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80" r:id="rId3"/>
    <p:sldId id="290" r:id="rId4"/>
    <p:sldId id="293" r:id="rId5"/>
    <p:sldId id="279" r:id="rId6"/>
    <p:sldId id="297" r:id="rId7"/>
    <p:sldId id="294" r:id="rId8"/>
    <p:sldId id="296" r:id="rId9"/>
    <p:sldId id="295" r:id="rId10"/>
    <p:sldId id="289" r:id="rId11"/>
  </p:sldIdLst>
  <p:sldSz cx="12801600" cy="9601200" type="A3"/>
  <p:notesSz cx="6858000" cy="9144000"/>
  <p:defaultTextStyle>
    <a:defPPr>
      <a:defRPr lang="sv-SE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>
          <p15:clr>
            <a:srgbClr val="A4A3A4"/>
          </p15:clr>
        </p15:guide>
        <p15:guide id="2" pos="489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is Ortega" initials="LO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1E32"/>
    <a:srgbClr val="9FDAEE"/>
    <a:srgbClr val="4192DF"/>
    <a:srgbClr val="5589D6"/>
    <a:srgbClr val="BE2E41"/>
    <a:srgbClr val="9D153D"/>
    <a:srgbClr val="C01B4B"/>
    <a:srgbClr val="C0504D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141" autoAdjust="0"/>
  </p:normalViewPr>
  <p:slideViewPr>
    <p:cSldViewPr snapToObjects="1">
      <p:cViewPr>
        <p:scale>
          <a:sx n="99" d="100"/>
          <a:sy n="99" d="100"/>
        </p:scale>
        <p:origin x="1408" y="-456"/>
      </p:cViewPr>
      <p:guideLst>
        <p:guide orient="horz" pos="2074"/>
        <p:guide pos="48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hare:Administration%20Directorate:Supply%20Procurement%20&amp;%20Logistics%20division:Division%20Specific:2.%20Logistics:Delivery%20planning:Delivery%20plann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800"/>
              <a:t>Freight Forecast/Planning</a:t>
            </a:r>
            <a:r>
              <a:rPr lang="sv-SE" sz="1800" baseline="0"/>
              <a:t> for reciept of transport units to ESS</a:t>
            </a:r>
            <a:endParaRPr lang="sv-SE" sz="1800"/>
          </a:p>
        </c:rich>
      </c:tx>
      <c:layout>
        <c:manualLayout>
          <c:xMode val="edge"/>
          <c:yMode val="edge"/>
          <c:x val="0.338072625698324"/>
          <c:y val="0.010385756676557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Accelerator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'[Delivery planning.xlsx]Time schedule'!$E$1:$BO$3</c:f>
              <c:multiLvlStrCache>
                <c:ptCount val="63"/>
                <c:lvl>
                  <c:pt idx="0">
                    <c:v>oct</c:v>
                  </c:pt>
                  <c:pt idx="1">
                    <c:v>nov</c:v>
                  </c:pt>
                  <c:pt idx="2">
                    <c:v>dec</c:v>
                  </c:pt>
                  <c:pt idx="3">
                    <c:v>jan</c:v>
                  </c:pt>
                  <c:pt idx="4">
                    <c:v>feb</c:v>
                  </c:pt>
                  <c:pt idx="5">
                    <c:v>mar</c:v>
                  </c:pt>
                  <c:pt idx="6">
                    <c:v>apr</c:v>
                  </c:pt>
                  <c:pt idx="7">
                    <c:v>may</c:v>
                  </c:pt>
                  <c:pt idx="8">
                    <c:v>june</c:v>
                  </c:pt>
                  <c:pt idx="9">
                    <c:v>july</c:v>
                  </c:pt>
                  <c:pt idx="10">
                    <c:v>aug</c:v>
                  </c:pt>
                  <c:pt idx="11">
                    <c:v>sep</c:v>
                  </c:pt>
                  <c:pt idx="12">
                    <c:v>oct</c:v>
                  </c:pt>
                  <c:pt idx="13">
                    <c:v>nov</c:v>
                  </c:pt>
                  <c:pt idx="14">
                    <c:v>dec</c:v>
                  </c:pt>
                  <c:pt idx="15">
                    <c:v>jan</c:v>
                  </c:pt>
                  <c:pt idx="16">
                    <c:v>feb</c:v>
                  </c:pt>
                  <c:pt idx="17">
                    <c:v>mar</c:v>
                  </c:pt>
                  <c:pt idx="18">
                    <c:v>apr</c:v>
                  </c:pt>
                  <c:pt idx="19">
                    <c:v>may</c:v>
                  </c:pt>
                  <c:pt idx="20">
                    <c:v>june</c:v>
                  </c:pt>
                  <c:pt idx="21">
                    <c:v>july</c:v>
                  </c:pt>
                  <c:pt idx="22">
                    <c:v>aug</c:v>
                  </c:pt>
                  <c:pt idx="23">
                    <c:v>sep</c:v>
                  </c:pt>
                  <c:pt idx="24">
                    <c:v>oct</c:v>
                  </c:pt>
                  <c:pt idx="25">
                    <c:v>nov</c:v>
                  </c:pt>
                  <c:pt idx="26">
                    <c:v>dec</c:v>
                  </c:pt>
                  <c:pt idx="27">
                    <c:v>jan</c:v>
                  </c:pt>
                  <c:pt idx="28">
                    <c:v>feb</c:v>
                  </c:pt>
                  <c:pt idx="29">
                    <c:v>mar</c:v>
                  </c:pt>
                  <c:pt idx="30">
                    <c:v>apr</c:v>
                  </c:pt>
                  <c:pt idx="31">
                    <c:v>may</c:v>
                  </c:pt>
                  <c:pt idx="32">
                    <c:v>june</c:v>
                  </c:pt>
                  <c:pt idx="33">
                    <c:v>july</c:v>
                  </c:pt>
                  <c:pt idx="34">
                    <c:v>aug</c:v>
                  </c:pt>
                  <c:pt idx="35">
                    <c:v>sep</c:v>
                  </c:pt>
                  <c:pt idx="36">
                    <c:v>oct</c:v>
                  </c:pt>
                  <c:pt idx="37">
                    <c:v>nov</c:v>
                  </c:pt>
                  <c:pt idx="38">
                    <c:v>dec</c:v>
                  </c:pt>
                  <c:pt idx="39">
                    <c:v>jan</c:v>
                  </c:pt>
                  <c:pt idx="40">
                    <c:v>feb</c:v>
                  </c:pt>
                  <c:pt idx="41">
                    <c:v>mar</c:v>
                  </c:pt>
                  <c:pt idx="42">
                    <c:v>apr</c:v>
                  </c:pt>
                  <c:pt idx="43">
                    <c:v>may</c:v>
                  </c:pt>
                  <c:pt idx="44">
                    <c:v>june</c:v>
                  </c:pt>
                  <c:pt idx="45">
                    <c:v>july</c:v>
                  </c:pt>
                  <c:pt idx="46">
                    <c:v>aug</c:v>
                  </c:pt>
                  <c:pt idx="47">
                    <c:v>sep</c:v>
                  </c:pt>
                  <c:pt idx="48">
                    <c:v>oct</c:v>
                  </c:pt>
                  <c:pt idx="49">
                    <c:v>nov</c:v>
                  </c:pt>
                  <c:pt idx="50">
                    <c:v>dec</c:v>
                  </c:pt>
                  <c:pt idx="51">
                    <c:v>jan</c:v>
                  </c:pt>
                  <c:pt idx="52">
                    <c:v>feb</c:v>
                  </c:pt>
                  <c:pt idx="53">
                    <c:v>mar</c:v>
                  </c:pt>
                  <c:pt idx="54">
                    <c:v>apr</c:v>
                  </c:pt>
                  <c:pt idx="55">
                    <c:v>may</c:v>
                  </c:pt>
                  <c:pt idx="56">
                    <c:v>june</c:v>
                  </c:pt>
                  <c:pt idx="57">
                    <c:v>july</c:v>
                  </c:pt>
                  <c:pt idx="58">
                    <c:v>aug</c:v>
                  </c:pt>
                  <c:pt idx="59">
                    <c:v>sep</c:v>
                  </c:pt>
                  <c:pt idx="60">
                    <c:v>oct</c:v>
                  </c:pt>
                  <c:pt idx="61">
                    <c:v>nov</c:v>
                  </c:pt>
                  <c:pt idx="62">
                    <c:v>dec</c:v>
                  </c:pt>
                </c:lvl>
                <c:lvl>
                  <c:pt idx="0">
                    <c:v>Q4</c:v>
                  </c:pt>
                  <c:pt idx="3">
                    <c:v>Q1</c:v>
                  </c:pt>
                  <c:pt idx="6">
                    <c:v>Q2</c:v>
                  </c:pt>
                  <c:pt idx="9">
                    <c:v>Q3</c:v>
                  </c:pt>
                  <c:pt idx="12">
                    <c:v>Q4</c:v>
                  </c:pt>
                  <c:pt idx="15">
                    <c:v>Q1</c:v>
                  </c:pt>
                  <c:pt idx="18">
                    <c:v>Q2</c:v>
                  </c:pt>
                  <c:pt idx="21">
                    <c:v>Q3</c:v>
                  </c:pt>
                  <c:pt idx="24">
                    <c:v>Q4</c:v>
                  </c:pt>
                  <c:pt idx="27">
                    <c:v>Q1</c:v>
                  </c:pt>
                  <c:pt idx="30">
                    <c:v>Q2</c:v>
                  </c:pt>
                  <c:pt idx="33">
                    <c:v>Q3</c:v>
                  </c:pt>
                  <c:pt idx="36">
                    <c:v>Q4</c:v>
                  </c:pt>
                  <c:pt idx="39">
                    <c:v>Q1</c:v>
                  </c:pt>
                  <c:pt idx="42">
                    <c:v>Q2</c:v>
                  </c:pt>
                  <c:pt idx="45">
                    <c:v>Q3</c:v>
                  </c:pt>
                  <c:pt idx="48">
                    <c:v>Q4</c:v>
                  </c:pt>
                  <c:pt idx="51">
                    <c:v>Q1</c:v>
                  </c:pt>
                  <c:pt idx="54">
                    <c:v>Q2</c:v>
                  </c:pt>
                  <c:pt idx="57">
                    <c:v>Q3</c:v>
                  </c:pt>
                  <c:pt idx="60">
                    <c:v>Q4</c:v>
                  </c:pt>
                </c:lvl>
                <c:lvl>
                  <c:pt idx="0">
                    <c:v>2016</c:v>
                  </c:pt>
                  <c:pt idx="3">
                    <c:v>2017</c:v>
                  </c:pt>
                  <c:pt idx="15">
                    <c:v>2018</c:v>
                  </c:pt>
                  <c:pt idx="27">
                    <c:v>2019</c:v>
                  </c:pt>
                  <c:pt idx="39">
                    <c:v>2020</c:v>
                  </c:pt>
                  <c:pt idx="51">
                    <c:v>2021</c:v>
                  </c:pt>
                </c:lvl>
              </c:multiLvlStrCache>
            </c:multiLvlStrRef>
          </c:cat>
          <c:val>
            <c:numRef>
              <c:f>'[Delivery planning.xlsx]Time schedule'!$E$53:$BO$53</c:f>
              <c:numCache>
                <c:formatCode>General</c:formatCode>
                <c:ptCount val="63"/>
                <c:pt idx="0">
                  <c:v>1.0</c:v>
                </c:pt>
                <c:pt idx="1">
                  <c:v>1.0</c:v>
                </c:pt>
                <c:pt idx="2">
                  <c:v>6.0</c:v>
                </c:pt>
                <c:pt idx="3">
                  <c:v>0.0</c:v>
                </c:pt>
                <c:pt idx="4">
                  <c:v>4.0</c:v>
                </c:pt>
                <c:pt idx="5">
                  <c:v>13.0</c:v>
                </c:pt>
                <c:pt idx="6">
                  <c:v>8.0</c:v>
                </c:pt>
                <c:pt idx="7">
                  <c:v>17.0</c:v>
                </c:pt>
                <c:pt idx="8">
                  <c:v>6.0</c:v>
                </c:pt>
                <c:pt idx="9">
                  <c:v>13.0</c:v>
                </c:pt>
                <c:pt idx="10">
                  <c:v>19.0</c:v>
                </c:pt>
                <c:pt idx="11">
                  <c:v>8.0</c:v>
                </c:pt>
                <c:pt idx="12">
                  <c:v>29.0</c:v>
                </c:pt>
                <c:pt idx="13">
                  <c:v>24.0</c:v>
                </c:pt>
                <c:pt idx="14">
                  <c:v>34.0</c:v>
                </c:pt>
                <c:pt idx="15">
                  <c:v>40.0</c:v>
                </c:pt>
                <c:pt idx="16">
                  <c:v>26.0</c:v>
                </c:pt>
                <c:pt idx="17">
                  <c:v>32.0</c:v>
                </c:pt>
                <c:pt idx="18">
                  <c:v>26.0</c:v>
                </c:pt>
                <c:pt idx="19">
                  <c:v>37.0</c:v>
                </c:pt>
                <c:pt idx="20">
                  <c:v>28.0</c:v>
                </c:pt>
                <c:pt idx="21">
                  <c:v>8.0</c:v>
                </c:pt>
                <c:pt idx="22">
                  <c:v>9.0</c:v>
                </c:pt>
                <c:pt idx="23">
                  <c:v>8.0</c:v>
                </c:pt>
                <c:pt idx="24">
                  <c:v>17.0</c:v>
                </c:pt>
                <c:pt idx="25">
                  <c:v>8.0</c:v>
                </c:pt>
                <c:pt idx="26">
                  <c:v>8.0</c:v>
                </c:pt>
                <c:pt idx="27">
                  <c:v>5.0</c:v>
                </c:pt>
                <c:pt idx="28">
                  <c:v>7.0</c:v>
                </c:pt>
                <c:pt idx="29">
                  <c:v>4.0</c:v>
                </c:pt>
                <c:pt idx="30">
                  <c:v>3.0</c:v>
                </c:pt>
                <c:pt idx="31">
                  <c:v>3.0</c:v>
                </c:pt>
                <c:pt idx="32">
                  <c:v>3.0</c:v>
                </c:pt>
                <c:pt idx="33">
                  <c:v>3.0</c:v>
                </c:pt>
                <c:pt idx="34">
                  <c:v>3.0</c:v>
                </c:pt>
                <c:pt idx="35">
                  <c:v>3.0</c:v>
                </c:pt>
                <c:pt idx="36">
                  <c:v>2.0</c:v>
                </c:pt>
                <c:pt idx="37">
                  <c:v>1.0</c:v>
                </c:pt>
                <c:pt idx="38">
                  <c:v>2.0</c:v>
                </c:pt>
                <c:pt idx="39">
                  <c:v>1.0</c:v>
                </c:pt>
                <c:pt idx="40">
                  <c:v>1.0</c:v>
                </c:pt>
                <c:pt idx="41">
                  <c:v>2.0</c:v>
                </c:pt>
                <c:pt idx="42">
                  <c:v>0.0</c:v>
                </c:pt>
                <c:pt idx="43">
                  <c:v>2.0</c:v>
                </c:pt>
                <c:pt idx="44">
                  <c:v>1.0</c:v>
                </c:pt>
                <c:pt idx="45">
                  <c:v>2.0</c:v>
                </c:pt>
                <c:pt idx="46">
                  <c:v>0.0</c:v>
                </c:pt>
                <c:pt idx="47">
                  <c:v>2.0</c:v>
                </c:pt>
                <c:pt idx="48">
                  <c:v>0.0</c:v>
                </c:pt>
                <c:pt idx="49">
                  <c:v>2.0</c:v>
                </c:pt>
                <c:pt idx="50">
                  <c:v>0.0</c:v>
                </c:pt>
                <c:pt idx="51">
                  <c:v>2.0</c:v>
                </c:pt>
                <c:pt idx="52">
                  <c:v>2.0</c:v>
                </c:pt>
                <c:pt idx="53">
                  <c:v>2.0</c:v>
                </c:pt>
                <c:pt idx="54">
                  <c:v>0.0</c:v>
                </c:pt>
                <c:pt idx="55">
                  <c:v>2.0</c:v>
                </c:pt>
                <c:pt idx="56">
                  <c:v>0.0</c:v>
                </c:pt>
                <c:pt idx="57">
                  <c:v>2.0</c:v>
                </c:pt>
                <c:pt idx="58">
                  <c:v>0.0</c:v>
                </c:pt>
                <c:pt idx="59">
                  <c:v>1.0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</c:numCache>
            </c:numRef>
          </c:val>
        </c:ser>
        <c:ser>
          <c:idx val="1"/>
          <c:order val="1"/>
          <c:tx>
            <c:v>NCC Instruments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multiLvlStrRef>
              <c:f>'[Delivery planning.xlsx]Time schedule'!$E$1:$BO$3</c:f>
              <c:multiLvlStrCache>
                <c:ptCount val="63"/>
                <c:lvl>
                  <c:pt idx="0">
                    <c:v>oct</c:v>
                  </c:pt>
                  <c:pt idx="1">
                    <c:v>nov</c:v>
                  </c:pt>
                  <c:pt idx="2">
                    <c:v>dec</c:v>
                  </c:pt>
                  <c:pt idx="3">
                    <c:v>jan</c:v>
                  </c:pt>
                  <c:pt idx="4">
                    <c:v>feb</c:v>
                  </c:pt>
                  <c:pt idx="5">
                    <c:v>mar</c:v>
                  </c:pt>
                  <c:pt idx="6">
                    <c:v>apr</c:v>
                  </c:pt>
                  <c:pt idx="7">
                    <c:v>may</c:v>
                  </c:pt>
                  <c:pt idx="8">
                    <c:v>june</c:v>
                  </c:pt>
                  <c:pt idx="9">
                    <c:v>july</c:v>
                  </c:pt>
                  <c:pt idx="10">
                    <c:v>aug</c:v>
                  </c:pt>
                  <c:pt idx="11">
                    <c:v>sep</c:v>
                  </c:pt>
                  <c:pt idx="12">
                    <c:v>oct</c:v>
                  </c:pt>
                  <c:pt idx="13">
                    <c:v>nov</c:v>
                  </c:pt>
                  <c:pt idx="14">
                    <c:v>dec</c:v>
                  </c:pt>
                  <c:pt idx="15">
                    <c:v>jan</c:v>
                  </c:pt>
                  <c:pt idx="16">
                    <c:v>feb</c:v>
                  </c:pt>
                  <c:pt idx="17">
                    <c:v>mar</c:v>
                  </c:pt>
                  <c:pt idx="18">
                    <c:v>apr</c:v>
                  </c:pt>
                  <c:pt idx="19">
                    <c:v>may</c:v>
                  </c:pt>
                  <c:pt idx="20">
                    <c:v>june</c:v>
                  </c:pt>
                  <c:pt idx="21">
                    <c:v>july</c:v>
                  </c:pt>
                  <c:pt idx="22">
                    <c:v>aug</c:v>
                  </c:pt>
                  <c:pt idx="23">
                    <c:v>sep</c:v>
                  </c:pt>
                  <c:pt idx="24">
                    <c:v>oct</c:v>
                  </c:pt>
                  <c:pt idx="25">
                    <c:v>nov</c:v>
                  </c:pt>
                  <c:pt idx="26">
                    <c:v>dec</c:v>
                  </c:pt>
                  <c:pt idx="27">
                    <c:v>jan</c:v>
                  </c:pt>
                  <c:pt idx="28">
                    <c:v>feb</c:v>
                  </c:pt>
                  <c:pt idx="29">
                    <c:v>mar</c:v>
                  </c:pt>
                  <c:pt idx="30">
                    <c:v>apr</c:v>
                  </c:pt>
                  <c:pt idx="31">
                    <c:v>may</c:v>
                  </c:pt>
                  <c:pt idx="32">
                    <c:v>june</c:v>
                  </c:pt>
                  <c:pt idx="33">
                    <c:v>july</c:v>
                  </c:pt>
                  <c:pt idx="34">
                    <c:v>aug</c:v>
                  </c:pt>
                  <c:pt idx="35">
                    <c:v>sep</c:v>
                  </c:pt>
                  <c:pt idx="36">
                    <c:v>oct</c:v>
                  </c:pt>
                  <c:pt idx="37">
                    <c:v>nov</c:v>
                  </c:pt>
                  <c:pt idx="38">
                    <c:v>dec</c:v>
                  </c:pt>
                  <c:pt idx="39">
                    <c:v>jan</c:v>
                  </c:pt>
                  <c:pt idx="40">
                    <c:v>feb</c:v>
                  </c:pt>
                  <c:pt idx="41">
                    <c:v>mar</c:v>
                  </c:pt>
                  <c:pt idx="42">
                    <c:v>apr</c:v>
                  </c:pt>
                  <c:pt idx="43">
                    <c:v>may</c:v>
                  </c:pt>
                  <c:pt idx="44">
                    <c:v>june</c:v>
                  </c:pt>
                  <c:pt idx="45">
                    <c:v>july</c:v>
                  </c:pt>
                  <c:pt idx="46">
                    <c:v>aug</c:v>
                  </c:pt>
                  <c:pt idx="47">
                    <c:v>sep</c:v>
                  </c:pt>
                  <c:pt idx="48">
                    <c:v>oct</c:v>
                  </c:pt>
                  <c:pt idx="49">
                    <c:v>nov</c:v>
                  </c:pt>
                  <c:pt idx="50">
                    <c:v>dec</c:v>
                  </c:pt>
                  <c:pt idx="51">
                    <c:v>jan</c:v>
                  </c:pt>
                  <c:pt idx="52">
                    <c:v>feb</c:v>
                  </c:pt>
                  <c:pt idx="53">
                    <c:v>mar</c:v>
                  </c:pt>
                  <c:pt idx="54">
                    <c:v>apr</c:v>
                  </c:pt>
                  <c:pt idx="55">
                    <c:v>may</c:v>
                  </c:pt>
                  <c:pt idx="56">
                    <c:v>june</c:v>
                  </c:pt>
                  <c:pt idx="57">
                    <c:v>july</c:v>
                  </c:pt>
                  <c:pt idx="58">
                    <c:v>aug</c:v>
                  </c:pt>
                  <c:pt idx="59">
                    <c:v>sep</c:v>
                  </c:pt>
                  <c:pt idx="60">
                    <c:v>oct</c:v>
                  </c:pt>
                  <c:pt idx="61">
                    <c:v>nov</c:v>
                  </c:pt>
                  <c:pt idx="62">
                    <c:v>dec</c:v>
                  </c:pt>
                </c:lvl>
                <c:lvl>
                  <c:pt idx="0">
                    <c:v>Q4</c:v>
                  </c:pt>
                  <c:pt idx="3">
                    <c:v>Q1</c:v>
                  </c:pt>
                  <c:pt idx="6">
                    <c:v>Q2</c:v>
                  </c:pt>
                  <c:pt idx="9">
                    <c:v>Q3</c:v>
                  </c:pt>
                  <c:pt idx="12">
                    <c:v>Q4</c:v>
                  </c:pt>
                  <c:pt idx="15">
                    <c:v>Q1</c:v>
                  </c:pt>
                  <c:pt idx="18">
                    <c:v>Q2</c:v>
                  </c:pt>
                  <c:pt idx="21">
                    <c:v>Q3</c:v>
                  </c:pt>
                  <c:pt idx="24">
                    <c:v>Q4</c:v>
                  </c:pt>
                  <c:pt idx="27">
                    <c:v>Q1</c:v>
                  </c:pt>
                  <c:pt idx="30">
                    <c:v>Q2</c:v>
                  </c:pt>
                  <c:pt idx="33">
                    <c:v>Q3</c:v>
                  </c:pt>
                  <c:pt idx="36">
                    <c:v>Q4</c:v>
                  </c:pt>
                  <c:pt idx="39">
                    <c:v>Q1</c:v>
                  </c:pt>
                  <c:pt idx="42">
                    <c:v>Q2</c:v>
                  </c:pt>
                  <c:pt idx="45">
                    <c:v>Q3</c:v>
                  </c:pt>
                  <c:pt idx="48">
                    <c:v>Q4</c:v>
                  </c:pt>
                  <c:pt idx="51">
                    <c:v>Q1</c:v>
                  </c:pt>
                  <c:pt idx="54">
                    <c:v>Q2</c:v>
                  </c:pt>
                  <c:pt idx="57">
                    <c:v>Q3</c:v>
                  </c:pt>
                  <c:pt idx="60">
                    <c:v>Q4</c:v>
                  </c:pt>
                </c:lvl>
                <c:lvl>
                  <c:pt idx="0">
                    <c:v>2016</c:v>
                  </c:pt>
                  <c:pt idx="3">
                    <c:v>2017</c:v>
                  </c:pt>
                  <c:pt idx="15">
                    <c:v>2018</c:v>
                  </c:pt>
                  <c:pt idx="27">
                    <c:v>2019</c:v>
                  </c:pt>
                  <c:pt idx="39">
                    <c:v>2020</c:v>
                  </c:pt>
                  <c:pt idx="51">
                    <c:v>2021</c:v>
                  </c:pt>
                </c:lvl>
              </c:multiLvlStrCache>
            </c:multiLvlStrRef>
          </c:cat>
          <c:val>
            <c:numRef>
              <c:f>'[Delivery planning.xlsx]Time schedule'!$E$71:$BO$71</c:f>
              <c:numCache>
                <c:formatCode>General</c:formatCode>
                <c:ptCount val="6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6.0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6.0</c:v>
                </c:pt>
                <c:pt idx="26">
                  <c:v>0.0</c:v>
                </c:pt>
                <c:pt idx="27">
                  <c:v>0.0</c:v>
                </c:pt>
                <c:pt idx="28">
                  <c:v>6.0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6.0</c:v>
                </c:pt>
                <c:pt idx="37">
                  <c:v>6.0</c:v>
                </c:pt>
                <c:pt idx="38">
                  <c:v>0.0</c:v>
                </c:pt>
                <c:pt idx="39">
                  <c:v>6.0</c:v>
                </c:pt>
                <c:pt idx="40">
                  <c:v>6.0</c:v>
                </c:pt>
                <c:pt idx="41">
                  <c:v>6.0</c:v>
                </c:pt>
                <c:pt idx="42">
                  <c:v>0.0</c:v>
                </c:pt>
                <c:pt idx="43">
                  <c:v>6.0</c:v>
                </c:pt>
                <c:pt idx="44">
                  <c:v>6.0</c:v>
                </c:pt>
                <c:pt idx="45">
                  <c:v>6.0</c:v>
                </c:pt>
                <c:pt idx="46">
                  <c:v>6.0</c:v>
                </c:pt>
                <c:pt idx="47">
                  <c:v>0.0</c:v>
                </c:pt>
                <c:pt idx="48">
                  <c:v>0.0</c:v>
                </c:pt>
                <c:pt idx="49">
                  <c:v>6.0</c:v>
                </c:pt>
                <c:pt idx="50">
                  <c:v>0.0</c:v>
                </c:pt>
                <c:pt idx="51">
                  <c:v>6.0</c:v>
                </c:pt>
                <c:pt idx="52">
                  <c:v>6.0</c:v>
                </c:pt>
                <c:pt idx="53">
                  <c:v>0.0</c:v>
                </c:pt>
                <c:pt idx="54">
                  <c:v>0.0</c:v>
                </c:pt>
                <c:pt idx="55">
                  <c:v>6.0</c:v>
                </c:pt>
                <c:pt idx="56">
                  <c:v>0.0</c:v>
                </c:pt>
                <c:pt idx="57">
                  <c:v>0.0</c:v>
                </c:pt>
                <c:pt idx="58">
                  <c:v>6.0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</c:numCache>
            </c:numRef>
          </c:val>
        </c:ser>
        <c:ser>
          <c:idx val="2"/>
          <c:order val="2"/>
          <c:tx>
            <c:v>Target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'[Delivery planning.xlsx]Time schedule'!$E$1:$BO$3</c:f>
              <c:multiLvlStrCache>
                <c:ptCount val="63"/>
                <c:lvl>
                  <c:pt idx="0">
                    <c:v>oct</c:v>
                  </c:pt>
                  <c:pt idx="1">
                    <c:v>nov</c:v>
                  </c:pt>
                  <c:pt idx="2">
                    <c:v>dec</c:v>
                  </c:pt>
                  <c:pt idx="3">
                    <c:v>jan</c:v>
                  </c:pt>
                  <c:pt idx="4">
                    <c:v>feb</c:v>
                  </c:pt>
                  <c:pt idx="5">
                    <c:v>mar</c:v>
                  </c:pt>
                  <c:pt idx="6">
                    <c:v>apr</c:v>
                  </c:pt>
                  <c:pt idx="7">
                    <c:v>may</c:v>
                  </c:pt>
                  <c:pt idx="8">
                    <c:v>june</c:v>
                  </c:pt>
                  <c:pt idx="9">
                    <c:v>july</c:v>
                  </c:pt>
                  <c:pt idx="10">
                    <c:v>aug</c:v>
                  </c:pt>
                  <c:pt idx="11">
                    <c:v>sep</c:v>
                  </c:pt>
                  <c:pt idx="12">
                    <c:v>oct</c:v>
                  </c:pt>
                  <c:pt idx="13">
                    <c:v>nov</c:v>
                  </c:pt>
                  <c:pt idx="14">
                    <c:v>dec</c:v>
                  </c:pt>
                  <c:pt idx="15">
                    <c:v>jan</c:v>
                  </c:pt>
                  <c:pt idx="16">
                    <c:v>feb</c:v>
                  </c:pt>
                  <c:pt idx="17">
                    <c:v>mar</c:v>
                  </c:pt>
                  <c:pt idx="18">
                    <c:v>apr</c:v>
                  </c:pt>
                  <c:pt idx="19">
                    <c:v>may</c:v>
                  </c:pt>
                  <c:pt idx="20">
                    <c:v>june</c:v>
                  </c:pt>
                  <c:pt idx="21">
                    <c:v>july</c:v>
                  </c:pt>
                  <c:pt idx="22">
                    <c:v>aug</c:v>
                  </c:pt>
                  <c:pt idx="23">
                    <c:v>sep</c:v>
                  </c:pt>
                  <c:pt idx="24">
                    <c:v>oct</c:v>
                  </c:pt>
                  <c:pt idx="25">
                    <c:v>nov</c:v>
                  </c:pt>
                  <c:pt idx="26">
                    <c:v>dec</c:v>
                  </c:pt>
                  <c:pt idx="27">
                    <c:v>jan</c:v>
                  </c:pt>
                  <c:pt idx="28">
                    <c:v>feb</c:v>
                  </c:pt>
                  <c:pt idx="29">
                    <c:v>mar</c:v>
                  </c:pt>
                  <c:pt idx="30">
                    <c:v>apr</c:v>
                  </c:pt>
                  <c:pt idx="31">
                    <c:v>may</c:v>
                  </c:pt>
                  <c:pt idx="32">
                    <c:v>june</c:v>
                  </c:pt>
                  <c:pt idx="33">
                    <c:v>july</c:v>
                  </c:pt>
                  <c:pt idx="34">
                    <c:v>aug</c:v>
                  </c:pt>
                  <c:pt idx="35">
                    <c:v>sep</c:v>
                  </c:pt>
                  <c:pt idx="36">
                    <c:v>oct</c:v>
                  </c:pt>
                  <c:pt idx="37">
                    <c:v>nov</c:v>
                  </c:pt>
                  <c:pt idx="38">
                    <c:v>dec</c:v>
                  </c:pt>
                  <c:pt idx="39">
                    <c:v>jan</c:v>
                  </c:pt>
                  <c:pt idx="40">
                    <c:v>feb</c:v>
                  </c:pt>
                  <c:pt idx="41">
                    <c:v>mar</c:v>
                  </c:pt>
                  <c:pt idx="42">
                    <c:v>apr</c:v>
                  </c:pt>
                  <c:pt idx="43">
                    <c:v>may</c:v>
                  </c:pt>
                  <c:pt idx="44">
                    <c:v>june</c:v>
                  </c:pt>
                  <c:pt idx="45">
                    <c:v>july</c:v>
                  </c:pt>
                  <c:pt idx="46">
                    <c:v>aug</c:v>
                  </c:pt>
                  <c:pt idx="47">
                    <c:v>sep</c:v>
                  </c:pt>
                  <c:pt idx="48">
                    <c:v>oct</c:v>
                  </c:pt>
                  <c:pt idx="49">
                    <c:v>nov</c:v>
                  </c:pt>
                  <c:pt idx="50">
                    <c:v>dec</c:v>
                  </c:pt>
                  <c:pt idx="51">
                    <c:v>jan</c:v>
                  </c:pt>
                  <c:pt idx="52">
                    <c:v>feb</c:v>
                  </c:pt>
                  <c:pt idx="53">
                    <c:v>mar</c:v>
                  </c:pt>
                  <c:pt idx="54">
                    <c:v>apr</c:v>
                  </c:pt>
                  <c:pt idx="55">
                    <c:v>may</c:v>
                  </c:pt>
                  <c:pt idx="56">
                    <c:v>june</c:v>
                  </c:pt>
                  <c:pt idx="57">
                    <c:v>july</c:v>
                  </c:pt>
                  <c:pt idx="58">
                    <c:v>aug</c:v>
                  </c:pt>
                  <c:pt idx="59">
                    <c:v>sep</c:v>
                  </c:pt>
                  <c:pt idx="60">
                    <c:v>oct</c:v>
                  </c:pt>
                  <c:pt idx="61">
                    <c:v>nov</c:v>
                  </c:pt>
                  <c:pt idx="62">
                    <c:v>dec</c:v>
                  </c:pt>
                </c:lvl>
                <c:lvl>
                  <c:pt idx="0">
                    <c:v>Q4</c:v>
                  </c:pt>
                  <c:pt idx="3">
                    <c:v>Q1</c:v>
                  </c:pt>
                  <c:pt idx="6">
                    <c:v>Q2</c:v>
                  </c:pt>
                  <c:pt idx="9">
                    <c:v>Q3</c:v>
                  </c:pt>
                  <c:pt idx="12">
                    <c:v>Q4</c:v>
                  </c:pt>
                  <c:pt idx="15">
                    <c:v>Q1</c:v>
                  </c:pt>
                  <c:pt idx="18">
                    <c:v>Q2</c:v>
                  </c:pt>
                  <c:pt idx="21">
                    <c:v>Q3</c:v>
                  </c:pt>
                  <c:pt idx="24">
                    <c:v>Q4</c:v>
                  </c:pt>
                  <c:pt idx="27">
                    <c:v>Q1</c:v>
                  </c:pt>
                  <c:pt idx="30">
                    <c:v>Q2</c:v>
                  </c:pt>
                  <c:pt idx="33">
                    <c:v>Q3</c:v>
                  </c:pt>
                  <c:pt idx="36">
                    <c:v>Q4</c:v>
                  </c:pt>
                  <c:pt idx="39">
                    <c:v>Q1</c:v>
                  </c:pt>
                  <c:pt idx="42">
                    <c:v>Q2</c:v>
                  </c:pt>
                  <c:pt idx="45">
                    <c:v>Q3</c:v>
                  </c:pt>
                  <c:pt idx="48">
                    <c:v>Q4</c:v>
                  </c:pt>
                  <c:pt idx="51">
                    <c:v>Q1</c:v>
                  </c:pt>
                  <c:pt idx="54">
                    <c:v>Q2</c:v>
                  </c:pt>
                  <c:pt idx="57">
                    <c:v>Q3</c:v>
                  </c:pt>
                  <c:pt idx="60">
                    <c:v>Q4</c:v>
                  </c:pt>
                </c:lvl>
                <c:lvl>
                  <c:pt idx="0">
                    <c:v>2016</c:v>
                  </c:pt>
                  <c:pt idx="3">
                    <c:v>2017</c:v>
                  </c:pt>
                  <c:pt idx="15">
                    <c:v>2018</c:v>
                  </c:pt>
                  <c:pt idx="27">
                    <c:v>2019</c:v>
                  </c:pt>
                  <c:pt idx="39">
                    <c:v>2020</c:v>
                  </c:pt>
                  <c:pt idx="51">
                    <c:v>2021</c:v>
                  </c:pt>
                </c:lvl>
              </c:multiLvlStrCache>
            </c:multiLvlStrRef>
          </c:cat>
          <c:val>
            <c:numRef>
              <c:f>'[Delivery planning.xlsx]Time schedule'!$E$131:$BO$131</c:f>
              <c:numCache>
                <c:formatCode>General</c:formatCode>
                <c:ptCount val="63"/>
                <c:pt idx="0">
                  <c:v>5.0</c:v>
                </c:pt>
                <c:pt idx="1">
                  <c:v>8.0</c:v>
                </c:pt>
                <c:pt idx="2">
                  <c:v>8.0</c:v>
                </c:pt>
                <c:pt idx="3">
                  <c:v>5.0</c:v>
                </c:pt>
                <c:pt idx="4">
                  <c:v>16.0</c:v>
                </c:pt>
                <c:pt idx="5">
                  <c:v>8.0</c:v>
                </c:pt>
                <c:pt idx="6">
                  <c:v>3.0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7.0</c:v>
                </c:pt>
                <c:pt idx="13">
                  <c:v>6.0</c:v>
                </c:pt>
                <c:pt idx="14">
                  <c:v>4.0</c:v>
                </c:pt>
                <c:pt idx="15">
                  <c:v>39.0</c:v>
                </c:pt>
                <c:pt idx="16">
                  <c:v>42.0</c:v>
                </c:pt>
                <c:pt idx="17">
                  <c:v>22.0</c:v>
                </c:pt>
                <c:pt idx="18">
                  <c:v>8.0</c:v>
                </c:pt>
                <c:pt idx="19">
                  <c:v>12.0</c:v>
                </c:pt>
                <c:pt idx="20">
                  <c:v>8.0</c:v>
                </c:pt>
                <c:pt idx="21">
                  <c:v>6.0</c:v>
                </c:pt>
                <c:pt idx="22">
                  <c:v>10.0</c:v>
                </c:pt>
                <c:pt idx="23">
                  <c:v>54.0</c:v>
                </c:pt>
                <c:pt idx="24">
                  <c:v>56.0</c:v>
                </c:pt>
                <c:pt idx="25">
                  <c:v>36.0</c:v>
                </c:pt>
                <c:pt idx="26">
                  <c:v>20.0</c:v>
                </c:pt>
                <c:pt idx="27">
                  <c:v>31.0</c:v>
                </c:pt>
                <c:pt idx="28">
                  <c:v>33.0</c:v>
                </c:pt>
                <c:pt idx="29">
                  <c:v>1.0</c:v>
                </c:pt>
                <c:pt idx="30">
                  <c:v>0.0</c:v>
                </c:pt>
                <c:pt idx="31">
                  <c:v>2.0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</c:numCache>
            </c:numRef>
          </c:val>
        </c:ser>
        <c:ser>
          <c:idx val="3"/>
          <c:order val="3"/>
          <c:tx>
            <c:v>ICS</c:v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'[Delivery planning.xlsx]Time schedule'!$E$1:$BO$3</c:f>
              <c:multiLvlStrCache>
                <c:ptCount val="63"/>
                <c:lvl>
                  <c:pt idx="0">
                    <c:v>oct</c:v>
                  </c:pt>
                  <c:pt idx="1">
                    <c:v>nov</c:v>
                  </c:pt>
                  <c:pt idx="2">
                    <c:v>dec</c:v>
                  </c:pt>
                  <c:pt idx="3">
                    <c:v>jan</c:v>
                  </c:pt>
                  <c:pt idx="4">
                    <c:v>feb</c:v>
                  </c:pt>
                  <c:pt idx="5">
                    <c:v>mar</c:v>
                  </c:pt>
                  <c:pt idx="6">
                    <c:v>apr</c:v>
                  </c:pt>
                  <c:pt idx="7">
                    <c:v>may</c:v>
                  </c:pt>
                  <c:pt idx="8">
                    <c:v>june</c:v>
                  </c:pt>
                  <c:pt idx="9">
                    <c:v>july</c:v>
                  </c:pt>
                  <c:pt idx="10">
                    <c:v>aug</c:v>
                  </c:pt>
                  <c:pt idx="11">
                    <c:v>sep</c:v>
                  </c:pt>
                  <c:pt idx="12">
                    <c:v>oct</c:v>
                  </c:pt>
                  <c:pt idx="13">
                    <c:v>nov</c:v>
                  </c:pt>
                  <c:pt idx="14">
                    <c:v>dec</c:v>
                  </c:pt>
                  <c:pt idx="15">
                    <c:v>jan</c:v>
                  </c:pt>
                  <c:pt idx="16">
                    <c:v>feb</c:v>
                  </c:pt>
                  <c:pt idx="17">
                    <c:v>mar</c:v>
                  </c:pt>
                  <c:pt idx="18">
                    <c:v>apr</c:v>
                  </c:pt>
                  <c:pt idx="19">
                    <c:v>may</c:v>
                  </c:pt>
                  <c:pt idx="20">
                    <c:v>june</c:v>
                  </c:pt>
                  <c:pt idx="21">
                    <c:v>july</c:v>
                  </c:pt>
                  <c:pt idx="22">
                    <c:v>aug</c:v>
                  </c:pt>
                  <c:pt idx="23">
                    <c:v>sep</c:v>
                  </c:pt>
                  <c:pt idx="24">
                    <c:v>oct</c:v>
                  </c:pt>
                  <c:pt idx="25">
                    <c:v>nov</c:v>
                  </c:pt>
                  <c:pt idx="26">
                    <c:v>dec</c:v>
                  </c:pt>
                  <c:pt idx="27">
                    <c:v>jan</c:v>
                  </c:pt>
                  <c:pt idx="28">
                    <c:v>feb</c:v>
                  </c:pt>
                  <c:pt idx="29">
                    <c:v>mar</c:v>
                  </c:pt>
                  <c:pt idx="30">
                    <c:v>apr</c:v>
                  </c:pt>
                  <c:pt idx="31">
                    <c:v>may</c:v>
                  </c:pt>
                  <c:pt idx="32">
                    <c:v>june</c:v>
                  </c:pt>
                  <c:pt idx="33">
                    <c:v>july</c:v>
                  </c:pt>
                  <c:pt idx="34">
                    <c:v>aug</c:v>
                  </c:pt>
                  <c:pt idx="35">
                    <c:v>sep</c:v>
                  </c:pt>
                  <c:pt idx="36">
                    <c:v>oct</c:v>
                  </c:pt>
                  <c:pt idx="37">
                    <c:v>nov</c:v>
                  </c:pt>
                  <c:pt idx="38">
                    <c:v>dec</c:v>
                  </c:pt>
                  <c:pt idx="39">
                    <c:v>jan</c:v>
                  </c:pt>
                  <c:pt idx="40">
                    <c:v>feb</c:v>
                  </c:pt>
                  <c:pt idx="41">
                    <c:v>mar</c:v>
                  </c:pt>
                  <c:pt idx="42">
                    <c:v>apr</c:v>
                  </c:pt>
                  <c:pt idx="43">
                    <c:v>may</c:v>
                  </c:pt>
                  <c:pt idx="44">
                    <c:v>june</c:v>
                  </c:pt>
                  <c:pt idx="45">
                    <c:v>july</c:v>
                  </c:pt>
                  <c:pt idx="46">
                    <c:v>aug</c:v>
                  </c:pt>
                  <c:pt idx="47">
                    <c:v>sep</c:v>
                  </c:pt>
                  <c:pt idx="48">
                    <c:v>oct</c:v>
                  </c:pt>
                  <c:pt idx="49">
                    <c:v>nov</c:v>
                  </c:pt>
                  <c:pt idx="50">
                    <c:v>dec</c:v>
                  </c:pt>
                  <c:pt idx="51">
                    <c:v>jan</c:v>
                  </c:pt>
                  <c:pt idx="52">
                    <c:v>feb</c:v>
                  </c:pt>
                  <c:pt idx="53">
                    <c:v>mar</c:v>
                  </c:pt>
                  <c:pt idx="54">
                    <c:v>apr</c:v>
                  </c:pt>
                  <c:pt idx="55">
                    <c:v>may</c:v>
                  </c:pt>
                  <c:pt idx="56">
                    <c:v>june</c:v>
                  </c:pt>
                  <c:pt idx="57">
                    <c:v>july</c:v>
                  </c:pt>
                  <c:pt idx="58">
                    <c:v>aug</c:v>
                  </c:pt>
                  <c:pt idx="59">
                    <c:v>sep</c:v>
                  </c:pt>
                  <c:pt idx="60">
                    <c:v>oct</c:v>
                  </c:pt>
                  <c:pt idx="61">
                    <c:v>nov</c:v>
                  </c:pt>
                  <c:pt idx="62">
                    <c:v>dec</c:v>
                  </c:pt>
                </c:lvl>
                <c:lvl>
                  <c:pt idx="0">
                    <c:v>Q4</c:v>
                  </c:pt>
                  <c:pt idx="3">
                    <c:v>Q1</c:v>
                  </c:pt>
                  <c:pt idx="6">
                    <c:v>Q2</c:v>
                  </c:pt>
                  <c:pt idx="9">
                    <c:v>Q3</c:v>
                  </c:pt>
                  <c:pt idx="12">
                    <c:v>Q4</c:v>
                  </c:pt>
                  <c:pt idx="15">
                    <c:v>Q1</c:v>
                  </c:pt>
                  <c:pt idx="18">
                    <c:v>Q2</c:v>
                  </c:pt>
                  <c:pt idx="21">
                    <c:v>Q3</c:v>
                  </c:pt>
                  <c:pt idx="24">
                    <c:v>Q4</c:v>
                  </c:pt>
                  <c:pt idx="27">
                    <c:v>Q1</c:v>
                  </c:pt>
                  <c:pt idx="30">
                    <c:v>Q2</c:v>
                  </c:pt>
                  <c:pt idx="33">
                    <c:v>Q3</c:v>
                  </c:pt>
                  <c:pt idx="36">
                    <c:v>Q4</c:v>
                  </c:pt>
                  <c:pt idx="39">
                    <c:v>Q1</c:v>
                  </c:pt>
                  <c:pt idx="42">
                    <c:v>Q2</c:v>
                  </c:pt>
                  <c:pt idx="45">
                    <c:v>Q3</c:v>
                  </c:pt>
                  <c:pt idx="48">
                    <c:v>Q4</c:v>
                  </c:pt>
                  <c:pt idx="51">
                    <c:v>Q1</c:v>
                  </c:pt>
                  <c:pt idx="54">
                    <c:v>Q2</c:v>
                  </c:pt>
                  <c:pt idx="57">
                    <c:v>Q3</c:v>
                  </c:pt>
                  <c:pt idx="60">
                    <c:v>Q4</c:v>
                  </c:pt>
                </c:lvl>
                <c:lvl>
                  <c:pt idx="0">
                    <c:v>2016</c:v>
                  </c:pt>
                  <c:pt idx="3">
                    <c:v>2017</c:v>
                  </c:pt>
                  <c:pt idx="15">
                    <c:v>2018</c:v>
                  </c:pt>
                  <c:pt idx="27">
                    <c:v>2019</c:v>
                  </c:pt>
                  <c:pt idx="39">
                    <c:v>2020</c:v>
                  </c:pt>
                  <c:pt idx="51">
                    <c:v>2021</c:v>
                  </c:pt>
                </c:lvl>
              </c:multiLvlStrCache>
            </c:multiLvlStrRef>
          </c:cat>
          <c:val>
            <c:numRef>
              <c:f>'[Delivery planning.xlsx]Time schedule'!$E$148:$BO$148</c:f>
              <c:numCache>
                <c:formatCode>General</c:formatCode>
                <c:ptCount val="63"/>
                <c:pt idx="0">
                  <c:v>0.0</c:v>
                </c:pt>
                <c:pt idx="1">
                  <c:v>2.0</c:v>
                </c:pt>
                <c:pt idx="2">
                  <c:v>1.0</c:v>
                </c:pt>
                <c:pt idx="3">
                  <c:v>1.0</c:v>
                </c:pt>
                <c:pt idx="4">
                  <c:v>3.0</c:v>
                </c:pt>
                <c:pt idx="5">
                  <c:v>3.0</c:v>
                </c:pt>
                <c:pt idx="6">
                  <c:v>3.0</c:v>
                </c:pt>
                <c:pt idx="7">
                  <c:v>6.0</c:v>
                </c:pt>
                <c:pt idx="8">
                  <c:v>3.0</c:v>
                </c:pt>
                <c:pt idx="9">
                  <c:v>3.0</c:v>
                </c:pt>
                <c:pt idx="10">
                  <c:v>6.0</c:v>
                </c:pt>
                <c:pt idx="11">
                  <c:v>5.0</c:v>
                </c:pt>
                <c:pt idx="12">
                  <c:v>2.0</c:v>
                </c:pt>
                <c:pt idx="13">
                  <c:v>5.0</c:v>
                </c:pt>
                <c:pt idx="14">
                  <c:v>4.0</c:v>
                </c:pt>
                <c:pt idx="15">
                  <c:v>2.0</c:v>
                </c:pt>
                <c:pt idx="16">
                  <c:v>5.0</c:v>
                </c:pt>
                <c:pt idx="17">
                  <c:v>4.0</c:v>
                </c:pt>
                <c:pt idx="18">
                  <c:v>2.0</c:v>
                </c:pt>
                <c:pt idx="19">
                  <c:v>6.0</c:v>
                </c:pt>
                <c:pt idx="20">
                  <c:v>3.0</c:v>
                </c:pt>
                <c:pt idx="21">
                  <c:v>3.0</c:v>
                </c:pt>
                <c:pt idx="22">
                  <c:v>4.0</c:v>
                </c:pt>
                <c:pt idx="23">
                  <c:v>3.0</c:v>
                </c:pt>
                <c:pt idx="24">
                  <c:v>1.0</c:v>
                </c:pt>
                <c:pt idx="25">
                  <c:v>4.0</c:v>
                </c:pt>
                <c:pt idx="26">
                  <c:v>3.0</c:v>
                </c:pt>
                <c:pt idx="27">
                  <c:v>1.0</c:v>
                </c:pt>
                <c:pt idx="28">
                  <c:v>5.0</c:v>
                </c:pt>
                <c:pt idx="29">
                  <c:v>1.0</c:v>
                </c:pt>
                <c:pt idx="30">
                  <c:v>1.0</c:v>
                </c:pt>
                <c:pt idx="31">
                  <c:v>3.0</c:v>
                </c:pt>
                <c:pt idx="32">
                  <c:v>1.0</c:v>
                </c:pt>
                <c:pt idx="33">
                  <c:v>2.0</c:v>
                </c:pt>
                <c:pt idx="34">
                  <c:v>1.0</c:v>
                </c:pt>
                <c:pt idx="35">
                  <c:v>1.0</c:v>
                </c:pt>
                <c:pt idx="36">
                  <c:v>0.0</c:v>
                </c:pt>
                <c:pt idx="37">
                  <c:v>1.0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6688608"/>
        <c:axId val="2136692144"/>
      </c:barChart>
      <c:catAx>
        <c:axId val="213668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692144"/>
        <c:crosses val="autoZero"/>
        <c:auto val="1"/>
        <c:lblAlgn val="ctr"/>
        <c:lblOffset val="100"/>
        <c:noMultiLvlLbl val="0"/>
      </c:catAx>
      <c:valAx>
        <c:axId val="213669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68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2016-10-14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2016-10-14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25" y="364908"/>
            <a:ext cx="2318658" cy="12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801600" cy="20080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2016-10-14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611" y="447342"/>
            <a:ext cx="1918672" cy="10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801600" cy="20080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2016-10-14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27" y="364908"/>
            <a:ext cx="1903756" cy="10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2016-10-14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801600" cy="20080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999479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2016-10-14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1280160" rtl="0" eaLnBrk="1" latinLnBrk="0" hangingPunct="1">
        <a:spcBef>
          <a:spcPct val="0"/>
        </a:spcBef>
        <a:buNone/>
        <a:defRPr sz="45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jorgen.larsson@esss.se" TargetMode="External"/><Relationship Id="rId3" Type="http://schemas.openxmlformats.org/officeDocument/2006/relationships/hyperlink" Target="mailto:logistics@esss.s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GB" sz="5600" dirty="0" smtClean="0"/>
              <a:t>ESS Logistics </a:t>
            </a:r>
            <a:br>
              <a:rPr lang="en-GB" sz="5600" dirty="0" smtClean="0"/>
            </a:br>
            <a:r>
              <a:rPr lang="en-GB" sz="5600" dirty="0" smtClean="0"/>
              <a:t/>
            </a:r>
            <a:br>
              <a:rPr lang="en-GB" sz="5600" dirty="0" smtClean="0"/>
            </a:br>
            <a:r>
              <a:rPr lang="en-GB" sz="4000" dirty="0" smtClean="0"/>
              <a:t>Jörgen Larsson</a:t>
            </a:r>
            <a:br>
              <a:rPr lang="en-GB" sz="4000" dirty="0" smtClean="0"/>
            </a:b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Senior Logistics Officer, </a:t>
            </a:r>
            <a:br>
              <a:rPr lang="en-GB" sz="4000" dirty="0" smtClean="0"/>
            </a:br>
            <a:r>
              <a:rPr lang="en-GB" sz="4000" dirty="0" smtClean="0"/>
              <a:t>Group Leader Warehouse &amp; Logistics</a:t>
            </a:r>
            <a:r>
              <a:rPr lang="en-GB" sz="5600" dirty="0" smtClean="0"/>
              <a:t/>
            </a:r>
            <a:br>
              <a:rPr lang="en-GB" sz="5600" dirty="0" smtClean="0"/>
            </a:br>
            <a:r>
              <a:rPr lang="en-GB" sz="5600" dirty="0" smtClean="0"/>
              <a:t/>
            </a:r>
            <a:br>
              <a:rPr lang="en-GB" sz="5600" dirty="0" smtClean="0"/>
            </a:br>
            <a:r>
              <a:rPr lang="en-GB" sz="5600" dirty="0" smtClean="0"/>
              <a:t>					</a:t>
            </a:r>
            <a:endParaRPr lang="en-GB" sz="5600" dirty="0"/>
          </a:p>
        </p:txBody>
      </p:sp>
      <p:sp>
        <p:nvSpPr>
          <p:cNvPr id="4" name="Rectangle 3"/>
          <p:cNvSpPr/>
          <p:nvPr/>
        </p:nvSpPr>
        <p:spPr>
          <a:xfrm>
            <a:off x="3200400" y="8328992"/>
            <a:ext cx="6400800" cy="437043"/>
          </a:xfrm>
          <a:prstGeom prst="rect">
            <a:avLst/>
          </a:prstGeom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en-GB" sz="2000" baseline="30000" dirty="0" smtClean="0">
                <a:solidFill>
                  <a:srgbClr val="FFFFFF"/>
                </a:solidFill>
              </a:rPr>
              <a:t>6th</a:t>
            </a:r>
            <a:r>
              <a:rPr lang="en-GB" sz="2000" dirty="0" smtClean="0">
                <a:solidFill>
                  <a:srgbClr val="FFFFFF"/>
                </a:solidFill>
              </a:rPr>
              <a:t> Target Technical Board Meeting October 11th, 2016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360240" y="4080520"/>
            <a:ext cx="6768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 for the attention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9994790" cy="1600200"/>
          </a:xfrm>
        </p:spPr>
        <p:txBody>
          <a:bodyPr/>
          <a:lstStyle/>
          <a:p>
            <a:r>
              <a:rPr lang="en-US" dirty="0" smtClean="0"/>
              <a:t>Questions: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On the agenda: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ESS Logistics </a:t>
            </a:r>
            <a:r>
              <a:rPr lang="en-US" dirty="0" smtClean="0">
                <a:solidFill>
                  <a:srgbClr val="000000"/>
                </a:solidFill>
              </a:rPr>
              <a:t>		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Services Provided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IRL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Questions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51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ESS Logistics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400800" y="1977886"/>
            <a:ext cx="5656263" cy="895667"/>
          </a:xfrm>
        </p:spPr>
        <p:txBody>
          <a:bodyPr>
            <a:normAutofit/>
          </a:bodyPr>
          <a:lstStyle/>
          <a:p>
            <a:r>
              <a:rPr lang="en-US" sz="2500" dirty="0"/>
              <a:t>Features: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01611" y="2885187"/>
            <a:ext cx="5847050" cy="5531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The logistics function is in charge of all processes related to transportation and logistics, such as:</a:t>
            </a:r>
          </a:p>
          <a:p>
            <a:r>
              <a:rPr lang="en-US" sz="1700" dirty="0"/>
              <a:t>Safe and on-time movement of goods/materials</a:t>
            </a:r>
          </a:p>
          <a:p>
            <a:r>
              <a:rPr lang="en-US" sz="1700" dirty="0"/>
              <a:t>Large and complex movement of goods/materials</a:t>
            </a:r>
          </a:p>
          <a:p>
            <a:r>
              <a:rPr lang="en-US" sz="1700" dirty="0"/>
              <a:t>Documentation and processes related to customs and VAT status (ERIC)  </a:t>
            </a:r>
          </a:p>
          <a:p>
            <a:r>
              <a:rPr lang="en-US" sz="1700" dirty="0"/>
              <a:t>Consulting/planning for logistics solution </a:t>
            </a:r>
          </a:p>
          <a:p>
            <a:r>
              <a:rPr lang="en-US" sz="1700" dirty="0"/>
              <a:t>Coordinating and managing storage and forwarders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Special attention is paid to:</a:t>
            </a:r>
          </a:p>
          <a:p>
            <a:r>
              <a:rPr lang="en-US" sz="1700" dirty="0"/>
              <a:t>Collaboration and coordination</a:t>
            </a:r>
          </a:p>
          <a:p>
            <a:r>
              <a:rPr lang="en-US" sz="1700" dirty="0"/>
              <a:t>Quality </a:t>
            </a:r>
          </a:p>
          <a:p>
            <a:r>
              <a:rPr lang="en-US" sz="1700" dirty="0"/>
              <a:t>Efficiency </a:t>
            </a:r>
          </a:p>
          <a:p>
            <a:r>
              <a:rPr lang="en-US" sz="1700" dirty="0"/>
              <a:t>Service </a:t>
            </a:r>
          </a:p>
          <a:p>
            <a:r>
              <a:rPr lang="en-US" sz="1700" dirty="0"/>
              <a:t>Value for money</a:t>
            </a:r>
          </a:p>
          <a:p>
            <a:r>
              <a:rPr lang="en-US" sz="1700" dirty="0"/>
              <a:t>Documentation </a:t>
            </a:r>
          </a:p>
          <a:p>
            <a:r>
              <a:rPr lang="en-US" sz="1700" dirty="0"/>
              <a:t>Rules, procedures and regulations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643726" y="1888709"/>
            <a:ext cx="5656263" cy="895667"/>
          </a:xfrm>
          <a:prstGeom prst="rect">
            <a:avLst/>
          </a:prstGeom>
        </p:spPr>
        <p:txBody>
          <a:bodyPr vert="horz" lIns="128016" tIns="64008" rIns="128016" bIns="64008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Purpose: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654562" y="2885187"/>
            <a:ext cx="5656263" cy="3931637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Responsible for all processes related to transportation and logistics in ESS and providing support to in-kind partners as required.</a:t>
            </a:r>
          </a:p>
          <a:p>
            <a:pPr lvl="1"/>
            <a:r>
              <a:rPr lang="en-US" sz="1500" dirty="0"/>
              <a:t>Planning for logistics solutions.</a:t>
            </a:r>
          </a:p>
          <a:p>
            <a:pPr lvl="1"/>
            <a:r>
              <a:rPr lang="en-US" sz="1500" dirty="0"/>
              <a:t>Ensure safe and proper movement, receipt, handling and documentation of goods/material on behalf of ESS.</a:t>
            </a:r>
          </a:p>
          <a:p>
            <a:pPr lvl="1"/>
            <a:r>
              <a:rPr lang="en-US" sz="1500" dirty="0"/>
              <a:t>Secure that all goods/material entering or exiting the ESS perimeter have sufficient control, pre-advise and relevant documentation.</a:t>
            </a:r>
          </a:p>
          <a:p>
            <a:pPr lvl="1"/>
            <a:r>
              <a:rPr lang="en-US" sz="1500" dirty="0"/>
              <a:t>Assure that, from a logistics perspective, ESS is following the necessary laws and regulations related to the ERIC status, Swedish Customs Authority, The Swedish Radiation Safety Authority and others, such as:</a:t>
            </a:r>
          </a:p>
          <a:p>
            <a:pPr lvl="2"/>
            <a:r>
              <a:rPr lang="en-US" sz="1400" dirty="0"/>
              <a:t>ESS inventory management</a:t>
            </a:r>
          </a:p>
          <a:p>
            <a:pPr lvl="2"/>
            <a:r>
              <a:rPr lang="en-US" sz="1400" dirty="0"/>
              <a:t>Documentation of VAT and Customs status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755374" y="6514390"/>
            <a:ext cx="5658485" cy="895667"/>
          </a:xfrm>
        </p:spPr>
        <p:txBody>
          <a:bodyPr>
            <a:normAutofit/>
          </a:bodyPr>
          <a:lstStyle/>
          <a:p>
            <a:r>
              <a:rPr lang="en-US" sz="2500" dirty="0"/>
              <a:t>Who to contact?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4"/>
          </p:nvPr>
        </p:nvSpPr>
        <p:spPr>
          <a:xfrm>
            <a:off x="755373" y="7421692"/>
            <a:ext cx="4781331" cy="16549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700" dirty="0"/>
              <a:t>Jörgen Larsson</a:t>
            </a:r>
          </a:p>
          <a:p>
            <a:pPr marL="0" indent="0">
              <a:buNone/>
            </a:pPr>
            <a:r>
              <a:rPr lang="en-US" sz="1700" dirty="0"/>
              <a:t>Senior Logistics </a:t>
            </a:r>
            <a:r>
              <a:rPr lang="en-US" sz="1700" dirty="0" smtClean="0"/>
              <a:t>Officer </a:t>
            </a:r>
          </a:p>
          <a:p>
            <a:pPr marL="0" indent="0">
              <a:buNone/>
            </a:pPr>
            <a:r>
              <a:rPr lang="en-US" sz="1700" dirty="0" smtClean="0"/>
              <a:t>Supply</a:t>
            </a:r>
            <a:r>
              <a:rPr lang="en-US" sz="1700" dirty="0"/>
              <a:t>, Procurement &amp; Logistics Division</a:t>
            </a:r>
          </a:p>
          <a:p>
            <a:pPr marL="0" indent="0">
              <a:buNone/>
            </a:pPr>
            <a:r>
              <a:rPr lang="en-US" sz="1700" dirty="0"/>
              <a:t>+46 (0)72-179 2098</a:t>
            </a:r>
          </a:p>
          <a:p>
            <a:pPr marL="0" indent="0">
              <a:buNone/>
            </a:pPr>
            <a:r>
              <a:rPr lang="en-US" sz="1700" dirty="0">
                <a:hlinkClick r:id="rId2"/>
              </a:rPr>
              <a:t>jorgen.larsson@esss.se</a:t>
            </a:r>
            <a:endParaRPr lang="en-US" sz="1700" dirty="0"/>
          </a:p>
          <a:p>
            <a:pPr marL="0" indent="0">
              <a:buNone/>
            </a:pPr>
            <a:r>
              <a:rPr lang="en-US" sz="1700" dirty="0">
                <a:hlinkClick r:id="rId3"/>
              </a:rPr>
              <a:t>logistics@esss.se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/>
          </a:p>
        </p:txBody>
      </p:sp>
      <p:sp>
        <p:nvSpPr>
          <p:cNvPr id="2" name="Frame 1"/>
          <p:cNvSpPr/>
          <p:nvPr/>
        </p:nvSpPr>
        <p:spPr>
          <a:xfrm>
            <a:off x="6424066" y="5448672"/>
            <a:ext cx="3865166" cy="2968318"/>
          </a:xfrm>
          <a:prstGeom prst="frame">
            <a:avLst>
              <a:gd name="adj1" fmla="val 16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0433248" y="5448672"/>
            <a:ext cx="1915413" cy="1800200"/>
          </a:xfrm>
          <a:prstGeom prst="wedgeRoundRectCallout">
            <a:avLst>
              <a:gd name="adj1" fmla="val -46954"/>
              <a:gd name="adj2" fmla="val 7532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649272" y="5808712"/>
            <a:ext cx="1641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HOLISTIC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APPROACH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On the agenda: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ESS Logistics	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Services Provided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IRL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Questions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74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Services Provided: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1432248" y="2208312"/>
            <a:ext cx="9433048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Strategic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Mapping of inbound deliveries of equipment – forecast</a:t>
            </a:r>
          </a:p>
          <a:p>
            <a:pPr marL="982980" lvl="1" indent="-342900">
              <a:buFont typeface="Arial"/>
              <a:buChar char="•"/>
            </a:pPr>
            <a:r>
              <a:rPr lang="en-US" dirty="0" smtClean="0"/>
              <a:t>Meeting with ESS WP leaders</a:t>
            </a:r>
          </a:p>
          <a:p>
            <a:pPr marL="982980" lvl="1" indent="-342900">
              <a:buFont typeface="Arial"/>
              <a:buChar char="•"/>
            </a:pPr>
            <a:r>
              <a:rPr lang="en-US" dirty="0" smtClean="0"/>
              <a:t>Meetings with </a:t>
            </a:r>
            <a:r>
              <a:rPr lang="en-US" dirty="0" err="1" smtClean="0"/>
              <a:t>Inkind</a:t>
            </a:r>
            <a:r>
              <a:rPr lang="en-US" dirty="0" smtClean="0"/>
              <a:t> partners</a:t>
            </a:r>
          </a:p>
          <a:p>
            <a:r>
              <a:rPr lang="en-US" dirty="0" smtClean="0"/>
              <a:t>Tactical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Regardless of INCOTERM</a:t>
            </a:r>
          </a:p>
          <a:p>
            <a:pPr marL="982980" lvl="1" indent="-342900">
              <a:buFont typeface="Arial"/>
              <a:buChar char="•"/>
            </a:pPr>
            <a:r>
              <a:rPr lang="en-US" dirty="0" smtClean="0"/>
              <a:t>Benchmark of transportation costs</a:t>
            </a:r>
          </a:p>
          <a:p>
            <a:pPr marL="982980" lvl="1" indent="-342900">
              <a:buFont typeface="Arial"/>
              <a:buChar char="•"/>
            </a:pPr>
            <a:r>
              <a:rPr lang="en-US" dirty="0" smtClean="0"/>
              <a:t>Executing transports</a:t>
            </a:r>
          </a:p>
          <a:p>
            <a:pPr marL="982980" lvl="1" indent="-342900">
              <a:buFont typeface="Arial"/>
              <a:buChar char="•"/>
            </a:pPr>
            <a:r>
              <a:rPr lang="en-US" dirty="0" smtClean="0"/>
              <a:t>Coordinate transports</a:t>
            </a:r>
          </a:p>
          <a:p>
            <a:pPr marL="982980" lvl="1" indent="-342900">
              <a:buFont typeface="Arial"/>
              <a:buChar char="•"/>
            </a:pPr>
            <a:r>
              <a:rPr lang="en-US" dirty="0" smtClean="0"/>
              <a:t>Road surveys</a:t>
            </a:r>
          </a:p>
          <a:p>
            <a:pPr marL="982980" lvl="1" indent="-342900">
              <a:buFont typeface="Arial"/>
              <a:buChar char="•"/>
            </a:pPr>
            <a:r>
              <a:rPr lang="en-US" dirty="0" smtClean="0"/>
              <a:t>Documentation (</a:t>
            </a:r>
            <a:r>
              <a:rPr lang="en-US" dirty="0" err="1" smtClean="0"/>
              <a:t>Packinglist</a:t>
            </a:r>
            <a:r>
              <a:rPr lang="en-US" dirty="0" smtClean="0"/>
              <a:t> and </a:t>
            </a:r>
            <a:r>
              <a:rPr lang="en-US" dirty="0" err="1" smtClean="0"/>
              <a:t>Proforma</a:t>
            </a:r>
            <a:r>
              <a:rPr lang="en-US" dirty="0" smtClean="0"/>
              <a:t> Invoice)  </a:t>
            </a:r>
          </a:p>
          <a:p>
            <a:r>
              <a:rPr lang="en-US" dirty="0" smtClean="0"/>
              <a:t>Operational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Service and support to the organization, In-kind and stakeholders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Handling daily shipments inbound/outbound and between partners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Coordinating deliveries 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Moving equipment between different addresses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Services Provided – In Practice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>
                <a:solidFill>
                  <a:schemeClr val="tx1"/>
                </a:solidFill>
              </a:rPr>
              <a:t>FAQ with experience from meetings with in-kind partners;</a:t>
            </a:r>
          </a:p>
          <a:p>
            <a:pPr marL="0" indent="0">
              <a:buNone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500" dirty="0" smtClean="0">
                <a:solidFill>
                  <a:schemeClr val="tx1"/>
                </a:solidFill>
              </a:rPr>
              <a:t>DAP/DDP including unloading from incoming means of transport…..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ESS Logistics Service provider arranges unloading and invoices the cost to supplier/forwarder </a:t>
            </a:r>
          </a:p>
          <a:p>
            <a:r>
              <a:rPr lang="en-US" sz="2500" dirty="0" smtClean="0">
                <a:solidFill>
                  <a:schemeClr val="tx1"/>
                </a:solidFill>
              </a:rPr>
              <a:t>Coordination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According to time schedule / securing unloading resources on SITE and elsewhere</a:t>
            </a:r>
          </a:p>
          <a:p>
            <a:r>
              <a:rPr lang="en-US" sz="2500" dirty="0" smtClean="0">
                <a:solidFill>
                  <a:schemeClr val="tx1"/>
                </a:solidFill>
              </a:rPr>
              <a:t>Documents needed</a:t>
            </a:r>
          </a:p>
          <a:p>
            <a:pPr lvl="1"/>
            <a:r>
              <a:rPr lang="en-US" sz="2000" dirty="0" err="1" smtClean="0">
                <a:solidFill>
                  <a:schemeClr val="tx1"/>
                </a:solidFill>
              </a:rPr>
              <a:t>Packinglist</a:t>
            </a:r>
            <a:r>
              <a:rPr lang="en-US" sz="2000" dirty="0" smtClean="0">
                <a:solidFill>
                  <a:schemeClr val="tx1"/>
                </a:solidFill>
              </a:rPr>
              <a:t> declaring the contents in the delivery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1"/>
                </a:solidFill>
              </a:rPr>
              <a:t>Proforma</a:t>
            </a:r>
            <a:r>
              <a:rPr lang="en-US" sz="2000" dirty="0" smtClean="0">
                <a:solidFill>
                  <a:schemeClr val="tx1"/>
                </a:solidFill>
              </a:rPr>
              <a:t> invoice with commercial value for insurance purposes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2500" dirty="0" smtClean="0">
                <a:solidFill>
                  <a:schemeClr val="tx1"/>
                </a:solidFill>
              </a:rPr>
              <a:t>Pre advice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Any shipment bound fro ESS needs to be confirmed before departure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Keeping stakeholders at ESS up to date with arrival</a:t>
            </a:r>
          </a:p>
          <a:p>
            <a:pPr marL="422910" indent="-342900"/>
            <a:r>
              <a:rPr lang="en-US" sz="2500" dirty="0" smtClean="0">
                <a:solidFill>
                  <a:schemeClr val="tx1"/>
                </a:solidFill>
              </a:rPr>
              <a:t>Goods receipt</a:t>
            </a:r>
          </a:p>
          <a:p>
            <a:pPr marL="982980" lvl="1" indent="-342900"/>
            <a:r>
              <a:rPr lang="en-US" sz="2000" dirty="0" smtClean="0">
                <a:solidFill>
                  <a:schemeClr val="tx1"/>
                </a:solidFill>
              </a:rPr>
              <a:t>Assuring the receipt of goods without transportation damages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41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agenda: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ESS Logistics	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Services Provided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IRL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Questions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40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500" dirty="0"/>
              <a:t>ESS </a:t>
            </a:r>
            <a:r>
              <a:rPr lang="sv-SE" sz="2500" dirty="0" err="1"/>
              <a:t>Inbound</a:t>
            </a:r>
            <a:r>
              <a:rPr lang="sv-SE" sz="2500" dirty="0"/>
              <a:t> </a:t>
            </a:r>
            <a:r>
              <a:rPr lang="sv-SE" sz="2500" dirty="0" err="1"/>
              <a:t>forecast</a:t>
            </a:r>
            <a:r>
              <a:rPr lang="sv-SE" sz="2500" dirty="0"/>
              <a:t> – CONSERVATIVE DATA</a:t>
            </a:r>
          </a:p>
        </p:txBody>
      </p:sp>
      <p:graphicFrame>
        <p:nvGraphicFramePr>
          <p:cNvPr id="6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767042"/>
              </p:ext>
            </p:extLst>
          </p:nvPr>
        </p:nvGraphicFramePr>
        <p:xfrm>
          <a:off x="352128" y="2280320"/>
          <a:ext cx="12220500" cy="718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76864" y="5376664"/>
            <a:ext cx="4939749" cy="43704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2000" dirty="0"/>
              <a:t>3 WP ACC not included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3659" y="4728592"/>
            <a:ext cx="4939749" cy="43704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2000" dirty="0"/>
              <a:t>1 unit = 1 EUR trailer / 22 tons</a:t>
            </a:r>
          </a:p>
        </p:txBody>
      </p:sp>
    </p:spTree>
    <p:extLst>
      <p:ext uri="{BB962C8B-B14F-4D97-AF65-F5344CB8AC3E}">
        <p14:creationId xmlns:p14="http://schemas.microsoft.com/office/powerpoint/2010/main" val="22330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IRL: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088" y="2319378"/>
            <a:ext cx="2347222" cy="3153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94" y="2352328"/>
            <a:ext cx="4070412" cy="2510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872" y="5928500"/>
            <a:ext cx="3875152" cy="2959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442" y="2352328"/>
            <a:ext cx="3262333" cy="2005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224" y="5939568"/>
            <a:ext cx="5015835" cy="29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2494</TotalTime>
  <Words>451</Words>
  <Application>Microsoft Macintosh PowerPoint</Application>
  <PresentationFormat>A3 Paper (297x420 mm)</PresentationFormat>
  <Paragraphs>107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ESS Core Powerpoint template</vt:lpstr>
      <vt:lpstr>ESS Logistics   Jörgen Larsson  Senior Logistics Officer,  Group Leader Warehouse &amp; Logistics       </vt:lpstr>
      <vt:lpstr>On the agenda:</vt:lpstr>
      <vt:lpstr>ESS Logistics </vt:lpstr>
      <vt:lpstr>On the agenda:</vt:lpstr>
      <vt:lpstr>Services Provided:</vt:lpstr>
      <vt:lpstr>Services Provided – In Practice</vt:lpstr>
      <vt:lpstr>On the agenda:</vt:lpstr>
      <vt:lpstr>ESS Inbound forecast – CONSERVATIVE DATA</vt:lpstr>
      <vt:lpstr>IRL:</vt:lpstr>
      <vt:lpstr>Questions:</vt:lpstr>
    </vt:vector>
  </TitlesOfParts>
  <Company>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230</cp:revision>
  <cp:lastPrinted>2016-06-01T13:08:18Z</cp:lastPrinted>
  <dcterms:created xsi:type="dcterms:W3CDTF">2013-10-29T16:05:10Z</dcterms:created>
  <dcterms:modified xsi:type="dcterms:W3CDTF">2016-10-14T07:08:12Z</dcterms:modified>
</cp:coreProperties>
</file>