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3" r:id="rId3"/>
    <p:sldId id="258" r:id="rId4"/>
    <p:sldId id="257" r:id="rId5"/>
    <p:sldId id="260" r:id="rId6"/>
    <p:sldId id="265" r:id="rId7"/>
    <p:sldId id="266" r:id="rId8"/>
    <p:sldId id="261" r:id="rId9"/>
    <p:sldId id="268" r:id="rId10"/>
    <p:sldId id="263" r:id="rId11"/>
    <p:sldId id="264" r:id="rId12"/>
    <p:sldId id="267" r:id="rId13"/>
    <p:sldId id="269" r:id="rId14"/>
    <p:sldId id="259" r:id="rId15"/>
    <p:sldId id="270" r:id="rId16"/>
    <p:sldId id="271" r:id="rId17"/>
    <p:sldId id="274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4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6912" autoAdjust="0"/>
  </p:normalViewPr>
  <p:slideViewPr>
    <p:cSldViewPr snapToGrid="0">
      <p:cViewPr varScale="1">
        <p:scale>
          <a:sx n="75" d="100"/>
          <a:sy n="75" d="100"/>
        </p:scale>
        <p:origin x="155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9FB27-24E8-4916-98B3-06043AD67368}" type="datetimeFigureOut">
              <a:rPr lang="en-GB" smtClean="0"/>
              <a:t>08/12/2016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ECE40-526A-4940-9DA2-B8BB75FC7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928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Data thrown</a:t>
            </a:r>
            <a:r>
              <a:rPr lang="en-GB" baseline="0" dirty="0"/>
              <a:t> away if it starts building up in the ICP – for example: if there is a slow connection to </a:t>
            </a:r>
            <a:r>
              <a:rPr lang="en-GB" baseline="0" dirty="0" err="1"/>
              <a:t>Mantid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ECE40-526A-4940-9DA2-B8BB75FC7BC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714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Requires extra cards in the data acquisition</a:t>
            </a:r>
            <a:r>
              <a:rPr lang="en-GB" baseline="0" dirty="0"/>
              <a:t> electronics to integrate the data. Can be quite expensive and requires space in the crate.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ECE40-526A-4940-9DA2-B8BB75FC7BC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744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8960-BFB3-4EA3-B053-AD756B7709DA}" type="datetimeFigureOut">
              <a:rPr lang="en-GB" smtClean="0"/>
              <a:t>08/12/2016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6090-820F-4B15-B214-4FFC2EB543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552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8960-BFB3-4EA3-B053-AD756B7709DA}" type="datetimeFigureOut">
              <a:rPr lang="en-GB" smtClean="0"/>
              <a:t>08/12/2016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6090-820F-4B15-B214-4FFC2EB543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27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8960-BFB3-4EA3-B053-AD756B7709DA}" type="datetimeFigureOut">
              <a:rPr lang="en-GB" smtClean="0"/>
              <a:t>08/12/2016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6090-820F-4B15-B214-4FFC2EB543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20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8960-BFB3-4EA3-B053-AD756B7709DA}" type="datetimeFigureOut">
              <a:rPr lang="en-GB" smtClean="0"/>
              <a:t>08/12/2016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6090-820F-4B15-B214-4FFC2EB543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71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8960-BFB3-4EA3-B053-AD756B7709DA}" type="datetimeFigureOut">
              <a:rPr lang="en-GB" smtClean="0"/>
              <a:t>08/12/2016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6090-820F-4B15-B214-4FFC2EB543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607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8960-BFB3-4EA3-B053-AD756B7709DA}" type="datetimeFigureOut">
              <a:rPr lang="en-GB" smtClean="0"/>
              <a:t>08/12/2016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6090-820F-4B15-B214-4FFC2EB543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8960-BFB3-4EA3-B053-AD756B7709DA}" type="datetimeFigureOut">
              <a:rPr lang="en-GB" smtClean="0"/>
              <a:t>08/12/2016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6090-820F-4B15-B214-4FFC2EB543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84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8960-BFB3-4EA3-B053-AD756B7709DA}" type="datetimeFigureOut">
              <a:rPr lang="en-GB" smtClean="0"/>
              <a:t>08/12/2016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6090-820F-4B15-B214-4FFC2EB543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055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8960-BFB3-4EA3-B053-AD756B7709DA}" type="datetimeFigureOut">
              <a:rPr lang="en-GB" smtClean="0"/>
              <a:t>08/12/2016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6090-820F-4B15-B214-4FFC2EB543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50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8960-BFB3-4EA3-B053-AD756B7709DA}" type="datetimeFigureOut">
              <a:rPr lang="en-GB" smtClean="0"/>
              <a:t>08/12/2016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6090-820F-4B15-B214-4FFC2EB543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116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8960-BFB3-4EA3-B053-AD756B7709DA}" type="datetimeFigureOut">
              <a:rPr lang="en-GB" smtClean="0"/>
              <a:t>08/12/2016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6090-820F-4B15-B214-4FFC2EB543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160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68960-BFB3-4EA3-B053-AD756B7709DA}" type="datetimeFigureOut">
              <a:rPr lang="en-GB" smtClean="0"/>
              <a:t>08/12/2016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76090-820F-4B15-B214-4FFC2EB543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35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Screaming Udder: </a:t>
            </a:r>
            <a:br>
              <a:rPr lang="en-GB" dirty="0"/>
            </a:br>
            <a:r>
              <a:rPr lang="en-GB" dirty="0"/>
              <a:t>data streaming at ISIS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Matt Clarke, Matthew Jones, Freddie </a:t>
            </a:r>
            <a:r>
              <a:rPr lang="en-GB" dirty="0" err="1"/>
              <a:t>Akeroyd</a:t>
            </a:r>
            <a:r>
              <a:rPr lang="en-GB" dirty="0"/>
              <a:t>, Nick Draper, Martyn Gigg and Owen Arnold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 flipH="1">
            <a:off x="5518761" y="4389755"/>
            <a:ext cx="3109605" cy="2157984"/>
            <a:chOff x="1703283" y="1269690"/>
            <a:chExt cx="9856016" cy="6839815"/>
          </a:xfrm>
        </p:grpSpPr>
        <p:sp>
          <p:nvSpPr>
            <p:cNvPr id="5" name="Oval 4"/>
            <p:cNvSpPr/>
            <p:nvPr/>
          </p:nvSpPr>
          <p:spPr>
            <a:xfrm>
              <a:off x="8157359" y="3914803"/>
              <a:ext cx="719246" cy="34943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2588747" y="5456764"/>
              <a:ext cx="658311" cy="192541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2815119" y="5270643"/>
              <a:ext cx="1726058" cy="1068512"/>
            </a:xfrm>
            <a:prstGeom prst="ellipse">
              <a:avLst/>
            </a:prstGeom>
            <a:solidFill>
              <a:srgbClr val="FFBF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3258921" y="6041195"/>
              <a:ext cx="157518" cy="595919"/>
            </a:xfrm>
            <a:prstGeom prst="ellipse">
              <a:avLst/>
            </a:prstGeom>
            <a:solidFill>
              <a:srgbClr val="FFBF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3599389" y="6041194"/>
              <a:ext cx="157518" cy="595919"/>
            </a:xfrm>
            <a:prstGeom prst="ellipse">
              <a:avLst/>
            </a:prstGeom>
            <a:solidFill>
              <a:srgbClr val="FFBF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3912765" y="5892215"/>
              <a:ext cx="157518" cy="595919"/>
            </a:xfrm>
            <a:prstGeom prst="ellipse">
              <a:avLst/>
            </a:prstGeom>
            <a:solidFill>
              <a:srgbClr val="FFBF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3441871" y="5892214"/>
              <a:ext cx="157518" cy="595919"/>
            </a:xfrm>
            <a:prstGeom prst="ellipse">
              <a:avLst/>
            </a:prstGeom>
            <a:solidFill>
              <a:srgbClr val="FFBF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2956044" y="5068427"/>
              <a:ext cx="636552" cy="761434"/>
            </a:xfrm>
            <a:prstGeom prst="ellipse">
              <a:avLst/>
            </a:prstGeom>
            <a:solidFill>
              <a:srgbClr val="FFBFBD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70443" y="2130250"/>
              <a:ext cx="6893170" cy="283332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170763" y="2734780"/>
              <a:ext cx="4844980" cy="2981837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1865286" y="1918916"/>
              <a:ext cx="1462346" cy="132638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1708257" y="1931740"/>
              <a:ext cx="1462346" cy="349436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1746151" y="4135448"/>
              <a:ext cx="787900" cy="349436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1703283" y="4828901"/>
              <a:ext cx="1035552" cy="192541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3476354" y="3914879"/>
              <a:ext cx="3909184" cy="227529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Wave 19"/>
            <p:cNvSpPr/>
            <p:nvPr/>
          </p:nvSpPr>
          <p:spPr>
            <a:xfrm flipV="1">
              <a:off x="2815119" y="1767869"/>
              <a:ext cx="6479606" cy="1406769"/>
            </a:xfrm>
            <a:prstGeom prst="wav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7281564" y="4210267"/>
              <a:ext cx="2095425" cy="192541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7074009" y="3870814"/>
              <a:ext cx="787900" cy="349436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8333855" y="7171315"/>
              <a:ext cx="408213" cy="729211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7243756" y="6930414"/>
              <a:ext cx="413219" cy="94401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1963833" y="7063913"/>
              <a:ext cx="413219" cy="94401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Snip Single Corner Rectangle 25"/>
            <p:cNvSpPr/>
            <p:nvPr/>
          </p:nvSpPr>
          <p:spPr>
            <a:xfrm>
              <a:off x="2039815" y="7846478"/>
              <a:ext cx="388196" cy="263027"/>
            </a:xfrm>
            <a:prstGeom prst="snip1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Snip Single Corner Rectangle 26"/>
            <p:cNvSpPr/>
            <p:nvPr/>
          </p:nvSpPr>
          <p:spPr>
            <a:xfrm>
              <a:off x="7281564" y="7742913"/>
              <a:ext cx="404737" cy="263027"/>
            </a:xfrm>
            <a:prstGeom prst="snip1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Snip Single Corner Rectangle 27"/>
            <p:cNvSpPr/>
            <p:nvPr/>
          </p:nvSpPr>
          <p:spPr>
            <a:xfrm>
              <a:off x="8367608" y="7736156"/>
              <a:ext cx="404737" cy="263027"/>
            </a:xfrm>
            <a:prstGeom prst="snip1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Wave 28"/>
            <p:cNvSpPr/>
            <p:nvPr/>
          </p:nvSpPr>
          <p:spPr>
            <a:xfrm rot="17684828" flipV="1">
              <a:off x="1329630" y="5802661"/>
              <a:ext cx="2461494" cy="555068"/>
            </a:xfrm>
            <a:prstGeom prst="wav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Moon 29"/>
            <p:cNvSpPr/>
            <p:nvPr/>
          </p:nvSpPr>
          <p:spPr>
            <a:xfrm rot="4827803">
              <a:off x="2685570" y="4719160"/>
              <a:ext cx="1015982" cy="881874"/>
            </a:xfrm>
            <a:prstGeom prst="mo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2729697" y="7044230"/>
              <a:ext cx="413219" cy="94401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Wave 31"/>
            <p:cNvSpPr/>
            <p:nvPr/>
          </p:nvSpPr>
          <p:spPr>
            <a:xfrm rot="17613401" flipV="1">
              <a:off x="8343804" y="4275696"/>
              <a:ext cx="2478807" cy="415687"/>
            </a:xfrm>
            <a:prstGeom prst="wave">
              <a:avLst>
                <a:gd name="adj1" fmla="val 12500"/>
                <a:gd name="adj2" fmla="val -3279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8818961" y="4197182"/>
              <a:ext cx="689015" cy="72921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2483749" y="2660328"/>
              <a:ext cx="853931" cy="9922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>
              <a:off x="3940219" y="4251226"/>
              <a:ext cx="1876468" cy="139645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4437887" y="3682239"/>
              <a:ext cx="1693209" cy="9922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/>
          </p:nvSpPr>
          <p:spPr>
            <a:xfrm>
              <a:off x="2632634" y="2882952"/>
              <a:ext cx="853931" cy="9922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Snip Single Corner Rectangle 37"/>
            <p:cNvSpPr/>
            <p:nvPr/>
          </p:nvSpPr>
          <p:spPr>
            <a:xfrm>
              <a:off x="2754720" y="7812046"/>
              <a:ext cx="388196" cy="263027"/>
            </a:xfrm>
            <a:prstGeom prst="snip1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/>
            <p:cNvSpPr/>
            <p:nvPr/>
          </p:nvSpPr>
          <p:spPr>
            <a:xfrm>
              <a:off x="8263480" y="1940052"/>
              <a:ext cx="2095425" cy="255714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6242040" y="2411257"/>
              <a:ext cx="1663938" cy="11761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6864469" y="1899609"/>
              <a:ext cx="1439130" cy="825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7607115" y="1269690"/>
              <a:ext cx="3952184" cy="3121613"/>
              <a:chOff x="4359944" y="3245616"/>
              <a:chExt cx="3425389" cy="2692960"/>
            </a:xfrm>
          </p:grpSpPr>
          <p:sp>
            <p:nvSpPr>
              <p:cNvPr id="43" name="Wave 42"/>
              <p:cNvSpPr/>
              <p:nvPr/>
            </p:nvSpPr>
            <p:spPr>
              <a:xfrm rot="12443208" flipH="1">
                <a:off x="4456603" y="3743363"/>
                <a:ext cx="1134242" cy="383348"/>
              </a:xfrm>
              <a:prstGeom prst="wav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5215096" y="3436535"/>
                <a:ext cx="1929282" cy="143691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5291296" y="3245616"/>
                <a:ext cx="1776882" cy="143691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536642" y="4682531"/>
                <a:ext cx="1430051" cy="125604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Wave 46"/>
              <p:cNvSpPr/>
              <p:nvPr/>
            </p:nvSpPr>
            <p:spPr>
              <a:xfrm rot="4240430">
                <a:off x="5245740" y="4784891"/>
                <a:ext cx="1316334" cy="693337"/>
              </a:xfrm>
              <a:prstGeom prst="wav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Wave 47"/>
              <p:cNvSpPr/>
              <p:nvPr/>
            </p:nvSpPr>
            <p:spPr>
              <a:xfrm rot="17555504" flipH="1">
                <a:off x="5824459" y="4717700"/>
                <a:ext cx="1316334" cy="693337"/>
              </a:xfrm>
              <a:prstGeom prst="wave">
                <a:avLst>
                  <a:gd name="adj1" fmla="val 12500"/>
                  <a:gd name="adj2" fmla="val -3112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Flowchart: Extract 48"/>
              <p:cNvSpPr/>
              <p:nvPr/>
            </p:nvSpPr>
            <p:spPr>
              <a:xfrm rot="20359217">
                <a:off x="5384673" y="3310554"/>
                <a:ext cx="259851" cy="306875"/>
              </a:xfrm>
              <a:prstGeom prst="flowChartExtra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Flowchart: Extract 49"/>
              <p:cNvSpPr/>
              <p:nvPr/>
            </p:nvSpPr>
            <p:spPr>
              <a:xfrm rot="1095125">
                <a:off x="6732731" y="3313404"/>
                <a:ext cx="259851" cy="306875"/>
              </a:xfrm>
              <a:prstGeom prst="flowChartExtra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/>
              <p:cNvSpPr/>
              <p:nvPr/>
            </p:nvSpPr>
            <p:spPr>
              <a:xfrm rot="20591297">
                <a:off x="6247857" y="3734081"/>
                <a:ext cx="615454" cy="89211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Oval 51"/>
              <p:cNvSpPr/>
              <p:nvPr/>
            </p:nvSpPr>
            <p:spPr>
              <a:xfrm rot="1067471">
                <a:off x="5538478" y="3724113"/>
                <a:ext cx="615454" cy="89211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791969" y="4102850"/>
                <a:ext cx="111938" cy="14947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6459432" y="4144252"/>
                <a:ext cx="111938" cy="14947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Flowchart: Delay 54"/>
              <p:cNvSpPr/>
              <p:nvPr/>
            </p:nvSpPr>
            <p:spPr>
              <a:xfrm rot="16364351">
                <a:off x="6003776" y="5124240"/>
                <a:ext cx="472273" cy="841237"/>
              </a:xfrm>
              <a:prstGeom prst="flowChartDelay">
                <a:avLst/>
              </a:prstGeom>
              <a:solidFill>
                <a:srgbClr val="DBC2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5903907" y="5458993"/>
                <a:ext cx="228090" cy="15678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6307231" y="5481059"/>
                <a:ext cx="228090" cy="15678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Oval 57"/>
              <p:cNvSpPr/>
              <p:nvPr/>
            </p:nvSpPr>
            <p:spPr>
              <a:xfrm rot="561522">
                <a:off x="4359944" y="3520986"/>
                <a:ext cx="1154366" cy="4530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Oval 58"/>
              <p:cNvSpPr/>
              <p:nvPr/>
            </p:nvSpPr>
            <p:spPr>
              <a:xfrm rot="21188203">
                <a:off x="6912847" y="3359045"/>
                <a:ext cx="872486" cy="4530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Oval 59"/>
              <p:cNvSpPr/>
              <p:nvPr/>
            </p:nvSpPr>
            <p:spPr>
              <a:xfrm rot="19881730">
                <a:off x="6855107" y="3511315"/>
                <a:ext cx="926271" cy="4530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7909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Topics and schema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3 topics used:</a:t>
            </a:r>
          </a:p>
          <a:p>
            <a:pPr lvl="1"/>
            <a:r>
              <a:rPr lang="en-GB" dirty="0"/>
              <a:t>Run information</a:t>
            </a:r>
          </a:p>
          <a:p>
            <a:pPr lvl="2"/>
            <a:r>
              <a:rPr lang="en-GB" dirty="0"/>
              <a:t>Run number</a:t>
            </a:r>
          </a:p>
          <a:p>
            <a:pPr lvl="2"/>
            <a:r>
              <a:rPr lang="en-GB" dirty="0"/>
              <a:t>Instrument name</a:t>
            </a:r>
          </a:p>
          <a:p>
            <a:pPr lvl="2"/>
            <a:r>
              <a:rPr lang="en-GB" dirty="0"/>
              <a:t>Stream offset</a:t>
            </a:r>
          </a:p>
          <a:p>
            <a:pPr lvl="2"/>
            <a:r>
              <a:rPr lang="en-GB" dirty="0"/>
              <a:t>Updated at beginning of run</a:t>
            </a:r>
          </a:p>
          <a:p>
            <a:pPr lvl="1"/>
            <a:r>
              <a:rPr lang="en-GB" dirty="0"/>
              <a:t>Spectra mapping</a:t>
            </a:r>
          </a:p>
          <a:p>
            <a:pPr lvl="2"/>
            <a:r>
              <a:rPr lang="en-GB" dirty="0"/>
              <a:t>Mapping of detectors to spectra</a:t>
            </a:r>
          </a:p>
          <a:p>
            <a:pPr lvl="2"/>
            <a:r>
              <a:rPr lang="en-GB" dirty="0"/>
              <a:t>Updated at beginning of run if different</a:t>
            </a:r>
          </a:p>
          <a:p>
            <a:pPr lvl="1"/>
            <a:r>
              <a:rPr lang="en-GB" dirty="0"/>
              <a:t>Event and sample data</a:t>
            </a:r>
          </a:p>
          <a:p>
            <a:pPr lvl="2"/>
            <a:r>
              <a:rPr lang="en-GB" dirty="0"/>
              <a:t>Event and sample data collected in frames</a:t>
            </a:r>
          </a:p>
          <a:p>
            <a:pPr lvl="2"/>
            <a:r>
              <a:rPr lang="en-GB" dirty="0"/>
              <a:t>Message</a:t>
            </a:r>
            <a:r>
              <a:rPr lang="en-GB"/>
              <a:t>(s) send </a:t>
            </a:r>
            <a:r>
              <a:rPr lang="en-GB" dirty="0"/>
              <a:t>every frame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8694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Run information topic 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169164" y="2367579"/>
            <a:ext cx="1310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Run Information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169164" y="5322808"/>
            <a:ext cx="1310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Event Data</a:t>
            </a:r>
          </a:p>
        </p:txBody>
      </p:sp>
      <p:grpSp>
        <p:nvGrpSpPr>
          <p:cNvPr id="196" name="Group 195"/>
          <p:cNvGrpSpPr/>
          <p:nvPr/>
        </p:nvGrpSpPr>
        <p:grpSpPr>
          <a:xfrm>
            <a:off x="1536466" y="1546647"/>
            <a:ext cx="7170536" cy="2140745"/>
            <a:chOff x="1534674" y="1427775"/>
            <a:chExt cx="7170536" cy="2140745"/>
          </a:xfrm>
        </p:grpSpPr>
        <p:grpSp>
          <p:nvGrpSpPr>
            <p:cNvPr id="169" name="Group 168"/>
            <p:cNvGrpSpPr/>
            <p:nvPr/>
          </p:nvGrpSpPr>
          <p:grpSpPr>
            <a:xfrm>
              <a:off x="1534674" y="1427775"/>
              <a:ext cx="7170536" cy="2140745"/>
              <a:chOff x="1534674" y="1427775"/>
              <a:chExt cx="7170536" cy="2140745"/>
            </a:xfrm>
          </p:grpSpPr>
          <p:grpSp>
            <p:nvGrpSpPr>
              <p:cNvPr id="120" name="Group 119"/>
              <p:cNvGrpSpPr/>
              <p:nvPr/>
            </p:nvGrpSpPr>
            <p:grpSpPr>
              <a:xfrm>
                <a:off x="1534674" y="2015351"/>
                <a:ext cx="7170536" cy="1553169"/>
                <a:chOff x="1504834" y="2284525"/>
                <a:chExt cx="7170536" cy="1553169"/>
              </a:xfrm>
            </p:grpSpPr>
            <p:grpSp>
              <p:nvGrpSpPr>
                <p:cNvPr id="116" name="Group 115"/>
                <p:cNvGrpSpPr/>
                <p:nvPr/>
              </p:nvGrpSpPr>
              <p:grpSpPr>
                <a:xfrm>
                  <a:off x="3341312" y="2296979"/>
                  <a:ext cx="5334058" cy="1540715"/>
                  <a:chOff x="1225296" y="2256045"/>
                  <a:chExt cx="5334058" cy="1540715"/>
                </a:xfrm>
              </p:grpSpPr>
              <p:grpSp>
                <p:nvGrpSpPr>
                  <p:cNvPr id="21" name="Group 20"/>
                  <p:cNvGrpSpPr/>
                  <p:nvPr/>
                </p:nvGrpSpPr>
                <p:grpSpPr>
                  <a:xfrm>
                    <a:off x="1225296" y="2256045"/>
                    <a:ext cx="1664208" cy="1540715"/>
                    <a:chOff x="1252728" y="1773936"/>
                    <a:chExt cx="1664208" cy="1540715"/>
                  </a:xfrm>
                </p:grpSpPr>
                <p:sp>
                  <p:nvSpPr>
                    <p:cNvPr id="4" name="Rectangle 3"/>
                    <p:cNvSpPr/>
                    <p:nvPr/>
                  </p:nvSpPr>
                  <p:spPr>
                    <a:xfrm>
                      <a:off x="1252728" y="1773936"/>
                      <a:ext cx="1664208" cy="108813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B" dirty="0"/>
                        <a:t>Run: 1025</a:t>
                      </a:r>
                    </a:p>
                    <a:p>
                      <a:pPr algn="ctr"/>
                      <a:r>
                        <a:rPr lang="en-GB" dirty="0"/>
                        <a:t>Offset: 145678</a:t>
                      </a:r>
                    </a:p>
                  </p:txBody>
                </p:sp>
                <p:sp>
                  <p:nvSpPr>
                    <p:cNvPr id="10" name="TextBox 9"/>
                    <p:cNvSpPr txBox="1"/>
                    <p:nvPr/>
                  </p:nvSpPr>
                  <p:spPr>
                    <a:xfrm>
                      <a:off x="1627632" y="2945319"/>
                      <a:ext cx="92354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GB" dirty="0"/>
                        <a:t>1025</a:t>
                      </a:r>
                    </a:p>
                  </p:txBody>
                </p:sp>
              </p:grpSp>
              <p:grpSp>
                <p:nvGrpSpPr>
                  <p:cNvPr id="20" name="Group 19"/>
                  <p:cNvGrpSpPr/>
                  <p:nvPr/>
                </p:nvGrpSpPr>
                <p:grpSpPr>
                  <a:xfrm>
                    <a:off x="3058668" y="2256045"/>
                    <a:ext cx="1664208" cy="1540715"/>
                    <a:chOff x="3392424" y="1773936"/>
                    <a:chExt cx="1664208" cy="1540715"/>
                  </a:xfrm>
                </p:grpSpPr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3392424" y="1773936"/>
                      <a:ext cx="1664208" cy="108813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B" dirty="0"/>
                        <a:t>Run: 1026</a:t>
                      </a:r>
                    </a:p>
                    <a:p>
                      <a:pPr algn="ctr"/>
                      <a:r>
                        <a:rPr lang="en-GB" dirty="0"/>
                        <a:t>Offset: 288003</a:t>
                      </a:r>
                    </a:p>
                  </p:txBody>
                </p:sp>
                <p:sp>
                  <p:nvSpPr>
                    <p:cNvPr id="11" name="TextBox 10"/>
                    <p:cNvSpPr txBox="1"/>
                    <p:nvPr/>
                  </p:nvSpPr>
                  <p:spPr>
                    <a:xfrm>
                      <a:off x="3762756" y="2945319"/>
                      <a:ext cx="92354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GB" dirty="0"/>
                        <a:t>1026</a:t>
                      </a:r>
                    </a:p>
                  </p:txBody>
                </p:sp>
              </p:grpSp>
              <p:grpSp>
                <p:nvGrpSpPr>
                  <p:cNvPr id="19" name="Group 18"/>
                  <p:cNvGrpSpPr/>
                  <p:nvPr/>
                </p:nvGrpSpPr>
                <p:grpSpPr>
                  <a:xfrm>
                    <a:off x="4895146" y="2256045"/>
                    <a:ext cx="1664208" cy="1540715"/>
                    <a:chOff x="5532120" y="1773936"/>
                    <a:chExt cx="1664208" cy="1540715"/>
                  </a:xfrm>
                </p:grpSpPr>
                <p:sp>
                  <p:nvSpPr>
                    <p:cNvPr id="6" name="Rectangle 5"/>
                    <p:cNvSpPr/>
                    <p:nvPr/>
                  </p:nvSpPr>
                  <p:spPr>
                    <a:xfrm>
                      <a:off x="5532120" y="1773936"/>
                      <a:ext cx="1664208" cy="108813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B" dirty="0"/>
                        <a:t>Run: 1027</a:t>
                      </a:r>
                    </a:p>
                    <a:p>
                      <a:pPr algn="ctr"/>
                      <a:r>
                        <a:rPr lang="en-GB" dirty="0"/>
                        <a:t>Offset: 451455</a:t>
                      </a:r>
                    </a:p>
                  </p:txBody>
                </p:sp>
                <p:sp>
                  <p:nvSpPr>
                    <p:cNvPr id="12" name="TextBox 11"/>
                    <p:cNvSpPr txBox="1"/>
                    <p:nvPr/>
                  </p:nvSpPr>
                  <p:spPr>
                    <a:xfrm>
                      <a:off x="5902452" y="2945319"/>
                      <a:ext cx="92354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GB" dirty="0"/>
                        <a:t>1027</a:t>
                      </a:r>
                    </a:p>
                  </p:txBody>
                </p:sp>
              </p:grpSp>
            </p:grpSp>
            <p:sp>
              <p:nvSpPr>
                <p:cNvPr id="118" name="Rectangle 117"/>
                <p:cNvSpPr/>
                <p:nvPr/>
              </p:nvSpPr>
              <p:spPr>
                <a:xfrm>
                  <a:off x="1504834" y="2284525"/>
                  <a:ext cx="1664208" cy="108813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/>
                    <a:t>Run: 1024</a:t>
                  </a:r>
                </a:p>
                <a:p>
                  <a:pPr algn="ctr"/>
                  <a:r>
                    <a:rPr lang="en-GB" dirty="0"/>
                    <a:t>Offset: 145678</a:t>
                  </a:r>
                </a:p>
              </p:txBody>
            </p:sp>
            <p:sp>
              <p:nvSpPr>
                <p:cNvPr id="119" name="TextBox 118"/>
                <p:cNvSpPr txBox="1"/>
                <p:nvPr/>
              </p:nvSpPr>
              <p:spPr>
                <a:xfrm>
                  <a:off x="1879738" y="3455908"/>
                  <a:ext cx="92354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dirty="0"/>
                    <a:t>1024</a:t>
                  </a:r>
                </a:p>
              </p:txBody>
            </p:sp>
          </p:grpSp>
          <p:grpSp>
            <p:nvGrpSpPr>
              <p:cNvPr id="165" name="Group 164"/>
              <p:cNvGrpSpPr/>
              <p:nvPr/>
            </p:nvGrpSpPr>
            <p:grpSpPr>
              <a:xfrm>
                <a:off x="1897562" y="1427775"/>
                <a:ext cx="6427048" cy="369332"/>
                <a:chOff x="1897562" y="1427775"/>
                <a:chExt cx="6427048" cy="369332"/>
              </a:xfrm>
            </p:grpSpPr>
            <p:grpSp>
              <p:nvGrpSpPr>
                <p:cNvPr id="157" name="Group 156"/>
                <p:cNvGrpSpPr/>
                <p:nvPr/>
              </p:nvGrpSpPr>
              <p:grpSpPr>
                <a:xfrm>
                  <a:off x="2240926" y="1539289"/>
                  <a:ext cx="5710142" cy="146304"/>
                  <a:chOff x="2240926" y="1594362"/>
                  <a:chExt cx="5710142" cy="146304"/>
                </a:xfrm>
              </p:grpSpPr>
              <p:sp>
                <p:nvSpPr>
                  <p:cNvPr id="121" name="Rectangle 120"/>
                  <p:cNvSpPr/>
                  <p:nvPr/>
                </p:nvSpPr>
                <p:spPr>
                  <a:xfrm>
                    <a:off x="2240926" y="1594362"/>
                    <a:ext cx="192024" cy="146304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2" name="Rectangle 121"/>
                  <p:cNvSpPr/>
                  <p:nvPr/>
                </p:nvSpPr>
                <p:spPr>
                  <a:xfrm>
                    <a:off x="2480844" y="1594362"/>
                    <a:ext cx="192024" cy="146304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5" name="Rectangle 124"/>
                  <p:cNvSpPr/>
                  <p:nvPr/>
                </p:nvSpPr>
                <p:spPr>
                  <a:xfrm>
                    <a:off x="2720762" y="1594362"/>
                    <a:ext cx="192024" cy="146304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6" name="Rectangle 125"/>
                  <p:cNvSpPr/>
                  <p:nvPr/>
                </p:nvSpPr>
                <p:spPr>
                  <a:xfrm>
                    <a:off x="2960680" y="1594362"/>
                    <a:ext cx="192024" cy="146304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8" name="Rectangle 127"/>
                  <p:cNvSpPr/>
                  <p:nvPr/>
                </p:nvSpPr>
                <p:spPr>
                  <a:xfrm>
                    <a:off x="3200598" y="1594362"/>
                    <a:ext cx="192024" cy="146304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9" name="Rectangle 128"/>
                  <p:cNvSpPr/>
                  <p:nvPr/>
                </p:nvSpPr>
                <p:spPr>
                  <a:xfrm>
                    <a:off x="3440516" y="1594362"/>
                    <a:ext cx="192024" cy="146304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1" name="Rectangle 130"/>
                  <p:cNvSpPr/>
                  <p:nvPr/>
                </p:nvSpPr>
                <p:spPr>
                  <a:xfrm>
                    <a:off x="3680434" y="1594362"/>
                    <a:ext cx="192024" cy="146304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2" name="Rectangle 131"/>
                  <p:cNvSpPr/>
                  <p:nvPr/>
                </p:nvSpPr>
                <p:spPr>
                  <a:xfrm>
                    <a:off x="3920352" y="1594362"/>
                    <a:ext cx="192024" cy="146304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4" name="Rectangle 133"/>
                  <p:cNvSpPr/>
                  <p:nvPr/>
                </p:nvSpPr>
                <p:spPr>
                  <a:xfrm>
                    <a:off x="4160270" y="1594362"/>
                    <a:ext cx="192024" cy="146304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5" name="Rectangle 134"/>
                  <p:cNvSpPr/>
                  <p:nvPr/>
                </p:nvSpPr>
                <p:spPr>
                  <a:xfrm>
                    <a:off x="4400188" y="1594362"/>
                    <a:ext cx="192024" cy="146304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7" name="Rectangle 136"/>
                  <p:cNvSpPr/>
                  <p:nvPr/>
                </p:nvSpPr>
                <p:spPr>
                  <a:xfrm>
                    <a:off x="4640106" y="1594362"/>
                    <a:ext cx="192024" cy="146304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8" name="Rectangle 137"/>
                  <p:cNvSpPr/>
                  <p:nvPr/>
                </p:nvSpPr>
                <p:spPr>
                  <a:xfrm>
                    <a:off x="4880024" y="1594362"/>
                    <a:ext cx="192024" cy="146304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0" name="Rectangle 139"/>
                  <p:cNvSpPr/>
                  <p:nvPr/>
                </p:nvSpPr>
                <p:spPr>
                  <a:xfrm>
                    <a:off x="5119942" y="1594362"/>
                    <a:ext cx="192024" cy="146304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1" name="Rectangle 140"/>
                  <p:cNvSpPr/>
                  <p:nvPr/>
                </p:nvSpPr>
                <p:spPr>
                  <a:xfrm>
                    <a:off x="5359860" y="1594362"/>
                    <a:ext cx="192024" cy="146304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3" name="Rectangle 142"/>
                  <p:cNvSpPr/>
                  <p:nvPr/>
                </p:nvSpPr>
                <p:spPr>
                  <a:xfrm>
                    <a:off x="5599778" y="1594362"/>
                    <a:ext cx="192024" cy="146304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4" name="Rectangle 143"/>
                  <p:cNvSpPr/>
                  <p:nvPr/>
                </p:nvSpPr>
                <p:spPr>
                  <a:xfrm>
                    <a:off x="5839696" y="1594362"/>
                    <a:ext cx="192024" cy="146304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6" name="Rectangle 145"/>
                  <p:cNvSpPr/>
                  <p:nvPr/>
                </p:nvSpPr>
                <p:spPr>
                  <a:xfrm>
                    <a:off x="6079614" y="1594362"/>
                    <a:ext cx="192024" cy="146304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7" name="Rectangle 146"/>
                  <p:cNvSpPr/>
                  <p:nvPr/>
                </p:nvSpPr>
                <p:spPr>
                  <a:xfrm>
                    <a:off x="6319532" y="1594362"/>
                    <a:ext cx="192024" cy="146304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9" name="Rectangle 148"/>
                  <p:cNvSpPr/>
                  <p:nvPr/>
                </p:nvSpPr>
                <p:spPr>
                  <a:xfrm>
                    <a:off x="6559450" y="1594362"/>
                    <a:ext cx="192024" cy="146304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0" name="Rectangle 149"/>
                  <p:cNvSpPr/>
                  <p:nvPr/>
                </p:nvSpPr>
                <p:spPr>
                  <a:xfrm>
                    <a:off x="6799368" y="1594362"/>
                    <a:ext cx="192024" cy="146304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2" name="Rectangle 151"/>
                  <p:cNvSpPr/>
                  <p:nvPr/>
                </p:nvSpPr>
                <p:spPr>
                  <a:xfrm>
                    <a:off x="7039286" y="1594362"/>
                    <a:ext cx="192024" cy="146304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3" name="Rectangle 152"/>
                  <p:cNvSpPr/>
                  <p:nvPr/>
                </p:nvSpPr>
                <p:spPr>
                  <a:xfrm>
                    <a:off x="7279204" y="1594362"/>
                    <a:ext cx="192024" cy="146304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5" name="Rectangle 154"/>
                  <p:cNvSpPr/>
                  <p:nvPr/>
                </p:nvSpPr>
                <p:spPr>
                  <a:xfrm>
                    <a:off x="7519122" y="1594362"/>
                    <a:ext cx="192024" cy="146304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6" name="Rectangle 155"/>
                  <p:cNvSpPr/>
                  <p:nvPr/>
                </p:nvSpPr>
                <p:spPr>
                  <a:xfrm>
                    <a:off x="7759044" y="1594362"/>
                    <a:ext cx="192024" cy="146304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158" name="TextBox 157"/>
                <p:cNvSpPr txBox="1"/>
                <p:nvPr/>
              </p:nvSpPr>
              <p:spPr>
                <a:xfrm>
                  <a:off x="7981246" y="1427775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/>
                    <a:t>…</a:t>
                  </a:r>
                </a:p>
              </p:txBody>
            </p:sp>
            <p:sp>
              <p:nvSpPr>
                <p:cNvPr id="159" name="TextBox 158"/>
                <p:cNvSpPr txBox="1"/>
                <p:nvPr/>
              </p:nvSpPr>
              <p:spPr>
                <a:xfrm>
                  <a:off x="1897562" y="1427775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/>
                    <a:t>…</a:t>
                  </a:r>
                </a:p>
              </p:txBody>
            </p:sp>
          </p:grpSp>
          <p:cxnSp>
            <p:nvCxnSpPr>
              <p:cNvPr id="161" name="Straight Arrow Connector 160"/>
              <p:cNvCxnSpPr>
                <a:stCxn id="147" idx="2"/>
                <a:endCxn id="6" idx="0"/>
              </p:cNvCxnSpPr>
              <p:nvPr/>
            </p:nvCxnSpPr>
            <p:spPr>
              <a:xfrm>
                <a:off x="6415544" y="1685593"/>
                <a:ext cx="1457562" cy="342212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1" name="Straight Arrow Connector 180"/>
            <p:cNvCxnSpPr>
              <a:stCxn id="143" idx="2"/>
              <a:endCxn id="118" idx="0"/>
            </p:cNvCxnSpPr>
            <p:nvPr/>
          </p:nvCxnSpPr>
          <p:spPr>
            <a:xfrm flipH="1">
              <a:off x="2366778" y="1685593"/>
              <a:ext cx="3329012" cy="32975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5" name="Group 194"/>
          <p:cNvGrpSpPr/>
          <p:nvPr/>
        </p:nvGrpSpPr>
        <p:grpSpPr>
          <a:xfrm>
            <a:off x="1674446" y="4332233"/>
            <a:ext cx="6894576" cy="2171888"/>
            <a:chOff x="1814219" y="4332233"/>
            <a:chExt cx="6894576" cy="2171888"/>
          </a:xfrm>
        </p:grpSpPr>
        <p:grpSp>
          <p:nvGrpSpPr>
            <p:cNvPr id="29" name="Group 28"/>
            <p:cNvGrpSpPr/>
            <p:nvPr/>
          </p:nvGrpSpPr>
          <p:grpSpPr>
            <a:xfrm>
              <a:off x="3121811" y="4963406"/>
              <a:ext cx="5586984" cy="1540715"/>
              <a:chOff x="777240" y="4312920"/>
              <a:chExt cx="5586984" cy="1540715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5212080" y="4312920"/>
                <a:ext cx="1152144" cy="1540715"/>
                <a:chOff x="5212080" y="4312920"/>
                <a:chExt cx="1152144" cy="1540715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5212080" y="4312920"/>
                  <a:ext cx="1152144" cy="1088136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/>
                    <a:t>Run: 1026</a:t>
                  </a:r>
                </a:p>
                <a:p>
                  <a:pPr algn="ctr"/>
                  <a:r>
                    <a:rPr lang="en-GB" dirty="0"/>
                    <a:t>Frame 1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5326380" y="5484303"/>
                  <a:ext cx="92354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dirty="0"/>
                    <a:t>288006</a:t>
                  </a: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3392424" y="4312920"/>
                <a:ext cx="1664208" cy="1540715"/>
                <a:chOff x="3392424" y="4312920"/>
                <a:chExt cx="1664208" cy="1540715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3392424" y="4312920"/>
                  <a:ext cx="1664208" cy="108813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/>
                    <a:t>Run: 1026</a:t>
                  </a:r>
                </a:p>
                <a:p>
                  <a:pPr algn="ctr"/>
                  <a:r>
                    <a:rPr lang="en-GB" dirty="0"/>
                    <a:t>Offset: 288003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3762756" y="5484303"/>
                  <a:ext cx="92354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dirty="0"/>
                    <a:t>288005</a:t>
                  </a:r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2084832" y="4312920"/>
                <a:ext cx="1152144" cy="1540715"/>
                <a:chOff x="2084832" y="4312920"/>
                <a:chExt cx="1152144" cy="1540715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2084832" y="4312920"/>
                  <a:ext cx="1152144" cy="1088136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/>
                    <a:t>Run: 1025</a:t>
                  </a:r>
                </a:p>
                <a:p>
                  <a:pPr algn="ctr"/>
                  <a:r>
                    <a:rPr lang="en-GB" dirty="0"/>
                    <a:t>Frame n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2199132" y="5484303"/>
                  <a:ext cx="92354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dirty="0"/>
                    <a:t>288004</a:t>
                  </a: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777240" y="4312920"/>
                <a:ext cx="1152144" cy="1540715"/>
                <a:chOff x="777240" y="4312920"/>
                <a:chExt cx="1152144" cy="1540715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777240" y="4312920"/>
                  <a:ext cx="1152144" cy="1088136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/>
                    <a:t>Run: 1025</a:t>
                  </a:r>
                </a:p>
                <a:p>
                  <a:pPr algn="ctr"/>
                  <a:r>
                    <a:rPr lang="en-GB" dirty="0"/>
                    <a:t>Frame n-1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891540" y="5484303"/>
                  <a:ext cx="92354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dirty="0"/>
                    <a:t>288003</a:t>
                  </a:r>
                </a:p>
              </p:txBody>
            </p:sp>
          </p:grpSp>
        </p:grpSp>
        <p:cxnSp>
          <p:nvCxnSpPr>
            <p:cNvPr id="114" name="Straight Arrow Connector 113"/>
            <p:cNvCxnSpPr>
              <a:stCxn id="32" idx="2"/>
            </p:cNvCxnSpPr>
            <p:nvPr/>
          </p:nvCxnSpPr>
          <p:spPr>
            <a:xfrm>
              <a:off x="7059780" y="4590051"/>
              <a:ext cx="1069358" cy="353805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8" name="Group 167"/>
            <p:cNvGrpSpPr/>
            <p:nvPr/>
          </p:nvGrpSpPr>
          <p:grpSpPr>
            <a:xfrm>
              <a:off x="2027288" y="4332233"/>
              <a:ext cx="6556764" cy="380000"/>
              <a:chOff x="1909578" y="4121945"/>
              <a:chExt cx="6556764" cy="380000"/>
            </a:xfrm>
          </p:grpSpPr>
          <p:grpSp>
            <p:nvGrpSpPr>
              <p:cNvPr id="164" name="Group 163"/>
              <p:cNvGrpSpPr/>
              <p:nvPr/>
            </p:nvGrpSpPr>
            <p:grpSpPr>
              <a:xfrm>
                <a:off x="2246318" y="4121945"/>
                <a:ext cx="5876660" cy="369332"/>
                <a:chOff x="2246318" y="4121945"/>
                <a:chExt cx="5876660" cy="369332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6661583" y="4233459"/>
                  <a:ext cx="192024" cy="14630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6889492" y="4233459"/>
                  <a:ext cx="105156" cy="146304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7030533" y="4233459"/>
                  <a:ext cx="105156" cy="146304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7171574" y="4233459"/>
                  <a:ext cx="105156" cy="146304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7312615" y="4233459"/>
                  <a:ext cx="105156" cy="146304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7453656" y="4233459"/>
                  <a:ext cx="105156" cy="146304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7594697" y="4233459"/>
                  <a:ext cx="105156" cy="146304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7735738" y="4233459"/>
                  <a:ext cx="105156" cy="146304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7876779" y="4233459"/>
                  <a:ext cx="105156" cy="146304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8017822" y="4233459"/>
                  <a:ext cx="105156" cy="146304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5392214" y="4233459"/>
                  <a:ext cx="105156" cy="146304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5533255" y="4233459"/>
                  <a:ext cx="105156" cy="146304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5674296" y="4233459"/>
                  <a:ext cx="105156" cy="146304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5815337" y="4233459"/>
                  <a:ext cx="105156" cy="146304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5956378" y="4233459"/>
                  <a:ext cx="105156" cy="146304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6097419" y="4233459"/>
                  <a:ext cx="105156" cy="146304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6238460" y="4233459"/>
                  <a:ext cx="105156" cy="146304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6379501" y="4233459"/>
                  <a:ext cx="105156" cy="146304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6520542" y="4233459"/>
                  <a:ext cx="105156" cy="146304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5012965" y="4121945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/>
                    <a:t>…</a:t>
                  </a: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3743596" y="4233459"/>
                  <a:ext cx="105156" cy="146304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3884637" y="4233459"/>
                  <a:ext cx="105156" cy="146304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4025678" y="4233459"/>
                  <a:ext cx="105156" cy="146304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4166719" y="4233459"/>
                  <a:ext cx="105156" cy="146304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4307760" y="4233459"/>
                  <a:ext cx="105156" cy="146304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4448801" y="4233459"/>
                  <a:ext cx="105156" cy="146304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4589842" y="4233459"/>
                  <a:ext cx="105156" cy="146304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4730883" y="4233459"/>
                  <a:ext cx="105156" cy="146304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4871924" y="4233459"/>
                  <a:ext cx="105156" cy="146304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3515687" y="4233459"/>
                  <a:ext cx="192024" cy="14630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>
                  <a:off x="2246318" y="4233459"/>
                  <a:ext cx="105156" cy="146304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2387359" y="4233459"/>
                  <a:ext cx="105156" cy="146304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2528400" y="4233459"/>
                  <a:ext cx="105156" cy="146304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2669441" y="4233459"/>
                  <a:ext cx="105156" cy="146304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2810482" y="4233459"/>
                  <a:ext cx="105156" cy="146304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2951523" y="4233459"/>
                  <a:ext cx="105156" cy="146304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3092564" y="4233459"/>
                  <a:ext cx="105156" cy="146304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3233605" y="4233459"/>
                  <a:ext cx="105156" cy="146304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3374646" y="4233459"/>
                  <a:ext cx="105156" cy="146304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66" name="TextBox 165"/>
              <p:cNvSpPr txBox="1"/>
              <p:nvPr/>
            </p:nvSpPr>
            <p:spPr>
              <a:xfrm>
                <a:off x="8122978" y="4132613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…</a:t>
                </a:r>
              </a:p>
            </p:txBody>
          </p:sp>
          <p:sp>
            <p:nvSpPr>
              <p:cNvPr id="167" name="TextBox 166"/>
              <p:cNvSpPr txBox="1"/>
              <p:nvPr/>
            </p:nvSpPr>
            <p:spPr>
              <a:xfrm>
                <a:off x="1909578" y="4128139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…</a:t>
                </a:r>
              </a:p>
            </p:txBody>
          </p:sp>
        </p:grpSp>
        <p:cxnSp>
          <p:nvCxnSpPr>
            <p:cNvPr id="187" name="Straight Arrow Connector 186"/>
            <p:cNvCxnSpPr>
              <a:stCxn id="49" idx="2"/>
              <a:endCxn id="190" idx="0"/>
            </p:cNvCxnSpPr>
            <p:nvPr/>
          </p:nvCxnSpPr>
          <p:spPr>
            <a:xfrm flipH="1">
              <a:off x="2390291" y="4590051"/>
              <a:ext cx="4018457" cy="373355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Rectangle 189"/>
            <p:cNvSpPr/>
            <p:nvPr/>
          </p:nvSpPr>
          <p:spPr>
            <a:xfrm>
              <a:off x="1814219" y="4963406"/>
              <a:ext cx="1152144" cy="108813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Run: 1025</a:t>
              </a:r>
            </a:p>
            <a:p>
              <a:pPr algn="ctr"/>
              <a:r>
                <a:rPr lang="en-GB" dirty="0"/>
                <a:t>Frame n-2</a:t>
              </a: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1928519" y="6134789"/>
              <a:ext cx="9235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288002</a:t>
              </a:r>
            </a:p>
          </p:txBody>
        </p:sp>
      </p:grpSp>
      <p:cxnSp>
        <p:nvCxnSpPr>
          <p:cNvPr id="172" name="Straight Arrow Connector 171"/>
          <p:cNvCxnSpPr>
            <a:stCxn id="5" idx="2"/>
            <a:endCxn id="15" idx="0"/>
          </p:cNvCxnSpPr>
          <p:nvPr/>
        </p:nvCxnSpPr>
        <p:spPr>
          <a:xfrm flipH="1">
            <a:off x="3558110" y="3234813"/>
            <a:ext cx="2480310" cy="1728593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199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Prototype v1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294132" y="1911058"/>
            <a:ext cx="8651366" cy="4460833"/>
            <a:chOff x="294132" y="1911058"/>
            <a:chExt cx="8651366" cy="4460833"/>
          </a:xfrm>
        </p:grpSpPr>
        <p:grpSp>
          <p:nvGrpSpPr>
            <p:cNvPr id="4" name="Group 3"/>
            <p:cNvGrpSpPr/>
            <p:nvPr/>
          </p:nvGrpSpPr>
          <p:grpSpPr>
            <a:xfrm>
              <a:off x="294132" y="1911058"/>
              <a:ext cx="1255776" cy="2989665"/>
              <a:chOff x="330708" y="2587714"/>
              <a:chExt cx="1255776" cy="2989665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30708" y="2587714"/>
                <a:ext cx="1255776" cy="1132124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Detectors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30708" y="4416090"/>
                <a:ext cx="1255776" cy="116128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SE Data</a:t>
                </a:r>
              </a:p>
              <a:p>
                <a:pPr algn="ctr"/>
                <a:r>
                  <a:rPr lang="en-GB" dirty="0"/>
                  <a:t>(SECI/IBEX)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894713" y="2100548"/>
              <a:ext cx="2560320" cy="2569052"/>
              <a:chOff x="1884426" y="2777204"/>
              <a:chExt cx="2560320" cy="256905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884426" y="2777204"/>
                <a:ext cx="2560320" cy="756444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Data Acquisition Electronics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884426" y="4647215"/>
                <a:ext cx="2560320" cy="699041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SQL Database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884426" y="3740911"/>
                <a:ext cx="2560320" cy="699041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Metadata</a:t>
                </a: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4799838" y="2732547"/>
              <a:ext cx="1900428" cy="136245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Instrument Control Program</a:t>
              </a:r>
            </a:p>
            <a:p>
              <a:pPr algn="ctr"/>
              <a:r>
                <a:rPr lang="en-GB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(Aggregator)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045070" y="3078765"/>
              <a:ext cx="1900428" cy="665449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NeXus</a:t>
              </a:r>
              <a:r>
                <a:rPr lang="en-GB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File</a:t>
              </a:r>
            </a:p>
          </p:txBody>
        </p:sp>
        <p:cxnSp>
          <p:nvCxnSpPr>
            <p:cNvPr id="13" name="Straight Connector 12"/>
            <p:cNvCxnSpPr>
              <a:stCxn id="5" idx="3"/>
              <a:endCxn id="8" idx="1"/>
            </p:cNvCxnSpPr>
            <p:nvPr/>
          </p:nvCxnSpPr>
          <p:spPr>
            <a:xfrm>
              <a:off x="1549908" y="2477120"/>
              <a:ext cx="344805" cy="165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6" idx="3"/>
              <a:endCxn id="9" idx="1"/>
            </p:cNvCxnSpPr>
            <p:nvPr/>
          </p:nvCxnSpPr>
          <p:spPr>
            <a:xfrm>
              <a:off x="1549908" y="4320079"/>
              <a:ext cx="344805" cy="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1" idx="1"/>
              <a:endCxn id="8" idx="3"/>
            </p:cNvCxnSpPr>
            <p:nvPr/>
          </p:nvCxnSpPr>
          <p:spPr>
            <a:xfrm flipH="1" flipV="1">
              <a:off x="4455033" y="2478770"/>
              <a:ext cx="344805" cy="93500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0" idx="3"/>
              <a:endCxn id="11" idx="1"/>
            </p:cNvCxnSpPr>
            <p:nvPr/>
          </p:nvCxnSpPr>
          <p:spPr>
            <a:xfrm flipV="1">
              <a:off x="4455033" y="3413775"/>
              <a:ext cx="344805" cy="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9" idx="3"/>
              <a:endCxn id="11" idx="1"/>
            </p:cNvCxnSpPr>
            <p:nvPr/>
          </p:nvCxnSpPr>
          <p:spPr>
            <a:xfrm flipV="1">
              <a:off x="4455033" y="3413775"/>
              <a:ext cx="344805" cy="90630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1" idx="3"/>
              <a:endCxn id="12" idx="1"/>
            </p:cNvCxnSpPr>
            <p:nvPr/>
          </p:nvCxnSpPr>
          <p:spPr>
            <a:xfrm flipV="1">
              <a:off x="6700266" y="3411490"/>
              <a:ext cx="344804" cy="228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5610415" y="4669600"/>
              <a:ext cx="1900428" cy="6654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Kafka</a:t>
              </a:r>
            </a:p>
          </p:txBody>
        </p:sp>
        <p:cxnSp>
          <p:nvCxnSpPr>
            <p:cNvPr id="20" name="Straight Connector 108"/>
            <p:cNvCxnSpPr>
              <a:stCxn id="11" idx="2"/>
              <a:endCxn id="19" idx="0"/>
            </p:cNvCxnSpPr>
            <p:nvPr/>
          </p:nvCxnSpPr>
          <p:spPr>
            <a:xfrm rot="16200000" flipH="1">
              <a:off x="5868042" y="3977012"/>
              <a:ext cx="574597" cy="810577"/>
            </a:xfrm>
            <a:prstGeom prst="bentConnector3">
              <a:avLst>
                <a:gd name="adj1" fmla="val 50000"/>
              </a:avLst>
            </a:prstGeom>
            <a:ln w="130175" cmpd="tri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5610415" y="5706442"/>
              <a:ext cx="1900428" cy="665449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Mantid</a:t>
              </a:r>
              <a:endParaRPr lang="en-GB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28" name="Straight Connector 27"/>
            <p:cNvCxnSpPr>
              <a:stCxn id="19" idx="2"/>
              <a:endCxn id="27" idx="0"/>
            </p:cNvCxnSpPr>
            <p:nvPr/>
          </p:nvCxnSpPr>
          <p:spPr>
            <a:xfrm>
              <a:off x="6560629" y="5335049"/>
              <a:ext cx="0" cy="37139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763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results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242" y="1917065"/>
            <a:ext cx="4931516" cy="4351338"/>
          </a:xfrm>
        </p:spPr>
      </p:pic>
    </p:spTree>
    <p:extLst>
      <p:ext uri="{BB962C8B-B14F-4D97-AF65-F5344CB8AC3E}">
        <p14:creationId xmlns:p14="http://schemas.microsoft.com/office/powerpoint/2010/main" val="831457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Not production ready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731902" y="1905602"/>
            <a:ext cx="7680197" cy="4514126"/>
            <a:chOff x="731902" y="1905602"/>
            <a:chExt cx="7680197" cy="4514126"/>
          </a:xfrm>
        </p:grpSpPr>
        <p:grpSp>
          <p:nvGrpSpPr>
            <p:cNvPr id="17" name="Group 16"/>
            <p:cNvGrpSpPr/>
            <p:nvPr/>
          </p:nvGrpSpPr>
          <p:grpSpPr>
            <a:xfrm>
              <a:off x="731902" y="1948485"/>
              <a:ext cx="7680197" cy="4471243"/>
              <a:chOff x="585977" y="2286813"/>
              <a:chExt cx="7680197" cy="4471243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585977" y="2286813"/>
                <a:ext cx="1398271" cy="1385888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Data Acquisition Electronics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862571" y="3672701"/>
                <a:ext cx="1403603" cy="117109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Kafka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28650" y="4843793"/>
                <a:ext cx="1403603" cy="1394053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err="1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Mantid</a:t>
                </a:r>
                <a:endParaRPr lang="en-GB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14598" y="4718882"/>
                <a:ext cx="3525013" cy="1643876"/>
              </a:xfrm>
              <a:prstGeom prst="rect">
                <a:avLst/>
              </a:prstGeom>
            </p:spPr>
          </p:pic>
          <p:sp>
            <p:nvSpPr>
              <p:cNvPr id="13" name="Bent Arrow 12"/>
              <p:cNvSpPr/>
              <p:nvPr/>
            </p:nvSpPr>
            <p:spPr>
              <a:xfrm rot="5400000">
                <a:off x="6751171" y="2516227"/>
                <a:ext cx="663996" cy="1280160"/>
              </a:xfrm>
              <a:prstGeom prst="bent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ent Arrow 13"/>
              <p:cNvSpPr/>
              <p:nvPr/>
            </p:nvSpPr>
            <p:spPr>
              <a:xfrm rot="10800000">
                <a:off x="6443090" y="5032272"/>
                <a:ext cx="1208606" cy="663995"/>
              </a:xfrm>
              <a:prstGeom prst="bent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580891" y="3715584"/>
                <a:ext cx="33924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Freddie and Matthew magic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580891" y="6388724"/>
                <a:ext cx="33924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Martyn and Matthew wizardry</a:t>
                </a:r>
              </a:p>
            </p:txBody>
          </p:sp>
          <p:sp>
            <p:nvSpPr>
              <p:cNvPr id="15" name="Right Arrow 14"/>
              <p:cNvSpPr/>
              <p:nvPr/>
            </p:nvSpPr>
            <p:spPr>
              <a:xfrm>
                <a:off x="2144267" y="2824309"/>
                <a:ext cx="210312" cy="31089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ight Arrow 17"/>
              <p:cNvSpPr/>
              <p:nvPr/>
            </p:nvSpPr>
            <p:spPr>
              <a:xfrm flipH="1">
                <a:off x="2111690" y="5385371"/>
                <a:ext cx="210312" cy="31089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0523" y="1905602"/>
              <a:ext cx="3530734" cy="14716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0488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Future plans: short 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Passing SE data into </a:t>
            </a:r>
            <a:r>
              <a:rPr lang="en-GB" dirty="0" err="1"/>
              <a:t>Mantid</a:t>
            </a:r>
            <a:endParaRPr lang="en-GB" dirty="0"/>
          </a:p>
          <a:p>
            <a:r>
              <a:rPr lang="en-GB" dirty="0"/>
              <a:t>Optimising </a:t>
            </a:r>
            <a:r>
              <a:rPr lang="en-GB" dirty="0" err="1"/>
              <a:t>Mantid</a:t>
            </a:r>
            <a:r>
              <a:rPr lang="en-GB" dirty="0"/>
              <a:t> consumption </a:t>
            </a:r>
          </a:p>
          <a:p>
            <a:r>
              <a:rPr lang="en-GB" dirty="0"/>
              <a:t>De-aggregating SE data from the ICP</a:t>
            </a:r>
          </a:p>
          <a:p>
            <a:r>
              <a:rPr lang="en-GB" dirty="0"/>
              <a:t>Buying a proper cluster for Kafka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653" y="3014283"/>
            <a:ext cx="2061020" cy="356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802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Future plans: medium term</a:t>
            </a:r>
          </a:p>
        </p:txBody>
      </p:sp>
      <p:sp>
        <p:nvSpPr>
          <p:cNvPr id="69" name="Content Placeholder 6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Prototype v2 – parallel system?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246317" y="2468842"/>
            <a:ext cx="8651366" cy="4205807"/>
            <a:chOff x="246317" y="2468842"/>
            <a:chExt cx="8651366" cy="4205807"/>
          </a:xfrm>
        </p:grpSpPr>
        <p:grpSp>
          <p:nvGrpSpPr>
            <p:cNvPr id="68" name="Group 67"/>
            <p:cNvGrpSpPr/>
            <p:nvPr/>
          </p:nvGrpSpPr>
          <p:grpSpPr>
            <a:xfrm>
              <a:off x="246317" y="2468842"/>
              <a:ext cx="8651366" cy="4205807"/>
              <a:chOff x="294132" y="1911058"/>
              <a:chExt cx="8651366" cy="4205807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94132" y="1911058"/>
                <a:ext cx="1255776" cy="1132124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Detectors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94132" y="3790090"/>
                <a:ext cx="1255776" cy="1597667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SE Data</a:t>
                </a:r>
              </a:p>
              <a:p>
                <a:pPr algn="ctr"/>
                <a:r>
                  <a:rPr lang="en-GB" dirty="0"/>
                  <a:t>(IBEX)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894713" y="2100548"/>
                <a:ext cx="2560320" cy="756444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Data Acquisition Electronics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909572" y="3060984"/>
                <a:ext cx="2560320" cy="699041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SQL Database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909572" y="4239404"/>
                <a:ext cx="2560320" cy="699041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Metadata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829556" y="2732063"/>
                <a:ext cx="1900428" cy="1362456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Instrument Control Program</a:t>
                </a:r>
              </a:p>
              <a:p>
                <a:pPr algn="ctr"/>
                <a:r>
                  <a:rPr lang="en-GB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(Aggregator)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7045070" y="3078765"/>
                <a:ext cx="1900428" cy="66544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err="1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NeXus</a:t>
                </a:r>
                <a:r>
                  <a:rPr lang="en-GB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File</a:t>
                </a:r>
              </a:p>
            </p:txBody>
          </p:sp>
          <p:cxnSp>
            <p:nvCxnSpPr>
              <p:cNvPr id="13" name="Straight Connector 12"/>
              <p:cNvCxnSpPr>
                <a:stCxn id="5" idx="3"/>
                <a:endCxn id="8" idx="1"/>
              </p:cNvCxnSpPr>
              <p:nvPr/>
            </p:nvCxnSpPr>
            <p:spPr>
              <a:xfrm>
                <a:off x="1549908" y="2477120"/>
                <a:ext cx="344805" cy="165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stCxn id="6" idx="3"/>
                <a:endCxn id="9" idx="1"/>
              </p:cNvCxnSpPr>
              <p:nvPr/>
            </p:nvCxnSpPr>
            <p:spPr>
              <a:xfrm flipV="1">
                <a:off x="1549908" y="3410505"/>
                <a:ext cx="359664" cy="117841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11" idx="1"/>
                <a:endCxn id="8" idx="3"/>
              </p:cNvCxnSpPr>
              <p:nvPr/>
            </p:nvCxnSpPr>
            <p:spPr>
              <a:xfrm flipH="1" flipV="1">
                <a:off x="4455033" y="2478770"/>
                <a:ext cx="374523" cy="93452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9" idx="3"/>
                <a:endCxn id="11" idx="1"/>
              </p:cNvCxnSpPr>
              <p:nvPr/>
            </p:nvCxnSpPr>
            <p:spPr>
              <a:xfrm>
                <a:off x="4469892" y="3410505"/>
                <a:ext cx="359664" cy="2786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10" idx="3"/>
                <a:endCxn id="11" idx="1"/>
              </p:cNvCxnSpPr>
              <p:nvPr/>
            </p:nvCxnSpPr>
            <p:spPr>
              <a:xfrm flipV="1">
                <a:off x="4469892" y="3413291"/>
                <a:ext cx="359664" cy="1175634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11" idx="3"/>
                <a:endCxn id="12" idx="1"/>
              </p:cNvCxnSpPr>
              <p:nvPr/>
            </p:nvCxnSpPr>
            <p:spPr>
              <a:xfrm flipV="1">
                <a:off x="6700266" y="3411490"/>
                <a:ext cx="344804" cy="2285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4829556" y="4868813"/>
                <a:ext cx="1900428" cy="66544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Kafka</a:t>
                </a:r>
              </a:p>
            </p:txBody>
          </p:sp>
          <p:cxnSp>
            <p:nvCxnSpPr>
              <p:cNvPr id="20" name="Straight Connector 108"/>
              <p:cNvCxnSpPr>
                <a:stCxn id="11" idx="2"/>
                <a:endCxn id="19" idx="0"/>
              </p:cNvCxnSpPr>
              <p:nvPr/>
            </p:nvCxnSpPr>
            <p:spPr>
              <a:xfrm>
                <a:off x="5779770" y="4094519"/>
                <a:ext cx="0" cy="774294"/>
              </a:xfrm>
              <a:prstGeom prst="straightConnector1">
                <a:avLst/>
              </a:prstGeom>
              <a:ln w="25400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1893188" y="5417824"/>
                <a:ext cx="2560320" cy="699041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EPICS Forwarder</a:t>
                </a:r>
              </a:p>
            </p:txBody>
          </p:sp>
          <p:cxnSp>
            <p:nvCxnSpPr>
              <p:cNvPr id="26" name="Straight Connector 25"/>
              <p:cNvCxnSpPr>
                <a:stCxn id="6" idx="3"/>
                <a:endCxn id="24" idx="1"/>
              </p:cNvCxnSpPr>
              <p:nvPr/>
            </p:nvCxnSpPr>
            <p:spPr>
              <a:xfrm>
                <a:off x="1549908" y="4588924"/>
                <a:ext cx="343280" cy="117842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108"/>
              <p:cNvCxnSpPr>
                <a:stCxn id="24" idx="3"/>
                <a:endCxn id="19" idx="1"/>
              </p:cNvCxnSpPr>
              <p:nvPr/>
            </p:nvCxnSpPr>
            <p:spPr>
              <a:xfrm flipV="1">
                <a:off x="4453508" y="5201538"/>
                <a:ext cx="376048" cy="565807"/>
              </a:xfrm>
              <a:prstGeom prst="straightConnector1">
                <a:avLst/>
              </a:prstGeom>
              <a:ln w="25400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>
              <a:xfrm>
                <a:off x="7045070" y="4438983"/>
                <a:ext cx="1900428" cy="1525107"/>
                <a:chOff x="7045070" y="4520347"/>
                <a:chExt cx="1900428" cy="1525107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7045070" y="4520347"/>
                  <a:ext cx="1900428" cy="665449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 err="1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Mantid</a:t>
                  </a:r>
                  <a:endParaRPr lang="en-GB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7045070" y="5380005"/>
                  <a:ext cx="1900428" cy="665449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 err="1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NeXus</a:t>
                  </a:r>
                  <a:r>
                    <a:rPr lang="en-GB" dirty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 File</a:t>
                  </a:r>
                </a:p>
              </p:txBody>
            </p:sp>
          </p:grpSp>
          <p:cxnSp>
            <p:nvCxnSpPr>
              <p:cNvPr id="50" name="Straight Connector 49"/>
              <p:cNvCxnSpPr>
                <a:stCxn id="10" idx="3"/>
                <a:endCxn id="19" idx="1"/>
              </p:cNvCxnSpPr>
              <p:nvPr/>
            </p:nvCxnSpPr>
            <p:spPr>
              <a:xfrm>
                <a:off x="4469892" y="4588925"/>
                <a:ext cx="359664" cy="61261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108"/>
              <p:cNvCxnSpPr>
                <a:stCxn id="19" idx="3"/>
                <a:endCxn id="27" idx="1"/>
              </p:cNvCxnSpPr>
              <p:nvPr/>
            </p:nvCxnSpPr>
            <p:spPr>
              <a:xfrm flipV="1">
                <a:off x="6729984" y="4771708"/>
                <a:ext cx="315086" cy="429830"/>
              </a:xfrm>
              <a:prstGeom prst="straightConnector1">
                <a:avLst/>
              </a:prstGeom>
              <a:ln w="25400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108"/>
              <p:cNvCxnSpPr>
                <a:stCxn id="19" idx="3"/>
                <a:endCxn id="34" idx="1"/>
              </p:cNvCxnSpPr>
              <p:nvPr/>
            </p:nvCxnSpPr>
            <p:spPr>
              <a:xfrm>
                <a:off x="6729984" y="5201538"/>
                <a:ext cx="315086" cy="429828"/>
              </a:xfrm>
              <a:prstGeom prst="straightConnector1">
                <a:avLst/>
              </a:prstGeom>
              <a:ln w="25400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TextBox 69"/>
            <p:cNvSpPr txBox="1"/>
            <p:nvPr/>
          </p:nvSpPr>
          <p:spPr>
            <a:xfrm>
              <a:off x="5003550" y="4854784"/>
              <a:ext cx="14568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Neutron 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7249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Future plans: longer term</a:t>
            </a:r>
          </a:p>
        </p:txBody>
      </p:sp>
      <p:sp>
        <p:nvSpPr>
          <p:cNvPr id="69" name="Content Placeholder 6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More in-line with the ESS?</a:t>
            </a:r>
          </a:p>
        </p:txBody>
      </p:sp>
      <p:sp>
        <p:nvSpPr>
          <p:cNvPr id="5" name="Rectangle 4"/>
          <p:cNvSpPr/>
          <p:nvPr/>
        </p:nvSpPr>
        <p:spPr>
          <a:xfrm>
            <a:off x="246317" y="2404834"/>
            <a:ext cx="1255776" cy="11321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Detectors</a:t>
            </a:r>
          </a:p>
        </p:txBody>
      </p:sp>
      <p:sp>
        <p:nvSpPr>
          <p:cNvPr id="6" name="Rectangle 5"/>
          <p:cNvSpPr/>
          <p:nvPr/>
        </p:nvSpPr>
        <p:spPr>
          <a:xfrm>
            <a:off x="243173" y="5439722"/>
            <a:ext cx="1255776" cy="11423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 Data</a:t>
            </a:r>
          </a:p>
          <a:p>
            <a:pPr algn="ctr"/>
            <a:r>
              <a:rPr lang="en-GB" dirty="0"/>
              <a:t>(IBEX)</a:t>
            </a:r>
          </a:p>
        </p:txBody>
      </p:sp>
      <p:sp>
        <p:nvSpPr>
          <p:cNvPr id="8" name="Rectangle 7"/>
          <p:cNvSpPr/>
          <p:nvPr/>
        </p:nvSpPr>
        <p:spPr>
          <a:xfrm>
            <a:off x="1846898" y="2594324"/>
            <a:ext cx="2560320" cy="75644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Data Acquisition Electronics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43754" y="4837735"/>
            <a:ext cx="2560320" cy="6990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Metadata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89551" y="2594324"/>
            <a:ext cx="1900428" cy="7564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New Instrument Control Program</a:t>
            </a:r>
          </a:p>
        </p:txBody>
      </p:sp>
      <p:cxnSp>
        <p:nvCxnSpPr>
          <p:cNvPr id="13" name="Straight Connector 12"/>
          <p:cNvCxnSpPr>
            <a:stCxn id="5" idx="3"/>
            <a:endCxn id="8" idx="1"/>
          </p:cNvCxnSpPr>
          <p:nvPr/>
        </p:nvCxnSpPr>
        <p:spPr>
          <a:xfrm>
            <a:off x="1502093" y="2751440"/>
            <a:ext cx="344805" cy="16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1" idx="1"/>
            <a:endCxn id="8" idx="3"/>
          </p:cNvCxnSpPr>
          <p:nvPr/>
        </p:nvCxnSpPr>
        <p:spPr>
          <a:xfrm flipH="1">
            <a:off x="4407218" y="2972546"/>
            <a:ext cx="38233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789551" y="3864452"/>
            <a:ext cx="1900428" cy="2645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Kafka</a:t>
            </a:r>
          </a:p>
        </p:txBody>
      </p:sp>
      <p:cxnSp>
        <p:nvCxnSpPr>
          <p:cNvPr id="20" name="Straight Connector 108"/>
          <p:cNvCxnSpPr>
            <a:stCxn id="11" idx="2"/>
            <a:endCxn id="19" idx="0"/>
          </p:cNvCxnSpPr>
          <p:nvPr/>
        </p:nvCxnSpPr>
        <p:spPr>
          <a:xfrm>
            <a:off x="5739765" y="3350768"/>
            <a:ext cx="0" cy="513684"/>
          </a:xfrm>
          <a:prstGeom prst="straightConnector1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843754" y="5661376"/>
            <a:ext cx="2560320" cy="6990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EPICS Forwarder</a:t>
            </a:r>
          </a:p>
        </p:txBody>
      </p:sp>
      <p:cxnSp>
        <p:nvCxnSpPr>
          <p:cNvPr id="26" name="Straight Connector 25"/>
          <p:cNvCxnSpPr>
            <a:stCxn id="6" idx="3"/>
            <a:endCxn id="24" idx="1"/>
          </p:cNvCxnSpPr>
          <p:nvPr/>
        </p:nvCxnSpPr>
        <p:spPr>
          <a:xfrm>
            <a:off x="1498949" y="6010896"/>
            <a:ext cx="344805" cy="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108"/>
          <p:cNvCxnSpPr>
            <a:stCxn id="24" idx="3"/>
            <a:endCxn id="19" idx="1"/>
          </p:cNvCxnSpPr>
          <p:nvPr/>
        </p:nvCxnSpPr>
        <p:spPr>
          <a:xfrm flipV="1">
            <a:off x="4404074" y="5187255"/>
            <a:ext cx="385477" cy="823642"/>
          </a:xfrm>
          <a:prstGeom prst="straightConnector1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7000399" y="4339236"/>
            <a:ext cx="1900428" cy="1696038"/>
            <a:chOff x="7045070" y="3779868"/>
            <a:chExt cx="1900428" cy="1696038"/>
          </a:xfrm>
        </p:grpSpPr>
        <p:sp>
          <p:nvSpPr>
            <p:cNvPr id="27" name="Rectangle 26"/>
            <p:cNvSpPr/>
            <p:nvPr/>
          </p:nvSpPr>
          <p:spPr>
            <a:xfrm>
              <a:off x="7045070" y="3779868"/>
              <a:ext cx="1900428" cy="665449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Mantid</a:t>
              </a:r>
              <a:endParaRPr lang="en-GB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045070" y="4810457"/>
              <a:ext cx="1900428" cy="665449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NeXus</a:t>
              </a:r>
              <a:r>
                <a:rPr lang="en-GB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File</a:t>
              </a:r>
            </a:p>
          </p:txBody>
        </p:sp>
      </p:grpSp>
      <p:cxnSp>
        <p:nvCxnSpPr>
          <p:cNvPr id="50" name="Straight Connector 49"/>
          <p:cNvCxnSpPr>
            <a:stCxn id="38" idx="3"/>
            <a:endCxn id="19" idx="1"/>
          </p:cNvCxnSpPr>
          <p:nvPr/>
        </p:nvCxnSpPr>
        <p:spPr>
          <a:xfrm>
            <a:off x="4407218" y="4349706"/>
            <a:ext cx="382333" cy="83754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108"/>
          <p:cNvCxnSpPr>
            <a:stCxn id="19" idx="3"/>
            <a:endCxn id="27" idx="1"/>
          </p:cNvCxnSpPr>
          <p:nvPr/>
        </p:nvCxnSpPr>
        <p:spPr>
          <a:xfrm flipV="1">
            <a:off x="6689979" y="4671961"/>
            <a:ext cx="310420" cy="515294"/>
          </a:xfrm>
          <a:prstGeom prst="straightConnector1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108"/>
          <p:cNvCxnSpPr>
            <a:stCxn id="19" idx="3"/>
            <a:endCxn id="34" idx="1"/>
          </p:cNvCxnSpPr>
          <p:nvPr/>
        </p:nvCxnSpPr>
        <p:spPr>
          <a:xfrm>
            <a:off x="6689979" y="5187255"/>
            <a:ext cx="310420" cy="515295"/>
          </a:xfrm>
          <a:prstGeom prst="straightConnector1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884678" y="3422944"/>
            <a:ext cx="1456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Neutron Data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46317" y="3788030"/>
            <a:ext cx="1255776" cy="11321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Imaging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846898" y="4000185"/>
            <a:ext cx="2560320" cy="6990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?</a:t>
            </a:r>
          </a:p>
        </p:txBody>
      </p:sp>
      <p:cxnSp>
        <p:nvCxnSpPr>
          <p:cNvPr id="51" name="Straight Connector 50"/>
          <p:cNvCxnSpPr>
            <a:stCxn id="35" idx="3"/>
            <a:endCxn id="38" idx="1"/>
          </p:cNvCxnSpPr>
          <p:nvPr/>
        </p:nvCxnSpPr>
        <p:spPr>
          <a:xfrm flipV="1">
            <a:off x="1502093" y="4349706"/>
            <a:ext cx="344805" cy="438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108"/>
          <p:cNvCxnSpPr>
            <a:stCxn id="10" idx="3"/>
            <a:endCxn id="19" idx="1"/>
          </p:cNvCxnSpPr>
          <p:nvPr/>
        </p:nvCxnSpPr>
        <p:spPr>
          <a:xfrm flipV="1">
            <a:off x="4404074" y="5187255"/>
            <a:ext cx="385477" cy="1"/>
          </a:xfrm>
          <a:prstGeom prst="straightConnector1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959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Successfully streamed neutron data from a real instrument to </a:t>
            </a:r>
            <a:r>
              <a:rPr lang="en-GB" dirty="0" err="1"/>
              <a:t>Mantid</a:t>
            </a:r>
            <a:r>
              <a:rPr lang="en-GB" dirty="0"/>
              <a:t> via Apache Kafka</a:t>
            </a:r>
          </a:p>
          <a:p>
            <a:r>
              <a:rPr lang="en-GB" dirty="0"/>
              <a:t>Moo-</a:t>
            </a:r>
            <a:r>
              <a:rPr lang="en-GB" dirty="0" err="1"/>
              <a:t>ving</a:t>
            </a:r>
            <a:r>
              <a:rPr lang="en-GB" dirty="0"/>
              <a:t> forward we* have a plan to produce a working and battle tested data streaming system for the ESS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* The DMSC, </a:t>
            </a:r>
            <a:r>
              <a:rPr lang="en-GB" dirty="0" err="1"/>
              <a:t>Elettra</a:t>
            </a:r>
            <a:r>
              <a:rPr lang="en-GB" dirty="0"/>
              <a:t>, PSI and STFC</a:t>
            </a:r>
          </a:p>
        </p:txBody>
      </p:sp>
    </p:spTree>
    <p:extLst>
      <p:ext uri="{BB962C8B-B14F-4D97-AF65-F5344CB8AC3E}">
        <p14:creationId xmlns:p14="http://schemas.microsoft.com/office/powerpoint/2010/main" val="4023622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BrightnESS</a:t>
            </a:r>
            <a:r>
              <a:rPr lang="en-GB" dirty="0"/>
              <a:t> work package 5.1</a:t>
            </a:r>
          </a:p>
          <a:p>
            <a:r>
              <a:rPr lang="en-GB" dirty="0"/>
              <a:t>STFC in-kind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28650" y="2729628"/>
            <a:ext cx="7972437" cy="3832780"/>
            <a:chOff x="628650" y="2729628"/>
            <a:chExt cx="7972437" cy="383278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71908" y="2729628"/>
              <a:ext cx="2295097" cy="781105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628650" y="3888390"/>
              <a:ext cx="7972437" cy="1114362"/>
              <a:chOff x="628650" y="3896178"/>
              <a:chExt cx="7972437" cy="1114362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8650" y="4161221"/>
                <a:ext cx="2445141" cy="584276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35511" y="3896178"/>
                <a:ext cx="2070973" cy="1114362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68204" y="4046704"/>
                <a:ext cx="1932883" cy="813310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30528" y="5380409"/>
              <a:ext cx="1968681" cy="1181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4363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Data streaming for the ESS</a:t>
            </a:r>
          </a:p>
        </p:txBody>
      </p:sp>
      <p:grpSp>
        <p:nvGrpSpPr>
          <p:cNvPr id="175" name="Group 174"/>
          <p:cNvGrpSpPr/>
          <p:nvPr/>
        </p:nvGrpSpPr>
        <p:grpSpPr>
          <a:xfrm>
            <a:off x="833233" y="1592138"/>
            <a:ext cx="7477534" cy="4817120"/>
            <a:chOff x="445008" y="1518986"/>
            <a:chExt cx="7477534" cy="4817120"/>
          </a:xfrm>
        </p:grpSpPr>
        <p:grpSp>
          <p:nvGrpSpPr>
            <p:cNvPr id="25" name="Group 24"/>
            <p:cNvGrpSpPr/>
            <p:nvPr/>
          </p:nvGrpSpPr>
          <p:grpSpPr>
            <a:xfrm>
              <a:off x="445008" y="1518986"/>
              <a:ext cx="2423160" cy="2921984"/>
              <a:chOff x="481584" y="2012728"/>
              <a:chExt cx="2423160" cy="2921984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481584" y="2012728"/>
                <a:ext cx="2423160" cy="649224"/>
                <a:chOff x="804672" y="2020824"/>
                <a:chExt cx="2423160" cy="649224"/>
              </a:xfrm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804672" y="2020824"/>
                  <a:ext cx="1965960" cy="64922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/>
                    <a:t>Event Formation</a:t>
                  </a: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807208" y="2020824"/>
                  <a:ext cx="420624" cy="649224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/>
                    <a:t>P</a:t>
                  </a: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481584" y="3149108"/>
                <a:ext cx="2423160" cy="649224"/>
                <a:chOff x="804672" y="2020824"/>
                <a:chExt cx="2423160" cy="649224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804672" y="2020824"/>
                  <a:ext cx="1965960" cy="64922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/>
                    <a:t>Sample Environment</a:t>
                  </a: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2807208" y="2020824"/>
                  <a:ext cx="420624" cy="649224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/>
                    <a:t>P</a:t>
                  </a: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481584" y="4285488"/>
                <a:ext cx="2423160" cy="649224"/>
                <a:chOff x="804672" y="2020824"/>
                <a:chExt cx="2423160" cy="649224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804672" y="2020824"/>
                  <a:ext cx="1965960" cy="64922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/>
                    <a:t>Choppers</a:t>
                  </a: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2807208" y="2020824"/>
                  <a:ext cx="420624" cy="649224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/>
                    <a:t>P</a:t>
                  </a:r>
                </a:p>
              </p:txBody>
            </p:sp>
          </p:grpSp>
        </p:grpSp>
        <p:cxnSp>
          <p:nvCxnSpPr>
            <p:cNvPr id="85" name="Straight Connector 84"/>
            <p:cNvCxnSpPr>
              <a:stCxn id="7" idx="3"/>
              <a:endCxn id="22" idx="1"/>
            </p:cNvCxnSpPr>
            <p:nvPr/>
          </p:nvCxnSpPr>
          <p:spPr>
            <a:xfrm>
              <a:off x="2868168" y="1843598"/>
              <a:ext cx="1638382" cy="113638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12" idx="3"/>
              <a:endCxn id="22" idx="1"/>
            </p:cNvCxnSpPr>
            <p:nvPr/>
          </p:nvCxnSpPr>
          <p:spPr>
            <a:xfrm>
              <a:off x="2868168" y="2979978"/>
              <a:ext cx="1638382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5" idx="3"/>
              <a:endCxn id="22" idx="1"/>
            </p:cNvCxnSpPr>
            <p:nvPr/>
          </p:nvCxnSpPr>
          <p:spPr>
            <a:xfrm flipV="1">
              <a:off x="2868168" y="2979978"/>
              <a:ext cx="1638382" cy="113638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18" idx="0"/>
              <a:endCxn id="22" idx="2"/>
            </p:cNvCxnSpPr>
            <p:nvPr/>
          </p:nvCxnSpPr>
          <p:spPr>
            <a:xfrm flipH="1" flipV="1">
              <a:off x="5801203" y="4165616"/>
              <a:ext cx="1138359" cy="83322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172" idx="0"/>
              <a:endCxn id="22" idx="2"/>
            </p:cNvCxnSpPr>
            <p:nvPr/>
          </p:nvCxnSpPr>
          <p:spPr>
            <a:xfrm flipV="1">
              <a:off x="4662842" y="4165616"/>
              <a:ext cx="1138361" cy="83322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Group 163"/>
            <p:cNvGrpSpPr/>
            <p:nvPr/>
          </p:nvGrpSpPr>
          <p:grpSpPr>
            <a:xfrm>
              <a:off x="4506550" y="1794340"/>
              <a:ext cx="2589305" cy="2371276"/>
              <a:chOff x="4324603" y="1794340"/>
              <a:chExt cx="2589305" cy="2371276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4324603" y="1794340"/>
                <a:ext cx="2589305" cy="23712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Kafka</a:t>
                </a:r>
              </a:p>
              <a:p>
                <a:pPr algn="ctr"/>
                <a:endParaRPr lang="en-GB" dirty="0"/>
              </a:p>
              <a:p>
                <a:pPr algn="ctr"/>
                <a:endParaRPr lang="en-GB" dirty="0"/>
              </a:p>
              <a:p>
                <a:pPr algn="ctr"/>
                <a:endParaRPr lang="en-GB" dirty="0"/>
              </a:p>
              <a:p>
                <a:pPr algn="ctr"/>
                <a:endParaRPr lang="en-GB" dirty="0"/>
              </a:p>
              <a:p>
                <a:pPr algn="ctr"/>
                <a:endParaRPr lang="en-GB" dirty="0"/>
              </a:p>
              <a:p>
                <a:pPr algn="ctr"/>
                <a:endParaRPr lang="en-GB" dirty="0"/>
              </a:p>
            </p:txBody>
          </p:sp>
          <p:grpSp>
            <p:nvGrpSpPr>
              <p:cNvPr id="107" name="Group 106"/>
              <p:cNvGrpSpPr>
                <a:grpSpLocks noChangeAspect="1"/>
              </p:cNvGrpSpPr>
              <p:nvPr/>
            </p:nvGrpSpPr>
            <p:grpSpPr>
              <a:xfrm flipH="1">
                <a:off x="4442919" y="2322833"/>
                <a:ext cx="2332102" cy="1618418"/>
                <a:chOff x="1703283" y="1269690"/>
                <a:chExt cx="9856016" cy="6839815"/>
              </a:xfrm>
            </p:grpSpPr>
            <p:sp>
              <p:nvSpPr>
                <p:cNvPr id="108" name="Oval 107"/>
                <p:cNvSpPr/>
                <p:nvPr/>
              </p:nvSpPr>
              <p:spPr>
                <a:xfrm>
                  <a:off x="8157359" y="3914803"/>
                  <a:ext cx="719246" cy="349436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2588747" y="5456764"/>
                  <a:ext cx="658311" cy="19254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0" name="Oval 109"/>
                <p:cNvSpPr/>
                <p:nvPr/>
              </p:nvSpPr>
              <p:spPr>
                <a:xfrm>
                  <a:off x="2815119" y="5270643"/>
                  <a:ext cx="1726058" cy="1068512"/>
                </a:xfrm>
                <a:prstGeom prst="ellipse">
                  <a:avLst/>
                </a:prstGeom>
                <a:solidFill>
                  <a:srgbClr val="FFBFB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3258921" y="6041195"/>
                  <a:ext cx="157518" cy="595919"/>
                </a:xfrm>
                <a:prstGeom prst="ellipse">
                  <a:avLst/>
                </a:prstGeom>
                <a:solidFill>
                  <a:srgbClr val="FFBFB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3599389" y="6041194"/>
                  <a:ext cx="157518" cy="595919"/>
                </a:xfrm>
                <a:prstGeom prst="ellipse">
                  <a:avLst/>
                </a:prstGeom>
                <a:solidFill>
                  <a:srgbClr val="FFBFB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>
                  <a:off x="3912765" y="5892215"/>
                  <a:ext cx="157518" cy="595919"/>
                </a:xfrm>
                <a:prstGeom prst="ellipse">
                  <a:avLst/>
                </a:prstGeom>
                <a:solidFill>
                  <a:srgbClr val="FFBFB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3441871" y="5892214"/>
                  <a:ext cx="157518" cy="595919"/>
                </a:xfrm>
                <a:prstGeom prst="ellipse">
                  <a:avLst/>
                </a:prstGeom>
                <a:solidFill>
                  <a:srgbClr val="FFBFB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2956044" y="5068427"/>
                  <a:ext cx="636552" cy="761434"/>
                </a:xfrm>
                <a:prstGeom prst="ellipse">
                  <a:avLst/>
                </a:prstGeom>
                <a:solidFill>
                  <a:srgbClr val="FFBFBD">
                    <a:alpha val="8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2170443" y="2130250"/>
                  <a:ext cx="6893170" cy="2833321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4170763" y="2734780"/>
                  <a:ext cx="4844980" cy="2981837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1865286" y="1918916"/>
                  <a:ext cx="1462346" cy="1326383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1708257" y="1931740"/>
                  <a:ext cx="1462346" cy="3494369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1746151" y="4135448"/>
                  <a:ext cx="787900" cy="3494369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1703283" y="4828901"/>
                  <a:ext cx="1035552" cy="1925419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2" name="Oval 121"/>
                <p:cNvSpPr/>
                <p:nvPr/>
              </p:nvSpPr>
              <p:spPr>
                <a:xfrm>
                  <a:off x="3476354" y="3914879"/>
                  <a:ext cx="3909184" cy="2275294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3" name="Wave 122"/>
                <p:cNvSpPr/>
                <p:nvPr/>
              </p:nvSpPr>
              <p:spPr>
                <a:xfrm flipV="1">
                  <a:off x="2815119" y="1767869"/>
                  <a:ext cx="6479606" cy="1406769"/>
                </a:xfrm>
                <a:prstGeom prst="wav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4" name="Oval 123"/>
                <p:cNvSpPr/>
                <p:nvPr/>
              </p:nvSpPr>
              <p:spPr>
                <a:xfrm>
                  <a:off x="7281564" y="4210267"/>
                  <a:ext cx="2095425" cy="1925419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5" name="Oval 124"/>
                <p:cNvSpPr/>
                <p:nvPr/>
              </p:nvSpPr>
              <p:spPr>
                <a:xfrm>
                  <a:off x="7074009" y="3870814"/>
                  <a:ext cx="787900" cy="3494369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6" name="Oval 125"/>
                <p:cNvSpPr/>
                <p:nvPr/>
              </p:nvSpPr>
              <p:spPr>
                <a:xfrm>
                  <a:off x="8333855" y="7171315"/>
                  <a:ext cx="408213" cy="729211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7" name="Oval 126"/>
                <p:cNvSpPr/>
                <p:nvPr/>
              </p:nvSpPr>
              <p:spPr>
                <a:xfrm>
                  <a:off x="7243756" y="6930414"/>
                  <a:ext cx="413219" cy="944013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8" name="Oval 127"/>
                <p:cNvSpPr/>
                <p:nvPr/>
              </p:nvSpPr>
              <p:spPr>
                <a:xfrm>
                  <a:off x="1963833" y="7063913"/>
                  <a:ext cx="413219" cy="944013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9" name="Snip Single Corner Rectangle 128"/>
                <p:cNvSpPr/>
                <p:nvPr/>
              </p:nvSpPr>
              <p:spPr>
                <a:xfrm>
                  <a:off x="2039815" y="7846478"/>
                  <a:ext cx="388196" cy="263027"/>
                </a:xfrm>
                <a:prstGeom prst="snip1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0" name="Snip Single Corner Rectangle 129"/>
                <p:cNvSpPr/>
                <p:nvPr/>
              </p:nvSpPr>
              <p:spPr>
                <a:xfrm>
                  <a:off x="7281564" y="7742913"/>
                  <a:ext cx="404737" cy="263027"/>
                </a:xfrm>
                <a:prstGeom prst="snip1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1" name="Snip Single Corner Rectangle 130"/>
                <p:cNvSpPr/>
                <p:nvPr/>
              </p:nvSpPr>
              <p:spPr>
                <a:xfrm>
                  <a:off x="8367608" y="7736156"/>
                  <a:ext cx="404737" cy="263027"/>
                </a:xfrm>
                <a:prstGeom prst="snip1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2" name="Wave 131"/>
                <p:cNvSpPr/>
                <p:nvPr/>
              </p:nvSpPr>
              <p:spPr>
                <a:xfrm rot="17684828" flipV="1">
                  <a:off x="1329630" y="5802661"/>
                  <a:ext cx="2461494" cy="555068"/>
                </a:xfrm>
                <a:prstGeom prst="wav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3" name="Moon 132"/>
                <p:cNvSpPr/>
                <p:nvPr/>
              </p:nvSpPr>
              <p:spPr>
                <a:xfrm rot="4827803">
                  <a:off x="2685570" y="4719160"/>
                  <a:ext cx="1015982" cy="881874"/>
                </a:xfrm>
                <a:prstGeom prst="moon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4" name="Oval 133"/>
                <p:cNvSpPr/>
                <p:nvPr/>
              </p:nvSpPr>
              <p:spPr>
                <a:xfrm>
                  <a:off x="2729697" y="7044230"/>
                  <a:ext cx="413219" cy="944013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5" name="Wave 134"/>
                <p:cNvSpPr/>
                <p:nvPr/>
              </p:nvSpPr>
              <p:spPr>
                <a:xfrm rot="17613401" flipV="1">
                  <a:off x="8343804" y="4275696"/>
                  <a:ext cx="2478807" cy="415687"/>
                </a:xfrm>
                <a:prstGeom prst="wave">
                  <a:avLst>
                    <a:gd name="adj1" fmla="val 12500"/>
                    <a:gd name="adj2" fmla="val -3279"/>
                  </a:avLst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6" name="Oval 135"/>
                <p:cNvSpPr/>
                <p:nvPr/>
              </p:nvSpPr>
              <p:spPr>
                <a:xfrm>
                  <a:off x="8818961" y="4197182"/>
                  <a:ext cx="689015" cy="72921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7" name="Oval 136"/>
                <p:cNvSpPr/>
                <p:nvPr/>
              </p:nvSpPr>
              <p:spPr>
                <a:xfrm>
                  <a:off x="2483749" y="2660328"/>
                  <a:ext cx="853931" cy="99221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8" name="Oval 137"/>
                <p:cNvSpPr/>
                <p:nvPr/>
              </p:nvSpPr>
              <p:spPr>
                <a:xfrm>
                  <a:off x="3940219" y="4251226"/>
                  <a:ext cx="1876468" cy="139645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9" name="Oval 138"/>
                <p:cNvSpPr/>
                <p:nvPr/>
              </p:nvSpPr>
              <p:spPr>
                <a:xfrm>
                  <a:off x="4437887" y="3682239"/>
                  <a:ext cx="1693209" cy="99221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0" name="Oval 139"/>
                <p:cNvSpPr/>
                <p:nvPr/>
              </p:nvSpPr>
              <p:spPr>
                <a:xfrm>
                  <a:off x="2632634" y="2882952"/>
                  <a:ext cx="853931" cy="99221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1" name="Snip Single Corner Rectangle 140"/>
                <p:cNvSpPr/>
                <p:nvPr/>
              </p:nvSpPr>
              <p:spPr>
                <a:xfrm>
                  <a:off x="2754720" y="7812046"/>
                  <a:ext cx="388196" cy="263027"/>
                </a:xfrm>
                <a:prstGeom prst="snip1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2" name="Oval 141"/>
                <p:cNvSpPr/>
                <p:nvPr/>
              </p:nvSpPr>
              <p:spPr>
                <a:xfrm>
                  <a:off x="8263480" y="1940052"/>
                  <a:ext cx="2095425" cy="2557143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/>
                    <a:t>c</a:t>
                  </a:r>
                </a:p>
              </p:txBody>
            </p:sp>
            <p:sp>
              <p:nvSpPr>
                <p:cNvPr id="143" name="Oval 142"/>
                <p:cNvSpPr/>
                <p:nvPr/>
              </p:nvSpPr>
              <p:spPr>
                <a:xfrm>
                  <a:off x="6242040" y="2411257"/>
                  <a:ext cx="1663938" cy="117612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4" name="Oval 143"/>
                <p:cNvSpPr/>
                <p:nvPr/>
              </p:nvSpPr>
              <p:spPr>
                <a:xfrm>
                  <a:off x="6864469" y="1899609"/>
                  <a:ext cx="1439130" cy="82583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45" name="Group 144"/>
                <p:cNvGrpSpPr/>
                <p:nvPr/>
              </p:nvGrpSpPr>
              <p:grpSpPr>
                <a:xfrm>
                  <a:off x="7607115" y="1269690"/>
                  <a:ext cx="3952184" cy="3121613"/>
                  <a:chOff x="4359944" y="3245616"/>
                  <a:chExt cx="3425389" cy="2692960"/>
                </a:xfrm>
              </p:grpSpPr>
              <p:sp>
                <p:nvSpPr>
                  <p:cNvPr id="146" name="Wave 145"/>
                  <p:cNvSpPr/>
                  <p:nvPr/>
                </p:nvSpPr>
                <p:spPr>
                  <a:xfrm rot="12443208" flipH="1">
                    <a:off x="4456603" y="3743363"/>
                    <a:ext cx="1134242" cy="383348"/>
                  </a:xfrm>
                  <a:prstGeom prst="wav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7" name="Oval 146"/>
                  <p:cNvSpPr/>
                  <p:nvPr/>
                </p:nvSpPr>
                <p:spPr>
                  <a:xfrm>
                    <a:off x="5215096" y="3436535"/>
                    <a:ext cx="1929282" cy="143691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8" name="Oval 147"/>
                  <p:cNvSpPr/>
                  <p:nvPr/>
                </p:nvSpPr>
                <p:spPr>
                  <a:xfrm>
                    <a:off x="5291296" y="3245616"/>
                    <a:ext cx="1776882" cy="143691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9" name="Oval 148"/>
                  <p:cNvSpPr/>
                  <p:nvPr/>
                </p:nvSpPr>
                <p:spPr>
                  <a:xfrm>
                    <a:off x="5536642" y="4682531"/>
                    <a:ext cx="1430051" cy="125604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0" name="Wave 149"/>
                  <p:cNvSpPr/>
                  <p:nvPr/>
                </p:nvSpPr>
                <p:spPr>
                  <a:xfrm rot="4240430">
                    <a:off x="5245740" y="4784891"/>
                    <a:ext cx="1316334" cy="693337"/>
                  </a:xfrm>
                  <a:prstGeom prst="wav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1" name="Wave 150"/>
                  <p:cNvSpPr/>
                  <p:nvPr/>
                </p:nvSpPr>
                <p:spPr>
                  <a:xfrm rot="17555504" flipH="1">
                    <a:off x="5824459" y="4717700"/>
                    <a:ext cx="1316334" cy="693337"/>
                  </a:xfrm>
                  <a:prstGeom prst="wave">
                    <a:avLst>
                      <a:gd name="adj1" fmla="val 12500"/>
                      <a:gd name="adj2" fmla="val -3112"/>
                    </a:avLst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2" name="Flowchart: Extract 151"/>
                  <p:cNvSpPr/>
                  <p:nvPr/>
                </p:nvSpPr>
                <p:spPr>
                  <a:xfrm rot="20359217">
                    <a:off x="5384673" y="3310554"/>
                    <a:ext cx="259851" cy="306875"/>
                  </a:xfrm>
                  <a:prstGeom prst="flowChartExtra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3" name="Flowchart: Extract 152"/>
                  <p:cNvSpPr/>
                  <p:nvPr/>
                </p:nvSpPr>
                <p:spPr>
                  <a:xfrm rot="1095125">
                    <a:off x="6732731" y="3313404"/>
                    <a:ext cx="259851" cy="306875"/>
                  </a:xfrm>
                  <a:prstGeom prst="flowChartExtra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4" name="Oval 153"/>
                  <p:cNvSpPr/>
                  <p:nvPr/>
                </p:nvSpPr>
                <p:spPr>
                  <a:xfrm rot="20591297">
                    <a:off x="6247857" y="3734081"/>
                    <a:ext cx="615454" cy="89211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5" name="Oval 154"/>
                  <p:cNvSpPr/>
                  <p:nvPr/>
                </p:nvSpPr>
                <p:spPr>
                  <a:xfrm rot="1067471">
                    <a:off x="5538478" y="3724113"/>
                    <a:ext cx="615454" cy="89211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6" name="Oval 155"/>
                  <p:cNvSpPr/>
                  <p:nvPr/>
                </p:nvSpPr>
                <p:spPr>
                  <a:xfrm>
                    <a:off x="5791969" y="4102850"/>
                    <a:ext cx="111938" cy="14947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7" name="Oval 156"/>
                  <p:cNvSpPr/>
                  <p:nvPr/>
                </p:nvSpPr>
                <p:spPr>
                  <a:xfrm>
                    <a:off x="6459432" y="4144252"/>
                    <a:ext cx="111938" cy="14947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8" name="Flowchart: Delay 157"/>
                  <p:cNvSpPr/>
                  <p:nvPr/>
                </p:nvSpPr>
                <p:spPr>
                  <a:xfrm rot="16364351">
                    <a:off x="6003776" y="5124240"/>
                    <a:ext cx="472273" cy="841237"/>
                  </a:xfrm>
                  <a:prstGeom prst="flowChartDelay">
                    <a:avLst/>
                  </a:prstGeom>
                  <a:solidFill>
                    <a:srgbClr val="DBC2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9" name="Oval 158"/>
                  <p:cNvSpPr/>
                  <p:nvPr/>
                </p:nvSpPr>
                <p:spPr>
                  <a:xfrm>
                    <a:off x="5903907" y="5458993"/>
                    <a:ext cx="228090" cy="15678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0" name="Oval 159"/>
                  <p:cNvSpPr/>
                  <p:nvPr/>
                </p:nvSpPr>
                <p:spPr>
                  <a:xfrm>
                    <a:off x="6307231" y="5481059"/>
                    <a:ext cx="228090" cy="15678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1" name="Oval 160"/>
                  <p:cNvSpPr/>
                  <p:nvPr/>
                </p:nvSpPr>
                <p:spPr>
                  <a:xfrm rot="561522">
                    <a:off x="4359944" y="3520986"/>
                    <a:ext cx="1154366" cy="453087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2" name="Oval 161"/>
                  <p:cNvSpPr/>
                  <p:nvPr/>
                </p:nvSpPr>
                <p:spPr>
                  <a:xfrm rot="21188203">
                    <a:off x="6912847" y="3359045"/>
                    <a:ext cx="872486" cy="453087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3" name="Oval 162"/>
                  <p:cNvSpPr/>
                  <p:nvPr/>
                </p:nvSpPr>
                <p:spPr>
                  <a:xfrm rot="19881730">
                    <a:off x="6855107" y="3511315"/>
                    <a:ext cx="926271" cy="453087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174" name="Group 173"/>
            <p:cNvGrpSpPr/>
            <p:nvPr/>
          </p:nvGrpSpPr>
          <p:grpSpPr>
            <a:xfrm>
              <a:off x="3679862" y="4998839"/>
              <a:ext cx="4242680" cy="1337267"/>
              <a:chOff x="3679862" y="4998839"/>
              <a:chExt cx="4242680" cy="1337267"/>
            </a:xfrm>
          </p:grpSpPr>
          <p:grpSp>
            <p:nvGrpSpPr>
              <p:cNvPr id="169" name="Group 168"/>
              <p:cNvGrpSpPr/>
              <p:nvPr/>
            </p:nvGrpSpPr>
            <p:grpSpPr>
              <a:xfrm>
                <a:off x="5956582" y="4998839"/>
                <a:ext cx="1965960" cy="1337267"/>
                <a:chOff x="6944821" y="5025079"/>
                <a:chExt cx="1965960" cy="1337267"/>
              </a:xfrm>
            </p:grpSpPr>
            <p:sp>
              <p:nvSpPr>
                <p:cNvPr id="17" name="Rectangle 16"/>
                <p:cNvSpPr/>
                <p:nvPr/>
              </p:nvSpPr>
              <p:spPr>
                <a:xfrm flipH="1">
                  <a:off x="6944821" y="5713122"/>
                  <a:ext cx="1965960" cy="64922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/>
                    <a:t>File Writer</a:t>
                  </a: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 flipH="1">
                  <a:off x="7717489" y="5025079"/>
                  <a:ext cx="420624" cy="649224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/>
                    <a:t>C</a:t>
                  </a:r>
                </a:p>
              </p:txBody>
            </p:sp>
          </p:grpSp>
          <p:grpSp>
            <p:nvGrpSpPr>
              <p:cNvPr id="170" name="Group 169"/>
              <p:cNvGrpSpPr/>
              <p:nvPr/>
            </p:nvGrpSpPr>
            <p:grpSpPr>
              <a:xfrm>
                <a:off x="3679862" y="4998839"/>
                <a:ext cx="1965960" cy="1337267"/>
                <a:chOff x="6944821" y="5025079"/>
                <a:chExt cx="1965960" cy="1337267"/>
              </a:xfrm>
            </p:grpSpPr>
            <p:sp>
              <p:nvSpPr>
                <p:cNvPr id="171" name="Rectangle 170"/>
                <p:cNvSpPr/>
                <p:nvPr/>
              </p:nvSpPr>
              <p:spPr>
                <a:xfrm flipH="1">
                  <a:off x="6944821" y="5713122"/>
                  <a:ext cx="1965960" cy="64922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 err="1"/>
                    <a:t>Mantid</a:t>
                  </a:r>
                  <a:endParaRPr lang="en-GB" dirty="0"/>
                </a:p>
              </p:txBody>
            </p:sp>
            <p:sp>
              <p:nvSpPr>
                <p:cNvPr id="172" name="Rectangle 171"/>
                <p:cNvSpPr/>
                <p:nvPr/>
              </p:nvSpPr>
              <p:spPr>
                <a:xfrm flipH="1">
                  <a:off x="7717489" y="5025079"/>
                  <a:ext cx="420624" cy="649224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/>
                    <a:t>C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62146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Data streaming at 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Data aggregation already taken care of by the ICP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330708" y="2505418"/>
            <a:ext cx="8651366" cy="3204466"/>
            <a:chOff x="330708" y="2587714"/>
            <a:chExt cx="8651366" cy="3204466"/>
          </a:xfrm>
        </p:grpSpPr>
        <p:grpSp>
          <p:nvGrpSpPr>
            <p:cNvPr id="46" name="Group 45"/>
            <p:cNvGrpSpPr/>
            <p:nvPr/>
          </p:nvGrpSpPr>
          <p:grpSpPr>
            <a:xfrm>
              <a:off x="330708" y="2587714"/>
              <a:ext cx="1255776" cy="2989665"/>
              <a:chOff x="330708" y="2587714"/>
              <a:chExt cx="1255776" cy="2989665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330708" y="2587714"/>
                <a:ext cx="1255776" cy="1132124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Detectors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30708" y="4416090"/>
                <a:ext cx="1255776" cy="116128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SE Data</a:t>
                </a:r>
              </a:p>
              <a:p>
                <a:pPr algn="ctr"/>
                <a:r>
                  <a:rPr lang="en-GB" dirty="0"/>
                  <a:t>(SECI/IBEX)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1931289" y="2777204"/>
              <a:ext cx="2560320" cy="2569052"/>
              <a:chOff x="1884426" y="2777204"/>
              <a:chExt cx="2560320" cy="2569052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884426" y="2777204"/>
                <a:ext cx="2560320" cy="756444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Data Acquisition Electronics</a:t>
                </a: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884426" y="4647215"/>
                <a:ext cx="2560320" cy="699041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SQL Database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884426" y="3740911"/>
                <a:ext cx="2560320" cy="699041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Metadata</a:t>
                </a: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4836414" y="3409203"/>
              <a:ext cx="1900428" cy="136245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Instrument Control Program</a:t>
              </a:r>
            </a:p>
            <a:p>
              <a:pPr algn="ctr"/>
              <a:r>
                <a:rPr lang="en-GB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(Aggregator)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081646" y="3755421"/>
              <a:ext cx="1900428" cy="665449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NeXus</a:t>
              </a:r>
              <a:r>
                <a:rPr lang="en-GB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File</a:t>
              </a:r>
            </a:p>
          </p:txBody>
        </p:sp>
        <p:cxnSp>
          <p:nvCxnSpPr>
            <p:cNvPr id="17" name="Straight Connector 16"/>
            <p:cNvCxnSpPr>
              <a:stCxn id="6" idx="3"/>
              <a:endCxn id="4" idx="1"/>
            </p:cNvCxnSpPr>
            <p:nvPr/>
          </p:nvCxnSpPr>
          <p:spPr>
            <a:xfrm>
              <a:off x="1586484" y="3153776"/>
              <a:ext cx="344805" cy="165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1" idx="3"/>
              <a:endCxn id="5" idx="1"/>
            </p:cNvCxnSpPr>
            <p:nvPr/>
          </p:nvCxnSpPr>
          <p:spPr>
            <a:xfrm>
              <a:off x="1586484" y="4996735"/>
              <a:ext cx="344805" cy="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3" idx="1"/>
              <a:endCxn id="4" idx="3"/>
            </p:cNvCxnSpPr>
            <p:nvPr/>
          </p:nvCxnSpPr>
          <p:spPr>
            <a:xfrm flipH="1" flipV="1">
              <a:off x="4491609" y="3155426"/>
              <a:ext cx="344805" cy="93500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2" idx="3"/>
              <a:endCxn id="13" idx="1"/>
            </p:cNvCxnSpPr>
            <p:nvPr/>
          </p:nvCxnSpPr>
          <p:spPr>
            <a:xfrm flipV="1">
              <a:off x="4491609" y="4090431"/>
              <a:ext cx="344805" cy="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5" idx="3"/>
              <a:endCxn id="13" idx="1"/>
            </p:cNvCxnSpPr>
            <p:nvPr/>
          </p:nvCxnSpPr>
          <p:spPr>
            <a:xfrm flipV="1">
              <a:off x="4491609" y="4090431"/>
              <a:ext cx="344805" cy="90630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3" idx="3"/>
              <a:endCxn id="14" idx="1"/>
            </p:cNvCxnSpPr>
            <p:nvPr/>
          </p:nvCxnSpPr>
          <p:spPr>
            <a:xfrm flipV="1">
              <a:off x="6736842" y="4088146"/>
              <a:ext cx="344804" cy="228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107"/>
            <p:cNvSpPr/>
            <p:nvPr/>
          </p:nvSpPr>
          <p:spPr>
            <a:xfrm>
              <a:off x="7081646" y="5126731"/>
              <a:ext cx="1900428" cy="665449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Viewers</a:t>
              </a:r>
            </a:p>
          </p:txBody>
        </p:sp>
        <p:cxnSp>
          <p:nvCxnSpPr>
            <p:cNvPr id="109" name="Straight Connector 108"/>
            <p:cNvCxnSpPr>
              <a:stCxn id="13" idx="2"/>
              <a:endCxn id="108" idx="1"/>
            </p:cNvCxnSpPr>
            <p:nvPr/>
          </p:nvCxnSpPr>
          <p:spPr>
            <a:xfrm rot="16200000" flipH="1">
              <a:off x="6090239" y="4468048"/>
              <a:ext cx="687797" cy="1295018"/>
            </a:xfrm>
            <a:prstGeom prst="bentConnector2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>
            <a:off x="3771233" y="5366146"/>
            <a:ext cx="2420683" cy="1435016"/>
            <a:chOff x="4911612" y="5075521"/>
            <a:chExt cx="2420683" cy="1435016"/>
          </a:xfrm>
        </p:grpSpPr>
        <p:grpSp>
          <p:nvGrpSpPr>
            <p:cNvPr id="118" name="Group 117"/>
            <p:cNvGrpSpPr>
              <a:grpSpLocks noChangeAspect="1"/>
            </p:cNvGrpSpPr>
            <p:nvPr/>
          </p:nvGrpSpPr>
          <p:grpSpPr>
            <a:xfrm flipH="1">
              <a:off x="4911612" y="5075521"/>
              <a:ext cx="1825230" cy="1266662"/>
              <a:chOff x="1703283" y="1269690"/>
              <a:chExt cx="9856016" cy="6839815"/>
            </a:xfrm>
          </p:grpSpPr>
          <p:sp>
            <p:nvSpPr>
              <p:cNvPr id="122" name="Oval 121"/>
              <p:cNvSpPr/>
              <p:nvPr/>
            </p:nvSpPr>
            <p:spPr>
              <a:xfrm>
                <a:off x="8157359" y="3914803"/>
                <a:ext cx="719246" cy="349436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2588747" y="5456764"/>
                <a:ext cx="658311" cy="192541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2815119" y="5270643"/>
                <a:ext cx="1726058" cy="1068512"/>
              </a:xfrm>
              <a:prstGeom prst="ellipse">
                <a:avLst/>
              </a:prstGeom>
              <a:solidFill>
                <a:srgbClr val="FFBF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3258921" y="6041195"/>
                <a:ext cx="157518" cy="595919"/>
              </a:xfrm>
              <a:prstGeom prst="ellipse">
                <a:avLst/>
              </a:prstGeom>
              <a:solidFill>
                <a:srgbClr val="FFBF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3599389" y="6041194"/>
                <a:ext cx="157518" cy="595919"/>
              </a:xfrm>
              <a:prstGeom prst="ellipse">
                <a:avLst/>
              </a:prstGeom>
              <a:solidFill>
                <a:srgbClr val="FFBF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3912765" y="5892215"/>
                <a:ext cx="157518" cy="595919"/>
              </a:xfrm>
              <a:prstGeom prst="ellipse">
                <a:avLst/>
              </a:prstGeom>
              <a:solidFill>
                <a:srgbClr val="FFBF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3441871" y="5892214"/>
                <a:ext cx="157518" cy="595919"/>
              </a:xfrm>
              <a:prstGeom prst="ellipse">
                <a:avLst/>
              </a:prstGeom>
              <a:solidFill>
                <a:srgbClr val="FFBF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2956044" y="5068427"/>
                <a:ext cx="636552" cy="761434"/>
              </a:xfrm>
              <a:prstGeom prst="ellipse">
                <a:avLst/>
              </a:prstGeom>
              <a:solidFill>
                <a:srgbClr val="FFBFBD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2170443" y="2130250"/>
                <a:ext cx="6893170" cy="2833321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4170763" y="2734780"/>
                <a:ext cx="4844980" cy="2981837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1865286" y="1918916"/>
                <a:ext cx="1462346" cy="1326383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1708257" y="1931740"/>
                <a:ext cx="1462346" cy="349436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1746151" y="4135448"/>
                <a:ext cx="787900" cy="349436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1703283" y="4828901"/>
                <a:ext cx="1035552" cy="192541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3476354" y="3914879"/>
                <a:ext cx="3909184" cy="2275294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" name="Wave 136"/>
              <p:cNvSpPr/>
              <p:nvPr/>
            </p:nvSpPr>
            <p:spPr>
              <a:xfrm flipV="1">
                <a:off x="2815119" y="1767869"/>
                <a:ext cx="6479606" cy="1406769"/>
              </a:xfrm>
              <a:prstGeom prst="wav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7281564" y="4210267"/>
                <a:ext cx="2095425" cy="192541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7074009" y="3870814"/>
                <a:ext cx="787900" cy="349436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8333855" y="7171315"/>
                <a:ext cx="408213" cy="729211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7243756" y="6930414"/>
                <a:ext cx="413219" cy="944013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1963833" y="7063913"/>
                <a:ext cx="413219" cy="944013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3" name="Snip Single Corner Rectangle 142"/>
              <p:cNvSpPr/>
              <p:nvPr/>
            </p:nvSpPr>
            <p:spPr>
              <a:xfrm>
                <a:off x="2039815" y="7846478"/>
                <a:ext cx="388196" cy="263027"/>
              </a:xfrm>
              <a:prstGeom prst="snip1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4" name="Snip Single Corner Rectangle 143"/>
              <p:cNvSpPr/>
              <p:nvPr/>
            </p:nvSpPr>
            <p:spPr>
              <a:xfrm>
                <a:off x="7281564" y="7742913"/>
                <a:ext cx="404737" cy="263027"/>
              </a:xfrm>
              <a:prstGeom prst="snip1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5" name="Snip Single Corner Rectangle 144"/>
              <p:cNvSpPr/>
              <p:nvPr/>
            </p:nvSpPr>
            <p:spPr>
              <a:xfrm>
                <a:off x="8367608" y="7736156"/>
                <a:ext cx="404737" cy="263027"/>
              </a:xfrm>
              <a:prstGeom prst="snip1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6" name="Wave 145"/>
              <p:cNvSpPr/>
              <p:nvPr/>
            </p:nvSpPr>
            <p:spPr>
              <a:xfrm rot="17684828" flipV="1">
                <a:off x="1329630" y="5802661"/>
                <a:ext cx="2461494" cy="555068"/>
              </a:xfrm>
              <a:prstGeom prst="wav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7" name="Moon 146"/>
              <p:cNvSpPr/>
              <p:nvPr/>
            </p:nvSpPr>
            <p:spPr>
              <a:xfrm rot="4827803">
                <a:off x="2685570" y="4719160"/>
                <a:ext cx="1015982" cy="881874"/>
              </a:xfrm>
              <a:prstGeom prst="moon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2729697" y="7044230"/>
                <a:ext cx="413219" cy="94401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9" name="Wave 148"/>
              <p:cNvSpPr/>
              <p:nvPr/>
            </p:nvSpPr>
            <p:spPr>
              <a:xfrm rot="17613401" flipV="1">
                <a:off x="8343804" y="4275696"/>
                <a:ext cx="2478807" cy="415687"/>
              </a:xfrm>
              <a:prstGeom prst="wave">
                <a:avLst>
                  <a:gd name="adj1" fmla="val 12500"/>
                  <a:gd name="adj2" fmla="val -3279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8818961" y="4197182"/>
                <a:ext cx="689015" cy="72921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2483749" y="2660328"/>
                <a:ext cx="853931" cy="99221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3940219" y="4251226"/>
                <a:ext cx="1876468" cy="139645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4437887" y="3682239"/>
                <a:ext cx="1693209" cy="99221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2632634" y="2882952"/>
                <a:ext cx="853931" cy="99221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" name="Snip Single Corner Rectangle 154"/>
              <p:cNvSpPr/>
              <p:nvPr/>
            </p:nvSpPr>
            <p:spPr>
              <a:xfrm>
                <a:off x="2754720" y="7812046"/>
                <a:ext cx="388196" cy="263027"/>
              </a:xfrm>
              <a:prstGeom prst="snip1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8263480" y="1940052"/>
                <a:ext cx="2095425" cy="255714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c</a:t>
                </a:r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6242040" y="2411257"/>
                <a:ext cx="1663938" cy="117612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6864469" y="1899609"/>
                <a:ext cx="1439130" cy="82583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59" name="Group 158"/>
              <p:cNvGrpSpPr/>
              <p:nvPr/>
            </p:nvGrpSpPr>
            <p:grpSpPr>
              <a:xfrm>
                <a:off x="7607115" y="1269690"/>
                <a:ext cx="3952184" cy="3121613"/>
                <a:chOff x="4359944" y="3245616"/>
                <a:chExt cx="3425389" cy="2692960"/>
              </a:xfrm>
            </p:grpSpPr>
            <p:sp>
              <p:nvSpPr>
                <p:cNvPr id="160" name="Wave 159"/>
                <p:cNvSpPr/>
                <p:nvPr/>
              </p:nvSpPr>
              <p:spPr>
                <a:xfrm rot="12443208" flipH="1">
                  <a:off x="4456603" y="3743363"/>
                  <a:ext cx="1134242" cy="383348"/>
                </a:xfrm>
                <a:prstGeom prst="wav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1" name="Oval 160"/>
                <p:cNvSpPr/>
                <p:nvPr/>
              </p:nvSpPr>
              <p:spPr>
                <a:xfrm>
                  <a:off x="5215096" y="3436535"/>
                  <a:ext cx="1929282" cy="14369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2" name="Oval 161"/>
                <p:cNvSpPr/>
                <p:nvPr/>
              </p:nvSpPr>
              <p:spPr>
                <a:xfrm>
                  <a:off x="5291296" y="3245616"/>
                  <a:ext cx="1776882" cy="14369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3" name="Oval 162"/>
                <p:cNvSpPr/>
                <p:nvPr/>
              </p:nvSpPr>
              <p:spPr>
                <a:xfrm>
                  <a:off x="5536642" y="4682531"/>
                  <a:ext cx="1430051" cy="125604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4" name="Wave 163"/>
                <p:cNvSpPr/>
                <p:nvPr/>
              </p:nvSpPr>
              <p:spPr>
                <a:xfrm rot="4240430">
                  <a:off x="5245740" y="4784891"/>
                  <a:ext cx="1316334" cy="693337"/>
                </a:xfrm>
                <a:prstGeom prst="wav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5" name="Wave 164"/>
                <p:cNvSpPr/>
                <p:nvPr/>
              </p:nvSpPr>
              <p:spPr>
                <a:xfrm rot="17555504" flipH="1">
                  <a:off x="5824459" y="4717700"/>
                  <a:ext cx="1316334" cy="693337"/>
                </a:xfrm>
                <a:prstGeom prst="wave">
                  <a:avLst>
                    <a:gd name="adj1" fmla="val 12500"/>
                    <a:gd name="adj2" fmla="val -3112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6" name="Flowchart: Extract 165"/>
                <p:cNvSpPr/>
                <p:nvPr/>
              </p:nvSpPr>
              <p:spPr>
                <a:xfrm rot="20359217">
                  <a:off x="5384673" y="3310554"/>
                  <a:ext cx="259851" cy="306875"/>
                </a:xfrm>
                <a:prstGeom prst="flowChartExtra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7" name="Flowchart: Extract 166"/>
                <p:cNvSpPr/>
                <p:nvPr/>
              </p:nvSpPr>
              <p:spPr>
                <a:xfrm rot="1095125">
                  <a:off x="6732731" y="3313404"/>
                  <a:ext cx="259851" cy="306875"/>
                </a:xfrm>
                <a:prstGeom prst="flowChartExtra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8" name="Oval 167"/>
                <p:cNvSpPr/>
                <p:nvPr/>
              </p:nvSpPr>
              <p:spPr>
                <a:xfrm rot="20591297">
                  <a:off x="6247857" y="3734081"/>
                  <a:ext cx="615454" cy="89211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9" name="Oval 168"/>
                <p:cNvSpPr/>
                <p:nvPr/>
              </p:nvSpPr>
              <p:spPr>
                <a:xfrm rot="1067471">
                  <a:off x="5538478" y="3724113"/>
                  <a:ext cx="615454" cy="89211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0" name="Oval 169"/>
                <p:cNvSpPr/>
                <p:nvPr/>
              </p:nvSpPr>
              <p:spPr>
                <a:xfrm>
                  <a:off x="5791969" y="4102850"/>
                  <a:ext cx="111938" cy="14947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1" name="Oval 170"/>
                <p:cNvSpPr/>
                <p:nvPr/>
              </p:nvSpPr>
              <p:spPr>
                <a:xfrm>
                  <a:off x="6459432" y="4144252"/>
                  <a:ext cx="111938" cy="14947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2" name="Flowchart: Delay 171"/>
                <p:cNvSpPr/>
                <p:nvPr/>
              </p:nvSpPr>
              <p:spPr>
                <a:xfrm rot="16364351">
                  <a:off x="6003776" y="5124240"/>
                  <a:ext cx="472273" cy="841237"/>
                </a:xfrm>
                <a:prstGeom prst="flowChartDelay">
                  <a:avLst/>
                </a:prstGeom>
                <a:solidFill>
                  <a:srgbClr val="DBC2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5903907" y="5458993"/>
                  <a:ext cx="228090" cy="15678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4" name="Oval 173"/>
                <p:cNvSpPr/>
                <p:nvPr/>
              </p:nvSpPr>
              <p:spPr>
                <a:xfrm>
                  <a:off x="6307231" y="5481059"/>
                  <a:ext cx="228090" cy="15678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5" name="Oval 174"/>
                <p:cNvSpPr/>
                <p:nvPr/>
              </p:nvSpPr>
              <p:spPr>
                <a:xfrm rot="561522">
                  <a:off x="4359944" y="3520986"/>
                  <a:ext cx="1154366" cy="45308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6" name="Oval 175"/>
                <p:cNvSpPr/>
                <p:nvPr/>
              </p:nvSpPr>
              <p:spPr>
                <a:xfrm rot="21188203">
                  <a:off x="6912847" y="3359045"/>
                  <a:ext cx="872486" cy="45308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7" name="Oval 176"/>
                <p:cNvSpPr/>
                <p:nvPr/>
              </p:nvSpPr>
              <p:spPr>
                <a:xfrm rot="19881730">
                  <a:off x="6855107" y="3511315"/>
                  <a:ext cx="926271" cy="45308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19" name="Group 118"/>
            <p:cNvGrpSpPr/>
            <p:nvPr/>
          </p:nvGrpSpPr>
          <p:grpSpPr>
            <a:xfrm>
              <a:off x="6698028" y="6196769"/>
              <a:ext cx="634267" cy="313768"/>
              <a:chOff x="7242048" y="5383979"/>
              <a:chExt cx="905256" cy="313768"/>
            </a:xfrm>
          </p:grpSpPr>
          <p:sp>
            <p:nvSpPr>
              <p:cNvPr id="120" name="Cloud 119"/>
              <p:cNvSpPr/>
              <p:nvPr/>
            </p:nvSpPr>
            <p:spPr>
              <a:xfrm>
                <a:off x="7315200" y="5383979"/>
                <a:ext cx="694944" cy="269632"/>
              </a:xfrm>
              <a:prstGeom prst="cloud">
                <a:avLst/>
              </a:prstGeom>
              <a:solidFill>
                <a:srgbClr val="5C4600"/>
              </a:solidFill>
              <a:ln>
                <a:solidFill>
                  <a:srgbClr val="5C4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7242048" y="5522300"/>
                <a:ext cx="905256" cy="1754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9138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Existing live data views at 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ICP streaming directly to </a:t>
            </a:r>
            <a:r>
              <a:rPr lang="en-GB" dirty="0" err="1"/>
              <a:t>Mantid</a:t>
            </a:r>
            <a:endParaRPr lang="en-GB" dirty="0"/>
          </a:p>
          <a:p>
            <a:pPr lvl="1"/>
            <a:r>
              <a:rPr lang="en-GB" dirty="0"/>
              <a:t>TCP socket(s)</a:t>
            </a:r>
          </a:p>
          <a:p>
            <a:r>
              <a:rPr lang="en-GB" dirty="0"/>
              <a:t>Individual spectra via SECI/IBEX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518" y="3267138"/>
            <a:ext cx="5268964" cy="329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38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Existing live data views at 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Custom solutions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89" y="2390470"/>
            <a:ext cx="7497221" cy="436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50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Possible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Strain on the ICP</a:t>
            </a:r>
          </a:p>
          <a:p>
            <a:r>
              <a:rPr lang="en-GB" dirty="0"/>
              <a:t>No way to know if data is lost</a:t>
            </a:r>
          </a:p>
          <a:p>
            <a:r>
              <a:rPr lang="en-GB" dirty="0"/>
              <a:t>Doesn’t scale</a:t>
            </a:r>
          </a:p>
          <a:p>
            <a:r>
              <a:rPr lang="en-GB" dirty="0"/>
              <a:t>Late joiners cannot catch up</a:t>
            </a:r>
          </a:p>
          <a:p>
            <a:r>
              <a:rPr lang="en-GB" dirty="0"/>
              <a:t>Extra hardware</a:t>
            </a:r>
          </a:p>
          <a:p>
            <a:r>
              <a:rPr lang="en-GB" dirty="0"/>
              <a:t>Imaging data</a:t>
            </a:r>
          </a:p>
          <a:p>
            <a:r>
              <a:rPr lang="en-GB" dirty="0"/>
              <a:t>…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7567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Prototype data streaming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As part of the in-kind contribution, the plan is to run the data streaming prototype(s) on an ISIS beamline </a:t>
            </a:r>
          </a:p>
        </p:txBody>
      </p:sp>
    </p:spTree>
    <p:extLst>
      <p:ext uri="{BB962C8B-B14F-4D97-AF65-F5344CB8AC3E}">
        <p14:creationId xmlns:p14="http://schemas.microsoft.com/office/powerpoint/2010/main" val="2668362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Proof of concept: historical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Streaming a </a:t>
            </a:r>
            <a:r>
              <a:rPr lang="en-GB" dirty="0" err="1"/>
              <a:t>NeXus</a:t>
            </a:r>
            <a:r>
              <a:rPr lang="en-GB" dirty="0"/>
              <a:t> file through Kafka to </a:t>
            </a:r>
            <a:r>
              <a:rPr lang="en-GB" dirty="0" err="1"/>
              <a:t>Mantid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878" y="2534538"/>
            <a:ext cx="4246245" cy="386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76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2019</TotalTime>
  <Words>541</Words>
  <Application>Microsoft Office PowerPoint</Application>
  <PresentationFormat>On-screen Show (4:3)</PresentationFormat>
  <Paragraphs>171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Screaming Udder:  data streaming at ISIS </vt:lpstr>
      <vt:lpstr>The collaboration</vt:lpstr>
      <vt:lpstr>Data streaming for the ESS</vt:lpstr>
      <vt:lpstr>Data streaming at ISIS</vt:lpstr>
      <vt:lpstr>Existing live data views at ISIS</vt:lpstr>
      <vt:lpstr>Existing live data views at ISIS</vt:lpstr>
      <vt:lpstr>Possible issues</vt:lpstr>
      <vt:lpstr>Prototype data streaming</vt:lpstr>
      <vt:lpstr>Proof of concept: historical data</vt:lpstr>
      <vt:lpstr>Topics and schema</vt:lpstr>
      <vt:lpstr>Run information topic </vt:lpstr>
      <vt:lpstr>Prototype v1</vt:lpstr>
      <vt:lpstr>The results</vt:lpstr>
      <vt:lpstr>Not production ready</vt:lpstr>
      <vt:lpstr>Future plans: short term</vt:lpstr>
      <vt:lpstr>Future plans: medium term</vt:lpstr>
      <vt:lpstr>Future plans: longer term</vt:lpstr>
      <vt:lpstr>Summary</vt:lpstr>
    </vt:vector>
  </TitlesOfParts>
  <Company>STFC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Screaming Udder:  data streaming at ISIS</dc:title>
  <dc:creator>Clarke, Matt (STFC,RAL,ISIS)</dc:creator>
  <cp:lastModifiedBy>Matt Clarke</cp:lastModifiedBy>
  <cp:revision>61</cp:revision>
  <dcterms:created xsi:type="dcterms:W3CDTF">2016-11-24T12:48:29Z</dcterms:created>
  <dcterms:modified xsi:type="dcterms:W3CDTF">2016-12-08T12:28:02Z</dcterms:modified>
</cp:coreProperties>
</file>