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1" r:id="rId3"/>
    <p:sldMasterId id="2147483814" r:id="rId4"/>
    <p:sldMasterId id="2147483830" r:id="rId5"/>
  </p:sldMasterIdLst>
  <p:notesMasterIdLst>
    <p:notesMasterId r:id="rId27"/>
  </p:notesMasterIdLst>
  <p:sldIdLst>
    <p:sldId id="389" r:id="rId6"/>
    <p:sldId id="402" r:id="rId7"/>
    <p:sldId id="393" r:id="rId8"/>
    <p:sldId id="400" r:id="rId9"/>
    <p:sldId id="395" r:id="rId10"/>
    <p:sldId id="403" r:id="rId11"/>
    <p:sldId id="404" r:id="rId12"/>
    <p:sldId id="406" r:id="rId13"/>
    <p:sldId id="396" r:id="rId14"/>
    <p:sldId id="405" r:id="rId15"/>
    <p:sldId id="391" r:id="rId16"/>
    <p:sldId id="387" r:id="rId17"/>
    <p:sldId id="412" r:id="rId18"/>
    <p:sldId id="398" r:id="rId19"/>
    <p:sldId id="409" r:id="rId20"/>
    <p:sldId id="410" r:id="rId21"/>
    <p:sldId id="411" r:id="rId22"/>
    <p:sldId id="401" r:id="rId23"/>
    <p:sldId id="408" r:id="rId24"/>
    <p:sldId id="394" r:id="rId25"/>
    <p:sldId id="407" r:id="rId2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11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229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34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45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573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68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801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917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402"/>
            <p14:sldId id="393"/>
            <p14:sldId id="400"/>
            <p14:sldId id="395"/>
            <p14:sldId id="403"/>
            <p14:sldId id="404"/>
            <p14:sldId id="406"/>
            <p14:sldId id="396"/>
            <p14:sldId id="405"/>
            <p14:sldId id="391"/>
            <p14:sldId id="387"/>
            <p14:sldId id="412"/>
            <p14:sldId id="398"/>
            <p14:sldId id="409"/>
            <p14:sldId id="410"/>
            <p14:sldId id="411"/>
            <p14:sldId id="401"/>
            <p14:sldId id="408"/>
          </p14:sldIdLst>
        </p14:section>
        <p14:section name="backup" id="{A04CBDAF-C05D-244A-9508-AEBC629E2C85}">
          <p14:sldIdLst>
            <p14:sldId id="394"/>
            <p14:sldId id="4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50" autoAdjust="0"/>
    <p:restoredTop sz="97382" autoAdjust="0"/>
  </p:normalViewPr>
  <p:slideViewPr>
    <p:cSldViewPr snapToGrid="0" snapToObjects="1">
      <p:cViewPr varScale="1">
        <p:scale>
          <a:sx n="115" d="100"/>
          <a:sy n="115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hanekennedy:Documents:ESS:NSS%20project:organigram:Engineering_Integration-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5679219924073"/>
          <c:y val="0.034408650816229"/>
          <c:w val="0.93976922618354"/>
          <c:h val="0.944147897187675"/>
        </c:manualLayout>
      </c:layout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NSS Engineering Integration</c:v>
                </c:pt>
              </c:strCache>
            </c:strRef>
          </c:tx>
          <c:dLbls>
            <c:dLbl>
              <c:idx val="0"/>
              <c:layout>
                <c:manualLayout>
                  <c:x val="-0.125968428062177"/>
                  <c:y val="0.10671199417629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788072587270826"/>
                  <c:y val="-0.05794944167270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3182828794057"/>
                  <c:y val="-0.18372715749616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6635291551967"/>
                  <c:y val="-0.18372715749616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2367919339552"/>
                  <c:y val="-0.05794944167270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2390979191612"/>
                  <c:y val="0.106711994176294"/>
                </c:manualLayout>
              </c:layout>
              <c:spPr/>
              <c:txPr>
                <a:bodyPr lIns="2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Sheet1!$A$3:$A$8</c:f>
              <c:strCache>
                <c:ptCount val="6"/>
                <c:pt idx="0">
                  <c:v>Design </c:v>
                </c:pt>
                <c:pt idx="1">
                  <c:v>Technology</c:v>
                </c:pt>
                <c:pt idx="2">
                  <c:v>Construction</c:v>
                </c:pt>
                <c:pt idx="3">
                  <c:v>Instruments</c:v>
                </c:pt>
                <c:pt idx="4">
                  <c:v>In-Kind</c:v>
                </c:pt>
                <c:pt idx="5">
                  <c:v>Systems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-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31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78" indent="-318378" defTabSz="914318">
              <a:spcBef>
                <a:spcPts val="600"/>
              </a:spcBef>
              <a:defRPr sz="2600"/>
            </a:lvl1pPr>
            <a:lvl2pPr marL="766693" indent="-309534" defTabSz="914318">
              <a:spcBef>
                <a:spcPts val="600"/>
              </a:spcBef>
              <a:defRPr sz="2600"/>
            </a:lvl2pPr>
            <a:lvl3pPr marL="1211471" indent="-297152" defTabSz="914318">
              <a:spcBef>
                <a:spcPts val="600"/>
              </a:spcBef>
              <a:defRPr sz="2600"/>
            </a:lvl3pPr>
            <a:lvl4pPr marL="1701648" indent="-330168" defTabSz="914318">
              <a:spcBef>
                <a:spcPts val="600"/>
              </a:spcBef>
              <a:defRPr sz="2600"/>
            </a:lvl4pPr>
            <a:lvl5pPr marL="2125790" indent="-297152" defTabSz="91431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199" y="6461971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411405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1148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405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2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1" y="92075"/>
            <a:ext cx="7139138" cy="1508126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4" tIns="45714" rIns="45714" bIns="45714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3" indent="-333345" defTabSz="914318">
              <a:spcBef>
                <a:spcPts val="600"/>
              </a:spcBef>
              <a:defRPr sz="2800"/>
            </a:lvl2pPr>
            <a:lvl3pPr marL="1234329" indent="-320010" defTabSz="914318">
              <a:spcBef>
                <a:spcPts val="600"/>
              </a:spcBef>
              <a:defRPr sz="2800"/>
            </a:lvl3pPr>
            <a:lvl4pPr marL="1727044" indent="-355567" defTabSz="914318">
              <a:spcBef>
                <a:spcPts val="600"/>
              </a:spcBef>
              <a:defRPr sz="2800"/>
            </a:lvl4pPr>
            <a:lvl5pPr marL="2148649" indent="-320008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49" y="6400435"/>
            <a:ext cx="273252" cy="276979"/>
          </a:xfrm>
          <a:prstGeom prst="rect">
            <a:avLst/>
          </a:prstGeom>
        </p:spPr>
        <p:txBody>
          <a:bodyPr lIns="45710" tIns="45710" rIns="45710" bIns="45710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6" y="92086"/>
            <a:ext cx="7139137" cy="1508125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0"/>
            <a:ext cx="2133600" cy="276989"/>
          </a:xfrm>
          <a:prstGeom prst="rect">
            <a:avLst/>
          </a:prstGeom>
        </p:spPr>
        <p:txBody>
          <a:bodyPr wrap="square"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-1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822960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199" y="92085"/>
            <a:ext cx="7139138" cy="1508125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822960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199" y="1600210"/>
            <a:ext cx="8229602" cy="5257801"/>
          </a:xfrm>
          <a:prstGeom prst="rect">
            <a:avLst/>
          </a:prstGeom>
        </p:spPr>
        <p:txBody>
          <a:bodyPr lIns="45719" tIns="45719" rIns="45719" bIns="45719"/>
          <a:lstStyle>
            <a:lvl1pPr marL="318407" indent="-318407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762" indent="-309562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580" indent="-29718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800" indent="-33020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979" indent="-297179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3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9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90" tIns="34290" rIns="34290" bIns="34290"/>
          <a:lstStyle>
            <a:lvl1pPr defTabSz="438966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5" y="6077763"/>
            <a:ext cx="2823211" cy="540148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defTabSz="438966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29/11/16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340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/>
          <p:nvPr userDrawn="1"/>
        </p:nvSpPr>
        <p:spPr>
          <a:xfrm>
            <a:off x="-18580" y="0"/>
            <a:ext cx="9162580" cy="47667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8580" y="0"/>
            <a:ext cx="6084168" cy="47667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9728"/>
            <a:ext cx="1460059" cy="2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29/11/16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9144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29/11/16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29/11/16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29/11/16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29/11/16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29/11/16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29/11/16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29/11/16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29/11/16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29/11/16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29/11/16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6" y="274648"/>
            <a:ext cx="7139137" cy="1143001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39" y="6400430"/>
            <a:ext cx="273262" cy="276989"/>
          </a:xfrm>
          <a:prstGeom prst="rect">
            <a:avLst/>
          </a:prstGeom>
        </p:spPr>
        <p:txBody>
          <a:bodyPr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29/11/16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29/11/16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29/11/16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29/11/16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29/11/16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2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825" indent="-342836" defTabSz="457114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863" indent="-311942" defTabSz="457114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56" indent="-314267" defTabSz="457114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869" indent="-285946" defTabSz="457114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5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8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49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3007" y="7073742"/>
            <a:ext cx="38412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5" y="294689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7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960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3" y="7072313"/>
            <a:ext cx="481049" cy="434252"/>
          </a:xfrm>
          <a:prstGeom prst="rect">
            <a:avLst/>
          </a:prstGeom>
        </p:spPr>
        <p:txBody>
          <a:bodyPr lIns="32146" tIns="32146" rIns="32146" bIns="32146" anchor="t"/>
          <a:lstStyle>
            <a:lvl1pPr algn="l" defTabSz="822960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 defTabSz="457145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 xmlns:p14="http://schemas.microsoft.com/office/powerpoint/2010/main" spd="med"/>
  <p:txStyles>
    <p:titleStyle>
      <a:lvl1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58" marR="0" indent="-342858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677" marR="0" indent="-326532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053" marR="0" indent="-304763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15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29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44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58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733" marR="0" indent="-365717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877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4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29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434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581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72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87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01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16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29/11/16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29/11/16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837" r:id="rId16"/>
    <p:sldLayoutId id="2147483838" r:id="rId17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/>
              <a:pPr defTabSz="457200" hangingPunct="1"/>
              <a:t>29/11/16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/>
              <a:pPr defTabSz="457200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29/11/16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jpeg"/><Relationship Id="rId13" Type="http://schemas.openxmlformats.org/officeDocument/2006/relationships/image" Target="../media/image40.jpeg"/><Relationship Id="rId14" Type="http://schemas.openxmlformats.org/officeDocument/2006/relationships/image" Target="../media/image4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gif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gif"/><Relationship Id="rId1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6" y="1254016"/>
            <a:ext cx="7007895" cy="2376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ESTIA – </a:t>
            </a:r>
            <a:r>
              <a:rPr lang="sv-SE" sz="4000" dirty="0" err="1" smtClean="0"/>
              <a:t>Tollgate</a:t>
            </a:r>
            <a:r>
              <a:rPr lang="sv-SE" sz="4000" dirty="0" smtClean="0"/>
              <a:t> 2</a:t>
            </a:r>
            <a:br>
              <a:rPr lang="sv-SE" sz="4000" dirty="0" smtClean="0"/>
            </a:br>
            <a:r>
              <a:rPr lang="sv-SE" sz="4000" dirty="0" smtClean="0"/>
              <a:t>NSS status </a:t>
            </a:r>
            <a:r>
              <a:rPr lang="sv-SE" sz="4000" dirty="0"/>
              <a:t>and </a:t>
            </a:r>
            <a:r>
              <a:rPr lang="sv-SE" sz="4000" dirty="0" smtClean="0"/>
              <a:t>meeting </a:t>
            </a:r>
            <a:r>
              <a:rPr lang="sv-SE" sz="4000" dirty="0" err="1" smtClean="0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Shane Kennedy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NSS Project </a:t>
            </a:r>
            <a:r>
              <a:rPr lang="sv-SE" sz="2400" dirty="0" err="1" smtClean="0">
                <a:solidFill>
                  <a:schemeClr val="bg1"/>
                </a:solidFill>
              </a:rPr>
              <a:t>Leader</a:t>
            </a: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 smtClean="0">
                <a:solidFill>
                  <a:schemeClr val="bg1"/>
                </a:solidFill>
              </a:rPr>
              <a:t>European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Spallation</a:t>
            </a:r>
            <a:r>
              <a:rPr lang="sv-SE" sz="2400" dirty="0" smtClean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29</a:t>
            </a:r>
            <a:r>
              <a:rPr lang="en-GB" sz="1400" baseline="30000" dirty="0" smtClean="0">
                <a:solidFill>
                  <a:srgbClr val="FFFFFF"/>
                </a:solidFill>
              </a:rPr>
              <a:t>th</a:t>
            </a:r>
            <a:r>
              <a:rPr lang="en-GB" sz="1400" dirty="0" smtClean="0">
                <a:solidFill>
                  <a:srgbClr val="FFFFFF"/>
                </a:solidFill>
              </a:rPr>
              <a:t>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 change in neutron instrument layout:</a:t>
            </a:r>
            <a:br>
              <a:rPr lang="en-US" dirty="0" smtClean="0"/>
            </a:br>
            <a:r>
              <a:rPr lang="en-US" dirty="0" smtClean="0"/>
              <a:t>swap SKADI and ANNI </a:t>
            </a:r>
            <a:r>
              <a:rPr lang="en-US" dirty="0" err="1" smtClean="0"/>
              <a:t>beamlines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44482" y="1519098"/>
            <a:ext cx="4024800" cy="4842335"/>
            <a:chOff x="1590031" y="7787"/>
            <a:chExt cx="5693689" cy="68502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47631" b="45462"/>
            <a:stretch/>
          </p:blipFill>
          <p:spPr>
            <a:xfrm>
              <a:off x="1632952" y="7787"/>
              <a:ext cx="5650768" cy="68502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93910" y="1780068"/>
              <a:ext cx="70764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ESTIA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36422" y="3745345"/>
              <a:ext cx="67439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ANNI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51624" y="5623780"/>
              <a:ext cx="74438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SKADI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93910" y="6232113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VESPA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440000">
              <a:off x="1693980" y="4486057"/>
              <a:ext cx="187702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Surface Scattering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8414" y="3078591"/>
              <a:ext cx="38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E1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27742" y="3849352"/>
              <a:ext cx="38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E2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91294" y="4620720"/>
              <a:ext cx="38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E3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9825" y="511167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E4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3215" y="5442406"/>
              <a:ext cx="38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E5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30757" y="5961096"/>
              <a:ext cx="38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E6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97307" y="629965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E7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45296" y="644110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E8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2637" y="6441102"/>
              <a:ext cx="38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E9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13898" y="6441102"/>
              <a:ext cx="4928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E10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90031" y="6441102"/>
              <a:ext cx="4869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S11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925934" y="1534956"/>
            <a:ext cx="4024054" cy="4824000"/>
            <a:chOff x="1590031" y="21344"/>
            <a:chExt cx="5705745" cy="6840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r="50839" b="47027"/>
            <a:stretch/>
          </p:blipFill>
          <p:spPr>
            <a:xfrm>
              <a:off x="1628548" y="21344"/>
              <a:ext cx="5667228" cy="6840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593910" y="1780068"/>
              <a:ext cx="70764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ESTIA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21440" y="4254797"/>
              <a:ext cx="674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ANNI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60824" y="4602799"/>
              <a:ext cx="744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SKADI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93910" y="6232113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VESPA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4440000">
              <a:off x="1683307" y="4486057"/>
              <a:ext cx="187702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Surface Scattering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70433" y="2830510"/>
              <a:ext cx="38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E1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49088" y="3603896"/>
              <a:ext cx="38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E2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11007" y="4390820"/>
              <a:ext cx="38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E3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4862" y="497213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E4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63888" y="5442406"/>
              <a:ext cx="38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E5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30757" y="5961096"/>
              <a:ext cx="38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E6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97307" y="629965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E7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45296" y="644110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E8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72637" y="6441102"/>
              <a:ext cx="38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E9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13898" y="6441102"/>
              <a:ext cx="4928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E10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90031" y="6441102"/>
              <a:ext cx="4869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S11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79265" y="6392656"/>
            <a:ext cx="192447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11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Previous layout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3036" y="6392656"/>
            <a:ext cx="163555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11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New layout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719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11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5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557940"/>
              <a:ext cx="8997584" cy="4506360"/>
              <a:chOff x="72000" y="491790"/>
              <a:chExt cx="8997584" cy="450636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498150"/>
                <a:ext cx="3168000" cy="4500000"/>
                <a:chOff x="72000" y="432000"/>
                <a:chExt cx="3168000" cy="45000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72000" y="432000"/>
                  <a:ext cx="3168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 smtClean="0"/>
                    <a:t>cience </a:t>
                  </a:r>
                  <a:r>
                    <a:rPr sz="900" dirty="0"/>
                    <a:t>case covering scientific relevance, impact and usage</a:t>
                  </a:r>
                </a:p>
                <a:p>
                  <a:pPr marL="88900" lvl="0" indent="-90000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 smtClean="0"/>
                    <a:t> </a:t>
                  </a:r>
                  <a:r>
                    <a:rPr lang="en-AU" sz="900" dirty="0"/>
                    <a:t>C</a:t>
                  </a:r>
                  <a:r>
                    <a:rPr sz="900" dirty="0" smtClean="0"/>
                    <a:t>onceptual </a:t>
                  </a:r>
                  <a:r>
                    <a:rPr sz="900" dirty="0"/>
                    <a:t>design with credible estimates </a:t>
                  </a:r>
                  <a:r>
                    <a:rPr sz="900" dirty="0" smtClean="0"/>
                    <a:t>of performance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 smtClean="0"/>
                    <a:t>reliminary </a:t>
                  </a:r>
                  <a:r>
                    <a:rPr lang="en-AU" sz="900" dirty="0" smtClean="0"/>
                    <a:t>costing</a:t>
                  </a:r>
                  <a:r>
                    <a:rPr sz="900" dirty="0" smtClean="0"/>
                    <a:t>.</a:t>
                  </a:r>
                  <a:endParaRPr sz="900" dirty="0"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Proposal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0 </a:t>
                  </a:r>
                </a:p>
                <a:p>
                  <a:pPr lvl="0" algn="ctr"/>
                  <a:r>
                    <a:rPr lang="en-US" sz="1000" b="1" dirty="0" smtClean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Conceptual </a:t>
                  </a:r>
                  <a:r>
                    <a:rPr lang="en-US" sz="900" dirty="0"/>
                    <a:t>design updates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Prototyping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Definition of facility requirements and interfaces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 smtClean="0"/>
                    <a:t>C</a:t>
                  </a:r>
                  <a:r>
                    <a:rPr lang="en-AU" sz="900" dirty="0" err="1" smtClean="0"/>
                    <a:t>larification</a:t>
                  </a:r>
                  <a:r>
                    <a:rPr lang="en-AU" sz="900" dirty="0" smtClean="0"/>
                    <a:t> of institutional responsibilities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Scientific and technical requirements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Technical design concept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plan for all phases (including hot commissioning)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Schedule covering all phases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Staging plan for later enhancements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 smtClean="0"/>
                    <a:t>Budget </a:t>
                  </a:r>
                  <a:r>
                    <a:rPr lang="en-AU" sz="900" dirty="0"/>
                    <a:t>with contingency at 10% of cost to </a:t>
                  </a:r>
                  <a:r>
                    <a:rPr lang="en-AU" sz="900" dirty="0" smtClean="0"/>
                    <a:t>complete</a:t>
                  </a:r>
                  <a:endParaRPr lang="en-AU" sz="900" dirty="0"/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1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491790"/>
                <a:ext cx="2790000" cy="4500000"/>
                <a:chOff x="3381584" y="425640"/>
                <a:chExt cx="2790000" cy="4500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425640"/>
                  <a:ext cx="2790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Design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2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3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Complete definition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3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 for phase 4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delivery schedule, with critical path items and dependencies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budget with contingency at 10% of cost to complete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Procurement and manufacture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4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Site preparation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plans for phase 5 and for staging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 instrument delivery schedule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491790"/>
                <a:ext cx="2826000" cy="4500000"/>
                <a:chOff x="6315584" y="425640"/>
                <a:chExt cx="2826000" cy="4500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425640"/>
                  <a:ext cx="2826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Installation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4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5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Construction of physical infrastructure on site.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Assembly and installation of technical components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Integration and testing of technical components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Installation, integration and testing of Personnel Safety System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Submission of application for approval to hot commission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Verification of performance of </a:t>
                  </a:r>
                  <a:r>
                    <a:rPr lang="en-AU" sz="900" dirty="0" smtClean="0"/>
                    <a:t>Personnel </a:t>
                  </a:r>
                  <a:r>
                    <a:rPr lang="en-AU" sz="900" dirty="0"/>
                    <a:t>Safety </a:t>
                  </a:r>
                  <a:r>
                    <a:rPr lang="en-AU" sz="900" dirty="0" smtClean="0"/>
                    <a:t>System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Proof of compliance with radiation dose limits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Critical performance demonstration of basic functionality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Scientific performance demonstration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Friendly user experiments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technical and user manuals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SAC</a:t>
                  </a:r>
                  <a:r>
                    <a:rPr lang="en-AU" sz="800" dirty="0" smtClean="0"/>
                    <a:t> </a:t>
                  </a:r>
                  <a:r>
                    <a:rPr sz="800" dirty="0" smtClean="0"/>
                    <a:t>recommendation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recommendation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STC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2 (PDR)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Preliminary Design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scope review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assign cost book value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3 (CDR)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Critical Design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STAP review</a:t>
                  </a:r>
                  <a:endParaRPr lang="en-AU" sz="800" dirty="0" smtClean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4 (IRR)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Installation Readiness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5 (SAR)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Safety systems acceptance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6 (ORR)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Operations readiness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NSS Project; Neutron Instrument project phases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0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35042" y="6602512"/>
            <a:ext cx="102254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000" dirty="0" smtClean="0"/>
              <a:t>STC approval</a:t>
            </a:r>
            <a:endParaRPr lang="en-US" sz="1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311225" y="5057940"/>
            <a:ext cx="1813140" cy="1819157"/>
            <a:chOff x="2476572" y="5342033"/>
            <a:chExt cx="1544992" cy="813643"/>
          </a:xfrm>
        </p:grpSpPr>
        <p:sp>
          <p:nvSpPr>
            <p:cNvPr id="59" name="Oval 58"/>
            <p:cNvSpPr/>
            <p:nvPr/>
          </p:nvSpPr>
          <p:spPr>
            <a:xfrm>
              <a:off x="2487729" y="5342033"/>
              <a:ext cx="1511832" cy="8136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76572" y="5665487"/>
              <a:ext cx="1544992" cy="2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process for Council approval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786" y="6282487"/>
            <a:ext cx="2881014" cy="583742"/>
            <a:chOff x="598786" y="6282487"/>
            <a:chExt cx="2881014" cy="583742"/>
          </a:xfrm>
        </p:grpSpPr>
        <p:sp>
          <p:nvSpPr>
            <p:cNvPr id="3" name="Oval 2"/>
            <p:cNvSpPr/>
            <p:nvPr/>
          </p:nvSpPr>
          <p:spPr>
            <a:xfrm>
              <a:off x="2668910" y="6546204"/>
              <a:ext cx="810890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98786" y="6282487"/>
              <a:ext cx="697204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Tollgate 2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0" y="1511390"/>
            <a:ext cx="8229600" cy="180992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latin typeface="+mj-lt"/>
              </a:rPr>
              <a:t>TOLLGATE 2 MEETING: evaluation of 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+mj-lt"/>
              </a:rPr>
              <a:t>final </a:t>
            </a:r>
            <a:r>
              <a:rPr lang="en-US" sz="1800" dirty="0">
                <a:latin typeface="+mj-lt"/>
              </a:rPr>
              <a:t>technical design concept, </a:t>
            </a:r>
            <a:endParaRPr lang="en-US" sz="180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+mj-lt"/>
              </a:rPr>
              <a:t>scientific </a:t>
            </a:r>
            <a:r>
              <a:rPr lang="en-US" sz="1800" dirty="0">
                <a:latin typeface="+mj-lt"/>
              </a:rPr>
              <a:t>scope, </a:t>
            </a:r>
            <a:endParaRPr lang="en-US" sz="18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+mj-lt"/>
              </a:rPr>
              <a:t>project budget</a:t>
            </a:r>
            <a:r>
              <a:rPr lang="en-US" sz="1800" dirty="0">
                <a:latin typeface="+mj-lt"/>
              </a:rPr>
              <a:t>, </a:t>
            </a:r>
            <a:endParaRPr lang="en-US" sz="18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+mj-lt"/>
              </a:rPr>
              <a:t>schedule </a:t>
            </a:r>
            <a:r>
              <a:rPr lang="en-US" sz="1800" dirty="0">
                <a:latin typeface="+mj-lt"/>
              </a:rPr>
              <a:t>and </a:t>
            </a:r>
            <a:endParaRPr lang="en-US" sz="18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+mj-lt"/>
              </a:rPr>
              <a:t>resource plan</a:t>
            </a:r>
            <a:endParaRPr lang="en-US" sz="18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550" y="3427891"/>
            <a:ext cx="8308250" cy="1708160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TOLLGATE 2 REVIEW </a:t>
            </a:r>
            <a:r>
              <a:rPr lang="en-US" dirty="0" smtClean="0"/>
              <a:t>OUTCOME: possible recommendations to Science Director: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A. </a:t>
            </a:r>
            <a:r>
              <a:rPr lang="en-US" dirty="0" smtClean="0"/>
              <a:t>move </a:t>
            </a:r>
            <a:r>
              <a:rPr lang="en-US" dirty="0"/>
              <a:t>the instrument project into Phase 2.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B. </a:t>
            </a:r>
            <a:r>
              <a:rPr lang="en-US" dirty="0" smtClean="0"/>
              <a:t>implement agreed </a:t>
            </a:r>
            <a:r>
              <a:rPr lang="en-US" dirty="0"/>
              <a:t>changes and </a:t>
            </a:r>
            <a:r>
              <a:rPr lang="en-US" dirty="0" smtClean="0"/>
              <a:t>revise baseline </a:t>
            </a:r>
            <a:r>
              <a:rPr lang="en-US" dirty="0"/>
              <a:t>documents</a:t>
            </a:r>
            <a:r>
              <a:rPr lang="en-US" dirty="0" smtClean="0"/>
              <a:t>, before moving 		     instrument project into</a:t>
            </a:r>
            <a:r>
              <a:rPr lang="en-US" dirty="0"/>
              <a:t> </a:t>
            </a:r>
            <a:r>
              <a:rPr lang="en-US" dirty="0" smtClean="0"/>
              <a:t>Phase 2 (&lt; 3 months allowed).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C. </a:t>
            </a:r>
            <a:r>
              <a:rPr lang="en-US" dirty="0" smtClean="0"/>
              <a:t>continue </a:t>
            </a:r>
            <a:r>
              <a:rPr lang="en-US" dirty="0"/>
              <a:t>in Phase 1 and prepare for </a:t>
            </a:r>
            <a:r>
              <a:rPr lang="en-US" dirty="0" smtClean="0"/>
              <a:t>a second </a:t>
            </a:r>
            <a:r>
              <a:rPr lang="en-US" dirty="0"/>
              <a:t>TG2 review </a:t>
            </a:r>
            <a:r>
              <a:rPr lang="en-US" dirty="0"/>
              <a:t>(&lt; </a:t>
            </a:r>
            <a:r>
              <a:rPr lang="en-US" dirty="0" smtClean="0"/>
              <a:t>6 </a:t>
            </a:r>
            <a:r>
              <a:rPr lang="en-US" dirty="0"/>
              <a:t>months allowed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1864" y="5379290"/>
            <a:ext cx="798583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REVIEW COMMITTEE REPORT: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submitted to Science Director within two weeks of the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Objectives for this </a:t>
            </a:r>
            <a:r>
              <a:rPr lang="en-US" sz="3600" dirty="0" smtClean="0"/>
              <a:t>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1" y="1806779"/>
            <a:ext cx="8491085" cy="40683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scientific parameters </a:t>
            </a:r>
            <a:r>
              <a:rPr lang="en-US" sz="1800" dirty="0">
                <a:solidFill>
                  <a:schemeClr val="tx1"/>
                </a:solidFill>
              </a:rPr>
              <a:t>-that it will meet the stated performance criteria (TPM),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engineering</a:t>
            </a:r>
            <a:r>
              <a:rPr lang="en-US" sz="1800" dirty="0">
                <a:solidFill>
                  <a:schemeClr val="tx1"/>
                </a:solidFill>
              </a:rPr>
              <a:t> -that it is feasible to build with all of the appropriate interfaces,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safety and licensing</a:t>
            </a:r>
            <a:r>
              <a:rPr lang="en-US" sz="1800" dirty="0">
                <a:solidFill>
                  <a:schemeClr val="tx1"/>
                </a:solidFill>
              </a:rPr>
              <a:t> -that it meets the requirements for safe operations and </a:t>
            </a:r>
            <a:r>
              <a:rPr lang="en-US" sz="1800" dirty="0" smtClean="0">
                <a:solidFill>
                  <a:schemeClr val="tx1"/>
                </a:solidFill>
              </a:rPr>
              <a:t>licensing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</a:t>
            </a:r>
            <a:r>
              <a:rPr lang="en-US" sz="1800" b="1" dirty="0">
                <a:solidFill>
                  <a:schemeClr val="tx1"/>
                </a:solidFill>
              </a:rPr>
              <a:t> budget </a:t>
            </a:r>
            <a:r>
              <a:rPr lang="en-US" sz="1800" dirty="0">
                <a:solidFill>
                  <a:schemeClr val="tx1"/>
                </a:solidFill>
              </a:rPr>
              <a:t>-that it can be built within the budget,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schedule</a:t>
            </a:r>
            <a:r>
              <a:rPr lang="en-US" sz="1800" dirty="0">
                <a:solidFill>
                  <a:schemeClr val="tx1"/>
                </a:solidFill>
              </a:rPr>
              <a:t> -that it can be built and </a:t>
            </a:r>
            <a:r>
              <a:rPr lang="en-US" sz="1800" dirty="0" smtClean="0">
                <a:solidFill>
                  <a:schemeClr val="tx1"/>
                </a:solidFill>
              </a:rPr>
              <a:t>made ready </a:t>
            </a:r>
            <a:r>
              <a:rPr lang="en-US" sz="1800" dirty="0">
                <a:solidFill>
                  <a:schemeClr val="tx1"/>
                </a:solidFill>
              </a:rPr>
              <a:t>for hot commissioning </a:t>
            </a:r>
            <a:r>
              <a:rPr lang="en-US" sz="1800" dirty="0" smtClean="0">
                <a:solidFill>
                  <a:schemeClr val="tx1"/>
                </a:solidFill>
              </a:rPr>
              <a:t>in the required       timeframe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management </a:t>
            </a:r>
            <a:r>
              <a:rPr lang="en-US" sz="1800" dirty="0">
                <a:solidFill>
                  <a:schemeClr val="tx1"/>
                </a:solidFill>
              </a:rPr>
              <a:t>-that the instrument consortium has the capability and </a:t>
            </a:r>
            <a:r>
              <a:rPr lang="en-US" sz="1800" dirty="0" smtClean="0">
                <a:solidFill>
                  <a:schemeClr val="tx1"/>
                </a:solidFill>
              </a:rPr>
              <a:t>sufficient resources </a:t>
            </a:r>
            <a:r>
              <a:rPr lang="en-US" sz="1800" dirty="0">
                <a:solidFill>
                  <a:schemeClr val="tx1"/>
                </a:solidFill>
              </a:rPr>
              <a:t>to deliver according to their plan.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Operation and maintenance </a:t>
            </a:r>
            <a:r>
              <a:rPr lang="en-US" sz="1800" dirty="0">
                <a:solidFill>
                  <a:schemeClr val="tx1"/>
                </a:solidFill>
              </a:rPr>
              <a:t>– that it can be operated (incl. </a:t>
            </a:r>
            <a:r>
              <a:rPr lang="en-US" sz="1800" dirty="0" smtClean="0">
                <a:solidFill>
                  <a:schemeClr val="tx1"/>
                </a:solidFill>
              </a:rPr>
              <a:t>performing  experiments </a:t>
            </a:r>
            <a:r>
              <a:rPr lang="en-US" sz="1800" dirty="0">
                <a:solidFill>
                  <a:schemeClr val="tx1"/>
                </a:solidFill>
              </a:rPr>
              <a:t>using samples and sample environment) and maintained.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13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7"/>
            <a:ext cx="1181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(ESS-0051706)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97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5" y="10"/>
            <a:ext cx="6972199" cy="1441531"/>
          </a:xfrm>
        </p:spPr>
        <p:txBody>
          <a:bodyPr/>
          <a:lstStyle/>
          <a:p>
            <a:r>
              <a:rPr lang="en-US" sz="3600" dirty="0" smtClean="0"/>
              <a:t>Phase 2: detailed design 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14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705" y="1725892"/>
            <a:ext cx="8673771" cy="4093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Aim: </a:t>
            </a:r>
            <a:r>
              <a:rPr lang="en-US" dirty="0" smtClean="0"/>
              <a:t>To bring the design </a:t>
            </a:r>
            <a:r>
              <a:rPr lang="en-US" dirty="0"/>
              <a:t>of the Neutron Instrument components to a state of readiness for </a:t>
            </a:r>
            <a:r>
              <a:rPr lang="en-US" dirty="0"/>
              <a:t>M</a:t>
            </a:r>
            <a:r>
              <a:rPr lang="en-US" dirty="0" smtClean="0"/>
              <a:t>anufacturing and Procurement </a:t>
            </a:r>
            <a:r>
              <a:rPr lang="en-US" dirty="0"/>
              <a:t>(M&amp;P)</a:t>
            </a:r>
            <a:r>
              <a:rPr lang="en-US" dirty="0" smtClean="0"/>
              <a:t>. </a:t>
            </a:r>
          </a:p>
          <a:p>
            <a:endParaRPr lang="en-US" sz="1600" dirty="0" smtClean="0"/>
          </a:p>
          <a:p>
            <a:r>
              <a:rPr lang="en-US" b="1" dirty="0" smtClean="0"/>
              <a:t>Essential achievements: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Complete </a:t>
            </a:r>
            <a:r>
              <a:rPr lang="en-US" dirty="0"/>
              <a:t>detailed design of all </a:t>
            </a:r>
            <a:r>
              <a:rPr lang="en-US" dirty="0" smtClean="0"/>
              <a:t>major components coherently </a:t>
            </a:r>
            <a:r>
              <a:rPr lang="en-US" dirty="0"/>
              <a:t>so as to minimize risk </a:t>
            </a:r>
            <a:r>
              <a:rPr lang="en-US" dirty="0" smtClean="0"/>
              <a:t>of incompatibilities </a:t>
            </a:r>
            <a:r>
              <a:rPr lang="en-US" dirty="0"/>
              <a:t>and </a:t>
            </a:r>
            <a:r>
              <a:rPr lang="en-US" dirty="0" smtClean="0"/>
              <a:t>need </a:t>
            </a:r>
            <a:r>
              <a:rPr lang="en-US" dirty="0"/>
              <a:t>for redesign work as the </a:t>
            </a:r>
            <a:r>
              <a:rPr lang="en-US" dirty="0" smtClean="0"/>
              <a:t>Project moves </a:t>
            </a:r>
            <a:r>
              <a:rPr lang="en-US" dirty="0"/>
              <a:t>into Phase </a:t>
            </a:r>
            <a:r>
              <a:rPr lang="en-US" dirty="0" smtClean="0"/>
              <a:t>3: M&amp;P. 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</a:t>
            </a:r>
            <a:r>
              <a:rPr lang="en-US" dirty="0" smtClean="0"/>
              <a:t>M&amp;P.  Note Phase 2 does not include M</a:t>
            </a:r>
            <a:r>
              <a:rPr lang="en-US" dirty="0"/>
              <a:t>&amp;</a:t>
            </a:r>
            <a:r>
              <a:rPr lang="en-US" dirty="0" smtClean="0"/>
              <a:t>P.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Exception:</a:t>
            </a:r>
            <a:r>
              <a:rPr lang="en-US" dirty="0" smtClean="0"/>
              <a:t> where long lead</a:t>
            </a:r>
            <a:r>
              <a:rPr lang="en-US" dirty="0"/>
              <a:t>-time procurements </a:t>
            </a:r>
            <a:r>
              <a:rPr lang="en-US" dirty="0" smtClean="0"/>
              <a:t>add </a:t>
            </a:r>
            <a:r>
              <a:rPr lang="en-US" dirty="0"/>
              <a:t>considerable risk </a:t>
            </a:r>
            <a:r>
              <a:rPr lang="en-US" dirty="0" smtClean="0"/>
              <a:t>to project schedule.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Approval</a:t>
            </a:r>
            <a:r>
              <a:rPr lang="en-US" dirty="0" smtClean="0"/>
              <a:t> </a:t>
            </a:r>
            <a:r>
              <a:rPr lang="en-US" b="1" dirty="0" smtClean="0"/>
              <a:t>to begin early M&amp;P:  </a:t>
            </a:r>
            <a:r>
              <a:rPr lang="en-US" dirty="0" smtClean="0"/>
              <a:t>by NSS Project via Neutron Instruments Lead Engineer</a:t>
            </a:r>
            <a:r>
              <a:rPr lang="en-US" dirty="0"/>
              <a:t> </a:t>
            </a:r>
            <a:r>
              <a:rPr lang="en-US" dirty="0" smtClean="0"/>
              <a:t>							(Gabor Laszlo).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Phase </a:t>
            </a:r>
            <a:r>
              <a:rPr lang="en-US" dirty="0" smtClean="0"/>
              <a:t>4: Installation </a:t>
            </a:r>
            <a:r>
              <a:rPr lang="en-US" dirty="0"/>
              <a:t>and </a:t>
            </a:r>
            <a:r>
              <a:rPr lang="en-US" dirty="0" smtClean="0"/>
              <a:t>Integration.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715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5" y="10"/>
            <a:ext cx="6972199" cy="1441531"/>
          </a:xfrm>
        </p:spPr>
        <p:txBody>
          <a:bodyPr/>
          <a:lstStyle/>
          <a:p>
            <a:r>
              <a:rPr lang="en-US" sz="3600" dirty="0" smtClean="0"/>
              <a:t>Phase 2: detailed design </a:t>
            </a:r>
            <a:r>
              <a:rPr lang="en-US" sz="2000" dirty="0" smtClean="0"/>
              <a:t>(2/</a:t>
            </a:r>
            <a:r>
              <a:rPr lang="en-US" sz="2000" dirty="0"/>
              <a:t>2)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15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760" y="1713378"/>
            <a:ext cx="728405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Notes on Phase 2: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Careful </a:t>
            </a:r>
            <a:r>
              <a:rPr lang="en-US" dirty="0"/>
              <a:t>scheduling of Phases 3 &amp; 4 </a:t>
            </a:r>
            <a:r>
              <a:rPr lang="en-US" dirty="0" smtClean="0"/>
              <a:t>ensures </a:t>
            </a:r>
            <a:r>
              <a:rPr lang="en-US" dirty="0"/>
              <a:t>resource planning for M&amp;P processes (e.g. FAT &amp; SAT), site preparation, installation and system integration, cold commissioning activities and licensing processes.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 Critical dependencies should be identified and a </a:t>
            </a:r>
            <a:r>
              <a:rPr lang="en-US" dirty="0" smtClean="0"/>
              <a:t>critical path </a:t>
            </a:r>
            <a:r>
              <a:rPr lang="en-US" dirty="0"/>
              <a:t>analysis should be performed in this phase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Support </a:t>
            </a:r>
            <a:r>
              <a:rPr lang="en-US" dirty="0"/>
              <a:t>from the NSS Project Office will include construction managers under leadership of the NSS Construction Engineer.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NSS Construction Engineer will develop and maintain an integrated installation plan that takes into account the procurement schedules for all Neutron Instruments, CF building schedules, and resource allocation.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0264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763824" y="3429000"/>
            <a:ext cx="2592152" cy="3312368"/>
            <a:chOff x="1691816" y="3429000"/>
            <a:chExt cx="2592152" cy="3312368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365104"/>
              <a:ext cx="1224000" cy="2376264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25760"/>
            <a:ext cx="5698976" cy="1143000"/>
          </a:xfrm>
        </p:spPr>
        <p:txBody>
          <a:bodyPr/>
          <a:lstStyle/>
          <a:p>
            <a:r>
              <a:rPr lang="en-US" sz="3600" dirty="0" smtClean="0"/>
              <a:t>NSS </a:t>
            </a:r>
            <a:r>
              <a:rPr lang="en-US" sz="3600" dirty="0" smtClean="0"/>
              <a:t>Project management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81789" y="3212976"/>
            <a:ext cx="1138984" cy="1013432"/>
            <a:chOff x="120648" y="2486775"/>
            <a:chExt cx="1138984" cy="1013432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0648" y="2486775"/>
              <a:ext cx="0" cy="770400"/>
            </a:xfrm>
            <a:prstGeom prst="straightConnector1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Shape 54"/>
            <p:cNvSpPr/>
            <p:nvPr/>
          </p:nvSpPr>
          <p:spPr>
            <a:xfrm>
              <a:off x="253580" y="2644034"/>
              <a:ext cx="1006052" cy="3250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 lvl="0" algn="l">
                <a:spcBef>
                  <a:spcPts val="300"/>
                </a:spcBef>
              </a:pPr>
              <a:r>
                <a:rPr lang="en-AU" sz="1000" b="1" dirty="0" smtClean="0"/>
                <a:t>SSM application</a:t>
              </a:r>
              <a:endParaRPr sz="900" dirty="0" smtClean="0"/>
            </a:p>
          </p:txBody>
        </p:sp>
        <p:sp>
          <p:nvSpPr>
            <p:cNvPr id="116" name="Shape 54"/>
            <p:cNvSpPr/>
            <p:nvPr/>
          </p:nvSpPr>
          <p:spPr>
            <a:xfrm>
              <a:off x="247230" y="3068159"/>
              <a:ext cx="1012402" cy="4320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 lvl="0" algn="l">
                <a:spcBef>
                  <a:spcPts val="300"/>
                </a:spcBef>
              </a:pPr>
              <a:r>
                <a:rPr lang="en-AU" sz="1000" b="1" dirty="0" smtClean="0"/>
                <a:t>Safety Systems analysis &amp; design</a:t>
              </a:r>
              <a:endParaRPr sz="900" dirty="0" smtClean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0648" y="2825095"/>
              <a:ext cx="116417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/>
            <p:nvPr/>
          </p:nvCxnSpPr>
          <p:spPr>
            <a:xfrm rot="21480000">
              <a:off x="132231" y="3258862"/>
              <a:ext cx="98484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/>
          <p:cNvGrpSpPr/>
          <p:nvPr/>
        </p:nvGrpSpPr>
        <p:grpSpPr>
          <a:xfrm>
            <a:off x="7706277" y="3212976"/>
            <a:ext cx="1330219" cy="1161338"/>
            <a:chOff x="7709193" y="2238919"/>
            <a:chExt cx="1330219" cy="11613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7709193" y="2238919"/>
              <a:ext cx="1313784" cy="1022400"/>
              <a:chOff x="7709193" y="2343879"/>
              <a:chExt cx="1313784" cy="1022400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7709193" y="2343879"/>
                <a:ext cx="0" cy="10224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8" name="Group 107"/>
              <p:cNvGrpSpPr/>
              <p:nvPr/>
            </p:nvGrpSpPr>
            <p:grpSpPr>
              <a:xfrm>
                <a:off x="7709193" y="2431047"/>
                <a:ext cx="1313784" cy="310825"/>
                <a:chOff x="2097177" y="3787742"/>
                <a:chExt cx="1313784" cy="310825"/>
              </a:xfrm>
            </p:grpSpPr>
            <p:sp>
              <p:nvSpPr>
                <p:cNvPr id="112" name="Shape 54"/>
                <p:cNvSpPr/>
                <p:nvPr/>
              </p:nvSpPr>
              <p:spPr>
                <a:xfrm>
                  <a:off x="2225078" y="3787742"/>
                  <a:ext cx="1185883" cy="3108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Budgets &amp; workflow</a:t>
                  </a:r>
                  <a:endParaRPr sz="1000" b="1" dirty="0" smtClean="0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097177" y="3934374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7709193" y="2831501"/>
                <a:ext cx="1313784" cy="289016"/>
                <a:chOff x="2097177" y="3518315"/>
                <a:chExt cx="1313784" cy="289016"/>
              </a:xfrm>
            </p:grpSpPr>
            <p:sp>
              <p:nvSpPr>
                <p:cNvPr id="110" name="Shape 54"/>
                <p:cNvSpPr/>
                <p:nvPr/>
              </p:nvSpPr>
              <p:spPr>
                <a:xfrm>
                  <a:off x="2225078" y="3518315"/>
                  <a:ext cx="1185883" cy="28901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Schedule</a:t>
                  </a:r>
                  <a:endParaRPr sz="1000" b="1" dirty="0" smtClean="0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097177" y="3685643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105" name="Straight Connector 104"/>
            <p:cNvCxnSpPr/>
            <p:nvPr/>
          </p:nvCxnSpPr>
          <p:spPr>
            <a:xfrm>
              <a:off x="7709193" y="3264807"/>
              <a:ext cx="144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6" name="Shape 54"/>
            <p:cNvSpPr/>
            <p:nvPr/>
          </p:nvSpPr>
          <p:spPr>
            <a:xfrm>
              <a:off x="7853529" y="3109893"/>
              <a:ext cx="1185883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 lvl="0" algn="l">
                <a:spcBef>
                  <a:spcPts val="300"/>
                </a:spcBef>
              </a:pPr>
              <a:r>
                <a:rPr lang="en-AU" sz="1000" b="1" dirty="0" smtClean="0"/>
                <a:t>Risk Management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9711" y="3212976"/>
            <a:ext cx="1224886" cy="2934000"/>
            <a:chOff x="6083418" y="2439216"/>
            <a:chExt cx="1224886" cy="2934000"/>
          </a:xfrm>
        </p:grpSpPr>
        <p:grpSp>
          <p:nvGrpSpPr>
            <p:cNvPr id="91" name="Group 90"/>
            <p:cNvGrpSpPr/>
            <p:nvPr/>
          </p:nvGrpSpPr>
          <p:grpSpPr>
            <a:xfrm>
              <a:off x="6083418" y="2439216"/>
              <a:ext cx="1224886" cy="2934000"/>
              <a:chOff x="5852192" y="2347472"/>
              <a:chExt cx="1224886" cy="2934000"/>
            </a:xfrm>
          </p:grpSpPr>
          <p:sp>
            <p:nvSpPr>
              <p:cNvPr id="94" name="Shape 54"/>
              <p:cNvSpPr/>
              <p:nvPr/>
            </p:nvSpPr>
            <p:spPr>
              <a:xfrm>
                <a:off x="6106893" y="3906280"/>
                <a:ext cx="970185" cy="4302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Conventional Facilities</a:t>
                </a:r>
              </a:p>
            </p:txBody>
          </p:sp>
          <p:sp>
            <p:nvSpPr>
              <p:cNvPr id="95" name="Shape 54"/>
              <p:cNvSpPr/>
              <p:nvPr/>
            </p:nvSpPr>
            <p:spPr>
              <a:xfrm>
                <a:off x="6104774" y="3373456"/>
                <a:ext cx="972304" cy="4343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Systems Engineering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852774" y="4120520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852774" y="3544456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5852192" y="2347472"/>
                <a:ext cx="1224886" cy="2934000"/>
                <a:chOff x="5852192" y="2347472"/>
                <a:chExt cx="1224886" cy="29340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5852192" y="2347472"/>
                  <a:ext cx="390" cy="29340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0" name="Shape 54"/>
                <p:cNvSpPr/>
                <p:nvPr/>
              </p:nvSpPr>
              <p:spPr>
                <a:xfrm>
                  <a:off x="6097699" y="2442870"/>
                  <a:ext cx="979379" cy="30949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Neutron Bunker</a:t>
                  </a:r>
                </a:p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/>
                    <a:t> </a:t>
                  </a:r>
                  <a:endParaRPr sz="900" dirty="0" smtClean="0"/>
                </a:p>
              </p:txBody>
            </p:sp>
            <p:sp>
              <p:nvSpPr>
                <p:cNvPr id="101" name="Shape 54"/>
                <p:cNvSpPr/>
                <p:nvPr/>
              </p:nvSpPr>
              <p:spPr>
                <a:xfrm>
                  <a:off x="6108738" y="2844256"/>
                  <a:ext cx="968340" cy="43204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Requirements &amp; Standards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852192" y="2608352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52192" y="3040400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92" name="Shape 54"/>
            <p:cNvSpPr/>
            <p:nvPr/>
          </p:nvSpPr>
          <p:spPr>
            <a:xfrm>
              <a:off x="6336000" y="4506788"/>
              <a:ext cx="972304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 lvl="0" algn="l">
                <a:spcBef>
                  <a:spcPts val="300"/>
                </a:spcBef>
              </a:pPr>
              <a:r>
                <a:rPr lang="en-AU" sz="1000" b="1" dirty="0" smtClean="0"/>
                <a:t>Target Project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084168" y="4653136"/>
              <a:ext cx="252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Group 10"/>
          <p:cNvGrpSpPr/>
          <p:nvPr/>
        </p:nvGrpSpPr>
        <p:grpSpPr>
          <a:xfrm>
            <a:off x="4718051" y="3212976"/>
            <a:ext cx="1224378" cy="2160240"/>
            <a:chOff x="4571758" y="2132856"/>
            <a:chExt cx="1224378" cy="2160240"/>
          </a:xfrm>
        </p:grpSpPr>
        <p:grpSp>
          <p:nvGrpSpPr>
            <p:cNvPr id="81" name="Group 80"/>
            <p:cNvGrpSpPr/>
            <p:nvPr/>
          </p:nvGrpSpPr>
          <p:grpSpPr>
            <a:xfrm>
              <a:off x="4582800" y="2132856"/>
              <a:ext cx="1213336" cy="2160240"/>
              <a:chOff x="4026154" y="1903250"/>
              <a:chExt cx="1213336" cy="2160240"/>
            </a:xfrm>
          </p:grpSpPr>
          <p:sp>
            <p:nvSpPr>
              <p:cNvPr id="84" name="Shape 54"/>
              <p:cNvSpPr/>
              <p:nvPr/>
            </p:nvSpPr>
            <p:spPr>
              <a:xfrm>
                <a:off x="4173099" y="2571091"/>
                <a:ext cx="1066391" cy="41901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Memoranda of Understanding</a:t>
                </a:r>
                <a:endParaRPr sz="900" dirty="0" smtClean="0"/>
              </a:p>
            </p:txBody>
          </p:sp>
          <p:sp>
            <p:nvSpPr>
              <p:cNvPr id="85" name="Shape 54"/>
              <p:cNvSpPr/>
              <p:nvPr/>
            </p:nvSpPr>
            <p:spPr>
              <a:xfrm>
                <a:off x="4173099" y="3089126"/>
                <a:ext cx="1066391" cy="57839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Heads Of Agreements (&amp; IKCA’s)</a:t>
                </a:r>
                <a:endParaRPr sz="900" dirty="0" smtClean="0"/>
              </a:p>
            </p:txBody>
          </p:sp>
          <p:sp>
            <p:nvSpPr>
              <p:cNvPr id="86" name="Shape 54"/>
              <p:cNvSpPr/>
              <p:nvPr/>
            </p:nvSpPr>
            <p:spPr>
              <a:xfrm>
                <a:off x="4173754" y="3773126"/>
                <a:ext cx="1065736" cy="2903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 lvl="0" algn="l">
                  <a:spcBef>
                    <a:spcPts val="300"/>
                  </a:spcBef>
                </a:pPr>
                <a:r>
                  <a:rPr lang="en-AU" sz="1000" b="1" dirty="0" smtClean="0"/>
                  <a:t>Technical Annexes</a:t>
                </a:r>
                <a:endParaRPr sz="900" dirty="0" smtClean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4029754" y="1903250"/>
                <a:ext cx="0" cy="20160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40384" y="2822438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21480000">
                <a:off x="4026154" y="3931177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040384" y="3422150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" name="Shape 54"/>
            <p:cNvSpPr/>
            <p:nvPr/>
          </p:nvSpPr>
          <p:spPr>
            <a:xfrm>
              <a:off x="4716016" y="2274540"/>
              <a:ext cx="1080120" cy="4343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 lvl="0" algn="l">
                <a:spcBef>
                  <a:spcPts val="300"/>
                </a:spcBef>
              </a:pPr>
              <a:r>
                <a:rPr lang="en-AU" sz="1000" b="1" dirty="0" smtClean="0"/>
                <a:t>Partner coordination</a:t>
              </a:r>
              <a:endParaRPr sz="900" dirty="0" smtClean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21540000">
              <a:off x="4571758" y="2484000"/>
              <a:ext cx="12737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/>
          <p:cNvGrpSpPr/>
          <p:nvPr/>
        </p:nvGrpSpPr>
        <p:grpSpPr>
          <a:xfrm>
            <a:off x="1816779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NMX (ESS)</a:t>
                  </a:r>
                  <a:endParaRPr sz="1000" b="1" dirty="0" smtClean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HEIMDAL (ÅU)</a:t>
                  </a:r>
                  <a:endParaRPr sz="1000" b="1" dirty="0" smtClean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MAGIC (LLB)</a:t>
                  </a:r>
                  <a:endParaRPr sz="1000" b="1" dirty="0" smtClean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DREAM (FRJ)</a:t>
                  </a:r>
                  <a:endParaRPr sz="1000" b="1" dirty="0" smtClean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FREIA (ISIS)</a:t>
                    </a:r>
                    <a:endParaRPr sz="1000" b="1" dirty="0" smtClean="0"/>
                  </a:p>
                  <a:p>
                    <a:pPr lvl="0" algn="l">
                      <a:spcBef>
                        <a:spcPts val="300"/>
                      </a:spcBef>
                      <a:buSzPct val="100000"/>
                    </a:pPr>
                    <a:endParaRPr sz="900" dirty="0" smtClean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SKADI (FRJ)</a:t>
                    </a:r>
                    <a:endParaRPr sz="1000" b="1" dirty="0" smtClean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 lvl="0" algn="l">
                      <a:spcBef>
                        <a:spcPts val="300"/>
                      </a:spcBef>
                    </a:pPr>
                    <a:r>
                      <a:rPr lang="en-AU" sz="1000" b="1" dirty="0" smtClean="0"/>
                      <a:t>ESTIA (PSI)</a:t>
                    </a:r>
                    <a:endParaRPr sz="1000" b="1" dirty="0" smtClean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ODIN (TUM/PSI)</a:t>
                  </a:r>
                  <a:endParaRPr sz="1000" b="1" dirty="0" smtClean="0"/>
                </a:p>
                <a:p>
                  <a:pPr lvl="0" algn="l">
                    <a:spcBef>
                      <a:spcPts val="300"/>
                    </a:spcBef>
                    <a:buSzPct val="100000"/>
                  </a:pPr>
                  <a:endParaRPr sz="900" dirty="0" smtClean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l">
                    <a:spcBef>
                      <a:spcPts val="300"/>
                    </a:spcBef>
                  </a:pPr>
                  <a:r>
                    <a:rPr lang="en-AU" sz="1000" b="1" dirty="0" smtClean="0"/>
                    <a:t>BEER (HZG/NPI)</a:t>
                  </a:r>
                  <a:endParaRPr sz="1000" b="1" dirty="0" smtClean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365104"/>
              <a:ext cx="1099037" cy="2228019"/>
              <a:chOff x="3112923" y="3963021"/>
              <a:chExt cx="1099037" cy="22280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3963021"/>
                <a:ext cx="1099037" cy="2228019"/>
                <a:chOff x="3328947" y="4451759"/>
                <a:chExt cx="1099037" cy="2228019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451759"/>
                  <a:ext cx="1099037" cy="2228019"/>
                  <a:chOff x="4409068" y="4144851"/>
                  <a:chExt cx="1099037" cy="2228019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44851"/>
                    <a:ext cx="1064886" cy="672970"/>
                    <a:chOff x="4427984" y="3983978"/>
                    <a:chExt cx="1064886" cy="672970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3983978"/>
                      <a:ext cx="1063186" cy="303350"/>
                      <a:chOff x="4276721" y="5004978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04978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 lvl="0" algn="l">
                          <a:spcBef>
                            <a:spcPts val="300"/>
                          </a:spcBef>
                        </a:pPr>
                        <a:r>
                          <a:rPr lang="en-AU" sz="1000" b="1" dirty="0" smtClean="0"/>
                          <a:t> C-SPEC (TUM)</a:t>
                        </a:r>
                        <a:endParaRPr sz="1000" b="1" dirty="0" smtClean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344018"/>
                      <a:ext cx="1063820" cy="312930"/>
                      <a:chOff x="1973886" y="2589305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589305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 lvl="0" algn="l">
                          <a:spcBef>
                            <a:spcPts val="300"/>
                          </a:spcBef>
                        </a:pPr>
                        <a:r>
                          <a:rPr lang="en-AU" sz="1000" b="1" dirty="0" smtClean="0"/>
                          <a:t>T-REX (FZJ)</a:t>
                        </a:r>
                        <a:endParaRPr sz="1000" b="1" dirty="0" smtClean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33321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4409068" y="4864931"/>
                    <a:ext cx="1099037" cy="1507939"/>
                    <a:chOff x="4409068" y="4864931"/>
                    <a:chExt cx="1099037" cy="1507939"/>
                  </a:xfrm>
                </p:grpSpPr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4409068" y="4864931"/>
                      <a:ext cx="1099037" cy="1368152"/>
                      <a:chOff x="4426002" y="4864931"/>
                      <a:chExt cx="1099037" cy="1368152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4429749" y="4864931"/>
                        <a:ext cx="1095289" cy="306908"/>
                        <a:chOff x="1997980" y="3782861"/>
                        <a:chExt cx="1095289" cy="306908"/>
                      </a:xfrm>
                    </p:grpSpPr>
                    <p:sp>
                      <p:nvSpPr>
                        <p:cNvPr id="39" name="Shape 54"/>
                        <p:cNvSpPr/>
                        <p:nvPr/>
                      </p:nvSpPr>
                      <p:spPr>
                        <a:xfrm>
                          <a:off x="2142436" y="3782861"/>
                          <a:ext cx="950833" cy="3069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4F81BD"/>
                          </a:solidFill>
                        </a:ln>
                        <a:effectLst>
                          <a:outerShdw blurRad="381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lIns="36000" tIns="46800" rIns="36000" bIns="0"/>
                        <a:lstStyle/>
                        <a:p>
                          <a:pPr lvl="0" algn="l">
                            <a:spcBef>
                              <a:spcPts val="300"/>
                            </a:spcBef>
                          </a:pPr>
                          <a:r>
                            <a:rPr lang="en-AU" sz="1000" b="1" dirty="0" smtClean="0"/>
                            <a:t>BIFROST (DTU)</a:t>
                          </a:r>
                          <a:endParaRPr sz="1000" b="1" dirty="0" smtClean="0"/>
                        </a:p>
                        <a:p>
                          <a:pPr lvl="0" algn="l">
                            <a:spcBef>
                              <a:spcPts val="300"/>
                            </a:spcBef>
                            <a:buSzPct val="100000"/>
                          </a:pPr>
                          <a:endParaRPr sz="900" dirty="0" smtClean="0"/>
                        </a:p>
                      </p:txBody>
                    </p:sp>
                    <p:cxnSp>
                      <p:nvCxnSpPr>
                        <p:cNvPr id="40" name="Straight Connector 39"/>
                        <p:cNvCxnSpPr/>
                        <p:nvPr/>
                      </p:nvCxnSpPr>
                      <p:spPr>
                        <a:xfrm>
                          <a:off x="1997980" y="3926877"/>
                          <a:ext cx="144000" cy="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4F81BD"/>
                          </a:solidFill>
                          <a:prstDash val="solid"/>
                          <a:bevel/>
                        </a:ln>
                        <a:effectLst>
                          <a:outerShdw blurRad="381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</p:cxnSp>
                  </p:grpSp>
                  <p:grpSp>
                    <p:nvGrpSpPr>
                      <p:cNvPr id="33" name="Group 32"/>
                      <p:cNvGrpSpPr/>
                      <p:nvPr/>
                    </p:nvGrpSpPr>
                    <p:grpSpPr>
                      <a:xfrm>
                        <a:off x="4426002" y="5224971"/>
                        <a:ext cx="1099037" cy="649329"/>
                        <a:chOff x="588004" y="3746005"/>
                        <a:chExt cx="1099037" cy="649329"/>
                      </a:xfrm>
                    </p:grpSpPr>
                    <p:sp>
                      <p:nvSpPr>
                        <p:cNvPr id="37" name="Shape 54"/>
                        <p:cNvSpPr/>
                        <p:nvPr/>
                      </p:nvSpPr>
                      <p:spPr>
                        <a:xfrm>
                          <a:off x="742099" y="3746005"/>
                          <a:ext cx="944942" cy="4064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4F81BD"/>
                          </a:solidFill>
                        </a:ln>
                        <a:effectLst>
                          <a:outerShdw blurRad="381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lIns="36000" tIns="46800" rIns="36000" bIns="0"/>
                        <a:lstStyle/>
                        <a:p>
                          <a:pPr lvl="0" algn="l">
                            <a:spcBef>
                              <a:spcPts val="300"/>
                            </a:spcBef>
                          </a:pPr>
                          <a:r>
                            <a:rPr lang="en-AU" sz="1000" b="1" dirty="0" smtClean="0"/>
                            <a:t>MIRACLES (ESS Bilbao)</a:t>
                          </a:r>
                          <a:endParaRPr sz="1000" b="1" dirty="0" smtClean="0"/>
                        </a:p>
                      </p:txBody>
                    </p: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rot="21540000">
                          <a:off x="588004" y="4395334"/>
                          <a:ext cx="144000" cy="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4F81BD"/>
                          </a:solidFill>
                          <a:prstDash val="solid"/>
                          <a:bevel/>
                        </a:ln>
                        <a:effectLst>
                          <a:outerShdw blurRad="381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</p:cxnSp>
                  </p:grpSp>
                  <p:grpSp>
                    <p:nvGrpSpPr>
                      <p:cNvPr id="34" name="Group 33"/>
                      <p:cNvGrpSpPr/>
                      <p:nvPr/>
                    </p:nvGrpSpPr>
                    <p:grpSpPr>
                      <a:xfrm>
                        <a:off x="4429749" y="5729027"/>
                        <a:ext cx="1095288" cy="504056"/>
                        <a:chOff x="634086" y="3623364"/>
                        <a:chExt cx="1095288" cy="504056"/>
                      </a:xfrm>
                    </p:grpSpPr>
                    <p:sp>
                      <p:nvSpPr>
                        <p:cNvPr id="35" name="Shape 54"/>
                        <p:cNvSpPr/>
                        <p:nvPr/>
                      </p:nvSpPr>
                      <p:spPr>
                        <a:xfrm>
                          <a:off x="784433" y="3623364"/>
                          <a:ext cx="944941" cy="28380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rgbClr val="4F81BD"/>
                          </a:solidFill>
                        </a:ln>
                        <a:effectLst>
                          <a:outerShdw blurRad="381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lIns="36000" tIns="46800" rIns="36000" bIns="0"/>
                        <a:lstStyle/>
                        <a:p>
                          <a:pPr lvl="0" algn="l">
                            <a:spcBef>
                              <a:spcPts val="300"/>
                            </a:spcBef>
                          </a:pPr>
                          <a:r>
                            <a:rPr lang="en-AU" sz="1000" b="1" dirty="0" smtClean="0"/>
                            <a:t>VESPA(CNR)</a:t>
                          </a:r>
                          <a:endParaRPr sz="1000" b="1" dirty="0" smtClean="0"/>
                        </a:p>
                      </p:txBody>
                    </p:sp>
                    <p:cxnSp>
                      <p:nvCxnSpPr>
                        <p:cNvPr id="36" name="Straight Connector 35"/>
                        <p:cNvCxnSpPr/>
                        <p:nvPr/>
                      </p:nvCxnSpPr>
                      <p:spPr>
                        <a:xfrm>
                          <a:off x="634086" y="4127420"/>
                          <a:ext cx="144000" cy="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4F81BD"/>
                          </a:solidFill>
                          <a:prstDash val="solid"/>
                          <a:bevel/>
                        </a:ln>
                        <a:effectLst>
                          <a:outerShdw blurRad="381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</p:cxnSp>
                  </p:grpSp>
                </p:grpSp>
                <p:sp>
                  <p:nvSpPr>
                    <p:cNvPr id="31" name="Shape 54"/>
                    <p:cNvSpPr/>
                    <p:nvPr/>
                  </p:nvSpPr>
                  <p:spPr>
                    <a:xfrm>
                      <a:off x="4563163" y="6089067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 lvl="0" algn="l">
                        <a:spcBef>
                          <a:spcPts val="300"/>
                        </a:spcBef>
                      </a:pPr>
                      <a:r>
                        <a:rPr lang="en-A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VOR or HR-NSE</a:t>
                      </a:r>
                      <a:endParaRPr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>
                <a:off x="3131840" y="4159101"/>
                <a:ext cx="0" cy="19080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896400" y="2088000"/>
            <a:ext cx="7596000" cy="727200"/>
            <a:chOff x="671524" y="928570"/>
            <a:chExt cx="7596000" cy="727200"/>
          </a:xfrm>
        </p:grpSpPr>
        <p:sp>
          <p:nvSpPr>
            <p:cNvPr id="138" name="Shape 67"/>
            <p:cNvSpPr/>
            <p:nvPr/>
          </p:nvSpPr>
          <p:spPr>
            <a:xfrm>
              <a:off x="3050980" y="928570"/>
              <a:ext cx="2655798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Project Leader: </a:t>
              </a:r>
              <a:r>
                <a:rPr lang="en-AU" sz="1100" dirty="0"/>
                <a:t>Shane Kennedy</a:t>
              </a:r>
            </a:p>
            <a:p>
              <a:pPr lvl="0" algn="ctr"/>
              <a:r>
                <a:rPr lang="en-AU" sz="1100" b="1" dirty="0"/>
                <a:t>Deputy Project Leader: </a:t>
              </a:r>
              <a:r>
                <a:rPr lang="en-AU" sz="1100" dirty="0"/>
                <a:t>Oliver Kirstein</a:t>
              </a:r>
              <a:endParaRPr lang="en-AU" sz="8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671524" y="1477482"/>
              <a:ext cx="7596000" cy="3505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401124" y="13605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79464" y="15117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66835" y="1511770"/>
              <a:ext cx="0" cy="126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769717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645796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247924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1" name="Group 120"/>
          <p:cNvGrpSpPr/>
          <p:nvPr/>
        </p:nvGrpSpPr>
        <p:grpSpPr>
          <a:xfrm>
            <a:off x="54001" y="2780928"/>
            <a:ext cx="8999588" cy="600164"/>
            <a:chOff x="54001" y="1844824"/>
            <a:chExt cx="8999588" cy="600164"/>
          </a:xfrm>
        </p:grpSpPr>
        <p:grpSp>
          <p:nvGrpSpPr>
            <p:cNvPr id="132" name="Group 131"/>
            <p:cNvGrpSpPr/>
            <p:nvPr/>
          </p:nvGrpSpPr>
          <p:grpSpPr>
            <a:xfrm>
              <a:off x="2051920" y="1844824"/>
              <a:ext cx="7001669" cy="600164"/>
              <a:chOff x="2051920" y="1628800"/>
              <a:chExt cx="7001669" cy="600164"/>
            </a:xfrm>
          </p:grpSpPr>
          <p:sp>
            <p:nvSpPr>
              <p:cNvPr id="134" name="Shape 67"/>
              <p:cNvSpPr/>
              <p:nvPr/>
            </p:nvSpPr>
            <p:spPr>
              <a:xfrm>
                <a:off x="2051920" y="1628800"/>
                <a:ext cx="1800000" cy="600164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Neutron Instruments:</a:t>
                </a:r>
                <a:endParaRPr lang="en-AU" sz="1100" dirty="0"/>
              </a:p>
              <a:p>
                <a:pPr lvl="0" algn="ctr"/>
                <a:r>
                  <a:rPr lang="en-AU" sz="1100" b="1" dirty="0" smtClean="0"/>
                  <a:t>Lead Scientist: </a:t>
                </a:r>
                <a:r>
                  <a:rPr lang="en-AU" sz="1100" dirty="0" smtClean="0"/>
                  <a:t>Ken Andersen</a:t>
                </a:r>
              </a:p>
              <a:p>
                <a:pPr lvl="0" algn="ctr"/>
                <a:r>
                  <a:rPr lang="en-AU" sz="1100" b="1" dirty="0"/>
                  <a:t>Lead </a:t>
                </a:r>
                <a:r>
                  <a:rPr lang="en-AU" sz="1100" b="1" dirty="0" smtClean="0"/>
                  <a:t>Engineer:</a:t>
                </a:r>
                <a:r>
                  <a:rPr lang="en-AU" sz="1100" dirty="0" smtClean="0"/>
                  <a:t> Gabor Laszlo</a:t>
                </a:r>
                <a:endParaRPr lang="en-AU" sz="800" dirty="0"/>
              </a:p>
            </p:txBody>
          </p:sp>
          <p:sp>
            <p:nvSpPr>
              <p:cNvPr id="135" name="Shape 67"/>
              <p:cNvSpPr/>
              <p:nvPr/>
            </p:nvSpPr>
            <p:spPr>
              <a:xfrm>
                <a:off x="4025397" y="1651649"/>
                <a:ext cx="2022603" cy="430887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In-Kind Office:</a:t>
                </a:r>
                <a:endParaRPr lang="en-AU" sz="1100" dirty="0"/>
              </a:p>
              <a:p>
                <a:pPr lvl="0" algn="ctr"/>
                <a:r>
                  <a:rPr lang="en-AU" sz="1100" b="1" dirty="0" smtClean="0"/>
                  <a:t>Lead: </a:t>
                </a:r>
                <a:r>
                  <a:rPr lang="en-AU" sz="1100" dirty="0" err="1" smtClean="0"/>
                  <a:t>Michela</a:t>
                </a:r>
                <a:r>
                  <a:rPr lang="en-AU" sz="1100" dirty="0" smtClean="0"/>
                  <a:t> </a:t>
                </a:r>
                <a:r>
                  <a:rPr lang="en-AU" sz="1100" dirty="0" err="1" smtClean="0"/>
                  <a:t>Del’Anno</a:t>
                </a:r>
                <a:r>
                  <a:rPr lang="en-AU" sz="1100" dirty="0" smtClean="0"/>
                  <a:t> </a:t>
                </a:r>
                <a:r>
                  <a:rPr lang="en-AU" sz="1100" dirty="0" err="1" smtClean="0"/>
                  <a:t>Boulton</a:t>
                </a:r>
                <a:endParaRPr lang="en-AU" sz="1100" dirty="0" smtClean="0"/>
              </a:p>
            </p:txBody>
          </p:sp>
          <p:sp>
            <p:nvSpPr>
              <p:cNvPr id="136" name="Shape 67"/>
              <p:cNvSpPr/>
              <p:nvPr/>
            </p:nvSpPr>
            <p:spPr>
              <a:xfrm>
                <a:off x="6130514" y="1651649"/>
                <a:ext cx="1465822" cy="430887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Integration Activities:</a:t>
                </a:r>
                <a:endParaRPr lang="en-AU" sz="1100" dirty="0"/>
              </a:p>
              <a:p>
                <a:pPr lvl="0" algn="ctr"/>
                <a:r>
                  <a:rPr lang="en-AU" sz="1100" b="1" dirty="0" smtClean="0"/>
                  <a:t>Lead: </a:t>
                </a:r>
                <a:r>
                  <a:rPr lang="en-AU" sz="1100" dirty="0" err="1" smtClean="0"/>
                  <a:t>Zvonko</a:t>
                </a:r>
                <a:r>
                  <a:rPr lang="en-AU" sz="1100" dirty="0" smtClean="0"/>
                  <a:t> </a:t>
                </a:r>
                <a:r>
                  <a:rPr lang="en-AU" sz="1100" dirty="0" err="1" smtClean="0"/>
                  <a:t>Lazic</a:t>
                </a:r>
                <a:endParaRPr lang="en-AU" sz="1100" dirty="0" smtClean="0"/>
              </a:p>
            </p:txBody>
          </p:sp>
          <p:sp>
            <p:nvSpPr>
              <p:cNvPr id="137" name="Shape 67"/>
              <p:cNvSpPr/>
              <p:nvPr/>
            </p:nvSpPr>
            <p:spPr>
              <a:xfrm>
                <a:off x="7668344" y="1657567"/>
                <a:ext cx="1385245" cy="430887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Planning:</a:t>
                </a:r>
                <a:endParaRPr lang="en-AU" sz="1100" dirty="0"/>
              </a:p>
              <a:p>
                <a:pPr lvl="0" algn="ctr"/>
                <a:r>
                  <a:rPr lang="en-AU" sz="1100" b="1" dirty="0" smtClean="0"/>
                  <a:t>Lead: </a:t>
                </a:r>
                <a:r>
                  <a:rPr lang="en-AU" sz="1100" dirty="0" err="1" smtClean="0"/>
                  <a:t>Sofie</a:t>
                </a:r>
                <a:r>
                  <a:rPr lang="en-AU" sz="1100" dirty="0" smtClean="0"/>
                  <a:t> </a:t>
                </a:r>
                <a:r>
                  <a:rPr lang="en-AU" sz="1100" dirty="0" err="1" smtClean="0"/>
                  <a:t>Ossowski</a:t>
                </a:r>
                <a:endParaRPr lang="en-AU" sz="1100" dirty="0" smtClean="0"/>
              </a:p>
            </p:txBody>
          </p:sp>
        </p:grpSp>
        <p:sp>
          <p:nvSpPr>
            <p:cNvPr id="133" name="Shape 67"/>
            <p:cNvSpPr/>
            <p:nvPr/>
          </p:nvSpPr>
          <p:spPr>
            <a:xfrm>
              <a:off x="54001" y="1870085"/>
              <a:ext cx="1349647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 smtClean="0"/>
                <a:t>Safety and Licensing:</a:t>
              </a:r>
              <a:endParaRPr lang="en-AU" sz="1100" dirty="0"/>
            </a:p>
            <a:p>
              <a:pPr lvl="0" algn="ctr"/>
              <a:r>
                <a:rPr lang="en-AU" sz="1100" b="1" dirty="0" smtClean="0"/>
                <a:t>Lead: </a:t>
              </a:r>
              <a:r>
                <a:rPr lang="en-AU" sz="1100" dirty="0" smtClean="0"/>
                <a:t>Arno </a:t>
              </a:r>
              <a:r>
                <a:rPr lang="en-AU" sz="1100" dirty="0" err="1" smtClean="0"/>
                <a:t>Hiess</a:t>
              </a:r>
              <a:r>
                <a:rPr lang="en-AU" sz="1100" dirty="0" smtClean="0"/>
                <a:t> 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59631" y="1521969"/>
            <a:ext cx="7129055" cy="969766"/>
            <a:chOff x="1259631" y="945905"/>
            <a:chExt cx="7129055" cy="96976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563888" y="945905"/>
              <a:ext cx="2088494" cy="573231"/>
              <a:chOff x="6349699" y="712276"/>
              <a:chExt cx="2088494" cy="573231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7393946" y="1141507"/>
                <a:ext cx="0" cy="14400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1" name="Shape 67"/>
              <p:cNvSpPr/>
              <p:nvPr/>
            </p:nvSpPr>
            <p:spPr>
              <a:xfrm>
                <a:off x="6349699" y="712276"/>
                <a:ext cx="2088494" cy="430887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Director for Science</a:t>
                </a:r>
              </a:p>
              <a:p>
                <a:pPr lvl="0" algn="ctr"/>
                <a:r>
                  <a:rPr lang="en-AU" sz="1100" dirty="0" smtClean="0"/>
                  <a:t>Andreas Schreyer</a:t>
                </a:r>
                <a:endParaRPr lang="en-AU" sz="11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1259631" y="1484784"/>
              <a:ext cx="1988977" cy="430887"/>
              <a:chOff x="1684980" y="655975"/>
              <a:chExt cx="1398225" cy="430887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2798636" y="871999"/>
                <a:ext cx="284569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9" name="Shape 67"/>
              <p:cNvSpPr/>
              <p:nvPr/>
            </p:nvSpPr>
            <p:spPr>
              <a:xfrm>
                <a:off x="1684980" y="655975"/>
                <a:ext cx="1106758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ESS Technical Board</a:t>
                </a:r>
              </a:p>
              <a:p>
                <a:pPr lvl="0" algn="ctr"/>
                <a:r>
                  <a:rPr lang="en-AU" sz="1100" dirty="0" smtClean="0"/>
                  <a:t>Chair: Roland </a:t>
                </a:r>
                <a:r>
                  <a:rPr lang="en-AU" sz="1100" dirty="0" err="1" smtClean="0"/>
                  <a:t>Garoby</a:t>
                </a:r>
                <a:endParaRPr lang="en-AU" sz="1100" dirty="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5940152" y="1484784"/>
              <a:ext cx="2448534" cy="430887"/>
              <a:chOff x="5908820" y="841693"/>
              <a:chExt cx="2448534" cy="430887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5908820" y="1057717"/>
                <a:ext cx="358256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7" name="Shape 67"/>
              <p:cNvSpPr/>
              <p:nvPr/>
            </p:nvSpPr>
            <p:spPr>
              <a:xfrm>
                <a:off x="6268860" y="841693"/>
                <a:ext cx="2088494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 smtClean="0"/>
                  <a:t>Instrument Collaboration Board</a:t>
                </a:r>
              </a:p>
              <a:p>
                <a:pPr lvl="0" algn="ctr"/>
                <a:r>
                  <a:rPr lang="en-AU" sz="1100" dirty="0" smtClean="0"/>
                  <a:t>Chair: Andreas Schreyer</a:t>
                </a:r>
                <a:endParaRPr lang="en-AU" sz="1100" dirty="0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2136" y="4149080"/>
            <a:ext cx="3419744" cy="1728192"/>
            <a:chOff x="72136" y="4149080"/>
            <a:chExt cx="3419744" cy="1728192"/>
          </a:xfrm>
        </p:grpSpPr>
        <p:sp>
          <p:nvSpPr>
            <p:cNvPr id="180" name="TextBox 179"/>
            <p:cNvSpPr txBox="1"/>
            <p:nvPr/>
          </p:nvSpPr>
          <p:spPr>
            <a:xfrm>
              <a:off x="72136" y="4509120"/>
              <a:ext cx="1619544" cy="1246495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 smtClean="0"/>
                <a:t>Four Instrument Classes</a:t>
              </a:r>
            </a:p>
            <a:p>
              <a:pPr marL="93663" indent="-93663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 smtClean="0"/>
                <a:t>Large scale structures</a:t>
              </a:r>
            </a:p>
            <a:p>
              <a:pPr marL="93663" indent="-93663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 smtClean="0"/>
                <a:t>Engineering &amp; imaging</a:t>
              </a:r>
            </a:p>
            <a:p>
              <a:pPr marL="93663" indent="-93663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Spectroscopy</a:t>
              </a:r>
            </a:p>
            <a:p>
              <a:pPr marL="93663" indent="-93663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 smtClean="0"/>
                <a:t>Diffraction</a:t>
              </a:r>
              <a:endParaRPr lang="en-US" sz="1100" dirty="0"/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V="1">
              <a:off x="1547664" y="4149080"/>
              <a:ext cx="360040" cy="7200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1043608" y="5373216"/>
              <a:ext cx="2232248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619672" y="4221088"/>
              <a:ext cx="1872208" cy="9112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899592" y="5589240"/>
              <a:ext cx="936104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40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139136" cy="1143000"/>
          </a:xfrm>
        </p:spPr>
        <p:txBody>
          <a:bodyPr lIns="85699" tIns="42850" rIns="85699" bIns="42850">
            <a:normAutofit/>
          </a:bodyPr>
          <a:lstStyle/>
          <a:p>
            <a:pPr marL="360363" indent="-360363"/>
            <a:r>
              <a:rPr lang="en-GB" sz="3400" dirty="0" smtClean="0"/>
              <a:t>NSS Project Engineering Integration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17</a:t>
            </a:fld>
            <a:endParaRPr lang="sv-SE" dirty="0"/>
          </a:p>
        </p:txBody>
      </p:sp>
      <p:grpSp>
        <p:nvGrpSpPr>
          <p:cNvPr id="8" name="Group 7"/>
          <p:cNvGrpSpPr/>
          <p:nvPr/>
        </p:nvGrpSpPr>
        <p:grpSpPr>
          <a:xfrm>
            <a:off x="251520" y="1297660"/>
            <a:ext cx="5832648" cy="5552478"/>
            <a:chOff x="251520" y="1297660"/>
            <a:chExt cx="5832648" cy="5552478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79559345"/>
                </p:ext>
              </p:extLst>
            </p:nvPr>
          </p:nvGraphicFramePr>
          <p:xfrm>
            <a:off x="251520" y="1297660"/>
            <a:ext cx="5832648" cy="55524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2113200" y="2988000"/>
              <a:ext cx="2216164" cy="22176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20000" y="3501008"/>
              <a:ext cx="1440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NSS Engineering Integration</a:t>
              </a:r>
              <a:endParaRPr lang="en-US" sz="2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35896" y="237600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Zvonko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Lazic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37600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Peter </a:t>
            </a:r>
            <a:r>
              <a:rPr lang="en-US" sz="1600" dirty="0" err="1" smtClean="0">
                <a:solidFill>
                  <a:schemeClr val="bg1"/>
                </a:solidFill>
              </a:rPr>
              <a:t>Sångberg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03200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Iain Sutton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96000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TBA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580526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Gabor Laszlo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8353" y="5805264"/>
            <a:ext cx="1577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Antonio Bianchi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1916832"/>
            <a:ext cx="237626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NSS Integrated Systems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Neutron Bunker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Beam inserts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Choppers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Transport optics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Vacuum systems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Shutters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Shielding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Cranes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Penetrations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Services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Controls and sensors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Remote handling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Safety systems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4" descr="ikrc_wide_201610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-72" r="24523" b="9821"/>
          <a:stretch/>
        </p:blipFill>
        <p:spPr>
          <a:xfrm>
            <a:off x="8881" y="-5489"/>
            <a:ext cx="9144000" cy="6863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7621" y="4008476"/>
            <a:ext cx="8088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Target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9954" y="1637288"/>
            <a:ext cx="8088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LINAC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81" y="1358594"/>
            <a:ext cx="15106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Central Utilities Building (CUB)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51" y="4087072"/>
            <a:ext cx="15126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West sector (160 m) Instruments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2167" y="1366532"/>
            <a:ext cx="901518" cy="640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Site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Offices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riangle 8"/>
          <p:cNvSpPr/>
          <p:nvPr/>
        </p:nvSpPr>
        <p:spPr>
          <a:xfrm>
            <a:off x="4900208" y="3666828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riangle 9"/>
          <p:cNvSpPr/>
          <p:nvPr/>
        </p:nvSpPr>
        <p:spPr>
          <a:xfrm rot="10800000">
            <a:off x="5152297" y="2119882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riangle 10"/>
          <p:cNvSpPr/>
          <p:nvPr/>
        </p:nvSpPr>
        <p:spPr>
          <a:xfrm rot="10800000">
            <a:off x="1229496" y="2291785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riangle 11"/>
          <p:cNvSpPr/>
          <p:nvPr/>
        </p:nvSpPr>
        <p:spPr>
          <a:xfrm rot="10800000">
            <a:off x="8223155" y="2169510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riangle 12"/>
          <p:cNvSpPr/>
          <p:nvPr/>
        </p:nvSpPr>
        <p:spPr>
          <a:xfrm>
            <a:off x="945278" y="3763927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0053" y="5716359"/>
            <a:ext cx="2780795" cy="658137"/>
          </a:xfrm>
          <a:prstGeom prst="rect">
            <a:avLst/>
          </a:prstGeom>
          <a:noFill/>
        </p:spPr>
        <p:txBody>
          <a:bodyPr wrap="none" lIns="103131" tIns="51566" rIns="103131" bIns="51566" rtlCol="0">
            <a:spAutoFit/>
          </a:bodyPr>
          <a:lstStyle/>
          <a:p>
            <a:pPr defTabSz="1031310"/>
            <a:r>
              <a:rPr lang="en-US" sz="3600" dirty="0" smtClean="0">
                <a:solidFill>
                  <a:prstClr val="white"/>
                </a:solidFill>
                <a:latin typeface="Calibri"/>
                <a:cs typeface="Calibri"/>
              </a:rPr>
              <a:t>October 2016</a:t>
            </a:r>
            <a:endParaRPr lang="en-US" sz="36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5386" y="1958758"/>
            <a:ext cx="15126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East sector Instruments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riangle 12"/>
          <p:cNvSpPr/>
          <p:nvPr/>
        </p:nvSpPr>
        <p:spPr>
          <a:xfrm rot="10800000">
            <a:off x="6221957" y="2846142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9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xmlns:p14="http://schemas.microsoft.com/office/powerpoint/2010/main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Agenda for </a:t>
            </a:r>
            <a:r>
              <a:rPr lang="en-US" sz="3600" dirty="0" smtClean="0"/>
              <a:t>TG2 meetings </a:t>
            </a:r>
            <a:r>
              <a:rPr lang="en-US" sz="2000" dirty="0" smtClean="0"/>
              <a:t>(9:00 – 17:00)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19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9209" y="1761838"/>
            <a:ext cx="737115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Welcome </a:t>
            </a:r>
            <a:r>
              <a:rPr lang="en-US" dirty="0" smtClean="0"/>
              <a:t>&amp; objectives (NSS project Leader (chair))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1600" i="1" dirty="0" smtClean="0"/>
              <a:t>(</a:t>
            </a:r>
            <a:r>
              <a:rPr lang="en-US" sz="1600" i="1" dirty="0"/>
              <a:t>20 minutes </a:t>
            </a:r>
            <a:r>
              <a:rPr lang="en-US" sz="1600" i="1" dirty="0" smtClean="0"/>
              <a:t>presentation+ </a:t>
            </a:r>
            <a:r>
              <a:rPr lang="en-US" sz="1600" i="1" dirty="0"/>
              <a:t>20 minutes for questions</a:t>
            </a:r>
            <a:r>
              <a:rPr lang="en-US" sz="1600" i="1" dirty="0" smtClean="0"/>
              <a:t>)</a:t>
            </a:r>
          </a:p>
          <a:p>
            <a:pPr lvl="1"/>
            <a:endParaRPr lang="en-US" sz="1000" i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Overview </a:t>
            </a:r>
            <a:r>
              <a:rPr lang="en-US" dirty="0"/>
              <a:t>of content of TG2 </a:t>
            </a:r>
            <a:r>
              <a:rPr lang="en-US" dirty="0" smtClean="0"/>
              <a:t>documentation </a:t>
            </a:r>
            <a:r>
              <a:rPr lang="en-US" dirty="0"/>
              <a:t>(core instrument team, supported as necessary by technical </a:t>
            </a:r>
            <a:r>
              <a:rPr lang="en-US" dirty="0" smtClean="0"/>
              <a:t>groups and </a:t>
            </a:r>
            <a:r>
              <a:rPr lang="en-US" dirty="0"/>
              <a:t>partners): </a:t>
            </a:r>
            <a:endParaRPr lang="en-US" dirty="0" smtClean="0"/>
          </a:p>
          <a:p>
            <a:pPr lvl="1"/>
            <a:r>
              <a:rPr lang="en-US" sz="1600" i="1" dirty="0" smtClean="0"/>
              <a:t>(</a:t>
            </a:r>
            <a:r>
              <a:rPr lang="en-US" sz="1600" i="1" dirty="0"/>
              <a:t>40 </a:t>
            </a:r>
            <a:r>
              <a:rPr lang="en-US" sz="1600" i="1" dirty="0" smtClean="0"/>
              <a:t>minutes presentation </a:t>
            </a:r>
            <a:r>
              <a:rPr lang="en-US" sz="1600" i="1" dirty="0"/>
              <a:t>+ 120 minutes for questions</a:t>
            </a:r>
            <a:r>
              <a:rPr lang="en-US" sz="1600" i="1" dirty="0" smtClean="0"/>
              <a:t>)</a:t>
            </a:r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Presentations  by internal reviewers: </a:t>
            </a:r>
          </a:p>
          <a:p>
            <a:pPr lvl="1"/>
            <a:r>
              <a:rPr lang="en-US" sz="1600" i="1" dirty="0" smtClean="0"/>
              <a:t>(</a:t>
            </a:r>
            <a:r>
              <a:rPr lang="en-US" sz="1600" i="1" dirty="0"/>
              <a:t>10 minutes presentation + 20 minutes </a:t>
            </a:r>
            <a:r>
              <a:rPr lang="en-US" sz="1600" i="1" dirty="0" smtClean="0"/>
              <a:t>for questions </a:t>
            </a:r>
            <a:r>
              <a:rPr lang="en-US" sz="1600" i="1" dirty="0"/>
              <a:t>for each review</a:t>
            </a:r>
            <a:r>
              <a:rPr lang="en-US" sz="1600" i="1" dirty="0" smtClean="0"/>
              <a:t>)</a:t>
            </a:r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Lunch</a:t>
            </a:r>
            <a:endParaRPr lang="en-US" dirty="0"/>
          </a:p>
          <a:p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Closed </a:t>
            </a:r>
            <a:r>
              <a:rPr lang="en-US" dirty="0"/>
              <a:t>session </a:t>
            </a:r>
            <a:r>
              <a:rPr lang="en-US" sz="1600" i="1" dirty="0"/>
              <a:t>(30 minutes)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Discussion </a:t>
            </a:r>
            <a:r>
              <a:rPr lang="en-US" dirty="0"/>
              <a:t>session </a:t>
            </a:r>
            <a:r>
              <a:rPr lang="en-US" sz="1600" i="1" dirty="0"/>
              <a:t>(120 minutes)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Closed </a:t>
            </a:r>
            <a:r>
              <a:rPr lang="en-US" dirty="0"/>
              <a:t>session </a:t>
            </a:r>
            <a:r>
              <a:rPr lang="en-US" sz="1600" i="1" dirty="0"/>
              <a:t>(30 minutes)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Conclusions </a:t>
            </a:r>
            <a:r>
              <a:rPr lang="en-US" dirty="0"/>
              <a:t>and summary </a:t>
            </a:r>
            <a:r>
              <a:rPr lang="en-US" sz="1600" i="1" dirty="0"/>
              <a:t>(30 minutes)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1851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5" y="33421"/>
            <a:ext cx="6840121" cy="921926"/>
          </a:xfrm>
        </p:spPr>
        <p:txBody>
          <a:bodyPr>
            <a:normAutofit/>
          </a:bodyPr>
          <a:lstStyle/>
          <a:p>
            <a:r>
              <a:rPr lang="en-US" dirty="0" smtClean="0"/>
              <a:t>The 15 NSS Project Instruments </a:t>
            </a:r>
            <a:br>
              <a:rPr lang="en-US" dirty="0" smtClean="0"/>
            </a:br>
            <a:r>
              <a:rPr lang="en-US" dirty="0" smtClean="0"/>
              <a:t> All are funded to be world leading in 2023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26231"/>
              </p:ext>
            </p:extLst>
          </p:nvPr>
        </p:nvGraphicFramePr>
        <p:xfrm>
          <a:off x="0" y="1177447"/>
          <a:ext cx="9144002" cy="548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484"/>
                <a:gridCol w="3312507"/>
                <a:gridCol w="922135"/>
                <a:gridCol w="3598876"/>
              </a:tblGrid>
              <a:tr h="50762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Value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targets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268742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2687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447903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687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268742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268742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44790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6874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2687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4790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268742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26874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100 x IN5 (w RRM)</a:t>
                      </a:r>
                      <a:endParaRPr lang="en-US" sz="1200" dirty="0"/>
                    </a:p>
                  </a:txBody>
                  <a:tcPr/>
                </a:tc>
              </a:tr>
              <a:tr h="26874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26874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12.0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26874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29860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199.59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27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432293" y="2972194"/>
            <a:ext cx="6044279" cy="9900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With a further ~ 53 M€ investment ESS will more than double the performance </a:t>
            </a:r>
            <a:r>
              <a:rPr lang="en-US" sz="2000" dirty="0">
                <a:solidFill>
                  <a:srgbClr val="0000FF"/>
                </a:solidFill>
              </a:rPr>
              <a:t>of these </a:t>
            </a:r>
            <a:r>
              <a:rPr lang="en-US" sz="2000" dirty="0" smtClean="0">
                <a:solidFill>
                  <a:srgbClr val="0000FF"/>
                </a:solidFill>
              </a:rPr>
              <a:t>instruments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61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Objectives for this </a:t>
            </a:r>
            <a:r>
              <a:rPr lang="en-US" sz="3600" dirty="0" smtClean="0"/>
              <a:t>meeting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16" y="1806779"/>
            <a:ext cx="8232430" cy="35215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High level questions: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has </a:t>
            </a:r>
            <a:r>
              <a:rPr lang="en-US" sz="1800" dirty="0">
                <a:solidFill>
                  <a:srgbClr val="000000"/>
                </a:solidFill>
              </a:rPr>
              <a:t>adequate planning been done to move the project into Phase 2?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is </a:t>
            </a:r>
            <a:r>
              <a:rPr lang="en-US" sz="1800" dirty="0">
                <a:solidFill>
                  <a:srgbClr val="000000"/>
                </a:solidFill>
              </a:rPr>
              <a:t>the proposed budget consistent with the proposed scope?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 smtClean="0">
                <a:solidFill>
                  <a:srgbClr val="000000"/>
                </a:solidFill>
              </a:rPr>
              <a:t>does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preliminary</a:t>
            </a:r>
            <a:r>
              <a:rPr lang="de-DE" sz="1800" dirty="0">
                <a:solidFill>
                  <a:srgbClr val="000000"/>
                </a:solidFill>
              </a:rPr>
              <a:t> design </a:t>
            </a:r>
            <a:r>
              <a:rPr lang="de-DE" sz="1800" dirty="0" err="1">
                <a:solidFill>
                  <a:srgbClr val="000000"/>
                </a:solidFill>
              </a:rPr>
              <a:t>satisfy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requirements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 smtClean="0">
                <a:solidFill>
                  <a:srgbClr val="000000"/>
                </a:solidFill>
              </a:rPr>
              <a:t>is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presented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baseline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sound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 smtClean="0">
                <a:solidFill>
                  <a:srgbClr val="000000"/>
                </a:solidFill>
              </a:rPr>
              <a:t>has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anything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forgotten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neglected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 smtClean="0">
                <a:solidFill>
                  <a:srgbClr val="000000"/>
                </a:solidFill>
              </a:rPr>
              <a:t>where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several</a:t>
            </a:r>
            <a:r>
              <a:rPr lang="de-DE" sz="1800" dirty="0">
                <a:solidFill>
                  <a:srgbClr val="000000"/>
                </a:solidFill>
              </a:rPr>
              <a:t> In-kind </a:t>
            </a:r>
            <a:r>
              <a:rPr lang="de-DE" sz="1800" dirty="0" err="1">
                <a:solidFill>
                  <a:srgbClr val="000000"/>
                </a:solidFill>
              </a:rPr>
              <a:t>partners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collaborating</a:t>
            </a:r>
            <a:r>
              <a:rPr lang="de-DE" sz="1800" dirty="0">
                <a:solidFill>
                  <a:srgbClr val="000000"/>
                </a:solidFill>
              </a:rPr>
              <a:t> -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roles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and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responsibilities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adequately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defined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and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agreed</a:t>
            </a:r>
            <a:r>
              <a:rPr lang="de-DE" sz="1800" dirty="0" smtClean="0">
                <a:solidFill>
                  <a:srgbClr val="000000"/>
                </a:solidFill>
              </a:rPr>
              <a:t>?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20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7"/>
            <a:ext cx="1181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(ESS-0043330)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Objectives for this </a:t>
            </a:r>
            <a:r>
              <a:rPr lang="en-US" sz="3600" dirty="0" smtClean="0"/>
              <a:t>meeting </a:t>
            </a:r>
            <a:r>
              <a:rPr lang="en-US" dirty="0" smtClean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0" y="1602525"/>
            <a:ext cx="8472214" cy="40987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Low </a:t>
            </a:r>
            <a:r>
              <a:rPr lang="en-US" sz="1800" b="1" dirty="0">
                <a:solidFill>
                  <a:srgbClr val="000000"/>
                </a:solidFill>
              </a:rPr>
              <a:t>level questions: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 smtClean="0">
                <a:solidFill>
                  <a:srgbClr val="000000"/>
                </a:solidFill>
              </a:rPr>
              <a:t>have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safety-related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in </a:t>
            </a:r>
            <a:r>
              <a:rPr lang="de-DE" sz="1800" dirty="0" err="1">
                <a:solidFill>
                  <a:srgbClr val="000000"/>
                </a:solidFill>
              </a:rPr>
              <a:t>accordance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[[6]]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 smtClean="0">
                <a:solidFill>
                  <a:srgbClr val="000000"/>
                </a:solidFill>
              </a:rPr>
              <a:t>to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connections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made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critical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project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software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data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storage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hardware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smtClean="0">
                <a:solidFill>
                  <a:srgbClr val="000000"/>
                </a:solidFill>
              </a:rPr>
              <a:t>sample </a:t>
            </a:r>
            <a:r>
              <a:rPr lang="de-DE" sz="1800" dirty="0" err="1" smtClean="0">
                <a:solidFill>
                  <a:srgbClr val="000000"/>
                </a:solidFill>
              </a:rPr>
              <a:t>environment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 smtClean="0">
                <a:solidFill>
                  <a:srgbClr val="000000"/>
                </a:solidFill>
              </a:rPr>
              <a:t>Has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instrument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context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 in </a:t>
            </a:r>
            <a:r>
              <a:rPr lang="de-DE" sz="1800" dirty="0" err="1">
                <a:solidFill>
                  <a:srgbClr val="000000"/>
                </a:solidFill>
              </a:rPr>
              <a:t>terms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of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physical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bunker</a:t>
            </a:r>
            <a:r>
              <a:rPr lang="de-DE" sz="1800" dirty="0">
                <a:solidFill>
                  <a:srgbClr val="000000"/>
                </a:solidFill>
              </a:rPr>
              <a:t>, beam </a:t>
            </a:r>
            <a:r>
              <a:rPr lang="de-DE" sz="1800" dirty="0" err="1">
                <a:solidFill>
                  <a:srgbClr val="000000"/>
                </a:solidFill>
              </a:rPr>
              <a:t>extraction</a:t>
            </a:r>
            <a:r>
              <a:rPr lang="de-DE" sz="1800" dirty="0">
                <a:solidFill>
                  <a:srgbClr val="000000"/>
                </a:solidFill>
              </a:rPr>
              <a:t>, ICS etc. </a:t>
            </a:r>
            <a:r>
              <a:rPr lang="de-DE" sz="1800" dirty="0" smtClean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 smtClean="0">
                <a:solidFill>
                  <a:srgbClr val="000000"/>
                </a:solidFill>
              </a:rPr>
              <a:t>to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what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extent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have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available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engineering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standards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been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implemented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appropriately</a:t>
            </a:r>
            <a:r>
              <a:rPr lang="de-DE" sz="1800" dirty="0" smtClean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 smtClean="0">
                <a:solidFill>
                  <a:srgbClr val="000000"/>
                </a:solidFill>
              </a:rPr>
              <a:t>are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cost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duration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estimates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reasonable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 smtClean="0">
                <a:solidFill>
                  <a:srgbClr val="000000"/>
                </a:solidFill>
              </a:rPr>
              <a:t>to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team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planned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risks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both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technical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and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otherwise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 smtClean="0">
                <a:solidFill>
                  <a:srgbClr val="000000"/>
                </a:solidFill>
              </a:rPr>
              <a:t>to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what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extent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have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Reliability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and</a:t>
            </a:r>
            <a:r>
              <a:rPr lang="de-DE" sz="1800" dirty="0" smtClean="0">
                <a:solidFill>
                  <a:srgbClr val="000000"/>
                </a:solidFill>
              </a:rPr>
              <a:t> Maintenance </a:t>
            </a:r>
            <a:r>
              <a:rPr lang="de-DE" sz="1800" dirty="0" err="1" smtClean="0">
                <a:solidFill>
                  <a:srgbClr val="000000"/>
                </a:solidFill>
              </a:rPr>
              <a:t>aspects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been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appropriately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considered</a:t>
            </a:r>
            <a:r>
              <a:rPr lang="de-DE" sz="1800" dirty="0" smtClean="0">
                <a:solidFill>
                  <a:srgbClr val="000000"/>
                </a:solidFill>
              </a:rPr>
              <a:t>?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21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4" y="6483087"/>
            <a:ext cx="1181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(ESS-0043330)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27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696253" cy="1441531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NSS project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72" y="2159899"/>
            <a:ext cx="7990598" cy="36645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2000" tIns="140400" rIns="72000" bIns="14040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Proposal for ESS ERIC Council on 5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&amp; 6th December 2016: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NSS scope reduced to 15 instruments, at cost book values agreed in scope setting meetings.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Provision for NSS to draw up to </a:t>
            </a:r>
            <a:r>
              <a:rPr lang="en-US" dirty="0" smtClean="0">
                <a:solidFill>
                  <a:schemeClr val="tx1"/>
                </a:solidFill>
              </a:rPr>
              <a:t>15.1 </a:t>
            </a:r>
            <a:r>
              <a:rPr lang="en-US" dirty="0" smtClean="0">
                <a:solidFill>
                  <a:schemeClr val="tx1"/>
                </a:solidFill>
              </a:rPr>
              <a:t>M€ from main </a:t>
            </a:r>
            <a:r>
              <a:rPr lang="en-US" dirty="0" smtClean="0">
                <a:solidFill>
                  <a:schemeClr val="tx1"/>
                </a:solidFill>
              </a:rPr>
              <a:t>ESS contingency </a:t>
            </a:r>
            <a:r>
              <a:rPr lang="en-US" dirty="0" smtClean="0">
                <a:solidFill>
                  <a:schemeClr val="tx1"/>
                </a:solidFill>
              </a:rPr>
              <a:t>if necessary to complete project.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Authorization for Science Director to approve Neutron Instruments passing through Tollgate 2.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Nominate </a:t>
            </a:r>
            <a:r>
              <a:rPr lang="en-US" dirty="0">
                <a:solidFill>
                  <a:schemeClr val="tx1"/>
                </a:solidFill>
              </a:rPr>
              <a:t>which instruments are to be operational for start of user operations in August </a:t>
            </a:r>
            <a:r>
              <a:rPr lang="en-US" dirty="0" smtClean="0">
                <a:solidFill>
                  <a:schemeClr val="tx1"/>
                </a:solidFill>
              </a:rPr>
              <a:t>2023.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32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3" y="200921"/>
            <a:ext cx="7079320" cy="1021250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 smtClean="0"/>
              <a:t>Planned order of commencement of operation of first 8 instruments (August 2023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89" y="1722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79213"/>
              </p:ext>
            </p:extLst>
          </p:nvPr>
        </p:nvGraphicFramePr>
        <p:xfrm>
          <a:off x="251521" y="2762142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dirty="0" smtClean="0"/>
                        <a:t>NMX</a:t>
                      </a:r>
                      <a:r>
                        <a:rPr lang="en-US" sz="1600" dirty="0" smtClean="0"/>
                        <a:t>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T-REX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88765" y="2940538"/>
            <a:ext cx="165618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Instruments in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bold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type to be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operational by Aug 2023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Calibri"/>
              </a:rPr>
              <a:t>Italic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backups in case of delays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4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49" y="6548571"/>
            <a:ext cx="3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</a:t>
            </a:r>
            <a:r>
              <a:rPr lang="en-US" dirty="0" smtClean="0"/>
              <a:t>Instruments: </a:t>
            </a:r>
            <a:r>
              <a:rPr lang="en-US" dirty="0" smtClean="0"/>
              <a:t>Phase 1 </a:t>
            </a:r>
            <a:r>
              <a:rPr lang="en-US" dirty="0" smtClean="0"/>
              <a:t>schedule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17166"/>
              </p:ext>
            </p:extLst>
          </p:nvPr>
        </p:nvGraphicFramePr>
        <p:xfrm>
          <a:off x="38308" y="1477223"/>
          <a:ext cx="8808203" cy="513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67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1391053" y="5404904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8000" r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5014784" cy="5028646"/>
            <a:chOff x="1255180" y="594302"/>
            <a:chExt cx="5014784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10/5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22-23/6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17/6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12-13/9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70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83044"/>
              <a:ext cx="320842" cy="89999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14-15/6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99206" y="1408702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Calibri"/>
                </a:rPr>
                <a:t>29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alibri"/>
                </a:rPr>
                <a:t>29</a:t>
              </a:r>
              <a:endParaRPr lang="en-US" sz="1200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14835" y="5497397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72000" y="5373216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27984" y="472514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572000" y="508518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19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769992" y="3789040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31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499992" y="2852936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16016" y="602128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28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16016" y="5661248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27984" y="4437112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0196" y="6283629"/>
            <a:ext cx="44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  <p:sp>
        <p:nvSpPr>
          <p:cNvPr id="57" name="Oval 56"/>
          <p:cNvSpPr/>
          <p:nvPr/>
        </p:nvSpPr>
        <p:spPr>
          <a:xfrm>
            <a:off x="5832218" y="4097075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14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05302" y="6537798"/>
            <a:ext cx="66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IKON12</a:t>
            </a:r>
          </a:p>
        </p:txBody>
      </p:sp>
      <p:sp>
        <p:nvSpPr>
          <p:cNvPr id="61" name="Oval 60"/>
          <p:cNvSpPr/>
          <p:nvPr/>
        </p:nvSpPr>
        <p:spPr>
          <a:xfrm flipH="1">
            <a:off x="6685871" y="3446524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31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6905302" y="4416537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7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223507" y="1794731"/>
            <a:ext cx="0" cy="4789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flipH="1">
            <a:off x="7236296" y="4749766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24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 flipH="1">
            <a:off x="7511484" y="5057971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 flipH="1">
            <a:off x="8032352" y="2170767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TBD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8035750" y="6040806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TBD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 flipH="1">
            <a:off x="8032352" y="5408056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TBD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11-12 at 15.29.10.p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3600" r="545" b="2850"/>
          <a:stretch/>
        </p:blipFill>
        <p:spPr>
          <a:xfrm>
            <a:off x="2710800" y="1918800"/>
            <a:ext cx="6422400" cy="456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67" y="-27384"/>
            <a:ext cx="6872168" cy="122413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Neutron Beam Instrument Schedule   </a:t>
            </a:r>
            <a:br>
              <a:rPr lang="en-US" sz="2800" dirty="0" smtClean="0"/>
            </a:br>
            <a:r>
              <a:rPr lang="en-US" sz="2000" dirty="0" smtClean="0"/>
              <a:t>V2.1,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November 2016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90" y="2282782"/>
            <a:ext cx="200415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pPr defTabSz="914400">
              <a:spcBef>
                <a:spcPts val="600"/>
              </a:spcBef>
            </a:pPr>
            <a:r>
              <a:rPr lang="en-US" sz="1400" b="1" smtClean="0">
                <a:solidFill>
                  <a:prstClr val="black"/>
                </a:solidFill>
                <a:latin typeface="Calibri"/>
              </a:rPr>
              <a:t>Early access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dates; </a:t>
            </a:r>
          </a:p>
          <a:p>
            <a:pPr marL="93663" indent="-93663" defTabSz="914400"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Monolith </a:t>
            </a: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(D02)  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7 Feb </a:t>
            </a:r>
            <a:r>
              <a:rPr lang="uk-UA" sz="1100" dirty="0" smtClean="0">
                <a:solidFill>
                  <a:prstClr val="black"/>
                </a:solidFill>
                <a:latin typeface="Calibri"/>
              </a:rPr>
              <a:t>’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19</a:t>
            </a:r>
          </a:p>
          <a:p>
            <a:pPr marL="93663" indent="-93663" defTabSz="914400"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North </a:t>
            </a: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(D03</a:t>
            </a:r>
            <a:r>
              <a:rPr lang="en-US" sz="1050" dirty="0">
                <a:solidFill>
                  <a:prstClr val="black"/>
                </a:solidFill>
              </a:rPr>
              <a:t>) </a:t>
            </a:r>
            <a:r>
              <a:rPr lang="en-US" sz="1050" dirty="0" smtClean="0">
                <a:solidFill>
                  <a:prstClr val="black"/>
                </a:solidFill>
              </a:rPr>
              <a:t>               </a:t>
            </a:r>
            <a:r>
              <a:rPr lang="en-US" sz="1100" dirty="0" smtClean="0">
                <a:solidFill>
                  <a:prstClr val="black"/>
                </a:solidFill>
              </a:rPr>
              <a:t>1 Nov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‘19</a:t>
            </a:r>
          </a:p>
          <a:p>
            <a:pPr marL="93663" indent="-93663" defTabSz="91440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East </a:t>
            </a:r>
            <a:r>
              <a:rPr lang="en-US" sz="1050" dirty="0">
                <a:solidFill>
                  <a:prstClr val="black"/>
                </a:solidFill>
              </a:rPr>
              <a:t>(D01-E)</a:t>
            </a:r>
            <a:r>
              <a:rPr lang="en-US" sz="1200" dirty="0">
                <a:solidFill>
                  <a:prstClr val="black"/>
                </a:solidFill>
              </a:rPr>
              <a:t>          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     6 </a:t>
            </a:r>
            <a:r>
              <a:rPr lang="en-US" sz="1100" dirty="0">
                <a:solidFill>
                  <a:prstClr val="black"/>
                </a:solidFill>
              </a:rPr>
              <a:t>Jan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20</a:t>
            </a:r>
            <a:endParaRPr lang="en-US" sz="1100" i="1" dirty="0">
              <a:solidFill>
                <a:prstClr val="black"/>
              </a:solidFill>
            </a:endParaRPr>
          </a:p>
          <a:p>
            <a:pPr marL="93663" indent="-93663" defTabSz="914400"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South </a:t>
            </a:r>
            <a:r>
              <a:rPr lang="en-US" sz="1050" dirty="0">
                <a:solidFill>
                  <a:prstClr val="black"/>
                </a:solidFill>
              </a:rPr>
              <a:t>(D01-S)</a:t>
            </a:r>
            <a:r>
              <a:rPr lang="en-US" sz="1200" dirty="0">
                <a:solidFill>
                  <a:prstClr val="black"/>
                </a:solidFill>
              </a:rPr>
              <a:t>     </a:t>
            </a:r>
            <a:r>
              <a:rPr lang="en-US" sz="1200" dirty="0" smtClean="0">
                <a:solidFill>
                  <a:prstClr val="black"/>
                </a:solidFill>
              </a:rPr>
              <a:t>      </a:t>
            </a:r>
            <a:r>
              <a:rPr lang="en-US" sz="1100" dirty="0" smtClean="0">
                <a:solidFill>
                  <a:prstClr val="black"/>
                </a:solidFill>
              </a:rPr>
              <a:t>2 Mar </a:t>
            </a:r>
            <a:r>
              <a:rPr lang="en-US" sz="1100" dirty="0">
                <a:solidFill>
                  <a:prstClr val="black"/>
                </a:solidFill>
              </a:rPr>
              <a:t>‘20</a:t>
            </a:r>
            <a:endParaRPr lang="en-US" sz="1100" dirty="0">
              <a:solidFill>
                <a:srgbClr val="7F7F7F"/>
              </a:solidFill>
            </a:endParaRPr>
          </a:p>
          <a:p>
            <a:pPr marL="93663" indent="-93663" defTabSz="914400"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West </a:t>
            </a: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(4 areas)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</a:p>
          <a:p>
            <a:pPr marL="176213" lvl="1" indent="-82550" defTabSz="914400">
              <a:spcBef>
                <a:spcPts val="300"/>
              </a:spcBef>
              <a:buFont typeface="Wingdings" charset="2"/>
              <a:buChar char="Ø"/>
            </a:pPr>
            <a:r>
              <a:rPr lang="en-US" sz="1050" dirty="0" smtClean="0">
                <a:solidFill>
                  <a:prstClr val="black"/>
                </a:solidFill>
              </a:rPr>
              <a:t> Guides (D03-W)      </a:t>
            </a:r>
            <a:r>
              <a:rPr lang="en-US" sz="1100" dirty="0" smtClean="0">
                <a:solidFill>
                  <a:prstClr val="black"/>
                </a:solidFill>
              </a:rPr>
              <a:t>1 Nov ‘19</a:t>
            </a:r>
            <a:endParaRPr lang="en-US" sz="1100" dirty="0" smtClean="0">
              <a:solidFill>
                <a:srgbClr val="7F7F7F"/>
              </a:solidFill>
            </a:endParaRPr>
          </a:p>
          <a:p>
            <a:pPr marL="176213" lvl="1" indent="-82550" defTabSz="914400">
              <a:spcBef>
                <a:spcPts val="300"/>
              </a:spcBef>
              <a:buFont typeface="Wingdings" charset="2"/>
              <a:buChar char="Ø"/>
            </a:pPr>
            <a:r>
              <a:rPr lang="en-US" sz="1050" dirty="0" smtClean="0">
                <a:solidFill>
                  <a:prstClr val="black"/>
                </a:solidFill>
              </a:rPr>
              <a:t> Guides (E02-2)       </a:t>
            </a:r>
            <a:r>
              <a:rPr lang="en-US" sz="1100" dirty="0" smtClean="0">
                <a:solidFill>
                  <a:prstClr val="black"/>
                </a:solidFill>
              </a:rPr>
              <a:t>15 Oct </a:t>
            </a:r>
            <a:r>
              <a:rPr lang="fr-FR" sz="1100" dirty="0" smtClean="0">
                <a:solidFill>
                  <a:prstClr val="black"/>
                </a:solidFill>
              </a:rPr>
              <a:t>’</a:t>
            </a:r>
            <a:r>
              <a:rPr lang="en-US" sz="1100" dirty="0" smtClean="0">
                <a:solidFill>
                  <a:prstClr val="black"/>
                </a:solidFill>
              </a:rPr>
              <a:t>19</a:t>
            </a:r>
          </a:p>
          <a:p>
            <a:pPr marL="176213" lvl="1" indent="-82550" defTabSz="91440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 smtClean="0">
                <a:solidFill>
                  <a:prstClr val="black"/>
                </a:solidFill>
              </a:rPr>
              <a:t> Guides</a:t>
            </a:r>
            <a:r>
              <a:rPr lang="en-US" sz="1050" dirty="0" smtClean="0">
                <a:solidFill>
                  <a:prstClr val="black"/>
                </a:solidFill>
              </a:rPr>
              <a:t> (E02-1)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     27 Apr </a:t>
            </a:r>
            <a:r>
              <a:rPr lang="en-US" sz="1100" dirty="0">
                <a:solidFill>
                  <a:prstClr val="black"/>
                </a:solidFill>
              </a:rPr>
              <a:t>‘</a:t>
            </a:r>
            <a:r>
              <a:rPr lang="en-US" sz="1100" dirty="0" smtClean="0">
                <a:solidFill>
                  <a:prstClr val="black"/>
                </a:solidFill>
              </a:rPr>
              <a:t>19</a:t>
            </a:r>
          </a:p>
          <a:p>
            <a:pPr marL="176213" lvl="1" indent="-82550" defTabSz="914400">
              <a:spcBef>
                <a:spcPts val="300"/>
              </a:spcBef>
              <a:buFont typeface="Wingdings" charset="2"/>
              <a:buChar char="Ø"/>
            </a:pPr>
            <a:r>
              <a:rPr lang="en-US" sz="1050" dirty="0" smtClean="0">
                <a:solidFill>
                  <a:prstClr val="black"/>
                </a:solidFill>
              </a:rPr>
              <a:t> Caves (E01)                    “     	</a:t>
            </a:r>
            <a:endParaRPr lang="en-US" sz="1100" dirty="0" smtClean="0">
              <a:solidFill>
                <a:srgbClr val="7F7F7F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10807" y="5439529"/>
            <a:ext cx="2016224" cy="1374698"/>
            <a:chOff x="-25024" y="3212975"/>
            <a:chExt cx="2052000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5024" y="3212975"/>
              <a:ext cx="2052000" cy="1374698"/>
              <a:chOff x="0" y="4869160"/>
              <a:chExt cx="2052000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4941167"/>
                <a:ext cx="1619673" cy="143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>
                  <a:spcAft>
                    <a:spcPts val="600"/>
                  </a:spcAft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/>
                  </a:rPr>
                  <a:t>Preliminary Design</a:t>
                </a:r>
              </a:p>
              <a:p>
                <a:pPr algn="r" defTabSz="914400">
                  <a:spcAft>
                    <a:spcPts val="600"/>
                  </a:spcAft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/>
                  </a:rPr>
                  <a:t>Detailed Design</a:t>
                </a:r>
              </a:p>
              <a:p>
                <a:pPr algn="r" defTabSz="914400">
                  <a:spcAft>
                    <a:spcPts val="600"/>
                  </a:spcAft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/>
                  </a:rPr>
                  <a:t>Manufacturing &amp; Procurement</a:t>
                </a:r>
              </a:p>
              <a:p>
                <a:pPr algn="r" defTabSz="914400">
                  <a:spcAft>
                    <a:spcPts val="600"/>
                  </a:spcAft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/>
                  </a:rPr>
                  <a:t>Installation &amp; Integration</a:t>
                </a:r>
              </a:p>
              <a:p>
                <a:pPr algn="r" defTabSz="914400">
                  <a:spcAft>
                    <a:spcPts val="600"/>
                  </a:spcAft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/>
                  </a:rPr>
                  <a:t>Hot Commissioning </a:t>
                </a:r>
              </a:p>
              <a:p>
                <a:pPr algn="r" defTabSz="914400">
                  <a:spcAft>
                    <a:spcPts val="600"/>
                  </a:spcAft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/>
                  </a:rPr>
                  <a:t>Operation</a:t>
                </a:r>
                <a:endParaRPr lang="en-US" sz="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9137" y="1500032"/>
            <a:ext cx="5748985" cy="1213692"/>
            <a:chOff x="159824" y="1512000"/>
            <a:chExt cx="5748985" cy="1213692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549731" y="2484989"/>
              <a:ext cx="359078" cy="24070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>
              <a:stCxn id="27" idx="3"/>
              <a:endCxn id="4" idx="2"/>
            </p:cNvCxnSpPr>
            <p:nvPr/>
          </p:nvCxnSpPr>
          <p:spPr>
            <a:xfrm>
              <a:off x="2320064" y="1835166"/>
              <a:ext cx="3229667" cy="7701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59824" y="1512000"/>
              <a:ext cx="2160240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defTabSz="914400">
                <a:spcAft>
                  <a:spcPts val="60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Commissioning of test beam – to demonstrate performance and inform instrument projects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693065" y="1685894"/>
            <a:ext cx="824437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0" rIns="36000" rtlCol="0">
            <a:spAutoFit/>
          </a:bodyPr>
          <a:lstStyle/>
          <a:p>
            <a:pPr algn="ctr" defTabSz="914400"/>
            <a:r>
              <a:rPr lang="en-US" sz="1200" dirty="0" smtClean="0">
                <a:solidFill>
                  <a:srgbClr val="C0504D"/>
                </a:solidFill>
                <a:latin typeface="Calibri"/>
              </a:rPr>
              <a:t> Hot Commission </a:t>
            </a:r>
          </a:p>
          <a:p>
            <a:pPr algn="ctr" defTabSz="914400"/>
            <a:r>
              <a:rPr lang="en-US" sz="1200" dirty="0" smtClean="0">
                <a:solidFill>
                  <a:srgbClr val="C0504D"/>
                </a:solidFill>
                <a:latin typeface="Calibri"/>
              </a:rPr>
              <a:t>instruments</a:t>
            </a:r>
            <a:endParaRPr lang="en-US" sz="12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392361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2016       2017       2018      2019       2020       2021       2022      2023       2024       2025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44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79712" y="1364768"/>
            <a:ext cx="5819009" cy="4965758"/>
            <a:chOff x="1979712" y="1364768"/>
            <a:chExt cx="5819009" cy="4965758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39290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West sector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01785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North sector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376419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East and South sectors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408730" y="1364768"/>
              <a:ext cx="4389991" cy="646331"/>
              <a:chOff x="3408730" y="1364768"/>
              <a:chExt cx="4389991" cy="6463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08730" y="1474805"/>
                <a:ext cx="702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12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Calibri"/>
                  </a:rPr>
                  <a:t>Current  date</a:t>
                </a:r>
                <a:endParaRPr lang="en-US" sz="12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11402" y="1364768"/>
                <a:ext cx="6360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1200" dirty="0" smtClean="0">
                    <a:solidFill>
                      <a:prstClr val="black"/>
                    </a:solidFill>
                    <a:latin typeface="Calibri"/>
                  </a:rPr>
                  <a:t>Access to NSS areas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75977" y="1479616"/>
                <a:ext cx="722744" cy="461665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400"/>
                <a:r>
                  <a:rPr lang="en-US" sz="1200" dirty="0" smtClean="0">
                    <a:solidFill>
                      <a:srgbClr val="008000"/>
                    </a:solidFill>
                    <a:latin typeface="Calibri"/>
                  </a:rPr>
                  <a:t>Start User Program</a:t>
                </a:r>
                <a:endParaRPr lang="en-US" sz="1200" dirty="0">
                  <a:solidFill>
                    <a:srgbClr val="008000"/>
                  </a:solidFill>
                  <a:latin typeface="Calibri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68652" y="1385114"/>
                <a:ext cx="726833" cy="573661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400">
                  <a:lnSpc>
                    <a:spcPts val="1240"/>
                  </a:lnSpc>
                </a:pPr>
                <a:r>
                  <a:rPr lang="en-US" sz="1200" dirty="0" smtClean="0">
                    <a:solidFill>
                      <a:srgbClr val="FF0000"/>
                    </a:solidFill>
                    <a:latin typeface="Calibri"/>
                  </a:rPr>
                  <a:t>Ready for Beam on Target </a:t>
                </a:r>
                <a:endParaRPr lang="en-US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84061" y="4702025"/>
            <a:ext cx="15231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Not yet aligned with Accelerator Schedule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9024" y="2714206"/>
            <a:ext cx="2940571" cy="214674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Meeting tomorrow to discuss possible delay of BOT to allow time for installation of in-bunker components of the 1</a:t>
            </a:r>
            <a:r>
              <a:rPr lang="en-US" baseline="30000" dirty="0" smtClean="0">
                <a:solidFill>
                  <a:srgbClr val="0000FF"/>
                </a:solidFill>
              </a:rPr>
              <a:t>st</a:t>
            </a:r>
            <a:r>
              <a:rPr lang="en-US" dirty="0" smtClean="0">
                <a:solidFill>
                  <a:srgbClr val="0000FF"/>
                </a:solidFill>
              </a:rPr>
              <a:t> instruments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47750" y="476672"/>
            <a:ext cx="3801730" cy="1070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2019/2020: NSS </a:t>
            </a:r>
            <a:r>
              <a:rPr lang="sv-SE" dirty="0" err="1" smtClean="0"/>
              <a:t>Proposed</a:t>
            </a:r>
            <a:r>
              <a:rPr lang="sv-SE" dirty="0" smtClean="0"/>
              <a:t> Access Dates </a:t>
            </a:r>
            <a:r>
              <a:rPr lang="sv-SE" sz="1300" dirty="0"/>
              <a:t>(</a:t>
            </a:r>
            <a:r>
              <a:rPr lang="sv-SE" sz="1300" dirty="0" err="1"/>
              <a:t>Excludes</a:t>
            </a:r>
            <a:r>
              <a:rPr lang="sv-SE" sz="1300" dirty="0"/>
              <a:t> Full Access Dates) </a:t>
            </a:r>
            <a:endParaRPr lang="en-GB" sz="1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5" y="742279"/>
            <a:ext cx="6686456" cy="61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599848" y="4321770"/>
            <a:ext cx="3732245" cy="920338"/>
          </a:xfrm>
          <a:custGeom>
            <a:avLst/>
            <a:gdLst>
              <a:gd name="connsiteX0" fmla="*/ 5219205 w 5225143"/>
              <a:gd name="connsiteY0" fmla="*/ 421574 h 1288473"/>
              <a:gd name="connsiteX1" fmla="*/ 2078182 w 5225143"/>
              <a:gd name="connsiteY1" fmla="*/ 427512 h 1288473"/>
              <a:gd name="connsiteX2" fmla="*/ 2066307 w 5225143"/>
              <a:gd name="connsiteY2" fmla="*/ 326571 h 1288473"/>
              <a:gd name="connsiteX3" fmla="*/ 1098468 w 5225143"/>
              <a:gd name="connsiteY3" fmla="*/ 326571 h 1288473"/>
              <a:gd name="connsiteX4" fmla="*/ 1092530 w 5225143"/>
              <a:gd name="connsiteY4" fmla="*/ 112816 h 1288473"/>
              <a:gd name="connsiteX5" fmla="*/ 754083 w 5225143"/>
              <a:gd name="connsiteY5" fmla="*/ 112816 h 1288473"/>
              <a:gd name="connsiteX6" fmla="*/ 694707 w 5225143"/>
              <a:gd name="connsiteY6" fmla="*/ 0 h 1288473"/>
              <a:gd name="connsiteX7" fmla="*/ 308758 w 5225143"/>
              <a:gd name="connsiteY7" fmla="*/ 190005 h 1288473"/>
              <a:gd name="connsiteX8" fmla="*/ 338447 w 5225143"/>
              <a:gd name="connsiteY8" fmla="*/ 255319 h 1288473"/>
              <a:gd name="connsiteX9" fmla="*/ 0 w 5225143"/>
              <a:gd name="connsiteY9" fmla="*/ 255319 h 1288473"/>
              <a:gd name="connsiteX10" fmla="*/ 0 w 5225143"/>
              <a:gd name="connsiteY10" fmla="*/ 427512 h 1288473"/>
              <a:gd name="connsiteX11" fmla="*/ 47501 w 5225143"/>
              <a:gd name="connsiteY11" fmla="*/ 427512 h 1288473"/>
              <a:gd name="connsiteX12" fmla="*/ 47501 w 5225143"/>
              <a:gd name="connsiteY12" fmla="*/ 1282535 h 1288473"/>
              <a:gd name="connsiteX13" fmla="*/ 1086592 w 5225143"/>
              <a:gd name="connsiteY13" fmla="*/ 1288473 h 1288473"/>
              <a:gd name="connsiteX14" fmla="*/ 1086592 w 5225143"/>
              <a:gd name="connsiteY14" fmla="*/ 1211283 h 1288473"/>
              <a:gd name="connsiteX15" fmla="*/ 2078182 w 5225143"/>
              <a:gd name="connsiteY15" fmla="*/ 1217221 h 1288473"/>
              <a:gd name="connsiteX16" fmla="*/ 2072244 w 5225143"/>
              <a:gd name="connsiteY16" fmla="*/ 1122218 h 1288473"/>
              <a:gd name="connsiteX17" fmla="*/ 5225143 w 5225143"/>
              <a:gd name="connsiteY17" fmla="*/ 1122218 h 1288473"/>
              <a:gd name="connsiteX18" fmla="*/ 5219205 w 5225143"/>
              <a:gd name="connsiteY18" fmla="*/ 421574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25143" h="1288473">
                <a:moveTo>
                  <a:pt x="5219205" y="421574"/>
                </a:moveTo>
                <a:lnTo>
                  <a:pt x="2078182" y="427512"/>
                </a:lnTo>
                <a:lnTo>
                  <a:pt x="2066307" y="326571"/>
                </a:lnTo>
                <a:lnTo>
                  <a:pt x="1098468" y="326571"/>
                </a:lnTo>
                <a:lnTo>
                  <a:pt x="1092530" y="112816"/>
                </a:lnTo>
                <a:lnTo>
                  <a:pt x="754083" y="112816"/>
                </a:lnTo>
                <a:lnTo>
                  <a:pt x="694707" y="0"/>
                </a:lnTo>
                <a:lnTo>
                  <a:pt x="308758" y="190005"/>
                </a:lnTo>
                <a:lnTo>
                  <a:pt x="338447" y="255319"/>
                </a:lnTo>
                <a:lnTo>
                  <a:pt x="0" y="255319"/>
                </a:lnTo>
                <a:lnTo>
                  <a:pt x="0" y="427512"/>
                </a:lnTo>
                <a:lnTo>
                  <a:pt x="47501" y="427512"/>
                </a:lnTo>
                <a:lnTo>
                  <a:pt x="47501" y="1282535"/>
                </a:lnTo>
                <a:lnTo>
                  <a:pt x="1086592" y="1288473"/>
                </a:lnTo>
                <a:lnTo>
                  <a:pt x="1086592" y="1211283"/>
                </a:lnTo>
                <a:lnTo>
                  <a:pt x="2078182" y="1217221"/>
                </a:lnTo>
                <a:lnTo>
                  <a:pt x="2072244" y="1122218"/>
                </a:lnTo>
                <a:lnTo>
                  <a:pt x="5225143" y="1122218"/>
                </a:lnTo>
                <a:cubicBezTo>
                  <a:pt x="5223164" y="892628"/>
                  <a:pt x="5221184" y="663039"/>
                  <a:pt x="5219205" y="42157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3329079" y="1028457"/>
            <a:ext cx="906601" cy="760375"/>
          </a:xfrm>
          <a:custGeom>
            <a:avLst/>
            <a:gdLst>
              <a:gd name="connsiteX0" fmla="*/ 0 w 1269242"/>
              <a:gd name="connsiteY0" fmla="*/ 416257 h 1064525"/>
              <a:gd name="connsiteX1" fmla="*/ 320723 w 1269242"/>
              <a:gd name="connsiteY1" fmla="*/ 1064525 h 1064525"/>
              <a:gd name="connsiteX2" fmla="*/ 532263 w 1269242"/>
              <a:gd name="connsiteY2" fmla="*/ 962167 h 1064525"/>
              <a:gd name="connsiteX3" fmla="*/ 873457 w 1269242"/>
              <a:gd name="connsiteY3" fmla="*/ 832513 h 1064525"/>
              <a:gd name="connsiteX4" fmla="*/ 1269242 w 1269242"/>
              <a:gd name="connsiteY4" fmla="*/ 702860 h 1064525"/>
              <a:gd name="connsiteX5" fmla="*/ 1084997 w 1269242"/>
              <a:gd name="connsiteY5" fmla="*/ 0 h 1064525"/>
              <a:gd name="connsiteX6" fmla="*/ 784747 w 1269242"/>
              <a:gd name="connsiteY6" fmla="*/ 88710 h 1064525"/>
              <a:gd name="connsiteX7" fmla="*/ 477672 w 1269242"/>
              <a:gd name="connsiteY7" fmla="*/ 197892 h 1064525"/>
              <a:gd name="connsiteX8" fmla="*/ 129654 w 1269242"/>
              <a:gd name="connsiteY8" fmla="*/ 354842 h 1064525"/>
              <a:gd name="connsiteX9" fmla="*/ 0 w 1269242"/>
              <a:gd name="connsiteY9" fmla="*/ 416257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242" h="1064525">
                <a:moveTo>
                  <a:pt x="0" y="416257"/>
                </a:moveTo>
                <a:lnTo>
                  <a:pt x="320723" y="1064525"/>
                </a:lnTo>
                <a:lnTo>
                  <a:pt x="532263" y="962167"/>
                </a:lnTo>
                <a:lnTo>
                  <a:pt x="873457" y="832513"/>
                </a:lnTo>
                <a:lnTo>
                  <a:pt x="1269242" y="702860"/>
                </a:lnTo>
                <a:lnTo>
                  <a:pt x="1084997" y="0"/>
                </a:lnTo>
                <a:lnTo>
                  <a:pt x="784747" y="88710"/>
                </a:lnTo>
                <a:lnTo>
                  <a:pt x="477672" y="197892"/>
                </a:lnTo>
                <a:lnTo>
                  <a:pt x="129654" y="354842"/>
                </a:lnTo>
                <a:lnTo>
                  <a:pt x="0" y="416257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2320119" y="1320909"/>
            <a:ext cx="1233173" cy="1101569"/>
          </a:xfrm>
          <a:custGeom>
            <a:avLst/>
            <a:gdLst>
              <a:gd name="connsiteX0" fmla="*/ 1405720 w 1726442"/>
              <a:gd name="connsiteY0" fmla="*/ 0 h 1542197"/>
              <a:gd name="connsiteX1" fmla="*/ 934872 w 1726442"/>
              <a:gd name="connsiteY1" fmla="*/ 272955 h 1542197"/>
              <a:gd name="connsiteX2" fmla="*/ 627797 w 1726442"/>
              <a:gd name="connsiteY2" fmla="*/ 498143 h 1542197"/>
              <a:gd name="connsiteX3" fmla="*/ 286603 w 1726442"/>
              <a:gd name="connsiteY3" fmla="*/ 764274 h 1542197"/>
              <a:gd name="connsiteX4" fmla="*/ 0 w 1726442"/>
              <a:gd name="connsiteY4" fmla="*/ 1037229 h 1542197"/>
              <a:gd name="connsiteX5" fmla="*/ 504967 w 1726442"/>
              <a:gd name="connsiteY5" fmla="*/ 1542197 h 1542197"/>
              <a:gd name="connsiteX6" fmla="*/ 750627 w 1726442"/>
              <a:gd name="connsiteY6" fmla="*/ 1317009 h 1542197"/>
              <a:gd name="connsiteX7" fmla="*/ 1030406 w 1726442"/>
              <a:gd name="connsiteY7" fmla="*/ 1098644 h 1542197"/>
              <a:gd name="connsiteX8" fmla="*/ 1412543 w 1726442"/>
              <a:gd name="connsiteY8" fmla="*/ 839337 h 1542197"/>
              <a:gd name="connsiteX9" fmla="*/ 1726442 w 1726442"/>
              <a:gd name="connsiteY9" fmla="*/ 655092 h 1542197"/>
              <a:gd name="connsiteX10" fmla="*/ 1405720 w 1726442"/>
              <a:gd name="connsiteY10" fmla="*/ 0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442" h="1542197">
                <a:moveTo>
                  <a:pt x="1405720" y="0"/>
                </a:moveTo>
                <a:lnTo>
                  <a:pt x="934872" y="272955"/>
                </a:lnTo>
                <a:lnTo>
                  <a:pt x="627797" y="498143"/>
                </a:lnTo>
                <a:lnTo>
                  <a:pt x="286603" y="764274"/>
                </a:lnTo>
                <a:lnTo>
                  <a:pt x="0" y="1037229"/>
                </a:lnTo>
                <a:lnTo>
                  <a:pt x="504967" y="1542197"/>
                </a:lnTo>
                <a:lnTo>
                  <a:pt x="750627" y="1317009"/>
                </a:lnTo>
                <a:lnTo>
                  <a:pt x="1030406" y="1098644"/>
                </a:lnTo>
                <a:lnTo>
                  <a:pt x="1412543" y="839337"/>
                </a:lnTo>
                <a:lnTo>
                  <a:pt x="1726442" y="655092"/>
                </a:lnTo>
                <a:lnTo>
                  <a:pt x="140572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584116" y="2061786"/>
            <a:ext cx="1101569" cy="1262419"/>
          </a:xfrm>
          <a:custGeom>
            <a:avLst/>
            <a:gdLst>
              <a:gd name="connsiteX0" fmla="*/ 1030406 w 1542197"/>
              <a:gd name="connsiteY0" fmla="*/ 0 h 1767386"/>
              <a:gd name="connsiteX1" fmla="*/ 859809 w 1542197"/>
              <a:gd name="connsiteY1" fmla="*/ 191069 h 1767386"/>
              <a:gd name="connsiteX2" fmla="*/ 627797 w 1542197"/>
              <a:gd name="connsiteY2" fmla="*/ 464024 h 1767386"/>
              <a:gd name="connsiteX3" fmla="*/ 416257 w 1542197"/>
              <a:gd name="connsiteY3" fmla="*/ 730156 h 1767386"/>
              <a:gd name="connsiteX4" fmla="*/ 163773 w 1542197"/>
              <a:gd name="connsiteY4" fmla="*/ 1139589 h 1767386"/>
              <a:gd name="connsiteX5" fmla="*/ 0 w 1542197"/>
              <a:gd name="connsiteY5" fmla="*/ 1433015 h 1767386"/>
              <a:gd name="connsiteX6" fmla="*/ 661917 w 1542197"/>
              <a:gd name="connsiteY6" fmla="*/ 1767386 h 1767386"/>
              <a:gd name="connsiteX7" fmla="*/ 818866 w 1542197"/>
              <a:gd name="connsiteY7" fmla="*/ 1446663 h 1767386"/>
              <a:gd name="connsiteX8" fmla="*/ 1009935 w 1542197"/>
              <a:gd name="connsiteY8" fmla="*/ 1146412 h 1767386"/>
              <a:gd name="connsiteX9" fmla="*/ 1228299 w 1542197"/>
              <a:gd name="connsiteY9" fmla="*/ 873457 h 1767386"/>
              <a:gd name="connsiteX10" fmla="*/ 1371600 w 1542197"/>
              <a:gd name="connsiteY10" fmla="*/ 689212 h 1767386"/>
              <a:gd name="connsiteX11" fmla="*/ 1542197 w 1542197"/>
              <a:gd name="connsiteY11" fmla="*/ 511792 h 1767386"/>
              <a:gd name="connsiteX12" fmla="*/ 1030406 w 1542197"/>
              <a:gd name="connsiteY12" fmla="*/ 0 h 17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197" h="1767386">
                <a:moveTo>
                  <a:pt x="1030406" y="0"/>
                </a:moveTo>
                <a:lnTo>
                  <a:pt x="859809" y="191069"/>
                </a:lnTo>
                <a:lnTo>
                  <a:pt x="627797" y="464024"/>
                </a:lnTo>
                <a:lnTo>
                  <a:pt x="416257" y="730156"/>
                </a:lnTo>
                <a:lnTo>
                  <a:pt x="163773" y="1139589"/>
                </a:lnTo>
                <a:lnTo>
                  <a:pt x="0" y="1433015"/>
                </a:lnTo>
                <a:lnTo>
                  <a:pt x="661917" y="1767386"/>
                </a:lnTo>
                <a:lnTo>
                  <a:pt x="818866" y="1446663"/>
                </a:lnTo>
                <a:lnTo>
                  <a:pt x="1009935" y="1146412"/>
                </a:lnTo>
                <a:lnTo>
                  <a:pt x="1228299" y="873457"/>
                </a:lnTo>
                <a:lnTo>
                  <a:pt x="1371600" y="689212"/>
                </a:lnTo>
                <a:lnTo>
                  <a:pt x="1542197" y="511792"/>
                </a:lnTo>
                <a:lnTo>
                  <a:pt x="1030406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2070678" y="1596970"/>
            <a:ext cx="2153219" cy="1923541"/>
          </a:xfrm>
          <a:custGeom>
            <a:avLst/>
            <a:gdLst>
              <a:gd name="connsiteX0" fmla="*/ 0 w 3014506"/>
              <a:gd name="connsiteY0" fmla="*/ 2371411 h 2692958"/>
              <a:gd name="connsiteX1" fmla="*/ 145702 w 3014506"/>
              <a:gd name="connsiteY1" fmla="*/ 2080009 h 2692958"/>
              <a:gd name="connsiteX2" fmla="*/ 341644 w 3014506"/>
              <a:gd name="connsiteY2" fmla="*/ 1773534 h 2692958"/>
              <a:gd name="connsiteX3" fmla="*/ 527539 w 3014506"/>
              <a:gd name="connsiteY3" fmla="*/ 1547446 h 2692958"/>
              <a:gd name="connsiteX4" fmla="*/ 638071 w 3014506"/>
              <a:gd name="connsiteY4" fmla="*/ 1406769 h 2692958"/>
              <a:gd name="connsiteX5" fmla="*/ 869183 w 3014506"/>
              <a:gd name="connsiteY5" fmla="*/ 1160585 h 2692958"/>
              <a:gd name="connsiteX6" fmla="*/ 1100295 w 3014506"/>
              <a:gd name="connsiteY6" fmla="*/ 934497 h 2692958"/>
              <a:gd name="connsiteX7" fmla="*/ 1386673 w 3014506"/>
              <a:gd name="connsiteY7" fmla="*/ 703385 h 2692958"/>
              <a:gd name="connsiteX8" fmla="*/ 1783583 w 3014506"/>
              <a:gd name="connsiteY8" fmla="*/ 437104 h 2692958"/>
              <a:gd name="connsiteX9" fmla="*/ 2090058 w 3014506"/>
              <a:gd name="connsiteY9" fmla="*/ 266282 h 2692958"/>
              <a:gd name="connsiteX10" fmla="*/ 2286000 w 3014506"/>
              <a:gd name="connsiteY10" fmla="*/ 170822 h 2692958"/>
              <a:gd name="connsiteX11" fmla="*/ 2743200 w 3014506"/>
              <a:gd name="connsiteY11" fmla="*/ 0 h 2692958"/>
              <a:gd name="connsiteX12" fmla="*/ 3014506 w 3014506"/>
              <a:gd name="connsiteY12" fmla="*/ 743578 h 2692958"/>
              <a:gd name="connsiteX13" fmla="*/ 2441750 w 3014506"/>
              <a:gd name="connsiteY13" fmla="*/ 989763 h 2692958"/>
              <a:gd name="connsiteX14" fmla="*/ 1738365 w 3014506"/>
              <a:gd name="connsiteY14" fmla="*/ 1446963 h 2692958"/>
              <a:gd name="connsiteX15" fmla="*/ 1150537 w 3014506"/>
              <a:gd name="connsiteY15" fmla="*/ 2054888 h 2692958"/>
              <a:gd name="connsiteX16" fmla="*/ 718458 w 3014506"/>
              <a:gd name="connsiteY16" fmla="*/ 2692958 h 2692958"/>
              <a:gd name="connsiteX17" fmla="*/ 145702 w 3014506"/>
              <a:gd name="connsiteY17" fmla="*/ 2366387 h 2692958"/>
              <a:gd name="connsiteX18" fmla="*/ 100484 w 3014506"/>
              <a:gd name="connsiteY18" fmla="*/ 2431701 h 2692958"/>
              <a:gd name="connsiteX19" fmla="*/ 0 w 3014506"/>
              <a:gd name="connsiteY19" fmla="*/ 2371411 h 26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6" h="2692958">
                <a:moveTo>
                  <a:pt x="0" y="2371411"/>
                </a:moveTo>
                <a:lnTo>
                  <a:pt x="145702" y="2080009"/>
                </a:lnTo>
                <a:lnTo>
                  <a:pt x="341644" y="1773534"/>
                </a:lnTo>
                <a:lnTo>
                  <a:pt x="527539" y="1547446"/>
                </a:lnTo>
                <a:lnTo>
                  <a:pt x="638071" y="1406769"/>
                </a:lnTo>
                <a:lnTo>
                  <a:pt x="869183" y="1160585"/>
                </a:lnTo>
                <a:lnTo>
                  <a:pt x="1100295" y="934497"/>
                </a:lnTo>
                <a:lnTo>
                  <a:pt x="1386673" y="703385"/>
                </a:lnTo>
                <a:lnTo>
                  <a:pt x="1783583" y="437104"/>
                </a:lnTo>
                <a:lnTo>
                  <a:pt x="2090058" y="266282"/>
                </a:lnTo>
                <a:lnTo>
                  <a:pt x="2286000" y="170822"/>
                </a:lnTo>
                <a:lnTo>
                  <a:pt x="2743200" y="0"/>
                </a:lnTo>
                <a:lnTo>
                  <a:pt x="3014506" y="743578"/>
                </a:lnTo>
                <a:lnTo>
                  <a:pt x="2441750" y="989763"/>
                </a:lnTo>
                <a:lnTo>
                  <a:pt x="1738365" y="1446963"/>
                </a:lnTo>
                <a:lnTo>
                  <a:pt x="1150537" y="2054888"/>
                </a:lnTo>
                <a:lnTo>
                  <a:pt x="718458" y="2692958"/>
                </a:lnTo>
                <a:lnTo>
                  <a:pt x="145702" y="2366387"/>
                </a:lnTo>
                <a:lnTo>
                  <a:pt x="100484" y="2431701"/>
                </a:lnTo>
                <a:lnTo>
                  <a:pt x="0" y="2371411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2583863" y="2128097"/>
            <a:ext cx="1819469" cy="1661567"/>
          </a:xfrm>
          <a:custGeom>
            <a:avLst/>
            <a:gdLst>
              <a:gd name="connsiteX0" fmla="*/ 0 w 2547257"/>
              <a:gd name="connsiteY0" fmla="*/ 1944356 h 2326194"/>
              <a:gd name="connsiteX1" fmla="*/ 427055 w 2547257"/>
              <a:gd name="connsiteY1" fmla="*/ 1321359 h 2326194"/>
              <a:gd name="connsiteX2" fmla="*/ 1019907 w 2547257"/>
              <a:gd name="connsiteY2" fmla="*/ 703385 h 2326194"/>
              <a:gd name="connsiteX3" fmla="*/ 1738364 w 2547257"/>
              <a:gd name="connsiteY3" fmla="*/ 246185 h 2326194"/>
              <a:gd name="connsiteX4" fmla="*/ 2296048 w 2547257"/>
              <a:gd name="connsiteY4" fmla="*/ 0 h 2326194"/>
              <a:gd name="connsiteX5" fmla="*/ 2547257 w 2547257"/>
              <a:gd name="connsiteY5" fmla="*/ 713433 h 2326194"/>
              <a:gd name="connsiteX6" fmla="*/ 2090057 w 2547257"/>
              <a:gd name="connsiteY6" fmla="*/ 914400 h 2326194"/>
              <a:gd name="connsiteX7" fmla="*/ 1507252 w 2547257"/>
              <a:gd name="connsiteY7" fmla="*/ 1291213 h 2326194"/>
              <a:gd name="connsiteX8" fmla="*/ 1029956 w 2547257"/>
              <a:gd name="connsiteY8" fmla="*/ 1778559 h 2326194"/>
              <a:gd name="connsiteX9" fmla="*/ 648118 w 2547257"/>
              <a:gd name="connsiteY9" fmla="*/ 2326194 h 2326194"/>
              <a:gd name="connsiteX10" fmla="*/ 0 w 2547257"/>
              <a:gd name="connsiteY10" fmla="*/ 1944356 h 23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7257" h="2326194">
                <a:moveTo>
                  <a:pt x="0" y="1944356"/>
                </a:moveTo>
                <a:lnTo>
                  <a:pt x="427055" y="1321359"/>
                </a:lnTo>
                <a:lnTo>
                  <a:pt x="1019907" y="703385"/>
                </a:lnTo>
                <a:lnTo>
                  <a:pt x="1738364" y="246185"/>
                </a:lnTo>
                <a:lnTo>
                  <a:pt x="2296048" y="0"/>
                </a:lnTo>
                <a:lnTo>
                  <a:pt x="2547257" y="713433"/>
                </a:lnTo>
                <a:lnTo>
                  <a:pt x="2090057" y="914400"/>
                </a:lnTo>
                <a:lnTo>
                  <a:pt x="1507252" y="1291213"/>
                </a:lnTo>
                <a:lnTo>
                  <a:pt x="1029956" y="1778559"/>
                </a:lnTo>
                <a:lnTo>
                  <a:pt x="648118" y="2326194"/>
                </a:lnTo>
                <a:lnTo>
                  <a:pt x="0" y="1944356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3556399" y="3150876"/>
            <a:ext cx="1324229" cy="800280"/>
          </a:xfrm>
          <a:custGeom>
            <a:avLst/>
            <a:gdLst>
              <a:gd name="connsiteX0" fmla="*/ 0 w 1853921"/>
              <a:gd name="connsiteY0" fmla="*/ 1115367 h 1120392"/>
              <a:gd name="connsiteX1" fmla="*/ 261257 w 1853921"/>
              <a:gd name="connsiteY1" fmla="*/ 813917 h 1120392"/>
              <a:gd name="connsiteX2" fmla="*/ 617974 w 1853921"/>
              <a:gd name="connsiteY2" fmla="*/ 452176 h 1120392"/>
              <a:gd name="connsiteX3" fmla="*/ 1065126 w 1853921"/>
              <a:gd name="connsiteY3" fmla="*/ 160774 h 1120392"/>
              <a:gd name="connsiteX4" fmla="*/ 1451987 w 1853921"/>
              <a:gd name="connsiteY4" fmla="*/ 0 h 1120392"/>
              <a:gd name="connsiteX5" fmla="*/ 1853921 w 1853921"/>
              <a:gd name="connsiteY5" fmla="*/ 1120392 h 1120392"/>
              <a:gd name="connsiteX6" fmla="*/ 0 w 1853921"/>
              <a:gd name="connsiteY6" fmla="*/ 1115367 h 11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921" h="1120392">
                <a:moveTo>
                  <a:pt x="0" y="1115367"/>
                </a:moveTo>
                <a:lnTo>
                  <a:pt x="261257" y="813917"/>
                </a:lnTo>
                <a:lnTo>
                  <a:pt x="617974" y="452176"/>
                </a:lnTo>
                <a:lnTo>
                  <a:pt x="1065126" y="160774"/>
                </a:lnTo>
                <a:lnTo>
                  <a:pt x="1451987" y="0"/>
                </a:lnTo>
                <a:lnTo>
                  <a:pt x="1853921" y="1120392"/>
                </a:lnTo>
                <a:lnTo>
                  <a:pt x="0" y="1115367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3050392" y="2637692"/>
            <a:ext cx="1539551" cy="1334996"/>
          </a:xfrm>
          <a:custGeom>
            <a:avLst/>
            <a:gdLst>
              <a:gd name="connsiteX0" fmla="*/ 0 w 2155372"/>
              <a:gd name="connsiteY0" fmla="*/ 1612761 h 1868994"/>
              <a:gd name="connsiteX1" fmla="*/ 376814 w 2155372"/>
              <a:gd name="connsiteY1" fmla="*/ 1075174 h 1868994"/>
              <a:gd name="connsiteX2" fmla="*/ 849086 w 2155372"/>
              <a:gd name="connsiteY2" fmla="*/ 582805 h 1868994"/>
              <a:gd name="connsiteX3" fmla="*/ 1441939 w 2155372"/>
              <a:gd name="connsiteY3" fmla="*/ 205991 h 1868994"/>
              <a:gd name="connsiteX4" fmla="*/ 1904163 w 2155372"/>
              <a:gd name="connsiteY4" fmla="*/ 0 h 1868994"/>
              <a:gd name="connsiteX5" fmla="*/ 2155372 w 2155372"/>
              <a:gd name="connsiteY5" fmla="*/ 718457 h 1868994"/>
              <a:gd name="connsiteX6" fmla="*/ 1778559 w 2155372"/>
              <a:gd name="connsiteY6" fmla="*/ 874207 h 1868994"/>
              <a:gd name="connsiteX7" fmla="*/ 1336431 w 2155372"/>
              <a:gd name="connsiteY7" fmla="*/ 1160585 h 1868994"/>
              <a:gd name="connsiteX8" fmla="*/ 954594 w 2155372"/>
              <a:gd name="connsiteY8" fmla="*/ 1552471 h 1868994"/>
              <a:gd name="connsiteX9" fmla="*/ 708409 w 2155372"/>
              <a:gd name="connsiteY9" fmla="*/ 1833824 h 1868994"/>
              <a:gd name="connsiteX10" fmla="*/ 467249 w 2155372"/>
              <a:gd name="connsiteY10" fmla="*/ 1843873 h 1868994"/>
              <a:gd name="connsiteX11" fmla="*/ 462225 w 2155372"/>
              <a:gd name="connsiteY11" fmla="*/ 1868994 h 1868994"/>
              <a:gd name="connsiteX12" fmla="*/ 0 w 2155372"/>
              <a:gd name="connsiteY12" fmla="*/ 1612761 h 186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372" h="1868994">
                <a:moveTo>
                  <a:pt x="0" y="1612761"/>
                </a:moveTo>
                <a:lnTo>
                  <a:pt x="376814" y="1075174"/>
                </a:lnTo>
                <a:lnTo>
                  <a:pt x="849086" y="582805"/>
                </a:lnTo>
                <a:lnTo>
                  <a:pt x="1441939" y="205991"/>
                </a:lnTo>
                <a:lnTo>
                  <a:pt x="1904163" y="0"/>
                </a:lnTo>
                <a:lnTo>
                  <a:pt x="2155372" y="718457"/>
                </a:lnTo>
                <a:lnTo>
                  <a:pt x="1778559" y="874207"/>
                </a:lnTo>
                <a:lnTo>
                  <a:pt x="1336431" y="1160585"/>
                </a:lnTo>
                <a:lnTo>
                  <a:pt x="954594" y="1552471"/>
                </a:lnTo>
                <a:lnTo>
                  <a:pt x="708409" y="1833824"/>
                </a:lnTo>
                <a:lnTo>
                  <a:pt x="467249" y="1843873"/>
                </a:lnTo>
                <a:lnTo>
                  <a:pt x="462225" y="1868994"/>
                </a:lnTo>
                <a:lnTo>
                  <a:pt x="0" y="161276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3044214" y="2629610"/>
            <a:ext cx="1363081" cy="1164298"/>
          </a:xfrm>
          <a:custGeom>
            <a:avLst/>
            <a:gdLst>
              <a:gd name="connsiteX0" fmla="*/ 0 w 1908313"/>
              <a:gd name="connsiteY0" fmla="*/ 1630017 h 1630017"/>
              <a:gd name="connsiteX1" fmla="*/ 373711 w 1908313"/>
              <a:gd name="connsiteY1" fmla="*/ 1097280 h 1630017"/>
              <a:gd name="connsiteX2" fmla="*/ 866692 w 1908313"/>
              <a:gd name="connsiteY2" fmla="*/ 588396 h 1630017"/>
              <a:gd name="connsiteX3" fmla="*/ 1423284 w 1908313"/>
              <a:gd name="connsiteY3" fmla="*/ 230588 h 1630017"/>
              <a:gd name="connsiteX4" fmla="*/ 1908313 w 1908313"/>
              <a:gd name="connsiteY4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13" h="1630017">
                <a:moveTo>
                  <a:pt x="0" y="1630017"/>
                </a:moveTo>
                <a:lnTo>
                  <a:pt x="373711" y="1097280"/>
                </a:lnTo>
                <a:lnTo>
                  <a:pt x="866692" y="588396"/>
                </a:lnTo>
                <a:lnTo>
                  <a:pt x="1423284" y="230588"/>
                </a:lnTo>
                <a:lnTo>
                  <a:pt x="1908313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3348761" y="2836907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sv-SE" sz="700" dirty="0"/>
              <a:t>E02</a:t>
            </a:r>
            <a:endParaRPr lang="en-GB" sz="700" dirty="0"/>
          </a:p>
        </p:txBody>
      </p:sp>
      <p:sp>
        <p:nvSpPr>
          <p:cNvPr id="86" name="TextBox 85"/>
          <p:cNvSpPr txBox="1"/>
          <p:nvPr/>
        </p:nvSpPr>
        <p:spPr>
          <a:xfrm>
            <a:off x="1543072" y="2249757"/>
            <a:ext cx="308606" cy="18905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E03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2704301" y="1323940"/>
            <a:ext cx="308606" cy="18905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E04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3478673" y="975353"/>
            <a:ext cx="369179" cy="18905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E05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803063" y="1836487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sv-SE" sz="700" dirty="0"/>
              <a:t>E01</a:t>
            </a:r>
            <a:endParaRPr lang="en-GB" sz="700" dirty="0"/>
          </a:p>
        </p:txBody>
      </p:sp>
      <p:sp>
        <p:nvSpPr>
          <p:cNvPr id="90" name="TextBox 89"/>
          <p:cNvSpPr txBox="1"/>
          <p:nvPr/>
        </p:nvSpPr>
        <p:spPr>
          <a:xfrm>
            <a:off x="5789429" y="3775650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D05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19332" y="386431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D04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54518" y="5383503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D06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19296" y="6704111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D07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99848" y="5537391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D08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375985" y="3952787"/>
            <a:ext cx="2947626" cy="670108"/>
          </a:xfrm>
          <a:custGeom>
            <a:avLst/>
            <a:gdLst>
              <a:gd name="connsiteX0" fmla="*/ 0 w 4126676"/>
              <a:gd name="connsiteY0" fmla="*/ 5938 h 938151"/>
              <a:gd name="connsiteX1" fmla="*/ 4126676 w 4126676"/>
              <a:gd name="connsiteY1" fmla="*/ 0 h 938151"/>
              <a:gd name="connsiteX2" fmla="*/ 4126676 w 4126676"/>
              <a:gd name="connsiteY2" fmla="*/ 938151 h 938151"/>
              <a:gd name="connsiteX3" fmla="*/ 979715 w 4126676"/>
              <a:gd name="connsiteY3" fmla="*/ 938151 h 938151"/>
              <a:gd name="connsiteX4" fmla="*/ 979715 w 4126676"/>
              <a:gd name="connsiteY4" fmla="*/ 843148 h 938151"/>
              <a:gd name="connsiteX5" fmla="*/ 5938 w 4126676"/>
              <a:gd name="connsiteY5" fmla="*/ 837211 h 938151"/>
              <a:gd name="connsiteX6" fmla="*/ 0 w 4126676"/>
              <a:gd name="connsiteY6" fmla="*/ 5938 h 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676" h="938151">
                <a:moveTo>
                  <a:pt x="0" y="5938"/>
                </a:moveTo>
                <a:lnTo>
                  <a:pt x="4126676" y="0"/>
                </a:lnTo>
                <a:lnTo>
                  <a:pt x="4126676" y="938151"/>
                </a:lnTo>
                <a:lnTo>
                  <a:pt x="979715" y="938151"/>
                </a:lnTo>
                <a:lnTo>
                  <a:pt x="979715" y="843148"/>
                </a:lnTo>
                <a:lnTo>
                  <a:pt x="5938" y="837211"/>
                </a:lnTo>
                <a:cubicBezTo>
                  <a:pt x="3959" y="562099"/>
                  <a:pt x="1979" y="286988"/>
                  <a:pt x="0" y="5938"/>
                </a:cubicBezTo>
                <a:close/>
              </a:path>
            </a:pathLst>
          </a:custGeom>
          <a:solidFill>
            <a:srgbClr val="190AE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484773" y="5117143"/>
            <a:ext cx="1834596" cy="1182857"/>
          </a:xfrm>
          <a:prstGeom prst="rect">
            <a:avLst/>
          </a:prstGeom>
          <a:solidFill>
            <a:srgbClr val="0094CA">
              <a:alpha val="3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84773" y="5117143"/>
            <a:ext cx="1013044" cy="497193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464905" y="4144614"/>
            <a:ext cx="1013044" cy="485744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77950" y="4144614"/>
            <a:ext cx="397815" cy="478281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497818" y="5117144"/>
            <a:ext cx="397815" cy="497193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2934955" y="2378094"/>
            <a:ext cx="577039" cy="301548"/>
            <a:chOff x="320442" y="7755081"/>
            <a:chExt cx="555276" cy="422165"/>
          </a:xfrm>
        </p:grpSpPr>
        <p:sp>
          <p:nvSpPr>
            <p:cNvPr id="105" name="Oval 10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0442" y="7755081"/>
              <a:ext cx="55527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43297" y="5847550"/>
            <a:ext cx="257143" cy="292388"/>
            <a:chOff x="400278" y="7817246"/>
            <a:chExt cx="360000" cy="409343"/>
          </a:xfrm>
        </p:grpSpPr>
        <p:sp>
          <p:nvSpPr>
            <p:cNvPr id="108" name="Oval 1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96447" y="4076467"/>
            <a:ext cx="257143" cy="292388"/>
            <a:chOff x="400278" y="7817246"/>
            <a:chExt cx="360000" cy="409343"/>
          </a:xfrm>
        </p:grpSpPr>
        <p:sp>
          <p:nvSpPr>
            <p:cNvPr id="111" name="Oval 1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925018" y="3340798"/>
            <a:ext cx="257143" cy="292388"/>
            <a:chOff x="400278" y="7817246"/>
            <a:chExt cx="360000" cy="409343"/>
          </a:xfrm>
        </p:grpSpPr>
        <p:sp>
          <p:nvSpPr>
            <p:cNvPr id="114" name="Oval 113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22047" y="5251592"/>
            <a:ext cx="257143" cy="292388"/>
            <a:chOff x="400278" y="7817246"/>
            <a:chExt cx="360000" cy="409343"/>
          </a:xfrm>
        </p:grpSpPr>
        <p:sp>
          <p:nvSpPr>
            <p:cNvPr id="117" name="Oval 116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86154" y="4287834"/>
            <a:ext cx="257143" cy="292388"/>
            <a:chOff x="400278" y="7817246"/>
            <a:chExt cx="360000" cy="409343"/>
          </a:xfrm>
        </p:grpSpPr>
        <p:sp>
          <p:nvSpPr>
            <p:cNvPr id="120" name="Oval 11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579695" y="1025283"/>
            <a:ext cx="2658139" cy="2293595"/>
          </a:xfrm>
          <a:custGeom>
            <a:avLst/>
            <a:gdLst>
              <a:gd name="connsiteX0" fmla="*/ 669851 w 3721395"/>
              <a:gd name="connsiteY0" fmla="*/ 3211033 h 3211033"/>
              <a:gd name="connsiteX1" fmla="*/ 925033 w 3721395"/>
              <a:gd name="connsiteY1" fmla="*/ 2732568 h 3211033"/>
              <a:gd name="connsiteX2" fmla="*/ 1190847 w 3721395"/>
              <a:gd name="connsiteY2" fmla="*/ 2360428 h 3211033"/>
              <a:gd name="connsiteX3" fmla="*/ 1552354 w 3721395"/>
              <a:gd name="connsiteY3" fmla="*/ 1956391 h 3211033"/>
              <a:gd name="connsiteX4" fmla="*/ 1967023 w 3721395"/>
              <a:gd name="connsiteY4" fmla="*/ 1605517 h 3211033"/>
              <a:gd name="connsiteX5" fmla="*/ 2413591 w 3721395"/>
              <a:gd name="connsiteY5" fmla="*/ 1265275 h 3211033"/>
              <a:gd name="connsiteX6" fmla="*/ 2892056 w 3721395"/>
              <a:gd name="connsiteY6" fmla="*/ 1020726 h 3211033"/>
              <a:gd name="connsiteX7" fmla="*/ 3455581 w 3721395"/>
              <a:gd name="connsiteY7" fmla="*/ 786810 h 3211033"/>
              <a:gd name="connsiteX8" fmla="*/ 3721395 w 3721395"/>
              <a:gd name="connsiteY8" fmla="*/ 712382 h 3211033"/>
              <a:gd name="connsiteX9" fmla="*/ 3540642 w 3721395"/>
              <a:gd name="connsiteY9" fmla="*/ 0 h 3211033"/>
              <a:gd name="connsiteX10" fmla="*/ 2977116 w 3721395"/>
              <a:gd name="connsiteY10" fmla="*/ 170121 h 3211033"/>
              <a:gd name="connsiteX11" fmla="*/ 2339163 w 3721395"/>
              <a:gd name="connsiteY11" fmla="*/ 467833 h 3211033"/>
              <a:gd name="connsiteX12" fmla="*/ 1828800 w 3721395"/>
              <a:gd name="connsiteY12" fmla="*/ 776177 h 3211033"/>
              <a:gd name="connsiteX13" fmla="*/ 1318437 w 3721395"/>
              <a:gd name="connsiteY13" fmla="*/ 1169582 h 3211033"/>
              <a:gd name="connsiteX14" fmla="*/ 935665 w 3721395"/>
              <a:gd name="connsiteY14" fmla="*/ 1552354 h 3211033"/>
              <a:gd name="connsiteX15" fmla="*/ 584791 w 3721395"/>
              <a:gd name="connsiteY15" fmla="*/ 1977656 h 3211033"/>
              <a:gd name="connsiteX16" fmla="*/ 255181 w 3721395"/>
              <a:gd name="connsiteY16" fmla="*/ 2424224 h 3211033"/>
              <a:gd name="connsiteX17" fmla="*/ 0 w 3721395"/>
              <a:gd name="connsiteY17" fmla="*/ 2913321 h 3211033"/>
              <a:gd name="connsiteX18" fmla="*/ 669851 w 3721395"/>
              <a:gd name="connsiteY18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1395" h="3211033">
                <a:moveTo>
                  <a:pt x="669851" y="3211033"/>
                </a:moveTo>
                <a:lnTo>
                  <a:pt x="925033" y="2732568"/>
                </a:lnTo>
                <a:lnTo>
                  <a:pt x="1190847" y="2360428"/>
                </a:lnTo>
                <a:lnTo>
                  <a:pt x="1552354" y="1956391"/>
                </a:lnTo>
                <a:lnTo>
                  <a:pt x="1967023" y="1605517"/>
                </a:lnTo>
                <a:lnTo>
                  <a:pt x="2413591" y="1265275"/>
                </a:lnTo>
                <a:lnTo>
                  <a:pt x="2892056" y="1020726"/>
                </a:lnTo>
                <a:lnTo>
                  <a:pt x="3455581" y="786810"/>
                </a:lnTo>
                <a:lnTo>
                  <a:pt x="3721395" y="712382"/>
                </a:lnTo>
                <a:lnTo>
                  <a:pt x="3540642" y="0"/>
                </a:lnTo>
                <a:lnTo>
                  <a:pt x="2977116" y="170121"/>
                </a:lnTo>
                <a:lnTo>
                  <a:pt x="2339163" y="467833"/>
                </a:lnTo>
                <a:lnTo>
                  <a:pt x="1828800" y="776177"/>
                </a:lnTo>
                <a:lnTo>
                  <a:pt x="1318437" y="1169582"/>
                </a:lnTo>
                <a:lnTo>
                  <a:pt x="935665" y="1552354"/>
                </a:lnTo>
                <a:lnTo>
                  <a:pt x="584791" y="1977656"/>
                </a:lnTo>
                <a:lnTo>
                  <a:pt x="255181" y="2424224"/>
                </a:lnTo>
                <a:lnTo>
                  <a:pt x="0" y="2913321"/>
                </a:lnTo>
                <a:lnTo>
                  <a:pt x="669851" y="3211033"/>
                </a:lnTo>
                <a:close/>
              </a:path>
            </a:pathLst>
          </a:custGeom>
          <a:noFill/>
          <a:ln w="38100">
            <a:solidFill>
              <a:srgbClr val="190A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grpSp>
        <p:nvGrpSpPr>
          <p:cNvPr id="122" name="Group 121"/>
          <p:cNvGrpSpPr/>
          <p:nvPr/>
        </p:nvGrpSpPr>
        <p:grpSpPr>
          <a:xfrm>
            <a:off x="2394150" y="2040176"/>
            <a:ext cx="482034" cy="492443"/>
            <a:chOff x="363172" y="7817246"/>
            <a:chExt cx="434212" cy="689419"/>
          </a:xfrm>
        </p:grpSpPr>
        <p:sp>
          <p:nvSpPr>
            <p:cNvPr id="123" name="Oval 122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3172" y="7817246"/>
              <a:ext cx="434212" cy="689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063869" y="742279"/>
            <a:ext cx="3979614" cy="3004748"/>
          </a:xfrm>
          <a:custGeom>
            <a:avLst/>
            <a:gdLst>
              <a:gd name="connsiteX0" fmla="*/ 0 w 5571460"/>
              <a:gd name="connsiteY0" fmla="*/ 42530 h 4136065"/>
              <a:gd name="connsiteX1" fmla="*/ 1265274 w 5571460"/>
              <a:gd name="connsiteY1" fmla="*/ 4136065 h 4136065"/>
              <a:gd name="connsiteX2" fmla="*/ 5571460 w 5571460"/>
              <a:gd name="connsiteY2" fmla="*/ 4136065 h 4136065"/>
              <a:gd name="connsiteX3" fmla="*/ 5550195 w 5571460"/>
              <a:gd name="connsiteY3" fmla="*/ 0 h 4136065"/>
              <a:gd name="connsiteX4" fmla="*/ 0 w 5571460"/>
              <a:gd name="connsiteY4" fmla="*/ 42530 h 413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460" h="4136065">
                <a:moveTo>
                  <a:pt x="0" y="42530"/>
                </a:moveTo>
                <a:lnTo>
                  <a:pt x="1265274" y="4136065"/>
                </a:lnTo>
                <a:lnTo>
                  <a:pt x="5571460" y="4136065"/>
                </a:lnTo>
                <a:lnTo>
                  <a:pt x="5550195" y="0"/>
                </a:lnTo>
                <a:lnTo>
                  <a:pt x="0" y="42530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203" name="Rectangle 202"/>
          <p:cNvSpPr/>
          <p:nvPr/>
        </p:nvSpPr>
        <p:spPr>
          <a:xfrm>
            <a:off x="5338494" y="973038"/>
            <a:ext cx="411474" cy="257171"/>
          </a:xfrm>
          <a:prstGeom prst="rect">
            <a:avLst/>
          </a:prstGeom>
          <a:solidFill>
            <a:srgbClr val="FFFF00"/>
          </a:solidFill>
          <a:ln w="31750">
            <a:solidFill>
              <a:srgbClr val="411B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204" name="Rectangle 203"/>
          <p:cNvSpPr/>
          <p:nvPr/>
        </p:nvSpPr>
        <p:spPr>
          <a:xfrm>
            <a:off x="5332779" y="1668602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205" name="TextBox 204"/>
          <p:cNvSpPr txBox="1"/>
          <p:nvPr/>
        </p:nvSpPr>
        <p:spPr>
          <a:xfrm>
            <a:off x="5782032" y="980712"/>
            <a:ext cx="2651986" cy="21984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E01 – Full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338494" y="1308662"/>
            <a:ext cx="411474" cy="257171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grpSp>
        <p:nvGrpSpPr>
          <p:cNvPr id="207" name="Group 206"/>
          <p:cNvGrpSpPr/>
          <p:nvPr/>
        </p:nvGrpSpPr>
        <p:grpSpPr>
          <a:xfrm>
            <a:off x="5028343" y="958728"/>
            <a:ext cx="310151" cy="492443"/>
            <a:chOff x="363172" y="7817246"/>
            <a:chExt cx="434212" cy="689419"/>
          </a:xfrm>
        </p:grpSpPr>
        <p:sp>
          <p:nvSpPr>
            <p:cNvPr id="208" name="Oval 2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363172" y="7817246"/>
              <a:ext cx="434212" cy="689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5039420" y="1308662"/>
            <a:ext cx="310151" cy="492443"/>
            <a:chOff x="363172" y="7817246"/>
            <a:chExt cx="434212" cy="689419"/>
          </a:xfrm>
        </p:grpSpPr>
        <p:sp>
          <p:nvSpPr>
            <p:cNvPr id="211" name="Oval 2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363172" y="7817246"/>
              <a:ext cx="434212" cy="689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5789429" y="1327327"/>
            <a:ext cx="3266863" cy="21984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E02 Area 1 – Partial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5070876" y="1668596"/>
            <a:ext cx="257143" cy="292388"/>
            <a:chOff x="400278" y="7817246"/>
            <a:chExt cx="360000" cy="409343"/>
          </a:xfrm>
        </p:grpSpPr>
        <p:sp>
          <p:nvSpPr>
            <p:cNvPr id="215" name="Oval 21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76026" y="1702586"/>
            <a:ext cx="3266863" cy="21984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D03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03-Jun-19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337221" y="2003066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5782032" y="2031296"/>
            <a:ext cx="3266863" cy="21984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D01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14-Aug-19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5075679" y="1999741"/>
            <a:ext cx="257143" cy="292388"/>
            <a:chOff x="400278" y="7817246"/>
            <a:chExt cx="360000" cy="409343"/>
          </a:xfrm>
        </p:grpSpPr>
        <p:sp>
          <p:nvSpPr>
            <p:cNvPr id="221" name="Oval 22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sp>
        <p:nvSpPr>
          <p:cNvPr id="223" name="Rectangle 222"/>
          <p:cNvSpPr/>
          <p:nvPr/>
        </p:nvSpPr>
        <p:spPr>
          <a:xfrm>
            <a:off x="5339442" y="2329489"/>
            <a:ext cx="411474" cy="25717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224" name="TextBox 223"/>
          <p:cNvSpPr txBox="1"/>
          <p:nvPr/>
        </p:nvSpPr>
        <p:spPr>
          <a:xfrm>
            <a:off x="5782032" y="2348154"/>
            <a:ext cx="3266863" cy="21984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sv-SE" sz="1000" b="1" dirty="0"/>
              <a:t>E02 Area 2 – Partial Access 15-Oct-19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25" name="Group 224"/>
          <p:cNvGrpSpPr/>
          <p:nvPr/>
        </p:nvGrpSpPr>
        <p:grpSpPr>
          <a:xfrm>
            <a:off x="5072854" y="2322845"/>
            <a:ext cx="257143" cy="292388"/>
            <a:chOff x="400278" y="7817246"/>
            <a:chExt cx="360000" cy="409343"/>
          </a:xfrm>
        </p:grpSpPr>
        <p:sp>
          <p:nvSpPr>
            <p:cNvPr id="226" name="Oval 22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5330024" y="2688847"/>
            <a:ext cx="411474" cy="257171"/>
          </a:xfrm>
          <a:prstGeom prst="rect">
            <a:avLst/>
          </a:prstGeom>
          <a:solidFill>
            <a:srgbClr val="190A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229" name="TextBox 228"/>
          <p:cNvSpPr txBox="1"/>
          <p:nvPr/>
        </p:nvSpPr>
        <p:spPr>
          <a:xfrm>
            <a:off x="5789700" y="2701087"/>
            <a:ext cx="3551497" cy="21984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sv-SE" sz="1000" b="1" dirty="0"/>
              <a:t>D03 Main Hall – Partial Access 01-Nov-19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5061711" y="2689140"/>
            <a:ext cx="257143" cy="292388"/>
            <a:chOff x="400278" y="7817246"/>
            <a:chExt cx="360000" cy="409343"/>
          </a:xfrm>
        </p:grpSpPr>
        <p:sp>
          <p:nvSpPr>
            <p:cNvPr id="231" name="Oval 2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5339442" y="3047202"/>
            <a:ext cx="411474" cy="257171"/>
          </a:xfrm>
          <a:prstGeom prst="rect">
            <a:avLst/>
          </a:prstGeom>
          <a:solidFill>
            <a:srgbClr val="0094CA">
              <a:alpha val="4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234" name="TextBox 233"/>
          <p:cNvSpPr txBox="1"/>
          <p:nvPr/>
        </p:nvSpPr>
        <p:spPr>
          <a:xfrm>
            <a:off x="5791634" y="3069485"/>
            <a:ext cx="3266863" cy="21984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1 – Partial Access 06-Jan-20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5071128" y="3047495"/>
            <a:ext cx="257143" cy="292388"/>
            <a:chOff x="400278" y="7817246"/>
            <a:chExt cx="360000" cy="409343"/>
          </a:xfrm>
        </p:grpSpPr>
        <p:sp>
          <p:nvSpPr>
            <p:cNvPr id="236" name="Oval 23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5337221" y="3429820"/>
            <a:ext cx="411474" cy="257171"/>
          </a:xfrm>
          <a:prstGeom prst="rect">
            <a:avLst/>
          </a:prstGeom>
          <a:solidFill>
            <a:srgbClr val="22E62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239" name="TextBox 238"/>
          <p:cNvSpPr txBox="1"/>
          <p:nvPr/>
        </p:nvSpPr>
        <p:spPr>
          <a:xfrm>
            <a:off x="5794280" y="3441095"/>
            <a:ext cx="3336342" cy="21984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2 – Partial Access 02-Mar-20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5065623" y="3426495"/>
            <a:ext cx="257143" cy="292388"/>
            <a:chOff x="400278" y="7817246"/>
            <a:chExt cx="360000" cy="409343"/>
          </a:xfrm>
        </p:grpSpPr>
        <p:sp>
          <p:nvSpPr>
            <p:cNvPr id="241" name="Oval 24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sp>
        <p:nvSpPr>
          <p:cNvPr id="243" name="Freeform 242"/>
          <p:cNvSpPr/>
          <p:nvPr/>
        </p:nvSpPr>
        <p:spPr>
          <a:xfrm>
            <a:off x="5727578" y="4144614"/>
            <a:ext cx="1630687" cy="249309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244" name="TextBox 243"/>
          <p:cNvSpPr txBox="1"/>
          <p:nvPr/>
        </p:nvSpPr>
        <p:spPr>
          <a:xfrm>
            <a:off x="7349451" y="3889840"/>
            <a:ext cx="1131555" cy="83538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306" tIns="32653" rIns="65306" bIns="32653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(D03) for NSS: 01-Sep-19</a:t>
            </a:r>
            <a:endParaRPr lang="en-GB" dirty="0"/>
          </a:p>
        </p:txBody>
      </p:sp>
      <p:sp>
        <p:nvSpPr>
          <p:cNvPr id="246" name="Freeform 245"/>
          <p:cNvSpPr/>
          <p:nvPr/>
        </p:nvSpPr>
        <p:spPr>
          <a:xfrm flipV="1">
            <a:off x="5727578" y="5383504"/>
            <a:ext cx="1650046" cy="472013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247" name="TextBox 246"/>
          <p:cNvSpPr txBox="1"/>
          <p:nvPr/>
        </p:nvSpPr>
        <p:spPr>
          <a:xfrm>
            <a:off x="7349451" y="5649699"/>
            <a:ext cx="1182989" cy="83538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306" tIns="32653" rIns="65306" bIns="32653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(D01) for NSS: 01-Oct-19</a:t>
            </a:r>
            <a:endParaRPr lang="en-GB" dirty="0"/>
          </a:p>
        </p:txBody>
      </p:sp>
      <p:sp>
        <p:nvSpPr>
          <p:cNvPr id="248" name="TextBox 247"/>
          <p:cNvSpPr txBox="1"/>
          <p:nvPr/>
        </p:nvSpPr>
        <p:spPr>
          <a:xfrm>
            <a:off x="7358927" y="6155332"/>
            <a:ext cx="1173513" cy="527609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306" tIns="32653" rIns="65306" bIns="32653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D01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28-Oct-19</a:t>
            </a:r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7349450" y="4383754"/>
            <a:ext cx="1131555" cy="527609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306" tIns="32653" rIns="65306" bIns="32653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D03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13-Aug-19</a:t>
            </a:r>
            <a:endParaRPr lang="en-GB" dirty="0"/>
          </a:p>
        </p:txBody>
      </p:sp>
      <p:sp>
        <p:nvSpPr>
          <p:cNvPr id="22" name="AutoShape 2" descr="Image result for draft"/>
          <p:cNvSpPr>
            <a:spLocks noChangeAspect="1" noChangeArrowheads="1"/>
          </p:cNvSpPr>
          <p:nvPr/>
        </p:nvSpPr>
        <p:spPr bwMode="auto">
          <a:xfrm>
            <a:off x="0" y="-103188"/>
            <a:ext cx="217714" cy="2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1412064" y="3382829"/>
            <a:ext cx="1149680" cy="527609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306" tIns="32653" rIns="65306" bIns="32653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Exact</a:t>
            </a:r>
            <a:r>
              <a:rPr lang="sv-SE" dirty="0" smtClean="0"/>
              <a:t> </a:t>
            </a:r>
            <a:r>
              <a:rPr lang="sv-SE" dirty="0" err="1" smtClean="0"/>
              <a:t>Location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Final De-</a:t>
            </a:r>
            <a:r>
              <a:rPr lang="sv-SE" dirty="0" err="1" smtClean="0"/>
              <a:t>Lineation</a:t>
            </a:r>
            <a:r>
              <a:rPr lang="sv-SE" dirty="0" smtClean="0"/>
              <a:t> Point TBC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2567004" y="3539123"/>
            <a:ext cx="554411" cy="113920"/>
          </a:xfrm>
          <a:custGeom>
            <a:avLst/>
            <a:gdLst>
              <a:gd name="connsiteX0" fmla="*/ 0 w 776176"/>
              <a:gd name="connsiteY0" fmla="*/ 0 h 159488"/>
              <a:gd name="connsiteX1" fmla="*/ 520995 w 776176"/>
              <a:gd name="connsiteY1" fmla="*/ 0 h 159488"/>
              <a:gd name="connsiteX2" fmla="*/ 776176 w 776176"/>
              <a:gd name="connsiteY2" fmla="*/ 159488 h 15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176" h="159488">
                <a:moveTo>
                  <a:pt x="0" y="0"/>
                </a:moveTo>
                <a:lnTo>
                  <a:pt x="520995" y="0"/>
                </a:lnTo>
                <a:lnTo>
                  <a:pt x="776176" y="15948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373904" y="5124968"/>
            <a:ext cx="1113949" cy="1182068"/>
          </a:xfrm>
          <a:custGeom>
            <a:avLst/>
            <a:gdLst>
              <a:gd name="connsiteX0" fmla="*/ 1548309 w 1559529"/>
              <a:gd name="connsiteY0" fmla="*/ 0 h 1654895"/>
              <a:gd name="connsiteX1" fmla="*/ 987328 w 1559529"/>
              <a:gd name="connsiteY1" fmla="*/ 0 h 1654895"/>
              <a:gd name="connsiteX2" fmla="*/ 992937 w 1559529"/>
              <a:gd name="connsiteY2" fmla="*/ 95366 h 1654895"/>
              <a:gd name="connsiteX3" fmla="*/ 11220 w 1559529"/>
              <a:gd name="connsiteY3" fmla="*/ 89757 h 1654895"/>
              <a:gd name="connsiteX4" fmla="*/ 0 w 1559529"/>
              <a:gd name="connsiteY4" fmla="*/ 1649285 h 1654895"/>
              <a:gd name="connsiteX5" fmla="*/ 1559529 w 1559529"/>
              <a:gd name="connsiteY5" fmla="*/ 1654895 h 1654895"/>
              <a:gd name="connsiteX6" fmla="*/ 1548309 w 1559529"/>
              <a:gd name="connsiteY6" fmla="*/ 0 h 16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529" h="1654895">
                <a:moveTo>
                  <a:pt x="1548309" y="0"/>
                </a:moveTo>
                <a:lnTo>
                  <a:pt x="987328" y="0"/>
                </a:lnTo>
                <a:lnTo>
                  <a:pt x="992937" y="95366"/>
                </a:lnTo>
                <a:lnTo>
                  <a:pt x="11220" y="89757"/>
                </a:lnTo>
                <a:lnTo>
                  <a:pt x="0" y="1649285"/>
                </a:lnTo>
                <a:lnTo>
                  <a:pt x="1559529" y="1654895"/>
                </a:lnTo>
                <a:lnTo>
                  <a:pt x="1548309" y="0"/>
                </a:lnTo>
                <a:close/>
              </a:path>
            </a:pathLst>
          </a:custGeom>
          <a:solidFill>
            <a:srgbClr val="22E622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4479094" y="5128591"/>
            <a:ext cx="5679" cy="1187016"/>
          </a:xfrm>
          <a:custGeom>
            <a:avLst/>
            <a:gdLst>
              <a:gd name="connsiteX0" fmla="*/ 0 w 7951"/>
              <a:gd name="connsiteY0" fmla="*/ 0 h 1661822"/>
              <a:gd name="connsiteX1" fmla="*/ 7951 w 7951"/>
              <a:gd name="connsiteY1" fmla="*/ 1661822 h 16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1" h="1661822">
                <a:moveTo>
                  <a:pt x="0" y="0"/>
                </a:moveTo>
                <a:cubicBezTo>
                  <a:pt x="2650" y="553941"/>
                  <a:pt x="5301" y="1107881"/>
                  <a:pt x="7951" y="166182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09090" y="5501627"/>
            <a:ext cx="464814" cy="773354"/>
          </a:xfrm>
          <a:custGeom>
            <a:avLst/>
            <a:gdLst>
              <a:gd name="connsiteX0" fmla="*/ 650739 w 650739"/>
              <a:gd name="connsiteY0" fmla="*/ 0 h 1082695"/>
              <a:gd name="connsiteX1" fmla="*/ 650739 w 650739"/>
              <a:gd name="connsiteY1" fmla="*/ 1004157 h 1082695"/>
              <a:gd name="connsiteX2" fmla="*/ 190734 w 650739"/>
              <a:gd name="connsiteY2" fmla="*/ 1082695 h 1082695"/>
              <a:gd name="connsiteX3" fmla="*/ 0 w 650739"/>
              <a:gd name="connsiteY3" fmla="*/ 151465 h 1082695"/>
              <a:gd name="connsiteX4" fmla="*/ 650739 w 650739"/>
              <a:gd name="connsiteY4" fmla="*/ 0 h 10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39" h="1082695">
                <a:moveTo>
                  <a:pt x="650739" y="0"/>
                </a:moveTo>
                <a:lnTo>
                  <a:pt x="650739" y="1004157"/>
                </a:lnTo>
                <a:lnTo>
                  <a:pt x="190734" y="1082695"/>
                </a:lnTo>
                <a:lnTo>
                  <a:pt x="0" y="151465"/>
                </a:lnTo>
                <a:lnTo>
                  <a:pt x="650739" y="0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grpSp>
        <p:nvGrpSpPr>
          <p:cNvPr id="127" name="Group 126"/>
          <p:cNvGrpSpPr/>
          <p:nvPr/>
        </p:nvGrpSpPr>
        <p:grpSpPr>
          <a:xfrm>
            <a:off x="3822150" y="5614330"/>
            <a:ext cx="257143" cy="292388"/>
            <a:chOff x="400278" y="7817246"/>
            <a:chExt cx="360000" cy="409343"/>
          </a:xfrm>
        </p:grpSpPr>
        <p:sp>
          <p:nvSpPr>
            <p:cNvPr id="128" name="Oval 12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53657" y="5739568"/>
            <a:ext cx="257143" cy="292388"/>
            <a:chOff x="400278" y="7817246"/>
            <a:chExt cx="360000" cy="409343"/>
          </a:xfrm>
        </p:grpSpPr>
        <p:sp>
          <p:nvSpPr>
            <p:cNvPr id="131" name="Oval 1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5337975" y="613693"/>
            <a:ext cx="411474" cy="257171"/>
          </a:xfrm>
          <a:prstGeom prst="rect">
            <a:avLst/>
          </a:pr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>
            <a:off x="5038900" y="613687"/>
            <a:ext cx="310151" cy="292388"/>
            <a:chOff x="363172" y="7817246"/>
            <a:chExt cx="434212" cy="409343"/>
          </a:xfrm>
        </p:grpSpPr>
        <p:sp>
          <p:nvSpPr>
            <p:cNvPr id="140" name="Oval 13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3172" y="7817246"/>
              <a:ext cx="43421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5788909" y="632358"/>
            <a:ext cx="3266863" cy="21984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sv-SE" sz="1000" b="1" dirty="0"/>
              <a:t>D08 RML Lab – </a:t>
            </a:r>
            <a:r>
              <a:rPr lang="sv-SE" sz="1000" b="1" dirty="0" err="1"/>
              <a:t>Early</a:t>
            </a:r>
            <a:r>
              <a:rPr lang="sv-SE" sz="1000" b="1" dirty="0"/>
              <a:t> Access 10-Jan-19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5794281" y="5902516"/>
            <a:ext cx="525089" cy="395713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6097143" y="6310466"/>
            <a:ext cx="1199021" cy="527609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306" tIns="32653" rIns="65306" bIns="32653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Area Under Review for </a:t>
            </a:r>
            <a:r>
              <a:rPr lang="sv-SE" dirty="0" err="1" smtClean="0"/>
              <a:t>Possibilities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Early</a:t>
            </a:r>
            <a:r>
              <a:rPr lang="sv-SE" dirty="0" smtClean="0"/>
              <a:t> Access for NSS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6150429" y="6007190"/>
            <a:ext cx="504089" cy="308417"/>
          </a:xfrm>
          <a:custGeom>
            <a:avLst/>
            <a:gdLst>
              <a:gd name="connsiteX0" fmla="*/ 882650 w 882650"/>
              <a:gd name="connsiteY0" fmla="*/ 419100 h 419100"/>
              <a:gd name="connsiteX1" fmla="*/ 882650 w 882650"/>
              <a:gd name="connsiteY1" fmla="*/ 0 h 419100"/>
              <a:gd name="connsiteX2" fmla="*/ 0 w 88265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419100">
                <a:moveTo>
                  <a:pt x="882650" y="419100"/>
                </a:moveTo>
                <a:lnTo>
                  <a:pt x="88265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4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NSS specific provisions for ESTIA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147" y="1793080"/>
            <a:ext cx="7585156" cy="4038981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Local workshops and workshop support for on-site installation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srgbClr val="000000"/>
                </a:solidFill>
              </a:rPr>
              <a:t>- we are planning for a functional on-site workshop from early 2019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A </a:t>
            </a:r>
            <a:r>
              <a:rPr lang="en-US" sz="1800" b="1" dirty="0" err="1" smtClean="0">
                <a:solidFill>
                  <a:srgbClr val="000000"/>
                </a:solidFill>
              </a:rPr>
              <a:t>cryomagnet</a:t>
            </a:r>
            <a:r>
              <a:rPr lang="en-US" sz="1800" b="1" dirty="0" smtClean="0">
                <a:solidFill>
                  <a:srgbClr val="000000"/>
                </a:solidFill>
              </a:rPr>
              <a:t> and cryostat that meet the requirements of ESTIA available from the NSS Sample Environment pool in time for hot commissioning</a:t>
            </a:r>
          </a:p>
          <a:p>
            <a:pPr lvl="1">
              <a:spcBef>
                <a:spcPts val="0"/>
              </a:spcBef>
            </a:pPr>
            <a:r>
              <a:rPr lang="en-US" sz="1800" i="1" dirty="0" smtClean="0">
                <a:solidFill>
                  <a:srgbClr val="000000"/>
                </a:solidFill>
              </a:rPr>
              <a:t>NSS SE pool to include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rgbClr val="000000"/>
                </a:solidFill>
              </a:rPr>
              <a:t>continuous flow cryostat with heater (Q1/21)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rgbClr val="000000"/>
                </a:solidFill>
              </a:rPr>
              <a:t>1T </a:t>
            </a:r>
            <a:r>
              <a:rPr lang="en-US" sz="1800" i="1" dirty="0">
                <a:solidFill>
                  <a:srgbClr val="000000"/>
                </a:solidFill>
              </a:rPr>
              <a:t>electromagnet (Q1/21), 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rgbClr val="000000"/>
                </a:solidFill>
              </a:rPr>
              <a:t>Orange </a:t>
            </a:r>
            <a:r>
              <a:rPr lang="en-US" sz="1800" i="1" dirty="0" err="1">
                <a:solidFill>
                  <a:srgbClr val="000000"/>
                </a:solidFill>
              </a:rPr>
              <a:t>cryofurnace</a:t>
            </a:r>
            <a:r>
              <a:rPr lang="en-US" sz="1800" i="1" dirty="0">
                <a:solidFill>
                  <a:srgbClr val="000000"/>
                </a:solidFill>
              </a:rPr>
              <a:t> (Q4/21</a:t>
            </a:r>
            <a:r>
              <a:rPr lang="en-US" sz="1800" i="1" dirty="0" smtClean="0">
                <a:solidFill>
                  <a:srgbClr val="000000"/>
                </a:solidFill>
              </a:rPr>
              <a:t>) </a:t>
            </a:r>
            <a:endParaRPr lang="en-US" sz="1800" i="1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rgbClr val="000000"/>
                </a:solidFill>
              </a:rPr>
              <a:t>3T warm bore </a:t>
            </a:r>
            <a:r>
              <a:rPr lang="en-US" sz="1800" i="1" dirty="0" err="1" smtClean="0">
                <a:solidFill>
                  <a:srgbClr val="000000"/>
                </a:solidFill>
              </a:rPr>
              <a:t>cryomagnet</a:t>
            </a:r>
            <a:r>
              <a:rPr lang="en-US" sz="1800" i="1" dirty="0" smtClean="0">
                <a:solidFill>
                  <a:srgbClr val="000000"/>
                </a:solidFill>
              </a:rPr>
              <a:t> with sample changer (Q1/22)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8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905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8792" cy="102559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Neutron </a:t>
            </a:r>
            <a:r>
              <a:rPr lang="en-US" dirty="0"/>
              <a:t>Instruments</a:t>
            </a:r>
            <a:br>
              <a:rPr lang="en-US" dirty="0"/>
            </a:br>
            <a:r>
              <a:rPr lang="en-US" dirty="0"/>
              <a:t>revised layout (June 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2889" y="6576180"/>
            <a:ext cx="1966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ESS Instrument Layout (June 2016)</a:t>
            </a:r>
            <a:endParaRPr lang="en-US" sz="1000" i="1" dirty="0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207546" y="1713060"/>
            <a:ext cx="6146612" cy="4637438"/>
            <a:chOff x="2331432" y="1639312"/>
            <a:chExt cx="6758233" cy="509888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052" y="1639312"/>
              <a:ext cx="6525251" cy="501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270860" y="3556415"/>
              <a:ext cx="688681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ODIN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86703" y="3421823"/>
              <a:ext cx="884946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DREAM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86351" y="1699201"/>
              <a:ext cx="657328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NMX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29100" y="2744722"/>
              <a:ext cx="1109056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MIRACLES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43573" y="1840001"/>
              <a:ext cx="660628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BEER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39886" y="2191579"/>
              <a:ext cx="835825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C-SPEC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47131" y="3448090"/>
              <a:ext cx="724777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T-REX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04334" y="3057331"/>
              <a:ext cx="835825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MAGIC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96210" y="2414182"/>
              <a:ext cx="956521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BIFROST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42621" y="3944243"/>
              <a:ext cx="1047044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HEIMDAL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8451" y="5386488"/>
              <a:ext cx="730215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FREIA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6999" y="5069189"/>
              <a:ext cx="591941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LoKI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85025" y="5810668"/>
              <a:ext cx="750046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SKADI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31432" y="5373217"/>
              <a:ext cx="790563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VESPA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48530" y="5866247"/>
              <a:ext cx="715128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ESTIA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13097" y="4593557"/>
              <a:ext cx="603905" cy="3620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VOR</a:t>
              </a:r>
              <a:endParaRPr lang="en-US" sz="1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524351" y="6643973"/>
              <a:ext cx="4475982" cy="0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24351" y="6554363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885049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245747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571012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491194" y="6246223"/>
              <a:ext cx="78786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50 m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2044" y="6246223"/>
              <a:ext cx="78786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100 m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60550" y="6236904"/>
              <a:ext cx="78786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150 m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88932" y="5541164"/>
              <a:ext cx="876076" cy="3620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HR-NSE</a:t>
              </a:r>
              <a:endPara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2776" y="6497348"/>
            <a:ext cx="596396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ESS In-Kind Partners also collaborate on sample environment, data systems etc. 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496" y="2177823"/>
            <a:ext cx="1987976" cy="2339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Three instruments have moved;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400" dirty="0" smtClean="0"/>
              <a:t>ESTIA; E1 -&gt; E2 – for cleaner view of source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400" dirty="0" smtClean="0"/>
              <a:t>SKADI ; E8 -&gt; E5 – for more space</a:t>
            </a:r>
            <a:endParaRPr lang="en-US" sz="1400" dirty="0"/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400" dirty="0"/>
              <a:t>DREAM ; S4 -&gt; </a:t>
            </a:r>
            <a:r>
              <a:rPr lang="en-US" sz="1400" dirty="0" smtClean="0"/>
              <a:t>S3 </a:t>
            </a:r>
            <a:r>
              <a:rPr lang="en-US" sz="1400" dirty="0"/>
              <a:t>– for more space </a:t>
            </a:r>
            <a:endParaRPr lang="en-US" sz="14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892089" y="1460108"/>
            <a:ext cx="7232183" cy="4692909"/>
            <a:chOff x="1892089" y="1460108"/>
            <a:chExt cx="7232183" cy="4692909"/>
          </a:xfrm>
        </p:grpSpPr>
        <p:grpSp>
          <p:nvGrpSpPr>
            <p:cNvPr id="3" name="Group 2"/>
            <p:cNvGrpSpPr/>
            <p:nvPr/>
          </p:nvGrpSpPr>
          <p:grpSpPr>
            <a:xfrm>
              <a:off x="1892089" y="1496138"/>
              <a:ext cx="7232183" cy="4656879"/>
              <a:chOff x="1892089" y="1496138"/>
              <a:chExt cx="7232183" cy="465687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74609" y="1496138"/>
                <a:ext cx="2646518" cy="70788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ctr"/>
                <a:r>
                  <a:rPr lang="en-US" sz="2000" dirty="0" smtClean="0"/>
                  <a:t>ESS Lead Partners for instrument construction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92089" y="1496138"/>
                <a:ext cx="7232183" cy="4656879"/>
                <a:chOff x="1236204" y="1496138"/>
                <a:chExt cx="7232183" cy="4656879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236204" y="1615799"/>
                  <a:ext cx="7232183" cy="4537218"/>
                  <a:chOff x="1236204" y="1410949"/>
                  <a:chExt cx="7232183" cy="4537218"/>
                </a:xfrm>
              </p:grpSpPr>
              <p:pic>
                <p:nvPicPr>
                  <p:cNvPr id="90" name="Picture 89" descr="logo.png"/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675387" y="4561730"/>
                    <a:ext cx="13284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1559212" y="2859290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1522195" y="5580770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7587696" y="3251815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 descr="LogoLLB.jp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41678" y="2724905"/>
                    <a:ext cx="502920" cy="50292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 descr="ess-superconductores.png"/>
                  <p:cNvPicPr>
                    <a:picLocks noChangeAspect="1"/>
                  </p:cNvPicPr>
                  <p:nvPr/>
                </p:nvPicPr>
                <p:blipFill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475072" y="2409792"/>
                    <a:ext cx="7560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 descr="Danmarks_Tekniske_Universitet_(logo).png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32211" y="1962031"/>
                    <a:ext cx="320040" cy="466344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 descr="tum_logo.png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477919" y="2988514"/>
                    <a:ext cx="953486" cy="3240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101" name="Picture 100" descr="tum_logo.png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319143" y="1779165"/>
                    <a:ext cx="953486" cy="3240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102" name="Picture 101" descr="logo.png"/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533631" y="5014256"/>
                    <a:ext cx="13284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3" name="Picture 102" descr="logo_hzg_cms10.gif"/>
                  <p:cNvPicPr>
                    <a:picLocks noChangeAspect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15261" y="1410949"/>
                    <a:ext cx="1303902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 descr="logo-cnr.png"/>
                  <p:cNvPicPr>
                    <a:picLocks noChangeAspect="1"/>
                  </p:cNvPicPr>
                  <p:nvPr/>
                </p:nvPicPr>
                <p:blipFill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236204" y="4643163"/>
                    <a:ext cx="92974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 descr="PSI-Logo.png"/>
                  <p:cNvPicPr>
                    <a:picLocks noChangeAspect="1"/>
                  </p:cNvPicPr>
                  <p:nvPr/>
                </p:nvPicPr>
                <p:blipFill rotWithShape="1"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443459" y="5624167"/>
                    <a:ext cx="9072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 descr="aulogo.jpg"/>
                  <p:cNvPicPr>
                    <a:picLocks noChangeAspect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95890" y="3706315"/>
                    <a:ext cx="816693" cy="324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8" name="Picture 107" descr="Macintosh HD:Users:helenebjorkman:Desktop:ESS_Logo_Frugal_Blue_RGB.jpeg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2000" y="1496138"/>
                  <a:ext cx="644499" cy="345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7749698" y="1460108"/>
              <a:ext cx="1267630" cy="506039"/>
              <a:chOff x="533178" y="5106061"/>
              <a:chExt cx="1267630" cy="506039"/>
            </a:xfrm>
          </p:grpSpPr>
          <p:pic>
            <p:nvPicPr>
              <p:cNvPr id="59" name="Picture 58" descr="logoujf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1341" y="5161855"/>
                <a:ext cx="228264" cy="450245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533178" y="5134656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r" defTabSz="457114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+  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62505" y="5106061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457114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Nuclear Physics Institute</a:t>
                </a:r>
                <a:endParaRPr kumimoji="0" lang="en-US" sz="8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4490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6988</TotalTime>
  <Words>2767</Words>
  <Application>Microsoft Macintosh PowerPoint</Application>
  <PresentationFormat>On-screen Show (4:3)</PresentationFormat>
  <Paragraphs>592</Paragraphs>
  <Slides>21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Default</vt:lpstr>
      <vt:lpstr>Office-tema</vt:lpstr>
      <vt:lpstr>1_Office-tema</vt:lpstr>
      <vt:lpstr>3_Office-tema</vt:lpstr>
      <vt:lpstr>ESS Core Powerpoint</vt:lpstr>
      <vt:lpstr>ESTIA – Tollgate 2 NSS status and meeting objectives</vt:lpstr>
      <vt:lpstr>The 15 NSS Project Instruments   All are funded to be world leading in 2023</vt:lpstr>
      <vt:lpstr>NSS project plans</vt:lpstr>
      <vt:lpstr>Planned order of commencement of operation of first 8 instruments (August 2023)</vt:lpstr>
      <vt:lpstr>Neutron Instruments: Phase 1 schedule</vt:lpstr>
      <vt:lpstr>Neutron Beam Instrument Schedule    V2.1, 14th November 2016 </vt:lpstr>
      <vt:lpstr>2019/2020: NSS Proposed Access Dates (Excludes Full Access Dates) </vt:lpstr>
      <vt:lpstr>NSS specific provisions for ESTIA</vt:lpstr>
      <vt:lpstr>NSS Neutron Instruments revised layout (June 2016)</vt:lpstr>
      <vt:lpstr>New  change in neutron instrument layout: swap SKADI and ANNI beamlines </vt:lpstr>
      <vt:lpstr>PowerPoint Presentation</vt:lpstr>
      <vt:lpstr>Tollgate 2 Process</vt:lpstr>
      <vt:lpstr>Objectives for this meeting </vt:lpstr>
      <vt:lpstr>Phase 2: detailed design  (1/2)</vt:lpstr>
      <vt:lpstr>Phase 2: detailed design (2/2)</vt:lpstr>
      <vt:lpstr>NSS Project management</vt:lpstr>
      <vt:lpstr>NSS Project Engineering Integration</vt:lpstr>
      <vt:lpstr>PowerPoint Presentation</vt:lpstr>
      <vt:lpstr>Agenda for TG2 meetings (9:00 – 17:00)</vt:lpstr>
      <vt:lpstr>Objectives for this meeting (1/2)</vt:lpstr>
      <vt:lpstr>Objectives for this meeting (2/2)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Shane Kennedy</cp:lastModifiedBy>
  <cp:revision>469</cp:revision>
  <cp:lastPrinted>2016-07-20T04:38:31Z</cp:lastPrinted>
  <dcterms:modified xsi:type="dcterms:W3CDTF">2016-11-29T07:48:53Z</dcterms:modified>
</cp:coreProperties>
</file>