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599" r:id="rId3"/>
    <p:sldId id="603" r:id="rId4"/>
    <p:sldId id="600" r:id="rId5"/>
    <p:sldId id="601" r:id="rId6"/>
    <p:sldId id="578" r:id="rId7"/>
    <p:sldId id="602" r:id="rId8"/>
  </p:sldIdLst>
  <p:sldSz cx="10688638" cy="7562850"/>
  <p:notesSz cx="6858000" cy="9144000"/>
  <p:defaultTextStyle>
    <a:defPPr>
      <a:defRPr lang="sv-SE"/>
    </a:defPPr>
    <a:lvl1pPr marL="0" algn="l" defTabSz="104218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091" algn="l" defTabSz="104218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182" algn="l" defTabSz="104218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274" algn="l" defTabSz="104218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4364" algn="l" defTabSz="104218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5456" algn="l" defTabSz="104218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6547" algn="l" defTabSz="104218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7637" algn="l" defTabSz="104218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8729" algn="l" defTabSz="104218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3B3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9646" autoAdjust="0"/>
  </p:normalViewPr>
  <p:slideViewPr>
    <p:cSldViewPr snapToGrid="0">
      <p:cViewPr>
        <p:scale>
          <a:sx n="100" d="100"/>
          <a:sy n="100" d="100"/>
        </p:scale>
        <p:origin x="-208" y="-88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-264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16-11-29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18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091" algn="l" defTabSz="104218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182" algn="l" defTabSz="104218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274" algn="l" defTabSz="104218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4364" algn="l" defTabSz="104218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5456" algn="l" defTabSz="104218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6547" algn="l" defTabSz="104218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7637" algn="l" defTabSz="104218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8729" algn="l" defTabSz="104218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90"/>
            <a:ext cx="9085342" cy="1621111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00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6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7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8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16-11-29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851" y="287444"/>
            <a:ext cx="1935953" cy="97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0688638" cy="158177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20" tIns="52108" rIns="104220" bIns="52108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16-11-29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817" y="352374"/>
            <a:ext cx="1601987" cy="80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10688638" cy="158177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20" tIns="52108" rIns="104220" bIns="52108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4" y="1764671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3" y="1764671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16-11-29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271" y="287440"/>
            <a:ext cx="1589533" cy="80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3" y="1692891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91" indent="0">
              <a:buNone/>
              <a:defRPr sz="2300" b="1"/>
            </a:lvl2pPr>
            <a:lvl3pPr marL="1042182" indent="0">
              <a:buNone/>
              <a:defRPr sz="2100" b="1"/>
            </a:lvl3pPr>
            <a:lvl4pPr marL="1563274" indent="0">
              <a:buNone/>
              <a:defRPr sz="1800" b="1"/>
            </a:lvl4pPr>
            <a:lvl5pPr marL="2084364" indent="0">
              <a:buNone/>
              <a:defRPr sz="1800" b="1"/>
            </a:lvl5pPr>
            <a:lvl6pPr marL="2605456" indent="0">
              <a:buNone/>
              <a:defRPr sz="1800" b="1"/>
            </a:lvl6pPr>
            <a:lvl7pPr marL="3126547" indent="0">
              <a:buNone/>
              <a:defRPr sz="1800" b="1"/>
            </a:lvl7pPr>
            <a:lvl8pPr marL="3647637" indent="0">
              <a:buNone/>
              <a:defRPr sz="1800" b="1"/>
            </a:lvl8pPr>
            <a:lvl9pPr marL="4168729" indent="0">
              <a:buNone/>
              <a:defRPr sz="18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3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5" y="1692891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91" indent="0">
              <a:buNone/>
              <a:defRPr sz="2300" b="1"/>
            </a:lvl2pPr>
            <a:lvl3pPr marL="1042182" indent="0">
              <a:buNone/>
              <a:defRPr sz="2100" b="1"/>
            </a:lvl3pPr>
            <a:lvl4pPr marL="1563274" indent="0">
              <a:buNone/>
              <a:defRPr sz="1800" b="1"/>
            </a:lvl4pPr>
            <a:lvl5pPr marL="2084364" indent="0">
              <a:buNone/>
              <a:defRPr sz="1800" b="1"/>
            </a:lvl5pPr>
            <a:lvl6pPr marL="2605456" indent="0">
              <a:buNone/>
              <a:defRPr sz="1800" b="1"/>
            </a:lvl6pPr>
            <a:lvl7pPr marL="3126547" indent="0">
              <a:buNone/>
              <a:defRPr sz="1800" b="1"/>
            </a:lvl7pPr>
            <a:lvl8pPr marL="3647637" indent="0">
              <a:buNone/>
              <a:defRPr sz="1800" b="1"/>
            </a:lvl8pPr>
            <a:lvl9pPr marL="4168729" indent="0">
              <a:buNone/>
              <a:defRPr sz="18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5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16-11-29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10688638" cy="158177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20" tIns="52108" rIns="104220" bIns="52108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5" y="302867"/>
            <a:ext cx="8345105" cy="1260475"/>
          </a:xfrm>
          <a:prstGeom prst="rect">
            <a:avLst/>
          </a:prstGeom>
        </p:spPr>
        <p:txBody>
          <a:bodyPr vert="horz" lIns="104220" tIns="52108" rIns="104220" bIns="52108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71"/>
            <a:ext cx="9619774" cy="4991131"/>
          </a:xfrm>
          <a:prstGeom prst="rect">
            <a:avLst/>
          </a:prstGeom>
        </p:spPr>
        <p:txBody>
          <a:bodyPr vert="horz" lIns="104220" tIns="52108" rIns="104220" bIns="5210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3" y="7009643"/>
            <a:ext cx="2494016" cy="402652"/>
          </a:xfrm>
          <a:prstGeom prst="rect">
            <a:avLst/>
          </a:prstGeom>
        </p:spPr>
        <p:txBody>
          <a:bodyPr vert="horz" lIns="104220" tIns="52108" rIns="104220" bIns="5210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16-11-29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6" y="7009643"/>
            <a:ext cx="3384735" cy="402652"/>
          </a:xfrm>
          <a:prstGeom prst="rect">
            <a:avLst/>
          </a:prstGeom>
        </p:spPr>
        <p:txBody>
          <a:bodyPr vert="horz" lIns="104220" tIns="52108" rIns="104220" bIns="5210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vert="horz" lIns="104220" tIns="52108" rIns="104220" bIns="5210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1042182" rtl="0" eaLnBrk="1" latinLnBrk="0" hangingPunct="1">
        <a:spcBef>
          <a:spcPct val="0"/>
        </a:spcBef>
        <a:buNone/>
        <a:defRPr sz="36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90821" indent="-390821" algn="l" defTabSz="104218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846773" indent="-325681" algn="l" defTabSz="10421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302727" indent="-260544" algn="l" defTabSz="10421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823817" indent="-260544" algn="l" defTabSz="10421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344909" indent="-260544" algn="l" defTabSz="1042182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6001" indent="-260544" algn="l" defTabSz="10421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092" indent="-260544" algn="l" defTabSz="10421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182" indent="-260544" algn="l" defTabSz="10421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273" indent="-260544" algn="l" defTabSz="10421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0421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091" algn="l" defTabSz="10421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82" algn="l" defTabSz="10421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74" algn="l" defTabSz="10421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364" algn="l" defTabSz="10421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456" algn="l" defTabSz="10421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547" algn="l" defTabSz="10421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637" algn="l" defTabSz="10421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729" algn="l" defTabSz="10421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 smtClean="0"/>
              <a:t>Motion Control &amp; Automation Review</a:t>
            </a:r>
            <a:endParaRPr lang="en-GB" sz="4400" dirty="0"/>
          </a:p>
        </p:txBody>
      </p:sp>
      <p:sp>
        <p:nvSpPr>
          <p:cNvPr id="4" name="Rectangle 3"/>
          <p:cNvSpPr/>
          <p:nvPr/>
        </p:nvSpPr>
        <p:spPr>
          <a:xfrm>
            <a:off x="2672164" y="6560736"/>
            <a:ext cx="5344319" cy="760798"/>
          </a:xfrm>
          <a:prstGeom prst="rect">
            <a:avLst/>
          </a:prstGeom>
        </p:spPr>
        <p:txBody>
          <a:bodyPr lIns="104220" tIns="52108" rIns="104220" bIns="5210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00" dirty="0">
                <a:solidFill>
                  <a:srgbClr val="FFFFFF"/>
                </a:solidFill>
              </a:rPr>
              <a:t>Thomas </a:t>
            </a:r>
            <a:r>
              <a:rPr lang="en-US" sz="1800" dirty="0" smtClean="0">
                <a:solidFill>
                  <a:srgbClr val="FFFFFF"/>
                </a:solidFill>
              </a:rPr>
              <a:t>Gahl</a:t>
            </a:r>
          </a:p>
          <a:p>
            <a:pPr algn="ctr">
              <a:lnSpc>
                <a:spcPct val="120000"/>
              </a:lnSpc>
            </a:pPr>
            <a:r>
              <a:rPr lang="en-US" sz="1800" dirty="0" smtClean="0">
                <a:solidFill>
                  <a:srgbClr val="FFFFFF"/>
                </a:solidFill>
              </a:rPr>
              <a:t>- Group Leader Motion Control &amp; Automation -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>
                <a:solidFill>
                  <a:schemeClr val="bg1"/>
                </a:solidFill>
              </a:rPr>
              <a:t>ESTIA TG2 review</a:t>
            </a:r>
            <a:endParaRPr lang="en-US" sz="2500" dirty="0">
              <a:solidFill>
                <a:schemeClr val="bg1"/>
              </a:solidFill>
            </a:endParaRPr>
          </a:p>
          <a:p>
            <a:r>
              <a:rPr lang="en-US" sz="2500" dirty="0" smtClean="0">
                <a:solidFill>
                  <a:schemeClr val="bg1"/>
                </a:solidFill>
              </a:rPr>
              <a:t>29</a:t>
            </a:r>
            <a:r>
              <a:rPr lang="en-US" sz="2500" baseline="30000" dirty="0" smtClean="0">
                <a:solidFill>
                  <a:schemeClr val="bg1"/>
                </a:solidFill>
              </a:rPr>
              <a:t>th</a:t>
            </a:r>
            <a:r>
              <a:rPr lang="en-US" sz="2500" dirty="0" smtClean="0">
                <a:solidFill>
                  <a:schemeClr val="bg1"/>
                </a:solidFill>
              </a:rPr>
              <a:t> November </a:t>
            </a:r>
            <a:r>
              <a:rPr lang="en-US" sz="2500" dirty="0">
                <a:solidFill>
                  <a:schemeClr val="bg1"/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Motion Control &amp; Automation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pic>
        <p:nvPicPr>
          <p:cNvPr id="7" name="Content Placeholder 6" descr="Screen Shot 2016-11-24 at 12.59.1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4" r="-56"/>
          <a:stretch/>
        </p:blipFill>
        <p:spPr>
          <a:xfrm>
            <a:off x="7658100" y="2755271"/>
            <a:ext cx="2413000" cy="3350935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18532" y="1689100"/>
            <a:ext cx="7390368" cy="5873750"/>
          </a:xfrm>
          <a:prstGeom prst="rect">
            <a:avLst/>
          </a:prstGeom>
        </p:spPr>
        <p:txBody>
          <a:bodyPr vert="horz" lIns="104220" tIns="52108" rIns="104220" bIns="52108" rtlCol="0">
            <a:normAutofit/>
          </a:bodyPr>
          <a:lstStyle>
            <a:lvl1pPr marL="390821" indent="-390821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46773" indent="-325681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302727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823817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344909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866001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7092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08182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29273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Standard Motion Axes (Table of Motion)</a:t>
            </a:r>
          </a:p>
          <a:p>
            <a:pPr marL="970302" lvl="1" indent="-514350"/>
            <a:r>
              <a:rPr lang="en-US" sz="2400" dirty="0" smtClean="0"/>
              <a:t>Bunker feeder (2 ax), virtual source (2 ax)</a:t>
            </a:r>
          </a:p>
          <a:p>
            <a:pPr marL="970302" lvl="1" indent="-514350"/>
            <a:r>
              <a:rPr lang="en-US" sz="2400" dirty="0" smtClean="0"/>
              <a:t>Instrument shutter (2 ax)</a:t>
            </a:r>
          </a:p>
          <a:p>
            <a:pPr marL="970302" lvl="1" indent="-514350"/>
            <a:r>
              <a:rPr lang="en-US" sz="2400" dirty="0" smtClean="0"/>
              <a:t>Apertures (8 ax)</a:t>
            </a:r>
          </a:p>
          <a:p>
            <a:pPr marL="970302" lvl="1" indent="-514350"/>
            <a:r>
              <a:rPr lang="en-US" sz="2400" dirty="0" err="1" smtClean="0"/>
              <a:t>Polariser</a:t>
            </a:r>
            <a:r>
              <a:rPr lang="en-US" sz="2400" dirty="0" smtClean="0"/>
              <a:t> (2 ax)</a:t>
            </a:r>
          </a:p>
          <a:p>
            <a:pPr marL="970302" lvl="1" indent="-514350"/>
            <a:r>
              <a:rPr lang="en-US" sz="2400" dirty="0" smtClean="0"/>
              <a:t>Sample table (5 ax)</a:t>
            </a:r>
          </a:p>
          <a:p>
            <a:pPr marL="970302" lvl="1" indent="-514350"/>
            <a:r>
              <a:rPr lang="en-US" sz="2400" dirty="0"/>
              <a:t>D</a:t>
            </a:r>
            <a:r>
              <a:rPr lang="en-US" sz="2400" dirty="0" smtClean="0"/>
              <a:t>etector (2 ax)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Selene Guide Alignment System</a:t>
            </a:r>
          </a:p>
          <a:p>
            <a:pPr marL="970302" lvl="1" indent="-514350"/>
            <a:r>
              <a:rPr lang="en-US" sz="2400" dirty="0" smtClean="0"/>
              <a:t>Guide bearings (6 </a:t>
            </a:r>
            <a:r>
              <a:rPr lang="en-US" sz="2400" dirty="0"/>
              <a:t>ax)</a:t>
            </a:r>
          </a:p>
          <a:p>
            <a:pPr marL="970302" lvl="1" indent="-514350"/>
            <a:r>
              <a:rPr lang="en-US" sz="2400" dirty="0" smtClean="0">
                <a:solidFill>
                  <a:srgbClr val="0000FF"/>
                </a:solidFill>
              </a:rPr>
              <a:t>Alignment cart (</a:t>
            </a:r>
            <a:r>
              <a:rPr lang="en-US" sz="2400" dirty="0">
                <a:solidFill>
                  <a:srgbClr val="0000FF"/>
                </a:solidFill>
              </a:rPr>
              <a:t>2 ax)</a:t>
            </a:r>
          </a:p>
          <a:p>
            <a:pPr marL="970302" lvl="1" indent="-514350"/>
            <a:r>
              <a:rPr lang="en-US" sz="2400" dirty="0" smtClean="0">
                <a:solidFill>
                  <a:srgbClr val="0000FF"/>
                </a:solidFill>
              </a:rPr>
              <a:t>Mirror adjustment (180 ax) </a:t>
            </a:r>
            <a:endParaRPr lang="en-US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064500" y="6299201"/>
            <a:ext cx="1739900" cy="520700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algn="ctr"/>
            <a:r>
              <a:rPr lang="en-US" dirty="0" smtClean="0"/>
              <a:t>MCAG Checklist for TG2 ESTIA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00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pic>
        <p:nvPicPr>
          <p:cNvPr id="5" name="Content Placeholder 4" descr="Screen Shot 2016-11-24 at 12.41.3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" r="1799"/>
          <a:stretch/>
        </p:blipFill>
        <p:spPr>
          <a:xfrm>
            <a:off x="1854200" y="1801102"/>
            <a:ext cx="7073900" cy="545059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706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6-11-24 at 12.36.30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" r="358"/>
          <a:stretch/>
        </p:blipFill>
        <p:spPr>
          <a:xfrm>
            <a:off x="393700" y="1675771"/>
            <a:ext cx="9855200" cy="57590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801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6-11-24 at 22.28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00" y="1614546"/>
            <a:ext cx="4102100" cy="594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Selene Guide Alignment -Technical Concept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pic>
        <p:nvPicPr>
          <p:cNvPr id="6" name="Content Placeholder 5" descr="Screen Shot 2016-11-24 at 22.24.55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37" b="-5237"/>
          <a:stretch>
            <a:fillRect/>
          </a:stretch>
        </p:blipFill>
        <p:spPr>
          <a:xfrm>
            <a:off x="0" y="4203700"/>
            <a:ext cx="6474335" cy="3359150"/>
          </a:xfrm>
        </p:spPr>
      </p:pic>
      <p:sp>
        <p:nvSpPr>
          <p:cNvPr id="9" name="Rectangle 8"/>
          <p:cNvSpPr/>
          <p:nvPr/>
        </p:nvSpPr>
        <p:spPr>
          <a:xfrm>
            <a:off x="1905000" y="4051300"/>
            <a:ext cx="4584700" cy="1028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22600" y="4787900"/>
            <a:ext cx="3035300" cy="1028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Shot 2016-11-24 at 22.24.2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" t="5769" b="7025"/>
          <a:stretch/>
        </p:blipFill>
        <p:spPr>
          <a:xfrm>
            <a:off x="2667000" y="2159000"/>
            <a:ext cx="26416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0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Risks / Questions to ESTIA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32" y="1764670"/>
            <a:ext cx="10154206" cy="557592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Precision of mechanical positioning of the interferometer </a:t>
            </a:r>
            <a:r>
              <a:rPr lang="en-US" dirty="0" smtClean="0"/>
              <a:t>heads (</a:t>
            </a:r>
            <a:r>
              <a:rPr lang="en-US" dirty="0"/>
              <a:t>metrology cart</a:t>
            </a:r>
            <a:r>
              <a:rPr lang="en-US" dirty="0" smtClean="0"/>
              <a:t>).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Multi-axes absolute interferometer: Is Etalon the sole supplier for that kind of measuring system?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Radiation </a:t>
            </a:r>
            <a:r>
              <a:rPr lang="en-US" dirty="0"/>
              <a:t>hardness of the interferometer </a:t>
            </a:r>
            <a:r>
              <a:rPr lang="en-US" dirty="0" smtClean="0"/>
              <a:t>sensors.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</a:t>
            </a:r>
            <a:r>
              <a:rPr lang="en-US" dirty="0" smtClean="0"/>
              <a:t>osition </a:t>
            </a:r>
            <a:r>
              <a:rPr lang="en-US" dirty="0"/>
              <a:t>mechanics for mirror </a:t>
            </a:r>
            <a:r>
              <a:rPr lang="en-US" dirty="0" smtClean="0"/>
              <a:t>alignment: Have you considered different mechanical solutions?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Failure of </a:t>
            </a:r>
            <a:r>
              <a:rPr lang="en-US" dirty="0"/>
              <a:t>one or more </a:t>
            </a:r>
            <a:r>
              <a:rPr lang="en-US" dirty="0" smtClean="0"/>
              <a:t>motion axes of </a:t>
            </a:r>
            <a:r>
              <a:rPr lang="en-US" dirty="0"/>
              <a:t>the mirror </a:t>
            </a:r>
            <a:r>
              <a:rPr lang="en-US" dirty="0" smtClean="0"/>
              <a:t>alignment: What is the impact on the instruments performance? </a:t>
            </a:r>
            <a:r>
              <a:rPr lang="en-US" smtClean="0"/>
              <a:t>(</a:t>
            </a:r>
            <a:r>
              <a:rPr lang="en-US" smtClean="0"/>
              <a:t>18</a:t>
            </a:r>
            <a:r>
              <a:rPr lang="en-US" smtClean="0"/>
              <a:t>0 </a:t>
            </a:r>
            <a:r>
              <a:rPr lang="en-US" dirty="0" smtClean="0"/>
              <a:t>axes </a:t>
            </a:r>
            <a:r>
              <a:rPr lang="en-US" dirty="0"/>
              <a:t>is a high number!)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</a:t>
            </a:r>
            <a:r>
              <a:rPr lang="en-US" dirty="0" smtClean="0"/>
              <a:t>recision </a:t>
            </a:r>
            <a:r>
              <a:rPr lang="en-US" dirty="0"/>
              <a:t>and long term </a:t>
            </a:r>
            <a:r>
              <a:rPr lang="en-US" dirty="0" smtClean="0"/>
              <a:t>stability of the granite carrier.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emperature stability of 0.1°C: Is it feasible, achievable or even easy?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Radiation hardness of the hydrostatic sensors.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7986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Project/ Questions to ESTIA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032" y="1764671"/>
            <a:ext cx="9955768" cy="344232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Can you give a little bit more details </a:t>
            </a:r>
            <a:r>
              <a:rPr lang="en-US" dirty="0" smtClean="0"/>
              <a:t>on </a:t>
            </a:r>
            <a:r>
              <a:rPr lang="en-US" dirty="0"/>
              <a:t>the R&amp;D project (technical goals, </a:t>
            </a:r>
            <a:r>
              <a:rPr lang="en-US" dirty="0" smtClean="0"/>
              <a:t>work package description, project plan, budget &amp; resources)?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would you consider </a:t>
            </a:r>
            <a:r>
              <a:rPr lang="en-US" dirty="0" smtClean="0"/>
              <a:t>possible </a:t>
            </a:r>
            <a:r>
              <a:rPr lang="en-US" dirty="0"/>
              <a:t>long term </a:t>
            </a:r>
            <a:r>
              <a:rPr lang="en-US" dirty="0" smtClean="0"/>
              <a:t>technical effects that you </a:t>
            </a:r>
            <a:r>
              <a:rPr lang="en-US" dirty="0"/>
              <a:t>can't</a:t>
            </a:r>
            <a:r>
              <a:rPr lang="en-US" dirty="0" smtClean="0"/>
              <a:t> measure during the testing in the R</a:t>
            </a:r>
            <a:r>
              <a:rPr lang="en-US" dirty="0"/>
              <a:t>&amp;</a:t>
            </a:r>
            <a:r>
              <a:rPr lang="en-US" dirty="0" smtClean="0"/>
              <a:t>D project?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you intend to include in the R&amp;D project a work unit to </a:t>
            </a:r>
            <a:r>
              <a:rPr lang="en-US" dirty="0"/>
              <a:t>find </a:t>
            </a:r>
            <a:r>
              <a:rPr lang="en-US" dirty="0" smtClean="0"/>
              <a:t>an </a:t>
            </a:r>
            <a:r>
              <a:rPr lang="en-US" dirty="0"/>
              <a:t>effective way to handle the number of 360 </a:t>
            </a:r>
            <a:r>
              <a:rPr lang="en-US" dirty="0" smtClean="0"/>
              <a:t>axes later in the project </a:t>
            </a:r>
            <a:r>
              <a:rPr lang="en-US" dirty="0"/>
              <a:t>(design, drawing, cabling, commissioning</a:t>
            </a:r>
            <a:r>
              <a:rPr lang="en-US" dirty="0" smtClean="0"/>
              <a:t>), to explore </a:t>
            </a:r>
            <a:r>
              <a:rPr lang="en-US" dirty="0"/>
              <a:t>synergies and apply successfully economy of </a:t>
            </a:r>
            <a:r>
              <a:rPr lang="en-US" dirty="0" smtClean="0"/>
              <a:t>scale?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756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63800</TotalTime>
  <Words>349</Words>
  <Application>Microsoft Macintosh PowerPoint</Application>
  <PresentationFormat>Custom</PresentationFormat>
  <Paragraphs>40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ESS Core Powerpoint</vt:lpstr>
      <vt:lpstr>Motion Control &amp; Automation Review</vt:lpstr>
      <vt:lpstr>Overview Motion Control &amp; Automation</vt:lpstr>
      <vt:lpstr>Result</vt:lpstr>
      <vt:lpstr>Risk Analysis</vt:lpstr>
      <vt:lpstr>Selene Guide Alignment -Technical Concept</vt:lpstr>
      <vt:lpstr>Technical Risks / Questions to ESTIA Team</vt:lpstr>
      <vt:lpstr>R&amp;D Project/ Questions to ESTIA Team</vt:lpstr>
    </vt:vector>
  </TitlesOfParts>
  <Manager/>
  <Company>ESS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Ken Andersen</dc:creator>
  <cp:keywords/>
  <dc:description/>
  <cp:lastModifiedBy>Thomas Gahl</cp:lastModifiedBy>
  <cp:revision>521</cp:revision>
  <cp:lastPrinted>2016-01-31T23:02:04Z</cp:lastPrinted>
  <dcterms:created xsi:type="dcterms:W3CDTF">2013-10-29T16:05:10Z</dcterms:created>
  <dcterms:modified xsi:type="dcterms:W3CDTF">2016-11-29T13:19:53Z</dcterms:modified>
  <cp:category/>
</cp:coreProperties>
</file>