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7" r:id="rId3"/>
    <p:sldId id="366" r:id="rId4"/>
    <p:sldId id="361" r:id="rId5"/>
    <p:sldId id="362" r:id="rId6"/>
    <p:sldId id="363" r:id="rId7"/>
    <p:sldId id="340" r:id="rId8"/>
    <p:sldId id="360" r:id="rId9"/>
    <p:sldId id="364" r:id="rId10"/>
    <p:sldId id="365" r:id="rId11"/>
    <p:sldId id="368" r:id="rId1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353"/>
    <a:srgbClr val="0B1929"/>
    <a:srgbClr val="1C3D63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1" autoAdjust="0"/>
    <p:restoredTop sz="96984" autoAdjust="0"/>
  </p:normalViewPr>
  <p:slideViewPr>
    <p:cSldViewPr>
      <p:cViewPr>
        <p:scale>
          <a:sx n="125" d="100"/>
          <a:sy n="125" d="100"/>
        </p:scale>
        <p:origin x="-1882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14303-7612-9C4F-A03D-1C6AB0A40AD6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4C69-E7AF-134A-8AAC-429B7B79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76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2016-11-24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91583-6BC3-4583-9612-C7984962EEB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67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16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November 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AD/CF retreat - N.Gazis, E.Sargsyan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November 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AD/CF retreat - N.Gazis, E.Sargsyan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November 2016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AD/CF retreat - N.Gazis, E.Sargsyan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November 2016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AD/CF retreat - N.Gazis, E.Sargsyan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 November 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AD/CF retreat - N.Gazis, E.Sargsyan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anspallationsource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4000" dirty="0" smtClean="0"/>
              <a:t>Accelerator Division </a:t>
            </a:r>
            <a:br>
              <a:rPr lang="sv-SE" sz="4000" dirty="0" smtClean="0"/>
            </a:br>
            <a:r>
              <a:rPr lang="en-US" sz="4000" dirty="0" err="1" smtClean="0"/>
              <a:t>Cryoplant</a:t>
            </a:r>
            <a:r>
              <a:rPr lang="en-US" sz="4000" dirty="0" smtClean="0"/>
              <a:t> Interconnecting </a:t>
            </a:r>
            <a:r>
              <a:rPr lang="en-US" sz="4000" dirty="0"/>
              <a:t>Piping </a:t>
            </a:r>
            <a:r>
              <a:rPr lang="en-US" sz="4000" dirty="0" smtClean="0"/>
              <a:t> Installation</a:t>
            </a:r>
            <a:br>
              <a:rPr lang="en-US" sz="4000" dirty="0" smtClean="0"/>
            </a:b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Ila Sjöholm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Area </a:t>
            </a:r>
            <a:r>
              <a:rPr lang="en-US" sz="1400" dirty="0">
                <a:solidFill>
                  <a:schemeClr val="bg1"/>
                </a:solidFill>
              </a:rPr>
              <a:t>Supervisor </a:t>
            </a:r>
            <a:r>
              <a:rPr lang="en-US" sz="1400" dirty="0" err="1">
                <a:solidFill>
                  <a:schemeClr val="bg1"/>
                </a:solidFill>
              </a:rPr>
              <a:t>Cryobuildings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(G04, G02 </a:t>
            </a:r>
            <a:r>
              <a:rPr lang="en-US" sz="1400" dirty="0" err="1" smtClean="0">
                <a:solidFill>
                  <a:schemeClr val="bg1"/>
                </a:solidFill>
              </a:rPr>
              <a:t>Coldbox</a:t>
            </a:r>
            <a:r>
              <a:rPr lang="en-US" sz="1400" dirty="0" smtClean="0">
                <a:solidFill>
                  <a:schemeClr val="bg1"/>
                </a:solidFill>
              </a:rPr>
              <a:t> Hall and CTL Duct &amp; Gallery )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AD/CF retreat - 24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G04 Gas </a:t>
            </a:r>
            <a:r>
              <a:rPr lang="sv-SE" dirty="0" err="1" smtClean="0"/>
              <a:t>Storage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November 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AD/CF retreat – </a:t>
            </a:r>
            <a:r>
              <a:rPr lang="sv-SE" dirty="0" err="1" smtClean="0"/>
              <a:t>I.Sjöholm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896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800"/>
            <a:ext cx="9144000" cy="49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b="1" dirty="0"/>
              <a:t>Thank you for your </a:t>
            </a:r>
            <a:r>
              <a:rPr lang="en-US" sz="3200" b="1" dirty="0" smtClean="0"/>
              <a:t>attention.</a:t>
            </a:r>
            <a:endParaRPr lang="en-US" sz="3200" b="1" dirty="0"/>
          </a:p>
          <a:p>
            <a:pPr algn="ctr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November 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AD/CF retreat – </a:t>
            </a:r>
            <a:r>
              <a:rPr lang="sv-SE" dirty="0" err="1" smtClean="0"/>
              <a:t>I.Sjöholm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What is a </a:t>
            </a:r>
            <a:r>
              <a:rPr lang="sv-SE" i="1" dirty="0" smtClean="0"/>
              <a:t>cryoplant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i="1" dirty="0" err="1" smtClean="0"/>
              <a:t>Cryoplant</a:t>
            </a:r>
            <a:r>
              <a:rPr lang="en-US" dirty="0" smtClean="0"/>
              <a:t>” means various pieces of equipment (cold box, compressors, oil skids, tanks etc.)</a:t>
            </a:r>
          </a:p>
          <a:p>
            <a:r>
              <a:rPr lang="en-US" dirty="0" smtClean="0"/>
              <a:t>Will be delivered from multiple suppliers in different periods.</a:t>
            </a:r>
          </a:p>
          <a:p>
            <a:pPr lvl="0"/>
            <a:r>
              <a:rPr lang="en-US" dirty="0" smtClean="0"/>
              <a:t>Scope split of installation between only skid mounting and piping for an economical solution and easier pressure testing.</a:t>
            </a:r>
          </a:p>
          <a:p>
            <a:r>
              <a:rPr lang="en-US" dirty="0" smtClean="0"/>
              <a:t>Accelerator </a:t>
            </a:r>
            <a:r>
              <a:rPr lang="en-US" dirty="0" err="1" smtClean="0"/>
              <a:t>cryoplant</a:t>
            </a:r>
            <a:r>
              <a:rPr lang="en-US" dirty="0" smtClean="0"/>
              <a:t> contains very special, cutting edge equipment like multi-stage cryogenic turbo compressors —&gt; long commissioning time expected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November 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AD/CF retreat – </a:t>
            </a:r>
            <a:r>
              <a:rPr lang="sv-SE" dirty="0" err="1" smtClean="0"/>
              <a:t>I.Sjöholm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8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High</a:t>
            </a:r>
            <a:r>
              <a:rPr lang="sv-SE" dirty="0" smtClean="0"/>
              <a:t> </a:t>
            </a:r>
            <a:r>
              <a:rPr lang="sv-SE" dirty="0" err="1" smtClean="0"/>
              <a:t>requirements</a:t>
            </a:r>
            <a:r>
              <a:rPr lang="sv-SE" dirty="0" smtClean="0"/>
              <a:t> on installation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Helium is the lowest boiling medium in the universe and we operate below boiling point —&gt; any other fluids will freeze inside the </a:t>
            </a:r>
            <a:r>
              <a:rPr lang="en-US" dirty="0" err="1" smtClean="0"/>
              <a:t>cryoplants</a:t>
            </a:r>
            <a:r>
              <a:rPr lang="en-US" dirty="0" smtClean="0"/>
              <a:t> —&gt; high cleanliness required.</a:t>
            </a:r>
          </a:p>
          <a:p>
            <a:pPr lvl="0"/>
            <a:r>
              <a:rPr lang="en-US" dirty="0" smtClean="0"/>
              <a:t>In order to reach 2K (-271°C) we must evacuate to sub-atmospheric pressure —&gt; leaks will not result in helium loss as in other lines (“only” expensive) but in air leaking in to the process —&gt; capacity decreasing until plant goes down —&gt; high leak tightness required.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November 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AD/CF retreat – </a:t>
            </a:r>
            <a:r>
              <a:rPr lang="sv-SE" dirty="0" err="1" smtClean="0"/>
              <a:t>I.Sjöholm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18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G02-CTL </a:t>
            </a:r>
            <a:r>
              <a:rPr lang="sv-SE" dirty="0" err="1" smtClean="0"/>
              <a:t>Gallery</a:t>
            </a:r>
            <a:r>
              <a:rPr lang="sv-SE" dirty="0" smtClean="0"/>
              <a:t>/Duct-G04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November 2016</a:t>
            </a:r>
            <a:endParaRPr lang="sv-S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AD/CF retreat – </a:t>
            </a:r>
            <a:r>
              <a:rPr lang="sv-SE" dirty="0" err="1" smtClean="0"/>
              <a:t>I.Sjöholm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" y="1484784"/>
            <a:ext cx="9006048" cy="47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November 2016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AD/CF retreat – I. Sjöholm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sv-SE" dirty="0" smtClean="0"/>
              <a:t>CTL </a:t>
            </a:r>
            <a:r>
              <a:rPr lang="sv-SE" dirty="0" err="1" smtClean="0"/>
              <a:t>Duct</a:t>
            </a:r>
            <a:r>
              <a:rPr lang="sv-SE" dirty="0" smtClean="0"/>
              <a:t> &amp; </a:t>
            </a:r>
            <a:r>
              <a:rPr lang="sv-SE" dirty="0" err="1" smtClean="0"/>
              <a:t>Gallery</a:t>
            </a:r>
            <a:r>
              <a:rPr lang="sv-SE" dirty="0" smtClean="0"/>
              <a:t> </a:t>
            </a:r>
            <a:r>
              <a:rPr lang="sv-SE" dirty="0" err="1" smtClean="0"/>
              <a:t>pipe</a:t>
            </a:r>
            <a:r>
              <a:rPr lang="sv-SE" dirty="0" smtClean="0"/>
              <a:t> installation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5"/>
            <a:ext cx="8856984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November 2016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AD/CF retreat – </a:t>
            </a:r>
            <a:r>
              <a:rPr lang="sv-SE" dirty="0" err="1" smtClean="0"/>
              <a:t>I.Sjöholm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G04 ACCP Compressor Hall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" y="1444343"/>
            <a:ext cx="9144000" cy="4225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236722"/>
            <a:ext cx="9144000" cy="464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4099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G04 TICP Compressor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November 2016</a:t>
            </a:r>
            <a:endParaRPr lang="sv-SE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AD/CF retreat – </a:t>
            </a:r>
            <a:r>
              <a:rPr lang="sv-SE" dirty="0" err="1" smtClean="0"/>
              <a:t>I.Sjöholm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" y="1484784"/>
            <a:ext cx="91085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G04 Heating/Cooling Substation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AD/CF retreat – </a:t>
            </a:r>
            <a:r>
              <a:rPr lang="sv-SE" dirty="0" err="1" smtClean="0"/>
              <a:t>I.Sjöholm</a:t>
            </a:r>
            <a:endParaRPr lang="sv-SE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November 2016</a:t>
            </a:r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8" y="1503848"/>
            <a:ext cx="9144000" cy="44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G02 Cold Box Hall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November 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AD/CF retreat – </a:t>
            </a:r>
            <a:r>
              <a:rPr lang="sv-SE" dirty="0" err="1" smtClean="0"/>
              <a:t>I.Sjöholm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064"/>
            <a:ext cx="9144000" cy="5082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445004"/>
            <a:ext cx="8388424" cy="459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539"/>
            <a:ext cx="9144000" cy="458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7305</TotalTime>
  <Words>300</Words>
  <Application>Microsoft Office PowerPoint</Application>
  <PresentationFormat>On-screen Show (4:3)</PresentationFormat>
  <Paragraphs>60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 Core Powerpoint template</vt:lpstr>
      <vt:lpstr> Accelerator Division  Cryoplant Interconnecting Piping  Installation </vt:lpstr>
      <vt:lpstr>What is a cryoplant?</vt:lpstr>
      <vt:lpstr>High requirements on installation</vt:lpstr>
      <vt:lpstr>G02-CTL Gallery/Duct-G04</vt:lpstr>
      <vt:lpstr>CTL Duct &amp; Gallery pipe installation</vt:lpstr>
      <vt:lpstr>G04 ACCP Compressor Hall</vt:lpstr>
      <vt:lpstr>G04 TICP Compressor Hall</vt:lpstr>
      <vt:lpstr>G04 Heating/Cooling Substation</vt:lpstr>
      <vt:lpstr>G02 Cold Box Hall</vt:lpstr>
      <vt:lpstr>G04 Gas Storage</vt:lpstr>
      <vt:lpstr> 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Caroline Prabert</cp:lastModifiedBy>
  <cp:revision>318</cp:revision>
  <cp:lastPrinted>2014-06-13T11:48:48Z</cp:lastPrinted>
  <dcterms:created xsi:type="dcterms:W3CDTF">2013-10-29T16:05:10Z</dcterms:created>
  <dcterms:modified xsi:type="dcterms:W3CDTF">2016-11-24T09:47:10Z</dcterms:modified>
</cp:coreProperties>
</file>