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6" r:id="rId6"/>
  </p:sldMasterIdLst>
  <p:notesMasterIdLst>
    <p:notesMasterId r:id="rId42"/>
  </p:notesMasterIdLst>
  <p:sldIdLst>
    <p:sldId id="256" r:id="rId7"/>
    <p:sldId id="284" r:id="rId8"/>
    <p:sldId id="279" r:id="rId9"/>
    <p:sldId id="285" r:id="rId10"/>
    <p:sldId id="274" r:id="rId11"/>
    <p:sldId id="302" r:id="rId12"/>
    <p:sldId id="297" r:id="rId13"/>
    <p:sldId id="295" r:id="rId14"/>
    <p:sldId id="292" r:id="rId15"/>
    <p:sldId id="291" r:id="rId16"/>
    <p:sldId id="294" r:id="rId17"/>
    <p:sldId id="282" r:id="rId18"/>
    <p:sldId id="290" r:id="rId19"/>
    <p:sldId id="293" r:id="rId20"/>
    <p:sldId id="288" r:id="rId21"/>
    <p:sldId id="280" r:id="rId22"/>
    <p:sldId id="296" r:id="rId23"/>
    <p:sldId id="299" r:id="rId24"/>
    <p:sldId id="306" r:id="rId25"/>
    <p:sldId id="304" r:id="rId26"/>
    <p:sldId id="305" r:id="rId27"/>
    <p:sldId id="281" r:id="rId28"/>
    <p:sldId id="312" r:id="rId29"/>
    <p:sldId id="257" r:id="rId30"/>
    <p:sldId id="308" r:id="rId31"/>
    <p:sldId id="277" r:id="rId32"/>
    <p:sldId id="309" r:id="rId33"/>
    <p:sldId id="261" r:id="rId34"/>
    <p:sldId id="265" r:id="rId35"/>
    <p:sldId id="313" r:id="rId36"/>
    <p:sldId id="311" r:id="rId37"/>
    <p:sldId id="307" r:id="rId38"/>
    <p:sldId id="303" r:id="rId39"/>
    <p:sldId id="298" r:id="rId40"/>
    <p:sldId id="310" r:id="rId4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9" autoAdjust="0"/>
    <p:restoredTop sz="66553" autoAdjust="0"/>
  </p:normalViewPr>
  <p:slideViewPr>
    <p:cSldViewPr>
      <p:cViewPr varScale="1">
        <p:scale>
          <a:sx n="85" d="100"/>
          <a:sy n="85" d="100"/>
        </p:scale>
        <p:origin x="-2813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-5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2016-11-23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36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Site Layout plan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help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the planning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logistic</a:t>
            </a:r>
            <a:r>
              <a:rPr lang="sv-SE" baseline="0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6014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Base</a:t>
            </a:r>
            <a:r>
              <a:rPr lang="sv-SE" dirty="0" smtClean="0"/>
              <a:t> </a:t>
            </a:r>
            <a:r>
              <a:rPr lang="sv-SE" dirty="0" err="1" smtClean="0"/>
              <a:t>slab</a:t>
            </a:r>
            <a:r>
              <a:rPr lang="sv-SE" dirty="0" smtClean="0"/>
              <a:t> 7600 x 750mm </a:t>
            </a:r>
            <a:r>
              <a:rPr lang="sv-SE" dirty="0" err="1" smtClean="0"/>
              <a:t>thick</a:t>
            </a:r>
            <a:endParaRPr lang="sv-SE" dirty="0" smtClean="0"/>
          </a:p>
          <a:p>
            <a:r>
              <a:rPr lang="sv-SE" dirty="0" smtClean="0"/>
              <a:t>Walls 3,5m x 500mm</a:t>
            </a:r>
          </a:p>
          <a:p>
            <a:r>
              <a:rPr lang="sv-SE" dirty="0" err="1" smtClean="0"/>
              <a:t>Vault</a:t>
            </a:r>
            <a:r>
              <a:rPr lang="sv-SE" dirty="0" smtClean="0"/>
              <a:t> 7m x 800mm </a:t>
            </a:r>
            <a:r>
              <a:rPr lang="sv-SE" dirty="0" err="1" smtClean="0"/>
              <a:t>thick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438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Where</a:t>
            </a:r>
            <a:r>
              <a:rPr lang="sv-SE" dirty="0" smtClean="0"/>
              <a:t> do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start, 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Started</a:t>
            </a:r>
            <a:r>
              <a:rPr lang="sv-SE" baseline="0" dirty="0" smtClean="0"/>
              <a:t> and E10 and </a:t>
            </a:r>
            <a:r>
              <a:rPr lang="sv-SE" baseline="0" dirty="0" err="1" smtClean="0"/>
              <a:t>worked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towards</a:t>
            </a:r>
            <a:r>
              <a:rPr lang="sv-SE" baseline="0" dirty="0" smtClean="0"/>
              <a:t> E04 - 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intial</a:t>
            </a:r>
            <a:r>
              <a:rPr lang="sv-SE" baseline="0" dirty="0" smtClean="0"/>
              <a:t> test area </a:t>
            </a:r>
            <a:r>
              <a:rPr lang="sv-SE" baseline="0" dirty="0" err="1" smtClean="0"/>
              <a:t>required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early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handover</a:t>
            </a:r>
            <a:r>
              <a:rPr lang="sv-SE" baseline="0" dirty="0" smtClean="0"/>
              <a:t> to Accelerator. </a:t>
            </a:r>
          </a:p>
          <a:p>
            <a:r>
              <a:rPr lang="sv-SE" baseline="0" dirty="0" err="1" smtClean="0"/>
              <a:t>Also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starting</a:t>
            </a:r>
            <a:r>
              <a:rPr lang="sv-SE" baseline="0" dirty="0" smtClean="0"/>
              <a:t> at E10 </a:t>
            </a:r>
            <a:r>
              <a:rPr lang="sv-SE" baseline="0" dirty="0" err="1" smtClean="0"/>
              <a:t>opened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up</a:t>
            </a:r>
            <a:r>
              <a:rPr lang="sv-SE" baseline="0" dirty="0" smtClean="0"/>
              <a:t> area for the HEBT and CTL </a:t>
            </a:r>
            <a:r>
              <a:rPr lang="sv-SE" baseline="0" dirty="0" err="1" smtClean="0"/>
              <a:t>gallery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defined</a:t>
            </a:r>
            <a:r>
              <a:rPr lang="sv-SE" baseline="0" dirty="0" smtClean="0"/>
              <a:t> in the planning </a:t>
            </a:r>
            <a:r>
              <a:rPr lang="sv-SE" baseline="0" dirty="0" err="1" smtClean="0"/>
              <a:t>stage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require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manhours</a:t>
            </a:r>
            <a:r>
              <a:rPr lang="sv-SE" baseline="0" dirty="0" smtClean="0"/>
              <a:t>. </a:t>
            </a:r>
          </a:p>
          <a:p>
            <a:r>
              <a:rPr lang="sv-SE" baseline="0" dirty="0" err="1" smtClean="0"/>
              <a:t>After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remobilised</a:t>
            </a:r>
            <a:r>
              <a:rPr lang="sv-SE" baseline="0" dirty="0" smtClean="0"/>
              <a:t> to E11 and </a:t>
            </a:r>
            <a:r>
              <a:rPr lang="sv-SE" baseline="0" dirty="0" err="1" smtClean="0"/>
              <a:t>constructed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towards</a:t>
            </a:r>
            <a:r>
              <a:rPr lang="sv-SE" baseline="0" dirty="0" smtClean="0"/>
              <a:t> the FEB. </a:t>
            </a:r>
          </a:p>
          <a:p>
            <a:endParaRPr lang="sv-SE" baseline="0" dirty="0" smtClean="0"/>
          </a:p>
          <a:p>
            <a:r>
              <a:rPr lang="sv-SE" baseline="0" dirty="0" smtClean="0"/>
              <a:t>Casting </a:t>
            </a:r>
            <a:r>
              <a:rPr lang="sv-SE" baseline="0" dirty="0" err="1" smtClean="0"/>
              <a:t>sequence</a:t>
            </a:r>
            <a:r>
              <a:rPr lang="sv-SE" baseline="0" dirty="0" smtClean="0"/>
              <a:t> BS 20m long, </a:t>
            </a:r>
            <a:r>
              <a:rPr lang="sv-SE" baseline="0" dirty="0" err="1" smtClean="0"/>
              <a:t>wall</a:t>
            </a:r>
            <a:r>
              <a:rPr lang="sv-SE" baseline="0" dirty="0" smtClean="0"/>
              <a:t> 10m and </a:t>
            </a:r>
            <a:r>
              <a:rPr lang="sv-SE" baseline="0" dirty="0" err="1" smtClean="0"/>
              <a:t>vault</a:t>
            </a:r>
            <a:r>
              <a:rPr lang="sv-SE" baseline="0" dirty="0" smtClean="0"/>
              <a:t> 10m. </a:t>
            </a:r>
            <a:r>
              <a:rPr lang="sv-SE" baseline="0" dirty="0" err="1" smtClean="0"/>
              <a:t>Limited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wall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vault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length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due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rsik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thermal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cracking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concrete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structure</a:t>
            </a:r>
            <a:r>
              <a:rPr lang="sv-SE" baseline="0" dirty="0" smtClean="0"/>
              <a:t>.</a:t>
            </a:r>
          </a:p>
          <a:p>
            <a:r>
              <a:rPr lang="sv-SE" baseline="0" dirty="0" err="1" smtClean="0"/>
              <a:t>When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got </a:t>
            </a:r>
            <a:r>
              <a:rPr lang="sv-SE" baseline="0" dirty="0" err="1" smtClean="0"/>
              <a:t>into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swing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things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cast</a:t>
            </a:r>
            <a:r>
              <a:rPr lang="sv-SE" baseline="0" dirty="0" smtClean="0"/>
              <a:t> and BS, Wall </a:t>
            </a:r>
            <a:r>
              <a:rPr lang="sv-SE" baseline="0" dirty="0" err="1" smtClean="0"/>
              <a:t>section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vault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section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each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week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r>
              <a:rPr lang="sv-SE" dirty="0" err="1" smtClean="0"/>
              <a:t>Facts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Tunnel </a:t>
            </a:r>
            <a:r>
              <a:rPr lang="sv-SE" dirty="0" err="1" smtClean="0"/>
              <a:t>incl</a:t>
            </a:r>
            <a:r>
              <a:rPr lang="sv-SE" dirty="0" smtClean="0"/>
              <a:t> </a:t>
            </a:r>
            <a:r>
              <a:rPr lang="sv-SE" dirty="0" err="1" smtClean="0"/>
              <a:t>dogleg</a:t>
            </a:r>
            <a:r>
              <a:rPr lang="sv-SE" dirty="0" smtClean="0"/>
              <a:t> 9129 m3</a:t>
            </a:r>
          </a:p>
          <a:p>
            <a:r>
              <a:rPr lang="sv-SE" dirty="0" smtClean="0"/>
              <a:t>Stubbs &amp; </a:t>
            </a:r>
            <a:r>
              <a:rPr lang="sv-SE" dirty="0" err="1" smtClean="0"/>
              <a:t>ret</a:t>
            </a:r>
            <a:r>
              <a:rPr lang="sv-SE" dirty="0" smtClean="0"/>
              <a:t> </a:t>
            </a:r>
            <a:r>
              <a:rPr lang="sv-SE" dirty="0" err="1" smtClean="0"/>
              <a:t>wall</a:t>
            </a:r>
            <a:r>
              <a:rPr lang="sv-SE" dirty="0" smtClean="0"/>
              <a:t>  2110m3</a:t>
            </a:r>
          </a:p>
          <a:p>
            <a:r>
              <a:rPr lang="sv-SE" dirty="0" smtClean="0"/>
              <a:t>FEB 1878m3</a:t>
            </a:r>
          </a:p>
          <a:p>
            <a:r>
              <a:rPr lang="sv-SE" dirty="0" smtClean="0"/>
              <a:t>EE 900m3</a:t>
            </a:r>
          </a:p>
          <a:p>
            <a:r>
              <a:rPr lang="sv-SE" dirty="0" smtClean="0"/>
              <a:t>HEBT</a:t>
            </a:r>
            <a:r>
              <a:rPr lang="sv-SE" baseline="0" dirty="0" smtClean="0"/>
              <a:t> 1380m3</a:t>
            </a:r>
          </a:p>
          <a:p>
            <a:endParaRPr lang="sv-SE" baseline="0" dirty="0" smtClean="0"/>
          </a:p>
          <a:p>
            <a:r>
              <a:rPr lang="sv-SE" baseline="0" dirty="0" smtClean="0"/>
              <a:t>Total </a:t>
            </a:r>
            <a:r>
              <a:rPr lang="sv-SE" baseline="0" dirty="0" err="1" smtClean="0"/>
              <a:t>approx</a:t>
            </a:r>
            <a:r>
              <a:rPr lang="sv-SE" baseline="0" dirty="0" smtClean="0"/>
              <a:t> 16000m3 , </a:t>
            </a:r>
            <a:r>
              <a:rPr lang="sv-SE" baseline="0" dirty="0" err="1" smtClean="0"/>
              <a:t>enough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concrete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fill</a:t>
            </a:r>
            <a:r>
              <a:rPr lang="sv-SE" baseline="0" dirty="0" smtClean="0"/>
              <a:t> 8 </a:t>
            </a:r>
            <a:r>
              <a:rPr lang="sv-SE" baseline="0" dirty="0" err="1" smtClean="0"/>
              <a:t>olympic</a:t>
            </a:r>
            <a:r>
              <a:rPr lang="sv-SE" baseline="0" dirty="0" smtClean="0"/>
              <a:t> swimming pools</a:t>
            </a:r>
          </a:p>
          <a:p>
            <a:r>
              <a:rPr lang="sv-SE" baseline="0" dirty="0" smtClean="0"/>
              <a:t>Total </a:t>
            </a:r>
            <a:r>
              <a:rPr lang="sv-SE" baseline="0" dirty="0" err="1" smtClean="0"/>
              <a:t>reinf</a:t>
            </a:r>
            <a:r>
              <a:rPr lang="sv-SE" baseline="0" dirty="0" smtClean="0"/>
              <a:t> 2000 tons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Time</a:t>
            </a:r>
            <a:r>
              <a:rPr lang="sv-SE" baseline="0" dirty="0" smtClean="0"/>
              <a:t> </a:t>
            </a:r>
          </a:p>
          <a:p>
            <a:r>
              <a:rPr lang="sv-SE" dirty="0" smtClean="0"/>
              <a:t>Tunnel </a:t>
            </a:r>
            <a:r>
              <a:rPr lang="sv-SE" dirty="0" err="1" smtClean="0"/>
              <a:t>Oct</a:t>
            </a:r>
            <a:r>
              <a:rPr lang="sv-SE" baseline="0" dirty="0" smtClean="0"/>
              <a:t> 14 – </a:t>
            </a:r>
            <a:r>
              <a:rPr lang="sv-SE" baseline="0" dirty="0" err="1" smtClean="0"/>
              <a:t>march</a:t>
            </a:r>
            <a:r>
              <a:rPr lang="sv-SE" baseline="0" dirty="0" smtClean="0"/>
              <a:t> 2016</a:t>
            </a:r>
            <a:endParaRPr lang="sv-SE" dirty="0" smtClean="0"/>
          </a:p>
          <a:p>
            <a:r>
              <a:rPr lang="sv-SE" dirty="0" smtClean="0"/>
              <a:t>Stubbs &amp; </a:t>
            </a:r>
            <a:r>
              <a:rPr lang="sv-SE" dirty="0" err="1" smtClean="0"/>
              <a:t>ret</a:t>
            </a:r>
            <a:r>
              <a:rPr lang="sv-SE" dirty="0" smtClean="0"/>
              <a:t> </a:t>
            </a:r>
            <a:r>
              <a:rPr lang="sv-SE" dirty="0" err="1" smtClean="0"/>
              <a:t>wall</a:t>
            </a:r>
            <a:r>
              <a:rPr lang="sv-SE" dirty="0" smtClean="0"/>
              <a:t> </a:t>
            </a:r>
            <a:r>
              <a:rPr lang="sv-SE" baseline="0" dirty="0" smtClean="0"/>
              <a:t> -  </a:t>
            </a:r>
            <a:r>
              <a:rPr lang="sv-SE" baseline="0" dirty="0" err="1" smtClean="0"/>
              <a:t>july</a:t>
            </a:r>
            <a:r>
              <a:rPr lang="sv-SE" baseline="0" dirty="0" smtClean="0"/>
              <a:t> 2015-july 2016</a:t>
            </a:r>
            <a:endParaRPr lang="sv-SE" dirty="0" smtClean="0"/>
          </a:p>
          <a:p>
            <a:r>
              <a:rPr lang="sv-SE" dirty="0" smtClean="0"/>
              <a:t>FEB </a:t>
            </a:r>
            <a:r>
              <a:rPr lang="sv-SE" dirty="0" err="1" smtClean="0"/>
              <a:t>may</a:t>
            </a:r>
            <a:r>
              <a:rPr lang="sv-SE" baseline="0" dirty="0" smtClean="0"/>
              <a:t> 2015-dec 2015</a:t>
            </a:r>
            <a:endParaRPr lang="sv-SE" dirty="0" smtClean="0"/>
          </a:p>
          <a:p>
            <a:r>
              <a:rPr lang="sv-SE" dirty="0" smtClean="0"/>
              <a:t>EE 900m3</a:t>
            </a:r>
          </a:p>
          <a:p>
            <a:r>
              <a:rPr lang="sv-SE" dirty="0" smtClean="0"/>
              <a:t>HEBT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june</a:t>
            </a:r>
            <a:r>
              <a:rPr lang="sv-SE" baseline="0" dirty="0" smtClean="0"/>
              <a:t> 2015-march 2016</a:t>
            </a:r>
          </a:p>
          <a:p>
            <a:endParaRPr lang="sv-SE" baseline="0" dirty="0" smtClean="0"/>
          </a:p>
          <a:p>
            <a:endParaRPr lang="sv-SE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411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Looked</a:t>
            </a:r>
            <a:r>
              <a:rPr lang="sv-SE" dirty="0" smtClean="0"/>
              <a:t> </a:t>
            </a:r>
            <a:r>
              <a:rPr lang="sv-SE" dirty="0" err="1" smtClean="0"/>
              <a:t>into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different options in planning </a:t>
            </a:r>
            <a:r>
              <a:rPr lang="sv-SE" baseline="0" dirty="0" err="1" smtClean="0"/>
              <a:t>stages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steel</a:t>
            </a:r>
            <a:r>
              <a:rPr lang="sv-SE" baseline="0" dirty="0" smtClean="0"/>
              <a:t> pipes, </a:t>
            </a:r>
            <a:r>
              <a:rPr lang="sv-SE" baseline="0" dirty="0" err="1" smtClean="0"/>
              <a:t>prefab</a:t>
            </a:r>
            <a:r>
              <a:rPr lang="sv-SE" baseline="0" dirty="0" smtClean="0"/>
              <a:t> ( to </a:t>
            </a:r>
            <a:r>
              <a:rPr lang="sv-SE" baseline="0" dirty="0" err="1" smtClean="0"/>
              <a:t>heavy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crane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heavy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) , at the end </a:t>
            </a:r>
            <a:r>
              <a:rPr lang="sv-SE" baseline="0" dirty="0" err="1" smtClean="0"/>
              <a:t>came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casting </a:t>
            </a:r>
            <a:r>
              <a:rPr lang="sv-SE" baseline="0" dirty="0" err="1" smtClean="0"/>
              <a:t>sequence</a:t>
            </a:r>
            <a:r>
              <a:rPr lang="sv-SE" baseline="0" dirty="0" smtClean="0"/>
              <a:t> ,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reauire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backfill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complete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section</a:t>
            </a:r>
            <a:r>
              <a:rPr lang="sv-SE" baseline="0" dirty="0" smtClean="0"/>
              <a:t>. 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35m3 </a:t>
            </a:r>
            <a:r>
              <a:rPr lang="sv-SE" dirty="0" err="1" smtClean="0"/>
              <a:t>divided</a:t>
            </a:r>
            <a:r>
              <a:rPr lang="sv-SE" dirty="0" smtClean="0"/>
              <a:t> in 9 </a:t>
            </a:r>
            <a:r>
              <a:rPr lang="sv-SE" dirty="0" err="1" smtClean="0"/>
              <a:t>seaprate</a:t>
            </a:r>
            <a:r>
              <a:rPr lang="sv-SE" dirty="0" smtClean="0"/>
              <a:t> castings</a:t>
            </a:r>
            <a:r>
              <a:rPr lang="sv-SE" baseline="0" dirty="0" smtClean="0"/>
              <a:t> x 27 = 300 different casting, all casting </a:t>
            </a:r>
            <a:r>
              <a:rPr lang="sv-SE" baseline="0" dirty="0" err="1" smtClean="0"/>
              <a:t>require</a:t>
            </a:r>
            <a:r>
              <a:rPr lang="sv-SE" baseline="0" dirty="0" smtClean="0"/>
              <a:t> same preparation </a:t>
            </a:r>
            <a:r>
              <a:rPr lang="sv-SE" baseline="0" dirty="0" err="1" smtClean="0"/>
              <a:t>documentation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wise</a:t>
            </a:r>
            <a:r>
              <a:rPr lang="sv-SE" baseline="0" dirty="0" smtClean="0"/>
              <a:t> and a </a:t>
            </a:r>
            <a:r>
              <a:rPr lang="sv-SE" baseline="0" dirty="0" err="1" smtClean="0"/>
              <a:t>larger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casting..VSI</a:t>
            </a:r>
            <a:r>
              <a:rPr lang="sv-SE" baseline="0" dirty="0" smtClean="0"/>
              <a:t> , Self </a:t>
            </a:r>
            <a:r>
              <a:rPr lang="sv-SE" baseline="0" dirty="0" err="1" smtClean="0"/>
              <a:t>Inspections</a:t>
            </a:r>
            <a:endParaRPr lang="sv-SE" baseline="0" dirty="0" smtClean="0"/>
          </a:p>
          <a:p>
            <a:endParaRPr lang="sv-SE" baseline="0" dirty="0" smtClean="0"/>
          </a:p>
          <a:p>
            <a:r>
              <a:rPr lang="sv-SE" baseline="0" dirty="0" err="1" smtClean="0"/>
              <a:t>Required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detailed</a:t>
            </a:r>
            <a:r>
              <a:rPr lang="sv-SE" baseline="0" dirty="0" smtClean="0"/>
              <a:t> planning.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7869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looked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finished</a:t>
            </a:r>
            <a:r>
              <a:rPr lang="sv-SE" baseline="0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215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a slogan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Skanska from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management, ”WORK SAFE OR NOT AT ALL.”. </a:t>
            </a:r>
            <a:r>
              <a:rPr lang="sv-SE" baseline="0" dirty="0" err="1" smtClean="0"/>
              <a:t>Its</a:t>
            </a:r>
            <a:r>
              <a:rPr lang="sv-SE" baseline="0" dirty="0" smtClean="0"/>
              <a:t> short </a:t>
            </a:r>
            <a:r>
              <a:rPr lang="sv-SE" baseline="0" dirty="0" err="1" smtClean="0"/>
              <a:t>easy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remember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but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behind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goal</a:t>
            </a:r>
            <a:r>
              <a:rPr lang="sv-SE" baseline="0" dirty="0" smtClean="0"/>
              <a:t> / vision </a:t>
            </a:r>
            <a:r>
              <a:rPr lang="sv-SE" baseline="0" dirty="0" err="1" smtClean="0"/>
              <a:t>require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backoffice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, risk </a:t>
            </a:r>
            <a:r>
              <a:rPr lang="sv-SE" baseline="0" dirty="0" err="1" smtClean="0"/>
              <a:t>assessment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detailed</a:t>
            </a:r>
            <a:r>
              <a:rPr lang="sv-SE" baseline="0" dirty="0" smtClean="0"/>
              <a:t> planning, so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day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starts the </a:t>
            </a:r>
            <a:r>
              <a:rPr lang="sv-SE" baseline="0" dirty="0" err="1" smtClean="0"/>
              <a:t>job</a:t>
            </a:r>
            <a:r>
              <a:rPr lang="sv-SE" baseline="0" dirty="0" smtClean="0"/>
              <a:t> goes </a:t>
            </a:r>
            <a:r>
              <a:rPr lang="sv-SE" baseline="0" dirty="0" err="1" smtClean="0"/>
              <a:t>safely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smoothly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But</a:t>
            </a:r>
            <a:r>
              <a:rPr lang="sv-SE" baseline="0" dirty="0" smtClean="0"/>
              <a:t> in the end </a:t>
            </a:r>
            <a:r>
              <a:rPr lang="sv-SE" baseline="0" dirty="0" err="1" smtClean="0"/>
              <a:t>if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your</a:t>
            </a:r>
            <a:r>
              <a:rPr lang="sv-SE" baseline="0" dirty="0" smtClean="0"/>
              <a:t> planning is not </a:t>
            </a:r>
            <a:r>
              <a:rPr lang="sv-SE" baseline="0" dirty="0" err="1" smtClean="0"/>
              <a:t>suffient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to stop the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rethink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Nobody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should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exposed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unsafe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conditions</a:t>
            </a:r>
            <a:r>
              <a:rPr lang="sv-SE" baseline="0" dirty="0" smtClean="0"/>
              <a:t>.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Work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Instruction</a:t>
            </a:r>
            <a:r>
              <a:rPr lang="sv-SE" baseline="0" dirty="0" smtClean="0"/>
              <a:t>- </a:t>
            </a:r>
            <a:r>
              <a:rPr lang="sv-SE" baseline="0" dirty="0" err="1" smtClean="0"/>
              <a:t>describe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shall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carried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out</a:t>
            </a:r>
            <a:r>
              <a:rPr lang="sv-SE" baseline="0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189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To </a:t>
            </a:r>
            <a:r>
              <a:rPr lang="sv-SE" dirty="0" err="1" smtClean="0"/>
              <a:t>ensure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safe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site the site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divided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into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differnet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area </a:t>
            </a:r>
            <a:r>
              <a:rPr lang="sv-SE" baseline="0" dirty="0" err="1" smtClean="0"/>
              <a:t>where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each</a:t>
            </a:r>
            <a:r>
              <a:rPr lang="sv-SE" baseline="0" dirty="0" smtClean="0"/>
              <a:t> area has a BAS U (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coordinator</a:t>
            </a:r>
            <a:r>
              <a:rPr lang="sv-SE" baseline="0" dirty="0" smtClean="0"/>
              <a:t> ) it is a Swedish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law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requirement</a:t>
            </a:r>
            <a:r>
              <a:rPr lang="sv-SE" baseline="0" dirty="0" smtClean="0"/>
              <a:t>. The BAS U is </a:t>
            </a:r>
            <a:r>
              <a:rPr lang="sv-SE" baseline="0" dirty="0" err="1" smtClean="0"/>
              <a:t>responsible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coordinated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his</a:t>
            </a:r>
            <a:r>
              <a:rPr lang="sv-SE" baseline="0" dirty="0" smtClean="0"/>
              <a:t> area from a H&amp;S </a:t>
            </a:r>
            <a:r>
              <a:rPr lang="sv-SE" baseline="0" dirty="0" err="1" smtClean="0"/>
              <a:t>point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view</a:t>
            </a:r>
            <a:r>
              <a:rPr lang="sv-SE" baseline="0" dirty="0" smtClean="0"/>
              <a:t>, to </a:t>
            </a:r>
            <a:r>
              <a:rPr lang="sv-SE" baseline="0" dirty="0" err="1" smtClean="0"/>
              <a:t>ensure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between</a:t>
            </a:r>
            <a:r>
              <a:rPr lang="sv-SE" baseline="0" dirty="0" smtClean="0"/>
              <a:t> different </a:t>
            </a:r>
            <a:r>
              <a:rPr lang="sv-SE" baseline="0" dirty="0" err="1" smtClean="0"/>
              <a:t>groups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coordinated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group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does</a:t>
            </a:r>
            <a:r>
              <a:rPr lang="sv-SE" baseline="0" dirty="0" smtClean="0"/>
              <a:t> not cause a risk to the </a:t>
            </a:r>
            <a:r>
              <a:rPr lang="sv-SE" baseline="0" dirty="0" err="1" smtClean="0"/>
              <a:t>other</a:t>
            </a:r>
            <a:r>
              <a:rPr lang="sv-SE" baseline="0" dirty="0" smtClean="0"/>
              <a:t>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5981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March</a:t>
            </a:r>
            <a:r>
              <a:rPr lang="sv-SE" dirty="0" smtClean="0"/>
              <a:t> 2016…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7663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subcontractor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requires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, not just an </a:t>
            </a:r>
            <a:r>
              <a:rPr lang="sv-SE" baseline="0" dirty="0" err="1" smtClean="0"/>
              <a:t>issue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procucment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package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let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control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contractural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clauses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need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close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see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what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promised</a:t>
            </a:r>
            <a:r>
              <a:rPr lang="sv-SE" baseline="0" dirty="0" smtClean="0"/>
              <a:t> in the tender </a:t>
            </a:r>
            <a:r>
              <a:rPr lang="sv-SE" baseline="0" dirty="0" err="1" smtClean="0"/>
              <a:t>stage</a:t>
            </a:r>
            <a:r>
              <a:rPr lang="sv-SE" baseline="0" dirty="0" smtClean="0"/>
              <a:t>. Guide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help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reap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benifits</a:t>
            </a:r>
            <a:r>
              <a:rPr lang="sv-SE" baseline="0" dirty="0" smtClean="0"/>
              <a:t>.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Difficults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begining</a:t>
            </a:r>
            <a:endParaRPr lang="sv-SE" baseline="0" dirty="0" smtClean="0"/>
          </a:p>
          <a:p>
            <a:r>
              <a:rPr lang="sv-SE" baseline="0" dirty="0" err="1" smtClean="0"/>
              <a:t>Langauge</a:t>
            </a:r>
            <a:endParaRPr lang="sv-SE" baseline="0" dirty="0" smtClean="0"/>
          </a:p>
          <a:p>
            <a:r>
              <a:rPr lang="sv-SE" baseline="0" dirty="0" err="1" smtClean="0"/>
              <a:t>Differnt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culture</a:t>
            </a:r>
            <a:endParaRPr lang="sv-SE" baseline="0" dirty="0" smtClean="0"/>
          </a:p>
          <a:p>
            <a:r>
              <a:rPr lang="sv-SE" baseline="0" dirty="0" smtClean="0"/>
              <a:t>Not </a:t>
            </a:r>
            <a:r>
              <a:rPr lang="sv-SE" baseline="0" dirty="0" err="1" smtClean="0"/>
              <a:t>used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quaility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Skanka ESS</a:t>
            </a:r>
          </a:p>
          <a:p>
            <a:endParaRPr lang="sv-SE" baseline="0" dirty="0" smtClean="0"/>
          </a:p>
          <a:p>
            <a:endParaRPr lang="sv-SE" baseline="0" dirty="0" smtClean="0"/>
          </a:p>
          <a:p>
            <a:r>
              <a:rPr lang="sv-SE" baseline="0" dirty="0" err="1" smtClean="0"/>
              <a:t>Helped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organise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keep</a:t>
            </a:r>
            <a:r>
              <a:rPr lang="sv-SE" baseline="0" dirty="0" smtClean="0"/>
              <a:t> on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them</a:t>
            </a:r>
            <a:r>
              <a:rPr lang="sv-SE" baseline="0" dirty="0" smtClean="0"/>
              <a:t> all the </a:t>
            </a:r>
            <a:r>
              <a:rPr lang="sv-SE" baseline="0" dirty="0" err="1" smtClean="0"/>
              <a:t>time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being</a:t>
            </a:r>
            <a:r>
              <a:rPr lang="sv-SE" baseline="0" dirty="0" smtClean="0"/>
              <a:t>, 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After</a:t>
            </a:r>
            <a:r>
              <a:rPr lang="sv-SE" baseline="0" dirty="0" smtClean="0"/>
              <a:t> 6 </a:t>
            </a:r>
            <a:r>
              <a:rPr lang="sv-SE" baseline="0" dirty="0" err="1" smtClean="0"/>
              <a:t>months</a:t>
            </a:r>
            <a:r>
              <a:rPr lang="sv-SE" baseline="0" dirty="0" smtClean="0"/>
              <a:t> – </a:t>
            </a:r>
            <a:r>
              <a:rPr lang="sv-SE" baseline="0" dirty="0" err="1" smtClean="0"/>
              <a:t>year</a:t>
            </a:r>
            <a:r>
              <a:rPr lang="sv-SE" baseline="0" dirty="0" smtClean="0"/>
              <a:t> 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became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self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running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groups</a:t>
            </a:r>
            <a:r>
              <a:rPr lang="sv-SE" baseline="0" dirty="0" smtClean="0"/>
              <a:t> and the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big</a:t>
            </a:r>
            <a:r>
              <a:rPr lang="sv-SE" baseline="0" dirty="0" smtClean="0"/>
              <a:t> part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success</a:t>
            </a:r>
            <a:r>
              <a:rPr lang="sv-SE" baseline="0" dirty="0" smtClean="0"/>
              <a:t> on the </a:t>
            </a:r>
            <a:r>
              <a:rPr lang="sv-SE" baseline="0" dirty="0" err="1" smtClean="0"/>
              <a:t>the</a:t>
            </a:r>
            <a:r>
              <a:rPr lang="sv-SE" baseline="0" dirty="0" smtClean="0"/>
              <a:t> tunnel.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728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See</a:t>
            </a:r>
            <a:r>
              <a:rPr lang="sv-SE" dirty="0" smtClean="0"/>
              <a:t>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working</a:t>
            </a:r>
            <a:r>
              <a:rPr lang="sv-SE" dirty="0" smtClean="0"/>
              <a:t> </a:t>
            </a:r>
            <a:r>
              <a:rPr lang="sv-SE" dirty="0" err="1" smtClean="0"/>
              <a:t>together</a:t>
            </a:r>
            <a:r>
              <a:rPr lang="sv-SE" dirty="0" smtClean="0"/>
              <a:t> and </a:t>
            </a:r>
            <a:r>
              <a:rPr lang="sv-SE" dirty="0" err="1" smtClean="0"/>
              <a:t>helping</a:t>
            </a:r>
            <a:r>
              <a:rPr lang="sv-SE" dirty="0" smtClean="0"/>
              <a:t> </a:t>
            </a:r>
            <a:r>
              <a:rPr lang="sv-SE" dirty="0" err="1" smtClean="0"/>
              <a:t>each</a:t>
            </a:r>
            <a:r>
              <a:rPr lang="sv-SE" dirty="0" smtClean="0"/>
              <a:t> </a:t>
            </a:r>
            <a:r>
              <a:rPr lang="sv-SE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achieve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7724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Kieran Deasy 45yrs</a:t>
            </a:r>
            <a:r>
              <a:rPr lang="sv-SE" baseline="0" dirty="0" smtClean="0"/>
              <a:t> old, </a:t>
            </a:r>
            <a:r>
              <a:rPr lang="sv-SE" baseline="0" dirty="0" err="1" smtClean="0"/>
              <a:t>orginally</a:t>
            </a:r>
            <a:r>
              <a:rPr lang="sv-SE" baseline="0" dirty="0" smtClean="0"/>
              <a:t> from </a:t>
            </a:r>
            <a:r>
              <a:rPr lang="sv-SE" baseline="0" dirty="0" err="1" smtClean="0"/>
              <a:t>Ireland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now</a:t>
            </a:r>
            <a:r>
              <a:rPr lang="sv-SE" baseline="0" dirty="0" smtClean="0"/>
              <a:t> live in Helsingborg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my </a:t>
            </a:r>
            <a:r>
              <a:rPr lang="sv-SE" baseline="0" dirty="0" err="1" smtClean="0"/>
              <a:t>wife</a:t>
            </a:r>
            <a:r>
              <a:rPr lang="sv-SE" baseline="0" dirty="0" smtClean="0"/>
              <a:t> Åse and 2 </a:t>
            </a:r>
            <a:r>
              <a:rPr lang="sv-SE" baseline="0" dirty="0" err="1" smtClean="0"/>
              <a:t>daughters</a:t>
            </a:r>
            <a:r>
              <a:rPr lang="sv-SE" baseline="0" dirty="0" smtClean="0"/>
              <a:t> Erin 8yrs and Mika 4yrs.  It is my </a:t>
            </a:r>
            <a:r>
              <a:rPr lang="sv-SE" baseline="0" dirty="0" err="1" smtClean="0"/>
              <a:t>family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important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me</a:t>
            </a:r>
            <a:r>
              <a:rPr lang="sv-SE" baseline="0" dirty="0" smtClean="0"/>
              <a:t> and gives </a:t>
            </a:r>
            <a:r>
              <a:rPr lang="sv-SE" baseline="0" dirty="0" err="1" smtClean="0"/>
              <a:t>me</a:t>
            </a:r>
            <a:r>
              <a:rPr lang="sv-SE" baseline="0" dirty="0" smtClean="0"/>
              <a:t> the drive in my </a:t>
            </a:r>
            <a:r>
              <a:rPr lang="sv-SE" baseline="0" dirty="0" err="1" smtClean="0"/>
              <a:t>daily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think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also</a:t>
            </a:r>
            <a:r>
              <a:rPr lang="sv-SE" baseline="0" dirty="0" smtClean="0"/>
              <a:t> for the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my </a:t>
            </a:r>
            <a:r>
              <a:rPr lang="sv-SE" baseline="0" dirty="0" err="1" smtClean="0"/>
              <a:t>colleagues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their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familys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also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all </a:t>
            </a:r>
            <a:r>
              <a:rPr lang="sv-SE" baseline="0" dirty="0" err="1" smtClean="0"/>
              <a:t>shall</a:t>
            </a:r>
            <a:r>
              <a:rPr lang="sv-SE" baseline="0" dirty="0" smtClean="0"/>
              <a:t> come </a:t>
            </a:r>
            <a:r>
              <a:rPr lang="sv-SE" baseline="0" dirty="0" err="1" smtClean="0"/>
              <a:t>home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everyday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should</a:t>
            </a:r>
            <a:r>
              <a:rPr lang="sv-SE" baseline="0" dirty="0" smtClean="0"/>
              <a:t> be the </a:t>
            </a:r>
            <a:r>
              <a:rPr lang="sv-SE" baseline="0" dirty="0" err="1" smtClean="0"/>
              <a:t>mindset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everybody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works</a:t>
            </a:r>
            <a:r>
              <a:rPr lang="sv-SE" baseline="0" dirty="0" smtClean="0"/>
              <a:t> on ESS.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9797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Planning to </a:t>
            </a:r>
            <a:r>
              <a:rPr lang="sv-SE" dirty="0" err="1" smtClean="0"/>
              <a:t>filled</a:t>
            </a:r>
            <a:r>
              <a:rPr lang="sv-SE" dirty="0" smtClean="0"/>
              <a:t> over tunnel by </a:t>
            </a:r>
            <a:r>
              <a:rPr lang="sv-SE" dirty="0" err="1" smtClean="0"/>
              <a:t>christmas</a:t>
            </a:r>
            <a:endParaRPr lang="sv-SE" dirty="0" smtClean="0"/>
          </a:p>
          <a:p>
            <a:r>
              <a:rPr lang="sv-SE" dirty="0" err="1" smtClean="0"/>
              <a:t>Waterproof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membrane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place</a:t>
            </a:r>
            <a:r>
              <a:rPr lang="sv-SE" baseline="0" dirty="0" smtClean="0"/>
              <a:t> by summer 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280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Describe</a:t>
            </a:r>
            <a:r>
              <a:rPr lang="sv-SE" dirty="0" smtClean="0"/>
              <a:t> </a:t>
            </a:r>
            <a:r>
              <a:rPr lang="sv-SE" dirty="0" err="1" smtClean="0"/>
              <a:t>where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target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3957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 </a:t>
            </a:r>
            <a:r>
              <a:rPr lang="sv-SE" dirty="0" err="1" smtClean="0"/>
              <a:t>building</a:t>
            </a:r>
            <a:r>
              <a:rPr lang="sv-SE" dirty="0" smtClean="0"/>
              <a:t> </a:t>
            </a:r>
          </a:p>
          <a:p>
            <a:r>
              <a:rPr lang="sv-SE" dirty="0" smtClean="0"/>
              <a:t>Concrete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complete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march</a:t>
            </a:r>
            <a:r>
              <a:rPr lang="sv-SE" baseline="0" dirty="0" smtClean="0"/>
              <a:t> 2107</a:t>
            </a:r>
          </a:p>
          <a:p>
            <a:r>
              <a:rPr lang="sv-SE" baseline="0" dirty="0" err="1" smtClean="0"/>
              <a:t>Superstructure</a:t>
            </a:r>
            <a:r>
              <a:rPr lang="sv-SE" baseline="0" dirty="0" smtClean="0"/>
              <a:t> April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8977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Good</a:t>
            </a:r>
            <a:r>
              <a:rPr lang="sv-SE" dirty="0" smtClean="0"/>
              <a:t> to </a:t>
            </a:r>
            <a:r>
              <a:rPr lang="sv-SE" dirty="0" err="1" smtClean="0"/>
              <a:t>know</a:t>
            </a:r>
            <a:r>
              <a:rPr lang="sv-SE" dirty="0" smtClean="0"/>
              <a:t>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building</a:t>
            </a:r>
            <a:r>
              <a:rPr lang="sv-SE" dirty="0" smtClean="0"/>
              <a:t> and the </a:t>
            </a:r>
            <a:r>
              <a:rPr lang="sv-SE" dirty="0" err="1" smtClean="0"/>
              <a:t>customers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needs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348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8206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This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flow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chart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procurement</a:t>
            </a:r>
            <a:r>
              <a:rPr lang="sv-SE" baseline="0" dirty="0" smtClean="0"/>
              <a:t> process, and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more</a:t>
            </a:r>
            <a:r>
              <a:rPr lang="sv-SE" baseline="0" dirty="0" smtClean="0"/>
              <a:t> like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,  for Health and </a:t>
            </a:r>
            <a:r>
              <a:rPr lang="sv-SE" baseline="0" dirty="0" err="1" smtClean="0"/>
              <a:t>Safey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Quality</a:t>
            </a:r>
            <a:r>
              <a:rPr lang="sv-SE" baseline="0" dirty="0" smtClean="0"/>
              <a:t>, I </a:t>
            </a:r>
            <a:r>
              <a:rPr lang="sv-SE" baseline="0" dirty="0" err="1" smtClean="0"/>
              <a:t>am</a:t>
            </a:r>
            <a:r>
              <a:rPr lang="sv-SE" baseline="0" dirty="0" smtClean="0"/>
              <a:t> not </a:t>
            </a:r>
            <a:r>
              <a:rPr lang="sv-SE" baseline="0" dirty="0" err="1" smtClean="0"/>
              <a:t>intended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memories</a:t>
            </a:r>
            <a:r>
              <a:rPr lang="sv-SE" baseline="0" dirty="0" smtClean="0"/>
              <a:t> it, </a:t>
            </a:r>
            <a:r>
              <a:rPr lang="sv-SE" baseline="0" dirty="0" err="1" smtClean="0"/>
              <a:t>but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such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routines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take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time</a:t>
            </a:r>
            <a:r>
              <a:rPr lang="sv-SE" baseline="0" dirty="0" smtClean="0"/>
              <a:t>…..be </a:t>
            </a:r>
            <a:r>
              <a:rPr lang="sv-SE" baseline="0" dirty="0" err="1" smtClean="0"/>
              <a:t>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early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1987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Take</a:t>
            </a:r>
            <a:r>
              <a:rPr lang="sv-SE" dirty="0" smtClean="0"/>
              <a:t> </a:t>
            </a:r>
            <a:r>
              <a:rPr lang="sv-SE" dirty="0" err="1" smtClean="0"/>
              <a:t>help</a:t>
            </a:r>
            <a:r>
              <a:rPr lang="sv-SE" dirty="0" smtClean="0"/>
              <a:t> form the </a:t>
            </a:r>
            <a:r>
              <a:rPr lang="sv-SE" dirty="0" err="1" smtClean="0"/>
              <a:t>routines</a:t>
            </a:r>
            <a:r>
              <a:rPr lang="sv-SE" dirty="0" smtClean="0"/>
              <a:t> at </a:t>
            </a:r>
            <a:r>
              <a:rPr lang="sv-SE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place</a:t>
            </a:r>
            <a:r>
              <a:rPr lang="sv-SE" baseline="0" dirty="0" smtClean="0"/>
              <a:t> at the present, </a:t>
            </a:r>
            <a:r>
              <a:rPr lang="sv-SE" baseline="0" dirty="0" err="1" smtClean="0"/>
              <a:t>through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Stakeholder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Guidlines</a:t>
            </a:r>
            <a:r>
              <a:rPr lang="sv-SE" baseline="0" dirty="0" smtClean="0"/>
              <a:t> and minor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agreement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8828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In</a:t>
            </a:r>
            <a:r>
              <a:rPr lang="sv-SE" baseline="0" dirty="0" smtClean="0"/>
              <a:t> the end</a:t>
            </a:r>
            <a:r>
              <a:rPr lang="sv-SE" dirty="0" smtClean="0"/>
              <a:t>,</a:t>
            </a:r>
            <a:r>
              <a:rPr lang="sv-SE" baseline="0" dirty="0" smtClean="0"/>
              <a:t> I </a:t>
            </a:r>
            <a:r>
              <a:rPr lang="sv-SE" baseline="0" dirty="0" err="1" smtClean="0"/>
              <a:t>hope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be </a:t>
            </a:r>
            <a:r>
              <a:rPr lang="sv-SE" baseline="0" dirty="0" err="1" smtClean="0"/>
              <a:t>shooting</a:t>
            </a:r>
            <a:r>
              <a:rPr lang="sv-SE" baseline="0" dirty="0" smtClean="0"/>
              <a:t> at the </a:t>
            </a:r>
            <a:r>
              <a:rPr lang="sv-SE" baseline="0" dirty="0" err="1" smtClean="0"/>
              <a:t>target</a:t>
            </a:r>
            <a:r>
              <a:rPr lang="sv-SE" baseline="0" dirty="0" smtClean="0"/>
              <a:t> and not </a:t>
            </a:r>
            <a:r>
              <a:rPr lang="sv-SE" baseline="0" dirty="0" err="1" smtClean="0"/>
              <a:t>looking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someone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else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shoot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34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Over</a:t>
            </a:r>
            <a:r>
              <a:rPr lang="sv-SE" baseline="0" dirty="0" smtClean="0"/>
              <a:t> 10 </a:t>
            </a:r>
            <a:r>
              <a:rPr lang="sv-SE" baseline="0" dirty="0" err="1" smtClean="0"/>
              <a:t>year</a:t>
            </a:r>
            <a:r>
              <a:rPr lang="sv-SE" baseline="0" dirty="0" smtClean="0"/>
              <a:t> on Hallandsås , </a:t>
            </a:r>
            <a:r>
              <a:rPr lang="sv-SE" baseline="0" dirty="0" err="1" smtClean="0"/>
              <a:t>section</a:t>
            </a:r>
            <a:r>
              <a:rPr lang="sv-SE" baseline="0" dirty="0" smtClean="0"/>
              <a:t> manager to the cross tunnel </a:t>
            </a:r>
            <a:r>
              <a:rPr lang="sv-SE" baseline="0" dirty="0" err="1" smtClean="0"/>
              <a:t>both</a:t>
            </a:r>
            <a:r>
              <a:rPr lang="sv-SE" baseline="0" dirty="0" smtClean="0"/>
              <a:t> rock </a:t>
            </a:r>
            <a:r>
              <a:rPr lang="sv-SE" baseline="0" dirty="0" err="1" smtClean="0"/>
              <a:t>excvation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concrete</a:t>
            </a:r>
            <a:r>
              <a:rPr lang="sv-SE" baseline="0" dirty="0" smtClean="0"/>
              <a:t>. </a:t>
            </a:r>
          </a:p>
          <a:p>
            <a:r>
              <a:rPr lang="sv-SE" baseline="0" dirty="0" smtClean="0"/>
              <a:t>Long </a:t>
            </a:r>
            <a:r>
              <a:rPr lang="sv-SE" baseline="0" dirty="0" err="1" smtClean="0"/>
              <a:t>project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challanges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especially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due</a:t>
            </a:r>
            <a:r>
              <a:rPr lang="sv-SE" baseline="0" dirty="0" smtClean="0"/>
              <a:t> to the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conditions</a:t>
            </a:r>
            <a:r>
              <a:rPr lang="sv-SE" baseline="0" dirty="0" smtClean="0"/>
              <a:t>.</a:t>
            </a:r>
          </a:p>
          <a:p>
            <a:r>
              <a:rPr lang="sv-SE" baseline="0" dirty="0" err="1" smtClean="0"/>
              <a:t>When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asked</a:t>
            </a:r>
            <a:r>
              <a:rPr lang="sv-SE" baseline="0" dirty="0" smtClean="0"/>
              <a:t> to come to ESS, my </a:t>
            </a:r>
            <a:r>
              <a:rPr lang="sv-SE" baseline="0" dirty="0" err="1" smtClean="0"/>
              <a:t>first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question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, I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tried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issues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799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354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To </a:t>
            </a:r>
            <a:r>
              <a:rPr lang="sv-SE" dirty="0" err="1" smtClean="0"/>
              <a:t>begin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neeeded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Guiding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Principles</a:t>
            </a:r>
            <a:r>
              <a:rPr lang="sv-SE" baseline="0" dirty="0" smtClean="0"/>
              <a:t> set </a:t>
            </a:r>
            <a:r>
              <a:rPr lang="sv-SE" baseline="0" dirty="0" err="1" smtClean="0"/>
              <a:t>together</a:t>
            </a:r>
            <a:r>
              <a:rPr lang="sv-SE" baseline="0" dirty="0" smtClean="0"/>
              <a:t> by ESS and Skanska.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Role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model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Collaborative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Working</a:t>
            </a:r>
            <a:endParaRPr lang="sv-SE" baseline="0" dirty="0" smtClean="0"/>
          </a:p>
          <a:p>
            <a:r>
              <a:rPr lang="sv-SE" baseline="0" dirty="0" smtClean="0"/>
              <a:t>Driving force in </a:t>
            </a:r>
            <a:r>
              <a:rPr lang="sv-SE" baseline="0" dirty="0" err="1" smtClean="0"/>
              <a:t>fullfilling</a:t>
            </a:r>
            <a:r>
              <a:rPr lang="sv-SE" baseline="0" dirty="0" smtClean="0"/>
              <a:t> the ESS mission – so </a:t>
            </a:r>
            <a:r>
              <a:rPr lang="sv-SE" baseline="0" dirty="0" err="1" smtClean="0"/>
              <a:t>if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seem</a:t>
            </a:r>
            <a:r>
              <a:rPr lang="sv-SE" baseline="0" dirty="0" smtClean="0"/>
              <a:t> a bit </a:t>
            </a:r>
            <a:r>
              <a:rPr lang="sv-SE" baseline="0" dirty="0" err="1" smtClean="0"/>
              <a:t>pushy</a:t>
            </a:r>
            <a:r>
              <a:rPr lang="sv-SE" baseline="0" dirty="0" smtClean="0"/>
              <a:t> at </a:t>
            </a:r>
            <a:r>
              <a:rPr lang="sv-SE" baseline="0" dirty="0" err="1" smtClean="0"/>
              <a:t>times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require</a:t>
            </a:r>
            <a:r>
              <a:rPr lang="sv-SE" baseline="0" dirty="0" smtClean="0"/>
              <a:t> fast </a:t>
            </a:r>
            <a:r>
              <a:rPr lang="sv-SE" baseline="0" dirty="0" err="1" smtClean="0"/>
              <a:t>decisions</a:t>
            </a:r>
            <a:r>
              <a:rPr lang="sv-SE" baseline="0" dirty="0" smtClean="0"/>
              <a:t> or design…it not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difficult</a:t>
            </a:r>
            <a:r>
              <a:rPr lang="sv-SE" baseline="0" dirty="0" smtClean="0"/>
              <a:t>….It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mission</a:t>
            </a:r>
          </a:p>
          <a:p>
            <a:r>
              <a:rPr lang="sv-SE" baseline="0" dirty="0" err="1" smtClean="0"/>
              <a:t>Deliver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Schedule, </a:t>
            </a:r>
            <a:r>
              <a:rPr lang="sv-SE" baseline="0" dirty="0" err="1" smtClean="0"/>
              <a:t>described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quality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Breeam</a:t>
            </a:r>
            <a:r>
              <a:rPr lang="sv-SE" baseline="0" dirty="0" smtClean="0"/>
              <a:t> rating.</a:t>
            </a:r>
          </a:p>
          <a:p>
            <a:r>
              <a:rPr lang="sv-SE" baseline="0" dirty="0" err="1" smtClean="0"/>
              <a:t>Open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Honest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respectful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take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responsibility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help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each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other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105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dirty="0" err="1" smtClean="0"/>
              <a:t>Started</a:t>
            </a:r>
            <a:r>
              <a:rPr lang="sv-SE" sz="1800" baseline="0" dirty="0" smtClean="0"/>
              <a:t> on ESS full </a:t>
            </a:r>
            <a:r>
              <a:rPr lang="sv-SE" sz="1800" baseline="0" dirty="0" err="1" smtClean="0"/>
              <a:t>time</a:t>
            </a:r>
            <a:r>
              <a:rPr lang="sv-SE" sz="1800" baseline="0" dirty="0" smtClean="0"/>
              <a:t> in June 2014.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baseline="0" dirty="0" err="1" smtClean="0"/>
              <a:t>First</a:t>
            </a:r>
            <a:r>
              <a:rPr lang="sv-SE" sz="1800" baseline="0" dirty="0" smtClean="0"/>
              <a:t> try to </a:t>
            </a:r>
            <a:r>
              <a:rPr lang="sv-SE" sz="1800" baseline="0" dirty="0" err="1" smtClean="0"/>
              <a:t>determine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what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we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had</a:t>
            </a:r>
            <a:r>
              <a:rPr lang="sv-SE" sz="1800" baseline="0" dirty="0" smtClean="0"/>
              <a:t> to </a:t>
            </a:r>
            <a:r>
              <a:rPr lang="sv-SE" sz="1800" baseline="0" dirty="0" err="1" smtClean="0"/>
              <a:t>build</a:t>
            </a:r>
            <a:r>
              <a:rPr lang="sv-SE" sz="1800" baseline="0" dirty="0" smtClean="0"/>
              <a:t> and </a:t>
            </a:r>
            <a:r>
              <a:rPr lang="sv-SE" sz="1800" baseline="0" dirty="0" err="1" smtClean="0"/>
              <a:t>define</a:t>
            </a:r>
            <a:r>
              <a:rPr lang="sv-SE" sz="1800" baseline="0" dirty="0" smtClean="0"/>
              <a:t> the </a:t>
            </a:r>
            <a:r>
              <a:rPr lang="sv-SE" sz="1800" baseline="0" dirty="0" err="1" smtClean="0"/>
              <a:t>scope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of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works</a:t>
            </a:r>
            <a:r>
              <a:rPr lang="sv-SE" sz="1800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baseline="0" dirty="0" err="1" smtClean="0"/>
              <a:t>Once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had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defined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scope</a:t>
            </a:r>
            <a:r>
              <a:rPr lang="sv-SE" sz="1800" baseline="0" dirty="0" smtClean="0"/>
              <a:t>, </a:t>
            </a:r>
            <a:r>
              <a:rPr lang="sv-SE" sz="1800" baseline="0" dirty="0" err="1" smtClean="0"/>
              <a:t>how</a:t>
            </a:r>
            <a:r>
              <a:rPr lang="sv-SE" sz="1800" baseline="0" dirty="0" smtClean="0"/>
              <a:t> long </a:t>
            </a:r>
            <a:r>
              <a:rPr lang="sv-SE" sz="1800" baseline="0" dirty="0" err="1" smtClean="0"/>
              <a:t>time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did</a:t>
            </a:r>
            <a:r>
              <a:rPr lang="sv-SE" sz="1800" baseline="0" dirty="0" smtClean="0"/>
              <a:t> I </a:t>
            </a:r>
            <a:r>
              <a:rPr lang="sv-SE" sz="1800" baseline="0" dirty="0" err="1" smtClean="0"/>
              <a:t>have</a:t>
            </a:r>
            <a:r>
              <a:rPr lang="sv-SE" sz="1800" baseline="0" dirty="0" smtClean="0"/>
              <a:t> to </a:t>
            </a:r>
            <a:r>
              <a:rPr lang="sv-SE" sz="1800" baseline="0" dirty="0" err="1" smtClean="0"/>
              <a:t>build</a:t>
            </a:r>
            <a:r>
              <a:rPr lang="sv-SE" sz="1800" baseline="0" dirty="0" smtClean="0"/>
              <a:t>…</a:t>
            </a:r>
            <a:r>
              <a:rPr lang="sv-SE" sz="1800" baseline="0" dirty="0" err="1" smtClean="0"/>
              <a:t>how</a:t>
            </a:r>
            <a:r>
              <a:rPr lang="sv-SE" sz="1800" baseline="0" dirty="0" smtClean="0"/>
              <a:t> fast </a:t>
            </a:r>
            <a:r>
              <a:rPr lang="sv-SE" sz="1800" baseline="0" dirty="0" err="1" smtClean="0"/>
              <a:t>yea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wanted</a:t>
            </a:r>
            <a:r>
              <a:rPr lang="sv-SE" sz="1800" baseline="0" dirty="0" smtClean="0"/>
              <a:t> it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baseline="0" dirty="0" err="1" smtClean="0"/>
              <a:t>How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many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people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was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need</a:t>
            </a:r>
            <a:r>
              <a:rPr lang="sv-SE" sz="1800" baseline="0" dirty="0" smtClean="0"/>
              <a:t> to </a:t>
            </a:r>
            <a:r>
              <a:rPr lang="sv-SE" sz="1800" baseline="0" dirty="0" err="1" smtClean="0"/>
              <a:t>build</a:t>
            </a:r>
            <a:r>
              <a:rPr lang="sv-SE" sz="1800" baseline="0" dirty="0" smtClean="0"/>
              <a:t> it in </a:t>
            </a:r>
            <a:r>
              <a:rPr lang="sv-SE" sz="1800" baseline="0" dirty="0" err="1" smtClean="0"/>
              <a:t>that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time</a:t>
            </a:r>
            <a:endParaRPr lang="sv-SE" sz="1800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baseline="0" dirty="0" err="1" smtClean="0"/>
              <a:t>How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large</a:t>
            </a:r>
            <a:r>
              <a:rPr lang="sv-SE" sz="1800" baseline="0" dirty="0" smtClean="0"/>
              <a:t> organisation </a:t>
            </a:r>
            <a:r>
              <a:rPr lang="sv-SE" sz="1800" baseline="0" dirty="0" err="1" smtClean="0"/>
              <a:t>was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need</a:t>
            </a:r>
            <a:r>
              <a:rPr lang="sv-SE" sz="1800" baseline="0" dirty="0" smtClean="0"/>
              <a:t> to </a:t>
            </a:r>
            <a:r>
              <a:rPr lang="sv-SE" sz="1800" baseline="0" dirty="0" err="1" smtClean="0"/>
              <a:t>control</a:t>
            </a:r>
            <a:r>
              <a:rPr lang="sv-SE" sz="1800" baseline="0" dirty="0" smtClean="0"/>
              <a:t> the </a:t>
            </a:r>
            <a:r>
              <a:rPr lang="sv-SE" sz="1800" baseline="0" dirty="0" err="1" smtClean="0"/>
              <a:t>construction</a:t>
            </a:r>
            <a:r>
              <a:rPr lang="sv-SE" sz="1800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800" baseline="0" dirty="0" err="1" smtClean="0"/>
              <a:t>Subcontractor</a:t>
            </a:r>
            <a:r>
              <a:rPr lang="sv-SE" sz="1800" baseline="0" dirty="0" smtClean="0"/>
              <a:t> or </a:t>
            </a:r>
            <a:r>
              <a:rPr lang="sv-SE" sz="1800" baseline="0" dirty="0" err="1" smtClean="0"/>
              <a:t>own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people</a:t>
            </a:r>
            <a:r>
              <a:rPr lang="sv-SE" sz="1800" baseline="0" dirty="0" smtClean="0"/>
              <a:t>, </a:t>
            </a:r>
            <a:r>
              <a:rPr lang="sv-SE" sz="1800" baseline="0" dirty="0" err="1" smtClean="0"/>
              <a:t>taking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into</a:t>
            </a:r>
            <a:r>
              <a:rPr lang="sv-SE" sz="1800" baseline="0" dirty="0" smtClean="0"/>
              <a:t> </a:t>
            </a:r>
            <a:r>
              <a:rPr lang="sv-SE" sz="1800" baseline="0" dirty="0" err="1" smtClean="0"/>
              <a:t>consideration</a:t>
            </a:r>
            <a:r>
              <a:rPr lang="sv-SE" sz="1800" baseline="0" dirty="0" smtClean="0"/>
              <a:t> Union </a:t>
            </a:r>
            <a:r>
              <a:rPr lang="sv-SE" sz="1800" baseline="0" dirty="0" err="1" smtClean="0"/>
              <a:t>requirement</a:t>
            </a:r>
            <a:r>
              <a:rPr lang="sv-SE" sz="1800" baseline="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323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core</a:t>
            </a:r>
            <a:r>
              <a:rPr lang="sv-SE" baseline="0" dirty="0" smtClean="0"/>
              <a:t> business is to </a:t>
            </a:r>
            <a:r>
              <a:rPr lang="sv-SE" baseline="0" dirty="0" err="1" smtClean="0"/>
              <a:t>build</a:t>
            </a:r>
            <a:r>
              <a:rPr lang="sv-SE" baseline="0" dirty="0" smtClean="0"/>
              <a:t> an organisation in a short </a:t>
            </a:r>
            <a:r>
              <a:rPr lang="sv-SE" baseline="0" dirty="0" err="1" smtClean="0"/>
              <a:t>time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perform</a:t>
            </a:r>
            <a:r>
              <a:rPr lang="sv-SE" baseline="0" dirty="0" smtClean="0"/>
              <a:t> on a </a:t>
            </a:r>
            <a:r>
              <a:rPr lang="sv-SE" baseline="0" dirty="0" err="1" smtClean="0"/>
              <a:t>high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level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r>
              <a:rPr lang="sv-SE" baseline="0" dirty="0" smtClean="0"/>
              <a:t>Different </a:t>
            </a:r>
            <a:r>
              <a:rPr lang="sv-SE" baseline="0" dirty="0" err="1" smtClean="0"/>
              <a:t>people</a:t>
            </a:r>
            <a:r>
              <a:rPr lang="sv-SE" baseline="0" dirty="0" smtClean="0"/>
              <a:t> in different </a:t>
            </a:r>
            <a:r>
              <a:rPr lang="sv-SE" baseline="0" dirty="0" err="1" smtClean="0"/>
              <a:t>roles</a:t>
            </a:r>
            <a:r>
              <a:rPr lang="sv-SE" baseline="0" dirty="0" smtClean="0"/>
              <a:t>, and support </a:t>
            </a:r>
            <a:r>
              <a:rPr lang="sv-SE" baseline="0" dirty="0" err="1" smtClean="0"/>
              <a:t>groups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help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keep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production</a:t>
            </a:r>
            <a:r>
              <a:rPr lang="sv-SE" baseline="0" dirty="0" smtClean="0"/>
              <a:t> teams in </a:t>
            </a:r>
            <a:r>
              <a:rPr lang="sv-SE" baseline="0" dirty="0" err="1" smtClean="0"/>
              <a:t>lines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laws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requirement</a:t>
            </a:r>
            <a:r>
              <a:rPr lang="sv-SE" baseline="0" dirty="0" smtClean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5973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 Manager role, overall responsible for the production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priorities: H&amp;S safety first, Bas-U Map, quality, 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with a small group in Dec 2014, but after short time we had built up 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organistation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have 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supervior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different areas so that we could cope with the demands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reauirements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works, H&amp;S , Quality, Logistics, procurement, follow up,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828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defined</a:t>
            </a:r>
            <a:r>
              <a:rPr lang="sv-SE" dirty="0" smtClean="0"/>
              <a:t> a </a:t>
            </a:r>
            <a:r>
              <a:rPr lang="sv-SE" dirty="0" err="1" smtClean="0"/>
              <a:t>time</a:t>
            </a:r>
            <a:r>
              <a:rPr lang="sv-SE" dirty="0" smtClean="0"/>
              <a:t> </a:t>
            </a:r>
            <a:r>
              <a:rPr lang="sv-SE" dirty="0" err="1" smtClean="0"/>
              <a:t>scheule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fitted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</a:t>
            </a:r>
            <a:r>
              <a:rPr lang="sv-SE" baseline="0" dirty="0" smtClean="0"/>
              <a:t> ESS </a:t>
            </a:r>
            <a:r>
              <a:rPr lang="sv-SE" baseline="0" dirty="0" err="1" smtClean="0"/>
              <a:t>needs</a:t>
            </a:r>
            <a:r>
              <a:rPr lang="sv-SE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834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2016-11-23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2016-11-23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2016-11-23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2016-11-23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2016-11-23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9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2016-11-23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2016-11-23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5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2016-11-23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4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2016-11-23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2016-11-23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3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How to build an Accelerator envelope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Kieran Deasy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Section Manager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G01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2016-11-23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63688" y="2312461"/>
            <a:ext cx="25590" cy="44289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96276" y="2312461"/>
            <a:ext cx="35564" cy="42848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27984" y="2312461"/>
            <a:ext cx="20820" cy="42128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1850" y="2349393"/>
            <a:ext cx="0" cy="38269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37367" y="2312461"/>
            <a:ext cx="0" cy="38269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56907" y="2312461"/>
            <a:ext cx="0" cy="38269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23705" y="1966056"/>
            <a:ext cx="8766696" cy="3464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64" y="1943129"/>
            <a:ext cx="879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white"/>
                </a:solidFill>
                <a:latin typeface="Calibri"/>
              </a:rPr>
              <a:t>Oct  Nov  Dec  Jan  Feb  Mar  Apr  May  Jun  Jul  Aug  Sep  Oct  Nov  Dec  Jan  Feb  Mar  Apr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705" y="1484784"/>
            <a:ext cx="8766696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  <a:gs pos="26000">
                <a:schemeClr val="accent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2014            2015                                                                      2016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313391" y="2399464"/>
            <a:ext cx="3447298" cy="3240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G01 BLINDING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123400" y="2794332"/>
            <a:ext cx="3143800" cy="324000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G01 BASE SLABS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929827" y="3194018"/>
            <a:ext cx="5805976" cy="324000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G01 WALLS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259712" y="3592974"/>
            <a:ext cx="5906388" cy="3240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G01 VAULTS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603500" y="6457079"/>
            <a:ext cx="6540500" cy="324000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STUBS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990600" y="3991658"/>
            <a:ext cx="3009901" cy="324000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CTL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3340100" y="4400962"/>
            <a:ext cx="4559300" cy="3240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HEBT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3638001" y="4819647"/>
            <a:ext cx="2889800" cy="324000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FEB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4504282" y="5241945"/>
            <a:ext cx="4207918" cy="324000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DOG LEG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4593182" y="5642946"/>
            <a:ext cx="4550818" cy="32400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RETAINING WALL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5380582" y="6036531"/>
            <a:ext cx="3509819" cy="324000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EMERGENCY EXITS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pPr lvl="0" defTabSz="457119">
              <a:spcBef>
                <a:spcPts val="0"/>
              </a:spcBef>
              <a:defRPr/>
            </a:pPr>
            <a:r>
              <a:rPr lang="en-US" dirty="0" smtClean="0"/>
              <a:t>Time plan G01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sequence</a:t>
            </a:r>
            <a:br>
              <a:rPr lang="en-US" dirty="0" smtClean="0"/>
            </a:br>
            <a:r>
              <a:rPr lang="en-US" sz="2700" dirty="0" smtClean="0"/>
              <a:t>E10 - E04</a:t>
            </a:r>
            <a:br>
              <a:rPr lang="en-US" sz="2700" dirty="0" smtClean="0"/>
            </a:br>
            <a:r>
              <a:rPr lang="en-US" sz="2700" dirty="0" smtClean="0"/>
              <a:t>E11 - E25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6" name="Picture 5" descr="tunnel works 2015-01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4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 first walls</a:t>
            </a:r>
            <a:br>
              <a:rPr lang="en-US" dirty="0" smtClean="0"/>
            </a:br>
            <a:r>
              <a:rPr lang="en-US" sz="2400" dirty="0" smtClean="0"/>
              <a:t>Why did we start in the middle? (E10)</a:t>
            </a:r>
            <a:endParaRPr lang="en-US" sz="2400" dirty="0"/>
          </a:p>
        </p:txBody>
      </p:sp>
      <p:pic>
        <p:nvPicPr>
          <p:cNvPr id="5" name="Content Placeholder 4" descr="G01 first walls 22 jan 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5" b="16515"/>
          <a:stretch>
            <a:fillRect/>
          </a:stretch>
        </p:blipFill>
        <p:spPr>
          <a:xfrm>
            <a:off x="323528" y="1805893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39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 drawing, cross-section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tunnel cross section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380000" cy="50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5" name="Picture 4" descr="141015 Joints Level 09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Stub sequences – A 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7" name="Picture 6" descr="STUB SEQUENC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6"/>
          <a:stretch/>
        </p:blipFill>
        <p:spPr>
          <a:xfrm>
            <a:off x="755576" y="1460500"/>
            <a:ext cx="7416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27 stubs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7" name="Picture 6" descr="G01 stubs overview 30x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39427"/>
            <a:ext cx="7236000" cy="54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&amp; Safety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>
          <a:xfrm>
            <a:off x="323528" y="5805264"/>
            <a:ext cx="8229600" cy="82073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ja-JP" altLang="sv-SE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”</a:t>
            </a:r>
            <a:r>
              <a:rPr lang="sv-SE" b="1" dirty="0" err="1">
                <a:solidFill>
                  <a:schemeClr val="tx1"/>
                </a:solidFill>
                <a:latin typeface="Calibri" charset="0"/>
                <a:ea typeface="ＭＳ Ｐゴシック" charset="0"/>
              </a:rPr>
              <a:t>We</a:t>
            </a:r>
            <a:r>
              <a:rPr lang="sv-SE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 </a:t>
            </a:r>
            <a:r>
              <a:rPr lang="sv-SE" b="1" dirty="0" err="1">
                <a:solidFill>
                  <a:schemeClr val="tx1"/>
                </a:solidFill>
                <a:latin typeface="Calibri" charset="0"/>
                <a:ea typeface="ＭＳ Ｐゴシック" charset="0"/>
              </a:rPr>
              <a:t>work</a:t>
            </a:r>
            <a:r>
              <a:rPr lang="sv-SE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 </a:t>
            </a:r>
            <a:r>
              <a:rPr lang="sv-SE" b="1" dirty="0" err="1">
                <a:solidFill>
                  <a:schemeClr val="tx1"/>
                </a:solidFill>
                <a:latin typeface="Calibri" charset="0"/>
                <a:ea typeface="ＭＳ Ｐゴシック" charset="0"/>
              </a:rPr>
              <a:t>Safely</a:t>
            </a:r>
            <a:r>
              <a:rPr lang="sv-SE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 – or not at all!</a:t>
            </a:r>
            <a:r>
              <a:rPr lang="ja-JP" altLang="sv-SE" b="1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”</a:t>
            </a:r>
            <a:endParaRPr lang="sv-SE" b="1" dirty="0">
              <a:solidFill>
                <a:schemeClr val="tx1"/>
              </a:solidFill>
              <a:latin typeface="Calibri" charset="0"/>
              <a:ea typeface="ＭＳ Ｐゴシック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v-SE" sz="2000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Skanska </a:t>
            </a:r>
            <a:r>
              <a:rPr lang="sv-SE" sz="20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Sweden’s</a:t>
            </a:r>
            <a:r>
              <a:rPr lang="sv-SE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 </a:t>
            </a:r>
            <a:r>
              <a:rPr lang="sv-SE" sz="2000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Health and </a:t>
            </a:r>
            <a:r>
              <a:rPr lang="sv-SE" sz="2000" dirty="0" err="1">
                <a:solidFill>
                  <a:schemeClr val="tx1"/>
                </a:solidFill>
                <a:latin typeface="Calibri" charset="0"/>
                <a:ea typeface="ＭＳ Ｐゴシック" charset="0"/>
              </a:rPr>
              <a:t>Safety</a:t>
            </a:r>
            <a:r>
              <a:rPr lang="sv-SE" sz="2000" dirty="0">
                <a:solidFill>
                  <a:schemeClr val="tx1"/>
                </a:solidFill>
                <a:latin typeface="Calibri" charset="0"/>
                <a:ea typeface="ＭＳ Ｐゴシック" charset="0"/>
              </a:rPr>
              <a:t> Policy</a:t>
            </a:r>
          </a:p>
        </p:txBody>
      </p:sp>
      <p:pic>
        <p:nvPicPr>
          <p:cNvPr id="6" name="Picture 5" descr="P10509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48" y="4437112"/>
            <a:ext cx="1980000" cy="2165930"/>
          </a:xfrm>
          <a:prstGeom prst="rect">
            <a:avLst/>
          </a:prstGeom>
        </p:spPr>
      </p:pic>
      <p:pic>
        <p:nvPicPr>
          <p:cNvPr id="7" name="Picture 6" descr="ris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1469256"/>
            <a:ext cx="3289300" cy="2463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1700808"/>
            <a:ext cx="53285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7F7F7F"/>
                </a:solidFill>
              </a:rPr>
              <a:t>We plan together and communicate before any work is started. </a:t>
            </a:r>
          </a:p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7F7F7F"/>
                </a:solidFill>
              </a:rPr>
              <a:t>- Risk inventory			</a:t>
            </a:r>
          </a:p>
          <a:p>
            <a:pPr>
              <a:spcBef>
                <a:spcPct val="20000"/>
              </a:spcBef>
            </a:pPr>
            <a:r>
              <a:rPr lang="en-GB" sz="2400" dirty="0">
                <a:solidFill>
                  <a:srgbClr val="7F7F7F"/>
                </a:solidFill>
              </a:rPr>
              <a:t>Risks are assessed and addressed</a:t>
            </a:r>
          </a:p>
          <a:p>
            <a:pPr>
              <a:spcBef>
                <a:spcPct val="20000"/>
              </a:spcBef>
              <a:buFont typeface="Arial" charset="0"/>
              <a:buChar char="−"/>
            </a:pPr>
            <a:r>
              <a:rPr lang="en-GB" sz="2400" b="1" dirty="0">
                <a:solidFill>
                  <a:srgbClr val="7F7F7F"/>
                </a:solidFill>
              </a:rPr>
              <a:t>Work Instructions			</a:t>
            </a:r>
            <a:br>
              <a:rPr lang="en-GB" sz="2400" b="1" dirty="0">
                <a:solidFill>
                  <a:srgbClr val="7F7F7F"/>
                </a:solidFill>
              </a:rPr>
            </a:br>
            <a:r>
              <a:rPr lang="en-GB" sz="2400" dirty="0">
                <a:solidFill>
                  <a:srgbClr val="7F7F7F"/>
                </a:solidFill>
              </a:rPr>
              <a:t>Detailed planning before all work activities</a:t>
            </a:r>
          </a:p>
          <a:p>
            <a:pPr>
              <a:spcBef>
                <a:spcPct val="20000"/>
              </a:spcBef>
            </a:pPr>
            <a:r>
              <a:rPr lang="en-GB" b="1" dirty="0">
                <a:solidFill>
                  <a:srgbClr val="7F7F7F"/>
                </a:solidFill>
              </a:rPr>
              <a:t>	</a:t>
            </a:r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Bas-U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 descr="15_R02 BAS-U Area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ESS Installation</a:t>
            </a:r>
            <a:br>
              <a:rPr lang="en-US" dirty="0" smtClean="0"/>
            </a:br>
            <a:r>
              <a:rPr lang="en-US" sz="1800" dirty="0" err="1" smtClean="0"/>
              <a:t>Cryo</a:t>
            </a:r>
            <a:r>
              <a:rPr lang="en-US" sz="1800" dirty="0" smtClean="0"/>
              <a:t> exhaust pipe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4" descr="P10602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0" y="1556792"/>
            <a:ext cx="7920000" cy="50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Building a tunnel</a:t>
            </a:r>
          </a:p>
          <a:p>
            <a:r>
              <a:rPr lang="en-US" dirty="0" smtClean="0"/>
              <a:t>Looking forward</a:t>
            </a:r>
          </a:p>
          <a:p>
            <a:r>
              <a:rPr lang="en-US" dirty="0" smtClean="0"/>
              <a:t>Lessons learned/Recommendations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Feel free to ask questions during the presentation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80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401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32103"/>
            <a:ext cx="4212000" cy="2525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of a sub-contractor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5" name="Picture 4" descr="logo_fr_isow_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86"/>
          <a:stretch/>
        </p:blipFill>
        <p:spPr>
          <a:xfrm>
            <a:off x="6624000" y="260648"/>
            <a:ext cx="2520000" cy="773006"/>
          </a:xfrm>
          <a:prstGeom prst="rect">
            <a:avLst/>
          </a:prstGeom>
        </p:spPr>
      </p:pic>
      <p:pic>
        <p:nvPicPr>
          <p:cNvPr id="6" name="Picture 5" descr="P10408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44460"/>
            <a:ext cx="3168000" cy="2523412"/>
          </a:xfrm>
          <a:prstGeom prst="rect">
            <a:avLst/>
          </a:prstGeom>
        </p:spPr>
      </p:pic>
      <p:pic>
        <p:nvPicPr>
          <p:cNvPr id="7" name="Picture 6" descr="P104008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2664000" cy="2898786"/>
          </a:xfrm>
          <a:prstGeom prst="rect">
            <a:avLst/>
          </a:prstGeom>
        </p:spPr>
      </p:pic>
      <p:pic>
        <p:nvPicPr>
          <p:cNvPr id="9" name="Picture 8" descr="P103084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1"/>
            <a:ext cx="2592734" cy="2880000"/>
          </a:xfrm>
          <a:prstGeom prst="rect">
            <a:avLst/>
          </a:prstGeom>
        </p:spPr>
      </p:pic>
      <p:pic>
        <p:nvPicPr>
          <p:cNvPr id="10" name="Picture 9" descr="G01 E25b prep 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00" y="1556792"/>
            <a:ext cx="3456000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Hero!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pic>
        <p:nvPicPr>
          <p:cNvPr id="5" name="Picture 4" descr="P10307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60" y="1628800"/>
            <a:ext cx="6660000" cy="5052946"/>
          </a:xfrm>
          <a:prstGeom prst="rect">
            <a:avLst/>
          </a:prstGeom>
        </p:spPr>
      </p:pic>
      <p:pic>
        <p:nvPicPr>
          <p:cNvPr id="6" name="Picture 5" descr="safety hero cert MB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 Topping out ceremony</a:t>
            </a:r>
            <a:br>
              <a:rPr lang="en-US" dirty="0" smtClean="0"/>
            </a:br>
            <a:r>
              <a:rPr lang="en-US" dirty="0" smtClean="0"/>
              <a:t>8 April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6" name="Picture 5" descr="Tunnel cake 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" y="1484784"/>
            <a:ext cx="4932000" cy="4325309"/>
          </a:xfrm>
          <a:prstGeom prst="rect">
            <a:avLst/>
          </a:prstGeom>
        </p:spPr>
      </p:pic>
      <p:pic>
        <p:nvPicPr>
          <p:cNvPr id="5" name="Content Placeholder 4" descr="Mats Lindroos and friends on G01 50x70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11774" b="11774"/>
          <a:stretch/>
        </p:blipFill>
        <p:spPr>
          <a:xfrm>
            <a:off x="4715396" y="2132856"/>
            <a:ext cx="4428604" cy="2771806"/>
          </a:xfrm>
        </p:spPr>
      </p:pic>
      <p:sp>
        <p:nvSpPr>
          <p:cNvPr id="7" name="TextBox 6"/>
          <p:cNvSpPr txBox="1"/>
          <p:nvPr/>
        </p:nvSpPr>
        <p:spPr>
          <a:xfrm>
            <a:off x="6828656" y="530120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G01 – a success story. </a:t>
            </a:r>
          </a:p>
          <a:p>
            <a:r>
              <a:rPr lang="en-US" dirty="0" smtClean="0"/>
              <a:t>Within schedule </a:t>
            </a:r>
          </a:p>
          <a:p>
            <a:r>
              <a:rPr lang="en-US" dirty="0" smtClean="0"/>
              <a:t>and within budget!</a:t>
            </a:r>
            <a:endParaRPr lang="en-US" dirty="0"/>
          </a:p>
        </p:txBody>
      </p:sp>
      <p:pic>
        <p:nvPicPr>
          <p:cNvPr id="8" name="Picture 7" descr="gold-st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41168"/>
            <a:ext cx="1871999" cy="18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Looking Forward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39136" cy="69269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Aerial view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1 November 2016</a:t>
            </a:r>
            <a:endParaRPr lang="en-US" sz="2800" b="1" dirty="0"/>
          </a:p>
        </p:txBody>
      </p:sp>
      <p:pic>
        <p:nvPicPr>
          <p:cNvPr id="3" name="Picture 2" descr="2016-11-01_ESS_orthoGE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" b="1869"/>
          <a:stretch/>
        </p:blipFill>
        <p:spPr>
          <a:xfrm>
            <a:off x="0" y="1081484"/>
            <a:ext cx="9144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on board!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5" name="Picture 4" descr="milesto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1484784"/>
            <a:ext cx="3600000" cy="3600000"/>
          </a:xfrm>
          <a:prstGeom prst="rect">
            <a:avLst/>
          </a:prstGeom>
        </p:spPr>
      </p:pic>
      <p:graphicFrame>
        <p:nvGraphicFramePr>
          <p:cNvPr id="6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7634"/>
              </p:ext>
            </p:extLst>
          </p:nvPr>
        </p:nvGraphicFramePr>
        <p:xfrm>
          <a:off x="644709" y="3429000"/>
          <a:ext cx="52234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9220"/>
                <a:gridCol w="1944215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Milestone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Date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Sectional Handover H05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02-May-17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Sectional Handover H06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02-May-17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Sectional Handover G04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02-May-17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Sectional Handover G01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02-May-17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Sectional Handover G02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31-May-18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87741"/>
              </p:ext>
            </p:extLst>
          </p:nvPr>
        </p:nvGraphicFramePr>
        <p:xfrm>
          <a:off x="731912" y="1729616"/>
          <a:ext cx="4272136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1224136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Access </a:t>
                      </a:r>
                      <a:r>
                        <a:rPr lang="sv-SE" dirty="0" err="1" smtClean="0"/>
                        <a:t>Milestone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Date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Partial Access Gas </a:t>
                      </a:r>
                      <a:r>
                        <a:rPr lang="sv-SE" dirty="0" err="1" smtClean="0"/>
                        <a:t>Storage</a:t>
                      </a:r>
                      <a:r>
                        <a:rPr lang="sv-SE" dirty="0" smtClean="0"/>
                        <a:t> G04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07-Nov-16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Partial Access G04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04-Jan-17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Partial Access Cold Box G02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04-Jan-17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4" y="602128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CHALLENGE: Parallel works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107504" y="4869160"/>
            <a:ext cx="504056" cy="50405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G01, Accelerator tunnel, </a:t>
            </a:r>
            <a:r>
              <a:rPr lang="en-US" dirty="0" err="1" smtClean="0"/>
              <a:t>topfill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pic>
        <p:nvPicPr>
          <p:cNvPr id="5" name="Picture 4" descr="DSC_0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58012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Reinforced slope &amp; backfill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5" name="Bildobjekt 7" descr="M01-16B--2-A-----400* - Bluebeam Revu x6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17524" r="27013" b="20731"/>
          <a:stretch/>
        </p:blipFill>
        <p:spPr>
          <a:xfrm>
            <a:off x="251520" y="1556792"/>
            <a:ext cx="8640000" cy="52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200800" cy="817364"/>
          </a:xfrm>
        </p:spPr>
        <p:txBody>
          <a:bodyPr>
            <a:normAutofit/>
          </a:bodyPr>
          <a:lstStyle/>
          <a:p>
            <a:r>
              <a:rPr lang="en-US" dirty="0" smtClean="0"/>
              <a:t>Target – Monolith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pic>
        <p:nvPicPr>
          <p:cNvPr id="7" name="Picture 6" descr="DSC_03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6087" y="92225"/>
            <a:ext cx="5184000" cy="79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E01 Experimental Halls</a:t>
            </a:r>
            <a:br>
              <a:rPr lang="en-US" dirty="0" smtClean="0"/>
            </a:br>
            <a:r>
              <a:rPr lang="en-US" dirty="0" smtClean="0"/>
              <a:t>E02 Beam Line Gallery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3" name="Picture 2" descr="DSC_039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/>
          <a:stretch/>
        </p:blipFill>
        <p:spPr>
          <a:xfrm>
            <a:off x="539552" y="1484784"/>
            <a:ext cx="7720584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6" name="Picture 5" descr="Kier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6" y="476672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Kieran Deasy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Section Manager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Concrete Works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G01 Accelerator Tunnel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Target Building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Lessons learned</a:t>
            </a:r>
            <a:r>
              <a:rPr lang="en-US" sz="4000" dirty="0" smtClean="0"/>
              <a:t>/</a:t>
            </a:r>
            <a:br>
              <a:rPr lang="en-US" sz="4000" dirty="0" smtClean="0"/>
            </a:br>
            <a:r>
              <a:rPr lang="en-US" sz="4000" dirty="0" smtClean="0"/>
              <a:t>Recommendations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involvement – Sharing Knowledge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 dirty="0"/>
          </a:p>
        </p:txBody>
      </p:sp>
      <p:pic>
        <p:nvPicPr>
          <p:cNvPr id="5" name="Picture 4" descr="DSCN23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636000" cy="4354106"/>
          </a:xfrm>
          <a:prstGeom prst="rect">
            <a:avLst/>
          </a:prstGeom>
        </p:spPr>
      </p:pic>
      <p:pic>
        <p:nvPicPr>
          <p:cNvPr id="6" name="Picture 5" descr="DSCN22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628799"/>
            <a:ext cx="3996000" cy="432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Plan, plan and plan </a:t>
            </a:r>
          </a:p>
          <a:p>
            <a:pPr marL="457200" lvl="1" indent="0">
              <a:buNone/>
            </a:pPr>
            <a:r>
              <a:rPr lang="en-US" sz="1800" dirty="0" smtClean="0"/>
              <a:t>– make sure you are ready when you start works, otherwise go back and plan more!</a:t>
            </a:r>
          </a:p>
          <a:p>
            <a:r>
              <a:rPr lang="en-US" dirty="0" smtClean="0"/>
              <a:t>Define clear roles</a:t>
            </a:r>
          </a:p>
          <a:p>
            <a:pPr marL="685800" lvl="2" indent="-285750"/>
            <a:r>
              <a:rPr lang="en-US" sz="1800" dirty="0" smtClean="0"/>
              <a:t>Each man to his profession</a:t>
            </a:r>
          </a:p>
          <a:p>
            <a:pPr marL="685800" lvl="2" indent="-285750"/>
            <a:r>
              <a:rPr lang="en-US" sz="1800" dirty="0" smtClean="0"/>
              <a:t>Don’t underestimate the complexity of the project and the need for routines &amp; administration (Q </a:t>
            </a:r>
            <a:r>
              <a:rPr lang="en-US" sz="1800" dirty="0" err="1" smtClean="0"/>
              <a:t>etc</a:t>
            </a:r>
            <a:r>
              <a:rPr lang="en-US" sz="1800" dirty="0" smtClean="0"/>
              <a:t>)</a:t>
            </a:r>
          </a:p>
          <a:p>
            <a:pPr marL="685800" lvl="2" indent="-285750"/>
            <a:r>
              <a:rPr lang="en-US" sz="1800" dirty="0" smtClean="0"/>
              <a:t>Feel responsible</a:t>
            </a:r>
            <a:endParaRPr lang="en-US" sz="1800" dirty="0"/>
          </a:p>
          <a:p>
            <a:r>
              <a:rPr lang="en-US" dirty="0" smtClean="0"/>
              <a:t>Routines H&amp;S, Quality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Divide Bas-U areas</a:t>
            </a:r>
          </a:p>
          <a:p>
            <a:r>
              <a:rPr lang="en-US" dirty="0" smtClean="0"/>
              <a:t>Early Design </a:t>
            </a:r>
          </a:p>
          <a:p>
            <a:r>
              <a:rPr lang="en-US" dirty="0" smtClean="0"/>
              <a:t>Help each other. Collaboration is key.</a:t>
            </a:r>
          </a:p>
          <a:p>
            <a:r>
              <a:rPr lang="en-US" dirty="0" smtClean="0"/>
              <a:t>Use our experience and expertise – a winning concept.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 dirty="0"/>
          </a:p>
        </p:txBody>
      </p:sp>
      <p:pic>
        <p:nvPicPr>
          <p:cNvPr id="5" name="Picture 4" descr="gear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8225"/>
          <a:stretch/>
        </p:blipFill>
        <p:spPr>
          <a:xfrm>
            <a:off x="6948504" y="1484784"/>
            <a:ext cx="2160000" cy="1803400"/>
          </a:xfrm>
          <a:prstGeom prst="rect">
            <a:avLst/>
          </a:prstGeom>
        </p:spPr>
      </p:pic>
      <p:pic>
        <p:nvPicPr>
          <p:cNvPr id="6" name="Picture 5" descr="DSCN226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97" y="3227693"/>
            <a:ext cx="2051999" cy="36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Procurement process</a:t>
            </a:r>
            <a:br>
              <a:rPr lang="en-US" dirty="0" smtClean="0"/>
            </a:br>
            <a:r>
              <a:rPr lang="en-US" sz="2200" dirty="0" smtClean="0"/>
              <a:t>To meet our standards in regards to Quality, H&amp;S, values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pic>
        <p:nvPicPr>
          <p:cNvPr id="7" name="Picture 6" descr="09_Procurement Process Pictu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3066" r="7916" b="5993"/>
          <a:stretch/>
        </p:blipFill>
        <p:spPr>
          <a:xfrm>
            <a:off x="1835696" y="1628800"/>
            <a:ext cx="5287051" cy="3630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259241"/>
            <a:ext cx="7859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smtClean="0">
                <a:solidFill>
                  <a:srgbClr val="FF0000"/>
                </a:solidFill>
              </a:rPr>
              <a:t>TAKES TIMES – BE OUT IN GOOD TIME !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agreements</a:t>
            </a:r>
            <a:br>
              <a:rPr lang="en-US" dirty="0" smtClean="0"/>
            </a:br>
            <a:r>
              <a:rPr lang="en-US" sz="2400" dirty="0" smtClean="0"/>
              <a:t>We have prepared the site for you!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Site-wide services established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pic>
        <p:nvPicPr>
          <p:cNvPr id="6" name="Picture 5" descr="DSC_03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6119551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2420888"/>
            <a:ext cx="230425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Scaffolding</a:t>
            </a:r>
          </a:p>
          <a:p>
            <a:r>
              <a:rPr lang="en-US" dirty="0" smtClean="0"/>
              <a:t>Lifts</a:t>
            </a:r>
          </a:p>
          <a:p>
            <a:r>
              <a:rPr lang="en-US" dirty="0" smtClean="0"/>
              <a:t>Cranes</a:t>
            </a:r>
          </a:p>
          <a:p>
            <a:r>
              <a:rPr lang="en-US" dirty="0" smtClean="0"/>
              <a:t>Concrete</a:t>
            </a:r>
          </a:p>
          <a:p>
            <a:r>
              <a:rPr lang="en-US" dirty="0" smtClean="0"/>
              <a:t>Rebar</a:t>
            </a:r>
          </a:p>
          <a:p>
            <a:r>
              <a:rPr lang="en-US" dirty="0" smtClean="0"/>
              <a:t>Site cabins</a:t>
            </a:r>
          </a:p>
          <a:p>
            <a:r>
              <a:rPr lang="en-US" dirty="0" smtClean="0"/>
              <a:t>Containers</a:t>
            </a:r>
          </a:p>
          <a:p>
            <a:r>
              <a:rPr lang="en-US" dirty="0" smtClean="0"/>
              <a:t>Equipment</a:t>
            </a:r>
          </a:p>
          <a:p>
            <a:r>
              <a:rPr lang="en-US" dirty="0" smtClean="0"/>
              <a:t>Safety barriers</a:t>
            </a:r>
          </a:p>
          <a:p>
            <a:r>
              <a:rPr lang="en-US" dirty="0" smtClean="0"/>
              <a:t>Etc</a:t>
            </a:r>
          </a:p>
          <a:p>
            <a:endParaRPr lang="en-US" dirty="0"/>
          </a:p>
          <a:p>
            <a:r>
              <a:rPr lang="en-US" sz="2400" b="1" dirty="0" smtClean="0"/>
              <a:t>Groundwork already done!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59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39136" cy="1143000"/>
          </a:xfrm>
        </p:spPr>
        <p:txBody>
          <a:bodyPr/>
          <a:lstStyle/>
          <a:p>
            <a:r>
              <a:rPr lang="en-US" dirty="0" smtClean="0"/>
              <a:t>Together we will achieve:</a:t>
            </a:r>
            <a:br>
              <a:rPr lang="en-US" dirty="0" smtClean="0"/>
            </a:br>
            <a:r>
              <a:rPr lang="en-US" dirty="0" smtClean="0"/>
              <a:t>Beam on target!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pic>
        <p:nvPicPr>
          <p:cNvPr id="6" name="Picture 5" descr="kieran on targe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5"/>
          <a:stretch/>
        </p:blipFill>
        <p:spPr>
          <a:xfrm>
            <a:off x="0" y="1700808"/>
            <a:ext cx="9144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tunnel experience</a:t>
            </a:r>
            <a:br>
              <a:rPr lang="en-US" dirty="0" smtClean="0"/>
            </a:br>
            <a:r>
              <a:rPr lang="en-US" dirty="0" smtClean="0"/>
              <a:t>-Hallandsås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5" name="Picture 4" descr="hallandså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65104"/>
            <a:ext cx="3528000" cy="2353176"/>
          </a:xfrm>
          <a:prstGeom prst="rect">
            <a:avLst/>
          </a:prstGeom>
        </p:spPr>
      </p:pic>
      <p:pic>
        <p:nvPicPr>
          <p:cNvPr id="7" name="Picture 6" descr="hallonså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65104"/>
            <a:ext cx="4176000" cy="2349711"/>
          </a:xfrm>
          <a:prstGeom prst="rect">
            <a:avLst/>
          </a:prstGeom>
        </p:spPr>
      </p:pic>
      <p:pic>
        <p:nvPicPr>
          <p:cNvPr id="8" name="Picture 7" descr="hallonsås bil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7620000" cy="2819400"/>
          </a:xfrm>
          <a:prstGeom prst="rect">
            <a:avLst/>
          </a:prstGeom>
        </p:spPr>
      </p:pic>
      <p:pic>
        <p:nvPicPr>
          <p:cNvPr id="9" name="Picture 8" descr="hallonsås ås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33" y="1484784"/>
            <a:ext cx="1691999" cy="18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Ion Source to Target</a:t>
            </a:r>
            <a:br>
              <a:rPr lang="en-US" dirty="0" smtClean="0"/>
            </a:br>
            <a:r>
              <a:rPr lang="en-US" dirty="0" smtClean="0"/>
              <a:t>-Where did we start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3" name="Picture 2" descr="FEB shooting Kieran 28 may 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/>
          <a:stretch/>
        </p:blipFill>
        <p:spPr>
          <a:xfrm>
            <a:off x="2411760" y="1469628"/>
            <a:ext cx="4320431" cy="54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7" name="Picture 6" descr="guiding princip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6876000" cy="68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&amp; Buildability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Scope of works</a:t>
            </a:r>
          </a:p>
          <a:p>
            <a:r>
              <a:rPr lang="en-US" dirty="0" smtClean="0"/>
              <a:t>Time Planning</a:t>
            </a:r>
          </a:p>
          <a:p>
            <a:r>
              <a:rPr lang="en-US" dirty="0" smtClean="0"/>
              <a:t>Buildability/feasibility</a:t>
            </a:r>
          </a:p>
          <a:p>
            <a:r>
              <a:rPr lang="en-US" dirty="0" smtClean="0"/>
              <a:t>Organization </a:t>
            </a:r>
            <a:endParaRPr lang="en-US" dirty="0"/>
          </a:p>
          <a:p>
            <a:pPr lvl="1"/>
            <a:r>
              <a:rPr lang="en-US" sz="1600" dirty="0" smtClean="0"/>
              <a:t>define clear roles</a:t>
            </a:r>
            <a:endParaRPr lang="en-US" sz="1600" dirty="0"/>
          </a:p>
          <a:p>
            <a:pPr lvl="1"/>
            <a:r>
              <a:rPr lang="en-US" sz="1600" dirty="0" smtClean="0"/>
              <a:t>what do we do ourselves and what is sub-contracted?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Routines, follow up on works, performance/production rates.</a:t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CONSTANT CIRCLE OF IMPROVEMENTS &amp; RE-PLANNING.</a:t>
            </a: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Picture 4" descr="worker-pushing-clock-cogwheel-person-as-big-inside-623746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334"/>
          <a:stretch/>
        </p:blipFill>
        <p:spPr>
          <a:xfrm>
            <a:off x="5004048" y="1484784"/>
            <a:ext cx="3960000" cy="23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3779912" y="3356992"/>
            <a:ext cx="13681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1560" y="2924944"/>
            <a:ext cx="32403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/>
          <a:p>
            <a:pPr algn="ctr" defTabSz="4063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791723" y="4558926"/>
            <a:ext cx="0" cy="8640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67944" y="1844824"/>
            <a:ext cx="0" cy="72008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2420888"/>
            <a:ext cx="1944216" cy="29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/>
          <a:p>
            <a:pPr algn="ctr" defTabSz="4063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alibri"/>
                <a:cs typeface="Calibri"/>
              </a:rPr>
              <a:t>Project Management</a:t>
            </a:r>
            <a:endParaRPr lang="en-US" sz="14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6" name="TextBox 40"/>
          <p:cNvSpPr txBox="1">
            <a:spLocks noChangeArrowheads="1"/>
          </p:cNvSpPr>
          <p:nvPr/>
        </p:nvSpPr>
        <p:spPr bwMode="auto">
          <a:xfrm>
            <a:off x="3203848" y="1700808"/>
            <a:ext cx="1720145" cy="279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281" tIns="40641" rIns="81281" bIns="40641">
            <a:spAutoFit/>
          </a:bodyPr>
          <a:lstStyle>
            <a:defPPr>
              <a:defRPr lang="en-US"/>
            </a:defPPr>
            <a:lvl1pPr algn="ctr" defTabSz="400050" fontAlgn="auto">
              <a:lnSpc>
                <a:spcPct val="90000"/>
              </a:lnSpc>
              <a:spcAft>
                <a:spcPct val="35000"/>
              </a:spcAft>
              <a:defRPr sz="1400" b="1">
                <a:solidFill>
                  <a:prstClr val="white"/>
                </a:solidFill>
                <a:latin typeface="Calibri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Steering </a:t>
            </a:r>
            <a:r>
              <a:rPr lang="en-US" dirty="0" smtClean="0"/>
              <a:t>Group</a:t>
            </a:r>
            <a:endParaRPr lang="en-US" dirty="0"/>
          </a:p>
        </p:txBody>
      </p:sp>
      <p:sp>
        <p:nvSpPr>
          <p:cNvPr id="9" name="TextBox 145"/>
          <p:cNvSpPr txBox="1">
            <a:spLocks noChangeArrowheads="1"/>
          </p:cNvSpPr>
          <p:nvPr/>
        </p:nvSpPr>
        <p:spPr bwMode="auto">
          <a:xfrm>
            <a:off x="2771800" y="4509121"/>
            <a:ext cx="1656184" cy="512963"/>
          </a:xfrm>
          <a:prstGeom prst="rect">
            <a:avLst/>
          </a:prstGeom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>
            <a:defPPr>
              <a:defRPr lang="en-US"/>
            </a:defPPr>
            <a:lvl1pPr algn="ctr" defTabSz="457119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Construction</a:t>
            </a:r>
          </a:p>
          <a:p>
            <a:r>
              <a:rPr lang="en-US" dirty="0"/>
              <a:t>Section </a:t>
            </a:r>
            <a:r>
              <a:rPr lang="en-US" dirty="0" smtClean="0"/>
              <a:t>Managers</a:t>
            </a:r>
            <a:endParaRPr lang="en-US" b="0" dirty="0"/>
          </a:p>
        </p:txBody>
      </p:sp>
      <p:sp>
        <p:nvSpPr>
          <p:cNvPr id="10" name="TextBox 173"/>
          <p:cNvSpPr txBox="1">
            <a:spLocks noChangeArrowheads="1"/>
          </p:cNvSpPr>
          <p:nvPr/>
        </p:nvSpPr>
        <p:spPr bwMode="auto">
          <a:xfrm>
            <a:off x="6804248" y="4509120"/>
            <a:ext cx="1755560" cy="1036183"/>
          </a:xfrm>
          <a:prstGeom prst="rect">
            <a:avLst/>
          </a:prstGeom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>
            <a:defPPr>
              <a:defRPr lang="en-US"/>
            </a:defPPr>
            <a:lvl1pPr algn="ctr" defTabSz="457119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Calibri"/>
                <a:ea typeface="+mn-ea"/>
                <a:cs typeface="Calibri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</a:t>
            </a:r>
            <a:r>
              <a:rPr lang="en-US" dirty="0" smtClean="0"/>
              <a:t>Construction</a:t>
            </a:r>
          </a:p>
          <a:p>
            <a:r>
              <a:rPr lang="en-US" sz="1200" b="0" dirty="0" smtClean="0"/>
              <a:t>Procurement</a:t>
            </a:r>
          </a:p>
          <a:p>
            <a:r>
              <a:rPr lang="en-US" sz="1200" b="0" dirty="0" smtClean="0"/>
              <a:t>Planning</a:t>
            </a:r>
          </a:p>
          <a:p>
            <a:r>
              <a:rPr lang="en-US" sz="1200" b="0" dirty="0" smtClean="0"/>
              <a:t>Change Mgmt</a:t>
            </a:r>
          </a:p>
          <a:p>
            <a:r>
              <a:rPr lang="en-US" sz="1200" b="0" dirty="0" smtClean="0"/>
              <a:t>Estimation/Target Cost</a:t>
            </a:r>
            <a:endParaRPr lang="en-US" sz="1200" b="0" dirty="0"/>
          </a:p>
        </p:txBody>
      </p:sp>
      <p:sp>
        <p:nvSpPr>
          <p:cNvPr id="11" name="TextBox 353"/>
          <p:cNvSpPr txBox="1">
            <a:spLocks noChangeArrowheads="1"/>
          </p:cNvSpPr>
          <p:nvPr/>
        </p:nvSpPr>
        <p:spPr bwMode="auto">
          <a:xfrm>
            <a:off x="611560" y="4509120"/>
            <a:ext cx="1512168" cy="1220849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>
            <a:lvl1pPr defTabSz="45561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 eaLnBrk="0" hangingPunct="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FFFFFF"/>
                </a:solidFill>
                <a:cs typeface="Calibri" charset="0"/>
              </a:rPr>
              <a:t>Project </a:t>
            </a:r>
            <a:r>
              <a:rPr lang="en-US" sz="1400" b="1" dirty="0" smtClean="0">
                <a:solidFill>
                  <a:srgbClr val="FFFFFF"/>
                </a:solidFill>
                <a:cs typeface="Calibri" charset="0"/>
              </a:rPr>
              <a:t>Support</a:t>
            </a:r>
          </a:p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cs typeface="Calibri" charset="0"/>
              </a:rPr>
              <a:t>Quality</a:t>
            </a:r>
          </a:p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cs typeface="Calibri" charset="0"/>
              </a:rPr>
              <a:t>Health &amp; Safety</a:t>
            </a:r>
          </a:p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cs typeface="Calibri" charset="0"/>
              </a:rPr>
              <a:t>Risk</a:t>
            </a:r>
          </a:p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cs typeface="Calibri" charset="0"/>
              </a:rPr>
              <a:t>Sustainability</a:t>
            </a:r>
          </a:p>
          <a:p>
            <a:pPr algn="ctr" eaLnBrk="1" hangingPunct="1"/>
            <a:r>
              <a:rPr lang="en-US" sz="1200" dirty="0" smtClean="0">
                <a:solidFill>
                  <a:srgbClr val="FFFFFF"/>
                </a:solidFill>
                <a:cs typeface="Calibri" charset="0"/>
              </a:rPr>
              <a:t>Communications</a:t>
            </a:r>
            <a:endParaRPr lang="en-US" sz="1200" dirty="0">
              <a:solidFill>
                <a:srgbClr val="FFFFFF"/>
              </a:solidFill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4509120"/>
            <a:ext cx="1280000" cy="29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1" tIns="40641" rIns="81281" bIns="40641">
            <a:spAutoFit/>
          </a:bodyPr>
          <a:lstStyle/>
          <a:p>
            <a:pPr algn="ctr" defTabSz="4063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alibri"/>
                <a:cs typeface="Calibri"/>
              </a:rPr>
              <a:t>MEP</a:t>
            </a:r>
            <a:endParaRPr lang="en-US" sz="14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3068960"/>
            <a:ext cx="1281289" cy="297519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1281" tIns="40641" rIns="81281" bIns="40641">
            <a:spAutoFit/>
          </a:bodyPr>
          <a:lstStyle/>
          <a:p>
            <a:pPr marL="0" marR="0" lvl="0" indent="0" algn="ctr" defTabSz="4063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9752" y="3068960"/>
            <a:ext cx="1281289" cy="297519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1281" tIns="40641" rIns="81281" bIns="40641">
            <a:spAutoFit/>
          </a:bodyPr>
          <a:lstStyle/>
          <a:p>
            <a:pPr marL="0" marR="0" lvl="0" indent="0" algn="ctr" defTabSz="4063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3429000"/>
            <a:ext cx="1281289" cy="297519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1281" tIns="40641" rIns="81281" bIns="40641">
            <a:spAutoFit/>
          </a:bodyPr>
          <a:lstStyle/>
          <a:p>
            <a:pPr marL="0" marR="0" lvl="0" indent="0" algn="ctr" defTabSz="4063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Admin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9992" y="3068960"/>
            <a:ext cx="1281289" cy="512963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81281" tIns="40641" rIns="81281" bIns="40641">
            <a:spAutoFit/>
          </a:bodyPr>
          <a:lstStyle/>
          <a:p>
            <a:pPr marL="0" marR="0" lvl="0" indent="0" algn="ctr" defTabSz="4063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Detailed Design Team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3651" y="5134990"/>
            <a:ext cx="1280000" cy="512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81" tIns="40641" rIns="81281" bIns="40641">
            <a:spAutoFit/>
          </a:bodyPr>
          <a:lstStyle/>
          <a:p>
            <a:pPr algn="ctr" defTabSz="40633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alibri"/>
                <a:cs typeface="Calibri"/>
              </a:rPr>
              <a:t>Installation Coordinators</a:t>
            </a:r>
            <a:endParaRPr lang="en-US" sz="14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067944" y="2708920"/>
            <a:ext cx="0" cy="151216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59632" y="4221088"/>
            <a:ext cx="633670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11760" y="5589240"/>
            <a:ext cx="1080120" cy="5129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>
            <a:defPPr>
              <a:defRPr lang="sv-SE"/>
            </a:defPPr>
            <a:lvl1pPr algn="ctr" defTabSz="457119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Surveyor Team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51920" y="5589240"/>
            <a:ext cx="1080120" cy="5129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81281" tIns="40641" rIns="81281" bIns="40641">
            <a:spAutoFit/>
          </a:bodyPr>
          <a:lstStyle>
            <a:defPPr>
              <a:defRPr lang="sv-SE"/>
            </a:defPPr>
            <a:lvl1pPr algn="ctr" defTabSz="457119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white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Site Facilities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707904" y="5013176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87824" y="5301208"/>
            <a:ext cx="14401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987824" y="530120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27984" y="530120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259632" y="422108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07904" y="422108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96136" y="422108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96336" y="4221088"/>
            <a:ext cx="0" cy="288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ge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8478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119">
              <a:spcBef>
                <a:spcPts val="0"/>
              </a:spcBef>
              <a:defRPr/>
            </a:pPr>
            <a:r>
              <a:rPr lang="en-US" dirty="0" smtClean="0"/>
              <a:t>Planning an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Rounded Rectangle 4"/>
          <p:cNvSpPr/>
          <p:nvPr/>
        </p:nvSpPr>
        <p:spPr>
          <a:xfrm>
            <a:off x="107504" y="2924944"/>
            <a:ext cx="3312368" cy="33123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7200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43608" y="4653136"/>
            <a:ext cx="165618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835696" y="2708920"/>
            <a:ext cx="21854" cy="19442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7624" y="2060848"/>
            <a:ext cx="13684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11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  <a:cs typeface="Calibri"/>
              </a:rPr>
              <a:t>Section Manager Concrete Works</a:t>
            </a:r>
          </a:p>
          <a:p>
            <a:pPr algn="ctr" defTabSz="45711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Kieran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Deasy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56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 2014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300192" y="2132856"/>
            <a:ext cx="0" cy="26642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76056" y="3573016"/>
            <a:ext cx="23858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"/>
          <p:cNvSpPr/>
          <p:nvPr/>
        </p:nvSpPr>
        <p:spPr>
          <a:xfrm>
            <a:off x="4427984" y="3356992"/>
            <a:ext cx="1488424" cy="4278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36000" rIns="36000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Production Engineer  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Joanna Soltysiak</a:t>
            </a:r>
          </a:p>
        </p:txBody>
      </p:sp>
      <p:sp>
        <p:nvSpPr>
          <p:cNvPr id="20" name="Rounded Rectangle 4"/>
          <p:cNvSpPr/>
          <p:nvPr/>
        </p:nvSpPr>
        <p:spPr>
          <a:xfrm>
            <a:off x="6732240" y="3356992"/>
            <a:ext cx="1509300" cy="4278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36000" rIns="36000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Production Engineer  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Michael Svensson</a:t>
            </a:r>
          </a:p>
        </p:txBody>
      </p:sp>
      <p:sp>
        <p:nvSpPr>
          <p:cNvPr id="22" name="Rounded Rectangle 4"/>
          <p:cNvSpPr/>
          <p:nvPr/>
        </p:nvSpPr>
        <p:spPr>
          <a:xfrm>
            <a:off x="5355023" y="2782178"/>
            <a:ext cx="1853176" cy="4278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36000" rIns="36000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Production Manager </a:t>
            </a:r>
            <a:r>
              <a:rPr lang="en-US" sz="1200" b="1" dirty="0" smtClean="0">
                <a:solidFill>
                  <a:prstClr val="white"/>
                </a:solidFill>
              </a:rPr>
              <a:t>G01</a:t>
            </a:r>
            <a:br>
              <a:rPr lang="en-US" sz="1200" b="1" dirty="0" smtClean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Niclas </a:t>
            </a:r>
            <a:r>
              <a:rPr lang="en-US" sz="1200" dirty="0" smtClean="0">
                <a:solidFill>
                  <a:prstClr val="white"/>
                </a:solidFill>
              </a:rPr>
              <a:t>Silfverberg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300192" y="4365104"/>
            <a:ext cx="941823" cy="15484"/>
          </a:xfrm>
          <a:prstGeom prst="line">
            <a:avLst/>
          </a:prstGeom>
          <a:ln cap="flat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4"/>
          <p:cNvSpPr/>
          <p:nvPr/>
        </p:nvSpPr>
        <p:spPr>
          <a:xfrm>
            <a:off x="6732240" y="4005064"/>
            <a:ext cx="1483576" cy="5940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Installations Coordinator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Jan Lundgren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139952" y="4797152"/>
            <a:ext cx="43204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80311" y="4802734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139951" y="4797153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220071" y="4802734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300191" y="4802733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4"/>
          <p:cNvSpPr/>
          <p:nvPr/>
        </p:nvSpPr>
        <p:spPr>
          <a:xfrm>
            <a:off x="4716016" y="5085184"/>
            <a:ext cx="935999" cy="11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 smtClean="0">
                <a:solidFill>
                  <a:prstClr val="white"/>
                </a:solidFill>
              </a:rPr>
              <a:t>Stubbs/Retaining Wall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Rocco de Beer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1" name="Rounded Rectangle 4"/>
          <p:cNvSpPr/>
          <p:nvPr/>
        </p:nvSpPr>
        <p:spPr>
          <a:xfrm>
            <a:off x="5796136" y="5085184"/>
            <a:ext cx="935999" cy="11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 smtClean="0">
                <a:solidFill>
                  <a:prstClr val="white"/>
                </a:solidFill>
              </a:rPr>
              <a:t>FEB</a:t>
            </a:r>
            <a:endParaRPr lang="en-US" sz="1200" b="1" dirty="0">
              <a:solidFill>
                <a:prstClr val="white"/>
              </a:solidFill>
            </a:endParaRP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Lennart Andersson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2" name="Rounded Rectangle 4"/>
          <p:cNvSpPr/>
          <p:nvPr/>
        </p:nvSpPr>
        <p:spPr>
          <a:xfrm>
            <a:off x="3635896" y="5085184"/>
            <a:ext cx="935999" cy="11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 smtClean="0">
                <a:solidFill>
                  <a:prstClr val="white"/>
                </a:solidFill>
              </a:rPr>
              <a:t>CTL/HEBT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Johan </a:t>
            </a:r>
            <a:r>
              <a:rPr lang="en-US" sz="1200" dirty="0">
                <a:solidFill>
                  <a:prstClr val="white"/>
                </a:solidFill>
              </a:rPr>
              <a:t/>
            </a:r>
            <a:br>
              <a:rPr lang="en-US" sz="1200" dirty="0">
                <a:solidFill>
                  <a:prstClr val="white"/>
                </a:solidFill>
              </a:rPr>
            </a:br>
            <a:r>
              <a:rPr lang="en-US" sz="1200" dirty="0" smtClean="0">
                <a:solidFill>
                  <a:prstClr val="white"/>
                </a:solidFill>
              </a:rPr>
              <a:t>Berglund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460431" y="4802733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4"/>
          <p:cNvSpPr/>
          <p:nvPr/>
        </p:nvSpPr>
        <p:spPr>
          <a:xfrm>
            <a:off x="6876256" y="5085184"/>
            <a:ext cx="935999" cy="11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 smtClean="0">
                <a:solidFill>
                  <a:prstClr val="white"/>
                </a:solidFill>
              </a:rPr>
              <a:t>Linac/Emergency Exists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Jonas Ljungberg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7956376" y="5085184"/>
            <a:ext cx="935999" cy="11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 smtClean="0">
                <a:solidFill>
                  <a:prstClr val="white"/>
                </a:solidFill>
              </a:rPr>
              <a:t>Dog Leg 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dirty="0" smtClean="0">
                <a:solidFill>
                  <a:prstClr val="white"/>
                </a:solidFill>
              </a:rPr>
              <a:t>Josef Bäck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80112" y="1628800"/>
            <a:ext cx="13684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5711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  <a:cs typeface="Calibri"/>
              </a:rPr>
              <a:t>Section Manager Concrete Works</a:t>
            </a:r>
          </a:p>
          <a:p>
            <a:pPr algn="ctr" defTabSz="45711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cs typeface="Calibri"/>
              </a:rPr>
              <a:t>Kieran 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cs typeface="Calibri"/>
              </a:rPr>
              <a:t>Deasy</a:t>
            </a:r>
            <a:endParaRPr lang="en-US" sz="1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560" y="3284984"/>
            <a:ext cx="23858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4"/>
          <p:cNvSpPr/>
          <p:nvPr/>
        </p:nvSpPr>
        <p:spPr>
          <a:xfrm>
            <a:off x="539552" y="3068960"/>
            <a:ext cx="1080120" cy="59400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36000" rIns="36000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Production Engineer  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Joanna Soltysiak</a:t>
            </a:r>
          </a:p>
        </p:txBody>
      </p:sp>
      <p:sp>
        <p:nvSpPr>
          <p:cNvPr id="40" name="Rounded Rectangle 4"/>
          <p:cNvSpPr/>
          <p:nvPr/>
        </p:nvSpPr>
        <p:spPr>
          <a:xfrm>
            <a:off x="2123728" y="3068960"/>
            <a:ext cx="1077252" cy="7602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36000" rIns="36000"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Production Engineer  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Michael Svensson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899592" y="4077072"/>
            <a:ext cx="941823" cy="15484"/>
          </a:xfrm>
          <a:prstGeom prst="line">
            <a:avLst/>
          </a:prstGeom>
          <a:ln cap="flat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"/>
          <p:cNvSpPr/>
          <p:nvPr/>
        </p:nvSpPr>
        <p:spPr>
          <a:xfrm>
            <a:off x="107504" y="3789040"/>
            <a:ext cx="1483576" cy="5940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Installations Coordinator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Jan Lundgren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043608" y="4653136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4"/>
          <p:cNvSpPr/>
          <p:nvPr/>
        </p:nvSpPr>
        <p:spPr>
          <a:xfrm>
            <a:off x="539552" y="4941168"/>
            <a:ext cx="1081088" cy="10926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prstClr val="white"/>
                </a:solidFill>
              </a:rPr>
              <a:t>Supervisor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b="1" dirty="0">
                <a:solidFill>
                  <a:prstClr val="white"/>
                </a:solidFill>
              </a:rPr>
              <a:t>G01 Tunnel</a:t>
            </a:r>
            <a:br>
              <a:rPr lang="en-US" sz="1200" b="1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Niclas Silfverberg</a:t>
            </a:r>
            <a:br>
              <a:rPr lang="en-US" sz="1200" dirty="0">
                <a:solidFill>
                  <a:prstClr val="white"/>
                </a:solidFill>
              </a:rPr>
            </a:br>
            <a:r>
              <a:rPr lang="en-US" sz="1200" dirty="0">
                <a:solidFill>
                  <a:prstClr val="white"/>
                </a:solidFill>
              </a:rPr>
              <a:t>Johan Berglund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2699792" y="4653136"/>
            <a:ext cx="0" cy="4984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4"/>
          <p:cNvSpPr/>
          <p:nvPr/>
        </p:nvSpPr>
        <p:spPr>
          <a:xfrm>
            <a:off x="2123728" y="4941168"/>
            <a:ext cx="1081087" cy="9910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Supervisor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b="1" dirty="0">
                <a:solidFill>
                  <a:srgbClr val="000000"/>
                </a:solidFill>
              </a:rPr>
              <a:t>Aux Building + G02 </a:t>
            </a:r>
            <a:br>
              <a:rPr lang="en-US" sz="1200" b="1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tbd</a:t>
            </a:r>
          </a:p>
          <a:p>
            <a:pPr algn="ctr" defTabSz="4000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63888" y="15567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 2015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539552" y="63813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Supervisors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635896" y="63813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Supervisors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1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17CCB557C2F74E98C3DC90A2373D39" ma:contentTypeVersion="6" ma:contentTypeDescription="Create a new document." ma:contentTypeScope="" ma:versionID="8939c096d3445c50d6e73ffaf3a6620d">
  <xsd:schema xmlns:xsd="http://www.w3.org/2001/XMLSchema" xmlns:xs="http://www.w3.org/2001/XMLSchema" xmlns:p="http://schemas.microsoft.com/office/2006/metadata/properties" xmlns:ns2="597741d0-b71a-4367-8492-00e03fed6973" xmlns:ns3="71cb7562-7f24-4a4e-a61d-a8be06b88b8b" xmlns:ns4="c3019a06-2f73-452b-83a6-b112f1e9dc33" xmlns:ns5="http://schemas.microsoft.com/sharepoint/v4" targetNamespace="http://schemas.microsoft.com/office/2006/metadata/properties" ma:root="true" ma:fieldsID="2fbf56f14867e6483cc04b31110227f4" ns2:_="" ns3:_="" ns4:_="" ns5:_="">
    <xsd:import namespace="597741d0-b71a-4367-8492-00e03fed6973"/>
    <xsd:import namespace="71cb7562-7f24-4a4e-a61d-a8be06b88b8b"/>
    <xsd:import namespace="c3019a06-2f73-452b-83a6-b112f1e9dc3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  <xsd:element ref="ns4:PPP_x0020_Chapter" minOccurs="0"/>
                <xsd:element ref="ns5:IconOverlay" minOccurs="0"/>
                <xsd:element ref="ns4:PP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741d0-b71a-4367-8492-00e03fed697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b7562-7f24-4a4e-a61d-a8be06b88b8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Type" ma:format="Dropdown" ma:internalName="Document_x0020_Type">
      <xsd:simpleType>
        <xsd:restriction base="dms:Choice">
          <xsd:enumeration value="General Procedure"/>
          <xsd:enumeration value="Tools &amp; Templates"/>
          <xsd:enumeration value="Register"/>
          <xsd:enumeration value="Other PPP Document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19a06-2f73-452b-83a6-b112f1e9dc33" elementFormDefault="qualified">
    <xsd:import namespace="http://schemas.microsoft.com/office/2006/documentManagement/types"/>
    <xsd:import namespace="http://schemas.microsoft.com/office/infopath/2007/PartnerControls"/>
    <xsd:element name="PPP_x0020_Chapter" ma:index="12" nillable="true" ma:displayName="Chapter" ma:format="Dropdown" ma:internalName="PPP_x0020_Chapter">
      <xsd:simpleType>
        <xsd:restriction base="dms:Choice">
          <xsd:enumeration value="01. Project Governance"/>
          <xsd:enumeration value="02. Project Management"/>
          <xsd:enumeration value="03. HR"/>
          <xsd:enumeration value="04. Project Control"/>
          <xsd:enumeration value="05. Target Cost"/>
          <xsd:enumeration value="06. Change Control"/>
          <xsd:enumeration value="07. Planning"/>
          <xsd:enumeration value="08. Design Involvement"/>
          <xsd:enumeration value="09. Procurement"/>
          <xsd:enumeration value="10. Production"/>
          <xsd:enumeration value="11. Test, Commissioning &amp; Handover"/>
          <xsd:enumeration value="12. Document Handling"/>
          <xsd:enumeration value="13. Quality"/>
          <xsd:enumeration value="14. Sustainability"/>
          <xsd:enumeration value="15. Health &amp; Safety"/>
          <xsd:enumeration value="16. Risk"/>
        </xsd:restriction>
      </xsd:simpleType>
    </xsd:element>
    <xsd:element name="PPP" ma:index="14" nillable="true" ma:displayName="PPP" ma:default="0" ma:indexed="true" ma:internalName="PPP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Document_x0020_Type xmlns="71cb7562-7f24-4a4e-a61d-a8be06b88b8b" xsi:nil="true"/>
    <PPP_x0020_Chapter xmlns="c3019a06-2f73-452b-83a6-b112f1e9dc33" xsi:nil="true"/>
    <PPP xmlns="c3019a06-2f73-452b-83a6-b112f1e9dc33">false</PPP>
    <_dlc_DocId xmlns="597741d0-b71a-4367-8492-00e03fed6973">nps.ess-5-198386</_dlc_DocId>
    <_dlc_DocIdUrl xmlns="597741d0-b71a-4367-8492-00e03fed6973">
      <Url>https://nps.skanska.net/sites/ess/_layouts/15/DocIdRedir.aspx?ID=nps.ess-5-198386</Url>
      <Description>nps.ess-5-198386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16A492-E7BC-4E0A-8CD9-CA5D26B40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7741d0-b71a-4367-8492-00e03fed6973"/>
    <ds:schemaRef ds:uri="71cb7562-7f24-4a4e-a61d-a8be06b88b8b"/>
    <ds:schemaRef ds:uri="c3019a06-2f73-452b-83a6-b112f1e9dc3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B2CDF5-7C8B-4071-A1EE-350BCD52078F}">
  <ds:schemaRefs>
    <ds:schemaRef ds:uri="http://www.w3.org/XML/1998/namespace"/>
    <ds:schemaRef ds:uri="http://schemas.openxmlformats.org/package/2006/metadata/core-properties"/>
    <ds:schemaRef ds:uri="c3019a06-2f73-452b-83a6-b112f1e9dc33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71cb7562-7f24-4a4e-a61d-a8be06b88b8b"/>
    <ds:schemaRef ds:uri="http://schemas.microsoft.com/sharepoint/v4"/>
    <ds:schemaRef ds:uri="597741d0-b71a-4367-8492-00e03fed697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0CA8B83-61D7-422C-BBB9-C8B31BE77D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4D38A59-7C63-4312-8DFD-A88A77BA74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4673</TotalTime>
  <Words>1673</Words>
  <Application>Microsoft Office PowerPoint</Application>
  <PresentationFormat>On-screen Show (4:3)</PresentationFormat>
  <Paragraphs>323</Paragraphs>
  <Slides>35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ESS Core Powerpoint</vt:lpstr>
      <vt:lpstr>1_ESS Core Powerpoint</vt:lpstr>
      <vt:lpstr>How to build an Accelerator envelope</vt:lpstr>
      <vt:lpstr>Agenda</vt:lpstr>
      <vt:lpstr>PowerPoint Presentation</vt:lpstr>
      <vt:lpstr>Previous tunnel experience -Hallandsås project</vt:lpstr>
      <vt:lpstr>From Ion Source to Target -Where did we start ?</vt:lpstr>
      <vt:lpstr>PowerPoint Presentation</vt:lpstr>
      <vt:lpstr>Planning &amp; Buildability</vt:lpstr>
      <vt:lpstr>Central support</vt:lpstr>
      <vt:lpstr>Planning an organisation</vt:lpstr>
      <vt:lpstr>Time plan G01 works</vt:lpstr>
      <vt:lpstr>Linac sequence E10 - E04 E11 - E25</vt:lpstr>
      <vt:lpstr>G01 first walls Why did we start in the middle? (E10)</vt:lpstr>
      <vt:lpstr>G01 drawing, cross-section</vt:lpstr>
      <vt:lpstr>PowerPoint Presentation</vt:lpstr>
      <vt:lpstr>Stub sequences – A challenge</vt:lpstr>
      <vt:lpstr>27 stubs</vt:lpstr>
      <vt:lpstr>Risks &amp; Safety</vt:lpstr>
      <vt:lpstr>Bas-U Areas</vt:lpstr>
      <vt:lpstr>First ESS Installation Cryo exhaust pipe</vt:lpstr>
      <vt:lpstr>Journey of a sub-contractor</vt:lpstr>
      <vt:lpstr>Safety Hero!</vt:lpstr>
      <vt:lpstr>G01 Topping out ceremony 8 April 2016</vt:lpstr>
      <vt:lpstr>Looking Forward</vt:lpstr>
      <vt:lpstr>Aerial view  1 November 2016</vt:lpstr>
      <vt:lpstr>Welcome on board!</vt:lpstr>
      <vt:lpstr>G01, Accelerator tunnel, topfill</vt:lpstr>
      <vt:lpstr>Reinforced slope &amp; backfill</vt:lpstr>
      <vt:lpstr>Target – Monolith</vt:lpstr>
      <vt:lpstr>E01 Experimental Halls E02 Beam Line Gallery </vt:lpstr>
      <vt:lpstr>Lessons learned/ Recommendations</vt:lpstr>
      <vt:lpstr>Early involvement – Sharing Knowledge</vt:lpstr>
      <vt:lpstr>Recommendations </vt:lpstr>
      <vt:lpstr>Procurement process To meet our standards in regards to Quality, H&amp;S, values</vt:lpstr>
      <vt:lpstr>Framework agreements We have prepared the site for you!</vt:lpstr>
      <vt:lpstr>Together we will achieve: Beam on target!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Caroline Prabert</cp:lastModifiedBy>
  <cp:revision>93</cp:revision>
  <dcterms:created xsi:type="dcterms:W3CDTF">2013-10-29T16:05:10Z</dcterms:created>
  <dcterms:modified xsi:type="dcterms:W3CDTF">2016-11-23T16:00:26Z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0x010100E117CCB557C2F74E98C3DC90A2373D39</vt:lpwstr>
  </property>
  <property fmtid="{D5CDD505-2E9C-101B-9397-08002B2CF9AE}" pid="3" name="_dlc_DocIdItemGuid">
    <vt:lpwstr>1cba72a5-c13c-4d2a-9d74-eb7285494afd</vt:lpwstr>
  </property>
</Properties>
</file>