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2" r:id="rId7"/>
    <p:sldId id="263" r:id="rId8"/>
    <p:sldId id="264" r:id="rId9"/>
    <p:sldId id="265" r:id="rId10"/>
    <p:sldId id="271" r:id="rId11"/>
    <p:sldId id="269" r:id="rId12"/>
    <p:sldId id="272" r:id="rId13"/>
    <p:sldId id="266" r:id="rId14"/>
    <p:sldId id="274" r:id="rId15"/>
    <p:sldId id="267" r:id="rId16"/>
    <p:sldId id="273" r:id="rId17"/>
    <p:sldId id="268" r:id="rId18"/>
    <p:sldId id="275" r:id="rId19"/>
    <p:sldId id="270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7DB2C"/>
    <a:srgbClr val="FFFFFF"/>
    <a:srgbClr val="C2685A"/>
    <a:srgbClr val="F6CD2E"/>
    <a:srgbClr val="D54556"/>
    <a:srgbClr val="59A483"/>
    <a:srgbClr val="336699"/>
    <a:srgbClr val="C9FF5F"/>
    <a:srgbClr val="DBB030"/>
    <a:srgbClr val="D9B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>
        <p:scale>
          <a:sx n="200" d="100"/>
          <a:sy n="200" d="100"/>
        </p:scale>
        <p:origin x="-80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65428"/>
            <a:ext cx="9144000" cy="705600"/>
          </a:xfrm>
          <a:prstGeom prst="rect">
            <a:avLst/>
          </a:prstGeom>
          <a:gradFill flip="none" rotWithShape="1">
            <a:gsLst>
              <a:gs pos="72000">
                <a:schemeClr val="tx2">
                  <a:lumMod val="40000"/>
                  <a:lumOff val="60000"/>
                </a:schemeClr>
              </a:gs>
              <a:gs pos="8000">
                <a:srgbClr val="FFFFFF">
                  <a:alpha val="52000"/>
                </a:srgbClr>
              </a:gs>
            </a:gsLst>
            <a:lin ang="206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4"/>
          </a:p>
        </p:txBody>
      </p:sp>
      <p:pic>
        <p:nvPicPr>
          <p:cNvPr id="8" name="Picture 7" descr="ess_logo_frugal_blue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6199718"/>
            <a:ext cx="1151468" cy="6195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563824" y="6292963"/>
            <a:ext cx="331372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kern="0" spc="-30" baseline="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AD Safety Group</a:t>
            </a:r>
            <a:r>
              <a:rPr lang="en-US" sz="1200" b="1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– Accelerator Installation Team</a:t>
            </a:r>
          </a:p>
          <a:p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D.Phan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,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E.Sargsyan</a:t>
            </a:r>
            <a:r>
              <a:rPr lang="en-US" sz="1100" kern="0" spc="-30" dirty="0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 &amp; </a:t>
            </a:r>
            <a:r>
              <a:rPr lang="en-US" sz="1100" kern="0" spc="-30" dirty="0" err="1">
                <a:solidFill>
                  <a:srgbClr val="119FD5"/>
                </a:solidFill>
                <a:latin typeface="Optima" charset="0"/>
                <a:ea typeface="Optima" charset="0"/>
                <a:cs typeface="Optima" charset="0"/>
              </a:rPr>
              <a:t>N.Gazis</a:t>
            </a:r>
            <a:endParaRPr lang="en-US" sz="1100" kern="0" spc="-70" dirty="0">
              <a:solidFill>
                <a:srgbClr val="119FD5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2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0961-C21C-764A-BED4-6E419FC42A8D}" type="datetimeFigureOut">
              <a:rPr lang="en-US" smtClean="0"/>
              <a:t>23/11/16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462CF-D3DA-6742-A865-DC71B1741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7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hyperlink" Target="mailto:site.reception@esss.se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39.png"/><Relationship Id="rId8" Type="http://schemas.openxmlformats.org/officeDocument/2006/relationships/image" Target="../media/image1.png"/><Relationship Id="rId9" Type="http://schemas.openxmlformats.org/officeDocument/2006/relationships/image" Target="../media/image40.png"/><Relationship Id="rId10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2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39.png"/><Relationship Id="rId9" Type="http://schemas.openxmlformats.org/officeDocument/2006/relationships/image" Target="../media/image1.png"/><Relationship Id="rId10" Type="http://schemas.openxmlformats.org/officeDocument/2006/relationships/image" Target="../media/image40.png"/><Relationship Id="rId11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19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20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39.png"/><Relationship Id="rId8" Type="http://schemas.openxmlformats.org/officeDocument/2006/relationships/image" Target="../media/image1.png"/><Relationship Id="rId9" Type="http://schemas.openxmlformats.org/officeDocument/2006/relationships/image" Target="../media/image40.png"/><Relationship Id="rId10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6.png"/><Relationship Id="rId10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idx="4294967295"/>
          </p:nvPr>
        </p:nvSpPr>
        <p:spPr>
          <a:xfrm>
            <a:off x="-809" y="1985951"/>
            <a:ext cx="9144000" cy="2533552"/>
          </a:xfrm>
          <a:effectLst/>
        </p:spPr>
        <p:txBody>
          <a:bodyPr>
            <a:normAutofit fontScale="90000"/>
          </a:bodyPr>
          <a:lstStyle/>
          <a:p>
            <a:pPr algn="r"/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S</a:t>
            </a:r>
            <a:r>
              <a:rPr lang="en-US" b="1" dirty="0">
                <a:solidFill>
                  <a:srgbClr val="119FD5"/>
                </a:solidFill>
                <a:latin typeface="Avenir Next Medium"/>
                <a:cs typeface="Avenir Next Medium"/>
              </a:rPr>
              <a:t>AFETY </a:t>
            </a:r>
            <a:r>
              <a:rPr lang="en-US" sz="4400" b="1" dirty="0">
                <a:solidFill>
                  <a:srgbClr val="119FD5"/>
                </a:solidFill>
                <a:latin typeface="Avenir Next Medium"/>
                <a:cs typeface="Avenir Next Medium"/>
              </a:rPr>
              <a:t>DURING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A</a:t>
            </a:r>
            <a:r>
              <a:rPr lang="en-US" sz="4400" b="1" dirty="0">
                <a:solidFill>
                  <a:srgbClr val="119FD5"/>
                </a:solidFill>
                <a:latin typeface="Avenir Next Medium"/>
                <a:cs typeface="Avenir Next Medium"/>
              </a:rPr>
              <a:t>CCELERATOR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</a:t>
            </a:r>
            <a:r>
              <a:rPr lang="en-US" sz="4400" b="1" dirty="0">
                <a:solidFill>
                  <a:srgbClr val="119FD5"/>
                </a:solidFill>
                <a:latin typeface="Avenir Next Medium"/>
                <a:cs typeface="Avenir Next Medium"/>
              </a:rPr>
              <a:t>NSTALLATION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A</a:t>
            </a:r>
            <a:r>
              <a:rPr lang="en-US" sz="4400" b="1" dirty="0">
                <a:solidFill>
                  <a:srgbClr val="119FD5"/>
                </a:solidFill>
                <a:latin typeface="Avenir Next Medium"/>
                <a:cs typeface="Avenir Next Medium"/>
              </a:rPr>
              <a:t>CTIVITIES ON THE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ESS</a:t>
            </a:r>
            <a:r>
              <a:rPr lang="en-US" sz="4400" b="1" dirty="0">
                <a:solidFill>
                  <a:srgbClr val="119FD5"/>
                </a:solidFill>
                <a:latin typeface="Avenir Next Medium"/>
                <a:cs typeface="Avenir Next Medium"/>
              </a:rPr>
              <a:t> </a:t>
            </a:r>
            <a:r>
              <a:rPr lang="en-US" sz="7200" b="1" dirty="0">
                <a:solidFill>
                  <a:srgbClr val="119FD5"/>
                </a:solidFill>
                <a:latin typeface="Avenir Next Medium"/>
                <a:cs typeface="Avenir Next Medium"/>
              </a:rPr>
              <a:t>S</a:t>
            </a:r>
            <a:r>
              <a:rPr lang="en-US" b="1" dirty="0">
                <a:solidFill>
                  <a:srgbClr val="119FD5"/>
                </a:solidFill>
                <a:latin typeface="Avenir Next Medium"/>
                <a:cs typeface="Avenir Next Medium"/>
              </a:rPr>
              <a:t>ITE</a:t>
            </a:r>
            <a:r>
              <a:rPr lang="en-US" sz="6000" b="1" dirty="0">
                <a:solidFill>
                  <a:srgbClr val="119FD5"/>
                </a:solidFill>
                <a:latin typeface="Avenir Next Medium"/>
                <a:cs typeface="Avenir Next Medium"/>
              </a:rPr>
              <a:t> </a:t>
            </a:r>
            <a:endParaRPr lang="en-US" sz="3600" b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pic>
        <p:nvPicPr>
          <p:cNvPr id="2050" name="Picture 2" descr="Résultat de recherche d'images pour &quot;cryogenic cryomodu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61" y="4253200"/>
            <a:ext cx="531605" cy="37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37524" y="5796096"/>
            <a:ext cx="300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9FD5"/>
                </a:solidFill>
                <a:latin typeface="Avenir Next Medium"/>
                <a:cs typeface="Avenir Next Medium"/>
              </a:rPr>
              <a:t>AD Retreat Nov. 24</a:t>
            </a:r>
            <a:r>
              <a:rPr lang="en-US" baseline="30000" dirty="0">
                <a:solidFill>
                  <a:srgbClr val="119FD5"/>
                </a:solidFill>
                <a:latin typeface="Avenir Next Medium"/>
                <a:cs typeface="Avenir Next Medium"/>
              </a:rPr>
              <a:t>th</a:t>
            </a:r>
            <a:r>
              <a:rPr lang="en-US" dirty="0">
                <a:solidFill>
                  <a:srgbClr val="119FD5"/>
                </a:solidFill>
                <a:latin typeface="Avenir Next Medium"/>
                <a:cs typeface="Avenir Next Medium"/>
              </a:rPr>
              <a:t>, 2016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1842">
            <a:off x="5424204" y="3958603"/>
            <a:ext cx="609318" cy="609318"/>
          </a:xfrm>
          <a:prstGeom prst="rect">
            <a:avLst/>
          </a:prstGeom>
        </p:spPr>
      </p:pic>
      <p:grpSp>
        <p:nvGrpSpPr>
          <p:cNvPr id="9" name="Group 67"/>
          <p:cNvGrpSpPr/>
          <p:nvPr/>
        </p:nvGrpSpPr>
        <p:grpSpPr>
          <a:xfrm flipH="1">
            <a:off x="4405581" y="4105435"/>
            <a:ext cx="375661" cy="532186"/>
            <a:chOff x="2195736" y="3156129"/>
            <a:chExt cx="432000" cy="612000"/>
          </a:xfrm>
        </p:grpSpPr>
        <p:sp>
          <p:nvSpPr>
            <p:cNvPr id="10" name="Rectangle 9"/>
            <p:cNvSpPr/>
            <p:nvPr/>
          </p:nvSpPr>
          <p:spPr>
            <a:xfrm>
              <a:off x="2195736" y="3156129"/>
              <a:ext cx="432000" cy="61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31736" y="3192129"/>
              <a:ext cx="360000" cy="540000"/>
            </a:xfrm>
            <a:prstGeom prst="rect">
              <a:avLst/>
            </a:prstGeom>
            <a:solidFill>
              <a:srgbClr val="FBCA5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51" descr="Zeichen_123.svg copy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269" y="3284383"/>
              <a:ext cx="341942" cy="386096"/>
            </a:xfrm>
            <a:prstGeom prst="rect">
              <a:avLst/>
            </a:prstGeom>
          </p:spPr>
        </p:pic>
        <p:cxnSp>
          <p:nvCxnSpPr>
            <p:cNvPr id="13" name="Straight Connector 152"/>
            <p:cNvCxnSpPr/>
            <p:nvPr/>
          </p:nvCxnSpPr>
          <p:spPr>
            <a:xfrm>
              <a:off x="2462980" y="3293906"/>
              <a:ext cx="56991" cy="43719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hord 153"/>
            <p:cNvSpPr/>
            <p:nvPr/>
          </p:nvSpPr>
          <p:spPr>
            <a:xfrm rot="9033926">
              <a:off x="2456772" y="3268665"/>
              <a:ext cx="70592" cy="70592"/>
            </a:xfrm>
            <a:prstGeom prst="chord">
              <a:avLst>
                <a:gd name="adj1" fmla="val 3303136"/>
                <a:gd name="adj2" fmla="val 15548581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5448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0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68130" y="1027937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</a:rPr>
              <a:t>Approval of the safety documentation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38309" y="738161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5" name="Round Same Side Corner Rectangle 1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sp>
        <p:nvSpPr>
          <p:cNvPr id="22" name="Oval 744"/>
          <p:cNvSpPr/>
          <p:nvPr/>
        </p:nvSpPr>
        <p:spPr>
          <a:xfrm>
            <a:off x="1203718" y="2952321"/>
            <a:ext cx="644370" cy="644370"/>
          </a:xfrm>
          <a:prstGeom prst="ellipse">
            <a:avLst/>
          </a:prstGeom>
          <a:solidFill>
            <a:srgbClr val="747285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Area supervisor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24077" y="1949852"/>
            <a:ext cx="1912885" cy="553798"/>
          </a:xfrm>
          <a:prstGeom prst="rect">
            <a:avLst/>
          </a:prstGeom>
          <a:solidFill>
            <a:srgbClr val="747285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125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Accelerator Division</a:t>
            </a:r>
          </a:p>
        </p:txBody>
      </p:sp>
      <p:cxnSp>
        <p:nvCxnSpPr>
          <p:cNvPr id="27" name="Straight Connector 830"/>
          <p:cNvCxnSpPr/>
          <p:nvPr/>
        </p:nvCxnSpPr>
        <p:spPr>
          <a:xfrm flipH="1">
            <a:off x="1538147" y="2767234"/>
            <a:ext cx="2107940" cy="0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831"/>
          <p:cNvCxnSpPr>
            <a:stCxn id="25" idx="2"/>
          </p:cNvCxnSpPr>
          <p:nvPr/>
        </p:nvCxnSpPr>
        <p:spPr>
          <a:xfrm>
            <a:off x="2580520" y="2503650"/>
            <a:ext cx="1070" cy="262682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832"/>
          <p:cNvCxnSpPr/>
          <p:nvPr/>
        </p:nvCxnSpPr>
        <p:spPr>
          <a:xfrm flipV="1">
            <a:off x="1538147" y="2766332"/>
            <a:ext cx="0" cy="191548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833"/>
          <p:cNvCxnSpPr>
            <a:stCxn id="56" idx="0"/>
          </p:cNvCxnSpPr>
          <p:nvPr/>
        </p:nvCxnSpPr>
        <p:spPr>
          <a:xfrm flipH="1" flipV="1">
            <a:off x="2581590" y="2757704"/>
            <a:ext cx="1927" cy="201908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834"/>
          <p:cNvCxnSpPr/>
          <p:nvPr/>
        </p:nvCxnSpPr>
        <p:spPr>
          <a:xfrm flipV="1">
            <a:off x="3646087" y="2767232"/>
            <a:ext cx="0" cy="228540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2" name="Group 1252"/>
          <p:cNvGrpSpPr>
            <a:grpSpLocks noChangeAspect="1"/>
          </p:cNvGrpSpPr>
          <p:nvPr/>
        </p:nvGrpSpPr>
        <p:grpSpPr>
          <a:xfrm>
            <a:off x="1859996" y="3193219"/>
            <a:ext cx="164390" cy="220690"/>
            <a:chOff x="-1108163" y="4388900"/>
            <a:chExt cx="428625" cy="575416"/>
          </a:xfrm>
          <a:solidFill>
            <a:srgbClr val="747285"/>
          </a:solidFill>
        </p:grpSpPr>
        <p:sp>
          <p:nvSpPr>
            <p:cNvPr id="43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44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45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46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47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sp>
        <p:nvSpPr>
          <p:cNvPr id="56" name="Oval 744"/>
          <p:cNvSpPr/>
          <p:nvPr/>
        </p:nvSpPr>
        <p:spPr>
          <a:xfrm>
            <a:off x="2261332" y="2959612"/>
            <a:ext cx="644370" cy="644370"/>
          </a:xfrm>
          <a:prstGeom prst="ellipse">
            <a:avLst/>
          </a:prstGeom>
          <a:solidFill>
            <a:srgbClr val="747285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Group leader</a:t>
            </a:r>
          </a:p>
        </p:txBody>
      </p:sp>
      <p:cxnSp>
        <p:nvCxnSpPr>
          <p:cNvPr id="58" name="Straight Connector 833"/>
          <p:cNvCxnSpPr/>
          <p:nvPr/>
        </p:nvCxnSpPr>
        <p:spPr>
          <a:xfrm flipH="1" flipV="1">
            <a:off x="2578592" y="3603921"/>
            <a:ext cx="1927" cy="201908"/>
          </a:xfrm>
          <a:prstGeom prst="line">
            <a:avLst/>
          </a:prstGeom>
          <a:noFill/>
          <a:ln w="12700" cap="flat">
            <a:solidFill>
              <a:srgbClr val="747285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Oval 744"/>
          <p:cNvSpPr/>
          <p:nvPr/>
        </p:nvSpPr>
        <p:spPr>
          <a:xfrm>
            <a:off x="2245640" y="3805768"/>
            <a:ext cx="644370" cy="644370"/>
          </a:xfrm>
          <a:prstGeom prst="ellipse">
            <a:avLst/>
          </a:prstGeom>
          <a:solidFill>
            <a:srgbClr val="747285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System leader</a:t>
            </a:r>
          </a:p>
        </p:txBody>
      </p:sp>
      <p:sp>
        <p:nvSpPr>
          <p:cNvPr id="61" name="Oval 744"/>
          <p:cNvSpPr/>
          <p:nvPr/>
        </p:nvSpPr>
        <p:spPr>
          <a:xfrm>
            <a:off x="3323902" y="2957880"/>
            <a:ext cx="644370" cy="644370"/>
          </a:xfrm>
          <a:prstGeom prst="ellipse">
            <a:avLst/>
          </a:prstGeom>
          <a:solidFill>
            <a:srgbClr val="747285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Safety </a:t>
            </a:r>
          </a:p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representative</a:t>
            </a:r>
          </a:p>
        </p:txBody>
      </p:sp>
      <p:grpSp>
        <p:nvGrpSpPr>
          <p:cNvPr id="62" name="Group 1252"/>
          <p:cNvGrpSpPr>
            <a:grpSpLocks noChangeAspect="1"/>
          </p:cNvGrpSpPr>
          <p:nvPr/>
        </p:nvGrpSpPr>
        <p:grpSpPr>
          <a:xfrm>
            <a:off x="2927937" y="3197311"/>
            <a:ext cx="164390" cy="220690"/>
            <a:chOff x="-1108163" y="4388900"/>
            <a:chExt cx="428625" cy="575416"/>
          </a:xfrm>
          <a:solidFill>
            <a:srgbClr val="747285"/>
          </a:solidFill>
        </p:grpSpPr>
        <p:sp>
          <p:nvSpPr>
            <p:cNvPr id="63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64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65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66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67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grpSp>
        <p:nvGrpSpPr>
          <p:cNvPr id="79" name="Group 1252"/>
          <p:cNvGrpSpPr>
            <a:grpSpLocks noChangeAspect="1"/>
          </p:cNvGrpSpPr>
          <p:nvPr/>
        </p:nvGrpSpPr>
        <p:grpSpPr>
          <a:xfrm>
            <a:off x="3993886" y="3197311"/>
            <a:ext cx="164390" cy="220690"/>
            <a:chOff x="-1108163" y="4388900"/>
            <a:chExt cx="428625" cy="575416"/>
          </a:xfrm>
          <a:solidFill>
            <a:srgbClr val="747285"/>
          </a:solidFill>
        </p:grpSpPr>
        <p:sp>
          <p:nvSpPr>
            <p:cNvPr id="80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1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2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3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4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grpSp>
        <p:nvGrpSpPr>
          <p:cNvPr id="86" name="Group 1252"/>
          <p:cNvGrpSpPr>
            <a:grpSpLocks noChangeAspect="1"/>
          </p:cNvGrpSpPr>
          <p:nvPr/>
        </p:nvGrpSpPr>
        <p:grpSpPr>
          <a:xfrm>
            <a:off x="2927937" y="4051640"/>
            <a:ext cx="164390" cy="220690"/>
            <a:chOff x="-1108163" y="4388900"/>
            <a:chExt cx="428625" cy="575416"/>
          </a:xfrm>
          <a:solidFill>
            <a:srgbClr val="747285"/>
          </a:solidFill>
        </p:grpSpPr>
        <p:sp>
          <p:nvSpPr>
            <p:cNvPr id="87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8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89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90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91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grpSp>
        <p:nvGrpSpPr>
          <p:cNvPr id="92" name="Group 1101"/>
          <p:cNvGrpSpPr/>
          <p:nvPr/>
        </p:nvGrpSpPr>
        <p:grpSpPr>
          <a:xfrm>
            <a:off x="1955937" y="2951125"/>
            <a:ext cx="245072" cy="245072"/>
            <a:chOff x="5239161" y="1178737"/>
            <a:chExt cx="245072" cy="245072"/>
          </a:xfrm>
        </p:grpSpPr>
        <p:pic>
          <p:nvPicPr>
            <p:cNvPr id="93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94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grpSp>
        <p:nvGrpSpPr>
          <p:cNvPr id="95" name="Group 1101"/>
          <p:cNvGrpSpPr/>
          <p:nvPr/>
        </p:nvGrpSpPr>
        <p:grpSpPr>
          <a:xfrm>
            <a:off x="3026348" y="2936266"/>
            <a:ext cx="245072" cy="245072"/>
            <a:chOff x="5239161" y="1178737"/>
            <a:chExt cx="245072" cy="245072"/>
          </a:xfrm>
        </p:grpSpPr>
        <p:pic>
          <p:nvPicPr>
            <p:cNvPr id="96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97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grpSp>
        <p:nvGrpSpPr>
          <p:cNvPr id="98" name="Group 1101"/>
          <p:cNvGrpSpPr/>
          <p:nvPr/>
        </p:nvGrpSpPr>
        <p:grpSpPr>
          <a:xfrm>
            <a:off x="4088919" y="2942161"/>
            <a:ext cx="245072" cy="245072"/>
            <a:chOff x="5239161" y="1178737"/>
            <a:chExt cx="245072" cy="245072"/>
          </a:xfrm>
        </p:grpSpPr>
        <p:pic>
          <p:nvPicPr>
            <p:cNvPr id="99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100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3777368" y="1949852"/>
            <a:ext cx="1912885" cy="553798"/>
          </a:xfrm>
          <a:prstGeom prst="rect">
            <a:avLst/>
          </a:prstGeom>
          <a:solidFill>
            <a:srgbClr val="C2685A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38150" latinLnBrk="1" hangingPunct="0"/>
            <a:r>
              <a:rPr lang="en-US" sz="125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ES&amp;H Division</a:t>
            </a:r>
          </a:p>
        </p:txBody>
      </p:sp>
      <p:cxnSp>
        <p:nvCxnSpPr>
          <p:cNvPr id="103" name="Straight Connector 833"/>
          <p:cNvCxnSpPr/>
          <p:nvPr/>
        </p:nvCxnSpPr>
        <p:spPr>
          <a:xfrm flipV="1">
            <a:off x="4731883" y="2486413"/>
            <a:ext cx="1" cy="486474"/>
          </a:xfrm>
          <a:prstGeom prst="line">
            <a:avLst/>
          </a:prstGeom>
          <a:noFill/>
          <a:ln w="12700" cap="flat">
            <a:solidFill>
              <a:srgbClr val="C2685A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4" name="Oval 744"/>
          <p:cNvSpPr/>
          <p:nvPr/>
        </p:nvSpPr>
        <p:spPr>
          <a:xfrm>
            <a:off x="4403383" y="2952321"/>
            <a:ext cx="644370" cy="644370"/>
          </a:xfrm>
          <a:prstGeom prst="ellipse">
            <a:avLst/>
          </a:prstGeom>
          <a:solidFill>
            <a:srgbClr val="C2685A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Safety </a:t>
            </a:r>
          </a:p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representative</a:t>
            </a:r>
          </a:p>
        </p:txBody>
      </p:sp>
      <p:grpSp>
        <p:nvGrpSpPr>
          <p:cNvPr id="106" name="Group 1252"/>
          <p:cNvGrpSpPr>
            <a:grpSpLocks noChangeAspect="1"/>
          </p:cNvGrpSpPr>
          <p:nvPr/>
        </p:nvGrpSpPr>
        <p:grpSpPr>
          <a:xfrm>
            <a:off x="5081272" y="3200360"/>
            <a:ext cx="164390" cy="220690"/>
            <a:chOff x="-1108163" y="4388900"/>
            <a:chExt cx="428625" cy="575416"/>
          </a:xfrm>
          <a:solidFill>
            <a:srgbClr val="C2685A"/>
          </a:solidFill>
        </p:grpSpPr>
        <p:sp>
          <p:nvSpPr>
            <p:cNvPr id="107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08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09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10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11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grpSp>
        <p:nvGrpSpPr>
          <p:cNvPr id="112" name="Group 1101"/>
          <p:cNvGrpSpPr/>
          <p:nvPr/>
        </p:nvGrpSpPr>
        <p:grpSpPr>
          <a:xfrm>
            <a:off x="3033778" y="3789914"/>
            <a:ext cx="245072" cy="245072"/>
            <a:chOff x="5239161" y="1178737"/>
            <a:chExt cx="245072" cy="245072"/>
          </a:xfrm>
        </p:grpSpPr>
        <p:pic>
          <p:nvPicPr>
            <p:cNvPr id="113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114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grpSp>
        <p:nvGrpSpPr>
          <p:cNvPr id="115" name="Group 1101"/>
          <p:cNvGrpSpPr/>
          <p:nvPr/>
        </p:nvGrpSpPr>
        <p:grpSpPr>
          <a:xfrm>
            <a:off x="5185522" y="2957693"/>
            <a:ext cx="245072" cy="245072"/>
            <a:chOff x="5239161" y="1178737"/>
            <a:chExt cx="245072" cy="245072"/>
          </a:xfrm>
        </p:grpSpPr>
        <p:pic>
          <p:nvPicPr>
            <p:cNvPr id="116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117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5929224" y="1953561"/>
            <a:ext cx="1912885" cy="553798"/>
          </a:xfrm>
          <a:prstGeom prst="rect">
            <a:avLst/>
          </a:prstGeom>
          <a:solidFill>
            <a:srgbClr val="59A483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438150" latinLnBrk="1" hangingPunct="0"/>
            <a:r>
              <a:rPr lang="en-US" sz="1250" b="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Skanska</a:t>
            </a:r>
          </a:p>
        </p:txBody>
      </p:sp>
      <p:cxnSp>
        <p:nvCxnSpPr>
          <p:cNvPr id="130" name="Straight Connector 833"/>
          <p:cNvCxnSpPr/>
          <p:nvPr/>
        </p:nvCxnSpPr>
        <p:spPr>
          <a:xfrm flipV="1">
            <a:off x="6848061" y="2494082"/>
            <a:ext cx="1" cy="486474"/>
          </a:xfrm>
          <a:prstGeom prst="line">
            <a:avLst/>
          </a:prstGeom>
          <a:noFill/>
          <a:ln w="12700" cap="flat">
            <a:solidFill>
              <a:srgbClr val="59A483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1" name="Oval 744"/>
          <p:cNvSpPr/>
          <p:nvPr/>
        </p:nvSpPr>
        <p:spPr>
          <a:xfrm>
            <a:off x="6519561" y="2959990"/>
            <a:ext cx="644370" cy="644370"/>
          </a:xfrm>
          <a:prstGeom prst="ellipse">
            <a:avLst/>
          </a:prstGeom>
          <a:solidFill>
            <a:srgbClr val="59A483"/>
          </a:solidFill>
          <a:ln w="25400" cap="flat">
            <a:noFill/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Safety </a:t>
            </a:r>
          </a:p>
          <a:p>
            <a:pPr algn="ctr" defTabSz="438150" rtl="0" latinLnBrk="1" hangingPunct="0"/>
            <a:r>
              <a:rPr lang="en-US" sz="600" b="1" dirty="0">
                <a:solidFill>
                  <a:srgbClr val="FFFFFF"/>
                </a:solidFill>
                <a:latin typeface="Lucida Grande"/>
                <a:ea typeface="+mn-ea"/>
                <a:cs typeface="Lucida Grande"/>
                <a:sym typeface="Gill Sans"/>
              </a:rPr>
              <a:t>representative</a:t>
            </a:r>
          </a:p>
        </p:txBody>
      </p:sp>
      <p:grpSp>
        <p:nvGrpSpPr>
          <p:cNvPr id="132" name="Group 1252"/>
          <p:cNvGrpSpPr>
            <a:grpSpLocks noChangeAspect="1"/>
          </p:cNvGrpSpPr>
          <p:nvPr/>
        </p:nvGrpSpPr>
        <p:grpSpPr>
          <a:xfrm>
            <a:off x="7197450" y="3208029"/>
            <a:ext cx="164390" cy="220690"/>
            <a:chOff x="-1108163" y="4388900"/>
            <a:chExt cx="428625" cy="575416"/>
          </a:xfrm>
          <a:solidFill>
            <a:srgbClr val="59A483"/>
          </a:solidFill>
        </p:grpSpPr>
        <p:sp>
          <p:nvSpPr>
            <p:cNvPr id="133" name="Shape 213"/>
            <p:cNvSpPr/>
            <p:nvPr/>
          </p:nvSpPr>
          <p:spPr>
            <a:xfrm>
              <a:off x="-949631" y="4388900"/>
              <a:ext cx="117432" cy="11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7" y="2882"/>
                  </a:moveTo>
                  <a:cubicBezTo>
                    <a:pt x="20639" y="6724"/>
                    <a:pt x="20639" y="12954"/>
                    <a:pt x="16797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7" y="2882"/>
                  </a:cubicBezTo>
                </a:path>
              </a:pathLst>
            </a:cu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34" name="Shape 214"/>
            <p:cNvSpPr/>
            <p:nvPr/>
          </p:nvSpPr>
          <p:spPr>
            <a:xfrm>
              <a:off x="-949631" y="4541561"/>
              <a:ext cx="117432" cy="211378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35" name="Shape 215"/>
            <p:cNvSpPr/>
            <p:nvPr/>
          </p:nvSpPr>
          <p:spPr>
            <a:xfrm>
              <a:off x="-1108163" y="4529818"/>
              <a:ext cx="428625" cy="46973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36" name="Shape 216"/>
            <p:cNvSpPr/>
            <p:nvPr/>
          </p:nvSpPr>
          <p:spPr>
            <a:xfrm>
              <a:off x="-949631" y="4747067"/>
              <a:ext cx="46973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  <p:sp>
          <p:nvSpPr>
            <p:cNvPr id="137" name="Shape 217"/>
            <p:cNvSpPr/>
            <p:nvPr/>
          </p:nvSpPr>
          <p:spPr>
            <a:xfrm>
              <a:off x="-879172" y="4747067"/>
              <a:ext cx="46974" cy="217249"/>
            </a:xfrm>
            <a:prstGeom prst="rect">
              <a:avLst/>
            </a:prstGeom>
            <a:grpFill/>
            <a:ln w="9525" cap="flat">
              <a:noFill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30479" marR="30479" defTabSz="683097">
                <a:defRPr sz="34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sz="2550">
                <a:solidFill>
                  <a:srgbClr val="747285"/>
                </a:solidFill>
              </a:endParaRPr>
            </a:p>
          </p:txBody>
        </p:sp>
      </p:grpSp>
      <p:grpSp>
        <p:nvGrpSpPr>
          <p:cNvPr id="138" name="Group 1101"/>
          <p:cNvGrpSpPr/>
          <p:nvPr/>
        </p:nvGrpSpPr>
        <p:grpSpPr>
          <a:xfrm>
            <a:off x="7301700" y="2965362"/>
            <a:ext cx="245072" cy="245072"/>
            <a:chOff x="5239161" y="1178737"/>
            <a:chExt cx="245072" cy="245072"/>
          </a:xfrm>
        </p:grpSpPr>
        <p:pic>
          <p:nvPicPr>
            <p:cNvPr id="139" name="Picture 1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9161" y="1178737"/>
              <a:ext cx="245072" cy="245072"/>
            </a:xfrm>
            <a:prstGeom prst="rect">
              <a:avLst/>
            </a:prstGeom>
          </p:spPr>
        </p:pic>
        <p:sp>
          <p:nvSpPr>
            <p:cNvPr id="140" name="TextBox 160"/>
            <p:cNvSpPr txBox="1">
              <a:spLocks noChangeArrowheads="1"/>
            </p:cNvSpPr>
            <p:nvPr/>
          </p:nvSpPr>
          <p:spPr bwMode="auto">
            <a:xfrm>
              <a:off x="5304653" y="1227908"/>
              <a:ext cx="12122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OK</a:t>
              </a:r>
            </a:p>
          </p:txBody>
        </p:sp>
      </p:grpSp>
      <p:pic>
        <p:nvPicPr>
          <p:cNvPr id="141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67" y="4230669"/>
            <a:ext cx="556134" cy="934679"/>
          </a:xfrm>
          <a:prstGeom prst="rect">
            <a:avLst/>
          </a:prstGeom>
        </p:spPr>
      </p:pic>
      <p:sp>
        <p:nvSpPr>
          <p:cNvPr id="142" name="Oval 744"/>
          <p:cNvSpPr/>
          <p:nvPr/>
        </p:nvSpPr>
        <p:spPr>
          <a:xfrm>
            <a:off x="7472341" y="4262804"/>
            <a:ext cx="165660" cy="165660"/>
          </a:xfrm>
          <a:prstGeom prst="ellipse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endParaRPr lang="en-US" sz="600" b="1" dirty="0">
              <a:solidFill>
                <a:srgbClr val="FFFFFF"/>
              </a:solidFill>
              <a:latin typeface="Lucida Grande"/>
              <a:ea typeface="+mn-ea"/>
              <a:cs typeface="Lucida Grande"/>
              <a:sym typeface="Gill Sans"/>
            </a:endParaRPr>
          </a:p>
        </p:txBody>
      </p:sp>
      <p:sp>
        <p:nvSpPr>
          <p:cNvPr id="143" name="Oval 744"/>
          <p:cNvSpPr/>
          <p:nvPr/>
        </p:nvSpPr>
        <p:spPr>
          <a:xfrm>
            <a:off x="7474130" y="4624704"/>
            <a:ext cx="165660" cy="165660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438150" rtl="0" latinLnBrk="1" hangingPunct="0"/>
            <a:endParaRPr lang="en-US" sz="600" b="1" dirty="0">
              <a:solidFill>
                <a:srgbClr val="FFFFFF"/>
              </a:solidFill>
              <a:latin typeface="Lucida Grande"/>
              <a:ea typeface="+mn-ea"/>
              <a:cs typeface="Lucida Grande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2776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2" grpId="1" animBg="1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2695" y="820389"/>
            <a:ext cx="1477882" cy="1102408"/>
            <a:chOff x="5480330" y="819410"/>
            <a:chExt cx="1477882" cy="1102408"/>
          </a:xfrm>
        </p:grpSpPr>
        <p:sp>
          <p:nvSpPr>
            <p:cNvPr id="472" name="Oval 471"/>
            <p:cNvSpPr/>
            <p:nvPr/>
          </p:nvSpPr>
          <p:spPr>
            <a:xfrm>
              <a:off x="6124037" y="1626438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TextBox 159"/>
            <p:cNvSpPr txBox="1">
              <a:spLocks noChangeArrowheads="1"/>
            </p:cNvSpPr>
            <p:nvPr/>
          </p:nvSpPr>
          <p:spPr bwMode="auto">
            <a:xfrm>
              <a:off x="5480330" y="1793578"/>
              <a:ext cx="1474763" cy="12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Pre-registration for the ID06</a:t>
              </a:r>
            </a:p>
          </p:txBody>
        </p:sp>
        <p:grpSp>
          <p:nvGrpSpPr>
            <p:cNvPr id="478" name="Group 477"/>
            <p:cNvGrpSpPr/>
            <p:nvPr/>
          </p:nvGrpSpPr>
          <p:grpSpPr>
            <a:xfrm>
              <a:off x="6073545" y="1186260"/>
              <a:ext cx="281964" cy="382219"/>
              <a:chOff x="2195513" y="2852738"/>
              <a:chExt cx="428625" cy="581025"/>
            </a:xfrm>
          </p:grpSpPr>
          <p:sp>
            <p:nvSpPr>
              <p:cNvPr id="479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0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1" name="Round Same Side Corner Rectangle 480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82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3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7" name="Group 486"/>
            <p:cNvGrpSpPr/>
            <p:nvPr/>
          </p:nvGrpSpPr>
          <p:grpSpPr>
            <a:xfrm>
              <a:off x="6527328" y="819410"/>
              <a:ext cx="430884" cy="703858"/>
              <a:chOff x="1498600" y="1706032"/>
              <a:chExt cx="1490133" cy="2434167"/>
            </a:xfrm>
          </p:grpSpPr>
          <p:sp>
            <p:nvSpPr>
              <p:cNvPr id="488" name="Rounded Rectangle 487"/>
              <p:cNvSpPr/>
              <p:nvPr/>
            </p:nvSpPr>
            <p:spPr>
              <a:xfrm>
                <a:off x="1498600" y="1706032"/>
                <a:ext cx="1490133" cy="2434167"/>
              </a:xfrm>
              <a:prstGeom prst="roundRect">
                <a:avLst/>
              </a:prstGeom>
              <a:pattFill prst="wave">
                <a:fgClr>
                  <a:schemeClr val="bg1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9" name="Picture 4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6134" y="3618621"/>
                <a:ext cx="321733" cy="424211"/>
              </a:xfrm>
              <a:prstGeom prst="rect">
                <a:avLst/>
              </a:prstGeom>
            </p:spPr>
          </p:pic>
          <p:pic>
            <p:nvPicPr>
              <p:cNvPr id="490" name="Picture 489" descr="ess_logo_frugal_blue_cmyk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021" y="1840246"/>
                <a:ext cx="610113" cy="328293"/>
              </a:xfrm>
              <a:prstGeom prst="rect">
                <a:avLst/>
              </a:prstGeom>
            </p:spPr>
          </p:pic>
          <p:pic>
            <p:nvPicPr>
              <p:cNvPr id="491" name="Picture 49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4186" y="2274389"/>
                <a:ext cx="795089" cy="1010841"/>
              </a:xfrm>
              <a:prstGeom prst="rect">
                <a:avLst/>
              </a:prstGeom>
            </p:spPr>
          </p:pic>
          <p:sp>
            <p:nvSpPr>
              <p:cNvPr id="492" name="TextBox 437"/>
              <p:cNvSpPr txBox="1">
                <a:spLocks noChangeArrowheads="1"/>
              </p:cNvSpPr>
              <p:nvPr/>
            </p:nvSpPr>
            <p:spPr bwMode="auto">
              <a:xfrm>
                <a:off x="1618361" y="3283089"/>
                <a:ext cx="1330487" cy="22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Albert Einstein</a:t>
                </a: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6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Pre-registration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5" name="Round Same Side Corner Rectangle 1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63440" y="760550"/>
            <a:ext cx="3679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u="sng" dirty="0">
                <a:solidFill>
                  <a:schemeClr val="bg1"/>
                </a:solidFill>
              </a:rPr>
              <a:t>https://c101portal.esss.lu.se/pre-registration-new-personnel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1" name="Picture 8" descr="Résultat de recherche d'images pour &quot;England Flag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26" y="809133"/>
            <a:ext cx="295515" cy="18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lag of Sweden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9" y="809132"/>
            <a:ext cx="295515" cy="18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282699" y="764577"/>
            <a:ext cx="335408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u="sng" dirty="0">
                <a:solidFill>
                  <a:schemeClr val="bg1"/>
                </a:solidFill>
              </a:rPr>
              <a:t>https://c101portal.esss.lu.se/</a:t>
            </a:r>
            <a:r>
              <a:rPr lang="en-US" sz="1050" u="sng" dirty="0" err="1">
                <a:solidFill>
                  <a:schemeClr val="bg1"/>
                </a:solidFill>
              </a:rPr>
              <a:t>forregistrering</a:t>
            </a:r>
            <a:r>
              <a:rPr lang="en-US" sz="1050" u="sng" dirty="0">
                <a:solidFill>
                  <a:schemeClr val="bg1"/>
                </a:solidFill>
              </a:rPr>
              <a:t>-</a:t>
            </a:r>
            <a:r>
              <a:rPr lang="en-US" sz="1050" u="sng" dirty="0" err="1">
                <a:solidFill>
                  <a:schemeClr val="bg1"/>
                </a:solidFill>
              </a:rPr>
              <a:t>ny</a:t>
            </a:r>
            <a:r>
              <a:rPr lang="en-US" sz="1050" u="sng" dirty="0">
                <a:solidFill>
                  <a:schemeClr val="bg1"/>
                </a:solidFill>
              </a:rPr>
              <a:t>-personal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3" name="Video pre-registr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200" y="1034860"/>
            <a:ext cx="7137400" cy="42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24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49" name="Group 348"/>
          <p:cNvGrpSpPr/>
          <p:nvPr/>
        </p:nvGrpSpPr>
        <p:grpSpPr>
          <a:xfrm>
            <a:off x="7098699" y="2565596"/>
            <a:ext cx="712289" cy="1181370"/>
            <a:chOff x="3277783" y="1340562"/>
            <a:chExt cx="654476" cy="1085484"/>
          </a:xfrm>
        </p:grpSpPr>
        <p:grpSp>
          <p:nvGrpSpPr>
            <p:cNvPr id="350" name="Group 349"/>
            <p:cNvGrpSpPr/>
            <p:nvPr/>
          </p:nvGrpSpPr>
          <p:grpSpPr>
            <a:xfrm>
              <a:off x="3505817" y="1340562"/>
              <a:ext cx="268450" cy="786689"/>
              <a:chOff x="3734433" y="1340562"/>
              <a:chExt cx="268450" cy="786689"/>
            </a:xfrm>
          </p:grpSpPr>
          <p:grpSp>
            <p:nvGrpSpPr>
              <p:cNvPr id="352" name="Group 351"/>
              <p:cNvGrpSpPr/>
              <p:nvPr/>
            </p:nvGrpSpPr>
            <p:grpSpPr>
              <a:xfrm>
                <a:off x="3734433" y="1340562"/>
                <a:ext cx="268450" cy="642222"/>
                <a:chOff x="6072270" y="1293190"/>
                <a:chExt cx="268450" cy="642222"/>
              </a:xfrm>
            </p:grpSpPr>
            <p:sp>
              <p:nvSpPr>
                <p:cNvPr id="354" name="Folded Corner 353"/>
                <p:cNvSpPr/>
                <p:nvPr/>
              </p:nvSpPr>
              <p:spPr bwMode="auto">
                <a:xfrm flipV="1">
                  <a:off x="6072270" y="1293190"/>
                  <a:ext cx="268450" cy="390360"/>
                </a:xfrm>
                <a:prstGeom prst="foldedCorner">
                  <a:avLst>
                    <a:gd name="adj" fmla="val 39472"/>
                  </a:avLst>
                </a:prstGeom>
                <a:solidFill>
                  <a:srgbClr val="CFE9FF"/>
                </a:solidFill>
                <a:ln w="28575" cmpd="sng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356" name="Group 352"/>
                <p:cNvGrpSpPr>
                  <a:grpSpLocks/>
                </p:cNvGrpSpPr>
                <p:nvPr/>
              </p:nvGrpSpPr>
              <p:grpSpPr bwMode="auto">
                <a:xfrm>
                  <a:off x="6078396" y="1615882"/>
                  <a:ext cx="120904" cy="319530"/>
                  <a:chOff x="4606193" y="1196749"/>
                  <a:chExt cx="199658" cy="530052"/>
                </a:xfrm>
                <a:solidFill>
                  <a:srgbClr val="3D3D3D"/>
                </a:solidFill>
              </p:grpSpPr>
              <p:grpSp>
                <p:nvGrpSpPr>
                  <p:cNvPr id="357" name="Group 356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62" name="Round Same Side Corner Rectangle 361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3" name="Rectangle 362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35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59" name="Round Same Side Corner Rectangle 358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0" name="Rectangle 359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1" name="Oval 360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sp>
            <p:nvSpPr>
              <p:cNvPr id="353" name="Oval 352"/>
              <p:cNvSpPr/>
              <p:nvPr/>
            </p:nvSpPr>
            <p:spPr>
              <a:xfrm>
                <a:off x="3749431" y="2018821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51" name="TextBox 436"/>
            <p:cNvSpPr txBox="1">
              <a:spLocks noChangeArrowheads="1"/>
            </p:cNvSpPr>
            <p:nvPr/>
          </p:nvSpPr>
          <p:spPr bwMode="auto">
            <a:xfrm>
              <a:off x="3277783" y="2174695"/>
              <a:ext cx="65447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Self-learning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Regulations</a:t>
              </a:r>
            </a:p>
          </p:txBody>
        </p:sp>
      </p:grp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2695" y="820389"/>
            <a:ext cx="1477882" cy="1102408"/>
            <a:chOff x="5480330" y="819410"/>
            <a:chExt cx="1477882" cy="1102408"/>
          </a:xfrm>
        </p:grpSpPr>
        <p:sp>
          <p:nvSpPr>
            <p:cNvPr id="472" name="Oval 471"/>
            <p:cNvSpPr/>
            <p:nvPr/>
          </p:nvSpPr>
          <p:spPr>
            <a:xfrm>
              <a:off x="6124037" y="1626438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TextBox 159"/>
            <p:cNvSpPr txBox="1">
              <a:spLocks noChangeArrowheads="1"/>
            </p:cNvSpPr>
            <p:nvPr/>
          </p:nvSpPr>
          <p:spPr bwMode="auto">
            <a:xfrm>
              <a:off x="5480330" y="1793578"/>
              <a:ext cx="1474763" cy="12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Pre-registration for the ID06</a:t>
              </a:r>
            </a:p>
          </p:txBody>
        </p:sp>
        <p:grpSp>
          <p:nvGrpSpPr>
            <p:cNvPr id="478" name="Group 477"/>
            <p:cNvGrpSpPr/>
            <p:nvPr/>
          </p:nvGrpSpPr>
          <p:grpSpPr>
            <a:xfrm>
              <a:off x="6073545" y="1186260"/>
              <a:ext cx="281964" cy="382219"/>
              <a:chOff x="2195513" y="2852738"/>
              <a:chExt cx="428625" cy="581025"/>
            </a:xfrm>
          </p:grpSpPr>
          <p:sp>
            <p:nvSpPr>
              <p:cNvPr id="479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0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1" name="Round Same Side Corner Rectangle 480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82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3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7" name="Group 486"/>
            <p:cNvGrpSpPr/>
            <p:nvPr/>
          </p:nvGrpSpPr>
          <p:grpSpPr>
            <a:xfrm>
              <a:off x="6527328" y="819410"/>
              <a:ext cx="430884" cy="703858"/>
              <a:chOff x="1498600" y="1706032"/>
              <a:chExt cx="1490133" cy="2434167"/>
            </a:xfrm>
          </p:grpSpPr>
          <p:sp>
            <p:nvSpPr>
              <p:cNvPr id="488" name="Rounded Rectangle 487"/>
              <p:cNvSpPr/>
              <p:nvPr/>
            </p:nvSpPr>
            <p:spPr>
              <a:xfrm>
                <a:off x="1498600" y="1706032"/>
                <a:ext cx="1490133" cy="2434167"/>
              </a:xfrm>
              <a:prstGeom prst="roundRect">
                <a:avLst/>
              </a:prstGeom>
              <a:pattFill prst="wave">
                <a:fgClr>
                  <a:schemeClr val="bg1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9" name="Picture 4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6134" y="3618621"/>
                <a:ext cx="321733" cy="424211"/>
              </a:xfrm>
              <a:prstGeom prst="rect">
                <a:avLst/>
              </a:prstGeom>
            </p:spPr>
          </p:pic>
          <p:pic>
            <p:nvPicPr>
              <p:cNvPr id="490" name="Picture 489" descr="ess_logo_frugal_blue_cmyk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021" y="1840246"/>
                <a:ext cx="610113" cy="328293"/>
              </a:xfrm>
              <a:prstGeom prst="rect">
                <a:avLst/>
              </a:prstGeom>
            </p:spPr>
          </p:pic>
          <p:pic>
            <p:nvPicPr>
              <p:cNvPr id="491" name="Picture 49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4186" y="2274389"/>
                <a:ext cx="795089" cy="1010841"/>
              </a:xfrm>
              <a:prstGeom prst="rect">
                <a:avLst/>
              </a:prstGeom>
            </p:spPr>
          </p:pic>
          <p:sp>
            <p:nvSpPr>
              <p:cNvPr id="492" name="TextBox 437"/>
              <p:cNvSpPr txBox="1">
                <a:spLocks noChangeArrowheads="1"/>
              </p:cNvSpPr>
              <p:nvPr/>
            </p:nvSpPr>
            <p:spPr bwMode="auto">
              <a:xfrm>
                <a:off x="1618361" y="3283089"/>
                <a:ext cx="1330487" cy="22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Albert Einstein</a:t>
                </a: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0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ESS-SKANSKA site rules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5" name="Round Same Side Corner Rectangle 1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pic>
        <p:nvPicPr>
          <p:cNvPr id="2" name="Picture 1" descr="Screen Shot 2016-11-18 at 17.00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87" y="1172962"/>
            <a:ext cx="1943100" cy="27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258"/>
          <p:cNvSpPr txBox="1">
            <a:spLocks noChangeArrowheads="1"/>
          </p:cNvSpPr>
          <p:nvPr/>
        </p:nvSpPr>
        <p:spPr bwMode="auto">
          <a:xfrm>
            <a:off x="1739510" y="3853785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ESS-0063375</a:t>
            </a:r>
          </a:p>
        </p:txBody>
      </p:sp>
      <p:pic>
        <p:nvPicPr>
          <p:cNvPr id="3" name="Picture 2" descr="Screen Shot 2016-11-18 at 17.02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/>
          <a:stretch/>
        </p:blipFill>
        <p:spPr>
          <a:xfrm>
            <a:off x="3657601" y="1695450"/>
            <a:ext cx="1993924" cy="27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258"/>
          <p:cNvSpPr txBox="1">
            <a:spLocks noChangeArrowheads="1"/>
          </p:cNvSpPr>
          <p:nvPr/>
        </p:nvSpPr>
        <p:spPr bwMode="auto">
          <a:xfrm>
            <a:off x="4050910" y="4376273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ESS-0020522 </a:t>
            </a:r>
          </a:p>
        </p:txBody>
      </p:sp>
      <p:pic>
        <p:nvPicPr>
          <p:cNvPr id="4" name="Picture 3" descr="Screen Shot 2016-11-18 at 17.04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46" y="2319602"/>
            <a:ext cx="1809749" cy="277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58"/>
          <p:cNvSpPr txBox="1">
            <a:spLocks noChangeArrowheads="1"/>
          </p:cNvSpPr>
          <p:nvPr/>
        </p:nvSpPr>
        <p:spPr bwMode="auto">
          <a:xfrm>
            <a:off x="6406760" y="4981656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ESS-0062090</a:t>
            </a:r>
          </a:p>
        </p:txBody>
      </p:sp>
    </p:spTree>
    <p:extLst>
      <p:ext uri="{BB962C8B-B14F-4D97-AF65-F5344CB8AC3E}">
        <p14:creationId xmlns:p14="http://schemas.microsoft.com/office/powerpoint/2010/main" val="76967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4" name="Group 183"/>
          <p:cNvGrpSpPr/>
          <p:nvPr/>
        </p:nvGrpSpPr>
        <p:grpSpPr>
          <a:xfrm>
            <a:off x="5451323" y="2501883"/>
            <a:ext cx="1038467" cy="1202370"/>
            <a:chOff x="1855835" y="151596"/>
            <a:chExt cx="954181" cy="1104780"/>
          </a:xfrm>
        </p:grpSpPr>
        <p:sp>
          <p:nvSpPr>
            <p:cNvPr id="185" name="Oval 184"/>
            <p:cNvSpPr/>
            <p:nvPr/>
          </p:nvSpPr>
          <p:spPr>
            <a:xfrm>
              <a:off x="2204153" y="887206"/>
              <a:ext cx="109389" cy="108430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TextBox 23"/>
            <p:cNvSpPr txBox="1">
              <a:spLocks noChangeArrowheads="1"/>
            </p:cNvSpPr>
            <p:nvPr/>
          </p:nvSpPr>
          <p:spPr bwMode="auto">
            <a:xfrm>
              <a:off x="2030474" y="1025426"/>
              <a:ext cx="779542" cy="2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Induction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(1 hour)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1855835" y="151596"/>
              <a:ext cx="730218" cy="711989"/>
              <a:chOff x="1855835" y="157946"/>
              <a:chExt cx="730218" cy="711989"/>
            </a:xfrm>
          </p:grpSpPr>
          <p:sp>
            <p:nvSpPr>
              <p:cNvPr id="188" name="Rectangle 187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Safety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at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ESS site</a:t>
                </a: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256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7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8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9" name="Round Single Corner Rectangle 258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53" name="Round Same Side Corner Rectangle 25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3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50" name="Round Same Side Corner Rectangle 249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2" name="Oval 251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7" name="Round Same Side Corner Rectangle 24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5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44" name="Round Same Side Corner Rectangle 243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1" name="Round Same Side Corner Rectangle 24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7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8" name="Round Same Side Corner Rectangle 237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35" name="Round Same Side Corner Rectangle 234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9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2" name="Round Same Side Corner Rectangle 231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9" name="Round Same Side Corner Rectangle 228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1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6" name="Round Same Side Corner Rectangle 225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3" name="Round Same Side Corner Rectangle 22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3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0" name="Round Same Side Corner Rectangle 219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4" name="Group 203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7" name="Round Same Side Corner Rectangle 21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8" name="Rectangle 21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5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14" name="Round Same Side Corner Rectangle 213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6" name="Group 205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1" name="Round Same Side Corner Rectangle 21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7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08" name="Round Same Side Corner Rectangle 207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349" name="Group 348"/>
          <p:cNvGrpSpPr/>
          <p:nvPr/>
        </p:nvGrpSpPr>
        <p:grpSpPr>
          <a:xfrm>
            <a:off x="7098699" y="2565596"/>
            <a:ext cx="712289" cy="1181370"/>
            <a:chOff x="3277783" y="1340562"/>
            <a:chExt cx="654476" cy="1085484"/>
          </a:xfrm>
        </p:grpSpPr>
        <p:grpSp>
          <p:nvGrpSpPr>
            <p:cNvPr id="350" name="Group 349"/>
            <p:cNvGrpSpPr/>
            <p:nvPr/>
          </p:nvGrpSpPr>
          <p:grpSpPr>
            <a:xfrm>
              <a:off x="3505817" y="1340562"/>
              <a:ext cx="268450" cy="786689"/>
              <a:chOff x="3734433" y="1340562"/>
              <a:chExt cx="268450" cy="786689"/>
            </a:xfrm>
          </p:grpSpPr>
          <p:grpSp>
            <p:nvGrpSpPr>
              <p:cNvPr id="352" name="Group 351"/>
              <p:cNvGrpSpPr/>
              <p:nvPr/>
            </p:nvGrpSpPr>
            <p:grpSpPr>
              <a:xfrm>
                <a:off x="3734433" y="1340562"/>
                <a:ext cx="268450" cy="642222"/>
                <a:chOff x="6072270" y="1293190"/>
                <a:chExt cx="268450" cy="642222"/>
              </a:xfrm>
            </p:grpSpPr>
            <p:sp>
              <p:nvSpPr>
                <p:cNvPr id="354" name="Folded Corner 353"/>
                <p:cNvSpPr/>
                <p:nvPr/>
              </p:nvSpPr>
              <p:spPr bwMode="auto">
                <a:xfrm flipV="1">
                  <a:off x="6072270" y="1293190"/>
                  <a:ext cx="268450" cy="390360"/>
                </a:xfrm>
                <a:prstGeom prst="foldedCorner">
                  <a:avLst>
                    <a:gd name="adj" fmla="val 39472"/>
                  </a:avLst>
                </a:prstGeom>
                <a:solidFill>
                  <a:srgbClr val="CFE9FF"/>
                </a:solidFill>
                <a:ln w="28575" cmpd="sng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356" name="Group 352"/>
                <p:cNvGrpSpPr>
                  <a:grpSpLocks/>
                </p:cNvGrpSpPr>
                <p:nvPr/>
              </p:nvGrpSpPr>
              <p:grpSpPr bwMode="auto">
                <a:xfrm>
                  <a:off x="6078396" y="1615882"/>
                  <a:ext cx="120904" cy="319530"/>
                  <a:chOff x="4606193" y="1196749"/>
                  <a:chExt cx="199658" cy="530052"/>
                </a:xfrm>
                <a:solidFill>
                  <a:srgbClr val="3D3D3D"/>
                </a:solidFill>
              </p:grpSpPr>
              <p:grpSp>
                <p:nvGrpSpPr>
                  <p:cNvPr id="357" name="Group 356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62" name="Round Same Side Corner Rectangle 361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3" name="Rectangle 362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35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59" name="Round Same Side Corner Rectangle 358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0" name="Rectangle 359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1" name="Oval 360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sp>
            <p:nvSpPr>
              <p:cNvPr id="353" name="Oval 352"/>
              <p:cNvSpPr/>
              <p:nvPr/>
            </p:nvSpPr>
            <p:spPr>
              <a:xfrm>
                <a:off x="3749431" y="2018821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51" name="TextBox 436"/>
            <p:cNvSpPr txBox="1">
              <a:spLocks noChangeArrowheads="1"/>
            </p:cNvSpPr>
            <p:nvPr/>
          </p:nvSpPr>
          <p:spPr bwMode="auto">
            <a:xfrm>
              <a:off x="3277783" y="2174695"/>
              <a:ext cx="65447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Self-learning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Regulations</a:t>
              </a:r>
            </a:p>
          </p:txBody>
        </p:sp>
      </p:grp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72695" y="820389"/>
            <a:ext cx="1477882" cy="1102408"/>
            <a:chOff x="5480330" y="819410"/>
            <a:chExt cx="1477882" cy="1102408"/>
          </a:xfrm>
        </p:grpSpPr>
        <p:sp>
          <p:nvSpPr>
            <p:cNvPr id="472" name="Oval 471"/>
            <p:cNvSpPr/>
            <p:nvPr/>
          </p:nvSpPr>
          <p:spPr>
            <a:xfrm>
              <a:off x="6124037" y="1626438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TextBox 159"/>
            <p:cNvSpPr txBox="1">
              <a:spLocks noChangeArrowheads="1"/>
            </p:cNvSpPr>
            <p:nvPr/>
          </p:nvSpPr>
          <p:spPr bwMode="auto">
            <a:xfrm>
              <a:off x="5480330" y="1793578"/>
              <a:ext cx="1474763" cy="12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Pre-registration for the ID06</a:t>
              </a:r>
            </a:p>
          </p:txBody>
        </p:sp>
        <p:grpSp>
          <p:nvGrpSpPr>
            <p:cNvPr id="478" name="Group 477"/>
            <p:cNvGrpSpPr/>
            <p:nvPr/>
          </p:nvGrpSpPr>
          <p:grpSpPr>
            <a:xfrm>
              <a:off x="6073545" y="1186260"/>
              <a:ext cx="281964" cy="382219"/>
              <a:chOff x="2195513" y="2852738"/>
              <a:chExt cx="428625" cy="581025"/>
            </a:xfrm>
          </p:grpSpPr>
          <p:sp>
            <p:nvSpPr>
              <p:cNvPr id="479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0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1" name="Round Same Side Corner Rectangle 480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82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3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7" name="Group 486"/>
            <p:cNvGrpSpPr/>
            <p:nvPr/>
          </p:nvGrpSpPr>
          <p:grpSpPr>
            <a:xfrm>
              <a:off x="6527328" y="819410"/>
              <a:ext cx="430884" cy="703858"/>
              <a:chOff x="1498600" y="1706032"/>
              <a:chExt cx="1490133" cy="2434167"/>
            </a:xfrm>
          </p:grpSpPr>
          <p:sp>
            <p:nvSpPr>
              <p:cNvPr id="488" name="Rounded Rectangle 487"/>
              <p:cNvSpPr/>
              <p:nvPr/>
            </p:nvSpPr>
            <p:spPr>
              <a:xfrm>
                <a:off x="1498600" y="1706032"/>
                <a:ext cx="1490133" cy="2434167"/>
              </a:xfrm>
              <a:prstGeom prst="roundRect">
                <a:avLst/>
              </a:prstGeom>
              <a:pattFill prst="wave">
                <a:fgClr>
                  <a:schemeClr val="bg1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9" name="Picture 4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06134" y="3618621"/>
                <a:ext cx="321733" cy="424211"/>
              </a:xfrm>
              <a:prstGeom prst="rect">
                <a:avLst/>
              </a:prstGeom>
            </p:spPr>
          </p:pic>
          <p:pic>
            <p:nvPicPr>
              <p:cNvPr id="490" name="Picture 489" descr="ess_logo_frugal_blue_cmyk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021" y="1840246"/>
                <a:ext cx="610113" cy="328293"/>
              </a:xfrm>
              <a:prstGeom prst="rect">
                <a:avLst/>
              </a:prstGeom>
            </p:spPr>
          </p:pic>
          <p:pic>
            <p:nvPicPr>
              <p:cNvPr id="491" name="Picture 49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4186" y="2274389"/>
                <a:ext cx="795089" cy="1010841"/>
              </a:xfrm>
              <a:prstGeom prst="rect">
                <a:avLst/>
              </a:prstGeom>
            </p:spPr>
          </p:pic>
          <p:sp>
            <p:nvSpPr>
              <p:cNvPr id="492" name="TextBox 437"/>
              <p:cNvSpPr txBox="1">
                <a:spLocks noChangeArrowheads="1"/>
              </p:cNvSpPr>
              <p:nvPr/>
            </p:nvSpPr>
            <p:spPr bwMode="auto">
              <a:xfrm>
                <a:off x="1618361" y="3283089"/>
                <a:ext cx="1330487" cy="22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Albert Einstein</a:t>
                </a: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1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68130" y="1027937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Safety induction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5" name="Round Same Side Corner Rectangle 1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pic>
        <p:nvPicPr>
          <p:cNvPr id="1030" name="Picture 6" descr="Flag of Swede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35" y="1299057"/>
            <a:ext cx="1424350" cy="8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961587" y="1381982"/>
            <a:ext cx="4863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 Medium"/>
                <a:cs typeface="Avenir Next Medium"/>
              </a:rPr>
              <a:t>Mondays, Tuesdays and Thursdays at 07:00 (ESS </a:t>
            </a:r>
            <a:r>
              <a:rPr lang="en-US" sz="2000">
                <a:latin typeface="Avenir Next Medium"/>
                <a:cs typeface="Avenir Next Medium"/>
              </a:rPr>
              <a:t>site</a:t>
            </a:r>
            <a:r>
              <a:rPr lang="en-US" sz="2000" smtClean="0">
                <a:latin typeface="Avenir Next Medium"/>
                <a:cs typeface="Avenir Next Medium"/>
              </a:rPr>
              <a:t>).</a:t>
            </a:r>
            <a:endParaRPr lang="sv-SE" sz="1400" dirty="0"/>
          </a:p>
        </p:txBody>
      </p:sp>
      <p:pic>
        <p:nvPicPr>
          <p:cNvPr id="1032" name="Picture 8" descr="Résultat de recherche d'images pour &quot;England Fla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35" y="3130785"/>
            <a:ext cx="1424350" cy="8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61587" y="3367598"/>
            <a:ext cx="4863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 Medium"/>
                <a:cs typeface="Avenir Next Medium"/>
              </a:rPr>
              <a:t>No fixed days. Held upon </a:t>
            </a:r>
            <a:r>
              <a:rPr lang="en-US" sz="2000" dirty="0" smtClean="0">
                <a:latin typeface="Avenir Next Medium"/>
                <a:cs typeface="Avenir Next Medium"/>
              </a:rPr>
              <a:t>request (ESS site).</a:t>
            </a:r>
            <a:endParaRPr lang="sv-SE" sz="1400" dirty="0"/>
          </a:p>
        </p:txBody>
      </p:sp>
      <p:sp>
        <p:nvSpPr>
          <p:cNvPr id="20" name="Rectangle 19"/>
          <p:cNvSpPr/>
          <p:nvPr/>
        </p:nvSpPr>
        <p:spPr>
          <a:xfrm>
            <a:off x="1450735" y="3965422"/>
            <a:ext cx="1354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Next Medium"/>
                <a:cs typeface="Avenir Next Medium"/>
              </a:rPr>
              <a:t>English</a:t>
            </a:r>
            <a:endParaRPr lang="sv-SE" sz="1050" dirty="0"/>
          </a:p>
        </p:txBody>
      </p:sp>
      <p:sp>
        <p:nvSpPr>
          <p:cNvPr id="21" name="Rectangle 20"/>
          <p:cNvSpPr/>
          <p:nvPr/>
        </p:nvSpPr>
        <p:spPr>
          <a:xfrm>
            <a:off x="1521074" y="2134943"/>
            <a:ext cx="13540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Avenir Next Medium"/>
                <a:cs typeface="Avenir Next Medium"/>
              </a:rPr>
              <a:t>Svenska</a:t>
            </a:r>
            <a:endParaRPr lang="sv-SE" sz="1050" dirty="0"/>
          </a:p>
        </p:txBody>
      </p:sp>
      <p:sp>
        <p:nvSpPr>
          <p:cNvPr id="22" name="Rectangle 21"/>
          <p:cNvSpPr/>
          <p:nvPr/>
        </p:nvSpPr>
        <p:spPr>
          <a:xfrm>
            <a:off x="1450735" y="4421698"/>
            <a:ext cx="4863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venir Next Medium"/>
                <a:cs typeface="Avenir Next Medium"/>
              </a:rPr>
              <a:t>Contact: </a:t>
            </a:r>
            <a:r>
              <a:rPr lang="en-US" sz="2000" dirty="0">
                <a:hlinkClick r:id="rId5"/>
              </a:rPr>
              <a:t>site.reception@</a:t>
            </a:r>
            <a:r>
              <a:rPr lang="en-US" sz="2000" dirty="0" smtClean="0">
                <a:hlinkClick r:id="rId5"/>
              </a:rPr>
              <a:t>esss.se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venir Next Medium"/>
                <a:cs typeface="Avenir Next Medium"/>
              </a:rPr>
              <a:t> 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55940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4444470" y="4142875"/>
            <a:ext cx="1208664" cy="798123"/>
            <a:chOff x="3516765" y="4005020"/>
            <a:chExt cx="1208664" cy="798123"/>
          </a:xfrm>
        </p:grpSpPr>
        <p:sp>
          <p:nvSpPr>
            <p:cNvPr id="134" name="Oval 133"/>
            <p:cNvSpPr/>
            <p:nvPr/>
          </p:nvSpPr>
          <p:spPr>
            <a:xfrm>
              <a:off x="3974708" y="4401375"/>
              <a:ext cx="118008" cy="118007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TextBox 436"/>
            <p:cNvSpPr txBox="1">
              <a:spLocks noChangeArrowheads="1"/>
            </p:cNvSpPr>
            <p:nvPr/>
          </p:nvSpPr>
          <p:spPr bwMode="auto">
            <a:xfrm>
              <a:off x="3516765" y="4553844"/>
              <a:ext cx="1208664" cy="249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Classroom course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Risk specific </a:t>
              </a:r>
              <a:r>
                <a:rPr lang="en-US" sz="7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not defined yet</a:t>
              </a:r>
              <a:endParaRPr lang="en-US" sz="10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3537636" y="4005020"/>
              <a:ext cx="936910" cy="335226"/>
              <a:chOff x="3503368" y="2924175"/>
              <a:chExt cx="1424232" cy="50958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4211638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60" name="Parallelogram 159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1" name="Round Same Side Corner Rectangle 160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62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3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4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5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/>
              <p:cNvGrpSpPr/>
              <p:nvPr/>
            </p:nvGrpSpPr>
            <p:grpSpPr>
              <a:xfrm>
                <a:off x="4643438" y="2924175"/>
                <a:ext cx="284162" cy="506413"/>
                <a:chOff x="4643438" y="2924175"/>
                <a:chExt cx="284162" cy="506413"/>
              </a:xfrm>
            </p:grpSpPr>
            <p:sp>
              <p:nvSpPr>
                <p:cNvPr id="155" name="Shape 263"/>
                <p:cNvSpPr/>
                <p:nvPr/>
              </p:nvSpPr>
              <p:spPr bwMode="auto">
                <a:xfrm>
                  <a:off x="4762500" y="2924175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6" name="Shape 265"/>
                <p:cNvSpPr/>
                <p:nvPr/>
              </p:nvSpPr>
              <p:spPr bwMode="auto">
                <a:xfrm>
                  <a:off x="4770438" y="3248025"/>
                  <a:ext cx="114300" cy="182563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7" name="Shape 267"/>
                <p:cNvSpPr/>
                <p:nvPr/>
              </p:nvSpPr>
              <p:spPr bwMode="auto">
                <a:xfrm rot="19892352">
                  <a:off x="4643438" y="3100388"/>
                  <a:ext cx="136525" cy="46037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8" name="Round Single Corner Rectangle 157"/>
                <p:cNvSpPr/>
                <p:nvPr/>
              </p:nvSpPr>
              <p:spPr bwMode="auto">
                <a:xfrm>
                  <a:off x="4762500" y="3068638"/>
                  <a:ext cx="136525" cy="204787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9" name="Round Same Side Corner Rectangle 158"/>
                <p:cNvSpPr/>
                <p:nvPr/>
              </p:nvSpPr>
              <p:spPr bwMode="auto">
                <a:xfrm rot="20340000">
                  <a:off x="4884738" y="3068638"/>
                  <a:ext cx="42862" cy="187325"/>
                </a:xfrm>
                <a:prstGeom prst="round2SameRect">
                  <a:avLst>
                    <a:gd name="adj1" fmla="val 38972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3857503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48" name="Parallelogram 147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9" name="Round Same Side Corner Rectangle 148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50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1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2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3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54" name="Straight Connector 153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139"/>
              <p:cNvGrpSpPr/>
              <p:nvPr/>
            </p:nvGrpSpPr>
            <p:grpSpPr>
              <a:xfrm>
                <a:off x="3503368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41" name="Parallelogram 140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2" name="Round Same Side Corner Rectangle 141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43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4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5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6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47" name="Straight Connector 146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4" name="Group 183"/>
          <p:cNvGrpSpPr/>
          <p:nvPr/>
        </p:nvGrpSpPr>
        <p:grpSpPr>
          <a:xfrm>
            <a:off x="5451323" y="2501883"/>
            <a:ext cx="1038467" cy="1202370"/>
            <a:chOff x="1855835" y="151596"/>
            <a:chExt cx="954181" cy="1104780"/>
          </a:xfrm>
        </p:grpSpPr>
        <p:sp>
          <p:nvSpPr>
            <p:cNvPr id="185" name="Oval 184"/>
            <p:cNvSpPr/>
            <p:nvPr/>
          </p:nvSpPr>
          <p:spPr>
            <a:xfrm>
              <a:off x="2204153" y="887206"/>
              <a:ext cx="109389" cy="108430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TextBox 23"/>
            <p:cNvSpPr txBox="1">
              <a:spLocks noChangeArrowheads="1"/>
            </p:cNvSpPr>
            <p:nvPr/>
          </p:nvSpPr>
          <p:spPr bwMode="auto">
            <a:xfrm>
              <a:off x="2030474" y="1025426"/>
              <a:ext cx="779542" cy="2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Induction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(1 hour)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1855835" y="151596"/>
              <a:ext cx="730218" cy="711989"/>
              <a:chOff x="1855835" y="157946"/>
              <a:chExt cx="730218" cy="711989"/>
            </a:xfrm>
          </p:grpSpPr>
          <p:sp>
            <p:nvSpPr>
              <p:cNvPr id="188" name="Rectangle 187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Safety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at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ESS site</a:t>
                </a: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256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7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8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9" name="Round Single Corner Rectangle 258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53" name="Round Same Side Corner Rectangle 25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3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50" name="Round Same Side Corner Rectangle 249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2" name="Oval 251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7" name="Round Same Side Corner Rectangle 24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5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44" name="Round Same Side Corner Rectangle 243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1" name="Round Same Side Corner Rectangle 24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7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8" name="Round Same Side Corner Rectangle 237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35" name="Round Same Side Corner Rectangle 234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9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2" name="Round Same Side Corner Rectangle 231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9" name="Round Same Side Corner Rectangle 228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1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6" name="Round Same Side Corner Rectangle 225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3" name="Round Same Side Corner Rectangle 22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3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0" name="Round Same Side Corner Rectangle 219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4" name="Group 203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7" name="Round Same Side Corner Rectangle 21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8" name="Rectangle 21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5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14" name="Round Same Side Corner Rectangle 213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6" name="Group 205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1" name="Round Same Side Corner Rectangle 21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7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08" name="Round Same Side Corner Rectangle 207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349" name="Group 348"/>
          <p:cNvGrpSpPr/>
          <p:nvPr/>
        </p:nvGrpSpPr>
        <p:grpSpPr>
          <a:xfrm>
            <a:off x="7098699" y="2565596"/>
            <a:ext cx="712289" cy="1181370"/>
            <a:chOff x="3277783" y="1340562"/>
            <a:chExt cx="654476" cy="1085484"/>
          </a:xfrm>
        </p:grpSpPr>
        <p:grpSp>
          <p:nvGrpSpPr>
            <p:cNvPr id="350" name="Group 349"/>
            <p:cNvGrpSpPr/>
            <p:nvPr/>
          </p:nvGrpSpPr>
          <p:grpSpPr>
            <a:xfrm>
              <a:off x="3505817" y="1340562"/>
              <a:ext cx="268450" cy="786689"/>
              <a:chOff x="3734433" y="1340562"/>
              <a:chExt cx="268450" cy="786689"/>
            </a:xfrm>
          </p:grpSpPr>
          <p:grpSp>
            <p:nvGrpSpPr>
              <p:cNvPr id="352" name="Group 351"/>
              <p:cNvGrpSpPr/>
              <p:nvPr/>
            </p:nvGrpSpPr>
            <p:grpSpPr>
              <a:xfrm>
                <a:off x="3734433" y="1340562"/>
                <a:ext cx="268450" cy="642222"/>
                <a:chOff x="6072270" y="1293190"/>
                <a:chExt cx="268450" cy="642222"/>
              </a:xfrm>
            </p:grpSpPr>
            <p:sp>
              <p:nvSpPr>
                <p:cNvPr id="354" name="Folded Corner 353"/>
                <p:cNvSpPr/>
                <p:nvPr/>
              </p:nvSpPr>
              <p:spPr bwMode="auto">
                <a:xfrm flipV="1">
                  <a:off x="6072270" y="1293190"/>
                  <a:ext cx="268450" cy="390360"/>
                </a:xfrm>
                <a:prstGeom prst="foldedCorner">
                  <a:avLst>
                    <a:gd name="adj" fmla="val 39472"/>
                  </a:avLst>
                </a:prstGeom>
                <a:solidFill>
                  <a:srgbClr val="CFE9FF"/>
                </a:solidFill>
                <a:ln w="28575" cmpd="sng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356" name="Group 352"/>
                <p:cNvGrpSpPr>
                  <a:grpSpLocks/>
                </p:cNvGrpSpPr>
                <p:nvPr/>
              </p:nvGrpSpPr>
              <p:grpSpPr bwMode="auto">
                <a:xfrm>
                  <a:off x="6078396" y="1615882"/>
                  <a:ext cx="120904" cy="319530"/>
                  <a:chOff x="4606193" y="1196749"/>
                  <a:chExt cx="199658" cy="530052"/>
                </a:xfrm>
                <a:solidFill>
                  <a:srgbClr val="3D3D3D"/>
                </a:solidFill>
              </p:grpSpPr>
              <p:grpSp>
                <p:nvGrpSpPr>
                  <p:cNvPr id="357" name="Group 356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62" name="Round Same Side Corner Rectangle 361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3" name="Rectangle 362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35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59" name="Round Same Side Corner Rectangle 358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0" name="Rectangle 359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1" name="Oval 360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sp>
            <p:nvSpPr>
              <p:cNvPr id="353" name="Oval 352"/>
              <p:cNvSpPr/>
              <p:nvPr/>
            </p:nvSpPr>
            <p:spPr>
              <a:xfrm>
                <a:off x="3749431" y="2018821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51" name="TextBox 436"/>
            <p:cNvSpPr txBox="1">
              <a:spLocks noChangeArrowheads="1"/>
            </p:cNvSpPr>
            <p:nvPr/>
          </p:nvSpPr>
          <p:spPr bwMode="auto">
            <a:xfrm>
              <a:off x="3277783" y="2174695"/>
              <a:ext cx="65447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Self-learning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Regulations</a:t>
              </a:r>
            </a:p>
          </p:txBody>
        </p:sp>
      </p:grp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55115" y="2606414"/>
            <a:ext cx="1749283" cy="1307358"/>
            <a:chOff x="6591151" y="915661"/>
            <a:chExt cx="1749283" cy="1307358"/>
          </a:xfrm>
        </p:grpSpPr>
        <p:grpSp>
          <p:nvGrpSpPr>
            <p:cNvPr id="403" name="Group 402"/>
            <p:cNvGrpSpPr/>
            <p:nvPr/>
          </p:nvGrpSpPr>
          <p:grpSpPr>
            <a:xfrm>
              <a:off x="6860023" y="915661"/>
              <a:ext cx="715214" cy="825789"/>
              <a:chOff x="6425022" y="234038"/>
              <a:chExt cx="657164" cy="758764"/>
            </a:xfrm>
          </p:grpSpPr>
          <p:sp>
            <p:nvSpPr>
              <p:cNvPr id="406" name="TextBox 160"/>
              <p:cNvSpPr txBox="1">
                <a:spLocks noChangeArrowheads="1"/>
              </p:cNvSpPr>
              <p:nvPr/>
            </p:nvSpPr>
            <p:spPr bwMode="auto">
              <a:xfrm>
                <a:off x="6425022" y="234038"/>
                <a:ext cx="657164" cy="11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Pre-work visit</a:t>
                </a: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6836843" y="884372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6762957" y="541219"/>
                <a:ext cx="229157" cy="319530"/>
                <a:chOff x="6762957" y="547569"/>
                <a:chExt cx="229157" cy="319530"/>
              </a:xfrm>
            </p:grpSpPr>
            <p:grpSp>
              <p:nvGrpSpPr>
                <p:cNvPr id="428" name="Group 343"/>
                <p:cNvGrpSpPr>
                  <a:grpSpLocks/>
                </p:cNvGrpSpPr>
                <p:nvPr/>
              </p:nvGrpSpPr>
              <p:grpSpPr bwMode="auto">
                <a:xfrm>
                  <a:off x="6762957" y="547569"/>
                  <a:ext cx="120904" cy="319530"/>
                  <a:chOff x="4606193" y="1196749"/>
                  <a:chExt cx="199658" cy="530052"/>
                </a:xfrm>
                <a:solidFill>
                  <a:srgbClr val="404040"/>
                </a:solidFill>
              </p:grpSpPr>
              <p:grpSp>
                <p:nvGrpSpPr>
                  <p:cNvPr id="438" name="Group 437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443" name="Round Same Side Corner Rectangle 442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444" name="Rectangle 443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45" name="Oval 444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439" name="Group 345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440" name="Round Same Side Corner Rectangle 439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441" name="Rectangle 440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42" name="Oval 441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429" name="Group 352"/>
                <p:cNvGrpSpPr>
                  <a:grpSpLocks/>
                </p:cNvGrpSpPr>
                <p:nvPr/>
              </p:nvGrpSpPr>
              <p:grpSpPr bwMode="auto">
                <a:xfrm>
                  <a:off x="6915753" y="547569"/>
                  <a:ext cx="76361" cy="319530"/>
                  <a:chOff x="4642986" y="1196749"/>
                  <a:chExt cx="126100" cy="530052"/>
                </a:xfrm>
                <a:solidFill>
                  <a:srgbClr val="3D3D3D"/>
                </a:solidFill>
              </p:grpSpPr>
              <p:grpSp>
                <p:nvGrpSpPr>
                  <p:cNvPr id="430" name="Group 429"/>
                  <p:cNvGrpSpPr>
                    <a:grpSpLocks/>
                  </p:cNvGrpSpPr>
                  <p:nvPr/>
                </p:nvGrpSpPr>
                <p:grpSpPr>
                  <a:xfrm>
                    <a:off x="4642986" y="1196749"/>
                    <a:ext cx="126100" cy="530052"/>
                    <a:chOff x="7989713" y="548680"/>
                    <a:chExt cx="114300" cy="500063"/>
                  </a:xfrm>
                  <a:grpFill/>
                </p:grpSpPr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7992889" y="674093"/>
                      <a:ext cx="107950" cy="37465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37" name="Oval 436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434" name="Oval 433"/>
                  <p:cNvSpPr/>
                  <p:nvPr/>
                </p:nvSpPr>
                <p:spPr bwMode="auto">
                  <a:xfrm>
                    <a:off x="4648976" y="1211074"/>
                    <a:ext cx="114090" cy="114605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  <p:sp>
          <p:nvSpPr>
            <p:cNvPr id="448" name="Round Same Side Corner Rectangle 447"/>
            <p:cNvSpPr/>
            <p:nvPr/>
          </p:nvSpPr>
          <p:spPr bwMode="auto">
            <a:xfrm rot="5400000" flipH="1">
              <a:off x="7515679" y="1284768"/>
              <a:ext cx="28197" cy="123229"/>
            </a:xfrm>
            <a:prstGeom prst="round2SameRect">
              <a:avLst>
                <a:gd name="adj1" fmla="val 38972"/>
                <a:gd name="adj2" fmla="val 0"/>
              </a:avLst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106" y="1073398"/>
              <a:ext cx="708328" cy="476351"/>
            </a:xfrm>
            <a:prstGeom prst="rect">
              <a:avLst/>
            </a:prstGeom>
          </p:spPr>
        </p:pic>
        <p:sp>
          <p:nvSpPr>
            <p:cNvPr id="459" name="Rectangle 458"/>
            <p:cNvSpPr/>
            <p:nvPr/>
          </p:nvSpPr>
          <p:spPr>
            <a:xfrm>
              <a:off x="6863912" y="1079504"/>
              <a:ext cx="379087" cy="190066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800" b="1" dirty="0">
                  <a:latin typeface="Arial"/>
                  <a:cs typeface="Arial"/>
                </a:rPr>
                <a:t>ESS</a:t>
              </a:r>
            </a:p>
          </p:txBody>
        </p:sp>
        <p:sp>
          <p:nvSpPr>
            <p:cNvPr id="460" name="Rectangle 6161"/>
            <p:cNvSpPr/>
            <p:nvPr/>
          </p:nvSpPr>
          <p:spPr>
            <a:xfrm>
              <a:off x="7029957" y="1269570"/>
              <a:ext cx="46994" cy="284053"/>
            </a:xfrm>
            <a:prstGeom prst="rect">
              <a:avLst/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1" name="TextBox 258"/>
            <p:cNvSpPr txBox="1">
              <a:spLocks noChangeArrowheads="1"/>
            </p:cNvSpPr>
            <p:nvPr/>
          </p:nvSpPr>
          <p:spPr bwMode="auto">
            <a:xfrm>
              <a:off x="6675563" y="177649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pic>
          <p:nvPicPr>
            <p:cNvPr id="462" name="Picture 461"/>
            <p:cNvPicPr>
              <a:picLocks noChangeAspect="1"/>
            </p:cNvPicPr>
            <p:nvPr/>
          </p:nvPicPr>
          <p:blipFill rotWithShape="1">
            <a:blip r:embed="rId3"/>
            <a:srcRect t="25635" b="24836"/>
            <a:stretch/>
          </p:blipFill>
          <p:spPr>
            <a:xfrm>
              <a:off x="6591151" y="1979690"/>
              <a:ext cx="249898" cy="123770"/>
            </a:xfrm>
            <a:prstGeom prst="rect">
              <a:avLst/>
            </a:prstGeom>
          </p:spPr>
        </p:pic>
        <p:pic>
          <p:nvPicPr>
            <p:cNvPr id="463" name="Picture 462"/>
            <p:cNvPicPr>
              <a:picLocks noChangeAspect="1"/>
            </p:cNvPicPr>
            <p:nvPr/>
          </p:nvPicPr>
          <p:blipFill rotWithShape="1">
            <a:blip r:embed="rId4"/>
            <a:srcRect l="11252" t="18078" r="12877" b="18176"/>
            <a:stretch/>
          </p:blipFill>
          <p:spPr>
            <a:xfrm>
              <a:off x="6856972" y="1956606"/>
              <a:ext cx="276226" cy="154872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5544" y="1956606"/>
              <a:ext cx="166450" cy="135782"/>
            </a:xfrm>
            <a:prstGeom prst="rect">
              <a:avLst/>
            </a:prstGeom>
          </p:spPr>
        </p:pic>
        <p:sp>
          <p:nvSpPr>
            <p:cNvPr id="465" name="TextBox 23"/>
            <p:cNvSpPr txBox="1">
              <a:spLocks noChangeArrowheads="1"/>
            </p:cNvSpPr>
            <p:nvPr/>
          </p:nvSpPr>
          <p:spPr bwMode="auto">
            <a:xfrm>
              <a:off x="6605668" y="2133251"/>
              <a:ext cx="989028" cy="8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7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Companies and IK-partners</a:t>
              </a:r>
            </a:p>
          </p:txBody>
        </p:sp>
        <p:pic>
          <p:nvPicPr>
            <p:cNvPr id="466" name="Picture 4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4817" y="1919734"/>
              <a:ext cx="128464" cy="209295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391142" y="1208011"/>
              <a:ext cx="104598" cy="90209"/>
              <a:chOff x="5418786" y="1217067"/>
              <a:chExt cx="104598" cy="90209"/>
            </a:xfrm>
          </p:grpSpPr>
          <p:sp>
            <p:nvSpPr>
              <p:cNvPr id="5" name="Chord 4"/>
              <p:cNvSpPr/>
              <p:nvPr/>
            </p:nvSpPr>
            <p:spPr>
              <a:xfrm rot="6739045">
                <a:off x="5418245" y="1217608"/>
                <a:ext cx="90209" cy="89128"/>
              </a:xfrm>
              <a:prstGeom prst="chor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5465312" y="1274781"/>
                <a:ext cx="58072" cy="0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Group 466"/>
            <p:cNvGrpSpPr/>
            <p:nvPr/>
          </p:nvGrpSpPr>
          <p:grpSpPr>
            <a:xfrm>
              <a:off x="7245354" y="1204709"/>
              <a:ext cx="104598" cy="90209"/>
              <a:chOff x="5418786" y="1217067"/>
              <a:chExt cx="104598" cy="90209"/>
            </a:xfrm>
            <a:solidFill>
              <a:schemeClr val="bg1">
                <a:lumMod val="95000"/>
              </a:schemeClr>
            </a:solidFill>
          </p:grpSpPr>
          <p:sp>
            <p:nvSpPr>
              <p:cNvPr id="468" name="Chord 467"/>
              <p:cNvSpPr/>
              <p:nvPr/>
            </p:nvSpPr>
            <p:spPr>
              <a:xfrm rot="6739045">
                <a:off x="5418245" y="1217608"/>
                <a:ext cx="90209" cy="89128"/>
              </a:xfrm>
              <a:prstGeom prst="chord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9" name="Straight Connector 468"/>
              <p:cNvCxnSpPr/>
              <p:nvPr/>
            </p:nvCxnSpPr>
            <p:spPr>
              <a:xfrm>
                <a:off x="5465312" y="1279543"/>
                <a:ext cx="58072" cy="0"/>
              </a:xfrm>
              <a:prstGeom prst="line">
                <a:avLst/>
              </a:prstGeom>
              <a:grpFill/>
              <a:ln w="9525" cmpd="sng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772695" y="820389"/>
            <a:ext cx="1477882" cy="1102408"/>
            <a:chOff x="5480330" y="819410"/>
            <a:chExt cx="1477882" cy="1102408"/>
          </a:xfrm>
        </p:grpSpPr>
        <p:sp>
          <p:nvSpPr>
            <p:cNvPr id="472" name="Oval 471"/>
            <p:cNvSpPr/>
            <p:nvPr/>
          </p:nvSpPr>
          <p:spPr>
            <a:xfrm>
              <a:off x="6124037" y="1626438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TextBox 159"/>
            <p:cNvSpPr txBox="1">
              <a:spLocks noChangeArrowheads="1"/>
            </p:cNvSpPr>
            <p:nvPr/>
          </p:nvSpPr>
          <p:spPr bwMode="auto">
            <a:xfrm>
              <a:off x="5480330" y="1793578"/>
              <a:ext cx="1474763" cy="12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Pre-registration for the ID06</a:t>
              </a:r>
            </a:p>
          </p:txBody>
        </p:sp>
        <p:grpSp>
          <p:nvGrpSpPr>
            <p:cNvPr id="478" name="Group 477"/>
            <p:cNvGrpSpPr/>
            <p:nvPr/>
          </p:nvGrpSpPr>
          <p:grpSpPr>
            <a:xfrm>
              <a:off x="6073545" y="1186260"/>
              <a:ext cx="281964" cy="382219"/>
              <a:chOff x="2195513" y="2852738"/>
              <a:chExt cx="428625" cy="581025"/>
            </a:xfrm>
          </p:grpSpPr>
          <p:sp>
            <p:nvSpPr>
              <p:cNvPr id="479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0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1" name="Round Same Side Corner Rectangle 480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82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3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7" name="Group 486"/>
            <p:cNvGrpSpPr/>
            <p:nvPr/>
          </p:nvGrpSpPr>
          <p:grpSpPr>
            <a:xfrm>
              <a:off x="6527328" y="819410"/>
              <a:ext cx="430884" cy="703858"/>
              <a:chOff x="1498600" y="1706032"/>
              <a:chExt cx="1490133" cy="2434167"/>
            </a:xfrm>
          </p:grpSpPr>
          <p:sp>
            <p:nvSpPr>
              <p:cNvPr id="488" name="Rounded Rectangle 487"/>
              <p:cNvSpPr/>
              <p:nvPr/>
            </p:nvSpPr>
            <p:spPr>
              <a:xfrm>
                <a:off x="1498600" y="1706032"/>
                <a:ext cx="1490133" cy="2434167"/>
              </a:xfrm>
              <a:prstGeom prst="roundRect">
                <a:avLst/>
              </a:prstGeom>
              <a:pattFill prst="wave">
                <a:fgClr>
                  <a:schemeClr val="bg1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9" name="Picture 48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6134" y="3618621"/>
                <a:ext cx="321733" cy="424211"/>
              </a:xfrm>
              <a:prstGeom prst="rect">
                <a:avLst/>
              </a:prstGeom>
            </p:spPr>
          </p:pic>
          <p:pic>
            <p:nvPicPr>
              <p:cNvPr id="490" name="Picture 489" descr="ess_logo_frugal_blue_cmyk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021" y="1840246"/>
                <a:ext cx="610113" cy="328293"/>
              </a:xfrm>
              <a:prstGeom prst="rect">
                <a:avLst/>
              </a:prstGeom>
            </p:spPr>
          </p:pic>
          <p:pic>
            <p:nvPicPr>
              <p:cNvPr id="491" name="Picture 49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44186" y="2274389"/>
                <a:ext cx="795089" cy="1010841"/>
              </a:xfrm>
              <a:prstGeom prst="rect">
                <a:avLst/>
              </a:prstGeom>
            </p:spPr>
          </p:pic>
          <p:sp>
            <p:nvSpPr>
              <p:cNvPr id="492" name="TextBox 437"/>
              <p:cNvSpPr txBox="1">
                <a:spLocks noChangeArrowheads="1"/>
              </p:cNvSpPr>
              <p:nvPr/>
            </p:nvSpPr>
            <p:spPr bwMode="auto">
              <a:xfrm>
                <a:off x="1618361" y="3283089"/>
                <a:ext cx="1330487" cy="22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Albert Einstein</a:t>
                </a:r>
              </a:p>
            </p:txBody>
          </p:sp>
        </p:grpSp>
      </p:grpSp>
      <p:grpSp>
        <p:nvGrpSpPr>
          <p:cNvPr id="493" name="Group 492"/>
          <p:cNvGrpSpPr/>
          <p:nvPr/>
        </p:nvGrpSpPr>
        <p:grpSpPr>
          <a:xfrm>
            <a:off x="2545856" y="3739685"/>
            <a:ext cx="1165080" cy="1202370"/>
            <a:chOff x="1855835" y="151596"/>
            <a:chExt cx="1070516" cy="1104780"/>
          </a:xfrm>
        </p:grpSpPr>
        <p:sp>
          <p:nvSpPr>
            <p:cNvPr id="494" name="Oval 493"/>
            <p:cNvSpPr/>
            <p:nvPr/>
          </p:nvSpPr>
          <p:spPr>
            <a:xfrm>
              <a:off x="2204153" y="887206"/>
              <a:ext cx="109389" cy="108430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5" name="TextBox 23"/>
            <p:cNvSpPr txBox="1">
              <a:spLocks noChangeArrowheads="1"/>
            </p:cNvSpPr>
            <p:nvPr/>
          </p:nvSpPr>
          <p:spPr bwMode="auto">
            <a:xfrm>
              <a:off x="2030474" y="1025426"/>
              <a:ext cx="895877" cy="2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Awareness session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(30 min)</a:t>
              </a:r>
            </a:p>
          </p:txBody>
        </p:sp>
        <p:grpSp>
          <p:nvGrpSpPr>
            <p:cNvPr id="496" name="Group 495"/>
            <p:cNvGrpSpPr/>
            <p:nvPr/>
          </p:nvGrpSpPr>
          <p:grpSpPr>
            <a:xfrm>
              <a:off x="1855835" y="151596"/>
              <a:ext cx="730218" cy="711989"/>
              <a:chOff x="1855835" y="157946"/>
              <a:chExt cx="730218" cy="711989"/>
            </a:xfrm>
          </p:grpSpPr>
          <p:sp>
            <p:nvSpPr>
              <p:cNvPr id="497" name="Rectangle 496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8" name="Rectangle 497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Waste handling</a:t>
                </a:r>
              </a:p>
            </p:txBody>
          </p:sp>
          <p:grpSp>
            <p:nvGrpSpPr>
              <p:cNvPr id="499" name="Group 498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565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6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7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8" name="Round Single Corner Rectangle 567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00" name="Group 499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501" name="Group 500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62" name="Round Same Side Corner Rectangle 561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63" name="Rectangle 562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2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59" name="Round Same Side Corner Rectangle 558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60" name="Rectangle 559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3" name="Group 502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56" name="Round Same Side Corner Rectangle 555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7" name="Rectangle 556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8" name="Oval 557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4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53" name="Round Same Side Corner Rectangle 552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4" name="Rectangle 553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5" name="Group 504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50" name="Round Same Side Corner Rectangle 549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1" name="Rectangle 550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6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47" name="Round Same Side Corner Rectangle 546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8" name="Rectangle 547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7" name="Group 506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44" name="Round Same Side Corner Rectangle 543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5" name="Rectangle 544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6" name="Oval 545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8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41" name="Round Same Side Corner Rectangle 540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2" name="Rectangle 541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3" name="Oval 542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9" name="Group 508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38" name="Round Same Side Corner Rectangle 537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9" name="Rectangle 538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0" name="Oval 539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0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35" name="Round Same Side Corner Rectangle 534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6" name="Rectangle 535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7" name="Oval 536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1" name="Group 510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32" name="Round Same Side Corner Rectangle 531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3" name="Rectangle 532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2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29" name="Round Same Side Corner Rectangle 528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0" name="Rectangle 529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3" name="Group 512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26" name="Round Same Side Corner Rectangle 525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7" name="Rectangle 526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4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23" name="Round Same Side Corner Rectangle 522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4" name="Rectangle 523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5" name="Oval 524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5" name="Group 514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20" name="Round Same Side Corner Rectangle 519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1" name="Rectangle 520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6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17" name="Round Same Side Corner Rectangle 516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18" name="Rectangle 517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50205" y="3695151"/>
            <a:ext cx="1632260" cy="1167158"/>
            <a:chOff x="550205" y="3714201"/>
            <a:chExt cx="1632260" cy="1167158"/>
          </a:xfrm>
        </p:grpSpPr>
        <p:grpSp>
          <p:nvGrpSpPr>
            <p:cNvPr id="569" name="Group 19"/>
            <p:cNvGrpSpPr/>
            <p:nvPr/>
          </p:nvGrpSpPr>
          <p:grpSpPr>
            <a:xfrm>
              <a:off x="550205" y="3714201"/>
              <a:ext cx="1632260" cy="1167158"/>
              <a:chOff x="9447450" y="1212485"/>
              <a:chExt cx="1632260" cy="1167158"/>
            </a:xfrm>
          </p:grpSpPr>
          <p:grpSp>
            <p:nvGrpSpPr>
              <p:cNvPr id="583" name="Group 18"/>
              <p:cNvGrpSpPr/>
              <p:nvPr/>
            </p:nvGrpSpPr>
            <p:grpSpPr>
              <a:xfrm>
                <a:off x="9447450" y="1212485"/>
                <a:ext cx="1189381" cy="1167158"/>
                <a:chOff x="9447450" y="1212485"/>
                <a:chExt cx="1189381" cy="1167158"/>
              </a:xfrm>
            </p:grpSpPr>
            <p:pic>
              <p:nvPicPr>
                <p:cNvPr id="585" name="Picture 39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47450" y="1212485"/>
                  <a:ext cx="945899" cy="643211"/>
                </a:xfrm>
                <a:prstGeom prst="rect">
                  <a:avLst/>
                </a:prstGeom>
              </p:spPr>
            </p:pic>
            <p:grpSp>
              <p:nvGrpSpPr>
                <p:cNvPr id="586" name="Group 116"/>
                <p:cNvGrpSpPr/>
                <p:nvPr/>
              </p:nvGrpSpPr>
              <p:grpSpPr>
                <a:xfrm>
                  <a:off x="9914344" y="1536695"/>
                  <a:ext cx="722487" cy="842948"/>
                  <a:chOff x="1091862" y="400277"/>
                  <a:chExt cx="663846" cy="774529"/>
                </a:xfrm>
              </p:grpSpPr>
              <p:grpSp>
                <p:nvGrpSpPr>
                  <p:cNvPr id="588" name="Group 117"/>
                  <p:cNvGrpSpPr/>
                  <p:nvPr/>
                </p:nvGrpSpPr>
                <p:grpSpPr>
                  <a:xfrm>
                    <a:off x="1264924" y="400277"/>
                    <a:ext cx="348318" cy="435637"/>
                    <a:chOff x="8124760" y="1590729"/>
                    <a:chExt cx="348318" cy="435637"/>
                  </a:xfrm>
                </p:grpSpPr>
                <p:sp>
                  <p:nvSpPr>
                    <p:cNvPr id="590" name="Rectangle 589"/>
                    <p:cNvSpPr/>
                    <p:nvPr/>
                  </p:nvSpPr>
                  <p:spPr>
                    <a:xfrm>
                      <a:off x="8124760" y="1590729"/>
                      <a:ext cx="348318" cy="174639"/>
                    </a:xfrm>
                    <a:prstGeom prst="rect">
                      <a:avLst/>
                    </a:prstGeom>
                    <a:solidFill>
                      <a:srgbClr val="0055A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/>
                    <a:lstStyle/>
                    <a:p>
                      <a:pPr algn="ctr">
                        <a:defRPr/>
                      </a:pPr>
                      <a:r>
                        <a:rPr lang="en-US" sz="800" b="1" dirty="0">
                          <a:latin typeface="Arial"/>
                          <a:cs typeface="Arial"/>
                        </a:rPr>
                        <a:t>ESS</a:t>
                      </a:r>
                    </a:p>
                  </p:txBody>
                </p:sp>
                <p:sp>
                  <p:nvSpPr>
                    <p:cNvPr id="591" name="Rectangle 6161"/>
                    <p:cNvSpPr/>
                    <p:nvPr/>
                  </p:nvSpPr>
                  <p:spPr>
                    <a:xfrm>
                      <a:off x="8277328" y="1765368"/>
                      <a:ext cx="43180" cy="260998"/>
                    </a:xfrm>
                    <a:prstGeom prst="rect">
                      <a:avLst/>
                    </a:prstGeom>
                    <a:solidFill>
                      <a:srgbClr val="30303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589" name="TextBox 2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1862" y="1043614"/>
                    <a:ext cx="663846" cy="131192"/>
                  </a:xfrm>
                  <a:prstGeom prst="rect">
                    <a:avLst/>
                  </a:prstGeom>
                  <a:solidFill>
                    <a:srgbClr val="356797"/>
                  </a:solidFill>
                  <a:ln>
                    <a:noFill/>
                  </a:ln>
                  <a:extLst/>
                </p:spPr>
                <p:txBody>
                  <a:bodyPr wrap="none" lIns="72000" tIns="7200" rIns="72000" bIns="72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</a:pPr>
                    <a:r>
                      <a:rPr lang="en-US" sz="1000" b="1" dirty="0">
                        <a:solidFill>
                          <a:schemeClr val="bg1"/>
                        </a:solidFill>
                        <a:latin typeface="Calibri" charset="0"/>
                        <a:cs typeface="Calibri" charset="0"/>
                      </a:rPr>
                      <a:t>Contractor</a:t>
                    </a:r>
                  </a:p>
                </p:txBody>
              </p:sp>
            </p:grpSp>
            <p:sp>
              <p:nvSpPr>
                <p:cNvPr id="587" name="Oval 397"/>
                <p:cNvSpPr/>
                <p:nvPr/>
              </p:nvSpPr>
              <p:spPr>
                <a:xfrm>
                  <a:off x="10212610" y="2059271"/>
                  <a:ext cx="119052" cy="118008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84" name="TextBox 160"/>
              <p:cNvSpPr txBox="1">
                <a:spLocks noChangeArrowheads="1"/>
              </p:cNvSpPr>
              <p:nvPr/>
            </p:nvSpPr>
            <p:spPr bwMode="auto">
              <a:xfrm>
                <a:off x="10358547" y="1852281"/>
                <a:ext cx="721163" cy="128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Arrival on site</a:t>
                </a:r>
              </a:p>
            </p:txBody>
          </p:sp>
        </p:grpSp>
        <p:grpSp>
          <p:nvGrpSpPr>
            <p:cNvPr id="592" name="Group 1028"/>
            <p:cNvGrpSpPr/>
            <p:nvPr/>
          </p:nvGrpSpPr>
          <p:grpSpPr>
            <a:xfrm>
              <a:off x="1660448" y="4056286"/>
              <a:ext cx="450324" cy="248588"/>
              <a:chOff x="8254143" y="5875543"/>
              <a:chExt cx="660288" cy="364492"/>
            </a:xfrm>
          </p:grpSpPr>
          <p:sp>
            <p:nvSpPr>
              <p:cNvPr id="593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D-Day</a:t>
                </a:r>
              </a:p>
            </p:txBody>
          </p:sp>
          <p:cxnSp>
            <p:nvCxnSpPr>
              <p:cNvPr id="595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1034"/>
              <p:cNvCxnSpPr/>
              <p:nvPr/>
            </p:nvCxnSpPr>
            <p:spPr>
              <a:xfrm>
                <a:off x="8311991" y="6032962"/>
                <a:ext cx="0" cy="53698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753" name="Groupe 752"/>
          <p:cNvGrpSpPr/>
          <p:nvPr/>
        </p:nvGrpSpPr>
        <p:grpSpPr>
          <a:xfrm>
            <a:off x="5996277" y="4032732"/>
            <a:ext cx="1106324" cy="936796"/>
            <a:chOff x="7424503" y="4032732"/>
            <a:chExt cx="1106324" cy="936796"/>
          </a:xfrm>
        </p:grpSpPr>
        <p:grpSp>
          <p:nvGrpSpPr>
            <p:cNvPr id="754" name="Group 385"/>
            <p:cNvGrpSpPr/>
            <p:nvPr/>
          </p:nvGrpSpPr>
          <p:grpSpPr>
            <a:xfrm>
              <a:off x="7424503" y="4032732"/>
              <a:ext cx="1106324" cy="936796"/>
              <a:chOff x="5025356" y="2682514"/>
              <a:chExt cx="1016529" cy="860761"/>
            </a:xfrm>
          </p:grpSpPr>
          <p:sp>
            <p:nvSpPr>
              <p:cNvPr id="756" name="TextBox 435"/>
              <p:cNvSpPr txBox="1">
                <a:spLocks noChangeArrowheads="1"/>
              </p:cNvSpPr>
              <p:nvPr/>
            </p:nvSpPr>
            <p:spPr bwMode="auto">
              <a:xfrm>
                <a:off x="5025356" y="3291924"/>
                <a:ext cx="1016529" cy="25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ersonal </a:t>
                </a: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rotective</a:t>
                </a:r>
                <a:b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</a:b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E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quipment</a:t>
                </a:r>
              </a:p>
            </p:txBody>
          </p:sp>
          <p:grpSp>
            <p:nvGrpSpPr>
              <p:cNvPr id="757" name="Group 388"/>
              <p:cNvGrpSpPr/>
              <p:nvPr/>
            </p:nvGrpSpPr>
            <p:grpSpPr>
              <a:xfrm>
                <a:off x="5113056" y="2682514"/>
                <a:ext cx="493232" cy="412191"/>
                <a:chOff x="5113056" y="2682514"/>
                <a:chExt cx="493232" cy="412191"/>
              </a:xfrm>
            </p:grpSpPr>
            <p:pic>
              <p:nvPicPr>
                <p:cNvPr id="758" name="Picture 3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86865" y="2840374"/>
                  <a:ext cx="219423" cy="254331"/>
                </a:xfrm>
                <a:prstGeom prst="rect">
                  <a:avLst/>
                </a:prstGeom>
              </p:spPr>
            </p:pic>
            <p:pic>
              <p:nvPicPr>
                <p:cNvPr id="759" name="Picture 390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13056" y="2861084"/>
                  <a:ext cx="230971" cy="174878"/>
                </a:xfrm>
                <a:prstGeom prst="rect">
                  <a:avLst/>
                </a:prstGeom>
              </p:spPr>
            </p:pic>
            <p:pic>
              <p:nvPicPr>
                <p:cNvPr id="760" name="Picture 391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13386" y="2682514"/>
                  <a:ext cx="171533" cy="224527"/>
                </a:xfrm>
                <a:prstGeom prst="rect">
                  <a:avLst/>
                </a:prstGeom>
              </p:spPr>
            </p:pic>
          </p:grpSp>
        </p:grpSp>
        <p:sp>
          <p:nvSpPr>
            <p:cNvPr id="755" name="Oval 133"/>
            <p:cNvSpPr/>
            <p:nvPr/>
          </p:nvSpPr>
          <p:spPr>
            <a:xfrm>
              <a:off x="7717273" y="4539230"/>
              <a:ext cx="118008" cy="118007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99" name="Group 368"/>
          <p:cNvGrpSpPr/>
          <p:nvPr/>
        </p:nvGrpSpPr>
        <p:grpSpPr>
          <a:xfrm>
            <a:off x="438260" y="2539602"/>
            <a:ext cx="1580561" cy="887663"/>
            <a:chOff x="826651" y="2444643"/>
            <a:chExt cx="1452276" cy="815616"/>
          </a:xfrm>
        </p:grpSpPr>
        <p:sp>
          <p:nvSpPr>
            <p:cNvPr id="400" name="Oval 369"/>
            <p:cNvSpPr/>
            <p:nvPr/>
          </p:nvSpPr>
          <p:spPr>
            <a:xfrm>
              <a:off x="1345029" y="3151830"/>
              <a:ext cx="109389" cy="108429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5" name="TextBox 431"/>
            <p:cNvSpPr txBox="1">
              <a:spLocks noChangeArrowheads="1"/>
            </p:cNvSpPr>
            <p:nvPr/>
          </p:nvSpPr>
          <p:spPr bwMode="auto">
            <a:xfrm>
              <a:off x="826651" y="2444643"/>
              <a:ext cx="1452276" cy="22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Online course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Installation specific </a:t>
              </a:r>
              <a:r>
                <a:rPr lang="en-US" sz="7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not defined yet</a:t>
              </a:r>
            </a:p>
          </p:txBody>
        </p:sp>
        <p:grpSp>
          <p:nvGrpSpPr>
            <p:cNvPr id="427" name="Group 371"/>
            <p:cNvGrpSpPr/>
            <p:nvPr/>
          </p:nvGrpSpPr>
          <p:grpSpPr>
            <a:xfrm>
              <a:off x="1301850" y="2725788"/>
              <a:ext cx="259079" cy="351196"/>
              <a:chOff x="2195513" y="2852738"/>
              <a:chExt cx="428625" cy="581025"/>
            </a:xfrm>
          </p:grpSpPr>
          <p:sp>
            <p:nvSpPr>
              <p:cNvPr id="431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32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33" name="Round Same Side Corner Rectangle 374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35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46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47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49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50" name="Parallelogram 379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013221" y="2432937"/>
            <a:ext cx="1308050" cy="1282700"/>
            <a:chOff x="2013221" y="2432937"/>
            <a:chExt cx="1308050" cy="1282700"/>
          </a:xfrm>
        </p:grpSpPr>
        <p:grpSp>
          <p:nvGrpSpPr>
            <p:cNvPr id="477" name="Group 476"/>
            <p:cNvGrpSpPr/>
            <p:nvPr/>
          </p:nvGrpSpPr>
          <p:grpSpPr>
            <a:xfrm>
              <a:off x="2675440" y="2922526"/>
              <a:ext cx="216696" cy="333137"/>
              <a:chOff x="6265188" y="1658057"/>
              <a:chExt cx="199108" cy="306098"/>
            </a:xfrm>
          </p:grpSpPr>
          <p:sp>
            <p:nvSpPr>
              <p:cNvPr id="623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24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25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26" name="Round Single Corner Rectangle 625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7" name="Round Same Side Corner Rectangle 626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70" name="Group 569"/>
            <p:cNvGrpSpPr/>
            <p:nvPr/>
          </p:nvGrpSpPr>
          <p:grpSpPr>
            <a:xfrm flipH="1">
              <a:off x="2256783" y="2922526"/>
              <a:ext cx="207686" cy="333137"/>
              <a:chOff x="6265188" y="1658057"/>
              <a:chExt cx="199108" cy="306098"/>
            </a:xfrm>
          </p:grpSpPr>
          <p:sp>
            <p:nvSpPr>
              <p:cNvPr id="618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19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20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621" name="Round Single Corner Rectangle 620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2" name="Round Same Side Corner Rectangle 621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71" name="Folded Corner 570"/>
            <p:cNvSpPr/>
            <p:nvPr/>
          </p:nvSpPr>
          <p:spPr bwMode="auto">
            <a:xfrm flipV="1">
              <a:off x="2447356" y="2952856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72" name="Folded Corner 571"/>
            <p:cNvSpPr/>
            <p:nvPr/>
          </p:nvSpPr>
          <p:spPr bwMode="auto">
            <a:xfrm flipV="1">
              <a:off x="2518186" y="2893332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73" name="Oval 572"/>
            <p:cNvSpPr/>
            <p:nvPr/>
          </p:nvSpPr>
          <p:spPr>
            <a:xfrm>
              <a:off x="2507260" y="3304998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4" name="TextBox 159"/>
            <p:cNvSpPr txBox="1">
              <a:spLocks noChangeArrowheads="1"/>
            </p:cNvSpPr>
            <p:nvPr/>
          </p:nvSpPr>
          <p:spPr bwMode="auto">
            <a:xfrm>
              <a:off x="2013221" y="3464286"/>
              <a:ext cx="13080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 smtClean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Work permit </a:t>
              </a:r>
              <a:r>
                <a:rPr lang="en-US" sz="700" dirty="0" smtClean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work in progress</a:t>
              </a:r>
              <a:endParaRPr lang="en-US" sz="7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575" name="TextBox 258"/>
            <p:cNvSpPr txBox="1">
              <a:spLocks noChangeArrowheads="1"/>
            </p:cNvSpPr>
            <p:nvPr/>
          </p:nvSpPr>
          <p:spPr bwMode="auto">
            <a:xfrm>
              <a:off x="2731548" y="2589351"/>
              <a:ext cx="575712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Calibri" charset="0"/>
                  <a:cs typeface="Calibri" charset="0"/>
                </a:rPr>
                <a:t>Skanska</a:t>
              </a:r>
              <a:endParaRPr lang="en-US" sz="1000" b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576" name="TextBox 258"/>
            <p:cNvSpPr txBox="1">
              <a:spLocks noChangeArrowheads="1"/>
            </p:cNvSpPr>
            <p:nvPr/>
          </p:nvSpPr>
          <p:spPr bwMode="auto">
            <a:xfrm>
              <a:off x="2277178" y="2589351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 smtClean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  <a:endParaRPr lang="en-US" sz="1000" b="1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577" name="Circular Arrow 576"/>
            <p:cNvSpPr/>
            <p:nvPr/>
          </p:nvSpPr>
          <p:spPr>
            <a:xfrm>
              <a:off x="2539997" y="2432937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578" name="Circular Arrow 577"/>
            <p:cNvSpPr/>
            <p:nvPr/>
          </p:nvSpPr>
          <p:spPr>
            <a:xfrm rot="11029357">
              <a:off x="2546273" y="2663170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</p:grpSp>
      <p:cxnSp>
        <p:nvCxnSpPr>
          <p:cNvPr id="614" name="Straight Connector 613"/>
          <p:cNvCxnSpPr/>
          <p:nvPr/>
        </p:nvCxnSpPr>
        <p:spPr>
          <a:xfrm flipV="1">
            <a:off x="5826077" y="3210987"/>
            <a:ext cx="0" cy="36623"/>
          </a:xfrm>
          <a:prstGeom prst="line">
            <a:avLst/>
          </a:prstGeom>
          <a:ln w="6350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98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68130" y="1027937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0" name="Rectangle 9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Personal Protective Equipment (PPE)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5" name="Round Same Side Corner Rectangle 14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pic>
        <p:nvPicPr>
          <p:cNvPr id="22" name="Picture 11" descr="P10109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356" y="1582971"/>
            <a:ext cx="4377182" cy="3151709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38334" y="1309277"/>
            <a:ext cx="715781" cy="60036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6224" y="1309277"/>
            <a:ext cx="715781" cy="600362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54115" y="1282790"/>
            <a:ext cx="715781" cy="600362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7084" y="1282790"/>
            <a:ext cx="715781" cy="600362"/>
          </a:xfrm>
          <a:prstGeom prst="rect">
            <a:avLst/>
          </a:prstGeom>
        </p:spPr>
      </p:pic>
      <p:pic>
        <p:nvPicPr>
          <p:cNvPr id="3074" name="Picture 2" descr="Free Icons: Goggles Icon | Animals | IconsM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77" y="2056427"/>
            <a:ext cx="1009392" cy="100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Icons: Gloves Icon | Animals | IconsMi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97" y="2056427"/>
            <a:ext cx="1132249" cy="11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Icons: Military Boots Icon | Animals | Icons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98" y="3110863"/>
            <a:ext cx="865345" cy="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486"/>
          <p:cNvGrpSpPr/>
          <p:nvPr/>
        </p:nvGrpSpPr>
        <p:grpSpPr>
          <a:xfrm>
            <a:off x="2553588" y="3574952"/>
            <a:ext cx="728255" cy="1189620"/>
            <a:chOff x="1498600" y="1706032"/>
            <a:chExt cx="1490133" cy="2434167"/>
          </a:xfrm>
        </p:grpSpPr>
        <p:sp>
          <p:nvSpPr>
            <p:cNvPr id="33" name="Rounded Rectangle 487"/>
            <p:cNvSpPr/>
            <p:nvPr/>
          </p:nvSpPr>
          <p:spPr>
            <a:xfrm>
              <a:off x="1498600" y="1706032"/>
              <a:ext cx="1490133" cy="2434167"/>
            </a:xfrm>
            <a:prstGeom prst="roundRect">
              <a:avLst/>
            </a:prstGeom>
            <a:pattFill prst="wave">
              <a:fgClr>
                <a:schemeClr val="bg1">
                  <a:lumMod val="75000"/>
                </a:schemeClr>
              </a:fgClr>
              <a:bgClr>
                <a:prstClr val="white"/>
              </a:bgClr>
            </a:patt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06134" y="3618621"/>
              <a:ext cx="321733" cy="424211"/>
            </a:xfrm>
            <a:prstGeom prst="rect">
              <a:avLst/>
            </a:prstGeom>
          </p:spPr>
        </p:pic>
        <p:pic>
          <p:nvPicPr>
            <p:cNvPr id="35" name="Picture 489" descr="ess_logo_frugal_blue_cmy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021" y="1840246"/>
              <a:ext cx="610113" cy="328293"/>
            </a:xfrm>
            <a:prstGeom prst="rect">
              <a:avLst/>
            </a:prstGeom>
          </p:spPr>
        </p:pic>
        <p:pic>
          <p:nvPicPr>
            <p:cNvPr id="36" name="Picture 49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4186" y="2274389"/>
              <a:ext cx="795089" cy="1010841"/>
            </a:xfrm>
            <a:prstGeom prst="rect">
              <a:avLst/>
            </a:prstGeom>
          </p:spPr>
        </p:pic>
        <p:sp>
          <p:nvSpPr>
            <p:cNvPr id="37" name="TextBox 437"/>
            <p:cNvSpPr txBox="1">
              <a:spLocks noChangeArrowheads="1"/>
            </p:cNvSpPr>
            <p:nvPr/>
          </p:nvSpPr>
          <p:spPr bwMode="auto">
            <a:xfrm>
              <a:off x="1618361" y="3283089"/>
              <a:ext cx="1330487" cy="22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Albert Einstein</a:t>
              </a:r>
            </a:p>
          </p:txBody>
        </p:sp>
      </p:grpSp>
      <p:pic>
        <p:nvPicPr>
          <p:cNvPr id="3080" name="Picture 8" descr="Résultat de recherche d'images pour &quot;high visibility vest icon&quot;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1" r="3846" b="13363"/>
          <a:stretch/>
        </p:blipFill>
        <p:spPr bwMode="auto">
          <a:xfrm>
            <a:off x="1334109" y="4048522"/>
            <a:ext cx="1017142" cy="11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91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9" y="2378083"/>
            <a:ext cx="3714200" cy="3714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6516" y="5533112"/>
            <a:ext cx="1435898" cy="5465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venir Next Medium"/>
                <a:cs typeface="Avenir Next Medium"/>
              </a:rPr>
              <a:t>WP representative</a:t>
            </a:r>
            <a:endParaRPr lang="en-US" sz="400" b="1" dirty="0">
              <a:solidFill>
                <a:schemeClr val="bg1"/>
              </a:solidFill>
              <a:latin typeface="Avenir Next Medium"/>
              <a:cs typeface="Avenir Next Medium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864" y="898219"/>
            <a:ext cx="4048649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rgbClr val="119FD5"/>
                </a:solidFill>
                <a:latin typeface="Avenir Next Medium"/>
                <a:cs typeface="Avenir Next Medium"/>
              </a:rPr>
              <a:t>What are the Personal Protective Equipment required to be on site?</a:t>
            </a:r>
            <a:endParaRPr lang="en-US" sz="70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27383" y="1843352"/>
            <a:ext cx="4048649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rgbClr val="119FD5"/>
                </a:solidFill>
                <a:latin typeface="Avenir Next Medium"/>
                <a:cs typeface="Avenir Next Medium"/>
              </a:rPr>
              <a:t>What documentation do I need to fill-in before starting installation activities?</a:t>
            </a:r>
            <a:endParaRPr lang="en-US" sz="70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95352" y="2684110"/>
            <a:ext cx="4048649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rgbClr val="119FD5"/>
                </a:solidFill>
                <a:latin typeface="Avenir Next Medium"/>
                <a:cs typeface="Avenir Next Medium"/>
              </a:rPr>
              <a:t>Which kind of training do I need to follow before going on the site?</a:t>
            </a:r>
            <a:endParaRPr lang="en-US" sz="70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70831" y="3560024"/>
            <a:ext cx="4048649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rgbClr val="119FD5"/>
                </a:solidFill>
                <a:latin typeface="Avenir Next Medium"/>
                <a:cs typeface="Avenir Next Medium"/>
              </a:rPr>
              <a:t>Who should I contact in case of an incident?</a:t>
            </a:r>
            <a:endParaRPr lang="en-US" sz="70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71026" y="4403162"/>
            <a:ext cx="4048649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i="1" dirty="0">
                <a:solidFill>
                  <a:srgbClr val="119FD5"/>
                </a:solidFill>
                <a:latin typeface="Avenir Next Medium"/>
                <a:cs typeface="Avenir Next Medium"/>
              </a:rPr>
              <a:t>Who is responsible for the safety aspects during installation activities?</a:t>
            </a:r>
            <a:endParaRPr lang="en-US" sz="70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37376" y="4983678"/>
            <a:ext cx="1338526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i="1" dirty="0">
                <a:solidFill>
                  <a:srgbClr val="119FD5"/>
                </a:solidFill>
                <a:latin typeface="Avenir Next Medium"/>
                <a:cs typeface="Avenir Next Medium"/>
              </a:rPr>
              <a:t>Etc…</a:t>
            </a:r>
            <a:endParaRPr lang="en-US" sz="1050" i="1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574165" y="5658091"/>
            <a:ext cx="7569836" cy="4215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u="sng" dirty="0">
                <a:solidFill>
                  <a:srgbClr val="119FD5"/>
                </a:solidFill>
                <a:latin typeface="Avenir Next Medium"/>
                <a:cs typeface="Avenir Next Medium"/>
              </a:rPr>
              <a:t>Main objective of this presentation</a:t>
            </a:r>
            <a:r>
              <a:rPr lang="en-US" sz="1600" b="1" dirty="0">
                <a:solidFill>
                  <a:srgbClr val="119FD5"/>
                </a:solidFill>
                <a:latin typeface="Avenir Next Medium"/>
                <a:cs typeface="Avenir Next Medium"/>
              </a:rPr>
              <a:t>: </a:t>
            </a:r>
            <a:r>
              <a:rPr lang="en-US" sz="1600" dirty="0">
                <a:solidFill>
                  <a:srgbClr val="119FD5"/>
                </a:solidFill>
                <a:latin typeface="Avenir Next Medium"/>
                <a:cs typeface="Avenir Next Medium"/>
              </a:rPr>
              <a:t>provide you with a better understanding of the pre-requisites and instructions before and during installation activities </a:t>
            </a:r>
            <a:endParaRPr lang="en-US" sz="700" dirty="0">
              <a:solidFill>
                <a:srgbClr val="119FD5"/>
              </a:solidFill>
              <a:latin typeface="Avenir Next Medium"/>
              <a:cs typeface="Avenir Next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Recurrent Questions</a:t>
            </a:r>
            <a:endParaRPr lang="sv-SE" dirty="0">
              <a:solidFill>
                <a:srgbClr val="119F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4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4444470" y="4142875"/>
            <a:ext cx="1208664" cy="798123"/>
            <a:chOff x="3516765" y="4005020"/>
            <a:chExt cx="1208664" cy="798123"/>
          </a:xfrm>
        </p:grpSpPr>
        <p:sp>
          <p:nvSpPr>
            <p:cNvPr id="134" name="Oval 133"/>
            <p:cNvSpPr/>
            <p:nvPr/>
          </p:nvSpPr>
          <p:spPr>
            <a:xfrm>
              <a:off x="3974708" y="4401375"/>
              <a:ext cx="118008" cy="118007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5" name="TextBox 436"/>
            <p:cNvSpPr txBox="1">
              <a:spLocks noChangeArrowheads="1"/>
            </p:cNvSpPr>
            <p:nvPr/>
          </p:nvSpPr>
          <p:spPr bwMode="auto">
            <a:xfrm>
              <a:off x="3516765" y="4553844"/>
              <a:ext cx="1208664" cy="249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Classroom course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Risk specific </a:t>
              </a:r>
              <a:r>
                <a:rPr lang="en-US" sz="7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not defined yet</a:t>
              </a:r>
              <a:endParaRPr lang="en-US" sz="10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3537636" y="4005020"/>
              <a:ext cx="936910" cy="335226"/>
              <a:chOff x="3503368" y="2924175"/>
              <a:chExt cx="1424232" cy="50958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4211638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60" name="Parallelogram 159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1" name="Round Same Side Corner Rectangle 160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62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3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4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65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/>
              <p:cNvGrpSpPr/>
              <p:nvPr/>
            </p:nvGrpSpPr>
            <p:grpSpPr>
              <a:xfrm>
                <a:off x="4643438" y="2924175"/>
                <a:ext cx="284162" cy="506413"/>
                <a:chOff x="4643438" y="2924175"/>
                <a:chExt cx="284162" cy="506413"/>
              </a:xfrm>
            </p:grpSpPr>
            <p:sp>
              <p:nvSpPr>
                <p:cNvPr id="155" name="Shape 263"/>
                <p:cNvSpPr/>
                <p:nvPr/>
              </p:nvSpPr>
              <p:spPr bwMode="auto">
                <a:xfrm>
                  <a:off x="4762500" y="2924175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6" name="Shape 265"/>
                <p:cNvSpPr/>
                <p:nvPr/>
              </p:nvSpPr>
              <p:spPr bwMode="auto">
                <a:xfrm>
                  <a:off x="4770438" y="3248025"/>
                  <a:ext cx="114300" cy="182563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7" name="Shape 267"/>
                <p:cNvSpPr/>
                <p:nvPr/>
              </p:nvSpPr>
              <p:spPr bwMode="auto">
                <a:xfrm rot="19892352">
                  <a:off x="4643438" y="3100388"/>
                  <a:ext cx="136525" cy="46037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8" name="Round Single Corner Rectangle 157"/>
                <p:cNvSpPr/>
                <p:nvPr/>
              </p:nvSpPr>
              <p:spPr bwMode="auto">
                <a:xfrm>
                  <a:off x="4762500" y="3068638"/>
                  <a:ext cx="136525" cy="204787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9" name="Round Same Side Corner Rectangle 158"/>
                <p:cNvSpPr/>
                <p:nvPr/>
              </p:nvSpPr>
              <p:spPr bwMode="auto">
                <a:xfrm rot="20340000">
                  <a:off x="4884738" y="3068638"/>
                  <a:ext cx="42862" cy="187325"/>
                </a:xfrm>
                <a:prstGeom prst="round2SameRect">
                  <a:avLst>
                    <a:gd name="adj1" fmla="val 38972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3857503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48" name="Parallelogram 147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9" name="Round Same Side Corner Rectangle 148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50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1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2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53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54" name="Straight Connector 153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139"/>
              <p:cNvGrpSpPr/>
              <p:nvPr/>
            </p:nvGrpSpPr>
            <p:grpSpPr>
              <a:xfrm>
                <a:off x="3503368" y="2992438"/>
                <a:ext cx="366712" cy="441325"/>
                <a:chOff x="4211638" y="2992438"/>
                <a:chExt cx="366712" cy="441325"/>
              </a:xfrm>
            </p:grpSpPr>
            <p:sp>
              <p:nvSpPr>
                <p:cNvPr id="141" name="Parallelogram 140"/>
                <p:cNvSpPr/>
                <p:nvPr/>
              </p:nvSpPr>
              <p:spPr bwMode="auto">
                <a:xfrm flipH="1">
                  <a:off x="4283075" y="3152775"/>
                  <a:ext cx="295275" cy="93663"/>
                </a:xfrm>
                <a:prstGeom prst="parallelogram">
                  <a:avLst>
                    <a:gd name="adj" fmla="val 86729"/>
                  </a:avLst>
                </a:prstGeom>
                <a:solidFill>
                  <a:srgbClr val="CFE9FF"/>
                </a:solidFill>
                <a:ln w="19050" cmpd="sng">
                  <a:solidFill>
                    <a:srgbClr val="30303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2" name="Round Same Side Corner Rectangle 141"/>
                <p:cNvSpPr/>
                <p:nvPr/>
              </p:nvSpPr>
              <p:spPr bwMode="auto">
                <a:xfrm flipH="1">
                  <a:off x="4211638" y="3117850"/>
                  <a:ext cx="114300" cy="215900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43" name="Shape 321"/>
                <p:cNvSpPr/>
                <p:nvPr/>
              </p:nvSpPr>
              <p:spPr bwMode="auto">
                <a:xfrm>
                  <a:off x="4222750" y="3262313"/>
                  <a:ext cx="180975" cy="71437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4" name="Shape 322"/>
                <p:cNvSpPr/>
                <p:nvPr/>
              </p:nvSpPr>
              <p:spPr bwMode="auto">
                <a:xfrm>
                  <a:off x="4338639" y="3278188"/>
                  <a:ext cx="65087" cy="155575"/>
                </a:xfrm>
                <a:prstGeom prst="rect">
                  <a:avLst/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5" name="Shape 324"/>
                <p:cNvSpPr/>
                <p:nvPr/>
              </p:nvSpPr>
              <p:spPr bwMode="auto">
                <a:xfrm>
                  <a:off x="4214813" y="2992438"/>
                  <a:ext cx="114300" cy="1158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303030"/>
                </a:solidFill>
                <a:ln w="50800">
                  <a:noFill/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46" name="Shape 325"/>
                <p:cNvSpPr/>
                <p:nvPr/>
              </p:nvSpPr>
              <p:spPr bwMode="auto">
                <a:xfrm flipH="1">
                  <a:off x="4252912" y="3144838"/>
                  <a:ext cx="179387" cy="55562"/>
                </a:xfrm>
                <a:prstGeom prst="roundRect">
                  <a:avLst>
                    <a:gd name="adj" fmla="val 30386"/>
                  </a:avLst>
                </a:prstGeom>
                <a:solidFill>
                  <a:srgbClr val="303030"/>
                </a:solidFill>
                <a:ln w="50800">
                  <a:miter lim="400000"/>
                </a:ln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147" name="Straight Connector 146"/>
                <p:cNvCxnSpPr/>
                <p:nvPr/>
              </p:nvCxnSpPr>
              <p:spPr bwMode="auto">
                <a:xfrm>
                  <a:off x="4356100" y="3078163"/>
                  <a:ext cx="71438" cy="144462"/>
                </a:xfrm>
                <a:prstGeom prst="line">
                  <a:avLst/>
                </a:prstGeom>
                <a:ln w="28575" cmpd="sng">
                  <a:solidFill>
                    <a:srgbClr val="30303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4" name="Group 183"/>
          <p:cNvGrpSpPr/>
          <p:nvPr/>
        </p:nvGrpSpPr>
        <p:grpSpPr>
          <a:xfrm>
            <a:off x="5451323" y="2501883"/>
            <a:ext cx="1038467" cy="1202370"/>
            <a:chOff x="1855835" y="151596"/>
            <a:chExt cx="954181" cy="1104780"/>
          </a:xfrm>
        </p:grpSpPr>
        <p:sp>
          <p:nvSpPr>
            <p:cNvPr id="185" name="Oval 184"/>
            <p:cNvSpPr/>
            <p:nvPr/>
          </p:nvSpPr>
          <p:spPr>
            <a:xfrm>
              <a:off x="2204153" y="887206"/>
              <a:ext cx="109389" cy="108430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TextBox 23"/>
            <p:cNvSpPr txBox="1">
              <a:spLocks noChangeArrowheads="1"/>
            </p:cNvSpPr>
            <p:nvPr/>
          </p:nvSpPr>
          <p:spPr bwMode="auto">
            <a:xfrm>
              <a:off x="2030474" y="1025426"/>
              <a:ext cx="779542" cy="2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Induction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(1 hour)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1855835" y="151596"/>
              <a:ext cx="730218" cy="711989"/>
              <a:chOff x="1855835" y="157946"/>
              <a:chExt cx="730218" cy="711989"/>
            </a:xfrm>
          </p:grpSpPr>
          <p:sp>
            <p:nvSpPr>
              <p:cNvPr id="188" name="Rectangle 187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Safety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at</a:t>
                </a:r>
                <a:b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ESS site</a:t>
                </a:r>
              </a:p>
            </p:txBody>
          </p:sp>
          <p:grpSp>
            <p:nvGrpSpPr>
              <p:cNvPr id="190" name="Group 189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256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7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8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9" name="Round Single Corner Rectangle 258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192" name="Group 191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53" name="Round Same Side Corner Rectangle 25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3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50" name="Round Same Side Corner Rectangle 249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2" name="Oval 251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4" name="Group 193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7" name="Round Same Side Corner Rectangle 24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5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44" name="Round Same Side Corner Rectangle 243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6" name="Group 195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41" name="Round Same Side Corner Rectangle 24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7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8" name="Round Same Side Corner Rectangle 237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8" name="Group 197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35" name="Round Same Side Corner Rectangle 234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99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32" name="Round Same Side Corner Rectangle 231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9" name="Round Same Side Corner Rectangle 228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30" name="Rectangle 229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Oval 230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1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6" name="Round Same Side Corner Rectangle 225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2" name="Group 201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23" name="Round Same Side Corner Rectangle 22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3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20" name="Round Same Side Corner Rectangle 219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4" name="Group 203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7" name="Round Same Side Corner Rectangle 216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8" name="Rectangle 217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5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14" name="Round Same Side Corner Rectangle 213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6" name="Group 205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211" name="Round Same Side Corner Rectangle 21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07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208" name="Round Same Side Corner Rectangle 207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349" name="Group 348"/>
          <p:cNvGrpSpPr/>
          <p:nvPr/>
        </p:nvGrpSpPr>
        <p:grpSpPr>
          <a:xfrm>
            <a:off x="7098699" y="2565596"/>
            <a:ext cx="712289" cy="1181370"/>
            <a:chOff x="3277783" y="1340562"/>
            <a:chExt cx="654476" cy="1085484"/>
          </a:xfrm>
        </p:grpSpPr>
        <p:grpSp>
          <p:nvGrpSpPr>
            <p:cNvPr id="350" name="Group 349"/>
            <p:cNvGrpSpPr/>
            <p:nvPr/>
          </p:nvGrpSpPr>
          <p:grpSpPr>
            <a:xfrm>
              <a:off x="3505817" y="1340562"/>
              <a:ext cx="268450" cy="786689"/>
              <a:chOff x="3734433" y="1340562"/>
              <a:chExt cx="268450" cy="786689"/>
            </a:xfrm>
          </p:grpSpPr>
          <p:grpSp>
            <p:nvGrpSpPr>
              <p:cNvPr id="352" name="Group 351"/>
              <p:cNvGrpSpPr/>
              <p:nvPr/>
            </p:nvGrpSpPr>
            <p:grpSpPr>
              <a:xfrm>
                <a:off x="3734433" y="1340562"/>
                <a:ext cx="268450" cy="642222"/>
                <a:chOff x="6072270" y="1293190"/>
                <a:chExt cx="268450" cy="642222"/>
              </a:xfrm>
            </p:grpSpPr>
            <p:sp>
              <p:nvSpPr>
                <p:cNvPr id="354" name="Folded Corner 353"/>
                <p:cNvSpPr/>
                <p:nvPr/>
              </p:nvSpPr>
              <p:spPr bwMode="auto">
                <a:xfrm flipV="1">
                  <a:off x="6072270" y="1293190"/>
                  <a:ext cx="268450" cy="390360"/>
                </a:xfrm>
                <a:prstGeom prst="foldedCorner">
                  <a:avLst>
                    <a:gd name="adj" fmla="val 39472"/>
                  </a:avLst>
                </a:prstGeom>
                <a:solidFill>
                  <a:srgbClr val="CFE9FF"/>
                </a:solidFill>
                <a:ln w="28575" cmpd="sng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356" name="Group 352"/>
                <p:cNvGrpSpPr>
                  <a:grpSpLocks/>
                </p:cNvGrpSpPr>
                <p:nvPr/>
              </p:nvGrpSpPr>
              <p:grpSpPr bwMode="auto">
                <a:xfrm>
                  <a:off x="6078396" y="1615882"/>
                  <a:ext cx="120904" cy="319530"/>
                  <a:chOff x="4606193" y="1196749"/>
                  <a:chExt cx="199658" cy="530052"/>
                </a:xfrm>
                <a:solidFill>
                  <a:srgbClr val="3D3D3D"/>
                </a:solidFill>
              </p:grpSpPr>
              <p:grpSp>
                <p:nvGrpSpPr>
                  <p:cNvPr id="357" name="Group 356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62" name="Round Same Side Corner Rectangle 361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3" name="Rectangle 362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35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359" name="Round Same Side Corner Rectangle 358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360" name="Rectangle 359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61" name="Oval 360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sp>
            <p:nvSpPr>
              <p:cNvPr id="353" name="Oval 352"/>
              <p:cNvSpPr/>
              <p:nvPr/>
            </p:nvSpPr>
            <p:spPr>
              <a:xfrm>
                <a:off x="3749431" y="2018821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51" name="TextBox 436"/>
            <p:cNvSpPr txBox="1">
              <a:spLocks noChangeArrowheads="1"/>
            </p:cNvSpPr>
            <p:nvPr/>
          </p:nvSpPr>
          <p:spPr bwMode="auto">
            <a:xfrm>
              <a:off x="3277783" y="2174695"/>
              <a:ext cx="654476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Self-learning</a:t>
              </a:r>
              <a:b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</a:b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Regulations</a:t>
              </a:r>
            </a:p>
          </p:txBody>
        </p:sp>
      </p:grp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55115" y="2606414"/>
            <a:ext cx="1749283" cy="1307358"/>
            <a:chOff x="6591151" y="915661"/>
            <a:chExt cx="1749283" cy="1307358"/>
          </a:xfrm>
        </p:grpSpPr>
        <p:grpSp>
          <p:nvGrpSpPr>
            <p:cNvPr id="403" name="Group 402"/>
            <p:cNvGrpSpPr/>
            <p:nvPr/>
          </p:nvGrpSpPr>
          <p:grpSpPr>
            <a:xfrm>
              <a:off x="6860023" y="915661"/>
              <a:ext cx="715214" cy="825789"/>
              <a:chOff x="6425022" y="234038"/>
              <a:chExt cx="657164" cy="758764"/>
            </a:xfrm>
          </p:grpSpPr>
          <p:sp>
            <p:nvSpPr>
              <p:cNvPr id="406" name="TextBox 160"/>
              <p:cNvSpPr txBox="1">
                <a:spLocks noChangeArrowheads="1"/>
              </p:cNvSpPr>
              <p:nvPr/>
            </p:nvSpPr>
            <p:spPr bwMode="auto">
              <a:xfrm>
                <a:off x="6425022" y="234038"/>
                <a:ext cx="657164" cy="11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Pre-work visit</a:t>
                </a: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6836843" y="884372"/>
                <a:ext cx="109389" cy="108430"/>
              </a:xfrm>
              <a:prstGeom prst="ellipse">
                <a:avLst/>
              </a:prstGeom>
              <a:solidFill>
                <a:srgbClr val="132A4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08" name="Group 407"/>
              <p:cNvGrpSpPr/>
              <p:nvPr/>
            </p:nvGrpSpPr>
            <p:grpSpPr>
              <a:xfrm>
                <a:off x="6762957" y="541219"/>
                <a:ext cx="229157" cy="319530"/>
                <a:chOff x="6762957" y="547569"/>
                <a:chExt cx="229157" cy="319530"/>
              </a:xfrm>
            </p:grpSpPr>
            <p:grpSp>
              <p:nvGrpSpPr>
                <p:cNvPr id="428" name="Group 343"/>
                <p:cNvGrpSpPr>
                  <a:grpSpLocks/>
                </p:cNvGrpSpPr>
                <p:nvPr/>
              </p:nvGrpSpPr>
              <p:grpSpPr bwMode="auto">
                <a:xfrm>
                  <a:off x="6762957" y="547569"/>
                  <a:ext cx="120904" cy="319530"/>
                  <a:chOff x="4606193" y="1196749"/>
                  <a:chExt cx="199658" cy="530052"/>
                </a:xfrm>
                <a:solidFill>
                  <a:srgbClr val="404040"/>
                </a:solidFill>
              </p:grpSpPr>
              <p:grpSp>
                <p:nvGrpSpPr>
                  <p:cNvPr id="438" name="Group 437"/>
                  <p:cNvGrpSpPr>
                    <a:grpSpLocks/>
                  </p:cNvGrpSpPr>
                  <p:nvPr/>
                </p:nvGrpSpPr>
                <p:grpSpPr>
                  <a:xfrm>
                    <a:off x="4606193" y="1196749"/>
                    <a:ext cx="199658" cy="530052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443" name="Round Same Side Corner Rectangle 442"/>
                    <p:cNvSpPr/>
                    <p:nvPr/>
                  </p:nvSpPr>
                  <p:spPr>
                    <a:xfrm>
                      <a:off x="7956376" y="674093"/>
                      <a:ext cx="180975" cy="20161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444" name="Rectangle 443"/>
                    <p:cNvSpPr/>
                    <p:nvPr/>
                  </p:nvSpPr>
                  <p:spPr>
                    <a:xfrm>
                      <a:off x="7992888" y="867768"/>
                      <a:ext cx="107950" cy="180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45" name="Oval 444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439" name="Group 345"/>
                  <p:cNvGrpSpPr>
                    <a:grpSpLocks/>
                  </p:cNvGrpSpPr>
                  <p:nvPr/>
                </p:nvGrpSpPr>
                <p:grpSpPr bwMode="auto">
                  <a:xfrm>
                    <a:off x="4615535" y="1211744"/>
                    <a:ext cx="180975" cy="500063"/>
                    <a:chOff x="7956376" y="548680"/>
                    <a:chExt cx="180975" cy="500063"/>
                  </a:xfrm>
                  <a:grpFill/>
                </p:grpSpPr>
                <p:sp>
                  <p:nvSpPr>
                    <p:cNvPr id="440" name="Round Same Side Corner Rectangle 439"/>
                    <p:cNvSpPr/>
                    <p:nvPr/>
                  </p:nvSpPr>
                  <p:spPr>
                    <a:xfrm>
                      <a:off x="7956542" y="673759"/>
                      <a:ext cx="180643" cy="202152"/>
                    </a:xfrm>
                    <a:prstGeom prst="round2SameRect">
                      <a:avLst>
                        <a:gd name="adj1" fmla="val 33863"/>
                        <a:gd name="adj2" fmla="val 0"/>
                      </a:avLst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441" name="Rectangle 440"/>
                    <p:cNvSpPr/>
                    <p:nvPr/>
                  </p:nvSpPr>
                  <p:spPr>
                    <a:xfrm>
                      <a:off x="7992988" y="867952"/>
                      <a:ext cx="107752" cy="181459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42" name="Oval 441"/>
                    <p:cNvSpPr/>
                    <p:nvPr/>
                  </p:nvSpPr>
                  <p:spPr>
                    <a:xfrm>
                      <a:off x="7989818" y="548010"/>
                      <a:ext cx="114090" cy="114606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429" name="Group 352"/>
                <p:cNvGrpSpPr>
                  <a:grpSpLocks/>
                </p:cNvGrpSpPr>
                <p:nvPr/>
              </p:nvGrpSpPr>
              <p:grpSpPr bwMode="auto">
                <a:xfrm>
                  <a:off x="6915753" y="547569"/>
                  <a:ext cx="76361" cy="319530"/>
                  <a:chOff x="4642986" y="1196749"/>
                  <a:chExt cx="126100" cy="530052"/>
                </a:xfrm>
                <a:solidFill>
                  <a:srgbClr val="3D3D3D"/>
                </a:solidFill>
              </p:grpSpPr>
              <p:grpSp>
                <p:nvGrpSpPr>
                  <p:cNvPr id="430" name="Group 429"/>
                  <p:cNvGrpSpPr>
                    <a:grpSpLocks/>
                  </p:cNvGrpSpPr>
                  <p:nvPr/>
                </p:nvGrpSpPr>
                <p:grpSpPr>
                  <a:xfrm>
                    <a:off x="4642986" y="1196749"/>
                    <a:ext cx="126100" cy="530052"/>
                    <a:chOff x="7989713" y="548680"/>
                    <a:chExt cx="114300" cy="500063"/>
                  </a:xfrm>
                  <a:grpFill/>
                </p:grpSpPr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7992889" y="674093"/>
                      <a:ext cx="107950" cy="37465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37" name="Oval 436"/>
                    <p:cNvSpPr/>
                    <p:nvPr/>
                  </p:nvSpPr>
                  <p:spPr>
                    <a:xfrm>
                      <a:off x="7989713" y="548680"/>
                      <a:ext cx="114300" cy="114300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434" name="Oval 433"/>
                  <p:cNvSpPr/>
                  <p:nvPr/>
                </p:nvSpPr>
                <p:spPr bwMode="auto">
                  <a:xfrm>
                    <a:off x="4648976" y="1211074"/>
                    <a:ext cx="114090" cy="114605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  <p:sp>
          <p:nvSpPr>
            <p:cNvPr id="448" name="Round Same Side Corner Rectangle 447"/>
            <p:cNvSpPr/>
            <p:nvPr/>
          </p:nvSpPr>
          <p:spPr bwMode="auto">
            <a:xfrm rot="5400000" flipH="1">
              <a:off x="7515679" y="1284768"/>
              <a:ext cx="28197" cy="123229"/>
            </a:xfrm>
            <a:prstGeom prst="round2SameRect">
              <a:avLst>
                <a:gd name="adj1" fmla="val 38972"/>
                <a:gd name="adj2" fmla="val 0"/>
              </a:avLst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32106" y="1073398"/>
              <a:ext cx="708328" cy="476351"/>
            </a:xfrm>
            <a:prstGeom prst="rect">
              <a:avLst/>
            </a:prstGeom>
          </p:spPr>
        </p:pic>
        <p:sp>
          <p:nvSpPr>
            <p:cNvPr id="459" name="Rectangle 458"/>
            <p:cNvSpPr/>
            <p:nvPr/>
          </p:nvSpPr>
          <p:spPr>
            <a:xfrm>
              <a:off x="6863912" y="1079504"/>
              <a:ext cx="379087" cy="190066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800" b="1" dirty="0">
                  <a:latin typeface="Arial"/>
                  <a:cs typeface="Arial"/>
                </a:rPr>
                <a:t>ESS</a:t>
              </a:r>
            </a:p>
          </p:txBody>
        </p:sp>
        <p:sp>
          <p:nvSpPr>
            <p:cNvPr id="460" name="Rectangle 6161"/>
            <p:cNvSpPr/>
            <p:nvPr/>
          </p:nvSpPr>
          <p:spPr>
            <a:xfrm>
              <a:off x="7029957" y="1269570"/>
              <a:ext cx="46994" cy="284053"/>
            </a:xfrm>
            <a:prstGeom prst="rect">
              <a:avLst/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1" name="TextBox 258"/>
            <p:cNvSpPr txBox="1">
              <a:spLocks noChangeArrowheads="1"/>
            </p:cNvSpPr>
            <p:nvPr/>
          </p:nvSpPr>
          <p:spPr bwMode="auto">
            <a:xfrm>
              <a:off x="6675563" y="177649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pic>
          <p:nvPicPr>
            <p:cNvPr id="462" name="Picture 461"/>
            <p:cNvPicPr>
              <a:picLocks noChangeAspect="1"/>
            </p:cNvPicPr>
            <p:nvPr/>
          </p:nvPicPr>
          <p:blipFill rotWithShape="1">
            <a:blip r:embed="rId3"/>
            <a:srcRect t="25635" b="24836"/>
            <a:stretch/>
          </p:blipFill>
          <p:spPr>
            <a:xfrm>
              <a:off x="6591151" y="1979690"/>
              <a:ext cx="249898" cy="123770"/>
            </a:xfrm>
            <a:prstGeom prst="rect">
              <a:avLst/>
            </a:prstGeom>
          </p:spPr>
        </p:pic>
        <p:pic>
          <p:nvPicPr>
            <p:cNvPr id="463" name="Picture 462"/>
            <p:cNvPicPr>
              <a:picLocks noChangeAspect="1"/>
            </p:cNvPicPr>
            <p:nvPr/>
          </p:nvPicPr>
          <p:blipFill rotWithShape="1">
            <a:blip r:embed="rId4"/>
            <a:srcRect l="11252" t="18078" r="12877" b="18176"/>
            <a:stretch/>
          </p:blipFill>
          <p:spPr>
            <a:xfrm>
              <a:off x="6856972" y="1956606"/>
              <a:ext cx="276226" cy="154872"/>
            </a:xfrm>
            <a:prstGeom prst="rect">
              <a:avLst/>
            </a:prstGeom>
          </p:spPr>
        </p:pic>
        <p:pic>
          <p:nvPicPr>
            <p:cNvPr id="464" name="Picture 4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5544" y="1956606"/>
              <a:ext cx="166450" cy="135782"/>
            </a:xfrm>
            <a:prstGeom prst="rect">
              <a:avLst/>
            </a:prstGeom>
          </p:spPr>
        </p:pic>
        <p:sp>
          <p:nvSpPr>
            <p:cNvPr id="465" name="TextBox 23"/>
            <p:cNvSpPr txBox="1">
              <a:spLocks noChangeArrowheads="1"/>
            </p:cNvSpPr>
            <p:nvPr/>
          </p:nvSpPr>
          <p:spPr bwMode="auto">
            <a:xfrm>
              <a:off x="6605668" y="2133251"/>
              <a:ext cx="989028" cy="8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7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Companies and IK-partners</a:t>
              </a:r>
            </a:p>
          </p:txBody>
        </p:sp>
        <p:pic>
          <p:nvPicPr>
            <p:cNvPr id="466" name="Picture 4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4817" y="1919734"/>
              <a:ext cx="128464" cy="209295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391142" y="1208011"/>
              <a:ext cx="104598" cy="90209"/>
              <a:chOff x="5418786" y="1217067"/>
              <a:chExt cx="104598" cy="90209"/>
            </a:xfrm>
          </p:grpSpPr>
          <p:sp>
            <p:nvSpPr>
              <p:cNvPr id="5" name="Chord 4"/>
              <p:cNvSpPr/>
              <p:nvPr/>
            </p:nvSpPr>
            <p:spPr>
              <a:xfrm rot="6739045">
                <a:off x="5418245" y="1217608"/>
                <a:ext cx="90209" cy="89128"/>
              </a:xfrm>
              <a:prstGeom prst="chord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5465312" y="1274781"/>
                <a:ext cx="58072" cy="0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Group 466"/>
            <p:cNvGrpSpPr/>
            <p:nvPr/>
          </p:nvGrpSpPr>
          <p:grpSpPr>
            <a:xfrm>
              <a:off x="7245354" y="1204709"/>
              <a:ext cx="104598" cy="90209"/>
              <a:chOff x="5418786" y="1217067"/>
              <a:chExt cx="104598" cy="90209"/>
            </a:xfrm>
            <a:solidFill>
              <a:schemeClr val="bg1">
                <a:lumMod val="95000"/>
              </a:schemeClr>
            </a:solidFill>
          </p:grpSpPr>
          <p:sp>
            <p:nvSpPr>
              <p:cNvPr id="468" name="Chord 467"/>
              <p:cNvSpPr/>
              <p:nvPr/>
            </p:nvSpPr>
            <p:spPr>
              <a:xfrm rot="6739045">
                <a:off x="5418245" y="1217608"/>
                <a:ext cx="90209" cy="89128"/>
              </a:xfrm>
              <a:prstGeom prst="chord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9" name="Straight Connector 468"/>
              <p:cNvCxnSpPr/>
              <p:nvPr/>
            </p:nvCxnSpPr>
            <p:spPr>
              <a:xfrm>
                <a:off x="5465312" y="1279543"/>
                <a:ext cx="58072" cy="0"/>
              </a:xfrm>
              <a:prstGeom prst="line">
                <a:avLst/>
              </a:prstGeom>
              <a:grpFill/>
              <a:ln w="9525" cmpd="sng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772695" y="820389"/>
            <a:ext cx="1477882" cy="1102408"/>
            <a:chOff x="5480330" y="819410"/>
            <a:chExt cx="1477882" cy="1102408"/>
          </a:xfrm>
        </p:grpSpPr>
        <p:sp>
          <p:nvSpPr>
            <p:cNvPr id="472" name="Oval 471"/>
            <p:cNvSpPr/>
            <p:nvPr/>
          </p:nvSpPr>
          <p:spPr>
            <a:xfrm>
              <a:off x="6124037" y="1626438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3" name="TextBox 159"/>
            <p:cNvSpPr txBox="1">
              <a:spLocks noChangeArrowheads="1"/>
            </p:cNvSpPr>
            <p:nvPr/>
          </p:nvSpPr>
          <p:spPr bwMode="auto">
            <a:xfrm>
              <a:off x="5480330" y="1793578"/>
              <a:ext cx="1474763" cy="12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Pre-registration for the ID06</a:t>
              </a:r>
            </a:p>
          </p:txBody>
        </p:sp>
        <p:grpSp>
          <p:nvGrpSpPr>
            <p:cNvPr id="478" name="Group 477"/>
            <p:cNvGrpSpPr/>
            <p:nvPr/>
          </p:nvGrpSpPr>
          <p:grpSpPr>
            <a:xfrm>
              <a:off x="6073545" y="1186260"/>
              <a:ext cx="281964" cy="382219"/>
              <a:chOff x="2195513" y="2852738"/>
              <a:chExt cx="428625" cy="581025"/>
            </a:xfrm>
          </p:grpSpPr>
          <p:sp>
            <p:nvSpPr>
              <p:cNvPr id="479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0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81" name="Round Same Side Corner Rectangle 480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82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3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7" name="Group 486"/>
            <p:cNvGrpSpPr/>
            <p:nvPr/>
          </p:nvGrpSpPr>
          <p:grpSpPr>
            <a:xfrm>
              <a:off x="6527328" y="819410"/>
              <a:ext cx="430884" cy="703858"/>
              <a:chOff x="1498600" y="1706032"/>
              <a:chExt cx="1490133" cy="2434167"/>
            </a:xfrm>
          </p:grpSpPr>
          <p:sp>
            <p:nvSpPr>
              <p:cNvPr id="488" name="Rounded Rectangle 487"/>
              <p:cNvSpPr/>
              <p:nvPr/>
            </p:nvSpPr>
            <p:spPr>
              <a:xfrm>
                <a:off x="1498600" y="1706032"/>
                <a:ext cx="1490133" cy="2434167"/>
              </a:xfrm>
              <a:prstGeom prst="roundRect">
                <a:avLst/>
              </a:prstGeom>
              <a:pattFill prst="wave">
                <a:fgClr>
                  <a:schemeClr val="bg1">
                    <a:lumMod val="75000"/>
                  </a:schemeClr>
                </a:fgClr>
                <a:bgClr>
                  <a:prstClr val="white"/>
                </a:bgClr>
              </a:patt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9" name="Picture 48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6134" y="3618621"/>
                <a:ext cx="321733" cy="424211"/>
              </a:xfrm>
              <a:prstGeom prst="rect">
                <a:avLst/>
              </a:prstGeom>
            </p:spPr>
          </p:pic>
          <p:pic>
            <p:nvPicPr>
              <p:cNvPr id="490" name="Picture 489" descr="ess_logo_frugal_blue_cmyk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6021" y="1840246"/>
                <a:ext cx="610113" cy="328293"/>
              </a:xfrm>
              <a:prstGeom prst="rect">
                <a:avLst/>
              </a:prstGeom>
            </p:spPr>
          </p:pic>
          <p:pic>
            <p:nvPicPr>
              <p:cNvPr id="491" name="Picture 49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44186" y="2274389"/>
                <a:ext cx="795089" cy="1010841"/>
              </a:xfrm>
              <a:prstGeom prst="rect">
                <a:avLst/>
              </a:prstGeom>
            </p:spPr>
          </p:pic>
          <p:sp>
            <p:nvSpPr>
              <p:cNvPr id="492" name="TextBox 437"/>
              <p:cNvSpPr txBox="1">
                <a:spLocks noChangeArrowheads="1"/>
              </p:cNvSpPr>
              <p:nvPr/>
            </p:nvSpPr>
            <p:spPr bwMode="auto">
              <a:xfrm>
                <a:off x="1618361" y="3283089"/>
                <a:ext cx="1330487" cy="221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Albert Einstein</a:t>
                </a:r>
              </a:p>
            </p:txBody>
          </p:sp>
        </p:grpSp>
      </p:grpSp>
      <p:grpSp>
        <p:nvGrpSpPr>
          <p:cNvPr id="493" name="Group 492"/>
          <p:cNvGrpSpPr/>
          <p:nvPr/>
        </p:nvGrpSpPr>
        <p:grpSpPr>
          <a:xfrm>
            <a:off x="2545856" y="3739685"/>
            <a:ext cx="1165080" cy="1202370"/>
            <a:chOff x="1855835" y="151596"/>
            <a:chExt cx="1070516" cy="1104780"/>
          </a:xfrm>
        </p:grpSpPr>
        <p:sp>
          <p:nvSpPr>
            <p:cNvPr id="494" name="Oval 493"/>
            <p:cNvSpPr/>
            <p:nvPr/>
          </p:nvSpPr>
          <p:spPr>
            <a:xfrm>
              <a:off x="2204153" y="887206"/>
              <a:ext cx="109389" cy="108430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5" name="TextBox 23"/>
            <p:cNvSpPr txBox="1">
              <a:spLocks noChangeArrowheads="1"/>
            </p:cNvSpPr>
            <p:nvPr/>
          </p:nvSpPr>
          <p:spPr bwMode="auto">
            <a:xfrm>
              <a:off x="2030474" y="1025426"/>
              <a:ext cx="895877" cy="2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Awareness session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(30 min)</a:t>
              </a:r>
            </a:p>
          </p:txBody>
        </p:sp>
        <p:grpSp>
          <p:nvGrpSpPr>
            <p:cNvPr id="496" name="Group 495"/>
            <p:cNvGrpSpPr/>
            <p:nvPr/>
          </p:nvGrpSpPr>
          <p:grpSpPr>
            <a:xfrm>
              <a:off x="1855835" y="151596"/>
              <a:ext cx="730218" cy="711989"/>
              <a:chOff x="1855835" y="157946"/>
              <a:chExt cx="730218" cy="711989"/>
            </a:xfrm>
          </p:grpSpPr>
          <p:sp>
            <p:nvSpPr>
              <p:cNvPr id="497" name="Rectangle 496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8" name="Rectangle 497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303030"/>
                    </a:solidFill>
                    <a:latin typeface="Calibri"/>
                    <a:cs typeface="Calibri"/>
                  </a:rPr>
                  <a:t>Waste handling</a:t>
                </a:r>
              </a:p>
            </p:txBody>
          </p:sp>
          <p:grpSp>
            <p:nvGrpSpPr>
              <p:cNvPr id="499" name="Group 498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565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6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7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68" name="Round Single Corner Rectangle 567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00" name="Group 499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501" name="Group 500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62" name="Round Same Side Corner Rectangle 561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63" name="Rectangle 562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64" name="Oval 563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2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59" name="Round Same Side Corner Rectangle 558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60" name="Rectangle 559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61" name="Oval 560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3" name="Group 502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56" name="Round Same Side Corner Rectangle 555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7" name="Rectangle 556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8" name="Oval 557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4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53" name="Round Same Side Corner Rectangle 552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4" name="Rectangle 553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5" name="Group 504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50" name="Round Same Side Corner Rectangle 549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51" name="Rectangle 550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6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47" name="Round Same Side Corner Rectangle 546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8" name="Rectangle 547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7" name="Group 506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44" name="Round Same Side Corner Rectangle 543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5" name="Rectangle 544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6" name="Oval 545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8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41" name="Round Same Side Corner Rectangle 540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42" name="Rectangle 541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3" name="Oval 542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09" name="Group 508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38" name="Round Same Side Corner Rectangle 537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9" name="Rectangle 538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40" name="Oval 539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0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35" name="Round Same Side Corner Rectangle 534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6" name="Rectangle 535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7" name="Oval 536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1" name="Group 510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32" name="Round Same Side Corner Rectangle 531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3" name="Rectangle 532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4" name="Oval 533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2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29" name="Round Same Side Corner Rectangle 528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30" name="Rectangle 529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31" name="Oval 530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3" name="Group 512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26" name="Round Same Side Corner Rectangle 525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7" name="Rectangle 526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4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23" name="Round Same Side Corner Rectangle 522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4" name="Rectangle 523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5" name="Oval 524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5" name="Group 514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520" name="Round Same Side Corner Rectangle 519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21" name="Rectangle 520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22" name="Oval 521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516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517" name="Round Same Side Corner Rectangle 516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518" name="Rectangle 517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19" name="Oval 518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</p:grpSp>
      <p:grpSp>
        <p:nvGrpSpPr>
          <p:cNvPr id="30" name="Groupe 29"/>
          <p:cNvGrpSpPr/>
          <p:nvPr/>
        </p:nvGrpSpPr>
        <p:grpSpPr>
          <a:xfrm>
            <a:off x="3007933" y="753762"/>
            <a:ext cx="1561648" cy="1282700"/>
            <a:chOff x="3007933" y="753762"/>
            <a:chExt cx="1561648" cy="1282700"/>
          </a:xfrm>
        </p:grpSpPr>
        <p:grpSp>
          <p:nvGrpSpPr>
            <p:cNvPr id="409" name="Group 408"/>
            <p:cNvGrpSpPr/>
            <p:nvPr/>
          </p:nvGrpSpPr>
          <p:grpSpPr>
            <a:xfrm>
              <a:off x="3818504" y="1243351"/>
              <a:ext cx="216696" cy="333137"/>
              <a:chOff x="6265188" y="1658057"/>
              <a:chExt cx="199108" cy="306098"/>
            </a:xfrm>
          </p:grpSpPr>
          <p:sp>
            <p:nvSpPr>
              <p:cNvPr id="410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1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2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3" name="Round Single Corner Rectangle 412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Round Same Side Corner Rectangle 413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15" name="Group 414"/>
            <p:cNvGrpSpPr/>
            <p:nvPr/>
          </p:nvGrpSpPr>
          <p:grpSpPr>
            <a:xfrm flipH="1">
              <a:off x="3399847" y="1243351"/>
              <a:ext cx="207686" cy="333137"/>
              <a:chOff x="6265188" y="1658057"/>
              <a:chExt cx="199108" cy="306098"/>
            </a:xfrm>
          </p:grpSpPr>
          <p:sp>
            <p:nvSpPr>
              <p:cNvPr id="416" name="Shape 263"/>
              <p:cNvSpPr/>
              <p:nvPr/>
            </p:nvSpPr>
            <p:spPr bwMode="auto">
              <a:xfrm flipH="1">
                <a:off x="6368680" y="1658057"/>
                <a:ext cx="70048" cy="71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7" name="Shape 265"/>
              <p:cNvSpPr/>
              <p:nvPr/>
            </p:nvSpPr>
            <p:spPr bwMode="auto">
              <a:xfrm flipH="1">
                <a:off x="6364842" y="1853806"/>
                <a:ext cx="69088" cy="110349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8" name="Shape 267"/>
              <p:cNvSpPr/>
              <p:nvPr/>
            </p:nvSpPr>
            <p:spPr bwMode="auto">
              <a:xfrm rot="4260000" flipH="1">
                <a:off x="6409122" y="1777268"/>
                <a:ext cx="82522" cy="27827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19" name="Round Single Corner Rectangle 418"/>
              <p:cNvSpPr/>
              <p:nvPr/>
            </p:nvSpPr>
            <p:spPr bwMode="auto">
              <a:xfrm flipH="1">
                <a:off x="6364842" y="1745377"/>
                <a:ext cx="73886" cy="123782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Round Same Side Corner Rectangle 419"/>
              <p:cNvSpPr/>
              <p:nvPr/>
            </p:nvSpPr>
            <p:spPr bwMode="auto">
              <a:xfrm rot="5400000" flipH="1">
                <a:off x="6308848" y="1705075"/>
                <a:ext cx="25908" cy="113227"/>
              </a:xfrm>
              <a:prstGeom prst="round2SameRect">
                <a:avLst>
                  <a:gd name="adj1" fmla="val 38972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21" name="Folded Corner 420"/>
            <p:cNvSpPr/>
            <p:nvPr/>
          </p:nvSpPr>
          <p:spPr bwMode="auto">
            <a:xfrm flipV="1">
              <a:off x="3590420" y="1273681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2" name="Folded Corner 421"/>
            <p:cNvSpPr/>
            <p:nvPr/>
          </p:nvSpPr>
          <p:spPr bwMode="auto">
            <a:xfrm flipV="1">
              <a:off x="3661250" y="1214157"/>
              <a:ext cx="88992" cy="129405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3" name="Oval 422"/>
            <p:cNvSpPr/>
            <p:nvPr/>
          </p:nvSpPr>
          <p:spPr>
            <a:xfrm>
              <a:off x="3650324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4" name="TextBox 159"/>
            <p:cNvSpPr txBox="1">
              <a:spLocks noChangeArrowheads="1"/>
            </p:cNvSpPr>
            <p:nvPr/>
          </p:nvSpPr>
          <p:spPr bwMode="auto">
            <a:xfrm>
              <a:off x="3156285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Submission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426" name="TextBox 258"/>
            <p:cNvSpPr txBox="1">
              <a:spLocks noChangeArrowheads="1"/>
            </p:cNvSpPr>
            <p:nvPr/>
          </p:nvSpPr>
          <p:spPr bwMode="auto">
            <a:xfrm>
              <a:off x="3874612" y="910176"/>
              <a:ext cx="329188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ESS</a:t>
              </a:r>
            </a:p>
          </p:txBody>
        </p:sp>
        <p:sp>
          <p:nvSpPr>
            <p:cNvPr id="425" name="TextBox 258"/>
            <p:cNvSpPr txBox="1">
              <a:spLocks noChangeArrowheads="1"/>
            </p:cNvSpPr>
            <p:nvPr/>
          </p:nvSpPr>
          <p:spPr bwMode="auto">
            <a:xfrm>
              <a:off x="3007933" y="910176"/>
              <a:ext cx="722487" cy="142781"/>
            </a:xfrm>
            <a:prstGeom prst="rect">
              <a:avLst/>
            </a:prstGeom>
            <a:solidFill>
              <a:srgbClr val="356797"/>
            </a:solidFill>
            <a:ln>
              <a:noFill/>
            </a:ln>
            <a:extLst/>
          </p:spPr>
          <p:txBody>
            <a:bodyPr wrap="none" lIns="72000" tIns="7200" rIns="72000" bIns="72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b="1" dirty="0">
                  <a:solidFill>
                    <a:schemeClr val="bg1"/>
                  </a:solidFill>
                  <a:latin typeface="Calibri" charset="0"/>
                  <a:cs typeface="Calibri" charset="0"/>
                </a:rPr>
                <a:t>Contractor</a:t>
              </a:r>
            </a:p>
          </p:txBody>
        </p:sp>
        <p:sp>
          <p:nvSpPr>
            <p:cNvPr id="2" name="Circular Arrow 1"/>
            <p:cNvSpPr/>
            <p:nvPr/>
          </p:nvSpPr>
          <p:spPr>
            <a:xfrm>
              <a:off x="3683061" y="753762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402" name="Circular Arrow 401"/>
            <p:cNvSpPr/>
            <p:nvPr/>
          </p:nvSpPr>
          <p:spPr>
            <a:xfrm rot="11029357">
              <a:off x="3689337" y="983995"/>
              <a:ext cx="232594" cy="229775"/>
            </a:xfrm>
            <a:prstGeom prst="circularArrow">
              <a:avLst/>
            </a:prstGeom>
            <a:solidFill>
              <a:srgbClr val="356797"/>
            </a:solidFill>
            <a:ln>
              <a:noFill/>
            </a:ln>
          </p:spPr>
          <p:txBody>
            <a:bodyPr wrap="none" lIns="72000" tIns="7200" rIns="72000" bIns="7200">
              <a:spAutoFit/>
            </a:bodyPr>
            <a:lstStyle/>
            <a:p>
              <a:pPr>
                <a:lnSpc>
                  <a:spcPct val="80000"/>
                </a:lnSpc>
              </a:pPr>
              <a:endParaRPr lang="en-US" sz="10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029" name="Group 1028"/>
            <p:cNvGrpSpPr/>
            <p:nvPr/>
          </p:nvGrpSpPr>
          <p:grpSpPr>
            <a:xfrm>
              <a:off x="4119257" y="1319891"/>
              <a:ext cx="450324" cy="248588"/>
              <a:chOff x="8254143" y="5875543"/>
              <a:chExt cx="660288" cy="364492"/>
            </a:xfrm>
          </p:grpSpPr>
          <p:sp>
            <p:nvSpPr>
              <p:cNvPr id="1030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Rectangle 1030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Day-14</a:t>
                </a:r>
              </a:p>
            </p:txBody>
          </p:sp>
          <p:cxnSp>
            <p:nvCxnSpPr>
              <p:cNvPr id="1032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/>
              <p:cNvCxnSpPr/>
              <p:nvPr/>
            </p:nvCxnSpPr>
            <p:spPr>
              <a:xfrm>
                <a:off x="8629413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e 30"/>
          <p:cNvGrpSpPr/>
          <p:nvPr/>
        </p:nvGrpSpPr>
        <p:grpSpPr>
          <a:xfrm>
            <a:off x="4820139" y="800604"/>
            <a:ext cx="1631831" cy="1235858"/>
            <a:chOff x="4820139" y="800604"/>
            <a:chExt cx="1631831" cy="1235858"/>
          </a:xfrm>
        </p:grpSpPr>
        <p:sp>
          <p:nvSpPr>
            <p:cNvPr id="1069" name="Oval 1068"/>
            <p:cNvSpPr/>
            <p:nvPr/>
          </p:nvSpPr>
          <p:spPr>
            <a:xfrm>
              <a:off x="5314178" y="1625823"/>
              <a:ext cx="118008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0" name="TextBox 159"/>
            <p:cNvSpPr txBox="1">
              <a:spLocks noChangeArrowheads="1"/>
            </p:cNvSpPr>
            <p:nvPr/>
          </p:nvSpPr>
          <p:spPr bwMode="auto">
            <a:xfrm>
              <a:off x="4820139" y="1785111"/>
              <a:ext cx="1154350" cy="25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Approval of the 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documentation</a:t>
              </a:r>
            </a:p>
          </p:txBody>
        </p:sp>
        <p:sp>
          <p:nvSpPr>
            <p:cNvPr id="1071" name="Round Same Side Corner Rectangle 1070"/>
            <p:cNvSpPr/>
            <p:nvPr/>
          </p:nvSpPr>
          <p:spPr bwMode="auto">
            <a:xfrm>
              <a:off x="4937305" y="1404489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2" name="Oval 1071"/>
            <p:cNvSpPr/>
            <p:nvPr/>
          </p:nvSpPr>
          <p:spPr bwMode="auto">
            <a:xfrm>
              <a:off x="4959236" y="1321987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7" name="TextBox 160"/>
            <p:cNvSpPr txBox="1">
              <a:spLocks noChangeArrowheads="1"/>
            </p:cNvSpPr>
            <p:nvPr/>
          </p:nvSpPr>
          <p:spPr bwMode="auto">
            <a:xfrm>
              <a:off x="5088031" y="1438433"/>
              <a:ext cx="58990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System leader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24531" y="1172387"/>
              <a:ext cx="245072" cy="245072"/>
              <a:chOff x="5239161" y="1178737"/>
              <a:chExt cx="245072" cy="2450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7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87" name="Round Same Side Corner Rectangle 1086"/>
            <p:cNvSpPr/>
            <p:nvPr/>
          </p:nvSpPr>
          <p:spPr bwMode="auto">
            <a:xfrm>
              <a:off x="4937305" y="103270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8" name="Oval 1087"/>
            <p:cNvSpPr/>
            <p:nvPr/>
          </p:nvSpPr>
          <p:spPr bwMode="auto">
            <a:xfrm>
              <a:off x="4959236" y="95020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9" name="TextBox 160"/>
            <p:cNvSpPr txBox="1">
              <a:spLocks noChangeArrowheads="1"/>
            </p:cNvSpPr>
            <p:nvPr/>
          </p:nvSpPr>
          <p:spPr bwMode="auto">
            <a:xfrm>
              <a:off x="5088031" y="1066650"/>
              <a:ext cx="654025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Area supervisor</a:t>
              </a:r>
            </a:p>
          </p:txBody>
        </p:sp>
        <p:grpSp>
          <p:nvGrpSpPr>
            <p:cNvPr id="1090" name="Group 1089"/>
            <p:cNvGrpSpPr/>
            <p:nvPr/>
          </p:nvGrpSpPr>
          <p:grpSpPr>
            <a:xfrm>
              <a:off x="5024531" y="800604"/>
              <a:ext cx="245072" cy="245072"/>
              <a:chOff x="5239161" y="1178737"/>
              <a:chExt cx="245072" cy="245072"/>
            </a:xfrm>
          </p:grpSpPr>
          <p:pic>
            <p:nvPicPr>
              <p:cNvPr id="1091" name="Picture 109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2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3" name="Round Same Side Corner Rectangle 1092"/>
            <p:cNvSpPr/>
            <p:nvPr/>
          </p:nvSpPr>
          <p:spPr bwMode="auto">
            <a:xfrm>
              <a:off x="5749811" y="1411446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4" name="Oval 1093"/>
            <p:cNvSpPr/>
            <p:nvPr/>
          </p:nvSpPr>
          <p:spPr bwMode="auto">
            <a:xfrm>
              <a:off x="5771742" y="1328944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5" name="TextBox 160"/>
            <p:cNvSpPr txBox="1">
              <a:spLocks noChangeArrowheads="1"/>
            </p:cNvSpPr>
            <p:nvPr/>
          </p:nvSpPr>
          <p:spPr bwMode="auto">
            <a:xfrm>
              <a:off x="5900537" y="1445390"/>
              <a:ext cx="500137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Safety team</a:t>
              </a:r>
            </a:p>
          </p:txBody>
        </p:sp>
        <p:grpSp>
          <p:nvGrpSpPr>
            <p:cNvPr id="1096" name="Group 1095"/>
            <p:cNvGrpSpPr/>
            <p:nvPr/>
          </p:nvGrpSpPr>
          <p:grpSpPr>
            <a:xfrm>
              <a:off x="5837037" y="1179344"/>
              <a:ext cx="245072" cy="245072"/>
              <a:chOff x="5239161" y="1178737"/>
              <a:chExt cx="245072" cy="245072"/>
            </a:xfrm>
          </p:grpSpPr>
          <p:pic>
            <p:nvPicPr>
              <p:cNvPr id="1097" name="Picture 109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098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  <p:sp>
          <p:nvSpPr>
            <p:cNvPr id="1099" name="Round Same Side Corner Rectangle 1098"/>
            <p:cNvSpPr/>
            <p:nvPr/>
          </p:nvSpPr>
          <p:spPr bwMode="auto">
            <a:xfrm>
              <a:off x="5749811" y="1039663"/>
              <a:ext cx="119052" cy="132628"/>
            </a:xfrm>
            <a:prstGeom prst="round2SameRect">
              <a:avLst>
                <a:gd name="adj1" fmla="val 33863"/>
                <a:gd name="adj2" fmla="val 0"/>
              </a:avLst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0" name="Oval 1099"/>
            <p:cNvSpPr/>
            <p:nvPr/>
          </p:nvSpPr>
          <p:spPr bwMode="auto">
            <a:xfrm>
              <a:off x="5771742" y="957161"/>
              <a:ext cx="75191" cy="75191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1" name="TextBox 160"/>
            <p:cNvSpPr txBox="1">
              <a:spLocks noChangeArrowheads="1"/>
            </p:cNvSpPr>
            <p:nvPr/>
          </p:nvSpPr>
          <p:spPr bwMode="auto">
            <a:xfrm>
              <a:off x="5900537" y="1073607"/>
              <a:ext cx="551433" cy="10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8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Group leader</a:t>
              </a:r>
            </a:p>
          </p:txBody>
        </p:sp>
        <p:grpSp>
          <p:nvGrpSpPr>
            <p:cNvPr id="1102" name="Group 1101"/>
            <p:cNvGrpSpPr/>
            <p:nvPr/>
          </p:nvGrpSpPr>
          <p:grpSpPr>
            <a:xfrm>
              <a:off x="5837037" y="807561"/>
              <a:ext cx="245072" cy="245072"/>
              <a:chOff x="5239161" y="1178737"/>
              <a:chExt cx="245072" cy="245072"/>
            </a:xfrm>
          </p:grpSpPr>
          <p:pic>
            <p:nvPicPr>
              <p:cNvPr id="1103" name="Picture 110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9161" y="1178737"/>
                <a:ext cx="245072" cy="245072"/>
              </a:xfrm>
              <a:prstGeom prst="rect">
                <a:avLst/>
              </a:prstGeom>
            </p:spPr>
          </p:pic>
          <p:sp>
            <p:nvSpPr>
              <p:cNvPr id="1104" name="TextBox 160"/>
              <p:cNvSpPr txBox="1">
                <a:spLocks noChangeArrowheads="1"/>
              </p:cNvSpPr>
              <p:nvPr/>
            </p:nvSpPr>
            <p:spPr bwMode="auto">
              <a:xfrm>
                <a:off x="5304653" y="1227908"/>
                <a:ext cx="121227" cy="102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800" dirty="0">
                    <a:solidFill>
                      <a:srgbClr val="FF0000"/>
                    </a:solidFill>
                    <a:latin typeface="Calibri" charset="0"/>
                    <a:cs typeface="Calibri" charset="0"/>
                  </a:rPr>
                  <a:t>OK</a:t>
                </a:r>
              </a:p>
            </p:txBody>
          </p:sp>
        </p:grp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452" name="Group 368"/>
          <p:cNvGrpSpPr/>
          <p:nvPr/>
        </p:nvGrpSpPr>
        <p:grpSpPr>
          <a:xfrm>
            <a:off x="921355" y="2845582"/>
            <a:ext cx="1580561" cy="862366"/>
            <a:chOff x="1159680" y="2725788"/>
            <a:chExt cx="1452276" cy="792372"/>
          </a:xfrm>
        </p:grpSpPr>
        <p:sp>
          <p:nvSpPr>
            <p:cNvPr id="453" name="Oval 369"/>
            <p:cNvSpPr/>
            <p:nvPr/>
          </p:nvSpPr>
          <p:spPr>
            <a:xfrm>
              <a:off x="1345029" y="3151830"/>
              <a:ext cx="109389" cy="108429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4" name="TextBox 431"/>
            <p:cNvSpPr txBox="1">
              <a:spLocks noChangeArrowheads="1"/>
            </p:cNvSpPr>
            <p:nvPr/>
          </p:nvSpPr>
          <p:spPr bwMode="auto">
            <a:xfrm>
              <a:off x="1159680" y="3291924"/>
              <a:ext cx="1452276" cy="22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Online course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Installation specific </a:t>
              </a:r>
              <a:r>
                <a:rPr lang="en-US" sz="7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not defined yet</a:t>
              </a:r>
            </a:p>
          </p:txBody>
        </p:sp>
        <p:grpSp>
          <p:nvGrpSpPr>
            <p:cNvPr id="455" name="Group 371"/>
            <p:cNvGrpSpPr/>
            <p:nvPr/>
          </p:nvGrpSpPr>
          <p:grpSpPr>
            <a:xfrm>
              <a:off x="1301850" y="2725788"/>
              <a:ext cx="259079" cy="351196"/>
              <a:chOff x="2195513" y="2852738"/>
              <a:chExt cx="428625" cy="581025"/>
            </a:xfrm>
          </p:grpSpPr>
          <p:sp>
            <p:nvSpPr>
              <p:cNvPr id="456" name="Shape 326"/>
              <p:cNvSpPr/>
              <p:nvPr/>
            </p:nvSpPr>
            <p:spPr bwMode="auto">
              <a:xfrm flipH="1">
                <a:off x="2336800" y="3121025"/>
                <a:ext cx="250825" cy="150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4"/>
                    </a:moveTo>
                    <a:lnTo>
                      <a:pt x="9704" y="0"/>
                    </a:lnTo>
                    <a:lnTo>
                      <a:pt x="21600" y="0"/>
                    </a:lnTo>
                    <a:lnTo>
                      <a:pt x="11771" y="21600"/>
                    </a:lnTo>
                    <a:lnTo>
                      <a:pt x="0" y="21234"/>
                    </a:lnTo>
                    <a:close/>
                  </a:path>
                </a:pathLst>
              </a:custGeom>
              <a:ln w="19050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57" name="Shape 327"/>
              <p:cNvSpPr/>
              <p:nvPr/>
            </p:nvSpPr>
            <p:spPr bwMode="auto">
              <a:xfrm flipH="1">
                <a:off x="2482850" y="2852738"/>
                <a:ext cx="141288" cy="38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9994"/>
                    </a:lnTo>
                    <a:lnTo>
                      <a:pt x="21600" y="0"/>
                    </a:lnTo>
                    <a:lnTo>
                      <a:pt x="21600" y="11803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FE9FF"/>
              </a:solidFill>
              <a:ln w="28575" cmpd="sng">
                <a:solidFill>
                  <a:srgbClr val="303030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/>
                </a:pPr>
                <a:endParaRPr/>
              </a:p>
            </p:txBody>
          </p:sp>
          <p:sp>
            <p:nvSpPr>
              <p:cNvPr id="458" name="Round Same Side Corner Rectangle 374"/>
              <p:cNvSpPr/>
              <p:nvPr/>
            </p:nvSpPr>
            <p:spPr bwMode="auto">
              <a:xfrm flipH="1">
                <a:off x="2195513" y="3117850"/>
                <a:ext cx="114300" cy="215900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70" name="Shape 321"/>
              <p:cNvSpPr/>
              <p:nvPr/>
            </p:nvSpPr>
            <p:spPr bwMode="auto">
              <a:xfrm>
                <a:off x="2206625" y="3262313"/>
                <a:ext cx="180975" cy="71437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71" name="Shape 322"/>
              <p:cNvSpPr/>
              <p:nvPr/>
            </p:nvSpPr>
            <p:spPr bwMode="auto">
              <a:xfrm>
                <a:off x="2322513" y="3279775"/>
                <a:ext cx="65087" cy="153988"/>
              </a:xfrm>
              <a:prstGeom prst="rect">
                <a:avLst/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74" name="Shape 324"/>
              <p:cNvSpPr/>
              <p:nvPr/>
            </p:nvSpPr>
            <p:spPr bwMode="auto">
              <a:xfrm>
                <a:off x="2198688" y="2994025"/>
                <a:ext cx="114300" cy="11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303030"/>
              </a:solidFill>
              <a:ln w="50800">
                <a:noFill/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75" name="Shape 325"/>
              <p:cNvSpPr/>
              <p:nvPr/>
            </p:nvSpPr>
            <p:spPr bwMode="auto">
              <a:xfrm flipH="1">
                <a:off x="2236788" y="3146425"/>
                <a:ext cx="179387" cy="53975"/>
              </a:xfrm>
              <a:prstGeom prst="roundRect">
                <a:avLst>
                  <a:gd name="adj" fmla="val 30386"/>
                </a:avLst>
              </a:prstGeom>
              <a:solidFill>
                <a:srgbClr val="303030"/>
              </a:solidFill>
              <a:ln w="50800"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476" name="Parallelogram 379"/>
              <p:cNvSpPr/>
              <p:nvPr/>
            </p:nvSpPr>
            <p:spPr>
              <a:xfrm rot="5400000">
                <a:off x="2466277" y="3139505"/>
                <a:ext cx="143002" cy="45719"/>
              </a:xfrm>
              <a:prstGeom prst="parallelogram">
                <a:avLst>
                  <a:gd name="adj" fmla="val 123968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550205" y="3695151"/>
            <a:ext cx="1632260" cy="1167158"/>
            <a:chOff x="550205" y="3714201"/>
            <a:chExt cx="1632260" cy="1167158"/>
          </a:xfrm>
        </p:grpSpPr>
        <p:grpSp>
          <p:nvGrpSpPr>
            <p:cNvPr id="569" name="Group 19"/>
            <p:cNvGrpSpPr/>
            <p:nvPr/>
          </p:nvGrpSpPr>
          <p:grpSpPr>
            <a:xfrm>
              <a:off x="550205" y="3714201"/>
              <a:ext cx="1632260" cy="1167158"/>
              <a:chOff x="9447450" y="1212485"/>
              <a:chExt cx="1632260" cy="1167158"/>
            </a:xfrm>
          </p:grpSpPr>
          <p:grpSp>
            <p:nvGrpSpPr>
              <p:cNvPr id="583" name="Group 18"/>
              <p:cNvGrpSpPr/>
              <p:nvPr/>
            </p:nvGrpSpPr>
            <p:grpSpPr>
              <a:xfrm>
                <a:off x="9447450" y="1212485"/>
                <a:ext cx="1189381" cy="1167158"/>
                <a:chOff x="9447450" y="1212485"/>
                <a:chExt cx="1189381" cy="1167158"/>
              </a:xfrm>
            </p:grpSpPr>
            <p:pic>
              <p:nvPicPr>
                <p:cNvPr id="585" name="Picture 39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47450" y="1212485"/>
                  <a:ext cx="945899" cy="643211"/>
                </a:xfrm>
                <a:prstGeom prst="rect">
                  <a:avLst/>
                </a:prstGeom>
              </p:spPr>
            </p:pic>
            <p:grpSp>
              <p:nvGrpSpPr>
                <p:cNvPr id="586" name="Group 116"/>
                <p:cNvGrpSpPr/>
                <p:nvPr/>
              </p:nvGrpSpPr>
              <p:grpSpPr>
                <a:xfrm>
                  <a:off x="9914344" y="1536695"/>
                  <a:ext cx="722487" cy="842948"/>
                  <a:chOff x="1091862" y="400277"/>
                  <a:chExt cx="663846" cy="774529"/>
                </a:xfrm>
              </p:grpSpPr>
              <p:grpSp>
                <p:nvGrpSpPr>
                  <p:cNvPr id="588" name="Group 117"/>
                  <p:cNvGrpSpPr/>
                  <p:nvPr/>
                </p:nvGrpSpPr>
                <p:grpSpPr>
                  <a:xfrm>
                    <a:off x="1264924" y="400277"/>
                    <a:ext cx="348318" cy="435637"/>
                    <a:chOff x="8124760" y="1590729"/>
                    <a:chExt cx="348318" cy="435637"/>
                  </a:xfrm>
                </p:grpSpPr>
                <p:sp>
                  <p:nvSpPr>
                    <p:cNvPr id="590" name="Rectangle 589"/>
                    <p:cNvSpPr/>
                    <p:nvPr/>
                  </p:nvSpPr>
                  <p:spPr>
                    <a:xfrm>
                      <a:off x="8124760" y="1590729"/>
                      <a:ext cx="348318" cy="174639"/>
                    </a:xfrm>
                    <a:prstGeom prst="rect">
                      <a:avLst/>
                    </a:prstGeom>
                    <a:solidFill>
                      <a:srgbClr val="0055A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lIns="0" tIns="0" rIns="0" bIns="0" anchor="ctr"/>
                    <a:lstStyle/>
                    <a:p>
                      <a:pPr algn="ctr">
                        <a:defRPr/>
                      </a:pPr>
                      <a:r>
                        <a:rPr lang="en-US" sz="800" b="1" dirty="0">
                          <a:latin typeface="Arial"/>
                          <a:cs typeface="Arial"/>
                        </a:rPr>
                        <a:t>ESS</a:t>
                      </a:r>
                    </a:p>
                  </p:txBody>
                </p:sp>
                <p:sp>
                  <p:nvSpPr>
                    <p:cNvPr id="591" name="Rectangle 6161"/>
                    <p:cNvSpPr/>
                    <p:nvPr/>
                  </p:nvSpPr>
                  <p:spPr>
                    <a:xfrm>
                      <a:off x="8277328" y="1765368"/>
                      <a:ext cx="43180" cy="260998"/>
                    </a:xfrm>
                    <a:prstGeom prst="rect">
                      <a:avLst/>
                    </a:prstGeom>
                    <a:solidFill>
                      <a:srgbClr val="30303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589" name="TextBox 2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1862" y="1043614"/>
                    <a:ext cx="663846" cy="131192"/>
                  </a:xfrm>
                  <a:prstGeom prst="rect">
                    <a:avLst/>
                  </a:prstGeom>
                  <a:solidFill>
                    <a:srgbClr val="356797"/>
                  </a:solidFill>
                  <a:ln>
                    <a:noFill/>
                  </a:ln>
                  <a:extLst/>
                </p:spPr>
                <p:txBody>
                  <a:bodyPr wrap="none" lIns="72000" tIns="7200" rIns="72000" bIns="720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>
                      <a:lnSpc>
                        <a:spcPct val="80000"/>
                      </a:lnSpc>
                    </a:pPr>
                    <a:r>
                      <a:rPr lang="en-US" sz="1000" b="1" dirty="0">
                        <a:solidFill>
                          <a:schemeClr val="bg1"/>
                        </a:solidFill>
                        <a:latin typeface="Calibri" charset="0"/>
                        <a:cs typeface="Calibri" charset="0"/>
                      </a:rPr>
                      <a:t>Contractor</a:t>
                    </a:r>
                  </a:p>
                </p:txBody>
              </p:sp>
            </p:grpSp>
            <p:sp>
              <p:nvSpPr>
                <p:cNvPr id="587" name="Oval 397"/>
                <p:cNvSpPr/>
                <p:nvPr/>
              </p:nvSpPr>
              <p:spPr>
                <a:xfrm>
                  <a:off x="10212610" y="2059271"/>
                  <a:ext cx="119052" cy="118008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84" name="TextBox 160"/>
              <p:cNvSpPr txBox="1">
                <a:spLocks noChangeArrowheads="1"/>
              </p:cNvSpPr>
              <p:nvPr/>
            </p:nvSpPr>
            <p:spPr bwMode="auto">
              <a:xfrm>
                <a:off x="10358547" y="1852281"/>
                <a:ext cx="721163" cy="128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Arrival on site</a:t>
                </a:r>
              </a:p>
            </p:txBody>
          </p:sp>
        </p:grpSp>
        <p:grpSp>
          <p:nvGrpSpPr>
            <p:cNvPr id="592" name="Group 1028"/>
            <p:cNvGrpSpPr/>
            <p:nvPr/>
          </p:nvGrpSpPr>
          <p:grpSpPr>
            <a:xfrm>
              <a:off x="1660448" y="4056286"/>
              <a:ext cx="450324" cy="248588"/>
              <a:chOff x="8254143" y="5875543"/>
              <a:chExt cx="660288" cy="364492"/>
            </a:xfrm>
          </p:grpSpPr>
          <p:sp>
            <p:nvSpPr>
              <p:cNvPr id="593" name="Isosceles Triangle 456"/>
              <p:cNvSpPr/>
              <p:nvPr/>
            </p:nvSpPr>
            <p:spPr>
              <a:xfrm rot="5400000">
                <a:off x="8627691" y="5953295"/>
                <a:ext cx="363600" cy="209880"/>
              </a:xfrm>
              <a:prstGeom prst="triangle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8254143" y="5875543"/>
                <a:ext cx="450324" cy="364492"/>
              </a:xfrm>
              <a:prstGeom prst="rect">
                <a:avLst/>
              </a:prstGeom>
              <a:solidFill>
                <a:srgbClr val="E8B9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0" bIns="0" rtlCol="0" anchor="ctr"/>
              <a:lstStyle/>
              <a:p>
                <a:r>
                  <a:rPr lang="en-US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 Bold Condensed" charset="0"/>
                    <a:ea typeface="Myriad Pro Bold Condensed" charset="0"/>
                    <a:cs typeface="Myriad Pro Bold Condensed" charset="0"/>
                  </a:rPr>
                  <a:t>D-Day</a:t>
                </a:r>
              </a:p>
            </p:txBody>
          </p:sp>
          <p:cxnSp>
            <p:nvCxnSpPr>
              <p:cNvPr id="595" name="Straight Connector 1031"/>
              <p:cNvCxnSpPr/>
              <p:nvPr/>
            </p:nvCxnSpPr>
            <p:spPr>
              <a:xfrm>
                <a:off x="8329197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1032"/>
              <p:cNvCxnSpPr/>
              <p:nvPr/>
            </p:nvCxnSpPr>
            <p:spPr>
              <a:xfrm>
                <a:off x="8479305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1033"/>
              <p:cNvCxnSpPr/>
              <p:nvPr/>
            </p:nvCxnSpPr>
            <p:spPr>
              <a:xfrm>
                <a:off x="8554359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1035"/>
              <p:cNvCxnSpPr/>
              <p:nvPr/>
            </p:nvCxnSpPr>
            <p:spPr>
              <a:xfrm>
                <a:off x="8404251" y="5875543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1036"/>
              <p:cNvCxnSpPr/>
              <p:nvPr/>
            </p:nvCxnSpPr>
            <p:spPr>
              <a:xfrm flipV="1">
                <a:off x="8329197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1037"/>
              <p:cNvCxnSpPr/>
              <p:nvPr/>
            </p:nvCxnSpPr>
            <p:spPr>
              <a:xfrm flipV="1">
                <a:off x="8479305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1038"/>
              <p:cNvCxnSpPr/>
              <p:nvPr/>
            </p:nvCxnSpPr>
            <p:spPr>
              <a:xfrm flipV="1">
                <a:off x="8554359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1039"/>
              <p:cNvCxnSpPr/>
              <p:nvPr/>
            </p:nvCxnSpPr>
            <p:spPr>
              <a:xfrm flipV="1">
                <a:off x="8629413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1040"/>
              <p:cNvCxnSpPr/>
              <p:nvPr/>
            </p:nvCxnSpPr>
            <p:spPr>
              <a:xfrm flipV="1">
                <a:off x="8404251" y="6186336"/>
                <a:ext cx="0" cy="53699"/>
              </a:xfrm>
              <a:prstGeom prst="line">
                <a:avLst/>
              </a:prstGeom>
              <a:ln w="6350">
                <a:solidFill>
                  <a:srgbClr val="3333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210185" y="3744397"/>
            <a:ext cx="1114998" cy="1077207"/>
            <a:chOff x="6023598" y="3744969"/>
            <a:chExt cx="1114998" cy="1077207"/>
          </a:xfrm>
        </p:grpSpPr>
        <p:sp>
          <p:nvSpPr>
            <p:cNvPr id="574" name="Rectangle 573"/>
            <p:cNvSpPr/>
            <p:nvPr/>
          </p:nvSpPr>
          <p:spPr bwMode="auto">
            <a:xfrm>
              <a:off x="6023598" y="3744969"/>
              <a:ext cx="616145" cy="379086"/>
            </a:xfrm>
            <a:prstGeom prst="rect">
              <a:avLst/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5" name="Rectangle 574"/>
            <p:cNvSpPr/>
            <p:nvPr/>
          </p:nvSpPr>
          <p:spPr bwMode="auto">
            <a:xfrm>
              <a:off x="6047616" y="3768989"/>
              <a:ext cx="568107" cy="331046"/>
            </a:xfrm>
            <a:prstGeom prst="rect">
              <a:avLst/>
            </a:prstGeom>
            <a:solidFill>
              <a:srgbClr val="CFE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endParaRPr lang="en-US" sz="800" dirty="0">
                <a:solidFill>
                  <a:srgbClr val="303030"/>
                </a:solidFill>
                <a:latin typeface="Calibri"/>
                <a:cs typeface="Calibri"/>
              </a:endParaRPr>
            </a:p>
          </p:txBody>
        </p:sp>
        <p:pic>
          <p:nvPicPr>
            <p:cNvPr id="742" name="Picture 1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63" y="3944408"/>
              <a:ext cx="170433" cy="147723"/>
            </a:xfrm>
            <a:prstGeom prst="rect">
              <a:avLst/>
            </a:prstGeom>
          </p:spPr>
        </p:pic>
        <p:grpSp>
          <p:nvGrpSpPr>
            <p:cNvPr id="576" name="Group 189"/>
            <p:cNvGrpSpPr/>
            <p:nvPr/>
          </p:nvGrpSpPr>
          <p:grpSpPr>
            <a:xfrm>
              <a:off x="6592749" y="3840001"/>
              <a:ext cx="196331" cy="333136"/>
              <a:chOff x="7004050" y="620713"/>
              <a:chExt cx="298450" cy="506412"/>
            </a:xfrm>
          </p:grpSpPr>
          <p:sp>
            <p:nvSpPr>
              <p:cNvPr id="722" name="Shape 263"/>
              <p:cNvSpPr/>
              <p:nvPr/>
            </p:nvSpPr>
            <p:spPr bwMode="auto">
              <a:xfrm>
                <a:off x="7165975" y="620713"/>
                <a:ext cx="115888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723" name="Shape 265"/>
              <p:cNvSpPr/>
              <p:nvPr/>
            </p:nvSpPr>
            <p:spPr bwMode="auto">
              <a:xfrm>
                <a:off x="7173913" y="944563"/>
                <a:ext cx="114300" cy="182562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724" name="Shape 267"/>
              <p:cNvSpPr/>
              <p:nvPr/>
            </p:nvSpPr>
            <p:spPr bwMode="auto">
              <a:xfrm>
                <a:off x="7004050" y="765175"/>
                <a:ext cx="192088" cy="46038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725" name="Round Single Corner Rectangle 258"/>
              <p:cNvSpPr/>
              <p:nvPr/>
            </p:nvSpPr>
            <p:spPr bwMode="auto">
              <a:xfrm>
                <a:off x="7167563" y="765175"/>
                <a:ext cx="134937" cy="204788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78" name="Group 191"/>
            <p:cNvGrpSpPr>
              <a:grpSpLocks/>
            </p:cNvGrpSpPr>
            <p:nvPr/>
          </p:nvGrpSpPr>
          <p:grpSpPr bwMode="auto">
            <a:xfrm>
              <a:off x="6260405" y="4077062"/>
              <a:ext cx="131401" cy="348187"/>
              <a:chOff x="7956376" y="548680"/>
              <a:chExt cx="180975" cy="500063"/>
            </a:xfrm>
            <a:solidFill>
              <a:schemeClr val="bg1"/>
            </a:solidFill>
          </p:grpSpPr>
          <p:sp>
            <p:nvSpPr>
              <p:cNvPr id="719" name="Round Same Side Corner Rectangle 252"/>
              <p:cNvSpPr/>
              <p:nvPr/>
            </p:nvSpPr>
            <p:spPr>
              <a:xfrm>
                <a:off x="7956376" y="674093"/>
                <a:ext cx="180975" cy="20161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20" name="Rectangle 719"/>
              <p:cNvSpPr/>
              <p:nvPr/>
            </p:nvSpPr>
            <p:spPr>
              <a:xfrm>
                <a:off x="7992888" y="867768"/>
                <a:ext cx="107950" cy="180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1" name="Oval 254"/>
              <p:cNvSpPr/>
              <p:nvPr/>
            </p:nvSpPr>
            <p:spPr>
              <a:xfrm>
                <a:off x="7989713" y="54868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79" name="Group 85"/>
            <p:cNvGrpSpPr>
              <a:grpSpLocks/>
            </p:cNvGrpSpPr>
            <p:nvPr/>
          </p:nvGrpSpPr>
          <p:grpSpPr bwMode="auto">
            <a:xfrm>
              <a:off x="6266553" y="4086912"/>
              <a:ext cx="119105" cy="328488"/>
              <a:chOff x="7956376" y="548680"/>
              <a:chExt cx="180975" cy="500063"/>
            </a:xfrm>
            <a:solidFill>
              <a:srgbClr val="303030"/>
            </a:solidFill>
          </p:grpSpPr>
          <p:sp>
            <p:nvSpPr>
              <p:cNvPr id="716" name="Round Same Side Corner Rectangle 249"/>
              <p:cNvSpPr/>
              <p:nvPr/>
            </p:nvSpPr>
            <p:spPr>
              <a:xfrm>
                <a:off x="7956937" y="673586"/>
                <a:ext cx="180894" cy="201903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17" name="Rectangle 716"/>
              <p:cNvSpPr/>
              <p:nvPr/>
            </p:nvSpPr>
            <p:spPr>
              <a:xfrm>
                <a:off x="7993433" y="867540"/>
                <a:ext cx="107902" cy="18123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8" name="Oval 251"/>
              <p:cNvSpPr/>
              <p:nvPr/>
            </p:nvSpPr>
            <p:spPr>
              <a:xfrm>
                <a:off x="7990260" y="547994"/>
                <a:ext cx="114249" cy="1144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0" name="Group 193"/>
            <p:cNvGrpSpPr>
              <a:grpSpLocks/>
            </p:cNvGrpSpPr>
            <p:nvPr/>
          </p:nvGrpSpPr>
          <p:grpSpPr bwMode="auto">
            <a:xfrm>
              <a:off x="6165624" y="4171665"/>
              <a:ext cx="131401" cy="348187"/>
              <a:chOff x="7956376" y="548680"/>
              <a:chExt cx="180975" cy="500063"/>
            </a:xfrm>
            <a:solidFill>
              <a:schemeClr val="bg1"/>
            </a:solidFill>
          </p:grpSpPr>
          <p:sp>
            <p:nvSpPr>
              <p:cNvPr id="713" name="Round Same Side Corner Rectangle 246"/>
              <p:cNvSpPr/>
              <p:nvPr/>
            </p:nvSpPr>
            <p:spPr>
              <a:xfrm>
                <a:off x="7956376" y="674093"/>
                <a:ext cx="180975" cy="20161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14" name="Rectangle 713"/>
              <p:cNvSpPr/>
              <p:nvPr/>
            </p:nvSpPr>
            <p:spPr>
              <a:xfrm>
                <a:off x="7992888" y="867768"/>
                <a:ext cx="107950" cy="180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5" name="Oval 248"/>
              <p:cNvSpPr/>
              <p:nvPr/>
            </p:nvSpPr>
            <p:spPr>
              <a:xfrm>
                <a:off x="7989713" y="54868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1" name="Group 76"/>
            <p:cNvGrpSpPr>
              <a:grpSpLocks/>
            </p:cNvGrpSpPr>
            <p:nvPr/>
          </p:nvGrpSpPr>
          <p:grpSpPr bwMode="auto">
            <a:xfrm>
              <a:off x="6171772" y="4181515"/>
              <a:ext cx="119105" cy="328488"/>
              <a:chOff x="7956376" y="548680"/>
              <a:chExt cx="180975" cy="500063"/>
            </a:xfrm>
            <a:solidFill>
              <a:srgbClr val="303030"/>
            </a:solidFill>
          </p:grpSpPr>
          <p:sp>
            <p:nvSpPr>
              <p:cNvPr id="710" name="Round Same Side Corner Rectangle 243"/>
              <p:cNvSpPr/>
              <p:nvPr/>
            </p:nvSpPr>
            <p:spPr>
              <a:xfrm>
                <a:off x="7956555" y="674241"/>
                <a:ext cx="180894" cy="20190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11" name="Rectangle 710"/>
              <p:cNvSpPr/>
              <p:nvPr/>
            </p:nvSpPr>
            <p:spPr>
              <a:xfrm>
                <a:off x="7993051" y="868195"/>
                <a:ext cx="107902" cy="18123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2" name="Oval 245"/>
              <p:cNvSpPr/>
              <p:nvPr/>
            </p:nvSpPr>
            <p:spPr>
              <a:xfrm>
                <a:off x="7989877" y="548648"/>
                <a:ext cx="114249" cy="1144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82" name="Group 195"/>
            <p:cNvGrpSpPr>
              <a:grpSpLocks/>
            </p:cNvGrpSpPr>
            <p:nvPr/>
          </p:nvGrpSpPr>
          <p:grpSpPr bwMode="auto">
            <a:xfrm>
              <a:off x="6402576" y="4077062"/>
              <a:ext cx="131401" cy="348187"/>
              <a:chOff x="7956376" y="548680"/>
              <a:chExt cx="180975" cy="500063"/>
            </a:xfrm>
            <a:solidFill>
              <a:schemeClr val="bg1"/>
            </a:solidFill>
          </p:grpSpPr>
          <p:sp>
            <p:nvSpPr>
              <p:cNvPr id="707" name="Round Same Side Corner Rectangle 240"/>
              <p:cNvSpPr/>
              <p:nvPr/>
            </p:nvSpPr>
            <p:spPr>
              <a:xfrm>
                <a:off x="7956376" y="674093"/>
                <a:ext cx="180975" cy="20161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08" name="Rectangle 707"/>
              <p:cNvSpPr/>
              <p:nvPr/>
            </p:nvSpPr>
            <p:spPr>
              <a:xfrm>
                <a:off x="7992888" y="867768"/>
                <a:ext cx="107950" cy="180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9" name="Oval 242"/>
              <p:cNvSpPr/>
              <p:nvPr/>
            </p:nvSpPr>
            <p:spPr>
              <a:xfrm>
                <a:off x="7989713" y="54868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10" name="Group 94"/>
            <p:cNvGrpSpPr>
              <a:grpSpLocks/>
            </p:cNvGrpSpPr>
            <p:nvPr/>
          </p:nvGrpSpPr>
          <p:grpSpPr bwMode="auto">
            <a:xfrm>
              <a:off x="6408724" y="4086912"/>
              <a:ext cx="119105" cy="328488"/>
              <a:chOff x="7956376" y="548680"/>
              <a:chExt cx="180975" cy="500063"/>
            </a:xfrm>
            <a:solidFill>
              <a:srgbClr val="303030"/>
            </a:solidFill>
          </p:grpSpPr>
          <p:sp>
            <p:nvSpPr>
              <p:cNvPr id="704" name="Round Same Side Corner Rectangle 237"/>
              <p:cNvSpPr/>
              <p:nvPr/>
            </p:nvSpPr>
            <p:spPr>
              <a:xfrm>
                <a:off x="7956717" y="673586"/>
                <a:ext cx="180894" cy="201903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05" name="Rectangle 704"/>
              <p:cNvSpPr/>
              <p:nvPr/>
            </p:nvSpPr>
            <p:spPr>
              <a:xfrm>
                <a:off x="7993214" y="867540"/>
                <a:ext cx="107902" cy="18123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6" name="Oval 239"/>
              <p:cNvSpPr/>
              <p:nvPr/>
            </p:nvSpPr>
            <p:spPr>
              <a:xfrm>
                <a:off x="7990040" y="547994"/>
                <a:ext cx="114249" cy="1144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33" name="Group 201"/>
            <p:cNvGrpSpPr>
              <a:grpSpLocks/>
            </p:cNvGrpSpPr>
            <p:nvPr/>
          </p:nvGrpSpPr>
          <p:grpSpPr bwMode="auto">
            <a:xfrm>
              <a:off x="6307795" y="4171665"/>
              <a:ext cx="131401" cy="348187"/>
              <a:chOff x="7956376" y="548680"/>
              <a:chExt cx="180975" cy="500063"/>
            </a:xfrm>
            <a:solidFill>
              <a:schemeClr val="bg1"/>
            </a:solidFill>
          </p:grpSpPr>
          <p:sp>
            <p:nvSpPr>
              <p:cNvPr id="689" name="Round Same Side Corner Rectangle 222"/>
              <p:cNvSpPr/>
              <p:nvPr/>
            </p:nvSpPr>
            <p:spPr>
              <a:xfrm>
                <a:off x="7956376" y="674093"/>
                <a:ext cx="180975" cy="20161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992888" y="867768"/>
                <a:ext cx="107950" cy="180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1" name="Oval 224"/>
              <p:cNvSpPr/>
              <p:nvPr/>
            </p:nvSpPr>
            <p:spPr>
              <a:xfrm>
                <a:off x="7989713" y="54868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34" name="Group 121"/>
            <p:cNvGrpSpPr>
              <a:grpSpLocks/>
            </p:cNvGrpSpPr>
            <p:nvPr/>
          </p:nvGrpSpPr>
          <p:grpSpPr bwMode="auto">
            <a:xfrm>
              <a:off x="6313943" y="4181515"/>
              <a:ext cx="119105" cy="328488"/>
              <a:chOff x="7956376" y="548680"/>
              <a:chExt cx="180975" cy="500063"/>
            </a:xfrm>
            <a:solidFill>
              <a:srgbClr val="303030"/>
            </a:solidFill>
          </p:grpSpPr>
          <p:sp>
            <p:nvSpPr>
              <p:cNvPr id="686" name="Round Same Side Corner Rectangle 219"/>
              <p:cNvSpPr/>
              <p:nvPr/>
            </p:nvSpPr>
            <p:spPr>
              <a:xfrm>
                <a:off x="7956335" y="674241"/>
                <a:ext cx="180894" cy="20190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992831" y="868195"/>
                <a:ext cx="107902" cy="18123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8" name="Oval 221"/>
              <p:cNvSpPr/>
              <p:nvPr/>
            </p:nvSpPr>
            <p:spPr>
              <a:xfrm>
                <a:off x="7989657" y="548648"/>
                <a:ext cx="114249" cy="1144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35" name="Group 203"/>
            <p:cNvGrpSpPr>
              <a:grpSpLocks/>
            </p:cNvGrpSpPr>
            <p:nvPr/>
          </p:nvGrpSpPr>
          <p:grpSpPr bwMode="auto">
            <a:xfrm>
              <a:off x="6449967" y="4171665"/>
              <a:ext cx="131401" cy="348187"/>
              <a:chOff x="7956376" y="548680"/>
              <a:chExt cx="180975" cy="500063"/>
            </a:xfrm>
            <a:solidFill>
              <a:schemeClr val="bg1"/>
            </a:solidFill>
          </p:grpSpPr>
          <p:sp>
            <p:nvSpPr>
              <p:cNvPr id="672" name="Round Same Side Corner Rectangle 216"/>
              <p:cNvSpPr/>
              <p:nvPr/>
            </p:nvSpPr>
            <p:spPr>
              <a:xfrm>
                <a:off x="7956376" y="674093"/>
                <a:ext cx="180975" cy="20161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3" name="Rectangle 672"/>
              <p:cNvSpPr/>
              <p:nvPr/>
            </p:nvSpPr>
            <p:spPr>
              <a:xfrm>
                <a:off x="7992888" y="867768"/>
                <a:ext cx="107950" cy="180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5" name="Oval 218"/>
              <p:cNvSpPr/>
              <p:nvPr/>
            </p:nvSpPr>
            <p:spPr>
              <a:xfrm>
                <a:off x="7989713" y="54868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636" name="Group 131"/>
            <p:cNvGrpSpPr>
              <a:grpSpLocks/>
            </p:cNvGrpSpPr>
            <p:nvPr/>
          </p:nvGrpSpPr>
          <p:grpSpPr bwMode="auto">
            <a:xfrm>
              <a:off x="6456115" y="4181515"/>
              <a:ext cx="119105" cy="328488"/>
              <a:chOff x="7956376" y="548680"/>
              <a:chExt cx="180975" cy="500063"/>
            </a:xfrm>
            <a:solidFill>
              <a:srgbClr val="303030"/>
            </a:solidFill>
          </p:grpSpPr>
          <p:sp>
            <p:nvSpPr>
              <p:cNvPr id="651" name="Round Same Side Corner Rectangle 213"/>
              <p:cNvSpPr/>
              <p:nvPr/>
            </p:nvSpPr>
            <p:spPr>
              <a:xfrm>
                <a:off x="7956115" y="674241"/>
                <a:ext cx="180894" cy="201902"/>
              </a:xfrm>
              <a:prstGeom prst="round2SameRect">
                <a:avLst>
                  <a:gd name="adj1" fmla="val 3386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992611" y="868195"/>
                <a:ext cx="107902" cy="18123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1" name="Oval 215"/>
              <p:cNvSpPr/>
              <p:nvPr/>
            </p:nvSpPr>
            <p:spPr>
              <a:xfrm>
                <a:off x="7989437" y="548648"/>
                <a:ext cx="114249" cy="1144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48" name="Rectangle 647"/>
            <p:cNvSpPr/>
            <p:nvPr/>
          </p:nvSpPr>
          <p:spPr bwMode="auto">
            <a:xfrm>
              <a:off x="6618632" y="4393842"/>
              <a:ext cx="78379" cy="126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1" name="Oval 184"/>
            <p:cNvSpPr/>
            <p:nvPr/>
          </p:nvSpPr>
          <p:spPr>
            <a:xfrm>
              <a:off x="6402684" y="4545559"/>
              <a:ext cx="119052" cy="118008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2" name="TextBox 23"/>
            <p:cNvSpPr txBox="1">
              <a:spLocks noChangeArrowheads="1"/>
            </p:cNvSpPr>
            <p:nvPr/>
          </p:nvSpPr>
          <p:spPr bwMode="auto">
            <a:xfrm>
              <a:off x="6213663" y="4695988"/>
              <a:ext cx="924933" cy="12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1000" dirty="0">
                  <a:solidFill>
                    <a:srgbClr val="132A49"/>
                  </a:solidFill>
                  <a:latin typeface="Calibri" charset="0"/>
                  <a:cs typeface="Calibri" charset="0"/>
                </a:rPr>
                <a:t>Morning briefings</a:t>
              </a:r>
            </a:p>
          </p:txBody>
        </p:sp>
        <p:sp>
          <p:nvSpPr>
            <p:cNvPr id="726" name="Chord 467"/>
            <p:cNvSpPr/>
            <p:nvPr/>
          </p:nvSpPr>
          <p:spPr>
            <a:xfrm rot="6739045">
              <a:off x="6692639" y="3776148"/>
              <a:ext cx="90209" cy="89128"/>
            </a:xfrm>
            <a:prstGeom prst="chor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cxnSp>
          <p:nvCxnSpPr>
            <p:cNvPr id="727" name="Straight Connector 468"/>
            <p:cNvCxnSpPr/>
            <p:nvPr/>
          </p:nvCxnSpPr>
          <p:spPr>
            <a:xfrm>
              <a:off x="6670297" y="3839479"/>
              <a:ext cx="58072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952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8" name="Chord 467"/>
            <p:cNvSpPr/>
            <p:nvPr/>
          </p:nvSpPr>
          <p:spPr>
            <a:xfrm rot="6739045">
              <a:off x="6194402" y="4142377"/>
              <a:ext cx="74028" cy="73141"/>
            </a:xfrm>
            <a:prstGeom prst="chor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729" name="Chord 467"/>
            <p:cNvSpPr/>
            <p:nvPr/>
          </p:nvSpPr>
          <p:spPr>
            <a:xfrm rot="6739045">
              <a:off x="6336578" y="4144930"/>
              <a:ext cx="74028" cy="73141"/>
            </a:xfrm>
            <a:prstGeom prst="chor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730" name="Chord 467"/>
            <p:cNvSpPr/>
            <p:nvPr/>
          </p:nvSpPr>
          <p:spPr>
            <a:xfrm rot="6739045">
              <a:off x="6478117" y="4144930"/>
              <a:ext cx="74028" cy="73141"/>
            </a:xfrm>
            <a:prstGeom prst="chor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731" name="Chord 467"/>
            <p:cNvSpPr/>
            <p:nvPr/>
          </p:nvSpPr>
          <p:spPr>
            <a:xfrm rot="6739045">
              <a:off x="6430649" y="4043272"/>
              <a:ext cx="74028" cy="73141"/>
            </a:xfrm>
            <a:prstGeom prst="chor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sp>
          <p:nvSpPr>
            <p:cNvPr id="732" name="Chord 467"/>
            <p:cNvSpPr/>
            <p:nvPr/>
          </p:nvSpPr>
          <p:spPr>
            <a:xfrm rot="6739045">
              <a:off x="6288691" y="4049528"/>
              <a:ext cx="74028" cy="73141"/>
            </a:xfrm>
            <a:prstGeom prst="chord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/>
            </a:p>
          </p:txBody>
        </p:sp>
        <p:pic>
          <p:nvPicPr>
            <p:cNvPr id="740" name="Picture 16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094" y="3786732"/>
              <a:ext cx="170434" cy="147873"/>
            </a:xfrm>
            <a:prstGeom prst="rect">
              <a:avLst/>
            </a:prstGeom>
          </p:spPr>
        </p:pic>
        <p:pic>
          <p:nvPicPr>
            <p:cNvPr id="741" name="Picture 16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050" y="3784512"/>
              <a:ext cx="170434" cy="147723"/>
            </a:xfrm>
            <a:prstGeom prst="rect">
              <a:avLst/>
            </a:prstGeom>
          </p:spPr>
        </p:pic>
        <p:pic>
          <p:nvPicPr>
            <p:cNvPr id="743" name="Picture 16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115" y="3944717"/>
              <a:ext cx="170434" cy="147873"/>
            </a:xfrm>
            <a:prstGeom prst="rect">
              <a:avLst/>
            </a:prstGeom>
          </p:spPr>
        </p:pic>
      </p:grp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2" name="Rectangle 751"/>
          <p:cNvSpPr/>
          <p:nvPr/>
        </p:nvSpPr>
        <p:spPr>
          <a:xfrm>
            <a:off x="3492460" y="5667127"/>
            <a:ext cx="2869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119FD5"/>
                </a:solidFill>
                <a:latin typeface="Avenir Next Medium"/>
                <a:cs typeface="Avenir Next Medium"/>
              </a:rPr>
              <a:t>To be continued…</a:t>
            </a:r>
            <a:endParaRPr lang="sv-SE" sz="1200" dirty="0">
              <a:solidFill>
                <a:srgbClr val="119FD5"/>
              </a:solidFill>
            </a:endParaRPr>
          </a:p>
        </p:txBody>
      </p:sp>
      <p:grpSp>
        <p:nvGrpSpPr>
          <p:cNvPr id="753" name="Groupe 752"/>
          <p:cNvGrpSpPr/>
          <p:nvPr/>
        </p:nvGrpSpPr>
        <p:grpSpPr>
          <a:xfrm>
            <a:off x="5996277" y="4032732"/>
            <a:ext cx="1106324" cy="936796"/>
            <a:chOff x="7424503" y="4032732"/>
            <a:chExt cx="1106324" cy="936796"/>
          </a:xfrm>
        </p:grpSpPr>
        <p:grpSp>
          <p:nvGrpSpPr>
            <p:cNvPr id="754" name="Group 385"/>
            <p:cNvGrpSpPr/>
            <p:nvPr/>
          </p:nvGrpSpPr>
          <p:grpSpPr>
            <a:xfrm>
              <a:off x="7424503" y="4032732"/>
              <a:ext cx="1106324" cy="936796"/>
              <a:chOff x="5025356" y="2682514"/>
              <a:chExt cx="1016529" cy="860761"/>
            </a:xfrm>
          </p:grpSpPr>
          <p:sp>
            <p:nvSpPr>
              <p:cNvPr id="756" name="TextBox 435"/>
              <p:cNvSpPr txBox="1">
                <a:spLocks noChangeArrowheads="1"/>
              </p:cNvSpPr>
              <p:nvPr/>
            </p:nvSpPr>
            <p:spPr bwMode="auto">
              <a:xfrm>
                <a:off x="5025356" y="3291924"/>
                <a:ext cx="1016529" cy="25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ersonal </a:t>
                </a: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rotective</a:t>
                </a:r>
                <a:b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</a:br>
                <a:r>
                  <a:rPr lang="en-US" sz="1000" b="1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E</a:t>
                </a: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quipment</a:t>
                </a:r>
              </a:p>
            </p:txBody>
          </p:sp>
          <p:grpSp>
            <p:nvGrpSpPr>
              <p:cNvPr id="757" name="Group 388"/>
              <p:cNvGrpSpPr/>
              <p:nvPr/>
            </p:nvGrpSpPr>
            <p:grpSpPr>
              <a:xfrm>
                <a:off x="5113056" y="2682514"/>
                <a:ext cx="493232" cy="412191"/>
                <a:chOff x="5113056" y="2682514"/>
                <a:chExt cx="493232" cy="412191"/>
              </a:xfrm>
            </p:grpSpPr>
            <p:pic>
              <p:nvPicPr>
                <p:cNvPr id="758" name="Picture 389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86865" y="2840374"/>
                  <a:ext cx="219423" cy="254331"/>
                </a:xfrm>
                <a:prstGeom prst="rect">
                  <a:avLst/>
                </a:prstGeom>
              </p:spPr>
            </p:pic>
            <p:pic>
              <p:nvPicPr>
                <p:cNvPr id="759" name="Picture 390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3056" y="2861084"/>
                  <a:ext cx="230971" cy="174878"/>
                </a:xfrm>
                <a:prstGeom prst="rect">
                  <a:avLst/>
                </a:prstGeom>
              </p:spPr>
            </p:pic>
            <p:pic>
              <p:nvPicPr>
                <p:cNvPr id="760" name="Picture 391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13386" y="2682514"/>
                  <a:ext cx="171533" cy="224527"/>
                </a:xfrm>
                <a:prstGeom prst="rect">
                  <a:avLst/>
                </a:prstGeom>
              </p:spPr>
            </p:pic>
          </p:grpSp>
        </p:grpSp>
        <p:sp>
          <p:nvSpPr>
            <p:cNvPr id="755" name="Oval 133"/>
            <p:cNvSpPr/>
            <p:nvPr/>
          </p:nvSpPr>
          <p:spPr>
            <a:xfrm>
              <a:off x="7717273" y="4539230"/>
              <a:ext cx="118008" cy="118007"/>
            </a:xfrm>
            <a:prstGeom prst="ellipse">
              <a:avLst/>
            </a:prstGeom>
            <a:solidFill>
              <a:srgbClr val="132A49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767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155426" y="1691807"/>
            <a:ext cx="8050192" cy="521"/>
          </a:xfrm>
          <a:prstGeom prst="line">
            <a:avLst/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43441" y="3373030"/>
            <a:ext cx="7260906" cy="0"/>
          </a:xfrm>
          <a:prstGeom prst="line">
            <a:avLst/>
          </a:prstGeom>
          <a:ln w="152400">
            <a:gradFill flip="none" rotWithShape="1">
              <a:gsLst>
                <a:gs pos="34000">
                  <a:srgbClr val="D54556"/>
                </a:gs>
                <a:gs pos="0">
                  <a:srgbClr val="356797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332171" y="3372752"/>
            <a:ext cx="1231605" cy="1231605"/>
          </a:xfrm>
          <a:prstGeom prst="arc">
            <a:avLst>
              <a:gd name="adj1" fmla="val 10794806"/>
              <a:gd name="adj2" fmla="val 0"/>
            </a:avLst>
          </a:prstGeom>
          <a:ln w="152400">
            <a:gradFill flip="none" rotWithShape="1">
              <a:gsLst>
                <a:gs pos="44000">
                  <a:srgbClr val="D54556"/>
                </a:gs>
                <a:gs pos="9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rot="5400000" flipH="1">
            <a:off x="7582195" y="4604358"/>
            <a:ext cx="1231605" cy="1231605"/>
          </a:xfrm>
          <a:prstGeom prst="arc">
            <a:avLst>
              <a:gd name="adj1" fmla="val 10794862"/>
              <a:gd name="adj2" fmla="val 0"/>
            </a:avLst>
          </a:prstGeom>
          <a:ln w="152400">
            <a:gradFill flip="none" rotWithShape="1">
              <a:gsLst>
                <a:gs pos="0">
                  <a:srgbClr val="87DB2C"/>
                </a:gs>
                <a:gs pos="100000">
                  <a:srgbClr val="F6CD2E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37090" y="4604276"/>
            <a:ext cx="7260907" cy="83"/>
          </a:xfrm>
          <a:prstGeom prst="line">
            <a:avLst/>
          </a:prstGeom>
          <a:ln w="152400">
            <a:solidFill>
              <a:srgbClr val="F6CD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308446" y="5835317"/>
            <a:ext cx="1895460" cy="9997"/>
          </a:xfrm>
          <a:prstGeom prst="line">
            <a:avLst/>
          </a:prstGeom>
          <a:ln w="152400" cmpd="sng">
            <a:solidFill>
              <a:srgbClr val="87DB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Arc 182"/>
          <p:cNvSpPr/>
          <p:nvPr/>
        </p:nvSpPr>
        <p:spPr>
          <a:xfrm rot="5400000" flipH="1">
            <a:off x="7357585" y="1916938"/>
            <a:ext cx="1680824" cy="1231605"/>
          </a:xfrm>
          <a:prstGeom prst="arc">
            <a:avLst>
              <a:gd name="adj1" fmla="val 10777113"/>
              <a:gd name="adj2" fmla="val 0"/>
            </a:avLst>
          </a:prstGeom>
          <a:ln w="152400">
            <a:solidFill>
              <a:srgbClr val="3366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5" name="Rectangle 364"/>
          <p:cNvSpPr/>
          <p:nvPr/>
        </p:nvSpPr>
        <p:spPr>
          <a:xfrm>
            <a:off x="821726" y="872537"/>
            <a:ext cx="1016928" cy="1252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6" name="Rectangle 365"/>
          <p:cNvSpPr/>
          <p:nvPr/>
        </p:nvSpPr>
        <p:spPr>
          <a:xfrm>
            <a:off x="4482922" y="2807577"/>
            <a:ext cx="1025911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7709014" y="3807765"/>
            <a:ext cx="740090" cy="12130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1671470" y="5239564"/>
            <a:ext cx="978557" cy="10039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Rectangle 392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Installation Path</a:t>
            </a:r>
            <a:endParaRPr lang="sv-SE" dirty="0">
              <a:solidFill>
                <a:srgbClr val="119FD5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1639597" y="1186260"/>
            <a:ext cx="1154350" cy="850202"/>
            <a:chOff x="1639597" y="1186260"/>
            <a:chExt cx="1154350" cy="850202"/>
          </a:xfrm>
        </p:grpSpPr>
        <p:grpSp>
          <p:nvGrpSpPr>
            <p:cNvPr id="167" name="Group 166"/>
            <p:cNvGrpSpPr/>
            <p:nvPr/>
          </p:nvGrpSpPr>
          <p:grpSpPr>
            <a:xfrm>
              <a:off x="1639597" y="1186260"/>
              <a:ext cx="1154350" cy="850202"/>
              <a:chOff x="3495428" y="475181"/>
              <a:chExt cx="1060659" cy="781195"/>
            </a:xfrm>
          </p:grpSpPr>
          <p:sp>
            <p:nvSpPr>
              <p:cNvPr id="168" name="TextBox 159"/>
              <p:cNvSpPr txBox="1">
                <a:spLocks noChangeArrowheads="1"/>
              </p:cNvSpPr>
              <p:nvPr/>
            </p:nvSpPr>
            <p:spPr bwMode="auto">
              <a:xfrm>
                <a:off x="3495428" y="1025426"/>
                <a:ext cx="1060659" cy="23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Preparation of the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sz="1000" dirty="0">
                    <a:solidFill>
                      <a:srgbClr val="132A49"/>
                    </a:solidFill>
                    <a:latin typeface="Calibri" charset="0"/>
                    <a:cs typeface="Calibri" charset="0"/>
                  </a:rPr>
                  <a:t>safety documentation</a:t>
                </a: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3625649" y="475181"/>
                <a:ext cx="259079" cy="517652"/>
                <a:chOff x="3625649" y="475181"/>
                <a:chExt cx="259079" cy="517652"/>
              </a:xfrm>
            </p:grpSpPr>
            <p:sp>
              <p:nvSpPr>
                <p:cNvPr id="170" name="Oval 169"/>
                <p:cNvSpPr/>
                <p:nvPr/>
              </p:nvSpPr>
              <p:spPr>
                <a:xfrm>
                  <a:off x="3694330" y="884403"/>
                  <a:ext cx="108430" cy="108430"/>
                </a:xfrm>
                <a:prstGeom prst="ellipse">
                  <a:avLst/>
                </a:prstGeom>
                <a:solidFill>
                  <a:srgbClr val="132A49"/>
                </a:solidFill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pSp>
              <p:nvGrpSpPr>
                <p:cNvPr id="171" name="Group 170"/>
                <p:cNvGrpSpPr/>
                <p:nvPr/>
              </p:nvGrpSpPr>
              <p:grpSpPr>
                <a:xfrm>
                  <a:off x="3625649" y="475181"/>
                  <a:ext cx="259079" cy="351196"/>
                  <a:chOff x="2195513" y="2852738"/>
                  <a:chExt cx="428625" cy="581025"/>
                </a:xfrm>
              </p:grpSpPr>
              <p:sp>
                <p:nvSpPr>
                  <p:cNvPr id="172" name="Shape 326"/>
                  <p:cNvSpPr/>
                  <p:nvPr/>
                </p:nvSpPr>
                <p:spPr bwMode="auto">
                  <a:xfrm flipH="1">
                    <a:off x="2336800" y="3121025"/>
                    <a:ext cx="250825" cy="1508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234"/>
                        </a:moveTo>
                        <a:lnTo>
                          <a:pt x="9704" y="0"/>
                        </a:lnTo>
                        <a:lnTo>
                          <a:pt x="21600" y="0"/>
                        </a:lnTo>
                        <a:lnTo>
                          <a:pt x="11771" y="21600"/>
                        </a:lnTo>
                        <a:lnTo>
                          <a:pt x="0" y="21234"/>
                        </a:lnTo>
                        <a:close/>
                      </a:path>
                    </a:pathLst>
                  </a:custGeom>
                  <a:ln w="19050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3" name="Shape 327"/>
                  <p:cNvSpPr/>
                  <p:nvPr/>
                </p:nvSpPr>
                <p:spPr bwMode="auto">
                  <a:xfrm flipH="1">
                    <a:off x="2482850" y="2852738"/>
                    <a:ext cx="141288" cy="3825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0" y="9994"/>
                        </a:lnTo>
                        <a:lnTo>
                          <a:pt x="21600" y="0"/>
                        </a:lnTo>
                        <a:lnTo>
                          <a:pt x="21600" y="11803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FE9FF"/>
                  </a:solidFill>
                  <a:ln w="28575" cmpd="sng">
                    <a:solidFill>
                      <a:srgbClr val="303030"/>
                    </a:solidFill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/>
                    </a:pPr>
                    <a:endParaRPr/>
                  </a:p>
                </p:txBody>
              </p:sp>
              <p:sp>
                <p:nvSpPr>
                  <p:cNvPr id="174" name="Round Same Side Corner Rectangle 173"/>
                  <p:cNvSpPr/>
                  <p:nvPr/>
                </p:nvSpPr>
                <p:spPr bwMode="auto">
                  <a:xfrm flipH="1">
                    <a:off x="2195513" y="3117850"/>
                    <a:ext cx="114300" cy="215900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75" name="Shape 321"/>
                  <p:cNvSpPr/>
                  <p:nvPr/>
                </p:nvSpPr>
                <p:spPr bwMode="auto">
                  <a:xfrm>
                    <a:off x="2206625" y="3262313"/>
                    <a:ext cx="180975" cy="71437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6" name="Shape 322"/>
                  <p:cNvSpPr/>
                  <p:nvPr/>
                </p:nvSpPr>
                <p:spPr bwMode="auto">
                  <a:xfrm>
                    <a:off x="2322513" y="3279775"/>
                    <a:ext cx="65087" cy="153988"/>
                  </a:xfrm>
                  <a:prstGeom prst="rect">
                    <a:avLst/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7" name="Shape 324"/>
                  <p:cNvSpPr/>
                  <p:nvPr/>
                </p:nvSpPr>
                <p:spPr bwMode="auto">
                  <a:xfrm>
                    <a:off x="2198688" y="2994025"/>
                    <a:ext cx="114300" cy="1158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303030"/>
                  </a:solidFill>
                  <a:ln w="50800">
                    <a:noFill/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8" name="Shape 325"/>
                  <p:cNvSpPr/>
                  <p:nvPr/>
                </p:nvSpPr>
                <p:spPr bwMode="auto">
                  <a:xfrm flipH="1">
                    <a:off x="2236788" y="3146425"/>
                    <a:ext cx="179387" cy="53975"/>
                  </a:xfrm>
                  <a:prstGeom prst="roundRect">
                    <a:avLst>
                      <a:gd name="adj" fmla="val 30386"/>
                    </a:avLst>
                  </a:prstGeom>
                  <a:solidFill>
                    <a:srgbClr val="303030"/>
                  </a:solidFill>
                  <a:ln w="50800">
                    <a:miter lim="400000"/>
                  </a:ln>
                </p:spPr>
                <p:txBody>
                  <a:bodyPr lIns="0" tIns="0" rIns="0" bIns="0" anchor="ctr"/>
                  <a:lstStyle/>
                  <a:p>
                    <a:pPr>
                      <a:defRPr sz="116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79" name="Parallelogram 178"/>
                  <p:cNvSpPr/>
                  <p:nvPr/>
                </p:nvSpPr>
                <p:spPr>
                  <a:xfrm rot="5400000">
                    <a:off x="2466277" y="3139505"/>
                    <a:ext cx="143002" cy="45719"/>
                  </a:xfrm>
                  <a:prstGeom prst="parallelogram">
                    <a:avLst>
                      <a:gd name="adj" fmla="val 123968"/>
                    </a:avLst>
                  </a:prstGeom>
                  <a:solidFill>
                    <a:srgbClr val="30303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01" name="Folded Corner 400"/>
            <p:cNvSpPr/>
            <p:nvPr/>
          </p:nvSpPr>
          <p:spPr bwMode="auto">
            <a:xfrm flipV="1">
              <a:off x="2227058" y="1259911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04" name="Folded Corner 403"/>
            <p:cNvSpPr/>
            <p:nvPr/>
          </p:nvSpPr>
          <p:spPr bwMode="auto">
            <a:xfrm flipV="1">
              <a:off x="2297888" y="1200387"/>
              <a:ext cx="175688" cy="255472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Chevron 26"/>
          <p:cNvSpPr/>
          <p:nvPr/>
        </p:nvSpPr>
        <p:spPr>
          <a:xfrm>
            <a:off x="812667" y="160822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7" name="Chevron 1106"/>
          <p:cNvSpPr/>
          <p:nvPr/>
        </p:nvSpPr>
        <p:spPr>
          <a:xfrm>
            <a:off x="565017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108" name="Chevron 1107"/>
          <p:cNvSpPr/>
          <p:nvPr/>
        </p:nvSpPr>
        <p:spPr>
          <a:xfrm>
            <a:off x="1058721" y="160495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5" name="Chevron 26"/>
          <p:cNvSpPr/>
          <p:nvPr/>
        </p:nvSpPr>
        <p:spPr>
          <a:xfrm rot="10800000">
            <a:off x="7978986" y="329297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6" name="Chevron 26"/>
          <p:cNvSpPr/>
          <p:nvPr/>
        </p:nvSpPr>
        <p:spPr>
          <a:xfrm rot="10800000">
            <a:off x="7736008" y="3285065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" name="Chevron 26"/>
          <p:cNvSpPr/>
          <p:nvPr/>
        </p:nvSpPr>
        <p:spPr>
          <a:xfrm rot="5682213">
            <a:off x="267928" y="3832381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9" name="Chevron 26"/>
          <p:cNvSpPr/>
          <p:nvPr/>
        </p:nvSpPr>
        <p:spPr>
          <a:xfrm rot="7279133">
            <a:off x="319339" y="3637940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6" name="Chevron 26"/>
          <p:cNvSpPr/>
          <p:nvPr/>
        </p:nvSpPr>
        <p:spPr>
          <a:xfrm rot="10800000">
            <a:off x="6417387" y="5759396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49" name="Chevron 26"/>
          <p:cNvSpPr/>
          <p:nvPr/>
        </p:nvSpPr>
        <p:spPr>
          <a:xfrm rot="10800000">
            <a:off x="6600344" y="5758632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751" name="Chevron 26"/>
          <p:cNvSpPr/>
          <p:nvPr/>
        </p:nvSpPr>
        <p:spPr>
          <a:xfrm rot="10800000">
            <a:off x="6239601" y="5757014"/>
            <a:ext cx="132044" cy="17371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txBody>
          <a:bodyPr wrap="square" lIns="72000" tIns="7200" rIns="72000" bIns="7200">
            <a:spAutoFit/>
          </a:bodyPr>
          <a:lstStyle/>
          <a:p>
            <a:pPr>
              <a:lnSpc>
                <a:spcPct val="80000"/>
              </a:lnSpc>
            </a:pPr>
            <a:endParaRPr lang="en-US" sz="1000" b="1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5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Job Hazard Analysis (JHA)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reen Shot 2016-11-18 at 11.3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23" y="1415771"/>
            <a:ext cx="2606293" cy="3598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3966" y="2617433"/>
            <a:ext cx="872101" cy="10152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Description of the tasks to be performed</a:t>
            </a:r>
            <a:endParaRPr lang="sv-SE" sz="1400" u="sng" dirty="0"/>
          </a:p>
        </p:txBody>
      </p:sp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ESS-0064035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57260" y="4527832"/>
            <a:ext cx="311150" cy="631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073" y="4658163"/>
            <a:ext cx="62271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1842">
            <a:off x="3817111" y="1569544"/>
            <a:ext cx="855726" cy="855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424" y="1672166"/>
            <a:ext cx="1168401" cy="826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310" y="4362864"/>
            <a:ext cx="775832" cy="79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310" y="2985834"/>
            <a:ext cx="974248" cy="1377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219" y="3019513"/>
            <a:ext cx="875314" cy="88527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695549" y="2067100"/>
            <a:ext cx="797602" cy="2951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4141974" y="2750971"/>
            <a:ext cx="466382" cy="2951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510" y="3632656"/>
            <a:ext cx="527325" cy="527325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0800000">
            <a:off x="2695548" y="3379249"/>
            <a:ext cx="797602" cy="2951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5400000">
            <a:off x="1618908" y="4311318"/>
            <a:ext cx="466382" cy="2951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695549" y="4712080"/>
            <a:ext cx="797602" cy="2951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1005791">
              <a:off x="7299943" y="941687"/>
              <a:ext cx="1146468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system leader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Contractor 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5364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Job Hazard Analysis (JHA)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84" y="1912926"/>
            <a:ext cx="747201" cy="647636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38" y="3023954"/>
            <a:ext cx="746444" cy="647636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82" y="1853835"/>
            <a:ext cx="746444" cy="646979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83" y="3024611"/>
            <a:ext cx="746443" cy="646979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83" y="3023954"/>
            <a:ext cx="746444" cy="647635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83" y="4142735"/>
            <a:ext cx="746444" cy="640075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84" y="4135832"/>
            <a:ext cx="746443" cy="646978"/>
          </a:xfrm>
          <a:prstGeom prst="rect">
            <a:avLst/>
          </a:prstGeom>
        </p:spPr>
      </p:pic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reen Shot 2016-11-18 at 11.36.0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23" y="1415771"/>
            <a:ext cx="2606293" cy="3598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06067" y="2617433"/>
            <a:ext cx="486833" cy="102111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 descr="picto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79" y="4046817"/>
            <a:ext cx="845163" cy="735993"/>
          </a:xfrm>
          <a:prstGeom prst="rect">
            <a:avLst/>
          </a:prstGeom>
        </p:spPr>
      </p:pic>
      <p:pic>
        <p:nvPicPr>
          <p:cNvPr id="181" name="Picture 180" descr="Screen Shot 2016-11-18 at 11.59.36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38" y="1805352"/>
            <a:ext cx="777128" cy="695462"/>
          </a:xfrm>
          <a:prstGeom prst="rect">
            <a:avLst/>
          </a:prstGeom>
        </p:spPr>
      </p:pic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ESS-0064035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List of associated hazards</a:t>
            </a:r>
            <a:endParaRPr lang="sv-SE" sz="1400" u="sng" dirty="0"/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21005791">
              <a:off x="7299943" y="941687"/>
              <a:ext cx="1146468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system leader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Contractor 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656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8239" y="73834"/>
            <a:ext cx="84600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Job Hazard Analysis (JHA)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Screen Shot 2016-11-18 at 11.36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23" y="1415771"/>
            <a:ext cx="2606293" cy="3598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5600" y="2617433"/>
            <a:ext cx="1058333" cy="102111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ESS-0064035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List of control measures and PPE</a:t>
            </a:r>
            <a:endParaRPr lang="sv-SE" sz="14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21207" y="1811075"/>
            <a:ext cx="554726" cy="806358"/>
            <a:chOff x="2535607" y="2214254"/>
            <a:chExt cx="554726" cy="806358"/>
          </a:xfrm>
        </p:grpSpPr>
        <p:sp>
          <p:nvSpPr>
            <p:cNvPr id="23" name="Folded Corner 22"/>
            <p:cNvSpPr/>
            <p:nvPr/>
          </p:nvSpPr>
          <p:spPr bwMode="auto">
            <a:xfrm flipV="1">
              <a:off x="2535801" y="2214254"/>
              <a:ext cx="554532" cy="806358"/>
            </a:xfrm>
            <a:prstGeom prst="foldedCorner">
              <a:avLst>
                <a:gd name="adj" fmla="val 39472"/>
              </a:avLst>
            </a:prstGeom>
            <a:solidFill>
              <a:srgbClr val="CFE9FF"/>
            </a:solidFill>
            <a:ln w="28575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4" name="TextBox 6170"/>
            <p:cNvSpPr txBox="1"/>
            <p:nvPr/>
          </p:nvSpPr>
          <p:spPr bwMode="auto">
            <a:xfrm>
              <a:off x="2535607" y="2508011"/>
              <a:ext cx="554726" cy="4119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100" spc="-60" dirty="0">
                  <a:solidFill>
                    <a:srgbClr val="132A49"/>
                  </a:solidFill>
                  <a:latin typeface="Calibri"/>
                  <a:cs typeface="Calibri"/>
                </a:rPr>
                <a:t>Safety procedures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73" y="2912258"/>
            <a:ext cx="1005961" cy="100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540" y="1924739"/>
            <a:ext cx="825864" cy="69269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2624" y="4146451"/>
            <a:ext cx="794721" cy="774882"/>
            <a:chOff x="1855835" y="157946"/>
            <a:chExt cx="730218" cy="711989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855835" y="157946"/>
              <a:ext cx="566136" cy="348318"/>
            </a:xfrm>
            <a:prstGeom prst="rect">
              <a:avLst/>
            </a:prstGeom>
            <a:solidFill>
              <a:srgbClr val="30303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877904" y="180016"/>
              <a:ext cx="521997" cy="304177"/>
            </a:xfrm>
            <a:prstGeom prst="rect">
              <a:avLst/>
            </a:prstGeom>
            <a:solidFill>
              <a:srgbClr val="CFE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800" dirty="0">
                  <a:solidFill>
                    <a:srgbClr val="303030"/>
                  </a:solidFill>
                  <a:latin typeface="Calibri"/>
                  <a:cs typeface="Calibri"/>
                </a:rPr>
                <a:t>Safety</a:t>
              </a:r>
              <a:br>
                <a:rPr lang="en-US" sz="800" dirty="0">
                  <a:solidFill>
                    <a:srgbClr val="303030"/>
                  </a:solidFill>
                  <a:latin typeface="Calibri"/>
                  <a:cs typeface="Calibri"/>
                </a:rPr>
              </a:br>
              <a:r>
                <a:rPr lang="en-US" sz="800" dirty="0">
                  <a:solidFill>
                    <a:srgbClr val="303030"/>
                  </a:solidFill>
                  <a:latin typeface="Calibri"/>
                  <a:cs typeface="Calibri"/>
                </a:rPr>
                <a:t>at</a:t>
              </a:r>
              <a:br>
                <a:rPr lang="en-US" sz="800" dirty="0">
                  <a:solidFill>
                    <a:srgbClr val="303030"/>
                  </a:solidFill>
                  <a:latin typeface="Calibri"/>
                  <a:cs typeface="Calibri"/>
                </a:rPr>
              </a:br>
              <a:r>
                <a:rPr lang="en-US" sz="800" dirty="0">
                  <a:solidFill>
                    <a:srgbClr val="303030"/>
                  </a:solidFill>
                  <a:latin typeface="Calibri"/>
                  <a:cs typeface="Calibri"/>
                </a:rPr>
                <a:t>ESS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378791" y="245265"/>
              <a:ext cx="180396" cy="306097"/>
              <a:chOff x="7004050" y="620713"/>
              <a:chExt cx="298450" cy="506412"/>
            </a:xfrm>
          </p:grpSpPr>
          <p:sp>
            <p:nvSpPr>
              <p:cNvPr id="102" name="Shape 263"/>
              <p:cNvSpPr/>
              <p:nvPr/>
            </p:nvSpPr>
            <p:spPr bwMode="auto">
              <a:xfrm>
                <a:off x="7165975" y="620713"/>
                <a:ext cx="115888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25400" cap="flat" cmpd="sng">
                <a:solidFill>
                  <a:srgbClr val="303030"/>
                </a:solidFill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03" name="Shape 265"/>
              <p:cNvSpPr/>
              <p:nvPr/>
            </p:nvSpPr>
            <p:spPr bwMode="auto">
              <a:xfrm>
                <a:off x="7173913" y="944563"/>
                <a:ext cx="114300" cy="182562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Shape 267"/>
              <p:cNvSpPr/>
              <p:nvPr/>
            </p:nvSpPr>
            <p:spPr bwMode="auto">
              <a:xfrm>
                <a:off x="7004050" y="765175"/>
                <a:ext cx="192088" cy="46038"/>
              </a:xfrm>
              <a:prstGeom prst="rect">
                <a:avLst/>
              </a:prstGeom>
              <a:solidFill>
                <a:srgbClr val="303030"/>
              </a:solidFill>
              <a:ln w="50800" cap="flat">
                <a:noFill/>
                <a:miter lim="400000"/>
              </a:ln>
              <a:effectLst/>
            </p:spPr>
            <p:txBody>
              <a:bodyPr lIns="0" tIns="0" rIns="0" bIns="0" anchor="ctr"/>
              <a:lstStyle/>
              <a:p>
                <a:pPr>
                  <a:def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Round Single Corner Rectangle 104"/>
              <p:cNvSpPr/>
              <p:nvPr/>
            </p:nvSpPr>
            <p:spPr bwMode="auto">
              <a:xfrm>
                <a:off x="7167563" y="765175"/>
                <a:ext cx="134937" cy="204788"/>
              </a:xfrm>
              <a:prstGeom prst="round1Rect">
                <a:avLst>
                  <a:gd name="adj" fmla="val 27249"/>
                </a:avLst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986334" y="463084"/>
              <a:ext cx="599719" cy="406851"/>
              <a:chOff x="6354763" y="981075"/>
              <a:chExt cx="992187" cy="673100"/>
            </a:xfrm>
          </p:grpSpPr>
          <p:grpSp>
            <p:nvGrpSpPr>
              <p:cNvPr id="36" name="Group 35"/>
              <p:cNvGrpSpPr>
                <a:grpSpLocks/>
              </p:cNvGrpSpPr>
              <p:nvPr/>
            </p:nvGrpSpPr>
            <p:grpSpPr bwMode="auto">
              <a:xfrm>
                <a:off x="6498843" y="981075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97" name="Round Same Side Corner Rectangle 96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85"/>
              <p:cNvGrpSpPr>
                <a:grpSpLocks/>
              </p:cNvGrpSpPr>
              <p:nvPr/>
            </p:nvGrpSpPr>
            <p:grpSpPr bwMode="auto">
              <a:xfrm>
                <a:off x="6508189" y="996048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94" name="Round Same Side Corner Rectangle 93"/>
                <p:cNvSpPr/>
                <p:nvPr/>
              </p:nvSpPr>
              <p:spPr>
                <a:xfrm>
                  <a:off x="7956937" y="673586"/>
                  <a:ext cx="180894" cy="201903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7993433" y="867540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7990260" y="547994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8" name="Group 37"/>
              <p:cNvGrpSpPr>
                <a:grpSpLocks/>
              </p:cNvGrpSpPr>
              <p:nvPr/>
            </p:nvGrpSpPr>
            <p:grpSpPr bwMode="auto">
              <a:xfrm>
                <a:off x="6354763" y="1124884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91" name="Round Same Side Corner Rectangle 90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9" name="Group 76"/>
              <p:cNvGrpSpPr>
                <a:grpSpLocks/>
              </p:cNvGrpSpPr>
              <p:nvPr/>
            </p:nvGrpSpPr>
            <p:grpSpPr bwMode="auto">
              <a:xfrm>
                <a:off x="6364109" y="1139857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88" name="Round Same Side Corner Rectangle 87"/>
                <p:cNvSpPr/>
                <p:nvPr/>
              </p:nvSpPr>
              <p:spPr>
                <a:xfrm>
                  <a:off x="7956555" y="674241"/>
                  <a:ext cx="180894" cy="20190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7993051" y="868195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7989877" y="548648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0" name="Group 39"/>
              <p:cNvGrpSpPr>
                <a:grpSpLocks/>
              </p:cNvGrpSpPr>
              <p:nvPr/>
            </p:nvGrpSpPr>
            <p:grpSpPr bwMode="auto">
              <a:xfrm>
                <a:off x="6714963" y="981075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85" name="Round Same Side Corner Rectangle 84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1" name="Group 94"/>
              <p:cNvGrpSpPr>
                <a:grpSpLocks/>
              </p:cNvGrpSpPr>
              <p:nvPr/>
            </p:nvGrpSpPr>
            <p:grpSpPr bwMode="auto">
              <a:xfrm>
                <a:off x="6724309" y="996048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82" name="Round Same Side Corner Rectangle 81"/>
                <p:cNvSpPr/>
                <p:nvPr/>
              </p:nvSpPr>
              <p:spPr>
                <a:xfrm>
                  <a:off x="7956717" y="673586"/>
                  <a:ext cx="180894" cy="201903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993214" y="867540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7990040" y="547994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2" name="Group 41"/>
              <p:cNvGrpSpPr>
                <a:grpSpLocks/>
              </p:cNvGrpSpPr>
              <p:nvPr/>
            </p:nvGrpSpPr>
            <p:grpSpPr bwMode="auto">
              <a:xfrm>
                <a:off x="6931083" y="981075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79" name="Round Same Side Corner Rectangle 78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3" name="Group 103"/>
              <p:cNvGrpSpPr>
                <a:grpSpLocks/>
              </p:cNvGrpSpPr>
              <p:nvPr/>
            </p:nvGrpSpPr>
            <p:grpSpPr bwMode="auto">
              <a:xfrm>
                <a:off x="6940429" y="996048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76" name="Round Same Side Corner Rectangle 75"/>
                <p:cNvSpPr/>
                <p:nvPr/>
              </p:nvSpPr>
              <p:spPr>
                <a:xfrm>
                  <a:off x="7956497" y="673586"/>
                  <a:ext cx="180894" cy="201903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7992994" y="867540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7989820" y="547994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4" name="Group 43"/>
              <p:cNvGrpSpPr>
                <a:grpSpLocks/>
              </p:cNvGrpSpPr>
              <p:nvPr/>
            </p:nvGrpSpPr>
            <p:grpSpPr bwMode="auto">
              <a:xfrm>
                <a:off x="7147203" y="981075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73" name="Round Same Side Corner Rectangle 72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5" name="Group 112"/>
              <p:cNvGrpSpPr>
                <a:grpSpLocks/>
              </p:cNvGrpSpPr>
              <p:nvPr/>
            </p:nvGrpSpPr>
            <p:grpSpPr bwMode="auto">
              <a:xfrm>
                <a:off x="7156549" y="996048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70" name="Round Same Side Corner Rectangle 69"/>
                <p:cNvSpPr/>
                <p:nvPr/>
              </p:nvSpPr>
              <p:spPr>
                <a:xfrm>
                  <a:off x="7956277" y="673586"/>
                  <a:ext cx="180894" cy="201903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7992774" y="867540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7989600" y="547994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6570883" y="1124884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67" name="Round Same Side Corner Rectangle 66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7" name="Group 121"/>
              <p:cNvGrpSpPr>
                <a:grpSpLocks/>
              </p:cNvGrpSpPr>
              <p:nvPr/>
            </p:nvGrpSpPr>
            <p:grpSpPr bwMode="auto">
              <a:xfrm>
                <a:off x="6580229" y="1139857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64" name="Round Same Side Corner Rectangle 63"/>
                <p:cNvSpPr/>
                <p:nvPr/>
              </p:nvSpPr>
              <p:spPr>
                <a:xfrm>
                  <a:off x="7956335" y="674241"/>
                  <a:ext cx="180894" cy="20190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992831" y="868195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7989657" y="548648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8" name="Group 47"/>
              <p:cNvGrpSpPr>
                <a:grpSpLocks/>
              </p:cNvGrpSpPr>
              <p:nvPr/>
            </p:nvGrpSpPr>
            <p:grpSpPr bwMode="auto">
              <a:xfrm>
                <a:off x="6787003" y="1124884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61" name="Round Same Side Corner Rectangle 60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49" name="Group 131"/>
              <p:cNvGrpSpPr>
                <a:grpSpLocks/>
              </p:cNvGrpSpPr>
              <p:nvPr/>
            </p:nvGrpSpPr>
            <p:grpSpPr bwMode="auto">
              <a:xfrm>
                <a:off x="6796349" y="1139857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58" name="Round Same Side Corner Rectangle 57"/>
                <p:cNvSpPr/>
                <p:nvPr/>
              </p:nvSpPr>
              <p:spPr>
                <a:xfrm>
                  <a:off x="7956115" y="674241"/>
                  <a:ext cx="180894" cy="20190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7992611" y="868195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7989437" y="548648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0" name="Group 49"/>
              <p:cNvGrpSpPr>
                <a:grpSpLocks/>
              </p:cNvGrpSpPr>
              <p:nvPr/>
            </p:nvGrpSpPr>
            <p:grpSpPr bwMode="auto">
              <a:xfrm>
                <a:off x="7003123" y="1124884"/>
                <a:ext cx="199747" cy="529291"/>
                <a:chOff x="7956376" y="548680"/>
                <a:chExt cx="180975" cy="500063"/>
              </a:xfrm>
              <a:solidFill>
                <a:schemeClr val="bg1"/>
              </a:solidFill>
            </p:grpSpPr>
            <p:sp>
              <p:nvSpPr>
                <p:cNvPr id="55" name="Round Same Side Corner Rectangle 54"/>
                <p:cNvSpPr/>
                <p:nvPr/>
              </p:nvSpPr>
              <p:spPr>
                <a:xfrm>
                  <a:off x="7956376" y="674093"/>
                  <a:ext cx="180975" cy="20161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7992888" y="867768"/>
                  <a:ext cx="107950" cy="18097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989713" y="548680"/>
                  <a:ext cx="114300" cy="114300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1" name="Group 140"/>
              <p:cNvGrpSpPr>
                <a:grpSpLocks/>
              </p:cNvGrpSpPr>
              <p:nvPr/>
            </p:nvGrpSpPr>
            <p:grpSpPr bwMode="auto">
              <a:xfrm>
                <a:off x="7012469" y="1139857"/>
                <a:ext cx="181056" cy="499345"/>
                <a:chOff x="7956376" y="548680"/>
                <a:chExt cx="180975" cy="500063"/>
              </a:xfrm>
              <a:solidFill>
                <a:srgbClr val="303030"/>
              </a:solidFill>
            </p:grpSpPr>
            <p:sp>
              <p:nvSpPr>
                <p:cNvPr id="52" name="Round Same Side Corner Rectangle 51"/>
                <p:cNvSpPr/>
                <p:nvPr/>
              </p:nvSpPr>
              <p:spPr>
                <a:xfrm>
                  <a:off x="7955895" y="674241"/>
                  <a:ext cx="180894" cy="201902"/>
                </a:xfrm>
                <a:prstGeom prst="round2SameRect">
                  <a:avLst>
                    <a:gd name="adj1" fmla="val 33863"/>
                    <a:gd name="adj2" fmla="val 0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992391" y="868195"/>
                  <a:ext cx="107902" cy="18123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7989217" y="548648"/>
                  <a:ext cx="114249" cy="114464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5191" y="4068340"/>
            <a:ext cx="748562" cy="748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2371" y="2912258"/>
            <a:ext cx="548196" cy="821267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109" name="Rectangle 108"/>
            <p:cNvSpPr/>
            <p:nvPr/>
          </p:nvSpPr>
          <p:spPr>
            <a:xfrm rot="21005791">
              <a:off x="7299943" y="941687"/>
              <a:ext cx="1146468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system leader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Contractor 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01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033357" y="989318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Area Hazard Analysis (AHA)</a:t>
            </a:r>
            <a:endParaRPr lang="sv-SE" dirty="0">
              <a:solidFill>
                <a:srgbClr val="119FD5"/>
              </a:solidFill>
            </a:endParaRPr>
          </a:p>
        </p:txBody>
      </p:sp>
      <p:pic>
        <p:nvPicPr>
          <p:cNvPr id="28" name="Picture 27" descr="Screen Shot 2016-11-18 at 14.1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35" y="1423483"/>
            <a:ext cx="2648422" cy="3590356"/>
          </a:xfrm>
          <a:prstGeom prst="rect">
            <a:avLst/>
          </a:prstGeom>
        </p:spPr>
      </p:pic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283166" y="3632656"/>
            <a:ext cx="2527334" cy="12060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ESS-0064035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List of hazards and control measures</a:t>
            </a:r>
            <a:endParaRPr lang="sv-SE" sz="1400" u="sng" dirty="0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1647712" y="3313813"/>
            <a:ext cx="3369318" cy="0"/>
          </a:xfrm>
          <a:prstGeom prst="line">
            <a:avLst/>
          </a:prstGeom>
          <a:ln w="38100" cmpd="sng">
            <a:solidFill>
              <a:srgbClr val="D8445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36718" y="1853835"/>
            <a:ext cx="1254175" cy="3291500"/>
            <a:chOff x="3936718" y="1853835"/>
            <a:chExt cx="1254175" cy="32915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382" y="1853835"/>
              <a:ext cx="746444" cy="646979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3936718" y="3632656"/>
              <a:ext cx="519328" cy="792974"/>
              <a:chOff x="3515232" y="2968153"/>
              <a:chExt cx="1225042" cy="187054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165599" y="3659279"/>
                <a:ext cx="574675" cy="1179421"/>
                <a:chOff x="4165599" y="3659279"/>
                <a:chExt cx="574675" cy="1179421"/>
              </a:xfrm>
            </p:grpSpPr>
            <p:sp>
              <p:nvSpPr>
                <p:cNvPr id="18" name="Round Same Side Corner Rectangle 17"/>
                <p:cNvSpPr/>
                <p:nvPr/>
              </p:nvSpPr>
              <p:spPr>
                <a:xfrm>
                  <a:off x="4165599" y="3659279"/>
                  <a:ext cx="574675" cy="668246"/>
                </a:xfrm>
                <a:prstGeom prst="round2Same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196382" y="4032342"/>
                  <a:ext cx="508968" cy="80635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4251324" y="4524375"/>
                  <a:ext cx="406401" cy="2635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280023" y="4552950"/>
                  <a:ext cx="79375" cy="73025"/>
                </a:xfrm>
                <a:prstGeom prst="ellipse">
                  <a:avLst/>
                </a:prstGeom>
                <a:solidFill>
                  <a:srgbClr val="FFE77A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251324" y="4089400"/>
                  <a:ext cx="406401" cy="39370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170"/>
                <p:cNvSpPr txBox="1"/>
                <p:nvPr/>
              </p:nvSpPr>
              <p:spPr bwMode="auto">
                <a:xfrm>
                  <a:off x="4362325" y="4544044"/>
                  <a:ext cx="269625" cy="1214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400" spc="-6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DIS-1</a:t>
                  </a:r>
                </a:p>
              </p:txBody>
            </p:sp>
          </p:grpSp>
          <p:sp>
            <p:nvSpPr>
              <p:cNvPr id="21" name="Freeform 20"/>
              <p:cNvSpPr/>
              <p:nvPr/>
            </p:nvSpPr>
            <p:spPr>
              <a:xfrm>
                <a:off x="3515232" y="2968153"/>
                <a:ext cx="1101048" cy="698362"/>
              </a:xfrm>
              <a:custGeom>
                <a:avLst/>
                <a:gdLst>
                  <a:gd name="connsiteX0" fmla="*/ 939293 w 1101048"/>
                  <a:gd name="connsiteY0" fmla="*/ 686272 h 698362"/>
                  <a:gd name="connsiteX1" fmla="*/ 780543 w 1101048"/>
                  <a:gd name="connsiteY1" fmla="*/ 457672 h 698362"/>
                  <a:gd name="connsiteX2" fmla="*/ 101093 w 1101048"/>
                  <a:gd name="connsiteY2" fmla="*/ 660872 h 698362"/>
                  <a:gd name="connsiteX3" fmla="*/ 43943 w 1101048"/>
                  <a:gd name="connsiteY3" fmla="*/ 346547 h 698362"/>
                  <a:gd name="connsiteX4" fmla="*/ 497968 w 1101048"/>
                  <a:gd name="connsiteY4" fmla="*/ 337022 h 698362"/>
                  <a:gd name="connsiteX5" fmla="*/ 1082168 w 1101048"/>
                  <a:gd name="connsiteY5" fmla="*/ 6822 h 698362"/>
                  <a:gd name="connsiteX6" fmla="*/ 939293 w 1101048"/>
                  <a:gd name="connsiteY6" fmla="*/ 686272 h 69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1048" h="698362">
                    <a:moveTo>
                      <a:pt x="939293" y="686272"/>
                    </a:moveTo>
                    <a:cubicBezTo>
                      <a:pt x="889022" y="761414"/>
                      <a:pt x="920243" y="461905"/>
                      <a:pt x="780543" y="457672"/>
                    </a:cubicBezTo>
                    <a:cubicBezTo>
                      <a:pt x="640843" y="453439"/>
                      <a:pt x="223860" y="679393"/>
                      <a:pt x="101093" y="660872"/>
                    </a:cubicBezTo>
                    <a:cubicBezTo>
                      <a:pt x="-21674" y="642351"/>
                      <a:pt x="-22203" y="400522"/>
                      <a:pt x="43943" y="346547"/>
                    </a:cubicBezTo>
                    <a:cubicBezTo>
                      <a:pt x="110089" y="292572"/>
                      <a:pt x="324931" y="393643"/>
                      <a:pt x="497968" y="337022"/>
                    </a:cubicBezTo>
                    <a:cubicBezTo>
                      <a:pt x="671005" y="280401"/>
                      <a:pt x="1007555" y="-51386"/>
                      <a:pt x="1082168" y="6822"/>
                    </a:cubicBezTo>
                    <a:cubicBezTo>
                      <a:pt x="1156781" y="65030"/>
                      <a:pt x="989564" y="611130"/>
                      <a:pt x="939293" y="686272"/>
                    </a:cubicBezTo>
                    <a:close/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461372" y="4561882"/>
              <a:ext cx="598391" cy="583453"/>
              <a:chOff x="1855835" y="157946"/>
              <a:chExt cx="730218" cy="711989"/>
            </a:xfrm>
          </p:grpSpPr>
          <p:sp>
            <p:nvSpPr>
              <p:cNvPr id="55" name="Rectangle 54"/>
              <p:cNvSpPr/>
              <p:nvPr/>
            </p:nvSpPr>
            <p:spPr bwMode="auto">
              <a:xfrm>
                <a:off x="1855835" y="157946"/>
                <a:ext cx="566136" cy="348318"/>
              </a:xfrm>
              <a:prstGeom prst="rect">
                <a:avLst/>
              </a:prstGeom>
              <a:solidFill>
                <a:srgbClr val="303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1877904" y="180016"/>
                <a:ext cx="521997" cy="304177"/>
              </a:xfrm>
              <a:prstGeom prst="rect">
                <a:avLst/>
              </a:prstGeom>
              <a:solidFill>
                <a:srgbClr val="CFE9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700" dirty="0">
                    <a:solidFill>
                      <a:srgbClr val="303030"/>
                    </a:solidFill>
                    <a:latin typeface="Calibri"/>
                    <a:cs typeface="Calibri"/>
                  </a:rPr>
                  <a:t>Radiation</a:t>
                </a:r>
                <a:br>
                  <a:rPr lang="en-US" sz="7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700" dirty="0">
                    <a:solidFill>
                      <a:srgbClr val="303030"/>
                    </a:solidFill>
                    <a:latin typeface="Calibri"/>
                    <a:cs typeface="Calibri"/>
                  </a:rPr>
                  <a:t>at</a:t>
                </a:r>
                <a:br>
                  <a:rPr lang="en-US" sz="700" dirty="0">
                    <a:solidFill>
                      <a:srgbClr val="303030"/>
                    </a:solidFill>
                    <a:latin typeface="Calibri"/>
                    <a:cs typeface="Calibri"/>
                  </a:rPr>
                </a:br>
                <a:r>
                  <a:rPr lang="en-US" sz="700" dirty="0">
                    <a:solidFill>
                      <a:srgbClr val="303030"/>
                    </a:solidFill>
                    <a:latin typeface="Calibri"/>
                    <a:cs typeface="Calibri"/>
                  </a:rPr>
                  <a:t>ESS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378791" y="245265"/>
                <a:ext cx="180396" cy="306097"/>
                <a:chOff x="7004050" y="620713"/>
                <a:chExt cx="298450" cy="506412"/>
              </a:xfrm>
            </p:grpSpPr>
            <p:sp>
              <p:nvSpPr>
                <p:cNvPr id="124" name="Shape 263"/>
                <p:cNvSpPr/>
                <p:nvPr/>
              </p:nvSpPr>
              <p:spPr bwMode="auto">
                <a:xfrm>
                  <a:off x="7165975" y="620713"/>
                  <a:ext cx="115888" cy="1174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25400" cap="flat" cmpd="sng">
                  <a:solidFill>
                    <a:srgbClr val="303030"/>
                  </a:solidFill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Shape 265"/>
                <p:cNvSpPr/>
                <p:nvPr/>
              </p:nvSpPr>
              <p:spPr bwMode="auto">
                <a:xfrm>
                  <a:off x="7173913" y="944563"/>
                  <a:ext cx="114300" cy="182562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prstDash val="solid"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Shape 267"/>
                <p:cNvSpPr/>
                <p:nvPr/>
              </p:nvSpPr>
              <p:spPr bwMode="auto">
                <a:xfrm>
                  <a:off x="7004050" y="765175"/>
                  <a:ext cx="192088" cy="46038"/>
                </a:xfrm>
                <a:prstGeom prst="rect">
                  <a:avLst/>
                </a:prstGeom>
                <a:solidFill>
                  <a:srgbClr val="303030"/>
                </a:solidFill>
                <a:ln w="50800" cap="flat">
                  <a:noFill/>
                  <a:miter lim="400000"/>
                </a:ln>
                <a:effectLst/>
              </p:spPr>
              <p:txBody>
                <a:bodyPr lIns="0" tIns="0" rIns="0" bIns="0" anchor="ctr"/>
                <a:lstStyle/>
                <a:p>
                  <a:pPr>
                    <a:defRPr sz="116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sz="11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ound Single Corner Rectangle 126"/>
                <p:cNvSpPr/>
                <p:nvPr/>
              </p:nvSpPr>
              <p:spPr bwMode="auto">
                <a:xfrm>
                  <a:off x="7167563" y="765175"/>
                  <a:ext cx="134937" cy="204788"/>
                </a:xfrm>
                <a:prstGeom prst="round1Rect">
                  <a:avLst>
                    <a:gd name="adj" fmla="val 27249"/>
                  </a:avLst>
                </a:prstGeom>
                <a:solidFill>
                  <a:srgbClr val="30303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986334" y="463084"/>
                <a:ext cx="599719" cy="406851"/>
                <a:chOff x="6354763" y="981075"/>
                <a:chExt cx="992187" cy="673100"/>
              </a:xfrm>
            </p:grpSpPr>
            <p:grpSp>
              <p:nvGrpSpPr>
                <p:cNvPr id="59" name="Group 58"/>
                <p:cNvGrpSpPr>
                  <a:grpSpLocks/>
                </p:cNvGrpSpPr>
                <p:nvPr/>
              </p:nvGrpSpPr>
              <p:grpSpPr bwMode="auto">
                <a:xfrm>
                  <a:off x="649884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121" name="Round Same Side Corner Rectangle 120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0" name="Group 85"/>
                <p:cNvGrpSpPr>
                  <a:grpSpLocks/>
                </p:cNvGrpSpPr>
                <p:nvPr/>
              </p:nvGrpSpPr>
              <p:grpSpPr bwMode="auto">
                <a:xfrm>
                  <a:off x="650818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118" name="Round Same Side Corner Rectangle 117"/>
                  <p:cNvSpPr/>
                  <p:nvPr/>
                </p:nvSpPr>
                <p:spPr>
                  <a:xfrm>
                    <a:off x="795693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7993433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799026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1" name="Group 60"/>
                <p:cNvGrpSpPr>
                  <a:grpSpLocks/>
                </p:cNvGrpSpPr>
                <p:nvPr/>
              </p:nvGrpSpPr>
              <p:grpSpPr bwMode="auto">
                <a:xfrm>
                  <a:off x="635476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115" name="Round Same Side Corner Rectangle 114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2" name="Group 76"/>
                <p:cNvGrpSpPr>
                  <a:grpSpLocks/>
                </p:cNvGrpSpPr>
                <p:nvPr/>
              </p:nvGrpSpPr>
              <p:grpSpPr bwMode="auto">
                <a:xfrm>
                  <a:off x="636410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112" name="Round Same Side Corner Rectangle 111"/>
                  <p:cNvSpPr/>
                  <p:nvPr/>
                </p:nvSpPr>
                <p:spPr>
                  <a:xfrm>
                    <a:off x="795655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799305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798987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3" name="Group 62"/>
                <p:cNvGrpSpPr>
                  <a:grpSpLocks/>
                </p:cNvGrpSpPr>
                <p:nvPr/>
              </p:nvGrpSpPr>
              <p:grpSpPr bwMode="auto">
                <a:xfrm>
                  <a:off x="671496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109" name="Round Same Side Corner Rectangle 108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4" name="Group 94"/>
                <p:cNvGrpSpPr>
                  <a:grpSpLocks/>
                </p:cNvGrpSpPr>
                <p:nvPr/>
              </p:nvGrpSpPr>
              <p:grpSpPr bwMode="auto">
                <a:xfrm>
                  <a:off x="672430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106" name="Round Same Side Corner Rectangle 105"/>
                  <p:cNvSpPr/>
                  <p:nvPr/>
                </p:nvSpPr>
                <p:spPr>
                  <a:xfrm>
                    <a:off x="795671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799321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799004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5" name="Group 64"/>
                <p:cNvGrpSpPr>
                  <a:grpSpLocks/>
                </p:cNvGrpSpPr>
                <p:nvPr/>
              </p:nvGrpSpPr>
              <p:grpSpPr bwMode="auto">
                <a:xfrm>
                  <a:off x="693108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103" name="Round Same Side Corner Rectangle 102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6" name="Group 103"/>
                <p:cNvGrpSpPr>
                  <a:grpSpLocks/>
                </p:cNvGrpSpPr>
                <p:nvPr/>
              </p:nvGrpSpPr>
              <p:grpSpPr bwMode="auto">
                <a:xfrm>
                  <a:off x="694042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100" name="Round Same Side Corner Rectangle 99"/>
                  <p:cNvSpPr/>
                  <p:nvPr/>
                </p:nvSpPr>
                <p:spPr>
                  <a:xfrm>
                    <a:off x="795649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799299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798982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7" name="Group 66"/>
                <p:cNvGrpSpPr>
                  <a:grpSpLocks/>
                </p:cNvGrpSpPr>
                <p:nvPr/>
              </p:nvGrpSpPr>
              <p:grpSpPr bwMode="auto">
                <a:xfrm>
                  <a:off x="7147203" y="981075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96" name="Round Same Side Corner Rectangle 95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8" name="Group 112"/>
                <p:cNvGrpSpPr>
                  <a:grpSpLocks/>
                </p:cNvGrpSpPr>
                <p:nvPr/>
              </p:nvGrpSpPr>
              <p:grpSpPr bwMode="auto">
                <a:xfrm>
                  <a:off x="7156549" y="996048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93" name="Round Same Side Corner Rectangle 92"/>
                  <p:cNvSpPr/>
                  <p:nvPr/>
                </p:nvSpPr>
                <p:spPr>
                  <a:xfrm>
                    <a:off x="7956277" y="673586"/>
                    <a:ext cx="180894" cy="201903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7992774" y="867540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7989600" y="547994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69" name="Group 68"/>
                <p:cNvGrpSpPr>
                  <a:grpSpLocks/>
                </p:cNvGrpSpPr>
                <p:nvPr/>
              </p:nvGrpSpPr>
              <p:grpSpPr bwMode="auto">
                <a:xfrm>
                  <a:off x="657088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90" name="Round Same Side Corner Rectangle 89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0" name="Group 121"/>
                <p:cNvGrpSpPr>
                  <a:grpSpLocks/>
                </p:cNvGrpSpPr>
                <p:nvPr/>
              </p:nvGrpSpPr>
              <p:grpSpPr bwMode="auto">
                <a:xfrm>
                  <a:off x="658022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87" name="Round Same Side Corner Rectangle 86"/>
                  <p:cNvSpPr/>
                  <p:nvPr/>
                </p:nvSpPr>
                <p:spPr>
                  <a:xfrm>
                    <a:off x="795633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799283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798965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1" name="Group 70"/>
                <p:cNvGrpSpPr>
                  <a:grpSpLocks/>
                </p:cNvGrpSpPr>
                <p:nvPr/>
              </p:nvGrpSpPr>
              <p:grpSpPr bwMode="auto">
                <a:xfrm>
                  <a:off x="678700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84" name="Round Same Side Corner Rectangle 83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2" name="Group 131"/>
                <p:cNvGrpSpPr>
                  <a:grpSpLocks/>
                </p:cNvGrpSpPr>
                <p:nvPr/>
              </p:nvGrpSpPr>
              <p:grpSpPr bwMode="auto">
                <a:xfrm>
                  <a:off x="679634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81" name="Round Same Side Corner Rectangle 80"/>
                  <p:cNvSpPr/>
                  <p:nvPr/>
                </p:nvSpPr>
                <p:spPr>
                  <a:xfrm>
                    <a:off x="795611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799261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798943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3" name="Group 72"/>
                <p:cNvGrpSpPr>
                  <a:grpSpLocks/>
                </p:cNvGrpSpPr>
                <p:nvPr/>
              </p:nvGrpSpPr>
              <p:grpSpPr bwMode="auto">
                <a:xfrm>
                  <a:off x="7003123" y="1124884"/>
                  <a:ext cx="199747" cy="529291"/>
                  <a:chOff x="7956376" y="548680"/>
                  <a:chExt cx="180975" cy="500063"/>
                </a:xfrm>
                <a:solidFill>
                  <a:schemeClr val="bg1"/>
                </a:solidFill>
              </p:grpSpPr>
              <p:sp>
                <p:nvSpPr>
                  <p:cNvPr id="78" name="Round Same Side Corner Rectangle 77"/>
                  <p:cNvSpPr/>
                  <p:nvPr/>
                </p:nvSpPr>
                <p:spPr>
                  <a:xfrm>
                    <a:off x="7956376" y="674093"/>
                    <a:ext cx="180975" cy="20161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7992888" y="867768"/>
                    <a:ext cx="107950" cy="18097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7989713" y="548680"/>
                    <a:ext cx="114300" cy="1143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74" name="Group 140"/>
                <p:cNvGrpSpPr>
                  <a:grpSpLocks/>
                </p:cNvGrpSpPr>
                <p:nvPr/>
              </p:nvGrpSpPr>
              <p:grpSpPr bwMode="auto">
                <a:xfrm>
                  <a:off x="7012469" y="1139857"/>
                  <a:ext cx="181056" cy="499345"/>
                  <a:chOff x="7956376" y="548680"/>
                  <a:chExt cx="180975" cy="500063"/>
                </a:xfrm>
                <a:solidFill>
                  <a:srgbClr val="303030"/>
                </a:solidFill>
              </p:grpSpPr>
              <p:sp>
                <p:nvSpPr>
                  <p:cNvPr id="75" name="Round Same Side Corner Rectangle 74"/>
                  <p:cNvSpPr/>
                  <p:nvPr/>
                </p:nvSpPr>
                <p:spPr>
                  <a:xfrm>
                    <a:off x="7955895" y="674241"/>
                    <a:ext cx="180894" cy="201902"/>
                  </a:xfrm>
                  <a:prstGeom prst="round2SameRect">
                    <a:avLst>
                      <a:gd name="adj1" fmla="val 33863"/>
                      <a:gd name="adj2" fmla="val 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/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7992391" y="868195"/>
                    <a:ext cx="107902" cy="181235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7989217" y="548648"/>
                    <a:ext cx="114249" cy="114464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</p:grpSp>
        </p:grpSp>
        <p:grpSp>
          <p:nvGrpSpPr>
            <p:cNvPr id="48" name="Group 47"/>
            <p:cNvGrpSpPr/>
            <p:nvPr/>
          </p:nvGrpSpPr>
          <p:grpSpPr>
            <a:xfrm>
              <a:off x="4596807" y="4039980"/>
              <a:ext cx="594086" cy="302116"/>
              <a:chOff x="4479457" y="3893684"/>
              <a:chExt cx="594086" cy="30211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79457" y="3893684"/>
                <a:ext cx="594086" cy="292591"/>
              </a:xfrm>
              <a:prstGeom prst="rect">
                <a:avLst/>
              </a:prstGeom>
              <a:solidFill>
                <a:srgbClr val="DBB03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9476" y="3893684"/>
                <a:ext cx="171364" cy="171364"/>
              </a:xfrm>
              <a:prstGeom prst="rect">
                <a:avLst/>
              </a:prstGeom>
            </p:spPr>
          </p:pic>
          <p:sp>
            <p:nvSpPr>
              <p:cNvPr id="129" name="Rectangle 128"/>
              <p:cNvSpPr/>
              <p:nvPr/>
            </p:nvSpPr>
            <p:spPr bwMode="auto">
              <a:xfrm>
                <a:off x="4494920" y="4049505"/>
                <a:ext cx="427760" cy="1462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500" dirty="0">
                    <a:solidFill>
                      <a:srgbClr val="303030"/>
                    </a:solidFill>
                    <a:latin typeface="Calibri"/>
                    <a:cs typeface="Calibri"/>
                  </a:rPr>
                  <a:t>Controlled area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4494920" y="3922260"/>
                <a:ext cx="427760" cy="1462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500" b="1" dirty="0">
                    <a:solidFill>
                      <a:srgbClr val="303030"/>
                    </a:solidFill>
                    <a:latin typeface="Calibri"/>
                    <a:cs typeface="Calibri"/>
                  </a:rPr>
                  <a:t>RADIATION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787219" y="1853836"/>
            <a:ext cx="1031059" cy="3266587"/>
            <a:chOff x="2787219" y="1853836"/>
            <a:chExt cx="1031059" cy="326658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30" y="1853836"/>
              <a:ext cx="746443" cy="646978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3048855" y="3920778"/>
              <a:ext cx="448293" cy="651645"/>
              <a:chOff x="2535607" y="2214254"/>
              <a:chExt cx="554726" cy="806358"/>
            </a:xfrm>
          </p:grpSpPr>
          <p:sp>
            <p:nvSpPr>
              <p:cNvPr id="41" name="Folded Corner 40"/>
              <p:cNvSpPr/>
              <p:nvPr/>
            </p:nvSpPr>
            <p:spPr bwMode="auto">
              <a:xfrm flipV="1">
                <a:off x="2535801" y="2214254"/>
                <a:ext cx="554532" cy="806358"/>
              </a:xfrm>
              <a:prstGeom prst="foldedCorner">
                <a:avLst>
                  <a:gd name="adj" fmla="val 39472"/>
                </a:avLst>
              </a:prstGeom>
              <a:solidFill>
                <a:srgbClr val="CFE9FF"/>
              </a:solidFill>
              <a:ln w="28575" cmpd="sng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TextBox 6170"/>
              <p:cNvSpPr txBox="1"/>
              <p:nvPr/>
            </p:nvSpPr>
            <p:spPr bwMode="auto">
              <a:xfrm>
                <a:off x="2535607" y="2508011"/>
                <a:ext cx="554726" cy="22621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900" spc="-60" dirty="0">
                    <a:solidFill>
                      <a:srgbClr val="132A49"/>
                    </a:solidFill>
                    <a:latin typeface="Calibri"/>
                    <a:cs typeface="Calibri"/>
                  </a:rPr>
                  <a:t>Safety procedures</a:t>
                </a:r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87219" y="4640990"/>
              <a:ext cx="479433" cy="479433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06205" y="4667343"/>
              <a:ext cx="426726" cy="42672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5686" y="4753556"/>
              <a:ext cx="413882" cy="306273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91552" y="4667343"/>
              <a:ext cx="426726" cy="42672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511190" y="1862847"/>
            <a:ext cx="997060" cy="3256773"/>
            <a:chOff x="1511190" y="1862847"/>
            <a:chExt cx="997060" cy="3256773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712" y="1862847"/>
              <a:ext cx="746444" cy="640075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1511190" y="4039981"/>
              <a:ext cx="390128" cy="482076"/>
              <a:chOff x="1688989" y="4039980"/>
              <a:chExt cx="457311" cy="565093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1688989" y="4039980"/>
                <a:ext cx="457311" cy="5650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1723914" y="4090143"/>
                <a:ext cx="387461" cy="149716"/>
              </a:xfrm>
              <a:prstGeom prst="rect">
                <a:avLst/>
              </a:prstGeom>
              <a:solidFill>
                <a:srgbClr val="C9FF5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21%</a:t>
                </a: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793958" y="4425630"/>
                <a:ext cx="120060" cy="1175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984375" y="4460033"/>
                <a:ext cx="66592" cy="651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688990" y="4233655"/>
                <a:ext cx="457310" cy="1497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" dirty="0">
                    <a:solidFill>
                      <a:schemeClr val="tx1"/>
                    </a:solidFill>
                  </a:rPr>
                  <a:t>O2  monitor</a:t>
                </a:r>
              </a:p>
            </p:txBody>
          </p:sp>
        </p:grp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01700" y="4624095"/>
              <a:ext cx="495525" cy="495525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97215" y="4081471"/>
              <a:ext cx="411035" cy="4110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6" name="Group 145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148" name="Rectangle 147"/>
            <p:cNvSpPr/>
            <p:nvPr/>
          </p:nvSpPr>
          <p:spPr>
            <a:xfrm rot="21005791">
              <a:off x="7364064" y="1010936"/>
              <a:ext cx="1018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</a:t>
              </a: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Area supervisor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53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Work and Safety Coordination Plan (WSCP)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Part 1: Work Coordination Plan</a:t>
            </a:r>
            <a:endParaRPr lang="sv-SE" sz="1400" u="sng" dirty="0"/>
          </a:p>
        </p:txBody>
      </p:sp>
      <p:pic>
        <p:nvPicPr>
          <p:cNvPr id="3" name="Picture 2" descr="Screen Shot 2016-11-18 at 15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85" y="1463086"/>
            <a:ext cx="2436265" cy="3542642"/>
          </a:xfrm>
          <a:prstGeom prst="rect">
            <a:avLst/>
          </a:prstGeom>
        </p:spPr>
      </p:pic>
      <p:sp>
        <p:nvSpPr>
          <p:cNvPr id="133" name="Rounded Rectangle 132"/>
          <p:cNvSpPr/>
          <p:nvPr/>
        </p:nvSpPr>
        <p:spPr>
          <a:xfrm>
            <a:off x="1543296" y="1590937"/>
            <a:ext cx="3593854" cy="1355472"/>
          </a:xfrm>
          <a:prstGeom prst="roundRect">
            <a:avLst>
              <a:gd name="adj" fmla="val 9164"/>
            </a:avLst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2221121" y="1391528"/>
            <a:ext cx="2222500" cy="398816"/>
          </a:xfrm>
          <a:prstGeom prst="roundRect">
            <a:avLst>
              <a:gd name="adj" fmla="val 9164"/>
            </a:avLst>
          </a:prstGeom>
          <a:solidFill>
            <a:srgbClr val="0053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GENERAL INFORMATION</a:t>
            </a:r>
          </a:p>
        </p:txBody>
      </p:sp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ESS-0085649</a:t>
            </a:r>
          </a:p>
        </p:txBody>
      </p:sp>
      <p:sp>
        <p:nvSpPr>
          <p:cNvPr id="134" name="Title 1"/>
          <p:cNvSpPr txBox="1">
            <a:spLocks/>
          </p:cNvSpPr>
          <p:nvPr/>
        </p:nvSpPr>
        <p:spPr>
          <a:xfrm>
            <a:off x="1543296" y="1841226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Working hours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Duration of the activity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Contact persons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Regulatory framework &amp; </a:t>
            </a:r>
            <a:r>
              <a:rPr lang="en-US" sz="1400" dirty="0" smtClean="0">
                <a:solidFill>
                  <a:schemeClr val="tx2"/>
                </a:solidFill>
                <a:latin typeface="Avenir Next Medium"/>
                <a:cs typeface="Avenir Next Medium"/>
              </a:rPr>
              <a:t>applicable documentation</a:t>
            </a:r>
            <a:endParaRPr lang="en-US" sz="1400" dirty="0">
              <a:solidFill>
                <a:schemeClr val="tx2"/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600" dirty="0">
              <a:solidFill>
                <a:schemeClr val="tx2"/>
              </a:solidFill>
              <a:latin typeface="Avenir Next Medium"/>
              <a:cs typeface="Avenir Next Medium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1543290" y="3179672"/>
            <a:ext cx="3593854" cy="2001288"/>
          </a:xfrm>
          <a:prstGeom prst="roundRect">
            <a:avLst>
              <a:gd name="adj" fmla="val 91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2221115" y="2980265"/>
            <a:ext cx="2222500" cy="398816"/>
          </a:xfrm>
          <a:prstGeom prst="roundRect">
            <a:avLst>
              <a:gd name="adj" fmla="val 916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PREPATORY MEASURES</a:t>
            </a:r>
          </a:p>
        </p:txBody>
      </p:sp>
      <p:sp>
        <p:nvSpPr>
          <p:cNvPr id="144" name="Title 1"/>
          <p:cNvSpPr txBox="1">
            <a:spLocks/>
          </p:cNvSpPr>
          <p:nvPr/>
        </p:nvSpPr>
        <p:spPr>
          <a:xfrm>
            <a:off x="1535443" y="3837186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Pre-work visits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Organizational measures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(e.g. storage, waste management, equipment/machines, etc.)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Participation of ESS to the work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(e.g. electricity, water, staff, maintenance, safety measures, etc.)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Provisions for personnel rooms and hygiene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(e.g. toilets, changing rooms, etc.)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Description of the work to be done</a:t>
            </a:r>
          </a:p>
          <a:p>
            <a:pPr marL="285750" indent="-285750" algn="l">
              <a:buFont typeface="Wingdings" charset="2"/>
              <a:buChar char="ü"/>
            </a:pP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6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150" name="Rectangle 149"/>
            <p:cNvSpPr/>
            <p:nvPr/>
          </p:nvSpPr>
          <p:spPr>
            <a:xfrm rot="21005791">
              <a:off x="7269268" y="763054"/>
              <a:ext cx="123321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system leader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Contractor 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area supervisor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795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2" grpId="0" animBg="1"/>
      <p:bldP spid="134" grpId="0"/>
      <p:bldP spid="142" grpId="0" animBg="1"/>
      <p:bldP spid="143" grpId="0" animBg="1"/>
      <p:bldP spid="1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030424" y="921306"/>
            <a:ext cx="7126899" cy="4418959"/>
          </a:xfrm>
          <a:prstGeom prst="rect">
            <a:avLst/>
          </a:prstGeom>
          <a:solidFill>
            <a:srgbClr val="DD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dirty="0"/>
          </a:p>
        </p:txBody>
      </p:sp>
      <p:sp>
        <p:nvSpPr>
          <p:cNvPr id="15" name="Rectangle 14"/>
          <p:cNvSpPr/>
          <p:nvPr/>
        </p:nvSpPr>
        <p:spPr>
          <a:xfrm>
            <a:off x="308239" y="73834"/>
            <a:ext cx="8657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19FD5"/>
                </a:solidFill>
                <a:latin typeface="Avenir Next Medium"/>
                <a:cs typeface="Avenir Next Medium"/>
              </a:rPr>
              <a:t>Work and Safety Coordination Plan (WSCP)</a:t>
            </a:r>
            <a:endParaRPr lang="sv-SE" dirty="0">
              <a:solidFill>
                <a:srgbClr val="119FD5"/>
              </a:solidFill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928790" y="758010"/>
            <a:ext cx="7459559" cy="4977404"/>
          </a:xfrm>
          <a:custGeom>
            <a:avLst/>
            <a:gdLst>
              <a:gd name="connsiteX0" fmla="*/ 154591 w 5805140"/>
              <a:gd name="connsiteY0" fmla="*/ 0 h 3873490"/>
              <a:gd name="connsiteX1" fmla="*/ 5650549 w 5805140"/>
              <a:gd name="connsiteY1" fmla="*/ 0 h 3873490"/>
              <a:gd name="connsiteX2" fmla="*/ 5805140 w 5805140"/>
              <a:gd name="connsiteY2" fmla="*/ 154591 h 3873490"/>
              <a:gd name="connsiteX3" fmla="*/ 5805140 w 5805140"/>
              <a:gd name="connsiteY3" fmla="*/ 3718899 h 3873490"/>
              <a:gd name="connsiteX4" fmla="*/ 5650549 w 5805140"/>
              <a:gd name="connsiteY4" fmla="*/ 3873490 h 3873490"/>
              <a:gd name="connsiteX5" fmla="*/ 154591 w 5805140"/>
              <a:gd name="connsiteY5" fmla="*/ 3873490 h 3873490"/>
              <a:gd name="connsiteX6" fmla="*/ 0 w 5805140"/>
              <a:gd name="connsiteY6" fmla="*/ 3718899 h 3873490"/>
              <a:gd name="connsiteX7" fmla="*/ 0 w 5805140"/>
              <a:gd name="connsiteY7" fmla="*/ 154591 h 3873490"/>
              <a:gd name="connsiteX8" fmla="*/ 154591 w 5805140"/>
              <a:gd name="connsiteY8" fmla="*/ 0 h 3873490"/>
              <a:gd name="connsiteX9" fmla="*/ 250945 w 5805140"/>
              <a:gd name="connsiteY9" fmla="*/ 224027 h 3873490"/>
              <a:gd name="connsiteX10" fmla="*/ 206809 w 5805140"/>
              <a:gd name="connsiteY10" fmla="*/ 268163 h 3873490"/>
              <a:gd name="connsiteX11" fmla="*/ 206809 w 5805140"/>
              <a:gd name="connsiteY11" fmla="*/ 3444357 h 3873490"/>
              <a:gd name="connsiteX12" fmla="*/ 250945 w 5805140"/>
              <a:gd name="connsiteY12" fmla="*/ 3488493 h 3873490"/>
              <a:gd name="connsiteX13" fmla="*/ 5501789 w 5805140"/>
              <a:gd name="connsiteY13" fmla="*/ 3488493 h 3873490"/>
              <a:gd name="connsiteX14" fmla="*/ 5545925 w 5805140"/>
              <a:gd name="connsiteY14" fmla="*/ 3444357 h 3873490"/>
              <a:gd name="connsiteX15" fmla="*/ 5545925 w 5805140"/>
              <a:gd name="connsiteY15" fmla="*/ 268163 h 3873490"/>
              <a:gd name="connsiteX16" fmla="*/ 5501789 w 5805140"/>
              <a:gd name="connsiteY16" fmla="*/ 224027 h 3873490"/>
              <a:gd name="connsiteX17" fmla="*/ 250945 w 5805140"/>
              <a:gd name="connsiteY17" fmla="*/ 224027 h 387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05140" h="3873490">
                <a:moveTo>
                  <a:pt x="154591" y="0"/>
                </a:moveTo>
                <a:lnTo>
                  <a:pt x="5650549" y="0"/>
                </a:lnTo>
                <a:cubicBezTo>
                  <a:pt x="5735927" y="0"/>
                  <a:pt x="5805140" y="69213"/>
                  <a:pt x="5805140" y="154591"/>
                </a:cubicBezTo>
                <a:lnTo>
                  <a:pt x="5805140" y="3718899"/>
                </a:lnTo>
                <a:cubicBezTo>
                  <a:pt x="5805140" y="3804277"/>
                  <a:pt x="5735927" y="3873490"/>
                  <a:pt x="5650549" y="3873490"/>
                </a:cubicBezTo>
                <a:lnTo>
                  <a:pt x="154591" y="3873490"/>
                </a:lnTo>
                <a:cubicBezTo>
                  <a:pt x="69213" y="3873490"/>
                  <a:pt x="0" y="3804277"/>
                  <a:pt x="0" y="3718899"/>
                </a:cubicBezTo>
                <a:lnTo>
                  <a:pt x="0" y="154591"/>
                </a:lnTo>
                <a:cubicBezTo>
                  <a:pt x="0" y="69213"/>
                  <a:pt x="69213" y="0"/>
                  <a:pt x="154591" y="0"/>
                </a:cubicBezTo>
                <a:close/>
                <a:moveTo>
                  <a:pt x="250945" y="224027"/>
                </a:moveTo>
                <a:cubicBezTo>
                  <a:pt x="226569" y="224027"/>
                  <a:pt x="206809" y="243787"/>
                  <a:pt x="206809" y="268163"/>
                </a:cubicBezTo>
                <a:lnTo>
                  <a:pt x="206809" y="3444357"/>
                </a:lnTo>
                <a:cubicBezTo>
                  <a:pt x="206809" y="3468733"/>
                  <a:pt x="226569" y="3488493"/>
                  <a:pt x="250945" y="3488493"/>
                </a:cubicBezTo>
                <a:lnTo>
                  <a:pt x="5501789" y="3488493"/>
                </a:lnTo>
                <a:cubicBezTo>
                  <a:pt x="5526165" y="3488493"/>
                  <a:pt x="5545925" y="3468733"/>
                  <a:pt x="5545925" y="3444357"/>
                </a:cubicBezTo>
                <a:lnTo>
                  <a:pt x="5545925" y="268163"/>
                </a:lnTo>
                <a:cubicBezTo>
                  <a:pt x="5545925" y="243787"/>
                  <a:pt x="5526165" y="224027"/>
                  <a:pt x="5501789" y="224027"/>
                </a:cubicBezTo>
                <a:lnTo>
                  <a:pt x="250945" y="2240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23059" y="5488755"/>
            <a:ext cx="8481850" cy="403768"/>
            <a:chOff x="1271649" y="5687906"/>
            <a:chExt cx="6600702" cy="314218"/>
          </a:xfrm>
        </p:grpSpPr>
        <p:sp>
          <p:nvSpPr>
            <p:cNvPr id="178" name="Round Same Side Corner Rectangle 177"/>
            <p:cNvSpPr/>
            <p:nvPr/>
          </p:nvSpPr>
          <p:spPr>
            <a:xfrm rot="10800000">
              <a:off x="1271649" y="5687906"/>
              <a:ext cx="6600702" cy="314218"/>
            </a:xfrm>
            <a:prstGeom prst="round2SameRect">
              <a:avLst>
                <a:gd name="adj1" fmla="val 47768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3535719" y="5753056"/>
              <a:ext cx="2072561" cy="1571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48" y="5180960"/>
            <a:ext cx="499640" cy="35485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308424" y="1023373"/>
            <a:ext cx="568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Next Medium"/>
                <a:cs typeface="Avenir Next Medium"/>
              </a:rPr>
              <a:t>Part 2: Safety Coordination Plan</a:t>
            </a:r>
            <a:endParaRPr lang="sv-SE" sz="1400" u="sng" dirty="0"/>
          </a:p>
        </p:txBody>
      </p:sp>
      <p:pic>
        <p:nvPicPr>
          <p:cNvPr id="3" name="Picture 2" descr="Screen Shot 2016-11-18 at 15.16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85" y="1463086"/>
            <a:ext cx="2436265" cy="3542642"/>
          </a:xfrm>
          <a:prstGeom prst="rect">
            <a:avLst/>
          </a:prstGeom>
        </p:spPr>
      </p:pic>
      <p:sp>
        <p:nvSpPr>
          <p:cNvPr id="133" name="Rounded Rectangle 132"/>
          <p:cNvSpPr/>
          <p:nvPr/>
        </p:nvSpPr>
        <p:spPr>
          <a:xfrm>
            <a:off x="1543296" y="1616337"/>
            <a:ext cx="3593854" cy="1355472"/>
          </a:xfrm>
          <a:prstGeom prst="roundRect">
            <a:avLst>
              <a:gd name="adj" fmla="val 9164"/>
            </a:avLst>
          </a:prstGeom>
          <a:noFill/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1866900" y="1416928"/>
            <a:ext cx="2922287" cy="398816"/>
          </a:xfrm>
          <a:prstGeom prst="roundRect">
            <a:avLst>
              <a:gd name="adj" fmla="val 9164"/>
            </a:avLst>
          </a:prstGeom>
          <a:solidFill>
            <a:srgbClr val="0053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HAZARD IDENTIFICATION AND CONTROL MEASURES</a:t>
            </a:r>
          </a:p>
        </p:txBody>
      </p:sp>
      <p:sp>
        <p:nvSpPr>
          <p:cNvPr id="182" name="TextBox 258"/>
          <p:cNvSpPr txBox="1">
            <a:spLocks noChangeArrowheads="1"/>
          </p:cNvSpPr>
          <p:nvPr/>
        </p:nvSpPr>
        <p:spPr bwMode="auto">
          <a:xfrm>
            <a:off x="6014274" y="4896054"/>
            <a:ext cx="1094634" cy="194077"/>
          </a:xfrm>
          <a:prstGeom prst="rect">
            <a:avLst/>
          </a:prstGeom>
          <a:solidFill>
            <a:srgbClr val="356797"/>
          </a:solidFill>
          <a:ln>
            <a:noFill/>
          </a:ln>
          <a:extLst/>
        </p:spPr>
        <p:txBody>
          <a:bodyPr wrap="none" lIns="72000" tIns="7200" rIns="72000" bIns="72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cs typeface="Calibri" charset="0"/>
              </a:rPr>
              <a:t>ESS-0085649</a:t>
            </a:r>
          </a:p>
        </p:txBody>
      </p:sp>
      <p:sp>
        <p:nvSpPr>
          <p:cNvPr id="134" name="Title 1"/>
          <p:cNvSpPr txBox="1">
            <a:spLocks/>
          </p:cNvSpPr>
          <p:nvPr/>
        </p:nvSpPr>
        <p:spPr>
          <a:xfrm>
            <a:off x="1543296" y="1841226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Area Hazard Analysis (AHA)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Job Hazard Analysis (JHA)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Co-activities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Avenir Next Medium"/>
                <a:cs typeface="Avenir Next Medium"/>
              </a:rPr>
              <a:t>Control documents </a:t>
            </a:r>
            <a:r>
              <a:rPr lang="en-US" sz="1100" dirty="0">
                <a:solidFill>
                  <a:schemeClr val="tx2"/>
                </a:solidFill>
                <a:latin typeface="Avenir Next Medium"/>
                <a:cs typeface="Avenir Next Medium"/>
              </a:rPr>
              <a:t>(e.g. fire permit, work authorization, lock-out/tag-out permit, etc.)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543290" y="3351122"/>
            <a:ext cx="3593854" cy="1582828"/>
          </a:xfrm>
          <a:prstGeom prst="roundRect">
            <a:avLst>
              <a:gd name="adj" fmla="val 91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endParaRPr lang="en-US" sz="1400" b="1" dirty="0">
              <a:latin typeface="Avenir Next Medium"/>
              <a:ea typeface="Arial" charset="0"/>
              <a:cs typeface="Avenir Next Medium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2221115" y="3151715"/>
            <a:ext cx="2222500" cy="398816"/>
          </a:xfrm>
          <a:prstGeom prst="roundRect">
            <a:avLst>
              <a:gd name="adj" fmla="val 9164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14692" rIns="0" bIns="1469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venir Next Medium"/>
                <a:ea typeface="Arial" charset="0"/>
                <a:cs typeface="Avenir Next Medium"/>
              </a:rPr>
              <a:t>INFORMATION AND TRAINING</a:t>
            </a:r>
          </a:p>
        </p:txBody>
      </p:sp>
      <p:sp>
        <p:nvSpPr>
          <p:cNvPr id="144" name="Title 1"/>
          <p:cNvSpPr txBox="1">
            <a:spLocks/>
          </p:cNvSpPr>
          <p:nvPr/>
        </p:nvSpPr>
        <p:spPr>
          <a:xfrm>
            <a:off x="1535443" y="3780036"/>
            <a:ext cx="3593855" cy="11051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List of mandatory safety training and awareness</a:t>
            </a: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Minimum number of first aiders required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Site map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Next Medium"/>
                <a:cs typeface="Avenir Next Medium"/>
              </a:rPr>
              <a:t>Reporting in case of an incident</a:t>
            </a: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11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  <a:p>
            <a:pPr marL="285750" indent="-285750" algn="l">
              <a:buFont typeface="Wingdings" charset="2"/>
              <a:buChar char="ü"/>
            </a:pPr>
            <a:endParaRPr lang="en-US" sz="600" dirty="0">
              <a:solidFill>
                <a:schemeClr val="accent2">
                  <a:lumMod val="75000"/>
                </a:schemeClr>
              </a:solidFill>
              <a:latin typeface="Avenir Next Medium"/>
              <a:cs typeface="Avenir Next Medium"/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7027397" y="550201"/>
            <a:ext cx="1794806" cy="1286277"/>
            <a:chOff x="7027397" y="550201"/>
            <a:chExt cx="1794806" cy="1286277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7397" y="550201"/>
              <a:ext cx="1794806" cy="1286277"/>
            </a:xfrm>
            <a:prstGeom prst="rect">
              <a:avLst/>
            </a:prstGeom>
          </p:spPr>
        </p:pic>
        <p:sp>
          <p:nvSpPr>
            <p:cNvPr id="150" name="Rectangle 149"/>
            <p:cNvSpPr/>
            <p:nvPr/>
          </p:nvSpPr>
          <p:spPr>
            <a:xfrm rot="21005791">
              <a:off x="7269268" y="763054"/>
              <a:ext cx="123321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system leader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Contractor </a:t>
              </a:r>
            </a:p>
            <a:p>
              <a:pPr algn="ctr"/>
              <a:endParaRPr lang="en-US" sz="900" i="1" dirty="0">
                <a:latin typeface="Avenir Next Medium"/>
                <a:cs typeface="Avenir Next Medium"/>
              </a:endParaRPr>
            </a:p>
            <a:p>
              <a:pPr algn="ctr"/>
              <a:r>
                <a:rPr lang="en-US" sz="900" i="1" dirty="0">
                  <a:latin typeface="Avenir Next Medium"/>
                  <a:cs typeface="Avenir Next Medium"/>
                </a:rPr>
                <a:t>ESS area supervisor</a:t>
              </a:r>
              <a:endParaRPr lang="en-US" sz="9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44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2" grpId="0" animBg="1"/>
      <p:bldP spid="134" grpId="0"/>
      <p:bldP spid="142" grpId="0" animBg="1"/>
      <p:bldP spid="143" grpId="0" animBg="1"/>
      <p:bldP spid="1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888</Words>
  <Application>Microsoft Macintosh PowerPoint</Application>
  <PresentationFormat>On-screen Show (4:3)</PresentationFormat>
  <Paragraphs>284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SAFETY DURING ACCELERATOR INSTALLATION ACTIVITIES ON THE ESS SITE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 Phan</dc:creator>
  <cp:lastModifiedBy>Duy Phan</cp:lastModifiedBy>
  <cp:revision>110</cp:revision>
  <cp:lastPrinted>2016-11-18T16:39:07Z</cp:lastPrinted>
  <dcterms:created xsi:type="dcterms:W3CDTF">2016-11-18T09:17:50Z</dcterms:created>
  <dcterms:modified xsi:type="dcterms:W3CDTF">2016-11-23T16:37:07Z</dcterms:modified>
</cp:coreProperties>
</file>