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7" r:id="rId4"/>
    <p:sldId id="259" r:id="rId5"/>
    <p:sldId id="260" r:id="rId6"/>
    <p:sldId id="268" r:id="rId7"/>
    <p:sldId id="263" r:id="rId8"/>
    <p:sldId id="264" r:id="rId9"/>
    <p:sldId id="270" r:id="rId10"/>
    <p:sldId id="265" r:id="rId11"/>
    <p:sldId id="266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E33"/>
    <a:srgbClr val="FF6E6E"/>
    <a:srgbClr val="D81919"/>
    <a:srgbClr val="000099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22" d="100"/>
          <a:sy n="122" d="100"/>
        </p:scale>
        <p:origin x="-169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2016-11-24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24/11/2016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24/11/2016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24/11/2016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24/11/2016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24/11/2016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Tunnel </a:t>
            </a:r>
            <a:r>
              <a:rPr lang="en-US" sz="4000" dirty="0" smtClean="0"/>
              <a:t>– ISRC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/>
              <a:t>&amp; </a:t>
            </a:r>
            <a:r>
              <a:rPr lang="en-US" sz="4000" dirty="0" smtClean="0"/>
              <a:t>LEBT</a:t>
            </a:r>
            <a:r>
              <a:rPr lang="en-US" sz="4000" baseline="30000" dirty="0" smtClean="0"/>
              <a:t>2</a:t>
            </a:r>
            <a:br>
              <a:rPr lang="en-US" sz="4000" baseline="30000" dirty="0" smtClean="0"/>
            </a:br>
            <a:r>
              <a:rPr lang="en-US" sz="4000" dirty="0" smtClean="0"/>
              <a:t>(with focus on installation)</a:t>
            </a:r>
            <a:endParaRPr lang="en-GB" sz="40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Øystein Midttun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WP3</a:t>
            </a:r>
            <a:r>
              <a:rPr lang="en-GB" sz="2000" baseline="30000" dirty="0" smtClean="0">
                <a:solidFill>
                  <a:schemeClr val="bg1"/>
                </a:solidFill>
              </a:rPr>
              <a:t>3</a:t>
            </a:r>
            <a:r>
              <a:rPr lang="en-GB" sz="2000" dirty="0" smtClean="0">
                <a:solidFill>
                  <a:schemeClr val="bg1"/>
                </a:solidFill>
              </a:rPr>
              <a:t> – ion source guy (in-kind)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algn="l"/>
            <a:r>
              <a:rPr lang="en-GB" sz="1200" baseline="30000" dirty="0" smtClean="0">
                <a:solidFill>
                  <a:schemeClr val="bg1"/>
                </a:solidFill>
              </a:rPr>
              <a:t>1</a:t>
            </a:r>
            <a:r>
              <a:rPr lang="en-GB" sz="1200" dirty="0" smtClean="0">
                <a:solidFill>
                  <a:schemeClr val="bg1"/>
                </a:solidFill>
              </a:rPr>
              <a:t>ISRC = ion source</a:t>
            </a:r>
          </a:p>
          <a:p>
            <a:pPr algn="l"/>
            <a:r>
              <a:rPr lang="en-GB" sz="1200" baseline="30000" dirty="0" smtClean="0">
                <a:solidFill>
                  <a:schemeClr val="bg1"/>
                </a:solidFill>
              </a:rPr>
              <a:t>2</a:t>
            </a:r>
            <a:r>
              <a:rPr lang="en-GB" sz="1200" dirty="0" smtClean="0">
                <a:solidFill>
                  <a:schemeClr val="bg1"/>
                </a:solidFill>
              </a:rPr>
              <a:t>LEBT = low energy beam transport</a:t>
            </a:r>
          </a:p>
          <a:p>
            <a:pPr algn="l"/>
            <a:r>
              <a:rPr lang="en-GB" sz="1200" baseline="30000" dirty="0">
                <a:solidFill>
                  <a:schemeClr val="bg1"/>
                </a:solidFill>
              </a:rPr>
              <a:t>3</a:t>
            </a:r>
            <a:r>
              <a:rPr lang="en-GB" sz="1200" dirty="0" smtClean="0">
                <a:solidFill>
                  <a:schemeClr val="bg1"/>
                </a:solidFill>
              </a:rPr>
              <a:t>WP3 = normal conducting front end = first 50 m of the accelerator</a:t>
            </a:r>
            <a:endParaRPr lang="en-GB" sz="1200" baseline="30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24 November,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The low energy beam transport (LEBT) matches the beam to the RFQ input</a:t>
            </a:r>
            <a:endParaRPr lang="en-GB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28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33200" r="7127" b="24516"/>
          <a:stretch/>
        </p:blipFill>
        <p:spPr>
          <a:xfrm flipH="1">
            <a:off x="0" y="2132856"/>
            <a:ext cx="9134230" cy="238977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34" idx="0"/>
          </p:cNvCxnSpPr>
          <p:nvPr/>
        </p:nvCxnSpPr>
        <p:spPr>
          <a:xfrm flipV="1">
            <a:off x="747374" y="3789040"/>
            <a:ext cx="152218" cy="72008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7" idx="0"/>
          </p:cNvCxnSpPr>
          <p:nvPr/>
        </p:nvCxnSpPr>
        <p:spPr>
          <a:xfrm flipV="1">
            <a:off x="2771706" y="3717032"/>
            <a:ext cx="504150" cy="7920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5" idx="0"/>
          </p:cNvCxnSpPr>
          <p:nvPr/>
        </p:nvCxnSpPr>
        <p:spPr>
          <a:xfrm flipH="1" flipV="1">
            <a:off x="4716019" y="3501008"/>
            <a:ext cx="216565" cy="100811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6" idx="0"/>
          </p:cNvCxnSpPr>
          <p:nvPr/>
        </p:nvCxnSpPr>
        <p:spPr>
          <a:xfrm flipH="1" flipV="1">
            <a:off x="5796138" y="3429000"/>
            <a:ext cx="1706499" cy="108012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6" idx="0"/>
          </p:cNvCxnSpPr>
          <p:nvPr/>
        </p:nvCxnSpPr>
        <p:spPr>
          <a:xfrm flipV="1">
            <a:off x="7502637" y="3429002"/>
            <a:ext cx="1029803" cy="108011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496" y="4509120"/>
            <a:ext cx="1423755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Proton source</a:t>
            </a:r>
          </a:p>
          <a:p>
            <a:r>
              <a:rPr lang="en-US" sz="1400" b="1" dirty="0">
                <a:solidFill>
                  <a:srgbClr val="0094CA"/>
                </a:solidFill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</a:rPr>
              <a:t> </a:t>
            </a:r>
            <a:r>
              <a:rPr lang="en-US" sz="1400" b="1" dirty="0">
                <a:solidFill>
                  <a:srgbClr val="0094CA"/>
                </a:solidFill>
              </a:rPr>
              <a:t>c</a:t>
            </a:r>
            <a:r>
              <a:rPr lang="en-US" sz="1400" b="1" dirty="0" smtClean="0">
                <a:solidFill>
                  <a:srgbClr val="0094CA"/>
                </a:solidFill>
              </a:rPr>
              <a:t>reates the beam</a:t>
            </a:r>
            <a:endParaRPr lang="en-US" sz="1400" b="1" dirty="0">
              <a:solidFill>
                <a:srgbClr val="0094C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670" y="4509120"/>
            <a:ext cx="1615827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Iris</a:t>
            </a:r>
          </a:p>
          <a:p>
            <a:r>
              <a:rPr lang="en-US" sz="1400" b="1" dirty="0">
                <a:solidFill>
                  <a:srgbClr val="0094CA"/>
                </a:solidFill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</a:rPr>
              <a:t> controls the current</a:t>
            </a:r>
            <a:endParaRPr lang="en-US" sz="1400" b="1" dirty="0">
              <a:solidFill>
                <a:srgbClr val="0094C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2200" y="4509120"/>
            <a:ext cx="2260873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Chopper and collimator</a:t>
            </a:r>
          </a:p>
          <a:p>
            <a:r>
              <a:rPr lang="en-US" sz="1400" b="1" dirty="0">
                <a:solidFill>
                  <a:srgbClr val="0094CA"/>
                </a:solidFill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</a:rPr>
              <a:t> controls the pulse length</a:t>
            </a:r>
            <a:endParaRPr lang="en-US" sz="1400" b="1" dirty="0">
              <a:solidFill>
                <a:srgbClr val="0094CA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4509120"/>
            <a:ext cx="1439972" cy="492443"/>
          </a:xfrm>
          <a:prstGeom prst="rect">
            <a:avLst/>
          </a:prstGeom>
          <a:noFill/>
          <a:ln w="19050" cmpd="sng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Solenoid</a:t>
            </a:r>
          </a:p>
          <a:p>
            <a:r>
              <a:rPr lang="en-US" sz="1400" b="1" dirty="0">
                <a:solidFill>
                  <a:srgbClr val="0094CA"/>
                </a:solidFill>
              </a:rPr>
              <a:t>–</a:t>
            </a:r>
            <a:r>
              <a:rPr lang="en-US" sz="1400" b="1" dirty="0" smtClean="0">
                <a:solidFill>
                  <a:srgbClr val="0094CA"/>
                </a:solidFill>
              </a:rPr>
              <a:t> focuses the beam</a:t>
            </a:r>
            <a:endParaRPr lang="en-US" sz="1400" b="1" dirty="0">
              <a:solidFill>
                <a:srgbClr val="0094CA"/>
              </a:solidFill>
            </a:endParaRPr>
          </a:p>
        </p:txBody>
      </p:sp>
      <p:pic>
        <p:nvPicPr>
          <p:cNvPr id="39" name="Immagin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5" y="5013176"/>
            <a:ext cx="2160240" cy="1615623"/>
          </a:xfrm>
          <a:prstGeom prst="rect">
            <a:avLst/>
          </a:prstGeom>
        </p:spPr>
      </p:pic>
      <p:pic>
        <p:nvPicPr>
          <p:cNvPr id="40" name="Immagin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694" y="5013176"/>
            <a:ext cx="1584176" cy="1616530"/>
          </a:xfrm>
          <a:prstGeom prst="rect">
            <a:avLst/>
          </a:prstGeom>
        </p:spPr>
      </p:pic>
      <p:pic>
        <p:nvPicPr>
          <p:cNvPr id="41" name="Picture 3" descr="C:\Users\Lorenzo\Desktop\chopper_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5020514"/>
            <a:ext cx="1224136" cy="16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r="23848"/>
          <a:stretch/>
        </p:blipFill>
        <p:spPr>
          <a:xfrm>
            <a:off x="107504" y="5013176"/>
            <a:ext cx="1584176" cy="15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computer models, we can simulate </a:t>
            </a:r>
            <a:br>
              <a:rPr lang="en-US" dirty="0"/>
            </a:br>
            <a:r>
              <a:rPr lang="en-US" dirty="0" smtClean="0"/>
              <a:t>and “look at” the </a:t>
            </a:r>
            <a:r>
              <a:rPr lang="en-US" dirty="0"/>
              <a:t>beam </a:t>
            </a:r>
            <a:r>
              <a:rPr lang="en-US" dirty="0" smtClean="0"/>
              <a:t>in </a:t>
            </a:r>
            <a:r>
              <a:rPr lang="en-US" dirty="0"/>
              <a:t>the LEBT</a:t>
            </a:r>
          </a:p>
        </p:txBody>
      </p:sp>
      <p:pic>
        <p:nvPicPr>
          <p:cNvPr id="28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33200" r="7127" b="24516"/>
          <a:stretch/>
        </p:blipFill>
        <p:spPr>
          <a:xfrm flipH="1">
            <a:off x="0" y="2132856"/>
            <a:ext cx="9134230" cy="2389770"/>
          </a:xfrm>
          <a:prstGeom prst="rect">
            <a:avLst/>
          </a:prstGeom>
        </p:spPr>
      </p:pic>
      <p:pic>
        <p:nvPicPr>
          <p:cNvPr id="20" name="Picture 19" descr="p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1261531" y="4221449"/>
            <a:ext cx="7728982" cy="25199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67744" y="4941168"/>
            <a:ext cx="40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</a:t>
            </a:r>
            <a:r>
              <a:rPr lang="en-GB" b="1" baseline="30000" dirty="0" smtClean="0"/>
              <a:t>+</a:t>
            </a:r>
            <a:endParaRPr lang="en-GB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4869160"/>
            <a:ext cx="48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</a:t>
            </a:r>
            <a:r>
              <a:rPr lang="en-GB" b="1" baseline="-25000" dirty="0" smtClean="0"/>
              <a:t>2</a:t>
            </a:r>
            <a:r>
              <a:rPr lang="en-GB" b="1" baseline="30000" dirty="0" smtClean="0"/>
              <a:t>+</a:t>
            </a:r>
            <a:endParaRPr lang="en-GB" b="1" baseline="30000" dirty="0"/>
          </a:p>
        </p:txBody>
      </p:sp>
      <p:cxnSp>
        <p:nvCxnSpPr>
          <p:cNvPr id="23" name="Straight Connector 22"/>
          <p:cNvCxnSpPr>
            <a:stCxn id="21" idx="2"/>
          </p:cNvCxnSpPr>
          <p:nvPr/>
        </p:nvCxnSpPr>
        <p:spPr>
          <a:xfrm>
            <a:off x="2470309" y="5310500"/>
            <a:ext cx="373499" cy="56677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 flipH="1">
            <a:off x="6588224" y="5238492"/>
            <a:ext cx="26440" cy="49476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44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ion source and LEBT are the first elements of the accelerator</a:t>
            </a:r>
            <a:endParaRPr lang="en-GB" dirty="0"/>
          </a:p>
        </p:txBody>
      </p:sp>
      <p:pic>
        <p:nvPicPr>
          <p:cNvPr id="5" name="Content Placeholder 4" descr="FEB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823"/>
          <a:stretch/>
        </p:blipFill>
        <p:spPr>
          <a:xfrm>
            <a:off x="-1" y="1412776"/>
            <a:ext cx="9144001" cy="54452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 flipV="1">
            <a:off x="6748716" y="2924944"/>
            <a:ext cx="864096" cy="256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12812" y="2996952"/>
            <a:ext cx="1531188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Proton source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5940152" y="3212976"/>
            <a:ext cx="936104" cy="76073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6256" y="3789040"/>
            <a:ext cx="63855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LEBT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Logically they are installed (and commissioned) first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8" name="Picture 7" descr="Screen Shot 2016-11-23 at 14.4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484966"/>
            <a:ext cx="3816424" cy="537303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3"/>
            <a:endCxn id="17" idx="2"/>
          </p:cNvCxnSpPr>
          <p:nvPr/>
        </p:nvCxnSpPr>
        <p:spPr>
          <a:xfrm>
            <a:off x="2238180" y="3541658"/>
            <a:ext cx="2261812" cy="31358"/>
          </a:xfrm>
          <a:prstGeom prst="straightConnector1">
            <a:avLst/>
          </a:prstGeom>
          <a:ln w="19050" cmpd="sng">
            <a:solidFill>
              <a:srgbClr val="D81919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1600" y="3356992"/>
            <a:ext cx="126658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81919"/>
                </a:solidFill>
              </a:rPr>
              <a:t>Installation</a:t>
            </a:r>
            <a:endParaRPr lang="en-US" b="1" dirty="0">
              <a:solidFill>
                <a:srgbClr val="D81919"/>
              </a:solidFill>
            </a:endParaRPr>
          </a:p>
        </p:txBody>
      </p:sp>
      <p:cxnSp>
        <p:nvCxnSpPr>
          <p:cNvPr id="13" name="Straight Arrow Connector 12"/>
          <p:cNvCxnSpPr>
            <a:stCxn id="14" idx="3"/>
            <a:endCxn id="19" idx="2"/>
          </p:cNvCxnSpPr>
          <p:nvPr/>
        </p:nvCxnSpPr>
        <p:spPr>
          <a:xfrm>
            <a:off x="2618205" y="4693786"/>
            <a:ext cx="1809779" cy="31358"/>
          </a:xfrm>
          <a:prstGeom prst="straightConnector1">
            <a:avLst/>
          </a:prstGeom>
          <a:ln w="19050" cmpd="sng">
            <a:solidFill>
              <a:srgbClr val="D81919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600" y="4509120"/>
            <a:ext cx="1646605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81919"/>
                </a:solidFill>
              </a:rPr>
              <a:t>Commissioning</a:t>
            </a:r>
            <a:endParaRPr lang="en-US" b="1" dirty="0">
              <a:solidFill>
                <a:srgbClr val="D81919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99992" y="3284984"/>
            <a:ext cx="432048" cy="576064"/>
          </a:xfrm>
          <a:prstGeom prst="ellipse">
            <a:avLst/>
          </a:prstGeom>
          <a:noFill/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27984" y="4149080"/>
            <a:ext cx="576064" cy="1152128"/>
          </a:xfrm>
          <a:prstGeom prst="ellipse">
            <a:avLst/>
          </a:prstGeom>
          <a:noFill/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732240" y="3356992"/>
            <a:ext cx="2160240" cy="1477328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3 weeks </a:t>
            </a:r>
          </a:p>
          <a:p>
            <a:r>
              <a:rPr lang="en-US" b="1" dirty="0" smtClean="0">
                <a:solidFill>
                  <a:srgbClr val="0094CA"/>
                </a:solidFill>
              </a:rPr>
              <a:t>for installation, and </a:t>
            </a:r>
          </a:p>
          <a:p>
            <a:r>
              <a:rPr lang="en-US" b="1" dirty="0" smtClean="0">
                <a:solidFill>
                  <a:srgbClr val="0094CA"/>
                </a:solidFill>
              </a:rPr>
              <a:t>9 weeks </a:t>
            </a:r>
          </a:p>
          <a:p>
            <a:r>
              <a:rPr lang="en-US" b="1" dirty="0" smtClean="0">
                <a:solidFill>
                  <a:srgbClr val="0094CA"/>
                </a:solidFill>
              </a:rPr>
              <a:t>for commissioning </a:t>
            </a:r>
          </a:p>
          <a:p>
            <a:r>
              <a:rPr lang="en-US" b="1" dirty="0" smtClean="0">
                <a:solidFill>
                  <a:srgbClr val="0094CA"/>
                </a:solidFill>
              </a:rPr>
              <a:t>is (very) short</a:t>
            </a:r>
            <a:endParaRPr lang="en-US" b="1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Installing the ion source is a collection of small tasks (not exhaustive list)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5" name="Picture 4" descr="FEB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784" r="9522" b="20908"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>
            <a:off x="2882910" y="2070140"/>
            <a:ext cx="1113026" cy="11428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1700808"/>
            <a:ext cx="151836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Cooling water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>
          <a:xfrm flipH="1">
            <a:off x="4716016" y="2214156"/>
            <a:ext cx="286663" cy="107082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5976" y="1844824"/>
            <a:ext cx="1293406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Fiber optics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4860032" y="2821578"/>
            <a:ext cx="720080" cy="46340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0112" y="2636912"/>
            <a:ext cx="1137188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HV power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>
            <a:off x="4932040" y="3253626"/>
            <a:ext cx="792088" cy="1033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24128" y="3068960"/>
            <a:ext cx="1660168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Controls power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>
            <a:off x="5220072" y="4477762"/>
            <a:ext cx="792088" cy="1033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2160" y="4293096"/>
            <a:ext cx="1353481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HV platform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>
          <a:xfrm flipV="1">
            <a:off x="2718847" y="5085184"/>
            <a:ext cx="701025" cy="1846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63688" y="5085184"/>
            <a:ext cx="95515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HV cage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 flipV="1">
            <a:off x="4499992" y="5805264"/>
            <a:ext cx="648072" cy="256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48064" y="5877272"/>
            <a:ext cx="2121093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Ground connections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35" idx="3"/>
          </p:cNvCxnSpPr>
          <p:nvPr/>
        </p:nvCxnSpPr>
        <p:spPr>
          <a:xfrm flipV="1">
            <a:off x="2330234" y="4509120"/>
            <a:ext cx="801606" cy="3286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91680" y="4653136"/>
            <a:ext cx="63855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LEBT</a:t>
            </a:r>
          </a:p>
        </p:txBody>
      </p:sp>
      <p:cxnSp>
        <p:nvCxnSpPr>
          <p:cNvPr id="37" name="Straight Arrow Connector 36"/>
          <p:cNvCxnSpPr>
            <a:stCxn id="38" idx="1"/>
          </p:cNvCxnSpPr>
          <p:nvPr/>
        </p:nvCxnSpPr>
        <p:spPr>
          <a:xfrm flipH="1">
            <a:off x="4067944" y="4045714"/>
            <a:ext cx="1584176" cy="53541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52120" y="3861048"/>
            <a:ext cx="1531188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Proton source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 flipV="1">
            <a:off x="5004048" y="4869160"/>
            <a:ext cx="1080120" cy="1846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84168" y="4869160"/>
            <a:ext cx="162736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Control system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44" idx="1"/>
          </p:cNvCxnSpPr>
          <p:nvPr/>
        </p:nvCxnSpPr>
        <p:spPr>
          <a:xfrm flipH="1" flipV="1">
            <a:off x="4427984" y="4869160"/>
            <a:ext cx="1440160" cy="76073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68144" y="5445224"/>
            <a:ext cx="1646605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 gas delivery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9" name="Straight Arrow Connector 48"/>
          <p:cNvCxnSpPr>
            <a:stCxn id="50" idx="3"/>
          </p:cNvCxnSpPr>
          <p:nvPr/>
        </p:nvCxnSpPr>
        <p:spPr>
          <a:xfrm flipV="1">
            <a:off x="2030284" y="4365104"/>
            <a:ext cx="1029548" cy="256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5576" y="4437112"/>
            <a:ext cx="1274708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Diagnostics</a:t>
            </a:r>
          </a:p>
        </p:txBody>
      </p:sp>
      <p:sp>
        <p:nvSpPr>
          <p:cNvPr id="60" name="Oval 59"/>
          <p:cNvSpPr/>
          <p:nvPr/>
        </p:nvSpPr>
        <p:spPr>
          <a:xfrm>
            <a:off x="2771800" y="3501008"/>
            <a:ext cx="787885" cy="902398"/>
          </a:xfrm>
          <a:prstGeom prst="ellips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21" grpId="0"/>
      <p:bldP spid="24" grpId="0"/>
      <p:bldP spid="26" grpId="0"/>
      <p:bldP spid="31" grpId="0"/>
      <p:bldP spid="35" grpId="0"/>
      <p:bldP spid="38" grpId="0"/>
      <p:bldP spid="41" grpId="0"/>
      <p:bldP spid="44" grpId="0"/>
      <p:bldP spid="50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final installation will be something similar to the Linac4 installation at CERN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" t="470" r="20698" b="28521"/>
          <a:stretch/>
        </p:blipFill>
        <p:spPr>
          <a:xfrm>
            <a:off x="0" y="1412776"/>
            <a:ext cx="9121298" cy="54452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831246">
            <a:off x="3790249" y="3894703"/>
            <a:ext cx="1584176" cy="720080"/>
          </a:xfrm>
          <a:prstGeom prst="ellipse">
            <a:avLst/>
          </a:prstGeom>
          <a:noFill/>
          <a:ln w="3810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91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577814">
            <a:off x="2848011" y="1595094"/>
            <a:ext cx="2232248" cy="3312368"/>
          </a:xfrm>
          <a:prstGeom prst="ellipse">
            <a:avLst/>
          </a:prstGeom>
          <a:noFill/>
          <a:ln w="3810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91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852936"/>
            <a:ext cx="1368152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81919"/>
                </a:solidFill>
              </a:rPr>
              <a:t>Ion source</a:t>
            </a:r>
            <a:endParaRPr lang="en-US" sz="2000" b="1" dirty="0">
              <a:solidFill>
                <a:srgbClr val="D819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365104"/>
            <a:ext cx="864096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81919"/>
                </a:solidFill>
              </a:rPr>
              <a:t>LEBT</a:t>
            </a:r>
            <a:endParaRPr lang="en-US" sz="2000" b="1" dirty="0">
              <a:solidFill>
                <a:srgbClr val="D81919"/>
              </a:solidFill>
            </a:endParaRPr>
          </a:p>
        </p:txBody>
      </p:sp>
      <p:cxnSp>
        <p:nvCxnSpPr>
          <p:cNvPr id="11" name="Straight Connector 10"/>
          <p:cNvCxnSpPr>
            <a:stCxn id="9" idx="1"/>
            <a:endCxn id="6" idx="7"/>
          </p:cNvCxnSpPr>
          <p:nvPr/>
        </p:nvCxnSpPr>
        <p:spPr>
          <a:xfrm flipH="1" flipV="1">
            <a:off x="5149736" y="4492597"/>
            <a:ext cx="574392" cy="72562"/>
          </a:xfrm>
          <a:prstGeom prst="line">
            <a:avLst/>
          </a:prstGeom>
          <a:ln w="38100" cmpd="sng">
            <a:solidFill>
              <a:srgbClr val="D819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57890"/>
            <a:ext cx="4275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H</a:t>
            </a:r>
            <a:r>
              <a:rPr lang="en-GB" sz="2000" b="1" baseline="30000" dirty="0" smtClean="0"/>
              <a:t>-</a:t>
            </a:r>
            <a:r>
              <a:rPr lang="en-GB" sz="2000" b="1" dirty="0" smtClean="0"/>
              <a:t> ion source and LEBT at Linac4, CERN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462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207"/>
            <a:ext cx="7139136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I hope that you will not consider the ion source as a black box (it can also be white or grey </a:t>
            </a:r>
            <a:r>
              <a:rPr lang="is-IS" sz="2800" dirty="0" smtClean="0"/>
              <a:t>…)</a:t>
            </a: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2207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I hope that you will not consider the ion source as a black box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3584"/>
          <a:stretch/>
        </p:blipFill>
        <p:spPr>
          <a:xfrm>
            <a:off x="359532" y="1460302"/>
            <a:ext cx="8424936" cy="5397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57890"/>
            <a:ext cx="41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Proton source for ESS – Catania, Italy</a:t>
            </a:r>
          </a:p>
        </p:txBody>
      </p:sp>
    </p:spTree>
    <p:extLst>
      <p:ext uri="{BB962C8B-B14F-4D97-AF65-F5344CB8AC3E}">
        <p14:creationId xmlns:p14="http://schemas.microsoft.com/office/powerpoint/2010/main" val="19745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an accelerator physicist an ion source is something far far away, 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2" descr="G:\Workspaces\m\midttun\uio\thesis\figures\CERN_accelerator_comple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91" r="-23491"/>
          <a:stretch>
            <a:fillRect/>
          </a:stretch>
        </p:blipFill>
        <p:spPr bwMode="auto">
          <a:xfrm>
            <a:off x="-1" y="1600206"/>
            <a:ext cx="9144000" cy="50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725144"/>
            <a:ext cx="211147" cy="47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37" y="5157192"/>
            <a:ext cx="211147" cy="47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8" y="1700808"/>
            <a:ext cx="197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94CA"/>
                </a:solidFill>
              </a:rPr>
              <a:t>CERN is an extreme case</a:t>
            </a:r>
            <a:endParaRPr lang="en-GB" sz="2400" b="1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an accelerator physicist an ion source is something far far away, 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9903"/>
          <a:stretch/>
        </p:blipFill>
        <p:spPr>
          <a:xfrm>
            <a:off x="0" y="3140968"/>
            <a:ext cx="9144000" cy="121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4824"/>
            <a:ext cx="783819" cy="17614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4289" y="1700808"/>
            <a:ext cx="197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94CA"/>
                </a:solidFill>
              </a:rPr>
              <a:t>ESS is a little easier</a:t>
            </a:r>
            <a:endParaRPr lang="en-GB" sz="2400" b="1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... </a:t>
            </a:r>
            <a:r>
              <a:rPr lang="en-US" dirty="0" smtClean="0"/>
              <a:t>sometimes</a:t>
            </a:r>
            <a:r>
              <a:rPr lang="is-IS" dirty="0" smtClean="0"/>
              <a:t> referred to as a black box, 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7" name="Cube 6"/>
          <p:cNvSpPr/>
          <p:nvPr/>
        </p:nvSpPr>
        <p:spPr>
          <a:xfrm>
            <a:off x="2555776" y="2420888"/>
            <a:ext cx="3240360" cy="2880320"/>
          </a:xfrm>
          <a:prstGeom prst="cube">
            <a:avLst/>
          </a:prstGeom>
          <a:solidFill>
            <a:srgbClr val="0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 rot="5400000">
            <a:off x="5868144" y="3212976"/>
            <a:ext cx="396044" cy="126014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660232" y="3717032"/>
            <a:ext cx="648072" cy="216024"/>
          </a:xfrm>
          <a:prstGeom prst="right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80312" y="3645024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Ions</a:t>
            </a:r>
            <a:endParaRPr lang="en-GB" sz="2000" b="1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... </a:t>
            </a:r>
            <a:r>
              <a:rPr lang="en-US" dirty="0" smtClean="0"/>
              <a:t>and</a:t>
            </a:r>
            <a:r>
              <a:rPr lang="x-none" dirty="0" smtClean="0"/>
              <a:t> should ideally have three buttons</a:t>
            </a:r>
            <a:r>
              <a:rPr lang="is-IS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51" y="3681028"/>
            <a:ext cx="792079" cy="792079"/>
          </a:xfrm>
          <a:prstGeom prst="rect">
            <a:avLst/>
          </a:prstGeom>
        </p:spPr>
      </p:pic>
      <p:sp>
        <p:nvSpPr>
          <p:cNvPr id="14" name="Cube 13"/>
          <p:cNvSpPr/>
          <p:nvPr/>
        </p:nvSpPr>
        <p:spPr>
          <a:xfrm>
            <a:off x="2555776" y="2420888"/>
            <a:ext cx="3240360" cy="2880320"/>
          </a:xfrm>
          <a:prstGeom prst="cube">
            <a:avLst/>
          </a:prstGeom>
          <a:solidFill>
            <a:srgbClr val="0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5868144" y="3212976"/>
            <a:ext cx="396044" cy="126014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6660232" y="3717032"/>
            <a:ext cx="648072" cy="216024"/>
          </a:xfrm>
          <a:prstGeom prst="right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380312" y="3645024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Ions</a:t>
            </a:r>
            <a:endParaRPr lang="en-GB" sz="2000" b="1" dirty="0">
              <a:solidFill>
                <a:srgbClr val="0094C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46" y="2636912"/>
            <a:ext cx="792088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589" y="2848290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4CA"/>
                </a:solidFill>
              </a:rPr>
              <a:t>On/off</a:t>
            </a:r>
            <a:endParaRPr lang="en-GB" b="1" dirty="0">
              <a:solidFill>
                <a:srgbClr val="0094C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89" y="3753902"/>
            <a:ext cx="90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4CA"/>
                </a:solidFill>
              </a:rPr>
              <a:t>Particle</a:t>
            </a:r>
          </a:p>
          <a:p>
            <a:r>
              <a:rPr lang="en-GB" b="1" dirty="0" smtClean="0">
                <a:solidFill>
                  <a:srgbClr val="0094CA"/>
                </a:solidFill>
              </a:rPr>
              <a:t>type</a:t>
            </a:r>
            <a:endParaRPr lang="en-GB" b="1" dirty="0">
              <a:solidFill>
                <a:srgbClr val="0094C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589" y="482846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4CA"/>
                </a:solidFill>
              </a:rPr>
              <a:t>Intensity</a:t>
            </a:r>
            <a:endParaRPr lang="en-GB" b="1" dirty="0">
              <a:solidFill>
                <a:srgbClr val="0094C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751" t="13484" r="16389" b="8997"/>
          <a:stretch/>
        </p:blipFill>
        <p:spPr>
          <a:xfrm>
            <a:off x="1331640" y="4581128"/>
            <a:ext cx="872700" cy="8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(in the ESS case: two buttons)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2555776" y="2420888"/>
            <a:ext cx="3240360" cy="2880320"/>
          </a:xfrm>
          <a:prstGeom prst="cube">
            <a:avLst/>
          </a:prstGeom>
          <a:solidFill>
            <a:srgbClr val="0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5868144" y="3212976"/>
            <a:ext cx="396044" cy="126014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6660232" y="3717032"/>
            <a:ext cx="648072" cy="216024"/>
          </a:xfrm>
          <a:prstGeom prst="rightArrow">
            <a:avLst/>
          </a:prstGeom>
          <a:solidFill>
            <a:srgbClr val="0094CA"/>
          </a:solidFill>
          <a:ln>
            <a:solidFill>
              <a:srgbClr val="0094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380312" y="3645024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Protons</a:t>
            </a:r>
            <a:endParaRPr lang="en-GB" sz="2000" b="1" dirty="0">
              <a:solidFill>
                <a:srgbClr val="0094CA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46" y="2636912"/>
            <a:ext cx="792088" cy="7920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0589" y="2848290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4CA"/>
                </a:solidFill>
              </a:rPr>
              <a:t>On/off</a:t>
            </a:r>
            <a:endParaRPr lang="en-GB" b="1" dirty="0">
              <a:solidFill>
                <a:srgbClr val="0094C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589" y="482846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4CA"/>
                </a:solidFill>
              </a:rPr>
              <a:t>Intensity</a:t>
            </a:r>
            <a:endParaRPr lang="en-GB" b="1" dirty="0">
              <a:solidFill>
                <a:srgbClr val="0094CA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751" t="13484" r="16389" b="8997"/>
          <a:stretch/>
        </p:blipFill>
        <p:spPr>
          <a:xfrm>
            <a:off x="1331640" y="4581128"/>
            <a:ext cx="872700" cy="8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ion source </a:t>
            </a:r>
            <a:r>
              <a:rPr lang="en-GB" dirty="0" smtClean="0"/>
              <a:t>generally consists </a:t>
            </a:r>
            <a:r>
              <a:rPr lang="en-GB" dirty="0"/>
              <a:t>of a plasma </a:t>
            </a:r>
            <a:r>
              <a:rPr lang="en-GB" dirty="0" smtClean="0"/>
              <a:t>generator and </a:t>
            </a:r>
            <a:r>
              <a:rPr lang="en-GB" dirty="0"/>
              <a:t>an extraction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6" name="Cloud 5"/>
          <p:cNvSpPr>
            <a:spLocks noChangeAspect="1"/>
          </p:cNvSpPr>
          <p:nvPr/>
        </p:nvSpPr>
        <p:spPr>
          <a:xfrm>
            <a:off x="2915816" y="2780928"/>
            <a:ext cx="2740142" cy="2304000"/>
          </a:xfrm>
          <a:prstGeom prst="cloud">
            <a:avLst/>
          </a:prstGeom>
          <a:solidFill>
            <a:srgbClr val="FFC8C8"/>
          </a:solidFill>
          <a:ln w="28575" cmpd="sng"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470946" y="2492896"/>
            <a:ext cx="3469206" cy="2880000"/>
          </a:xfrm>
          <a:prstGeom prst="rect">
            <a:avLst/>
          </a:prstGeom>
          <a:noFill/>
          <a:ln w="57150" cmpd="sng"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5796136" y="3573016"/>
            <a:ext cx="3048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cxnSp>
        <p:nvCxnSpPr>
          <p:cNvPr id="9" name="Straight Connector 8"/>
          <p:cNvCxnSpPr>
            <a:cxnSpLocks noChangeAspect="1"/>
          </p:cNvCxnSpPr>
          <p:nvPr/>
        </p:nvCxnSpPr>
        <p:spPr>
          <a:xfrm rot="2700000" flipH="1">
            <a:off x="6410578" y="4548126"/>
            <a:ext cx="721337" cy="0"/>
          </a:xfrm>
          <a:prstGeom prst="line">
            <a:avLst/>
          </a:prstGeom>
          <a:ln w="57150" cmpd="sng">
            <a:solidFill>
              <a:srgbClr val="0094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8900000">
            <a:off x="6410812" y="3340167"/>
            <a:ext cx="719750" cy="0"/>
          </a:xfrm>
          <a:prstGeom prst="line">
            <a:avLst/>
          </a:prstGeom>
          <a:ln w="57150" cmpd="sng">
            <a:solidFill>
              <a:srgbClr val="0094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40152" y="3501008"/>
            <a:ext cx="648000" cy="0"/>
          </a:xfrm>
          <a:prstGeom prst="straightConnector1">
            <a:avLst/>
          </a:prstGeom>
          <a:ln w="38100" cmpd="sng">
            <a:solidFill>
              <a:srgbClr val="9BBE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40152" y="3212976"/>
            <a:ext cx="935999" cy="0"/>
          </a:xfrm>
          <a:prstGeom prst="straightConnector1">
            <a:avLst/>
          </a:prstGeom>
          <a:ln w="38100" cmpd="sng">
            <a:solidFill>
              <a:srgbClr val="9BBE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40152" y="4653136"/>
            <a:ext cx="935999" cy="0"/>
          </a:xfrm>
          <a:prstGeom prst="straightConnector1">
            <a:avLst/>
          </a:prstGeom>
          <a:ln w="38100" cmpd="sng">
            <a:solidFill>
              <a:srgbClr val="9BBE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40152" y="4365104"/>
            <a:ext cx="648000" cy="0"/>
          </a:xfrm>
          <a:prstGeom prst="straightConnector1">
            <a:avLst/>
          </a:prstGeom>
          <a:ln w="38100" cmpd="sng">
            <a:solidFill>
              <a:srgbClr val="9BBE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47864" y="3573016"/>
            <a:ext cx="17403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Plasma</a:t>
            </a:r>
          </a:p>
          <a:p>
            <a:pPr algn="ctr" eaLnBrk="1" hangingPunct="1"/>
            <a:r>
              <a:rPr lang="en-GB" altLang="en-US" sz="1800" dirty="0" smtClean="0">
                <a:solidFill>
                  <a:schemeClr val="tx1"/>
                </a:solidFill>
              </a:rPr>
              <a:t>(ion + electrons)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5736" y="2996952"/>
            <a:ext cx="50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7" name="Rectangle 16"/>
          <p:cNvSpPr/>
          <p:nvPr/>
        </p:nvSpPr>
        <p:spPr>
          <a:xfrm>
            <a:off x="2195736" y="4509120"/>
            <a:ext cx="50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cxnSp>
        <p:nvCxnSpPr>
          <p:cNvPr id="18" name="Straight Arrow Connector 17"/>
          <p:cNvCxnSpPr>
            <a:stCxn id="16" idx="3"/>
            <a:endCxn id="16" idx="1"/>
          </p:cNvCxnSpPr>
          <p:nvPr/>
        </p:nvCxnSpPr>
        <p:spPr>
          <a:xfrm flipH="1">
            <a:off x="2195736" y="3176952"/>
            <a:ext cx="5040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  <a:endCxn id="17" idx="1"/>
          </p:cNvCxnSpPr>
          <p:nvPr/>
        </p:nvCxnSpPr>
        <p:spPr>
          <a:xfrm flipH="1">
            <a:off x="2195736" y="4689120"/>
            <a:ext cx="5040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8619" y="2924944"/>
            <a:ext cx="202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Material input</a:t>
            </a:r>
            <a:endParaRPr lang="en-GB" alt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8619" y="4293096"/>
            <a:ext cx="1997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Power to heat 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the plasma</a:t>
            </a:r>
            <a:endParaRPr lang="en-GB" alt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2666448"/>
            <a:ext cx="359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9BBE33"/>
                </a:solidFill>
              </a:rPr>
              <a:t>E</a:t>
            </a:r>
            <a:endParaRPr lang="en-GB" sz="2800" b="1" dirty="0">
              <a:solidFill>
                <a:srgbClr val="9BBE33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189265" y="3806690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685941" y="3707915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357342" y="3760006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866154" y="3861048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956384" y="3760865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560224" y="4071173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947429" y="3995090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668352" y="3861048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100400" y="3931567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278413" y="4029427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544795" y="3843787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947429" y="3995090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380320" y="3933064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938170" y="4149088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22380" y="3645024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7688811" y="4136313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100400" y="3698107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7740360" y="3993197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544787" y="3717032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380312" y="4149088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059627" y="3919634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8267136" y="3680107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8388432" y="3771487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8172400" y="4077072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253014" y="3962772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164296" y="4005072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8244416" y="3789040"/>
            <a:ext cx="72000" cy="72000"/>
          </a:xfrm>
          <a:prstGeom prst="ellipse">
            <a:avLst/>
          </a:prstGeom>
          <a:solidFill>
            <a:srgbClr val="D81919"/>
          </a:solidFill>
          <a:ln>
            <a:solidFill>
              <a:srgbClr val="D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740352" y="3140968"/>
            <a:ext cx="720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Ions</a:t>
            </a:r>
            <a:endParaRPr lang="en-GB" altLang="en-US" sz="2400" baseline="300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7" idx="0"/>
            <a:endCxn id="52" idx="2"/>
          </p:cNvCxnSpPr>
          <p:nvPr/>
        </p:nvCxnSpPr>
        <p:spPr>
          <a:xfrm flipV="1">
            <a:off x="4205549" y="2234481"/>
            <a:ext cx="2494" cy="25841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059832" y="1772816"/>
            <a:ext cx="2296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Plasma chamber</a:t>
            </a:r>
            <a:endParaRPr lang="en-GB" altLang="en-US" sz="2400" baseline="300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768272" y="3789040"/>
            <a:ext cx="25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1">
                    <a:lumMod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588224" y="3933056"/>
            <a:ext cx="360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1">
                    <a:lumMod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768272" y="4077072"/>
            <a:ext cx="25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1">
                    <a:lumMod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7" idx="0"/>
          </p:cNvCxnSpPr>
          <p:nvPr/>
        </p:nvCxnSpPr>
        <p:spPr>
          <a:xfrm>
            <a:off x="5940152" y="4149080"/>
            <a:ext cx="1170407" cy="15121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796136" y="5661248"/>
            <a:ext cx="2628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Hole to let ions out</a:t>
            </a:r>
            <a:endParaRPr lang="en-GB" altLang="en-US" sz="2400" baseline="300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stCxn id="59" idx="2"/>
          </p:cNvCxnSpPr>
          <p:nvPr/>
        </p:nvCxnSpPr>
        <p:spPr>
          <a:xfrm flipH="1">
            <a:off x="6876257" y="2234481"/>
            <a:ext cx="88534" cy="97849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580112" y="1772816"/>
            <a:ext cx="2769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Extraction electrode</a:t>
            </a:r>
            <a:endParaRPr lang="en-GB" altLang="en-US" sz="2400" baseline="30000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6170942" y="2780928"/>
            <a:ext cx="215996" cy="0"/>
          </a:xfrm>
          <a:prstGeom prst="straightConnector1">
            <a:avLst/>
          </a:prstGeom>
          <a:ln w="19050" cmpd="sng">
            <a:solidFill>
              <a:srgbClr val="9BBE33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/>
      <p:bldP spid="16" grpId="0" animBg="1"/>
      <p:bldP spid="17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2" grpId="0"/>
      <p:bldP spid="57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The ESS proton source uses microwaves to heat the hydrogen plasma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92" b="76338" l="14387" r="66087">
                        <a14:foregroundMark x1="55889" y1="42394" x2="55889" y2="42394"/>
                        <a14:foregroundMark x1="59209" y1="46056" x2="59209" y2="46056"/>
                        <a14:foregroundMark x1="53992" y1="43944" x2="53992" y2="43944"/>
                        <a14:foregroundMark x1="59051" y1="61831" x2="59051" y2="61831"/>
                        <a14:foregroundMark x1="59447" y1="60563" x2="59447" y2="60563"/>
                        <a14:foregroundMark x1="58972" y1="65775" x2="58972" y2="65775"/>
                        <a14:foregroundMark x1="58814" y1="71408" x2="58814" y2="71408"/>
                        <a14:foregroundMark x1="38419" y1="21408" x2="38419" y2="21408"/>
                        <a14:foregroundMark x1="26798" y1="52254" x2="26798" y2="52254"/>
                        <a14:foregroundMark x1="29802" y1="54648" x2="29802" y2="54648"/>
                        <a14:foregroundMark x1="29328" y1="35775" x2="29328" y2="35775"/>
                        <a14:foregroundMark x1="60079" y1="48169" x2="60079" y2="48169"/>
                        <a14:foregroundMark x1="60791" y1="35634" x2="60791" y2="35634"/>
                        <a14:foregroundMark x1="53913" y1="31972" x2="53913" y2="31972"/>
                        <a14:foregroundMark x1="56126" y1="32254" x2="56126" y2="32254"/>
                        <a14:foregroundMark x1="53518" y1="47465" x2="53518" y2="47465"/>
                        <a14:foregroundMark x1="52885" y1="52113" x2="52885" y2="52113"/>
                        <a14:foregroundMark x1="53676" y1="52254" x2="53676" y2="52254"/>
                        <a14:foregroundMark x1="57470" y1="58028" x2="57470" y2="58028"/>
                        <a14:foregroundMark x1="58024" y1="59577" x2="58024" y2="59577"/>
                        <a14:foregroundMark x1="62767" y1="60563" x2="62767" y2="60563"/>
                        <a14:foregroundMark x1="64427" y1="55775" x2="64427" y2="55775"/>
                        <a14:foregroundMark x1="64269" y1="48732" x2="64269" y2="48732"/>
                        <a14:foregroundMark x1="64111" y1="42254" x2="64111" y2="42254"/>
                        <a14:foregroundMark x1="64348" y1="38732" x2="64348" y2="38732"/>
                        <a14:foregroundMark x1="64901" y1="34085" x2="64901" y2="34085"/>
                        <a14:foregroundMark x1="64506" y1="32676" x2="64506" y2="32676"/>
                        <a14:foregroundMark x1="63320" y1="32254" x2="63320" y2="32254"/>
                        <a14:foregroundMark x1="61818" y1="30000" x2="61818" y2="30000"/>
                        <a14:foregroundMark x1="56759" y1="38028" x2="56759" y2="38028"/>
                        <a14:foregroundMark x1="54150" y1="39155" x2="54150" y2="39155"/>
                        <a14:foregroundMark x1="54150" y1="42817" x2="54150" y2="42817"/>
                        <a14:foregroundMark x1="57391" y1="37465" x2="57391" y2="37465"/>
                        <a14:foregroundMark x1="58419" y1="36338" x2="58419" y2="36338"/>
                        <a14:foregroundMark x1="59209" y1="40000" x2="59209" y2="40000"/>
                        <a14:foregroundMark x1="29486" y1="38169" x2="29486" y2="38169"/>
                        <a14:foregroundMark x1="29486" y1="42817" x2="29486" y2="42817"/>
                        <a14:foregroundMark x1="27668" y1="46338" x2="27668" y2="46338"/>
                        <a14:foregroundMark x1="25771" y1="46338" x2="25771" y2="46338"/>
                        <a14:foregroundMark x1="24190" y1="46338" x2="24190" y2="46338"/>
                        <a14:foregroundMark x1="22925" y1="46338" x2="22925" y2="46338"/>
                        <a14:foregroundMark x1="22055" y1="46338" x2="22055" y2="46338"/>
                        <a14:foregroundMark x1="21107" y1="46338" x2="21107" y2="46338"/>
                        <a14:foregroundMark x1="20553" y1="45915" x2="20553" y2="45915"/>
                        <a14:foregroundMark x1="19684" y1="46620" x2="19684" y2="46620"/>
                        <a14:foregroundMark x1="19605" y1="45493" x2="19605" y2="45493"/>
                        <a14:foregroundMark x1="18498" y1="46479" x2="18498" y2="46479"/>
                        <a14:foregroundMark x1="50277" y1="31127" x2="50277" y2="31127"/>
                        <a14:foregroundMark x1="41028" y1="37042" x2="41028" y2="37042"/>
                        <a14:foregroundMark x1="50198" y1="59155" x2="50198" y2="59155"/>
                        <a14:foregroundMark x1="49644" y1="56620" x2="49644" y2="56620"/>
                        <a14:foregroundMark x1="52411" y1="57606" x2="52411" y2="57606"/>
                        <a14:foregroundMark x1="51304" y1="55352" x2="51304" y2="55352"/>
                        <a14:foregroundMark x1="52490" y1="54648" x2="52490" y2="54648"/>
                        <a14:foregroundMark x1="52648" y1="49859" x2="52648" y2="49859"/>
                        <a14:foregroundMark x1="52727" y1="37606" x2="52727" y2="37606"/>
                        <a14:foregroundMark x1="53281" y1="37183" x2="53281" y2="37183"/>
                        <a14:foregroundMark x1="55257" y1="34930" x2="55257" y2="34930"/>
                        <a14:foregroundMark x1="55257" y1="32676" x2="55257" y2="32676"/>
                        <a14:foregroundMark x1="58498" y1="34507" x2="58498" y2="34507"/>
                        <a14:foregroundMark x1="59051" y1="29577" x2="59051" y2="29577"/>
                        <a14:foregroundMark x1="57866" y1="24789" x2="57866" y2="24789"/>
                        <a14:foregroundMark x1="58814" y1="25070" x2="58814" y2="25070"/>
                        <a14:foregroundMark x1="60000" y1="22394" x2="60000" y2="22394"/>
                        <a14:foregroundMark x1="57470" y1="50141" x2="57470" y2="50141"/>
                        <a14:foregroundMark x1="56996" y1="55634" x2="56996" y2="55634"/>
                        <a14:foregroundMark x1="55810" y1="57465" x2="55810" y2="57465"/>
                        <a14:foregroundMark x1="54545" y1="60141" x2="54545" y2="60141"/>
                        <a14:foregroundMark x1="53360" y1="60704" x2="53360" y2="60704"/>
                        <a14:foregroundMark x1="54783" y1="62535" x2="54783" y2="62535"/>
                        <a14:foregroundMark x1="55494" y1="61972" x2="55494" y2="61972"/>
                        <a14:foregroundMark x1="55494" y1="62958" x2="55494" y2="62958"/>
                        <a14:foregroundMark x1="54783" y1="63944" x2="54783" y2="63944"/>
                        <a14:foregroundMark x1="53992" y1="62535" x2="53992" y2="62535"/>
                        <a14:foregroundMark x1="53992" y1="63662" x2="53992" y2="63662"/>
                        <a14:foregroundMark x1="43083" y1="64648" x2="43083" y2="64648"/>
                        <a14:foregroundMark x1="42213" y1="27324" x2="42213" y2="27324"/>
                        <a14:foregroundMark x1="48300" y1="27606" x2="48300" y2="27606"/>
                        <a14:foregroundMark x1="51304" y1="23662" x2="51304" y2="23662"/>
                        <a14:foregroundMark x1="35020" y1="72958" x2="35020" y2="72958"/>
                        <a14:foregroundMark x1="35494" y1="70141" x2="35494" y2="70141"/>
                        <a14:foregroundMark x1="39368" y1="72535" x2="39368" y2="72535"/>
                        <a14:foregroundMark x1="39051" y1="74507" x2="39051" y2="74507"/>
                        <a14:foregroundMark x1="40316" y1="73099" x2="40316" y2="73099"/>
                        <a14:foregroundMark x1="15415" y1="49859" x2="15415" y2="49859"/>
                        <a14:foregroundMark x1="18024" y1="48451" x2="18024" y2="48451"/>
                        <a14:foregroundMark x1="19921" y1="50141" x2="19921" y2="50141"/>
                        <a14:foregroundMark x1="29486" y1="56479" x2="29486" y2="56479"/>
                        <a14:foregroundMark x1="29565" y1="40704" x2="29565" y2="40704"/>
                        <a14:foregroundMark x1="15178" y1="42254" x2="15178" y2="42254"/>
                        <a14:foregroundMark x1="59684" y1="56479" x2="59684" y2="56479"/>
                        <a14:foregroundMark x1="60000" y1="57606" x2="60000" y2="57606"/>
                        <a14:foregroundMark x1="63162" y1="54366" x2="63162" y2="54366"/>
                        <a14:foregroundMark x1="62134" y1="56901" x2="62134" y2="56901"/>
                        <a14:foregroundMark x1="61897" y1="52958" x2="61897" y2="52958"/>
                        <a14:foregroundMark x1="62846" y1="51268" x2="62846" y2="51268"/>
                        <a14:foregroundMark x1="63320" y1="49437" x2="63320" y2="49437"/>
                        <a14:foregroundMark x1="62055" y1="47042" x2="62055" y2="47042"/>
                        <a14:foregroundMark x1="62846" y1="44507" x2="62846" y2="44507"/>
                        <a14:foregroundMark x1="58182" y1="61690" x2="58182" y2="61690"/>
                        <a14:foregroundMark x1="59209" y1="64789" x2="59209" y2="64789"/>
                        <a14:foregroundMark x1="57470" y1="71831" x2="57470" y2="71831"/>
                        <a14:foregroundMark x1="59289" y1="73380" x2="59289" y2="73380"/>
                        <a14:foregroundMark x1="60632" y1="71690" x2="60632" y2="71690"/>
                        <a14:foregroundMark x1="58340" y1="72817" x2="58340" y2="72817"/>
                        <a14:foregroundMark x1="60079" y1="73662" x2="60079" y2="73662"/>
                        <a14:foregroundMark x1="35810" y1="19718" x2="35810" y2="19718"/>
                        <a14:foregroundMark x1="31146" y1="70282" x2="31146" y2="70282"/>
                        <a14:foregroundMark x1="34308" y1="19437" x2="34308" y2="19437"/>
                        <a14:foregroundMark x1="40711" y1="19296" x2="40711" y2="19296"/>
                        <a14:foregroundMark x1="38103" y1="70282" x2="38103" y2="70282"/>
                        <a14:foregroundMark x1="38419" y1="72394" x2="38419" y2="7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3" t="9597" r="33638" b="23076"/>
          <a:stretch/>
        </p:blipFill>
        <p:spPr bwMode="auto">
          <a:xfrm>
            <a:off x="1619672" y="2124898"/>
            <a:ext cx="5550942" cy="3971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>
            <a:stCxn id="10" idx="3"/>
          </p:cNvCxnSpPr>
          <p:nvPr/>
        </p:nvCxnSpPr>
        <p:spPr>
          <a:xfrm>
            <a:off x="1720072" y="3877789"/>
            <a:ext cx="1018156" cy="34404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760" y="3693123"/>
            <a:ext cx="1263312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Waveguide</a:t>
            </a: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2347021" y="5245327"/>
            <a:ext cx="1148126" cy="45933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760" y="5519999"/>
            <a:ext cx="1890261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Solenoid</a:t>
            </a:r>
            <a:r>
              <a:rPr lang="en-US" sz="1600" b="1" dirty="0" smtClean="0">
                <a:solidFill>
                  <a:srgbClr val="0094CA"/>
                </a:solidFill>
              </a:rPr>
              <a:t> </a:t>
            </a:r>
            <a:r>
              <a:rPr lang="en-US" b="1" dirty="0">
                <a:solidFill>
                  <a:srgbClr val="0094CA"/>
                </a:solidFill>
              </a:rPr>
              <a:t>magnets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2225243" y="3313073"/>
            <a:ext cx="1429697" cy="9890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6760" y="3128407"/>
            <a:ext cx="1768483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Plasma chamber</a:t>
            </a: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 flipV="1">
            <a:off x="1882150" y="4651209"/>
            <a:ext cx="1091563" cy="1059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6760" y="4572487"/>
            <a:ext cx="1425390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Gas injection</a:t>
            </a:r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flipH="1">
            <a:off x="4656968" y="2430180"/>
            <a:ext cx="368127" cy="80453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1192" y="2060848"/>
            <a:ext cx="2287806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High voltage insulator</a:t>
            </a: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4445502" y="2789679"/>
            <a:ext cx="1315362" cy="127028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60864" y="2605013"/>
            <a:ext cx="2121093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Extraction </a:t>
            </a:r>
            <a:r>
              <a:rPr lang="en-US" b="1" dirty="0" err="1">
                <a:solidFill>
                  <a:srgbClr val="0094CA"/>
                </a:solidFill>
              </a:rPr>
              <a:t>eletrodes</a:t>
            </a:r>
            <a:endParaRPr lang="en-US" b="1" dirty="0">
              <a:solidFill>
                <a:srgbClr val="0094CA"/>
              </a:solidFill>
            </a:endParaRP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>
            <a:off x="6515076" y="4406498"/>
            <a:ext cx="655538" cy="1189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0614" y="4221832"/>
            <a:ext cx="1587356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Pumping ports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91880" y="6096178"/>
            <a:ext cx="30600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83253" y="5736138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2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16593" r="9424" b="6538"/>
          <a:stretch/>
        </p:blipFill>
        <p:spPr bwMode="auto">
          <a:xfrm>
            <a:off x="1323387" y="1474183"/>
            <a:ext cx="6416965" cy="53838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The magnetron injects the microwaves, and the high voltage platform provides the electric extraction field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4060567" y="3262174"/>
            <a:ext cx="184666" cy="225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b="1" baseline="30000" dirty="0">
                <a:solidFill>
                  <a:srgbClr val="3F6CAF"/>
                </a:solidFill>
                <a:latin typeface="Cambria"/>
              </a:rPr>
              <a:t> 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H="1" flipV="1">
            <a:off x="5292080" y="5157192"/>
            <a:ext cx="767996" cy="100811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2040" y="6165304"/>
            <a:ext cx="2256071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High voltage isolators</a:t>
            </a:r>
            <a:endParaRPr lang="en-US" b="1" dirty="0">
              <a:solidFill>
                <a:srgbClr val="0094CA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79712" y="1844824"/>
            <a:ext cx="2520280" cy="21602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7584" y="1628800"/>
            <a:ext cx="1259930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Magnetron</a:t>
            </a:r>
            <a:endParaRPr lang="en-US" b="1" dirty="0">
              <a:solidFill>
                <a:srgbClr val="0094CA"/>
              </a:solidFill>
            </a:endParaRPr>
          </a:p>
        </p:txBody>
      </p:sp>
      <p:cxnSp>
        <p:nvCxnSpPr>
          <p:cNvPr id="27" name="Straight Arrow Connector 26"/>
          <p:cNvCxnSpPr>
            <a:stCxn id="28" idx="1"/>
          </p:cNvCxnSpPr>
          <p:nvPr/>
        </p:nvCxnSpPr>
        <p:spPr>
          <a:xfrm flipH="1" flipV="1">
            <a:off x="5004048" y="3501008"/>
            <a:ext cx="1512168" cy="61671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6216" y="3933056"/>
            <a:ext cx="1768483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Plasma chamber</a:t>
            </a:r>
            <a:endParaRPr lang="en-US" b="1" dirty="0">
              <a:solidFill>
                <a:srgbClr val="0094CA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93" y="2852936"/>
            <a:ext cx="3888432" cy="267977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3893" y="2452826"/>
            <a:ext cx="2952852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4CA"/>
                </a:solidFill>
              </a:rPr>
              <a:t>Power -&gt; microwave oven</a:t>
            </a:r>
            <a:endParaRPr lang="en-US" sz="2000" b="1" dirty="0">
              <a:solidFill>
                <a:srgbClr val="0094CA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2452826"/>
            <a:ext cx="2814593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4CA"/>
                </a:solidFill>
              </a:rPr>
              <a:t>High voltage -&gt; Tesla coil</a:t>
            </a:r>
            <a:endParaRPr lang="en-US" sz="2000" b="1" dirty="0">
              <a:solidFill>
                <a:srgbClr val="0094C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852936"/>
            <a:ext cx="3600400" cy="27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2676</TotalTime>
  <Words>434</Words>
  <Application>Microsoft Office PowerPoint</Application>
  <PresentationFormat>On-screen Show (4:3)</PresentationFormat>
  <Paragraphs>120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Chess Core Powerpoint</vt:lpstr>
      <vt:lpstr>Tunnel – ISRC1 &amp; LEBT2 (with focus on installation)</vt:lpstr>
      <vt:lpstr>For an accelerator physicist an ion source is something far far away, …</vt:lpstr>
      <vt:lpstr>For an accelerator physicist an ion source is something far far away, …</vt:lpstr>
      <vt:lpstr>... sometimes referred to as a black box, ...</vt:lpstr>
      <vt:lpstr>... and should ideally have three buttons.</vt:lpstr>
      <vt:lpstr>(in the ESS case: two buttons)</vt:lpstr>
      <vt:lpstr>An ion source generally consists of a plasma generator and an extraction system</vt:lpstr>
      <vt:lpstr>The ESS proton source uses microwaves to heat the hydrogen plasma</vt:lpstr>
      <vt:lpstr>The magnetron injects the microwaves, and the high voltage platform provides the electric extraction field</vt:lpstr>
      <vt:lpstr>The low energy beam transport (LEBT) matches the beam to the RFQ input</vt:lpstr>
      <vt:lpstr>With computer models, we can simulate  and “look at” the beam in the LEBT</vt:lpstr>
      <vt:lpstr>The ion source and LEBT are the first elements of the accelerator</vt:lpstr>
      <vt:lpstr>Logically they are installed (and commissioned) first </vt:lpstr>
      <vt:lpstr>Installing the ion source is a collection of small tasks (not exhaustive list)</vt:lpstr>
      <vt:lpstr>The final installation will be something similar to the Linac4 installation at CERN</vt:lpstr>
      <vt:lpstr>I hope that you will not consider the ion source as a black box (it can also be white or grey …)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Caroline Prabert</cp:lastModifiedBy>
  <cp:revision>56</cp:revision>
  <dcterms:created xsi:type="dcterms:W3CDTF">2013-10-29T16:05:10Z</dcterms:created>
  <dcterms:modified xsi:type="dcterms:W3CDTF">2016-11-24T09:05:13Z</dcterms:modified>
</cp:coreProperties>
</file>