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9" r:id="rId4"/>
    <p:sldId id="258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9" r:id="rId13"/>
    <p:sldId id="265" r:id="rId14"/>
    <p:sldId id="27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3" autoAdjust="0"/>
    <p:restoredTop sz="94737" autoAdjust="0"/>
  </p:normalViewPr>
  <p:slideViewPr>
    <p:cSldViewPr>
      <p:cViewPr>
        <p:scale>
          <a:sx n="122" d="100"/>
          <a:sy n="122" d="100"/>
        </p:scale>
        <p:origin x="89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2016-11-23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06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65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779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23/11/2016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23/11/2016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23/11/2016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23/11/2016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23/11/2016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Cryomodules: </a:t>
            </a:r>
            <a:r>
              <a:rPr lang="en-GB" sz="4000"/>
              <a:t>E</a:t>
            </a:r>
            <a:r>
              <a:rPr lang="en-GB" sz="4000" smtClean="0"/>
              <a:t>llipticals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Felix Schlander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Accelerator and CF retreat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23 November,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of module (XFEL example)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33507"/>
            <a:ext cx="5362836" cy="27756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069187"/>
            <a:ext cx="5076056" cy="3544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0484" y="6613725"/>
            <a:ext cx="2034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S. </a:t>
            </a:r>
            <a:r>
              <a:rPr lang="en-US" sz="1000" i="1" dirty="0" err="1" smtClean="0"/>
              <a:t>Barbanotti</a:t>
            </a:r>
            <a:r>
              <a:rPr lang="en-US" sz="1000" i="1" dirty="0" smtClean="0"/>
              <a:t>, MOPP021, IPAC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684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in the tunnel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2" y="1600200"/>
            <a:ext cx="808207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2195736" y="458112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 and positioning of </a:t>
            </a:r>
            <a:r>
              <a:rPr lang="en-US" dirty="0" err="1" smtClean="0"/>
              <a:t>cryomodules</a:t>
            </a:r>
            <a:r>
              <a:rPr lang="en-US" dirty="0" smtClean="0"/>
              <a:t> in tunnel is currently under investigation – commercial solutions preferred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Cavity fabrication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Transport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cryomodules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Interfaces in </a:t>
            </a:r>
            <a:r>
              <a:rPr lang="en-US" smtClean="0"/>
              <a:t>the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20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interfaces have to be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Content Placeholder 4" descr="Cryomodule ESS_5June2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2173166"/>
            <a:ext cx="5626968" cy="3094615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7164288" y="4839191"/>
            <a:ext cx="1008112" cy="360040"/>
          </a:xfrm>
          <a:prstGeom prst="borderCallout1">
            <a:avLst>
              <a:gd name="adj1" fmla="val 2389"/>
              <a:gd name="adj2" fmla="val -30"/>
              <a:gd name="adj3" fmla="val -121483"/>
              <a:gd name="adj4" fmla="val -358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7452320" y="1741118"/>
            <a:ext cx="1584176" cy="360040"/>
          </a:xfrm>
          <a:prstGeom prst="borderCallout1">
            <a:avLst>
              <a:gd name="adj1" fmla="val 99141"/>
              <a:gd name="adj2" fmla="val 126"/>
              <a:gd name="adj3" fmla="val 185882"/>
              <a:gd name="adj4" fmla="val -407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67544" y="5629550"/>
            <a:ext cx="1008112" cy="360040"/>
          </a:xfrm>
          <a:prstGeom prst="borderCallout1">
            <a:avLst>
              <a:gd name="adj1" fmla="val 1961"/>
              <a:gd name="adj2" fmla="val 99119"/>
              <a:gd name="adj3" fmla="val -307140"/>
              <a:gd name="adj4" fmla="val 158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5292080" y="1597102"/>
            <a:ext cx="1440160" cy="504056"/>
          </a:xfrm>
          <a:prstGeom prst="borderCallout1">
            <a:avLst>
              <a:gd name="adj1" fmla="val 101560"/>
              <a:gd name="adj2" fmla="val 401"/>
              <a:gd name="adj3" fmla="val 318415"/>
              <a:gd name="adj4" fmla="val -130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Cabling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5868144" y="5197502"/>
            <a:ext cx="1008112" cy="576064"/>
          </a:xfrm>
          <a:prstGeom prst="borderCallout1">
            <a:avLst>
              <a:gd name="adj1" fmla="val 1785"/>
              <a:gd name="adj2" fmla="val -894"/>
              <a:gd name="adj3" fmla="val -129845"/>
              <a:gd name="adj4" fmla="val 800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Cooling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3533056" y="1835798"/>
            <a:ext cx="1224136" cy="576064"/>
          </a:xfrm>
          <a:prstGeom prst="borderCallout1">
            <a:avLst>
              <a:gd name="adj1" fmla="val 98839"/>
              <a:gd name="adj2" fmla="val 50761"/>
              <a:gd name="adj3" fmla="val 286740"/>
              <a:gd name="adj4" fmla="val 526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HV, Power supplies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7812360" y="3541318"/>
            <a:ext cx="1008112" cy="360040"/>
          </a:xfrm>
          <a:prstGeom prst="borderCallout1">
            <a:avLst>
              <a:gd name="adj1" fmla="val 2389"/>
              <a:gd name="adj2" fmla="val 833"/>
              <a:gd name="adj3" fmla="val 20420"/>
              <a:gd name="adj4" fmla="val -654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251520" y="3541318"/>
            <a:ext cx="1296144" cy="576064"/>
          </a:xfrm>
          <a:prstGeom prst="borderCallout1">
            <a:avLst>
              <a:gd name="adj1" fmla="val 148531"/>
              <a:gd name="adj2" fmla="val 129569"/>
              <a:gd name="adj3" fmla="val 101711"/>
              <a:gd name="adj4" fmla="val 99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&amp; Alignment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1115616" y="2101158"/>
            <a:ext cx="1008112" cy="360040"/>
          </a:xfrm>
          <a:prstGeom prst="borderCallout1">
            <a:avLst>
              <a:gd name="adj1" fmla="val 408009"/>
              <a:gd name="adj2" fmla="val 227154"/>
              <a:gd name="adj3" fmla="val 101230"/>
              <a:gd name="adj4" fmla="val 99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ICS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3232515" y="5773201"/>
            <a:ext cx="1008112" cy="360040"/>
          </a:xfrm>
          <a:prstGeom prst="borderCallout1">
            <a:avLst>
              <a:gd name="adj1" fmla="val 1961"/>
              <a:gd name="adj2" fmla="val 99119"/>
              <a:gd name="adj3" fmla="val -507899"/>
              <a:gd name="adj4" fmla="val 1768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3419872" y="34290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278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Cavity fabrication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Transport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cryomodules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Interfaces in the tunnel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13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cold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17637" y="2134873"/>
            <a:ext cx="7708725" cy="923012"/>
            <a:chOff x="0" y="0"/>
            <a:chExt cx="12547601" cy="1720850"/>
          </a:xfrm>
        </p:grpSpPr>
        <p:sp>
          <p:nvSpPr>
            <p:cNvPr id="6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7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12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13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14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15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16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17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9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9" name="AutoShape 32"/>
            <p:cNvSpPr>
              <a:spLocks/>
            </p:cNvSpPr>
            <p:nvPr/>
          </p:nvSpPr>
          <p:spPr bwMode="auto">
            <a:xfrm>
              <a:off x="1446710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cs typeface="Gill Sans" charset="0"/>
                </a:rPr>
                <a:t>2.4 m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2" name="AutoShape 35"/>
            <p:cNvSpPr>
              <a:spLocks/>
            </p:cNvSpPr>
            <p:nvPr/>
          </p:nvSpPr>
          <p:spPr bwMode="auto">
            <a:xfrm>
              <a:off x="2456429" y="305189"/>
              <a:ext cx="546573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cs typeface="Gill Sans" charset="0"/>
                </a:rPr>
                <a:t>4.6 m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5" name="AutoShape 38"/>
            <p:cNvSpPr>
              <a:spLocks/>
            </p:cNvSpPr>
            <p:nvPr/>
          </p:nvSpPr>
          <p:spPr bwMode="auto">
            <a:xfrm>
              <a:off x="3521348" y="305189"/>
              <a:ext cx="546573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cs typeface="Gill Sans" charset="0"/>
                </a:rPr>
                <a:t>3.8 m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8" name="AutoShape 41"/>
            <p:cNvSpPr>
              <a:spLocks/>
            </p:cNvSpPr>
            <p:nvPr/>
          </p:nvSpPr>
          <p:spPr bwMode="auto">
            <a:xfrm>
              <a:off x="4579832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cs typeface="Gill Sans" charset="0"/>
                </a:rPr>
                <a:t>39 m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1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56 m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4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77 m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5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7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179 m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48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9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0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1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2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3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4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75 keV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55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3.6 MeV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56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90 MeV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57" name="AutoShape 60"/>
            <p:cNvSpPr>
              <a:spLocks/>
            </p:cNvSpPr>
            <p:nvPr/>
          </p:nvSpPr>
          <p:spPr bwMode="auto">
            <a:xfrm>
              <a:off x="6068033" y="1377193"/>
              <a:ext cx="855225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216 MeV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58" name="AutoShape 61"/>
            <p:cNvSpPr>
              <a:spLocks/>
            </p:cNvSpPr>
            <p:nvPr/>
          </p:nvSpPr>
          <p:spPr bwMode="auto">
            <a:xfrm>
              <a:off x="7471974" y="1377193"/>
              <a:ext cx="855227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571 MeV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59" name="AutoShape 62"/>
            <p:cNvSpPr>
              <a:spLocks/>
            </p:cNvSpPr>
            <p:nvPr/>
          </p:nvSpPr>
          <p:spPr bwMode="auto">
            <a:xfrm>
              <a:off x="8933789" y="1377193"/>
              <a:ext cx="953824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>
                  <a:cs typeface="Gill Sans" charset="0"/>
                </a:rPr>
                <a:t>2000 MeV</a:t>
              </a:r>
              <a:endParaRPr lang="en-US" sz="950">
                <a:cs typeface="Gill Sans Light" charset="0"/>
              </a:endParaRPr>
            </a:p>
          </p:txBody>
        </p:sp>
        <p:sp>
          <p:nvSpPr>
            <p:cNvPr id="60" name="AutoShape 63"/>
            <p:cNvSpPr>
              <a:spLocks/>
            </p:cNvSpPr>
            <p:nvPr/>
          </p:nvSpPr>
          <p:spPr bwMode="auto">
            <a:xfrm>
              <a:off x="3850272" y="74378"/>
              <a:ext cx="1064603" cy="2436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cs typeface="Gill Sans" charset="0"/>
                </a:rPr>
                <a:t>352.21 MHz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61" name="AutoShape 64"/>
            <p:cNvSpPr>
              <a:spLocks/>
            </p:cNvSpPr>
            <p:nvPr/>
          </p:nvSpPr>
          <p:spPr bwMode="auto">
            <a:xfrm>
              <a:off x="7529851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" dirty="0">
                  <a:cs typeface="Gill Sans" charset="0"/>
                </a:rPr>
                <a:t>704.42 MHz</a:t>
              </a:r>
              <a:endParaRPr lang="en-US" sz="950" dirty="0">
                <a:cs typeface="Gill Sans Light" charset="0"/>
              </a:endParaRPr>
            </a:p>
          </p:txBody>
        </p:sp>
        <p:sp>
          <p:nvSpPr>
            <p:cNvPr id="62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3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4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5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20" y="3346264"/>
            <a:ext cx="2027380" cy="22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 descr="C:\D\Projets\ESS\CALHI\Project3&amp;8\images\images ECCTD 20140828\2013-01-09 cryo-elliptique 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43" y="3358106"/>
            <a:ext cx="4652666" cy="2175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591" y="5794536"/>
            <a:ext cx="814803" cy="657603"/>
          </a:xfrm>
          <a:prstGeom prst="rect">
            <a:avLst/>
          </a:prstGeom>
          <a:noFill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60" y="5794536"/>
            <a:ext cx="864835" cy="6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Curved Connector 72"/>
          <p:cNvCxnSpPr/>
          <p:nvPr/>
        </p:nvCxnSpPr>
        <p:spPr>
          <a:xfrm rot="10800000" flipV="1">
            <a:off x="2915816" y="3144108"/>
            <a:ext cx="1458835" cy="100113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92" idx="1"/>
          </p:cNvCxnSpPr>
          <p:nvPr/>
        </p:nvCxnSpPr>
        <p:spPr>
          <a:xfrm rot="16200000" flipH="1">
            <a:off x="4871331" y="3431335"/>
            <a:ext cx="1026693" cy="44679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94" idx="1"/>
          </p:cNvCxnSpPr>
          <p:nvPr/>
        </p:nvCxnSpPr>
        <p:spPr>
          <a:xfrm rot="5400000">
            <a:off x="5416499" y="3519952"/>
            <a:ext cx="1026697" cy="26956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eft Brace 83"/>
          <p:cNvSpPr/>
          <p:nvPr/>
        </p:nvSpPr>
        <p:spPr>
          <a:xfrm rot="16200000">
            <a:off x="4235752" y="2748740"/>
            <a:ext cx="241009" cy="54428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/>
          <p:cNvSpPr/>
          <p:nvPr/>
        </p:nvSpPr>
        <p:spPr>
          <a:xfrm rot="16200000">
            <a:off x="5040777" y="2673895"/>
            <a:ext cx="241009" cy="693971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/>
          <p:cNvSpPr/>
          <p:nvPr/>
        </p:nvSpPr>
        <p:spPr>
          <a:xfrm rot="16200000">
            <a:off x="5944123" y="2613322"/>
            <a:ext cx="241009" cy="815116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http://www.infn.it/logo/weblogo1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408" y="4711640"/>
            <a:ext cx="1033634" cy="65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106" y="4455964"/>
            <a:ext cx="1239260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\Projets\ESS\CALHI\Project3&amp;8\images\images ECCTD 20140828\2013-01-09 cryo-elliptique 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77666"/>
            <a:ext cx="7390985" cy="34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Elliptical </a:t>
            </a:r>
            <a:r>
              <a:rPr lang="en-GB" dirty="0" err="1" smtClean="0"/>
              <a:t>cryomodule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GB" dirty="0" smtClean="0"/>
              <a:t>30 modules (9 medium, 21 high beta, exterior will be identical) – 256m in tunnel (with LWU)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0385" y="3570583"/>
            <a:ext cx="7239" cy="15146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922" y="414321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Ø</a:t>
            </a:r>
            <a:r>
              <a:rPr lang="en-US" dirty="0" smtClean="0"/>
              <a:t> 1.35 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35261" y="5229200"/>
            <a:ext cx="6953165" cy="5928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291246">
            <a:off x="4597919" y="5575141"/>
            <a:ext cx="7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6.7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Cavity fabrication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Transport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cryomodules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Interfaces in the tunnel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21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in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" y="4761148"/>
            <a:ext cx="4379695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595" y="4725144"/>
            <a:ext cx="4622449" cy="1440160"/>
          </a:xfrm>
          <a:prstGeom prst="rect">
            <a:avLst/>
          </a:prstGeom>
        </p:spPr>
      </p:pic>
      <p:pic>
        <p:nvPicPr>
          <p:cNvPr id="7" name="Picture 2" descr="C:\D\Projets\ESS\CALHI\Project3&amp;8\images\images ECCTD 20140828\2013-01-09 cryo-elliptique 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58781"/>
            <a:ext cx="2807115" cy="1312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9008" y="6255786"/>
            <a:ext cx="9030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P. </a:t>
            </a:r>
            <a:r>
              <a:rPr lang="en-US" sz="1000" i="1" dirty="0" err="1" smtClean="0"/>
              <a:t>Michelato</a:t>
            </a:r>
            <a:r>
              <a:rPr lang="en-US" sz="1000" i="1" dirty="0" smtClean="0"/>
              <a:t>, 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SRF Collab. Meeting 2016		 			                M. Ellis, 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SRF Collab. Meeting 2016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149080"/>
            <a:ext cx="672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beta cavity (6 cells)		           High beta cavity (5 cells)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476" y="1731985"/>
            <a:ext cx="60161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design was chosen with the following aspects: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2 cavity types (</a:t>
            </a:r>
            <a:r>
              <a:rPr lang="en-US" dirty="0" err="1" smtClean="0"/>
              <a:t>optimised</a:t>
            </a:r>
            <a:r>
              <a:rPr lang="en-US" dirty="0" smtClean="0"/>
              <a:t> for different proton velocities)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Dimensions of cavities </a:t>
            </a:r>
            <a:r>
              <a:rPr lang="en-US" b="1" dirty="0" smtClean="0"/>
              <a:t>must</a:t>
            </a:r>
            <a:r>
              <a:rPr lang="en-US" dirty="0" smtClean="0"/>
              <a:t> fit in same type of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fabrication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1" y="1417638"/>
            <a:ext cx="4926036" cy="2973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640004"/>
            <a:ext cx="2851595" cy="2138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194" y="3835096"/>
            <a:ext cx="3426028" cy="193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570" y="4511991"/>
            <a:ext cx="2745304" cy="20589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5624" y="6538912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P. </a:t>
            </a:r>
            <a:r>
              <a:rPr lang="en-US" sz="1000" i="1" dirty="0" err="1" smtClean="0"/>
              <a:t>Michelato</a:t>
            </a:r>
            <a:r>
              <a:rPr lang="en-US" sz="1000" i="1" dirty="0" smtClean="0"/>
              <a:t>, 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SRF Collab. Meeting 2016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9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13" y="849688"/>
            <a:ext cx="1136334" cy="293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979" y="836712"/>
            <a:ext cx="4936389" cy="293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36" y="859857"/>
            <a:ext cx="2198670" cy="2910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75" y="4126009"/>
            <a:ext cx="3345512" cy="2230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538" y="6415801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P. </a:t>
            </a:r>
            <a:r>
              <a:rPr lang="en-US" sz="1000" i="1" dirty="0" err="1" smtClean="0"/>
              <a:t>Michelato</a:t>
            </a:r>
            <a:r>
              <a:rPr lang="en-US" sz="1000" i="1" dirty="0" smtClean="0"/>
              <a:t>, 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SRF Collab. Meeting 2016</a:t>
            </a:r>
            <a:endParaRPr lang="en-US" sz="1000" i="1" dirty="0"/>
          </a:p>
        </p:txBody>
      </p:sp>
      <p:pic>
        <p:nvPicPr>
          <p:cNvPr id="1026" name="Picture 2" descr="https://europeanspallationsource.se/sites/default/files/cavity_prototype_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222" y="1349426"/>
            <a:ext cx="3104040" cy="4966464"/>
          </a:xfrm>
          <a:prstGeom prst="rect">
            <a:avLst/>
          </a:prstGeom>
          <a:noFill/>
          <a:ln w="165100">
            <a:solidFill>
              <a:schemeClr val="bg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91249" y="6375341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Courtesy of CEA IRFU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752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Cavity fabrication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Transport of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Interfaces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tunnel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2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649</TotalTime>
  <Words>280</Words>
  <Application>Microsoft Macintosh PowerPoint</Application>
  <PresentationFormat>On-screen Show (4:3)</PresentationFormat>
  <Paragraphs>109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Gill Sans</vt:lpstr>
      <vt:lpstr>Gill Sans Light</vt:lpstr>
      <vt:lpstr>Helvetica</vt:lpstr>
      <vt:lpstr>Arial</vt:lpstr>
      <vt:lpstr>Office Theme</vt:lpstr>
      <vt:lpstr>Cryomodules: Ellipticals</vt:lpstr>
      <vt:lpstr>Outline</vt:lpstr>
      <vt:lpstr>ESS cold linac</vt:lpstr>
      <vt:lpstr>Elliptical cryomodule</vt:lpstr>
      <vt:lpstr>PowerPoint Presentation</vt:lpstr>
      <vt:lpstr>Cavities in cryomodule</vt:lpstr>
      <vt:lpstr>Cavity fabrication</vt:lpstr>
      <vt:lpstr>PowerPoint Presentation</vt:lpstr>
      <vt:lpstr>PowerPoint Presentation</vt:lpstr>
      <vt:lpstr>Transportation of module (XFEL example)</vt:lpstr>
      <vt:lpstr>Module in the tunnel</vt:lpstr>
      <vt:lpstr>PowerPoint Presentation</vt:lpstr>
      <vt:lpstr>These interfaces have to be considered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Cryomodules (1)</dc:title>
  <dc:creator>Felix Schlander</dc:creator>
  <cp:lastModifiedBy>Felix Schlander</cp:lastModifiedBy>
  <cp:revision>21</cp:revision>
  <dcterms:created xsi:type="dcterms:W3CDTF">2016-11-15T12:33:56Z</dcterms:created>
  <dcterms:modified xsi:type="dcterms:W3CDTF">2016-11-23T13:42:44Z</dcterms:modified>
</cp:coreProperties>
</file>