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339" r:id="rId2"/>
    <p:sldId id="342" r:id="rId3"/>
    <p:sldId id="340" r:id="rId4"/>
    <p:sldId id="336" r:id="rId5"/>
    <p:sldId id="337" r:id="rId6"/>
    <p:sldId id="343" r:id="rId7"/>
    <p:sldId id="341" r:id="rId8"/>
    <p:sldId id="338" r:id="rId9"/>
    <p:sldId id="34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 pisen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89918" autoAdjust="0"/>
  </p:normalViewPr>
  <p:slideViewPr>
    <p:cSldViewPr snapToGrid="0" snapToObjects="1">
      <p:cViewPr varScale="1">
        <p:scale>
          <a:sx n="115" d="100"/>
          <a:sy n="115" d="100"/>
        </p:scale>
        <p:origin x="-189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08463-0715-41A5-8DBC-E4EB6FF106B9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24DF-D1B2-4242-8BB4-AE7A1DA0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3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2016-11-24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2016-11-24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9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2016-11-24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5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2016-11-24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071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191513"/>
            <a:ext cx="7515220" cy="11430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Lund– 26/09/2013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73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F174D4DF-6337-43E0-BDBE-9EB27889C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56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5832648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Lund - 2014_12_02 Audit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73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94B85F0C-9AF4-4E83-B584-6F0848FFE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43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103233B-D569-4A6E-878F-CDE152514C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2016-11-24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18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oleObject" Target="../embeddings/oleObject8.bin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Drift Tube Linac = DTL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12252"/>
              </p:ext>
            </p:extLst>
          </p:nvPr>
        </p:nvGraphicFramePr>
        <p:xfrm>
          <a:off x="1035502" y="3692534"/>
          <a:ext cx="1064451" cy="1064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7" name="Photo Editor Photo" r:id="rId3" imgW="838095" imgH="838095" progId="MSPhotoEd.3">
                  <p:embed/>
                </p:oleObj>
              </mc:Choice>
              <mc:Fallback>
                <p:oleObj name="Photo Editor Photo" r:id="rId3" imgW="838095" imgH="8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502" y="3692534"/>
                        <a:ext cx="1064451" cy="10644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168649" y="4024703"/>
            <a:ext cx="47660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it-IT" sz="2000" b="1" dirty="0" smtClean="0">
                <a:ea typeface="+mn-ea"/>
              </a:rPr>
              <a:t> Istituto Nazionale di Fisica Nucleare</a:t>
            </a:r>
            <a:r>
              <a:rPr lang="it-IT" sz="2000" dirty="0" smtClean="0">
                <a:ea typeface="+mn-ea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99953" y="2181274"/>
            <a:ext cx="5227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smtClean="0"/>
              <a:t>The </a:t>
            </a:r>
            <a:r>
              <a:rPr lang="en-US" sz="2000" b="1" dirty="0" smtClean="0"/>
              <a:t>DTL is designed, built and assembled by the</a:t>
            </a:r>
          </a:p>
          <a:p>
            <a:r>
              <a:rPr lang="en-US" sz="2000" b="1" dirty="0" smtClean="0"/>
              <a:t> </a:t>
            </a:r>
            <a:r>
              <a:rPr lang="sv-SE" sz="2000" b="1" dirty="0" smtClean="0"/>
              <a:t>In Kind partner INFN in Legnaro</a:t>
            </a:r>
            <a:r>
              <a:rPr lang="en-US" sz="2000" b="1" dirty="0" smtClean="0"/>
              <a:t>, Italy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93729" y="5987018"/>
            <a:ext cx="4950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Presented </a:t>
            </a:r>
            <a:r>
              <a:rPr lang="sv-SE" dirty="0" smtClean="0"/>
              <a:t>by: Frank Hellström, WP3 Liaison Officer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24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DTL organization in INFN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35101"/>
            <a:ext cx="4861718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Andrea </a:t>
            </a:r>
            <a:r>
              <a:rPr lang="en-US" sz="2000" dirty="0" err="1" smtClean="0">
                <a:solidFill>
                  <a:srgbClr val="000000"/>
                </a:solidFill>
              </a:rPr>
              <a:t>Pisent</a:t>
            </a:r>
            <a:r>
              <a:rPr lang="en-US" sz="2000" dirty="0" smtClean="0">
                <a:solidFill>
                  <a:srgbClr val="000000"/>
                </a:solidFill>
              </a:rPr>
              <a:t> (WU coordinator, LNL)</a:t>
            </a:r>
          </a:p>
          <a:p>
            <a:r>
              <a:rPr lang="en-US" sz="2000" dirty="0" smtClean="0"/>
              <a:t>Francesco </a:t>
            </a:r>
            <a:r>
              <a:rPr lang="en-US" sz="2000" dirty="0" err="1" smtClean="0"/>
              <a:t>Grespan</a:t>
            </a:r>
            <a:r>
              <a:rPr lang="en-US" sz="2000" dirty="0" smtClean="0"/>
              <a:t> (deputy coordinator, LNL)</a:t>
            </a:r>
          </a:p>
          <a:p>
            <a:r>
              <a:rPr lang="en-GB" sz="2000" dirty="0" smtClean="0"/>
              <a:t>Paolo </a:t>
            </a:r>
            <a:r>
              <a:rPr lang="en-GB" sz="2000" dirty="0" err="1" smtClean="0"/>
              <a:t>Mereu</a:t>
            </a:r>
            <a:r>
              <a:rPr lang="en-GB" sz="2000" dirty="0" smtClean="0"/>
              <a:t> (M</a:t>
            </a:r>
            <a:r>
              <a:rPr lang="en-GB" sz="2000" dirty="0"/>
              <a:t>e</a:t>
            </a:r>
            <a:r>
              <a:rPr lang="en-GB" sz="2000" dirty="0" smtClean="0"/>
              <a:t>chanics design, Torino)</a:t>
            </a:r>
          </a:p>
          <a:p>
            <a:r>
              <a:rPr lang="en-GB" sz="2000" dirty="0" smtClean="0">
                <a:solidFill>
                  <a:srgbClr val="000000"/>
                </a:solidFill>
              </a:rPr>
              <a:t>Michele </a:t>
            </a:r>
            <a:r>
              <a:rPr lang="en-GB" sz="2000" dirty="0" err="1" smtClean="0">
                <a:solidFill>
                  <a:srgbClr val="000000"/>
                </a:solidFill>
              </a:rPr>
              <a:t>Comunian</a:t>
            </a:r>
            <a:r>
              <a:rPr lang="en-GB" sz="2000" dirty="0" smtClean="0">
                <a:solidFill>
                  <a:srgbClr val="000000"/>
                </a:solidFill>
              </a:rPr>
              <a:t> (Beam dynamics, LNL)</a:t>
            </a:r>
          </a:p>
          <a:p>
            <a:r>
              <a:rPr lang="en-GB" sz="2000" dirty="0" smtClean="0">
                <a:solidFill>
                  <a:srgbClr val="000000"/>
                </a:solidFill>
              </a:rPr>
              <a:t>Carlo </a:t>
            </a:r>
            <a:r>
              <a:rPr lang="en-GB" sz="2000" dirty="0" err="1" smtClean="0">
                <a:solidFill>
                  <a:srgbClr val="000000"/>
                </a:solidFill>
              </a:rPr>
              <a:t>Roncolato</a:t>
            </a:r>
            <a:r>
              <a:rPr lang="en-GB" sz="2000" dirty="0" smtClean="0">
                <a:solidFill>
                  <a:srgbClr val="000000"/>
                </a:solidFill>
              </a:rPr>
              <a:t> (Vacuum system and brazing, LNL)</a:t>
            </a:r>
          </a:p>
          <a:p>
            <a:r>
              <a:rPr lang="en-GB" sz="2000" dirty="0" smtClean="0"/>
              <a:t>Enrico </a:t>
            </a:r>
            <a:r>
              <a:rPr lang="en-GB" sz="2000" dirty="0" err="1" smtClean="0"/>
              <a:t>Fagotti</a:t>
            </a:r>
            <a:r>
              <a:rPr lang="en-GB" sz="2000" dirty="0" smtClean="0"/>
              <a:t> (</a:t>
            </a:r>
            <a:r>
              <a:rPr lang="en-GB" sz="2000" dirty="0"/>
              <a:t>Accelerator </a:t>
            </a:r>
            <a:r>
              <a:rPr lang="en-GB" sz="2000" dirty="0" smtClean="0"/>
              <a:t>Physics and cooling system, LNL)</a:t>
            </a:r>
            <a:endParaRPr lang="en-GB" sz="2000" dirty="0" smtClean="0">
              <a:solidFill>
                <a:srgbClr val="000000"/>
              </a:solidFill>
            </a:endParaRPr>
          </a:p>
          <a:p>
            <a:r>
              <a:rPr lang="en-GB" sz="2000" dirty="0" smtClean="0"/>
              <a:t>Marco Poggi (Beam instrumentation, LNL)</a:t>
            </a:r>
          </a:p>
          <a:p>
            <a:r>
              <a:rPr lang="en-GB" sz="2000" dirty="0" smtClean="0"/>
              <a:t>Mauro </a:t>
            </a:r>
            <a:r>
              <a:rPr lang="en-GB" sz="2000" dirty="0" err="1" smtClean="0"/>
              <a:t>Giacchini</a:t>
            </a:r>
            <a:r>
              <a:rPr lang="en-GB" sz="2000" dirty="0" smtClean="0"/>
              <a:t> (Local Control System, LNL, TBD)</a:t>
            </a:r>
          </a:p>
          <a:p>
            <a:r>
              <a:rPr lang="en-GB" sz="2000" i="1" dirty="0" smtClean="0"/>
              <a:t>Collaboration with </a:t>
            </a:r>
            <a:r>
              <a:rPr lang="en-GB" sz="2000" i="1" dirty="0" err="1" smtClean="0"/>
              <a:t>Elettra</a:t>
            </a:r>
            <a:r>
              <a:rPr lang="en-GB" sz="2000" i="1" dirty="0" smtClean="0"/>
              <a:t> (Trieste) for the dipole steering magnets and PS design and prototyping, </a:t>
            </a:r>
            <a:r>
              <a:rPr lang="en-GB" sz="2000" i="1" dirty="0" err="1" smtClean="0"/>
              <a:t>Davide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Castronovo</a:t>
            </a:r>
            <a:r>
              <a:rPr lang="en-GB" sz="2000" i="1" dirty="0" smtClean="0"/>
              <a:t> and Roberto </a:t>
            </a:r>
            <a:r>
              <a:rPr lang="en-GB" sz="2000" i="1" dirty="0" err="1" smtClean="0"/>
              <a:t>Visentini</a:t>
            </a:r>
            <a:endParaRPr lang="en-GB" sz="1600" i="1" dirty="0" smtClean="0"/>
          </a:p>
          <a:p>
            <a:endParaRPr lang="en-GB" sz="2000" dirty="0" smtClean="0">
              <a:solidFill>
                <a:srgbClr val="000000"/>
              </a:solidFill>
            </a:endParaRPr>
          </a:p>
          <a:p>
            <a:endParaRPr lang="en-GB" sz="20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/>
          </p:nvPr>
        </p:nvGraphicFramePr>
        <p:xfrm>
          <a:off x="5181600" y="2046288"/>
          <a:ext cx="3548163" cy="363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8" name="Fotografia Photo Editor" r:id="rId3" imgW="4095238" imgH="4200000" progId="MSPhotoEd.3">
                  <p:embed/>
                </p:oleObj>
              </mc:Choice>
              <mc:Fallback>
                <p:oleObj name="Fotografia Photo Editor" r:id="rId3" imgW="4095238" imgH="420000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046288"/>
                        <a:ext cx="3548163" cy="363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449364" y="3171031"/>
            <a:ext cx="963613" cy="400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2000" b="1" dirty="0" smtClean="0">
                <a:cs typeface="Arial" charset="0"/>
              </a:rPr>
              <a:t>Torino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8080375" y="2045494"/>
            <a:ext cx="684803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2000" b="1" dirty="0" smtClean="0">
                <a:cs typeface="Arial" charset="0"/>
              </a:rPr>
              <a:t>LNL</a:t>
            </a:r>
          </a:p>
        </p:txBody>
      </p:sp>
      <p:cxnSp>
        <p:nvCxnSpPr>
          <p:cNvPr id="10" name="Straight Arrow Connector 3"/>
          <p:cNvCxnSpPr>
            <a:cxnSpLocks noChangeShapeType="1"/>
            <a:stCxn id="9" idx="1"/>
          </p:cNvCxnSpPr>
          <p:nvPr/>
        </p:nvCxnSpPr>
        <p:spPr bwMode="auto">
          <a:xfrm flipH="1">
            <a:off x="7559675" y="2245549"/>
            <a:ext cx="520700" cy="357157"/>
          </a:xfrm>
          <a:prstGeom prst="straightConnector1">
            <a:avLst/>
          </a:prstGeom>
          <a:noFill/>
          <a:ln w="9525" algn="ctr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8"/>
          <p:cNvCxnSpPr>
            <a:cxnSpLocks noChangeShapeType="1"/>
          </p:cNvCxnSpPr>
          <p:nvPr/>
        </p:nvCxnSpPr>
        <p:spPr bwMode="auto">
          <a:xfrm flipH="1">
            <a:off x="6807200" y="2278124"/>
            <a:ext cx="1330325" cy="439676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27"/>
          <p:cNvCxnSpPr>
            <a:cxnSpLocks noChangeShapeType="1"/>
          </p:cNvCxnSpPr>
          <p:nvPr/>
        </p:nvCxnSpPr>
        <p:spPr bwMode="auto">
          <a:xfrm flipV="1">
            <a:off x="5318918" y="2841626"/>
            <a:ext cx="484188" cy="449262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7954537" y="2890838"/>
            <a:ext cx="1212191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2000" b="1" dirty="0" smtClean="0">
                <a:cs typeface="Arial" charset="0"/>
              </a:rPr>
              <a:t>Bologna</a:t>
            </a:r>
          </a:p>
        </p:txBody>
      </p:sp>
      <p:cxnSp>
        <p:nvCxnSpPr>
          <p:cNvPr id="17" name="Straight Arrow Connector 23"/>
          <p:cNvCxnSpPr>
            <a:cxnSpLocks noChangeShapeType="1"/>
          </p:cNvCxnSpPr>
          <p:nvPr/>
        </p:nvCxnSpPr>
        <p:spPr bwMode="auto">
          <a:xfrm flipH="1" flipV="1">
            <a:off x="6905626" y="2928939"/>
            <a:ext cx="1048911" cy="161954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3" name="Object 8"/>
          <p:cNvGraphicFramePr>
            <a:graphicFrameLocks noChangeAspect="1"/>
          </p:cNvGraphicFramePr>
          <p:nvPr>
            <p:extLst/>
          </p:nvPr>
        </p:nvGraphicFramePr>
        <p:xfrm>
          <a:off x="101600" y="6411913"/>
          <a:ext cx="446088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9" name="Photo Editor Photo" r:id="rId5" imgW="838095" imgH="838095" progId="MSPhotoEd.3">
                  <p:embed/>
                </p:oleObj>
              </mc:Choice>
              <mc:Fallback>
                <p:oleObj name="Photo Editor Photo" r:id="rId5" imgW="838095" imgH="8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6411913"/>
                        <a:ext cx="446088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60388" y="6521450"/>
            <a:ext cx="2806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it-IT" sz="1000" b="1" smtClean="0">
                <a:ea typeface="+mn-ea"/>
              </a:rPr>
              <a:t> Istituto Nazionale di Fisica Nucleare (Italy)</a:t>
            </a:r>
            <a:r>
              <a:rPr lang="it-IT" sz="1600" smtClean="0">
                <a:ea typeface="+mn-ea"/>
              </a:rPr>
              <a:t> 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7398418" y="1452289"/>
            <a:ext cx="98291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2000" b="1" dirty="0">
                <a:cs typeface="Arial" charset="0"/>
              </a:rPr>
              <a:t>E</a:t>
            </a:r>
            <a:r>
              <a:rPr lang="it-IT" sz="2000" b="1" dirty="0" smtClean="0">
                <a:cs typeface="Arial" charset="0"/>
              </a:rPr>
              <a:t>lettra</a:t>
            </a:r>
          </a:p>
        </p:txBody>
      </p:sp>
      <p:cxnSp>
        <p:nvCxnSpPr>
          <p:cNvPr id="19" name="Straight Arrow Connector 8"/>
          <p:cNvCxnSpPr>
            <a:cxnSpLocks noChangeShapeType="1"/>
          </p:cNvCxnSpPr>
          <p:nvPr/>
        </p:nvCxnSpPr>
        <p:spPr bwMode="auto">
          <a:xfrm flipH="1">
            <a:off x="7210001" y="1826450"/>
            <a:ext cx="1014837" cy="619154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7156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Drift Tube Linac = DTL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197269"/>
              </p:ext>
            </p:extLst>
          </p:nvPr>
        </p:nvGraphicFramePr>
        <p:xfrm>
          <a:off x="101600" y="6411913"/>
          <a:ext cx="446088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6" name="Photo Editor Photo" r:id="rId3" imgW="838095" imgH="838095" progId="MSPhotoEd.3">
                  <p:embed/>
                </p:oleObj>
              </mc:Choice>
              <mc:Fallback>
                <p:oleObj name="Photo Editor Photo" r:id="rId3" imgW="838095" imgH="8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6411913"/>
                        <a:ext cx="446088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60388" y="6521450"/>
            <a:ext cx="2806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it-IT" sz="1000" b="1" dirty="0" smtClean="0">
                <a:ea typeface="+mn-ea"/>
              </a:rPr>
              <a:t> Istituto Nazionale di Fisica Nucleare (Italy)</a:t>
            </a:r>
            <a:r>
              <a:rPr lang="it-IT" sz="1600" dirty="0" smtClean="0">
                <a:ea typeface="+mn-ea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6927" y="2150134"/>
            <a:ext cx="7316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Design of the ESS DTL is based on a collaboration with CERN</a:t>
            </a:r>
            <a:r>
              <a:rPr lang="sv-SE" sz="2000" b="1" i="1" dirty="0" smtClean="0"/>
              <a:t>, Linac4</a:t>
            </a:r>
            <a:endParaRPr lang="en-US" sz="2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811392" y="3329912"/>
            <a:ext cx="516776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/>
              <a:t>Beam power</a:t>
            </a:r>
            <a:r>
              <a:rPr lang="en-US" sz="2000" b="1" dirty="0" smtClean="0"/>
              <a:t>: 5 MW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Energy: </a:t>
            </a:r>
            <a:r>
              <a:rPr lang="en-US" sz="2000" b="1" dirty="0" smtClean="0"/>
              <a:t>2.0 GeV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Current: </a:t>
            </a:r>
            <a:r>
              <a:rPr lang="en-US" sz="2000" b="1" dirty="0" smtClean="0"/>
              <a:t>62.5 mA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Repetition rate: </a:t>
            </a:r>
            <a:r>
              <a:rPr lang="en-US" sz="2000" b="1" dirty="0" smtClean="0"/>
              <a:t>14 Hz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Duty cycle: </a:t>
            </a:r>
            <a:r>
              <a:rPr lang="en-US" sz="2000" b="1" dirty="0" smtClean="0"/>
              <a:t>4%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High reliability </a:t>
            </a:r>
            <a:r>
              <a:rPr lang="en-US" sz="2000" b="1" dirty="0" smtClean="0">
                <a:latin typeface="Calibri" panose="020F0502020204030204" pitchFamily="34" charset="0"/>
              </a:rPr>
              <a:t>&gt;95%</a:t>
            </a:r>
          </a:p>
          <a:p>
            <a:endParaRPr lang="en-US" sz="2000" b="1" dirty="0" smtClean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Calibri" panose="020F0502020204030204" pitchFamily="34" charset="0"/>
              </a:rPr>
              <a:t>Acceleration of protons </a:t>
            </a:r>
            <a:r>
              <a:rPr lang="en-US" sz="2000" b="1" dirty="0" smtClean="0">
                <a:latin typeface="Calibri" panose="020F0502020204030204" pitchFamily="34" charset="0"/>
              </a:rPr>
              <a:t>from 3.62 to 90 MeV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26927" y="3245609"/>
            <a:ext cx="1340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Some no’s: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6652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DTL design in the warm Linac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08414"/>
            <a:ext cx="9144001" cy="4825531"/>
          </a:xfrm>
          <a:prstGeom prst="rect">
            <a:avLst/>
          </a:prstGeom>
        </p:spPr>
      </p:pic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910068"/>
              </p:ext>
            </p:extLst>
          </p:nvPr>
        </p:nvGraphicFramePr>
        <p:xfrm>
          <a:off x="101600" y="6411913"/>
          <a:ext cx="446088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8" name="Photo Editor Photo" r:id="rId4" imgW="838095" imgH="838095" progId="MSPhotoEd.3">
                  <p:embed/>
                </p:oleObj>
              </mc:Choice>
              <mc:Fallback>
                <p:oleObj name="Photo Editor Photo" r:id="rId4" imgW="838095" imgH="8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6411913"/>
                        <a:ext cx="446088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60388" y="6521450"/>
            <a:ext cx="2806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it-IT" sz="1000" b="1" dirty="0" smtClean="0">
                <a:ea typeface="+mn-ea"/>
              </a:rPr>
              <a:t> Istituto Nazionale di Fisica Nucleare (Italy)</a:t>
            </a:r>
            <a:r>
              <a:rPr lang="it-IT" sz="1600" dirty="0" smtClean="0">
                <a:ea typeface="+mn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514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sv-SE" dirty="0" smtClean="0"/>
              <a:t>Drift </a:t>
            </a:r>
            <a:r>
              <a:rPr lang="sv-SE" dirty="0" err="1" smtClean="0"/>
              <a:t>tube</a:t>
            </a:r>
            <a:r>
              <a:rPr lang="sv-SE" dirty="0" smtClean="0"/>
              <a:t> </a:t>
            </a:r>
            <a:r>
              <a:rPr lang="sv-SE" dirty="0" err="1" smtClean="0"/>
              <a:t>components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489805"/>
              </p:ext>
            </p:extLst>
          </p:nvPr>
        </p:nvGraphicFramePr>
        <p:xfrm>
          <a:off x="101600" y="6411913"/>
          <a:ext cx="446088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7" name="Photo Editor Photo" r:id="rId3" imgW="838095" imgH="838095" progId="MSPhotoEd.3">
                  <p:embed/>
                </p:oleObj>
              </mc:Choice>
              <mc:Fallback>
                <p:oleObj name="Photo Editor Photo" r:id="rId3" imgW="838095" imgH="8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6411913"/>
                        <a:ext cx="446088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60388" y="6521450"/>
            <a:ext cx="2806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it-IT" sz="1000" b="1" smtClean="0">
                <a:ea typeface="+mn-ea"/>
              </a:rPr>
              <a:t> Istituto Nazionale di Fisica Nucleare (Italy)</a:t>
            </a:r>
            <a:r>
              <a:rPr lang="it-IT" sz="1600" smtClean="0">
                <a:ea typeface="+mn-ea"/>
              </a:rPr>
              <a:t> </a:t>
            </a:r>
          </a:p>
        </p:txBody>
      </p:sp>
      <p:pic>
        <p:nvPicPr>
          <p:cNvPr id="11" name="Content Placeholder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060" y="1663874"/>
            <a:ext cx="5268858" cy="2957276"/>
          </a:xfrm>
        </p:spPr>
      </p:pic>
      <p:cxnSp>
        <p:nvCxnSpPr>
          <p:cNvPr id="12" name="Straight Arrow Connector 11"/>
          <p:cNvCxnSpPr/>
          <p:nvPr/>
        </p:nvCxnSpPr>
        <p:spPr>
          <a:xfrm flipV="1">
            <a:off x="2783839" y="4621150"/>
            <a:ext cx="395290" cy="5133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84387" y="5119418"/>
            <a:ext cx="2142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Prototype </a:t>
            </a:r>
            <a:r>
              <a:rPr lang="sv-SE" dirty="0" smtClean="0"/>
              <a:t>BPM parts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DTL assembly and schedule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>
            <p:extLst/>
          </p:nvPr>
        </p:nvGraphicFramePr>
        <p:xfrm>
          <a:off x="101600" y="6411913"/>
          <a:ext cx="446088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3" name="Photo Editor Photo" r:id="rId3" imgW="838095" imgH="838095" progId="MSPhotoEd.3">
                  <p:embed/>
                </p:oleObj>
              </mc:Choice>
              <mc:Fallback>
                <p:oleObj name="Photo Editor Photo" r:id="rId3" imgW="838095" imgH="8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6411913"/>
                        <a:ext cx="446088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60388" y="6521450"/>
            <a:ext cx="2806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it-IT" sz="1000" b="1" dirty="0" smtClean="0">
                <a:ea typeface="+mn-ea"/>
              </a:rPr>
              <a:t> Istituto Nazionale di Fisica Nucleare (Italy)</a:t>
            </a:r>
            <a:r>
              <a:rPr lang="it-IT" sz="1600" dirty="0" smtClean="0">
                <a:ea typeface="+mn-ea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0" y="1692701"/>
            <a:ext cx="6170487" cy="39791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4644" y="1377938"/>
            <a:ext cx="3382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Tank</a:t>
            </a:r>
            <a:r>
              <a:rPr lang="en-US" dirty="0" smtClean="0"/>
              <a:t> assembly </a:t>
            </a:r>
            <a:r>
              <a:rPr lang="sv-SE" dirty="0" smtClean="0"/>
              <a:t>at the RATS </a:t>
            </a:r>
            <a:r>
              <a:rPr lang="en-US" dirty="0" smtClean="0"/>
              <a:t>facility: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297802"/>
              </p:ext>
            </p:extLst>
          </p:nvPr>
        </p:nvGraphicFramePr>
        <p:xfrm>
          <a:off x="4215160" y="3941530"/>
          <a:ext cx="4928840" cy="29097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8474"/>
                <a:gridCol w="1487953"/>
                <a:gridCol w="1487953"/>
                <a:gridCol w="1224460"/>
              </a:tblGrid>
              <a:tr h="449503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Installation in </a:t>
                      </a:r>
                      <a:r>
                        <a:rPr lang="en-US" sz="2000" b="1" u="none" strike="noStrike" dirty="0" smtClean="0">
                          <a:effectLst/>
                        </a:rPr>
                        <a:t>tunnel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89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Tank #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RFI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Start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End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8917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>
                          <a:effectLst/>
                        </a:rPr>
                        <a:t>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2018-04-09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2018-05-22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>
                          <a:effectLst/>
                        </a:rPr>
                        <a:t>2018-06-18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789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>
                          <a:effectLst/>
                        </a:rPr>
                        <a:t>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2018-06-07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2018-07-20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>
                          <a:effectLst/>
                        </a:rPr>
                        <a:t>2018-08-16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789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>
                          <a:effectLst/>
                        </a:rPr>
                        <a:t>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>
                          <a:effectLst/>
                        </a:rPr>
                        <a:t>2018-08-02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2018-09-14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2018-10-11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789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>
                          <a:effectLst/>
                        </a:rPr>
                        <a:t>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>
                          <a:effectLst/>
                        </a:rPr>
                        <a:t>2018-10-11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>
                          <a:effectLst/>
                        </a:rPr>
                        <a:t>2018-11-23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2018-12-20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789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>
                          <a:effectLst/>
                        </a:rPr>
                        <a:t>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>
                          <a:effectLst/>
                        </a:rPr>
                        <a:t>2019-02-08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>
                          <a:effectLst/>
                        </a:rPr>
                        <a:t>2019-03-11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2019-04-05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21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Drift Tube Linac = DTL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/>
          </p:nvPr>
        </p:nvGraphicFramePr>
        <p:xfrm>
          <a:off x="101600" y="6411913"/>
          <a:ext cx="446088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5" name="Photo Editor Photo" r:id="rId3" imgW="838095" imgH="838095" progId="MSPhotoEd.3">
                  <p:embed/>
                </p:oleObj>
              </mc:Choice>
              <mc:Fallback>
                <p:oleObj name="Photo Editor Photo" r:id="rId3" imgW="838095" imgH="8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6411913"/>
                        <a:ext cx="446088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60388" y="6521450"/>
            <a:ext cx="2806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it-IT" sz="1000" b="1" dirty="0" smtClean="0">
                <a:ea typeface="+mn-ea"/>
              </a:rPr>
              <a:t> Istituto Nazionale di Fisica Nucleare (Italy)</a:t>
            </a:r>
            <a:r>
              <a:rPr lang="it-IT" sz="1600" dirty="0" smtClean="0">
                <a:ea typeface="+mn-ea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6571"/>
            <a:ext cx="4646778" cy="2129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14" y="1653238"/>
            <a:ext cx="5624186" cy="25768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88" y="4450477"/>
            <a:ext cx="5221297" cy="23922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22108"/>
            <a:ext cx="4506801" cy="206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3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DTL installed in the tunnel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>
            <p:extLst/>
          </p:nvPr>
        </p:nvGraphicFramePr>
        <p:xfrm>
          <a:off x="101600" y="6411913"/>
          <a:ext cx="446088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1" name="Photo Editor Photo" r:id="rId3" imgW="838095" imgH="838095" progId="MSPhotoEd.3">
                  <p:embed/>
                </p:oleObj>
              </mc:Choice>
              <mc:Fallback>
                <p:oleObj name="Photo Editor Photo" r:id="rId3" imgW="838095" imgH="8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6411913"/>
                        <a:ext cx="446088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60388" y="6521450"/>
            <a:ext cx="2806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it-IT" sz="1000" b="1" smtClean="0">
                <a:ea typeface="+mn-ea"/>
              </a:rPr>
              <a:t> Istituto Nazionale di Fisica Nucleare (Italy)</a:t>
            </a:r>
            <a:r>
              <a:rPr lang="it-IT" sz="1600" smtClean="0">
                <a:ea typeface="+mn-ea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4" y="1800396"/>
            <a:ext cx="8531646" cy="400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3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DTL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5375" y="3093713"/>
            <a:ext cx="472068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Thank you!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92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336</Words>
  <Application>Microsoft Office PowerPoint</Application>
  <PresentationFormat>On-screen Show (4:3)</PresentationFormat>
  <Paragraphs>80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ESS Core Powerpoint</vt:lpstr>
      <vt:lpstr>Photo Editor Photo</vt:lpstr>
      <vt:lpstr>Fotografia Photo Editor</vt:lpstr>
      <vt:lpstr>Drift Tube Linac = DTL</vt:lpstr>
      <vt:lpstr>DTL organization in INFN</vt:lpstr>
      <vt:lpstr>Drift Tube Linac = DTL</vt:lpstr>
      <vt:lpstr>DTL design in the warm Linac</vt:lpstr>
      <vt:lpstr>Drift tube components</vt:lpstr>
      <vt:lpstr>DTL assembly and schedule</vt:lpstr>
      <vt:lpstr>Drift Tube Linac = DTL</vt:lpstr>
      <vt:lpstr>DTL installed in the tunnel</vt:lpstr>
      <vt:lpstr>DTL</vt:lpstr>
    </vt:vector>
  </TitlesOfParts>
  <Company>European Spallation Source ESS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&lt;Project/topic&gt;</dc:title>
  <dc:creator>Mats Lindroos</dc:creator>
  <cp:lastModifiedBy>Caroline Prabert</cp:lastModifiedBy>
  <cp:revision>81</cp:revision>
  <dcterms:created xsi:type="dcterms:W3CDTF">2015-03-24T10:23:58Z</dcterms:created>
  <dcterms:modified xsi:type="dcterms:W3CDTF">2016-11-24T09:23:24Z</dcterms:modified>
</cp:coreProperties>
</file>