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8" r:id="rId3"/>
    <p:sldId id="269" r:id="rId4"/>
    <p:sldId id="257" r:id="rId5"/>
    <p:sldId id="260" r:id="rId6"/>
    <p:sldId id="262" r:id="rId7"/>
    <p:sldId id="263" r:id="rId8"/>
    <p:sldId id="264" r:id="rId9"/>
    <p:sldId id="259" r:id="rId10"/>
    <p:sldId id="258" r:id="rId11"/>
    <p:sldId id="265" r:id="rId12"/>
    <p:sldId id="266" r:id="rId13"/>
    <p:sldId id="267"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76" autoAdjust="0"/>
  </p:normalViewPr>
  <p:slideViewPr>
    <p:cSldViewPr>
      <p:cViewPr>
        <p:scale>
          <a:sx n="100" d="100"/>
          <a:sy n="100" d="100"/>
        </p:scale>
        <p:origin x="-2323" y="-54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2016-11-24</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262551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262551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24/11/2016</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24/11/2016</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24/11/2016</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24/11/2016</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24/11/2016</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europeanspallationsource.se/accelerator-document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12776"/>
            <a:ext cx="7772400" cy="1872208"/>
          </a:xfrm>
        </p:spPr>
        <p:txBody>
          <a:bodyPr>
            <a:normAutofit/>
          </a:bodyPr>
          <a:lstStyle/>
          <a:p>
            <a:pPr algn="ctr"/>
            <a:r>
              <a:rPr lang="en-GB" sz="5400" dirty="0" smtClean="0"/>
              <a:t>LWU</a:t>
            </a:r>
            <a:br>
              <a:rPr lang="en-GB" sz="5400" dirty="0" smtClean="0"/>
            </a:br>
            <a:r>
              <a:rPr lang="en-GB" sz="5400" dirty="0" smtClean="0"/>
              <a:t>Description &amp; Installation</a:t>
            </a:r>
            <a:endParaRPr lang="en-GB" sz="5400" dirty="0"/>
          </a:p>
        </p:txBody>
      </p:sp>
      <p:sp>
        <p:nvSpPr>
          <p:cNvPr id="3" name="Subtitle 2"/>
          <p:cNvSpPr>
            <a:spLocks noGrp="1"/>
          </p:cNvSpPr>
          <p:nvPr>
            <p:ph type="subTitle" idx="1"/>
          </p:nvPr>
        </p:nvSpPr>
        <p:spPr/>
        <p:txBody>
          <a:bodyPr>
            <a:noAutofit/>
          </a:bodyPr>
          <a:lstStyle/>
          <a:p>
            <a:r>
              <a:rPr lang="en-GB" sz="2000" dirty="0" smtClean="0">
                <a:solidFill>
                  <a:schemeClr val="bg1"/>
                </a:solidFill>
                <a:latin typeface="Arial"/>
                <a:cs typeface="Arial"/>
              </a:rPr>
              <a:t>Fabio Ravelli</a:t>
            </a:r>
          </a:p>
          <a:p>
            <a:r>
              <a:rPr lang="en-GB" sz="2000" dirty="0" smtClean="0">
                <a:solidFill>
                  <a:schemeClr val="bg1"/>
                </a:solidFill>
                <a:latin typeface="Arial"/>
                <a:cs typeface="Arial"/>
              </a:rPr>
              <a:t>Vacuum System Engineer</a:t>
            </a:r>
          </a:p>
          <a:p>
            <a:r>
              <a:rPr lang="en-US" sz="2000" dirty="0">
                <a:solidFill>
                  <a:schemeClr val="bg1"/>
                </a:solidFill>
                <a:latin typeface="Arial"/>
                <a:ea typeface="ＭＳ Ｐゴシック" charset="0"/>
                <a:cs typeface="Arial"/>
                <a:sym typeface="Helvetica" charset="0"/>
              </a:rPr>
              <a:t>Specialized Technical Service – ESS ERIC</a:t>
            </a:r>
          </a:p>
          <a:p>
            <a:endParaRPr lang="en-GB" sz="2000" dirty="0" smtClean="0">
              <a:solidFill>
                <a:schemeClr val="bg1"/>
              </a:solidFill>
            </a:endParaRPr>
          </a:p>
          <a:p>
            <a:endParaRPr lang="en-GB"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en-GB" sz="1400" smtClean="0">
                <a:solidFill>
                  <a:srgbClr val="FFFFFF"/>
                </a:solidFill>
              </a:rPr>
              <a:t>24 November, 2016</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LWU Particle Free Installation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a:p>
        </p:txBody>
      </p:sp>
      <p:sp>
        <p:nvSpPr>
          <p:cNvPr id="10" name="Content Placeholder 9"/>
          <p:cNvSpPr>
            <a:spLocks noGrp="1"/>
          </p:cNvSpPr>
          <p:nvPr>
            <p:ph idx="1"/>
          </p:nvPr>
        </p:nvSpPr>
        <p:spPr>
          <a:xfrm>
            <a:off x="4932040" y="1772816"/>
            <a:ext cx="3888432" cy="4392488"/>
          </a:xfrm>
        </p:spPr>
        <p:txBody>
          <a:bodyPr>
            <a:normAutofit fontScale="92500" lnSpcReduction="10000"/>
          </a:bodyPr>
          <a:lstStyle/>
          <a:p>
            <a:r>
              <a:rPr lang="en-US" dirty="0" smtClean="0"/>
              <a:t>The connection to the </a:t>
            </a:r>
            <a:r>
              <a:rPr lang="en-US" dirty="0" err="1" smtClean="0"/>
              <a:t>cryo</a:t>
            </a:r>
            <a:r>
              <a:rPr lang="en-US" dirty="0" smtClean="0"/>
              <a:t>-modules must be performed in a </a:t>
            </a:r>
            <a:r>
              <a:rPr lang="en-US" b="1" dirty="0" smtClean="0"/>
              <a:t>particle free </a:t>
            </a:r>
            <a:r>
              <a:rPr lang="en-US" dirty="0" smtClean="0"/>
              <a:t>environment, as any particle </a:t>
            </a:r>
            <a:r>
              <a:rPr lang="en-US" dirty="0"/>
              <a:t>entering will decrease the </a:t>
            </a:r>
            <a:r>
              <a:rPr lang="en-US" dirty="0" smtClean="0"/>
              <a:t>efficiency of the superconducting cavities</a:t>
            </a:r>
          </a:p>
          <a:p>
            <a:r>
              <a:rPr lang="en-US" dirty="0" smtClean="0"/>
              <a:t>Portable clean rooms are used in the tunnel for installation</a:t>
            </a:r>
          </a:p>
          <a:p>
            <a:pPr marL="0" indent="0">
              <a:buNone/>
            </a:pP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9818126" y="180713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9970526" y="182237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20122926" y="183761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179511" y="1988840"/>
            <a:ext cx="4780849" cy="3672408"/>
          </a:xfrm>
          <a:prstGeom prst="rect">
            <a:avLst/>
          </a:prstGeom>
        </p:spPr>
      </p:pic>
    </p:spTree>
    <p:extLst>
      <p:ext uri="{BB962C8B-B14F-4D97-AF65-F5344CB8AC3E}">
        <p14:creationId xmlns:p14="http://schemas.microsoft.com/office/powerpoint/2010/main" val="202481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Portable Clean Room Basics</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11</a:t>
            </a:fld>
            <a:endParaRPr lang="en-GB" dirty="0"/>
          </a:p>
        </p:txBody>
      </p:sp>
      <p:sp>
        <p:nvSpPr>
          <p:cNvPr id="10" name="Content Placeholder 9"/>
          <p:cNvSpPr>
            <a:spLocks noGrp="1"/>
          </p:cNvSpPr>
          <p:nvPr>
            <p:ph idx="1"/>
          </p:nvPr>
        </p:nvSpPr>
        <p:spPr>
          <a:xfrm>
            <a:off x="4139952" y="1556792"/>
            <a:ext cx="4608512" cy="2880320"/>
          </a:xfrm>
        </p:spPr>
        <p:txBody>
          <a:bodyPr>
            <a:normAutofit fontScale="62500" lnSpcReduction="20000"/>
          </a:bodyPr>
          <a:lstStyle/>
          <a:p>
            <a:pPr algn="just"/>
            <a:r>
              <a:rPr lang="en-US" dirty="0" smtClean="0"/>
              <a:t>Three </a:t>
            </a:r>
            <a:r>
              <a:rPr lang="en-US" dirty="0"/>
              <a:t>separate </a:t>
            </a:r>
            <a:r>
              <a:rPr lang="en-US" dirty="0" smtClean="0"/>
              <a:t>units </a:t>
            </a:r>
            <a:r>
              <a:rPr lang="en-US" dirty="0"/>
              <a:t>with different </a:t>
            </a:r>
            <a:r>
              <a:rPr lang="en-US" dirty="0" smtClean="0"/>
              <a:t>cleanness level: a gowning/dressing room, a stock room for tools </a:t>
            </a:r>
            <a:r>
              <a:rPr lang="en-US" dirty="0"/>
              <a:t>and </a:t>
            </a:r>
            <a:r>
              <a:rPr lang="en-US" dirty="0" smtClean="0"/>
              <a:t>components and the </a:t>
            </a:r>
            <a:r>
              <a:rPr lang="en-US" dirty="0"/>
              <a:t>LWU </a:t>
            </a:r>
            <a:r>
              <a:rPr lang="en-US" dirty="0" smtClean="0"/>
              <a:t>room (ISO </a:t>
            </a:r>
            <a:r>
              <a:rPr lang="en-US" dirty="0"/>
              <a:t>5 </a:t>
            </a:r>
            <a:r>
              <a:rPr lang="en-US" dirty="0" smtClean="0"/>
              <a:t>condition) LWU CR has a </a:t>
            </a:r>
            <a:r>
              <a:rPr lang="en-US" dirty="0"/>
              <a:t>cantilever design to allow the insertion across </a:t>
            </a:r>
            <a:r>
              <a:rPr lang="en-US" dirty="0" smtClean="0"/>
              <a:t>the beam pipe</a:t>
            </a:r>
          </a:p>
          <a:p>
            <a:pPr algn="just"/>
            <a:r>
              <a:rPr lang="en-US" dirty="0" smtClean="0"/>
              <a:t>Equipped with </a:t>
            </a:r>
            <a:r>
              <a:rPr lang="en-US" dirty="0"/>
              <a:t>ceiling </a:t>
            </a:r>
            <a:r>
              <a:rPr lang="en-US" dirty="0" smtClean="0"/>
              <a:t>mounted HEPA </a:t>
            </a:r>
            <a:r>
              <a:rPr lang="en-US" dirty="0"/>
              <a:t>filters </a:t>
            </a:r>
            <a:endParaRPr lang="en-US" dirty="0" smtClean="0"/>
          </a:p>
          <a:p>
            <a:pPr algn="just"/>
            <a:r>
              <a:rPr lang="en-US" dirty="0" smtClean="0"/>
              <a:t>With rigid walls and soft-wall</a:t>
            </a:r>
          </a:p>
          <a:p>
            <a:pPr algn="just"/>
            <a:r>
              <a:rPr lang="en-US" dirty="0" smtClean="0"/>
              <a:t>Equipped </a:t>
            </a:r>
            <a:r>
              <a:rPr lang="en-US" dirty="0"/>
              <a:t>with particle </a:t>
            </a:r>
            <a:r>
              <a:rPr lang="en-US" dirty="0" smtClean="0"/>
              <a:t>counter and cleaning station</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9818126" y="180713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9970526" y="182237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20122926" y="183761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a:srcRect l="9678" t="7190"/>
          <a:stretch/>
        </p:blipFill>
        <p:spPr>
          <a:xfrm>
            <a:off x="107505" y="1484784"/>
            <a:ext cx="3812786" cy="4924748"/>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0275326" y="18528589"/>
            <a:ext cx="5400600" cy="591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9512" y="1628800"/>
            <a:ext cx="1068584" cy="307777"/>
          </a:xfrm>
          <a:prstGeom prst="rect">
            <a:avLst/>
          </a:prstGeom>
          <a:noFill/>
        </p:spPr>
        <p:txBody>
          <a:bodyPr wrap="none" rtlCol="0">
            <a:spAutoFit/>
          </a:bodyPr>
          <a:lstStyle/>
          <a:p>
            <a:r>
              <a:rPr lang="en-US" sz="1400" dirty="0" smtClean="0"/>
              <a:t>HEPA Filters</a:t>
            </a:r>
            <a:endParaRPr lang="en-US" sz="1400" dirty="0"/>
          </a:p>
        </p:txBody>
      </p:sp>
      <p:cxnSp>
        <p:nvCxnSpPr>
          <p:cNvPr id="14" name="Straight Arrow Connector 13"/>
          <p:cNvCxnSpPr/>
          <p:nvPr/>
        </p:nvCxnSpPr>
        <p:spPr>
          <a:xfrm>
            <a:off x="755576" y="1988840"/>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55576" y="1853208"/>
            <a:ext cx="1376536" cy="135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5576" y="1988840"/>
            <a:ext cx="1512168"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835968" y="5093568"/>
            <a:ext cx="495672" cy="9997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331640" y="5805264"/>
            <a:ext cx="1656184"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23528" y="6165304"/>
            <a:ext cx="1795847" cy="307777"/>
          </a:xfrm>
          <a:prstGeom prst="rect">
            <a:avLst/>
          </a:prstGeom>
          <a:noFill/>
        </p:spPr>
        <p:txBody>
          <a:bodyPr wrap="none" rtlCol="0">
            <a:spAutoFit/>
          </a:bodyPr>
          <a:lstStyle/>
          <a:p>
            <a:r>
              <a:rPr lang="en-US" sz="1400" dirty="0" smtClean="0"/>
              <a:t>Soft-walls not showed</a:t>
            </a:r>
            <a:endParaRPr lang="en-US" sz="1400" dirty="0"/>
          </a:p>
        </p:txBody>
      </p:sp>
      <p:grpSp>
        <p:nvGrpSpPr>
          <p:cNvPr id="16" name="Group 15"/>
          <p:cNvGrpSpPr/>
          <p:nvPr/>
        </p:nvGrpSpPr>
        <p:grpSpPr>
          <a:xfrm>
            <a:off x="3779912" y="4221088"/>
            <a:ext cx="2220815" cy="2304189"/>
            <a:chOff x="344390" y="0"/>
            <a:chExt cx="7107930" cy="7374782"/>
          </a:xfrm>
        </p:grpSpPr>
        <p:pic>
          <p:nvPicPr>
            <p:cNvPr id="7" name="Picture 6"/>
            <p:cNvPicPr>
              <a:picLocks noChangeAspect="1"/>
            </p:cNvPicPr>
            <p:nvPr/>
          </p:nvPicPr>
          <p:blipFill>
            <a:blip r:embed="rId5"/>
            <a:stretch>
              <a:fillRect/>
            </a:stretch>
          </p:blipFill>
          <p:spPr>
            <a:xfrm>
              <a:off x="1727200" y="0"/>
              <a:ext cx="5672155" cy="6858000"/>
            </a:xfrm>
            <a:prstGeom prst="rect">
              <a:avLst/>
            </a:prstGeom>
          </p:spPr>
        </p:pic>
        <p:sp>
          <p:nvSpPr>
            <p:cNvPr id="8" name="Rectangle 7"/>
            <p:cNvSpPr/>
            <p:nvPr/>
          </p:nvSpPr>
          <p:spPr>
            <a:xfrm>
              <a:off x="5796136" y="5877272"/>
              <a:ext cx="1656184" cy="1152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44390" y="6222653"/>
              <a:ext cx="3917964" cy="1152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LWU Room</a:t>
              </a:r>
              <a:endParaRPr lang="en-US" sz="1400" dirty="0">
                <a:solidFill>
                  <a:schemeClr val="tx1"/>
                </a:solidFill>
              </a:endParaRPr>
            </a:p>
          </p:txBody>
        </p:sp>
      </p:grpSp>
      <p:pic>
        <p:nvPicPr>
          <p:cNvPr id="20" name="Picture 19"/>
          <p:cNvPicPr>
            <a:picLocks noChangeAspect="1"/>
          </p:cNvPicPr>
          <p:nvPr/>
        </p:nvPicPr>
        <p:blipFill>
          <a:blip r:embed="rId6"/>
          <a:stretch>
            <a:fillRect/>
          </a:stretch>
        </p:blipFill>
        <p:spPr>
          <a:xfrm>
            <a:off x="6168023" y="4221088"/>
            <a:ext cx="1284297" cy="1944216"/>
          </a:xfrm>
          <a:prstGeom prst="rect">
            <a:avLst/>
          </a:prstGeom>
        </p:spPr>
      </p:pic>
      <p:pic>
        <p:nvPicPr>
          <p:cNvPr id="21" name="Picture 20"/>
          <p:cNvPicPr>
            <a:picLocks noChangeAspect="1"/>
          </p:cNvPicPr>
          <p:nvPr/>
        </p:nvPicPr>
        <p:blipFill>
          <a:blip r:embed="rId7"/>
          <a:stretch>
            <a:fillRect/>
          </a:stretch>
        </p:blipFill>
        <p:spPr>
          <a:xfrm>
            <a:off x="7585504" y="4149080"/>
            <a:ext cx="946936" cy="1700808"/>
          </a:xfrm>
          <a:prstGeom prst="rect">
            <a:avLst/>
          </a:prstGeom>
        </p:spPr>
      </p:pic>
      <p:sp>
        <p:nvSpPr>
          <p:cNvPr id="27" name="TextBox 26"/>
          <p:cNvSpPr txBox="1"/>
          <p:nvPr/>
        </p:nvSpPr>
        <p:spPr>
          <a:xfrm>
            <a:off x="6156176" y="6237312"/>
            <a:ext cx="1306154" cy="307777"/>
          </a:xfrm>
          <a:prstGeom prst="rect">
            <a:avLst/>
          </a:prstGeom>
          <a:noFill/>
        </p:spPr>
        <p:txBody>
          <a:bodyPr wrap="none" rtlCol="0">
            <a:spAutoFit/>
          </a:bodyPr>
          <a:lstStyle/>
          <a:p>
            <a:r>
              <a:rPr lang="en-US" sz="1400" dirty="0" smtClean="0"/>
              <a:t>Gowning Room</a:t>
            </a:r>
            <a:endParaRPr lang="en-US" sz="1400" dirty="0"/>
          </a:p>
        </p:txBody>
      </p:sp>
      <p:sp>
        <p:nvSpPr>
          <p:cNvPr id="28" name="TextBox 27"/>
          <p:cNvSpPr txBox="1"/>
          <p:nvPr/>
        </p:nvSpPr>
        <p:spPr>
          <a:xfrm>
            <a:off x="7596336" y="5857527"/>
            <a:ext cx="1050350" cy="307777"/>
          </a:xfrm>
          <a:prstGeom prst="rect">
            <a:avLst/>
          </a:prstGeom>
          <a:noFill/>
        </p:spPr>
        <p:txBody>
          <a:bodyPr wrap="none" rtlCol="0">
            <a:spAutoFit/>
          </a:bodyPr>
          <a:lstStyle/>
          <a:p>
            <a:r>
              <a:rPr lang="en-US" sz="1400" dirty="0" smtClean="0"/>
              <a:t>Stock Room</a:t>
            </a:r>
            <a:endParaRPr lang="en-US" sz="1400" dirty="0"/>
          </a:p>
        </p:txBody>
      </p:sp>
    </p:spTree>
    <p:extLst>
      <p:ext uri="{BB962C8B-B14F-4D97-AF65-F5344CB8AC3E}">
        <p14:creationId xmlns:p14="http://schemas.microsoft.com/office/powerpoint/2010/main" val="180640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Clean Room Basics</a:t>
            </a:r>
            <a:endParaRPr lang="en-US" dirty="0"/>
          </a:p>
        </p:txBody>
      </p:sp>
      <p:sp>
        <p:nvSpPr>
          <p:cNvPr id="3" name="Content Placeholder 2"/>
          <p:cNvSpPr>
            <a:spLocks noGrp="1"/>
          </p:cNvSpPr>
          <p:nvPr>
            <p:ph idx="1"/>
          </p:nvPr>
        </p:nvSpPr>
        <p:spPr>
          <a:xfrm>
            <a:off x="457200" y="5628381"/>
            <a:ext cx="5915000" cy="824955"/>
          </a:xfrm>
        </p:spPr>
        <p:txBody>
          <a:bodyPr>
            <a:normAutofit fontScale="55000" lnSpcReduction="20000"/>
          </a:bodyPr>
          <a:lstStyle/>
          <a:p>
            <a:pPr marL="0" indent="0">
              <a:buNone/>
            </a:pPr>
            <a:r>
              <a:rPr lang="en-US" dirty="0">
                <a:solidFill>
                  <a:srgbClr val="000000"/>
                </a:solidFill>
              </a:rPr>
              <a:t>Once moved </a:t>
            </a:r>
            <a:r>
              <a:rPr lang="en-US" dirty="0" smtClean="0">
                <a:solidFill>
                  <a:srgbClr val="000000"/>
                </a:solidFill>
              </a:rPr>
              <a:t>in position</a:t>
            </a:r>
            <a:r>
              <a:rPr lang="en-US" dirty="0">
                <a:solidFill>
                  <a:srgbClr val="000000"/>
                </a:solidFill>
              </a:rPr>
              <a:t>, the clean room will be put in operation and the </a:t>
            </a:r>
            <a:r>
              <a:rPr lang="en-US" dirty="0" smtClean="0">
                <a:solidFill>
                  <a:srgbClr val="000000"/>
                </a:solidFill>
              </a:rPr>
              <a:t>actual </a:t>
            </a:r>
            <a:r>
              <a:rPr lang="en-US" dirty="0">
                <a:solidFill>
                  <a:srgbClr val="000000"/>
                </a:solidFill>
              </a:rPr>
              <a:t>work can only start when the </a:t>
            </a:r>
            <a:r>
              <a:rPr lang="en-US" dirty="0" smtClean="0">
                <a:solidFill>
                  <a:srgbClr val="000000"/>
                </a:solidFill>
              </a:rPr>
              <a:t>clean room reaches the ISO 5 specification. It will take up to two weeks to complete an instrument installation in the tunnel.</a:t>
            </a:r>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641661" y="30910906"/>
            <a:ext cx="6744203" cy="5112568"/>
          </a:xfrm>
          <a:prstGeom prst="rect">
            <a:avLst/>
          </a:prstGeom>
          <a:noFill/>
          <a:ln>
            <a:noFill/>
          </a:ln>
          <a:extLst/>
        </p:spPr>
      </p:pic>
      <p:pic>
        <p:nvPicPr>
          <p:cNvPr id="6" name="Picture 5"/>
          <p:cNvPicPr>
            <a:picLocks noChangeAspect="1"/>
          </p:cNvPicPr>
          <p:nvPr/>
        </p:nvPicPr>
        <p:blipFill>
          <a:blip r:embed="rId3"/>
          <a:stretch>
            <a:fillRect/>
          </a:stretch>
        </p:blipFill>
        <p:spPr>
          <a:xfrm>
            <a:off x="5436096" y="1556791"/>
            <a:ext cx="3181898" cy="2416329"/>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l="9833" r="3693"/>
          <a:stretch>
            <a:fillRect/>
          </a:stretch>
        </p:blipFill>
        <p:spPr bwMode="auto">
          <a:xfrm>
            <a:off x="22482421" y="30622874"/>
            <a:ext cx="5913433" cy="705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stretch>
            <a:fillRect/>
          </a:stretch>
        </p:blipFill>
        <p:spPr>
          <a:xfrm>
            <a:off x="6552478" y="3988684"/>
            <a:ext cx="1763937" cy="2104612"/>
          </a:xfrm>
          <a:prstGeom prst="rect">
            <a:avLst/>
          </a:prstGeom>
        </p:spPr>
      </p:pic>
      <p:pic>
        <p:nvPicPr>
          <p:cNvPr id="9" name="Picture 8"/>
          <p:cNvPicPr>
            <a:picLocks noChangeAspect="1"/>
          </p:cNvPicPr>
          <p:nvPr/>
        </p:nvPicPr>
        <p:blipFill>
          <a:blip r:embed="rId6"/>
          <a:stretch>
            <a:fillRect/>
          </a:stretch>
        </p:blipFill>
        <p:spPr>
          <a:xfrm>
            <a:off x="395535" y="1556791"/>
            <a:ext cx="4824537" cy="4123097"/>
          </a:xfrm>
          <a:prstGeom prst="rect">
            <a:avLst/>
          </a:prstGeom>
        </p:spPr>
      </p:pic>
    </p:spTree>
    <p:extLst>
      <p:ext uri="{BB962C8B-B14F-4D97-AF65-F5344CB8AC3E}">
        <p14:creationId xmlns:p14="http://schemas.microsoft.com/office/powerpoint/2010/main" val="213916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 – </a:t>
            </a:r>
            <a:r>
              <a:rPr lang="en-US" smtClean="0"/>
              <a:t>STFC LWU </a:t>
            </a:r>
            <a:r>
              <a:rPr lang="en-US" dirty="0" smtClean="0"/>
              <a:t>Team!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pic>
        <p:nvPicPr>
          <p:cNvPr id="5" name="Picture 4"/>
          <p:cNvPicPr>
            <a:picLocks noChangeAspect="1"/>
          </p:cNvPicPr>
          <p:nvPr/>
        </p:nvPicPr>
        <p:blipFill>
          <a:blip r:embed="rId2"/>
          <a:stretch>
            <a:fillRect/>
          </a:stretch>
        </p:blipFill>
        <p:spPr>
          <a:xfrm>
            <a:off x="2483768" y="1726913"/>
            <a:ext cx="4170114" cy="3404174"/>
          </a:xfrm>
          <a:prstGeom prst="rect">
            <a:avLst/>
          </a:prstGeom>
        </p:spPr>
      </p:pic>
      <p:sp>
        <p:nvSpPr>
          <p:cNvPr id="6" name="TextBox 5"/>
          <p:cNvSpPr txBox="1"/>
          <p:nvPr/>
        </p:nvSpPr>
        <p:spPr>
          <a:xfrm>
            <a:off x="2987824" y="5661248"/>
            <a:ext cx="3259426" cy="400110"/>
          </a:xfrm>
          <a:prstGeom prst="rect">
            <a:avLst/>
          </a:prstGeom>
          <a:noFill/>
        </p:spPr>
        <p:txBody>
          <a:bodyPr wrap="none" rtlCol="0">
            <a:spAutoFit/>
          </a:bodyPr>
          <a:lstStyle/>
          <a:p>
            <a:r>
              <a:rPr lang="en-US" sz="2000" dirty="0" smtClean="0"/>
              <a:t>Thank you for your attention!</a:t>
            </a:r>
            <a:endParaRPr lang="en-US" sz="2000" dirty="0"/>
          </a:p>
        </p:txBody>
      </p:sp>
    </p:spTree>
    <p:extLst>
      <p:ext uri="{BB962C8B-B14F-4D97-AF65-F5344CB8AC3E}">
        <p14:creationId xmlns:p14="http://schemas.microsoft.com/office/powerpoint/2010/main" val="2320113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6" y="2636914"/>
            <a:ext cx="7056782" cy="690337"/>
          </a:xfrm>
          <a:prstGeom prst="rect">
            <a:avLst/>
          </a:prstGeom>
        </p:spPr>
      </p:pic>
      <p:pic>
        <p:nvPicPr>
          <p:cNvPr id="10" name="Picture 9"/>
          <p:cNvPicPr>
            <a:picLocks noChangeAspect="1"/>
          </p:cNvPicPr>
          <p:nvPr/>
        </p:nvPicPr>
        <p:blipFill>
          <a:blip r:embed="rId3"/>
          <a:stretch>
            <a:fillRect/>
          </a:stretch>
        </p:blipFill>
        <p:spPr>
          <a:xfrm>
            <a:off x="4394200" y="3615432"/>
            <a:ext cx="355600" cy="203200"/>
          </a:xfrm>
          <a:prstGeom prst="rect">
            <a:avLst/>
          </a:prstGeom>
        </p:spPr>
      </p:pic>
      <p:pic>
        <p:nvPicPr>
          <p:cNvPr id="11" name="Picture 10"/>
          <p:cNvPicPr>
            <a:picLocks noChangeAspect="1"/>
          </p:cNvPicPr>
          <p:nvPr/>
        </p:nvPicPr>
        <p:blipFill>
          <a:blip r:embed="rId4"/>
          <a:stretch>
            <a:fillRect/>
          </a:stretch>
        </p:blipFill>
        <p:spPr>
          <a:xfrm>
            <a:off x="4394200" y="3615432"/>
            <a:ext cx="355600" cy="203200"/>
          </a:xfrm>
          <a:prstGeom prst="rect">
            <a:avLst/>
          </a:prstGeom>
        </p:spPr>
      </p:pic>
      <p:sp>
        <p:nvSpPr>
          <p:cNvPr id="2" name="Title 1"/>
          <p:cNvSpPr>
            <a:spLocks noGrp="1"/>
          </p:cNvSpPr>
          <p:nvPr>
            <p:ph type="title"/>
          </p:nvPr>
        </p:nvSpPr>
        <p:spPr/>
        <p:txBody>
          <a:bodyPr/>
          <a:lstStyle/>
          <a:p>
            <a:r>
              <a:rPr lang="en-US" dirty="0" smtClean="0"/>
              <a:t>ESS Vacuum Group Mission</a:t>
            </a:r>
            <a:endParaRPr lang="en-US" dirty="0"/>
          </a:p>
        </p:txBody>
      </p:sp>
      <p:sp>
        <p:nvSpPr>
          <p:cNvPr id="12" name="Left Brace 11"/>
          <p:cNvSpPr/>
          <p:nvPr/>
        </p:nvSpPr>
        <p:spPr>
          <a:xfrm rot="5400000">
            <a:off x="1439652" y="1160748"/>
            <a:ext cx="288032" cy="2952327"/>
          </a:xfrm>
          <a:prstGeom prst="leftBrace">
            <a:avLst>
              <a:gd name="adj1" fmla="val 8333"/>
              <a:gd name="adj2" fmla="val 4440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p:cNvSpPr txBox="1"/>
          <p:nvPr/>
        </p:nvSpPr>
        <p:spPr>
          <a:xfrm>
            <a:off x="827584" y="2060848"/>
            <a:ext cx="1872208" cy="430887"/>
          </a:xfrm>
          <a:prstGeom prst="rect">
            <a:avLst/>
          </a:prstGeom>
          <a:noFill/>
        </p:spPr>
        <p:txBody>
          <a:bodyPr wrap="square" rtlCol="0">
            <a:spAutoFit/>
          </a:bodyPr>
          <a:lstStyle/>
          <a:p>
            <a:r>
              <a:rPr lang="en-US" sz="2200" dirty="0" smtClean="0"/>
              <a:t>Warm LINAC</a:t>
            </a:r>
            <a:endParaRPr lang="en-US" sz="2200" dirty="0"/>
          </a:p>
        </p:txBody>
      </p:sp>
      <p:sp>
        <p:nvSpPr>
          <p:cNvPr id="18" name="TextBox 17"/>
          <p:cNvSpPr txBox="1"/>
          <p:nvPr/>
        </p:nvSpPr>
        <p:spPr>
          <a:xfrm>
            <a:off x="3923928" y="1988840"/>
            <a:ext cx="1584176" cy="430887"/>
          </a:xfrm>
          <a:prstGeom prst="rect">
            <a:avLst/>
          </a:prstGeom>
          <a:noFill/>
        </p:spPr>
        <p:txBody>
          <a:bodyPr wrap="square" rtlCol="0">
            <a:spAutoFit/>
          </a:bodyPr>
          <a:lstStyle/>
          <a:p>
            <a:r>
              <a:rPr lang="en-US" sz="2200" dirty="0" smtClean="0"/>
              <a:t>Cold LINAC</a:t>
            </a:r>
            <a:endParaRPr lang="en-US" sz="2200" dirty="0"/>
          </a:p>
        </p:txBody>
      </p:sp>
      <p:sp>
        <p:nvSpPr>
          <p:cNvPr id="7" name="Rectangle 6"/>
          <p:cNvSpPr/>
          <p:nvPr/>
        </p:nvSpPr>
        <p:spPr>
          <a:xfrm>
            <a:off x="179512" y="3501009"/>
            <a:ext cx="5184576" cy="2308324"/>
          </a:xfrm>
          <a:prstGeom prst="rect">
            <a:avLst/>
          </a:prstGeom>
        </p:spPr>
        <p:txBody>
          <a:bodyPr wrap="square">
            <a:spAutoFit/>
          </a:bodyPr>
          <a:lstStyle/>
          <a:p>
            <a:pPr algn="just"/>
            <a:r>
              <a:rPr lang="en-US" dirty="0"/>
              <a:t>The </a:t>
            </a:r>
            <a:r>
              <a:rPr lang="en-US" b="1" dirty="0" smtClean="0"/>
              <a:t>ESS </a:t>
            </a:r>
            <a:r>
              <a:rPr lang="en-US" b="1" dirty="0"/>
              <a:t>Vacuum </a:t>
            </a:r>
            <a:r>
              <a:rPr lang="en-US" b="1" dirty="0" smtClean="0"/>
              <a:t>Group</a:t>
            </a:r>
            <a:r>
              <a:rPr lang="en-US" dirty="0" smtClean="0"/>
              <a:t> has </a:t>
            </a:r>
            <a:r>
              <a:rPr lang="en-US" dirty="0"/>
              <a:t>the </a:t>
            </a:r>
            <a:r>
              <a:rPr lang="en-US" b="1" dirty="0"/>
              <a:t>responsibility </a:t>
            </a:r>
            <a:r>
              <a:rPr lang="en-US" b="1" dirty="0" smtClean="0"/>
              <a:t>of “all </a:t>
            </a:r>
            <a:r>
              <a:rPr lang="en-US" b="1" dirty="0"/>
              <a:t>ESS </a:t>
            </a:r>
            <a:r>
              <a:rPr lang="en-US" b="1" dirty="0" smtClean="0"/>
              <a:t>technical vacuum” </a:t>
            </a:r>
            <a:r>
              <a:rPr lang="en-US" dirty="0" smtClean="0"/>
              <a:t>of the </a:t>
            </a:r>
            <a:r>
              <a:rPr lang="en-US" dirty="0"/>
              <a:t>Accelerator, </a:t>
            </a:r>
            <a:r>
              <a:rPr lang="en-US" dirty="0" smtClean="0"/>
              <a:t>Target and Neutron Instruments and associated laboratories.</a:t>
            </a:r>
          </a:p>
          <a:p>
            <a:pPr algn="just"/>
            <a:r>
              <a:rPr lang="en-US" dirty="0" smtClean="0"/>
              <a:t>During the construction phase our main task is to support the in-kind-contributors (IKC’s) in the design of </a:t>
            </a:r>
            <a:r>
              <a:rPr lang="en-US" dirty="0"/>
              <a:t>the </a:t>
            </a:r>
            <a:r>
              <a:rPr lang="en-US" dirty="0" smtClean="0"/>
              <a:t>required vacuum systems. </a:t>
            </a:r>
          </a:p>
          <a:p>
            <a:pPr algn="just"/>
            <a:r>
              <a:rPr lang="en-US" dirty="0" smtClean="0"/>
              <a:t>The Primary goal is to have a </a:t>
            </a:r>
            <a:r>
              <a:rPr lang="en-US" b="1" dirty="0" smtClean="0"/>
              <a:t>homogeneous</a:t>
            </a:r>
            <a:r>
              <a:rPr lang="en-US" dirty="0" smtClean="0"/>
              <a:t> </a:t>
            </a:r>
            <a:r>
              <a:rPr lang="en-US" b="1" dirty="0" smtClean="0"/>
              <a:t>vacuum design </a:t>
            </a:r>
            <a:r>
              <a:rPr lang="en-US" dirty="0" smtClean="0"/>
              <a:t>throughout the ESS complex.</a:t>
            </a:r>
            <a:endParaRPr lang="en-US" dirty="0"/>
          </a:p>
        </p:txBody>
      </p:sp>
      <p:sp>
        <p:nvSpPr>
          <p:cNvPr id="8" name="Slide Number Placeholder 7"/>
          <p:cNvSpPr>
            <a:spLocks noGrp="1"/>
          </p:cNvSpPr>
          <p:nvPr>
            <p:ph type="sldNum" sz="quarter" idx="12"/>
          </p:nvPr>
        </p:nvSpPr>
        <p:spPr/>
        <p:txBody>
          <a:bodyPr/>
          <a:lstStyle/>
          <a:p>
            <a:fld id="{551115BC-487E-4422-894C-CB7CD3E79223}" type="slidenum">
              <a:rPr lang="sv-SE" smtClean="0"/>
              <a:t>2</a:t>
            </a:fld>
            <a:endParaRPr lang="sv-SE" dirty="0"/>
          </a:p>
        </p:txBody>
      </p:sp>
      <p:pic>
        <p:nvPicPr>
          <p:cNvPr id="13" name="Picture 12"/>
          <p:cNvPicPr>
            <a:picLocks noChangeAspect="1"/>
          </p:cNvPicPr>
          <p:nvPr/>
        </p:nvPicPr>
        <p:blipFill>
          <a:blip r:embed="rId5"/>
          <a:stretch>
            <a:fillRect/>
          </a:stretch>
        </p:blipFill>
        <p:spPr>
          <a:xfrm rot="12544074">
            <a:off x="6185206" y="1968378"/>
            <a:ext cx="2971373" cy="2668368"/>
          </a:xfrm>
          <a:prstGeom prst="rect">
            <a:avLst/>
          </a:prstGeom>
        </p:spPr>
      </p:pic>
      <p:sp>
        <p:nvSpPr>
          <p:cNvPr id="14" name="Oval 13"/>
          <p:cNvSpPr/>
          <p:nvPr/>
        </p:nvSpPr>
        <p:spPr>
          <a:xfrm>
            <a:off x="7164288" y="2708920"/>
            <a:ext cx="288032" cy="288032"/>
          </a:xfrm>
          <a:prstGeom prst="ellipse">
            <a:avLst/>
          </a:prstGeom>
          <a:solidFill>
            <a:schemeClr val="accent6">
              <a:alpha val="54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flipH="1">
            <a:off x="7380312" y="1988840"/>
            <a:ext cx="144016" cy="72008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804248" y="1484785"/>
            <a:ext cx="1008112" cy="461665"/>
          </a:xfrm>
          <a:prstGeom prst="rect">
            <a:avLst/>
          </a:prstGeom>
          <a:noFill/>
        </p:spPr>
        <p:txBody>
          <a:bodyPr wrap="square" rtlCol="0">
            <a:spAutoFit/>
          </a:bodyPr>
          <a:lstStyle/>
          <a:p>
            <a:r>
              <a:rPr lang="en-US" sz="2400" dirty="0" smtClean="0">
                <a:solidFill>
                  <a:schemeClr val="accent6"/>
                </a:solidFill>
              </a:rPr>
              <a:t>Target</a:t>
            </a:r>
            <a:endParaRPr lang="en-US" sz="2400" dirty="0">
              <a:solidFill>
                <a:schemeClr val="accent6"/>
              </a:solidFill>
            </a:endParaRPr>
          </a:p>
        </p:txBody>
      </p:sp>
      <p:sp>
        <p:nvSpPr>
          <p:cNvPr id="28" name="Oval 27"/>
          <p:cNvSpPr/>
          <p:nvPr/>
        </p:nvSpPr>
        <p:spPr>
          <a:xfrm rot="19871510">
            <a:off x="7368407" y="4001160"/>
            <a:ext cx="1747710" cy="576064"/>
          </a:xfrm>
          <a:prstGeom prst="ellipse">
            <a:avLst/>
          </a:prstGeom>
          <a:noFill/>
          <a:ln w="412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6732240" y="2204864"/>
            <a:ext cx="648072" cy="504056"/>
          </a:xfrm>
          <a:prstGeom prst="ellipse">
            <a:avLst/>
          </a:prstGeom>
          <a:noFill/>
          <a:ln w="412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7740352" y="2132856"/>
            <a:ext cx="576064" cy="504056"/>
          </a:xfrm>
          <a:prstGeom prst="ellipse">
            <a:avLst/>
          </a:prstGeom>
          <a:noFill/>
          <a:ln w="412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6876256" y="2996952"/>
            <a:ext cx="432048" cy="360040"/>
          </a:xfrm>
          <a:prstGeom prst="ellipse">
            <a:avLst/>
          </a:prstGeom>
          <a:noFill/>
          <a:ln w="412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Arrow Connector 31"/>
          <p:cNvCxnSpPr/>
          <p:nvPr/>
        </p:nvCxnSpPr>
        <p:spPr>
          <a:xfrm flipV="1">
            <a:off x="6372200" y="4077072"/>
            <a:ext cx="1584176" cy="36004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1" idx="3"/>
          </p:cNvCxnSpPr>
          <p:nvPr/>
        </p:nvCxnSpPr>
        <p:spPr>
          <a:xfrm flipV="1">
            <a:off x="6372200" y="3304265"/>
            <a:ext cx="567328" cy="1132847"/>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30" idx="4"/>
          </p:cNvCxnSpPr>
          <p:nvPr/>
        </p:nvCxnSpPr>
        <p:spPr>
          <a:xfrm flipV="1">
            <a:off x="6372200" y="2636912"/>
            <a:ext cx="1656184" cy="18002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6372200" y="2708924"/>
            <a:ext cx="505867" cy="172818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436096" y="4365104"/>
            <a:ext cx="2664296" cy="769441"/>
          </a:xfrm>
          <a:prstGeom prst="rect">
            <a:avLst/>
          </a:prstGeom>
          <a:noFill/>
        </p:spPr>
        <p:txBody>
          <a:bodyPr wrap="square" rtlCol="0">
            <a:spAutoFit/>
          </a:bodyPr>
          <a:lstStyle/>
          <a:p>
            <a:r>
              <a:rPr lang="en-US" sz="2200" dirty="0" smtClean="0">
                <a:solidFill>
                  <a:schemeClr val="accent4"/>
                </a:solidFill>
              </a:rPr>
              <a:t>Neutron</a:t>
            </a:r>
          </a:p>
          <a:p>
            <a:r>
              <a:rPr lang="en-US" sz="2200" dirty="0" smtClean="0">
                <a:solidFill>
                  <a:schemeClr val="accent4"/>
                </a:solidFill>
              </a:rPr>
              <a:t>Instruments</a:t>
            </a:r>
            <a:endParaRPr lang="en-US" sz="2200" dirty="0">
              <a:solidFill>
                <a:schemeClr val="accent4"/>
              </a:solidFill>
            </a:endParaRPr>
          </a:p>
        </p:txBody>
      </p:sp>
      <p:sp>
        <p:nvSpPr>
          <p:cNvPr id="34" name="Left Brace 33"/>
          <p:cNvSpPr/>
          <p:nvPr/>
        </p:nvSpPr>
        <p:spPr>
          <a:xfrm rot="5400000">
            <a:off x="4499992" y="1124743"/>
            <a:ext cx="288032" cy="3024337"/>
          </a:xfrm>
          <a:prstGeom prst="leftBrace">
            <a:avLst>
              <a:gd name="adj1" fmla="val 8333"/>
              <a:gd name="adj2" fmla="val 4440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73944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5" name="Title 1"/>
          <p:cNvSpPr>
            <a:spLocks noGrp="1"/>
          </p:cNvSpPr>
          <p:nvPr>
            <p:ph type="title"/>
          </p:nvPr>
        </p:nvSpPr>
        <p:spPr>
          <a:xfrm>
            <a:off x="457200" y="274638"/>
            <a:ext cx="7139136" cy="1143000"/>
          </a:xfrm>
        </p:spPr>
        <p:txBody>
          <a:bodyPr/>
          <a:lstStyle/>
          <a:p>
            <a:r>
              <a:rPr lang="en-US" dirty="0"/>
              <a:t>Vacuum </a:t>
            </a:r>
            <a:r>
              <a:rPr lang="en-US" dirty="0" smtClean="0"/>
              <a:t>Standardization</a:t>
            </a:r>
            <a:endParaRPr lang="en-GB" dirty="0"/>
          </a:p>
        </p:txBody>
      </p:sp>
      <p:sp>
        <p:nvSpPr>
          <p:cNvPr id="6" name="Content Placeholder 3"/>
          <p:cNvSpPr>
            <a:spLocks noGrp="1"/>
          </p:cNvSpPr>
          <p:nvPr>
            <p:ph sz="half" idx="4294967295"/>
          </p:nvPr>
        </p:nvSpPr>
        <p:spPr>
          <a:xfrm>
            <a:off x="-1" y="1484784"/>
            <a:ext cx="4792235" cy="5373216"/>
          </a:xfrm>
          <a:prstGeom prst="rect">
            <a:avLst/>
          </a:prstGeom>
        </p:spPr>
        <p:txBody>
          <a:bodyPr>
            <a:normAutofit/>
          </a:bodyPr>
          <a:lstStyle/>
          <a:p>
            <a:r>
              <a:rPr lang="en-US" sz="1800" dirty="0">
                <a:solidFill>
                  <a:srgbClr val="000000"/>
                </a:solidFill>
              </a:rPr>
              <a:t>O</a:t>
            </a:r>
            <a:r>
              <a:rPr lang="en-US" sz="1800" dirty="0" smtClean="0">
                <a:solidFill>
                  <a:srgbClr val="000000"/>
                </a:solidFill>
              </a:rPr>
              <a:t>ur </a:t>
            </a:r>
            <a:r>
              <a:rPr lang="en-US" sz="1800" dirty="0">
                <a:solidFill>
                  <a:srgbClr val="000000"/>
                </a:solidFill>
              </a:rPr>
              <a:t>primary </a:t>
            </a:r>
            <a:r>
              <a:rPr lang="en-US" sz="1800" dirty="0" smtClean="0">
                <a:solidFill>
                  <a:srgbClr val="000000"/>
                </a:solidFill>
              </a:rPr>
              <a:t>goal </a:t>
            </a:r>
            <a:r>
              <a:rPr lang="en-US" sz="1800" dirty="0">
                <a:solidFill>
                  <a:srgbClr val="000000"/>
                </a:solidFill>
              </a:rPr>
              <a:t>i</a:t>
            </a:r>
            <a:r>
              <a:rPr lang="en-US" sz="1800" dirty="0" smtClean="0">
                <a:solidFill>
                  <a:srgbClr val="000000"/>
                </a:solidFill>
              </a:rPr>
              <a:t>s to </a:t>
            </a:r>
            <a:r>
              <a:rPr lang="en-US" sz="1800" dirty="0">
                <a:solidFill>
                  <a:srgbClr val="000000"/>
                </a:solidFill>
              </a:rPr>
              <a:t>promote the use of </a:t>
            </a:r>
            <a:r>
              <a:rPr lang="en-US" sz="1800" b="1" dirty="0">
                <a:solidFill>
                  <a:srgbClr val="000000"/>
                </a:solidFill>
              </a:rPr>
              <a:t>common vacuum </a:t>
            </a:r>
            <a:r>
              <a:rPr lang="en-US" sz="1800" b="1" dirty="0" smtClean="0">
                <a:solidFill>
                  <a:srgbClr val="000000"/>
                </a:solidFill>
              </a:rPr>
              <a:t>equipment selection and common design and fabrication standards</a:t>
            </a:r>
            <a:r>
              <a:rPr lang="en-US" sz="1800" dirty="0" smtClean="0">
                <a:solidFill>
                  <a:srgbClr val="000000"/>
                </a:solidFill>
              </a:rPr>
              <a:t> by a close collaboration with our partners. In 2014 a Vacuum Standardization </a:t>
            </a:r>
            <a:r>
              <a:rPr lang="en-US" sz="1800" dirty="0">
                <a:solidFill>
                  <a:srgbClr val="000000"/>
                </a:solidFill>
              </a:rPr>
              <a:t>meeting </a:t>
            </a:r>
            <a:r>
              <a:rPr lang="en-US" sz="1800" dirty="0" smtClean="0">
                <a:solidFill>
                  <a:srgbClr val="000000"/>
                </a:solidFill>
              </a:rPr>
              <a:t>took place and a list of equipment suitable for Standardization was selected (ref. </a:t>
            </a:r>
            <a:r>
              <a:rPr lang="en-US" sz="1800" b="1" dirty="0" smtClean="0">
                <a:solidFill>
                  <a:srgbClr val="000000"/>
                </a:solidFill>
              </a:rPr>
              <a:t>ESS </a:t>
            </a:r>
            <a:r>
              <a:rPr lang="en-US" sz="1800" b="1" dirty="0">
                <a:solidFill>
                  <a:srgbClr val="000000"/>
                </a:solidFill>
              </a:rPr>
              <a:t>Vacuum </a:t>
            </a:r>
            <a:r>
              <a:rPr lang="en-US" sz="1800" b="1" dirty="0" smtClean="0">
                <a:solidFill>
                  <a:srgbClr val="000000"/>
                </a:solidFill>
              </a:rPr>
              <a:t>Handbook</a:t>
            </a:r>
            <a:r>
              <a:rPr lang="en-US" sz="1800" dirty="0" smtClean="0">
                <a:solidFill>
                  <a:srgbClr val="000000"/>
                </a:solidFill>
              </a:rPr>
              <a:t>)</a:t>
            </a:r>
          </a:p>
          <a:p>
            <a:r>
              <a:rPr lang="en-US" sz="1800" dirty="0" smtClean="0">
                <a:solidFill>
                  <a:srgbClr val="000000"/>
                </a:solidFill>
              </a:rPr>
              <a:t>An important element of Standardization is the </a:t>
            </a:r>
            <a:r>
              <a:rPr lang="en-US" sz="1800" b="1" dirty="0" smtClean="0">
                <a:solidFill>
                  <a:srgbClr val="000000"/>
                </a:solidFill>
              </a:rPr>
              <a:t>Procurement Policy </a:t>
            </a:r>
            <a:r>
              <a:rPr lang="en-US" sz="1800" dirty="0" smtClean="0">
                <a:solidFill>
                  <a:srgbClr val="000000"/>
                </a:solidFill>
              </a:rPr>
              <a:t>by which we </a:t>
            </a:r>
            <a:r>
              <a:rPr lang="en-US" sz="1800" dirty="0">
                <a:solidFill>
                  <a:srgbClr val="000000"/>
                </a:solidFill>
              </a:rPr>
              <a:t>a</a:t>
            </a:r>
            <a:r>
              <a:rPr lang="en-US" sz="1800" dirty="0" smtClean="0">
                <a:solidFill>
                  <a:srgbClr val="000000"/>
                </a:solidFill>
              </a:rPr>
              <a:t>sk the IKC’s to participate to a </a:t>
            </a:r>
            <a:r>
              <a:rPr lang="en-US" sz="1800" b="1" dirty="0" smtClean="0">
                <a:solidFill>
                  <a:srgbClr val="000000"/>
                </a:solidFill>
              </a:rPr>
              <a:t>single  Framework Agreement </a:t>
            </a:r>
            <a:r>
              <a:rPr lang="en-US" sz="1800" dirty="0" smtClean="0">
                <a:solidFill>
                  <a:srgbClr val="000000"/>
                </a:solidFill>
              </a:rPr>
              <a:t>for all of their vacuum component requirement</a:t>
            </a:r>
            <a:endParaRPr lang="en-US" sz="1800" dirty="0">
              <a:solidFill>
                <a:srgbClr val="000000"/>
              </a:solidFill>
            </a:endParaRPr>
          </a:p>
          <a:p>
            <a:r>
              <a:rPr lang="en-US" sz="1800" dirty="0" smtClean="0">
                <a:solidFill>
                  <a:srgbClr val="000000"/>
                </a:solidFill>
              </a:rPr>
              <a:t>The ESS </a:t>
            </a:r>
            <a:r>
              <a:rPr lang="en-US" sz="1800" dirty="0">
                <a:solidFill>
                  <a:srgbClr val="000000"/>
                </a:solidFill>
              </a:rPr>
              <a:t>Vacuum </a:t>
            </a:r>
            <a:r>
              <a:rPr lang="en-US" sz="1800" dirty="0" smtClean="0">
                <a:solidFill>
                  <a:srgbClr val="000000"/>
                </a:solidFill>
              </a:rPr>
              <a:t>documents </a:t>
            </a:r>
            <a:r>
              <a:rPr lang="en-US" sz="1800" dirty="0">
                <a:solidFill>
                  <a:srgbClr val="000000"/>
                </a:solidFill>
              </a:rPr>
              <a:t>(</a:t>
            </a:r>
            <a:r>
              <a:rPr lang="en-US" sz="1800" dirty="0" smtClean="0">
                <a:solidFill>
                  <a:srgbClr val="000000"/>
                </a:solidFill>
              </a:rPr>
              <a:t>handbooks, rules or interface documents) are the most important documents and cover the requirements </a:t>
            </a:r>
            <a:r>
              <a:rPr lang="en-US" sz="1800" dirty="0">
                <a:solidFill>
                  <a:srgbClr val="000000"/>
                </a:solidFill>
              </a:rPr>
              <a:t>for </a:t>
            </a:r>
            <a:r>
              <a:rPr lang="en-US" sz="1800" dirty="0" smtClean="0">
                <a:solidFill>
                  <a:srgbClr val="000000"/>
                </a:solidFill>
              </a:rPr>
              <a:t>the accelerator</a:t>
            </a:r>
            <a:r>
              <a:rPr lang="en-US" sz="1800" dirty="0">
                <a:solidFill>
                  <a:srgbClr val="000000"/>
                </a:solidFill>
              </a:rPr>
              <a:t>, target and </a:t>
            </a:r>
            <a:r>
              <a:rPr lang="en-US" sz="1800" dirty="0" smtClean="0">
                <a:solidFill>
                  <a:srgbClr val="000000"/>
                </a:solidFill>
              </a:rPr>
              <a:t>instruments</a:t>
            </a:r>
            <a:endParaRPr lang="en-GB" sz="1800" dirty="0"/>
          </a:p>
        </p:txBody>
      </p:sp>
      <p:pic>
        <p:nvPicPr>
          <p:cNvPr id="7" name="Content Placeholder 7"/>
          <p:cNvPicPr>
            <a:picLocks noGrp="1" noChangeAspect="1"/>
          </p:cNvPicPr>
          <p:nvPr>
            <p:ph sz="quarter" idx="4294967295"/>
          </p:nvPr>
        </p:nvPicPr>
        <p:blipFill>
          <a:blip r:embed="rId2"/>
          <a:srcRect l="2691" r="2691"/>
          <a:stretch>
            <a:fillRect/>
          </a:stretch>
        </p:blipFill>
        <p:spPr>
          <a:xfrm>
            <a:off x="4716016" y="1484786"/>
            <a:ext cx="4105026" cy="4515227"/>
          </a:xfrm>
          <a:prstGeom prst="rect">
            <a:avLst/>
          </a:prstGeom>
        </p:spPr>
      </p:pic>
      <p:sp>
        <p:nvSpPr>
          <p:cNvPr id="9" name="Rectangle 8"/>
          <p:cNvSpPr/>
          <p:nvPr/>
        </p:nvSpPr>
        <p:spPr>
          <a:xfrm>
            <a:off x="4642992" y="6093297"/>
            <a:ext cx="4501008" cy="307777"/>
          </a:xfrm>
          <a:prstGeom prst="rect">
            <a:avLst/>
          </a:prstGeom>
        </p:spPr>
        <p:txBody>
          <a:bodyPr wrap="square">
            <a:spAutoFit/>
          </a:bodyPr>
          <a:lstStyle/>
          <a:p>
            <a:r>
              <a:rPr lang="en-US" sz="1400" dirty="0">
                <a:hlinkClick r:id="rId3"/>
              </a:rPr>
              <a:t>http://europeanspallationsource.se/accelerator-documents</a:t>
            </a:r>
            <a:endParaRPr lang="en-US" sz="1400" dirty="0"/>
          </a:p>
        </p:txBody>
      </p:sp>
    </p:spTree>
    <p:extLst>
      <p:ext uri="{BB962C8B-B14F-4D97-AF65-F5344CB8AC3E}">
        <p14:creationId xmlns:p14="http://schemas.microsoft.com/office/powerpoint/2010/main" val="3795498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“LWU”</a:t>
            </a:r>
            <a:r>
              <a:rPr lang="is-IS" dirty="0" smtClean="0"/>
              <a:t>….</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sp>
        <p:nvSpPr>
          <p:cNvPr id="7" name="Rectangle 6"/>
          <p:cNvSpPr/>
          <p:nvPr/>
        </p:nvSpPr>
        <p:spPr>
          <a:xfrm>
            <a:off x="611560" y="1340768"/>
            <a:ext cx="7992888"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is-IS" sz="4000" b="1" dirty="0" smtClean="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rPr>
              <a:t>….</a:t>
            </a:r>
            <a:r>
              <a:rPr lang="en-US" sz="4000" b="1" dirty="0" err="1" smtClean="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rPr>
              <a:t>Linac</a:t>
            </a:r>
            <a:r>
              <a:rPr lang="en-US" sz="4000" b="1" dirty="0" smtClean="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rPr>
              <a:t> </a:t>
            </a:r>
            <a:r>
              <a:rPr lang="en-US" sz="4000" b="1" dirty="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rPr>
              <a:t>Warm Unit</a:t>
            </a:r>
          </a:p>
        </p:txBody>
      </p:sp>
      <p:pic>
        <p:nvPicPr>
          <p:cNvPr id="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3080" t="-188" r="389" b="-375"/>
          <a:stretch/>
        </p:blipFill>
        <p:spPr bwMode="auto">
          <a:xfrm>
            <a:off x="467544" y="2060848"/>
            <a:ext cx="1983254" cy="30154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l="16326" t="2787" r="20995" b="5233"/>
          <a:stretch/>
        </p:blipFill>
        <p:spPr>
          <a:xfrm>
            <a:off x="2555776" y="2060848"/>
            <a:ext cx="2736303" cy="3011617"/>
          </a:xfrm>
          <a:prstGeom prst="rect">
            <a:avLst/>
          </a:prstGeom>
        </p:spPr>
      </p:pic>
      <p:sp>
        <p:nvSpPr>
          <p:cNvPr id="8" name="TextBox 7"/>
          <p:cNvSpPr txBox="1"/>
          <p:nvPr/>
        </p:nvSpPr>
        <p:spPr>
          <a:xfrm>
            <a:off x="395536" y="5085184"/>
            <a:ext cx="8064896" cy="1440160"/>
          </a:xfrm>
          <a:prstGeom prst="rect">
            <a:avLst/>
          </a:prstGeom>
          <a:noFill/>
        </p:spPr>
        <p:txBody>
          <a:bodyPr wrap="square" rtlCol="0">
            <a:normAutofit/>
          </a:bodyPr>
          <a:lstStyle/>
          <a:p>
            <a:pPr marL="285750" indent="-285750" algn="just">
              <a:buFont typeface="Arial"/>
              <a:buChar char="•"/>
            </a:pPr>
            <a:r>
              <a:rPr lang="en-US" dirty="0" smtClean="0"/>
              <a:t>75 LWU’s are going to be built by our IKC, Science &amp; Technology Facilities Council, </a:t>
            </a:r>
            <a:r>
              <a:rPr lang="en-US" dirty="0" err="1" smtClean="0"/>
              <a:t>Daresbury</a:t>
            </a:r>
            <a:r>
              <a:rPr lang="en-US" dirty="0" smtClean="0"/>
              <a:t> UK, to be delivered to ESS in the time frame 2017 – 2019 (1 prototype already delivered, an additional one will be delivered beginning 2017)</a:t>
            </a:r>
          </a:p>
          <a:p>
            <a:pPr marL="285750" indent="-285750" algn="just">
              <a:buFont typeface="Arial"/>
              <a:buChar char="•"/>
            </a:pPr>
            <a:r>
              <a:rPr lang="en-US" dirty="0" smtClean="0"/>
              <a:t>The unit </a:t>
            </a:r>
            <a:r>
              <a:rPr lang="en-US" dirty="0"/>
              <a:t>weighs </a:t>
            </a:r>
            <a:r>
              <a:rPr lang="en-US" dirty="0" smtClean="0"/>
              <a:t>approximately 400 kg without magnets</a:t>
            </a:r>
            <a:endParaRPr lang="en-US" dirty="0"/>
          </a:p>
          <a:p>
            <a:pPr algn="just"/>
            <a:endParaRPr lang="en-US" dirty="0"/>
          </a:p>
        </p:txBody>
      </p:sp>
      <p:sp>
        <p:nvSpPr>
          <p:cNvPr id="10" name="Rectangle 9"/>
          <p:cNvSpPr/>
          <p:nvPr/>
        </p:nvSpPr>
        <p:spPr>
          <a:xfrm>
            <a:off x="5292080" y="1988841"/>
            <a:ext cx="3456384" cy="1477328"/>
          </a:xfrm>
          <a:prstGeom prst="rect">
            <a:avLst/>
          </a:prstGeom>
          <a:noFill/>
        </p:spPr>
        <p:txBody>
          <a:bodyPr wrap="square" lIns="91440" tIns="45720" rIns="91440" bIns="45720">
            <a:spAutoFit/>
          </a:bodyPr>
          <a:lstStyle/>
          <a:p>
            <a:r>
              <a:rPr lang="en-US" dirty="0"/>
              <a:t>These are </a:t>
            </a:r>
            <a:r>
              <a:rPr lang="en-US" dirty="0" smtClean="0"/>
              <a:t>Components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a:t>
            </a:r>
            <a:r>
              <a:rPr lang="en-US" dirty="0" smtClean="0"/>
              <a:t>nits) </a:t>
            </a:r>
            <a:r>
              <a:rPr lang="en-US" dirty="0"/>
              <a:t>of </a:t>
            </a:r>
            <a:r>
              <a:rPr lang="en-US" dirty="0" smtClean="0"/>
              <a:t>the Linear accelerator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n-US" dirty="0" err="1" smtClean="0"/>
              <a:t>inac</a:t>
            </a:r>
            <a:r>
              <a:rPr lang="en-US" dirty="0" smtClean="0"/>
              <a:t>) </a:t>
            </a:r>
            <a:r>
              <a:rPr lang="en-US" dirty="0"/>
              <a:t>installed between two </a:t>
            </a:r>
            <a:r>
              <a:rPr lang="en-US" dirty="0" smtClean="0"/>
              <a:t>adjacent </a:t>
            </a:r>
            <a:r>
              <a:rPr lang="en-US" dirty="0" err="1" smtClean="0"/>
              <a:t>cryo</a:t>
            </a:r>
            <a:r>
              <a:rPr lang="en-US" dirty="0"/>
              <a:t>-</a:t>
            </a:r>
            <a:r>
              <a:rPr lang="en-US" dirty="0" smtClean="0"/>
              <a:t>modules that operate at RT (thus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
            </a:r>
            <a:r>
              <a:rPr lang="en-US" dirty="0" smtClean="0"/>
              <a:t>arm)</a:t>
            </a:r>
            <a:endParaRPr lang="en-US" dirty="0"/>
          </a:p>
        </p:txBody>
      </p:sp>
      <p:pic>
        <p:nvPicPr>
          <p:cNvPr id="13" name="Picture 12"/>
          <p:cNvPicPr>
            <a:picLocks noChangeAspect="1"/>
          </p:cNvPicPr>
          <p:nvPr/>
        </p:nvPicPr>
        <p:blipFill>
          <a:blip r:embed="rId5"/>
          <a:stretch>
            <a:fillRect/>
          </a:stretch>
        </p:blipFill>
        <p:spPr>
          <a:xfrm>
            <a:off x="5436096" y="3501008"/>
            <a:ext cx="2520280" cy="546678"/>
          </a:xfrm>
          <a:prstGeom prst="rect">
            <a:avLst/>
          </a:prstGeom>
        </p:spPr>
      </p:pic>
      <p:pic>
        <p:nvPicPr>
          <p:cNvPr id="3" name="Picture 2"/>
          <p:cNvPicPr>
            <a:picLocks noChangeAspect="1"/>
          </p:cNvPicPr>
          <p:nvPr/>
        </p:nvPicPr>
        <p:blipFill rotWithShape="1">
          <a:blip r:embed="rId6"/>
          <a:srcRect t="21575" b="16695"/>
          <a:stretch/>
        </p:blipFill>
        <p:spPr>
          <a:xfrm>
            <a:off x="7452320" y="4221088"/>
            <a:ext cx="864096" cy="533400"/>
          </a:xfrm>
          <a:prstGeom prst="rect">
            <a:avLst/>
          </a:prstGeom>
        </p:spPr>
      </p:pic>
      <p:sp>
        <p:nvSpPr>
          <p:cNvPr id="9" name="TextBox 8"/>
          <p:cNvSpPr txBox="1"/>
          <p:nvPr/>
        </p:nvSpPr>
        <p:spPr>
          <a:xfrm>
            <a:off x="5724128" y="4221088"/>
            <a:ext cx="1800200" cy="646331"/>
          </a:xfrm>
          <a:prstGeom prst="rect">
            <a:avLst/>
          </a:prstGeom>
          <a:noFill/>
        </p:spPr>
        <p:txBody>
          <a:bodyPr wrap="square" rtlCol="0">
            <a:spAutoFit/>
          </a:bodyPr>
          <a:lstStyle/>
          <a:p>
            <a:r>
              <a:rPr lang="en-US" dirty="0" smtClean="0"/>
              <a:t>IKC of ESS Vacuum from UK</a:t>
            </a:r>
            <a:endParaRPr lang="en-US" dirty="0"/>
          </a:p>
        </p:txBody>
      </p:sp>
    </p:spTree>
    <p:extLst>
      <p:ext uri="{BB962C8B-B14F-4D97-AF65-F5344CB8AC3E}">
        <p14:creationId xmlns:p14="http://schemas.microsoft.com/office/powerpoint/2010/main" val="148902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WU.png"/>
          <p:cNvPicPr>
            <a:picLocks noChangeAspect="1"/>
          </p:cNvPicPr>
          <p:nvPr/>
        </p:nvPicPr>
        <p:blipFill rotWithShape="1">
          <a:blip r:embed="rId2">
            <a:extLst>
              <a:ext uri="{28A0092B-C50C-407E-A947-70E740481C1C}">
                <a14:useLocalDpi xmlns:a14="http://schemas.microsoft.com/office/drawing/2010/main" val="0"/>
              </a:ext>
            </a:extLst>
          </a:blip>
          <a:srcRect l="6912" r="17686" b="5391"/>
          <a:stretch/>
        </p:blipFill>
        <p:spPr>
          <a:xfrm>
            <a:off x="1475656" y="2204864"/>
            <a:ext cx="5465439" cy="3456384"/>
          </a:xfrm>
          <a:prstGeom prst="rect">
            <a:avLst/>
          </a:prstGeom>
        </p:spPr>
      </p:pic>
      <p:sp>
        <p:nvSpPr>
          <p:cNvPr id="2" name="Title 1"/>
          <p:cNvSpPr>
            <a:spLocks noGrp="1"/>
          </p:cNvSpPr>
          <p:nvPr>
            <p:ph type="title"/>
          </p:nvPr>
        </p:nvSpPr>
        <p:spPr/>
        <p:txBody>
          <a:bodyPr/>
          <a:lstStyle/>
          <a:p>
            <a:r>
              <a:rPr lang="en-US" dirty="0"/>
              <a:t>LWU </a:t>
            </a:r>
            <a:r>
              <a:rPr lang="en-US" dirty="0" smtClean="0"/>
              <a:t>Overview</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sp>
        <p:nvSpPr>
          <p:cNvPr id="9" name="TextBox 8"/>
          <p:cNvSpPr txBox="1"/>
          <p:nvPr/>
        </p:nvSpPr>
        <p:spPr>
          <a:xfrm>
            <a:off x="251520" y="5733256"/>
            <a:ext cx="8064896" cy="646331"/>
          </a:xfrm>
          <a:prstGeom prst="rect">
            <a:avLst/>
          </a:prstGeom>
          <a:noFill/>
        </p:spPr>
        <p:txBody>
          <a:bodyPr wrap="square" rtlCol="0">
            <a:spAutoFit/>
          </a:bodyPr>
          <a:lstStyle/>
          <a:p>
            <a:r>
              <a:rPr lang="en-US" dirty="0" smtClean="0"/>
              <a:t>Pedestal: 170 kg, support the unit, dump vibrations, they have hollow design and they can be filled with sand to improve damping</a:t>
            </a:r>
            <a:endParaRPr lang="en-US" dirty="0"/>
          </a:p>
        </p:txBody>
      </p:sp>
      <p:sp>
        <p:nvSpPr>
          <p:cNvPr id="27" name="TextBox 26"/>
          <p:cNvSpPr txBox="1"/>
          <p:nvPr/>
        </p:nvSpPr>
        <p:spPr>
          <a:xfrm>
            <a:off x="7020272" y="4149080"/>
            <a:ext cx="2016224" cy="1169551"/>
          </a:xfrm>
          <a:prstGeom prst="rect">
            <a:avLst/>
          </a:prstGeom>
          <a:noFill/>
        </p:spPr>
        <p:txBody>
          <a:bodyPr wrap="square" rtlCol="0">
            <a:spAutoFit/>
          </a:bodyPr>
          <a:lstStyle/>
          <a:p>
            <a:r>
              <a:rPr lang="en-US" sz="1400" dirty="0" smtClean="0"/>
              <a:t>Aperture for sand or flange for the transportation rolls and the interconnecting transport beam.</a:t>
            </a:r>
            <a:endParaRPr lang="en-US" sz="1400" dirty="0"/>
          </a:p>
        </p:txBody>
      </p:sp>
      <p:cxnSp>
        <p:nvCxnSpPr>
          <p:cNvPr id="29" name="Straight Arrow Connector 28"/>
          <p:cNvCxnSpPr>
            <a:stCxn id="27" idx="1"/>
          </p:cNvCxnSpPr>
          <p:nvPr/>
        </p:nvCxnSpPr>
        <p:spPr>
          <a:xfrm flipH="1">
            <a:off x="6156176" y="4733856"/>
            <a:ext cx="864096" cy="20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2339752" y="5229201"/>
            <a:ext cx="648072" cy="648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3491880" y="5229201"/>
            <a:ext cx="648072" cy="648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7" t="48983" r="5634" b="1672"/>
          <a:stretch/>
        </p:blipFill>
        <p:spPr bwMode="auto">
          <a:xfrm>
            <a:off x="7092280" y="3068960"/>
            <a:ext cx="1823949" cy="108012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302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WU.png"/>
          <p:cNvPicPr>
            <a:picLocks noChangeAspect="1"/>
          </p:cNvPicPr>
          <p:nvPr/>
        </p:nvPicPr>
        <p:blipFill rotWithShape="1">
          <a:blip r:embed="rId2">
            <a:extLst>
              <a:ext uri="{28A0092B-C50C-407E-A947-70E740481C1C}">
                <a14:useLocalDpi xmlns:a14="http://schemas.microsoft.com/office/drawing/2010/main" val="0"/>
              </a:ext>
            </a:extLst>
          </a:blip>
          <a:srcRect l="6912" r="17686" b="5391"/>
          <a:stretch/>
        </p:blipFill>
        <p:spPr>
          <a:xfrm>
            <a:off x="1475656" y="2204864"/>
            <a:ext cx="5465439" cy="3456384"/>
          </a:xfrm>
          <a:prstGeom prst="rect">
            <a:avLst/>
          </a:prstGeom>
        </p:spPr>
      </p:pic>
      <p:sp>
        <p:nvSpPr>
          <p:cNvPr id="2" name="Title 1"/>
          <p:cNvSpPr>
            <a:spLocks noGrp="1"/>
          </p:cNvSpPr>
          <p:nvPr>
            <p:ph type="title"/>
          </p:nvPr>
        </p:nvSpPr>
        <p:spPr/>
        <p:txBody>
          <a:bodyPr/>
          <a:lstStyle/>
          <a:p>
            <a:r>
              <a:rPr lang="en-US" dirty="0"/>
              <a:t>LWU Overview</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6</a:t>
            </a:fld>
            <a:endParaRPr lang="en-GB" noProof="0"/>
          </a:p>
        </p:txBody>
      </p:sp>
      <p:sp>
        <p:nvSpPr>
          <p:cNvPr id="10" name="TextBox 9"/>
          <p:cNvSpPr txBox="1"/>
          <p:nvPr/>
        </p:nvSpPr>
        <p:spPr>
          <a:xfrm>
            <a:off x="467544" y="5613047"/>
            <a:ext cx="8064896" cy="1200329"/>
          </a:xfrm>
          <a:prstGeom prst="rect">
            <a:avLst/>
          </a:prstGeom>
          <a:noFill/>
        </p:spPr>
        <p:txBody>
          <a:bodyPr wrap="square" rtlCol="0">
            <a:spAutoFit/>
          </a:bodyPr>
          <a:lstStyle/>
          <a:p>
            <a:r>
              <a:rPr lang="en-US" dirty="0" smtClean="0"/>
              <a:t>Girder: Aluminum profile structure, allow coarse adjustment in beam direction. It is connected to the pedestals though high precision adjustment fixtures and it carries on top the active LWU components. Can be used to support cables, patch panels and water cooling pipes.</a:t>
            </a:r>
            <a:endParaRPr lang="en-US" dirty="0"/>
          </a:p>
        </p:txBody>
      </p:sp>
      <p:cxnSp>
        <p:nvCxnSpPr>
          <p:cNvPr id="20" name="Straight Arrow Connector 19"/>
          <p:cNvCxnSpPr/>
          <p:nvPr/>
        </p:nvCxnSpPr>
        <p:spPr>
          <a:xfrm flipV="1">
            <a:off x="3275856" y="3717033"/>
            <a:ext cx="0" cy="20162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660232" y="3789040"/>
            <a:ext cx="8640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788024" y="3789040"/>
            <a:ext cx="8640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92280" y="1484785"/>
            <a:ext cx="1800200" cy="2088231"/>
          </a:xfrm>
          <a:prstGeom prst="rect">
            <a:avLst/>
          </a:prstGeom>
          <a:noFill/>
        </p:spPr>
        <p:txBody>
          <a:bodyPr wrap="square" rtlCol="0">
            <a:normAutofit lnSpcReduction="10000"/>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smtClean="0"/>
              <a:t>Electromagnets: they steer and “shape” the proton beam, mounted on high precision alignment fixtures</a:t>
            </a:r>
            <a:endParaRPr lang="en-US" dirty="0"/>
          </a:p>
        </p:txBody>
      </p:sp>
      <p:cxnSp>
        <p:nvCxnSpPr>
          <p:cNvPr id="12" name="Straight Arrow Connector 11"/>
          <p:cNvCxnSpPr/>
          <p:nvPr/>
        </p:nvCxnSpPr>
        <p:spPr>
          <a:xfrm flipH="1">
            <a:off x="2699792" y="1700808"/>
            <a:ext cx="4392488"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411760" y="1700808"/>
            <a:ext cx="468052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283968" y="1700808"/>
            <a:ext cx="2808312"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51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WU.png"/>
          <p:cNvPicPr>
            <a:picLocks noChangeAspect="1"/>
          </p:cNvPicPr>
          <p:nvPr/>
        </p:nvPicPr>
        <p:blipFill rotWithShape="1">
          <a:blip r:embed="rId2">
            <a:extLst>
              <a:ext uri="{28A0092B-C50C-407E-A947-70E740481C1C}">
                <a14:useLocalDpi xmlns:a14="http://schemas.microsoft.com/office/drawing/2010/main" val="0"/>
              </a:ext>
            </a:extLst>
          </a:blip>
          <a:srcRect l="6912" r="17686" b="5391"/>
          <a:stretch/>
        </p:blipFill>
        <p:spPr>
          <a:xfrm>
            <a:off x="1475656" y="2204864"/>
            <a:ext cx="5465439" cy="3456384"/>
          </a:xfrm>
          <a:prstGeom prst="rect">
            <a:avLst/>
          </a:prstGeom>
        </p:spPr>
      </p:pic>
      <p:sp>
        <p:nvSpPr>
          <p:cNvPr id="2" name="Title 1"/>
          <p:cNvSpPr>
            <a:spLocks noGrp="1"/>
          </p:cNvSpPr>
          <p:nvPr>
            <p:ph type="title"/>
          </p:nvPr>
        </p:nvSpPr>
        <p:spPr/>
        <p:txBody>
          <a:bodyPr/>
          <a:lstStyle/>
          <a:p>
            <a:r>
              <a:rPr lang="en-US" dirty="0"/>
              <a:t>LWU Overview</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9" name="TextBox 8"/>
          <p:cNvSpPr txBox="1"/>
          <p:nvPr/>
        </p:nvSpPr>
        <p:spPr>
          <a:xfrm>
            <a:off x="395536" y="5733256"/>
            <a:ext cx="8064896" cy="1052736"/>
          </a:xfrm>
          <a:prstGeom prst="rect">
            <a:avLst/>
          </a:prstGeom>
          <a:noFill/>
        </p:spPr>
        <p:txBody>
          <a:bodyPr wrap="square" rtlCol="0">
            <a:normAutofit fontScale="92500" lnSpcReduction="10000"/>
          </a:bodyPr>
          <a:lstStyle/>
          <a:p>
            <a:pPr lvl="0"/>
            <a:r>
              <a:rPr lang="en-US" dirty="0" smtClean="0"/>
              <a:t>Vacuum Chamber: stainless steel vessel, particle free cleaning, UHV fabrication standards, offers vacuum continuity between </a:t>
            </a:r>
            <a:r>
              <a:rPr lang="en-US" dirty="0" err="1" smtClean="0"/>
              <a:t>cryo</a:t>
            </a:r>
            <a:r>
              <a:rPr lang="en-US" dirty="0" smtClean="0"/>
              <a:t>-modules, it hosts vacuum pump, gauges and beam instruments to measure </a:t>
            </a:r>
            <a:r>
              <a:rPr lang="en-US" dirty="0"/>
              <a:t>beam </a:t>
            </a:r>
            <a:r>
              <a:rPr lang="en-US" dirty="0" smtClean="0"/>
              <a:t>parameters. Mounted on high precision aligning fixture.</a:t>
            </a:r>
            <a:endParaRPr lang="en-US" dirty="0"/>
          </a:p>
        </p:txBody>
      </p:sp>
      <p:cxnSp>
        <p:nvCxnSpPr>
          <p:cNvPr id="33" name="Straight Arrow Connector 32"/>
          <p:cNvCxnSpPr/>
          <p:nvPr/>
        </p:nvCxnSpPr>
        <p:spPr>
          <a:xfrm flipV="1">
            <a:off x="1403648" y="2780928"/>
            <a:ext cx="2016224" cy="2952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20272" y="2564904"/>
            <a:ext cx="1944216" cy="738664"/>
          </a:xfrm>
          <a:prstGeom prst="rect">
            <a:avLst/>
          </a:prstGeom>
          <a:noFill/>
        </p:spPr>
        <p:txBody>
          <a:bodyPr wrap="square" rtlCol="0">
            <a:spAutoFit/>
          </a:bodyPr>
          <a:lstStyle/>
          <a:p>
            <a:r>
              <a:rPr lang="en-US" sz="1400" dirty="0" smtClean="0"/>
              <a:t>UHV chamber capable of 10</a:t>
            </a:r>
            <a:r>
              <a:rPr lang="en-US" sz="1400" baseline="30000" dirty="0" smtClean="0"/>
              <a:t>-10 </a:t>
            </a:r>
            <a:r>
              <a:rPr lang="en-US" sz="1400" dirty="0" smtClean="0"/>
              <a:t>mbar vacuum or better</a:t>
            </a:r>
            <a:endParaRPr lang="en-US" sz="1400" dirty="0"/>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0" t="4780" r="2858" b="13196"/>
          <a:stretch/>
        </p:blipFill>
        <p:spPr bwMode="auto">
          <a:xfrm>
            <a:off x="6834535" y="1628800"/>
            <a:ext cx="212995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484784"/>
            <a:ext cx="4176464" cy="936104"/>
          </a:xfrm>
          <a:prstGeom prst="rect">
            <a:avLst/>
          </a:prstGeom>
          <a:noFill/>
        </p:spPr>
        <p:txBody>
          <a:bodyPr wrap="square" rtlCol="0">
            <a:normAutofit fontScale="77500" lnSpcReduction="20000"/>
          </a:bodyPr>
          <a:lstStyle/>
          <a:p>
            <a:r>
              <a:rPr lang="en-US" dirty="0" smtClean="0"/>
              <a:t>Hydro-formed bellows: low particle generation, </a:t>
            </a:r>
            <a:r>
              <a:rPr lang="en-US" dirty="0"/>
              <a:t>when compressed they </a:t>
            </a:r>
            <a:r>
              <a:rPr lang="en-US" dirty="0" smtClean="0"/>
              <a:t>allow the LWU insertion between two </a:t>
            </a:r>
            <a:r>
              <a:rPr lang="en-US" dirty="0" err="1" smtClean="0"/>
              <a:t>cryo</a:t>
            </a:r>
            <a:r>
              <a:rPr lang="en-US" dirty="0" smtClean="0"/>
              <a:t>-modules. They also provide an alignment of the chamber independently from the </a:t>
            </a:r>
            <a:r>
              <a:rPr lang="en-US" dirty="0"/>
              <a:t>magnets </a:t>
            </a:r>
          </a:p>
        </p:txBody>
      </p:sp>
      <p:cxnSp>
        <p:nvCxnSpPr>
          <p:cNvPr id="11" name="Straight Arrow Connector 10"/>
          <p:cNvCxnSpPr/>
          <p:nvPr/>
        </p:nvCxnSpPr>
        <p:spPr>
          <a:xfrm>
            <a:off x="1619672" y="2204864"/>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9992" y="2060848"/>
            <a:ext cx="288032"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71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WU.png"/>
          <p:cNvPicPr>
            <a:picLocks noChangeAspect="1"/>
          </p:cNvPicPr>
          <p:nvPr/>
        </p:nvPicPr>
        <p:blipFill rotWithShape="1">
          <a:blip r:embed="rId2">
            <a:extLst>
              <a:ext uri="{28A0092B-C50C-407E-A947-70E740481C1C}">
                <a14:useLocalDpi xmlns:a14="http://schemas.microsoft.com/office/drawing/2010/main" val="0"/>
              </a:ext>
            </a:extLst>
          </a:blip>
          <a:srcRect l="6912" r="17686" b="5391"/>
          <a:stretch/>
        </p:blipFill>
        <p:spPr>
          <a:xfrm>
            <a:off x="1475656" y="2204864"/>
            <a:ext cx="5465439" cy="3456384"/>
          </a:xfrm>
          <a:prstGeom prst="rect">
            <a:avLst/>
          </a:prstGeom>
        </p:spPr>
      </p:pic>
      <p:sp>
        <p:nvSpPr>
          <p:cNvPr id="2" name="Title 1"/>
          <p:cNvSpPr>
            <a:spLocks noGrp="1"/>
          </p:cNvSpPr>
          <p:nvPr>
            <p:ph type="title"/>
          </p:nvPr>
        </p:nvSpPr>
        <p:spPr/>
        <p:txBody>
          <a:bodyPr/>
          <a:lstStyle/>
          <a:p>
            <a:r>
              <a:rPr lang="en-US" dirty="0"/>
              <a:t>LWU Overview</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cxnSp>
        <p:nvCxnSpPr>
          <p:cNvPr id="12" name="Straight Arrow Connector 11"/>
          <p:cNvCxnSpPr>
            <a:stCxn id="13" idx="1"/>
          </p:cNvCxnSpPr>
          <p:nvPr/>
        </p:nvCxnSpPr>
        <p:spPr>
          <a:xfrm flipH="1">
            <a:off x="3851920" y="1808820"/>
            <a:ext cx="288032" cy="828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39952" y="1484784"/>
            <a:ext cx="2448272" cy="648072"/>
          </a:xfrm>
          <a:prstGeom prst="rect">
            <a:avLst/>
          </a:prstGeom>
          <a:noFill/>
        </p:spPr>
        <p:txBody>
          <a:bodyPr wrap="square" rtlCol="0">
            <a:normAutofit fontScale="85000" lnSpcReduction="20000"/>
          </a:bodyPr>
          <a:lstStyle/>
          <a:p>
            <a:pPr lvl="0"/>
            <a:r>
              <a:rPr lang="en-US" dirty="0" smtClean="0"/>
              <a:t>BPM (Beam Position Monitor): detect the location of the center of the beam</a:t>
            </a:r>
            <a:endParaRPr lang="en-US" dirty="0"/>
          </a:p>
        </p:txBody>
      </p:sp>
      <p:cxnSp>
        <p:nvCxnSpPr>
          <p:cNvPr id="14" name="Straight Arrow Connector 13"/>
          <p:cNvCxnSpPr/>
          <p:nvPr/>
        </p:nvCxnSpPr>
        <p:spPr>
          <a:xfrm>
            <a:off x="1979712" y="2060848"/>
            <a:ext cx="93610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858" y="1484784"/>
            <a:ext cx="2089870" cy="648072"/>
          </a:xfrm>
          <a:prstGeom prst="rect">
            <a:avLst/>
          </a:prstGeom>
          <a:noFill/>
        </p:spPr>
        <p:txBody>
          <a:bodyPr wrap="square" rtlCol="0">
            <a:normAutofit fontScale="85000" lnSpcReduction="20000"/>
          </a:bodyPr>
          <a:lstStyle/>
          <a:p>
            <a:pPr lvl="0"/>
            <a:r>
              <a:rPr lang="en-US" dirty="0" smtClean="0"/>
              <a:t>Wire scanner: can tell how the protons are distributed in the beam</a:t>
            </a:r>
            <a:endParaRPr lang="en-US" dirty="0"/>
          </a:p>
        </p:txBody>
      </p:sp>
      <p:cxnSp>
        <p:nvCxnSpPr>
          <p:cNvPr id="19" name="Straight Arrow Connector 18"/>
          <p:cNvCxnSpPr/>
          <p:nvPr/>
        </p:nvCxnSpPr>
        <p:spPr>
          <a:xfrm>
            <a:off x="3059832" y="2060848"/>
            <a:ext cx="144016"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1" idx="0"/>
          </p:cNvCxnSpPr>
          <p:nvPr/>
        </p:nvCxnSpPr>
        <p:spPr>
          <a:xfrm flipH="1" flipV="1">
            <a:off x="3131842" y="3356992"/>
            <a:ext cx="252026" cy="2304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267744" y="5661248"/>
            <a:ext cx="2232248" cy="648072"/>
          </a:xfrm>
          <a:prstGeom prst="rect">
            <a:avLst/>
          </a:prstGeom>
          <a:noFill/>
        </p:spPr>
        <p:txBody>
          <a:bodyPr wrap="square" rtlCol="0">
            <a:normAutofit fontScale="85000" lnSpcReduction="10000"/>
          </a:bodyPr>
          <a:lstStyle/>
          <a:p>
            <a:pPr lvl="0"/>
            <a:r>
              <a:rPr lang="en-US" dirty="0" smtClean="0"/>
              <a:t>UHV Vacuum Pump (NEG and SIP combination)</a:t>
            </a:r>
            <a:endParaRPr lang="en-US" dirty="0"/>
          </a:p>
        </p:txBody>
      </p:sp>
      <p:sp>
        <p:nvSpPr>
          <p:cNvPr id="32" name="TextBox 31"/>
          <p:cNvSpPr txBox="1"/>
          <p:nvPr/>
        </p:nvSpPr>
        <p:spPr>
          <a:xfrm>
            <a:off x="2051720" y="1412776"/>
            <a:ext cx="1800200" cy="648072"/>
          </a:xfrm>
          <a:prstGeom prst="rect">
            <a:avLst/>
          </a:prstGeom>
          <a:noFill/>
        </p:spPr>
        <p:txBody>
          <a:bodyPr wrap="square" rtlCol="0">
            <a:normAutofit fontScale="85000" lnSpcReduction="20000"/>
          </a:bodyPr>
          <a:lstStyle/>
          <a:p>
            <a:pPr lvl="0"/>
            <a:r>
              <a:rPr lang="en-US" dirty="0" smtClean="0"/>
              <a:t>Vacuum gauges from atmosphere to  1 x 10</a:t>
            </a:r>
            <a:r>
              <a:rPr lang="en-US" baseline="30000" dirty="0" smtClean="0"/>
              <a:t>-10</a:t>
            </a:r>
            <a:r>
              <a:rPr lang="en-US" dirty="0" smtClean="0"/>
              <a:t> mbar</a:t>
            </a:r>
            <a:endParaRPr lang="en-US" dirty="0"/>
          </a:p>
        </p:txBody>
      </p:sp>
    </p:spTree>
    <p:extLst>
      <p:ext uri="{BB962C8B-B14F-4D97-AF65-F5344CB8AC3E}">
        <p14:creationId xmlns:p14="http://schemas.microsoft.com/office/powerpoint/2010/main" val="375118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Installation Lay-out</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9</a:t>
            </a:fld>
            <a:endParaRPr lang="en-GB"/>
          </a:p>
        </p:txBody>
      </p:sp>
      <p:grpSp>
        <p:nvGrpSpPr>
          <p:cNvPr id="5" name="Group 4"/>
          <p:cNvGrpSpPr/>
          <p:nvPr/>
        </p:nvGrpSpPr>
        <p:grpSpPr>
          <a:xfrm>
            <a:off x="971600" y="4244153"/>
            <a:ext cx="6841354" cy="985047"/>
            <a:chOff x="1763094" y="3861048"/>
            <a:chExt cx="6841354" cy="985047"/>
          </a:xfrm>
        </p:grpSpPr>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094" y="3861048"/>
              <a:ext cx="6841354" cy="98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4644008" y="3861048"/>
              <a:ext cx="3312368" cy="936104"/>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Content Placeholder 4"/>
          <p:cNvSpPr txBox="1">
            <a:spLocks noGrp="1"/>
          </p:cNvSpPr>
          <p:nvPr>
            <p:ph idx="1"/>
          </p:nvPr>
        </p:nvSpPr>
        <p:spPr>
          <a:xfrm>
            <a:off x="539552" y="5301208"/>
            <a:ext cx="7992888" cy="1296144"/>
          </a:xfrm>
          <a:prstGeom prst="rect">
            <a:avLst/>
          </a:prstGeom>
          <a:noFill/>
        </p:spPr>
        <p:txBody>
          <a:bodyPr wrap="square" rtlCol="0">
            <a:normAutofit fontScale="55000" lnSpcReduction="20000"/>
          </a:bodyPr>
          <a:lstStyle/>
          <a:p>
            <a:pPr algn="just"/>
            <a:r>
              <a:rPr lang="en-US" dirty="0" smtClean="0"/>
              <a:t>Some of </a:t>
            </a:r>
            <a:r>
              <a:rPr lang="en-US" dirty="0"/>
              <a:t>the LWU’s are located between 2 superconducting radio frequency </a:t>
            </a:r>
            <a:r>
              <a:rPr lang="en-US" dirty="0" err="1"/>
              <a:t>cryo</a:t>
            </a:r>
            <a:r>
              <a:rPr lang="en-US" dirty="0"/>
              <a:t>-modules</a:t>
            </a:r>
          </a:p>
          <a:p>
            <a:pPr lvl="1"/>
            <a:r>
              <a:rPr lang="en-US" dirty="0" smtClean="0"/>
              <a:t>13 </a:t>
            </a:r>
            <a:r>
              <a:rPr lang="en-US" dirty="0"/>
              <a:t>i</a:t>
            </a:r>
            <a:r>
              <a:rPr lang="en-US" dirty="0" smtClean="0"/>
              <a:t>n Spokes</a:t>
            </a:r>
          </a:p>
          <a:p>
            <a:pPr lvl="1"/>
            <a:r>
              <a:rPr lang="en-US" dirty="0" smtClean="0"/>
              <a:t>9 in Medium β </a:t>
            </a:r>
          </a:p>
          <a:p>
            <a:pPr lvl="1"/>
            <a:r>
              <a:rPr lang="en-US" dirty="0" smtClean="0"/>
              <a:t>21 in High β</a:t>
            </a:r>
          </a:p>
          <a:p>
            <a:r>
              <a:rPr lang="en-US" dirty="0" smtClean="0"/>
              <a:t>And 32 in HEBT/A2T/DPL</a:t>
            </a:r>
            <a:endParaRPr lang="en-US" dirty="0"/>
          </a:p>
        </p:txBody>
      </p:sp>
      <p:grpSp>
        <p:nvGrpSpPr>
          <p:cNvPr id="3" name="Group 2"/>
          <p:cNvGrpSpPr/>
          <p:nvPr/>
        </p:nvGrpSpPr>
        <p:grpSpPr>
          <a:xfrm>
            <a:off x="179512" y="1484784"/>
            <a:ext cx="6620090" cy="2736304"/>
            <a:chOff x="251520" y="3928490"/>
            <a:chExt cx="6336704" cy="2806712"/>
          </a:xfrm>
        </p:grpSpPr>
        <p:pic>
          <p:nvPicPr>
            <p:cNvPr id="7" name="Picture 6" descr="EPL24.pdf"/>
            <p:cNvPicPr>
              <a:picLocks noChangeAspect="1"/>
            </p:cNvPicPr>
            <p:nvPr/>
          </p:nvPicPr>
          <p:blipFill rotWithShape="1">
            <a:blip r:embed="rId4" cstate="print">
              <a:extLst>
                <a:ext uri="{28A0092B-C50C-407E-A947-70E740481C1C}">
                  <a14:useLocalDpi xmlns:a14="http://schemas.microsoft.com/office/drawing/2010/main" val="0"/>
                </a:ext>
              </a:extLst>
            </a:blip>
            <a:srcRect l="20750" t="1417" r="18659" b="1916"/>
            <a:stretch/>
          </p:blipFill>
          <p:spPr>
            <a:xfrm rot="5400000">
              <a:off x="2016516" y="2163494"/>
              <a:ext cx="2806712" cy="6336704"/>
            </a:xfrm>
            <a:prstGeom prst="rect">
              <a:avLst/>
            </a:prstGeom>
          </p:spPr>
        </p:pic>
        <p:sp>
          <p:nvSpPr>
            <p:cNvPr id="22" name="Rounded Rectangle 21"/>
            <p:cNvSpPr/>
            <p:nvPr/>
          </p:nvSpPr>
          <p:spPr>
            <a:xfrm rot="766442">
              <a:off x="1913464" y="5977124"/>
              <a:ext cx="4174681" cy="131928"/>
            </a:xfrm>
            <a:prstGeom prst="roundRect">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rotWithShape="1">
          <a:blip r:embed="rId5"/>
          <a:srcRect l="53838" t="1930" r="1586" b="1472"/>
          <a:stretch/>
        </p:blipFill>
        <p:spPr>
          <a:xfrm>
            <a:off x="6588224" y="1628799"/>
            <a:ext cx="2016224" cy="1874479"/>
          </a:xfrm>
          <a:prstGeom prst="rect">
            <a:avLst/>
          </a:prstGeom>
        </p:spPr>
      </p:pic>
    </p:spTree>
    <p:extLst>
      <p:ext uri="{BB962C8B-B14F-4D97-AF65-F5344CB8AC3E}">
        <p14:creationId xmlns:p14="http://schemas.microsoft.com/office/powerpoint/2010/main" val="228234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Powerpoint.potx</Template>
  <TotalTime>4407</TotalTime>
  <Words>768</Words>
  <Application>Microsoft Office PowerPoint</Application>
  <PresentationFormat>On-screen Show (4:3)</PresentationFormat>
  <Paragraphs>81</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Chess Core Powerpoint</vt:lpstr>
      <vt:lpstr>LWU Description &amp; Installation</vt:lpstr>
      <vt:lpstr>ESS Vacuum Group Mission</vt:lpstr>
      <vt:lpstr>Vacuum Standardization</vt:lpstr>
      <vt:lpstr>The Meaning of “LWU”….</vt:lpstr>
      <vt:lpstr>LWU Overview</vt:lpstr>
      <vt:lpstr>LWU Overview</vt:lpstr>
      <vt:lpstr>LWU Overview</vt:lpstr>
      <vt:lpstr>LWU Overview</vt:lpstr>
      <vt:lpstr>Installation Lay-out</vt:lpstr>
      <vt:lpstr>LWU Particle Free Installation</vt:lpstr>
      <vt:lpstr>Portable Clean Room Basics</vt:lpstr>
      <vt:lpstr>Portable Clean Room Basics</vt:lpstr>
      <vt:lpstr>The ESS – STFC LWU Team!</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Caroline Prabert</cp:lastModifiedBy>
  <cp:revision>107</cp:revision>
  <dcterms:created xsi:type="dcterms:W3CDTF">2013-10-29T16:05:10Z</dcterms:created>
  <dcterms:modified xsi:type="dcterms:W3CDTF">2016-11-24T07:49:18Z</dcterms:modified>
</cp:coreProperties>
</file>