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55" r:id="rId3"/>
    <p:sldId id="526" r:id="rId4"/>
    <p:sldId id="528" r:id="rId5"/>
    <p:sldId id="544" r:id="rId6"/>
    <p:sldId id="545" r:id="rId7"/>
    <p:sldId id="503" r:id="rId8"/>
    <p:sldId id="505" r:id="rId9"/>
    <p:sldId id="540" r:id="rId10"/>
    <p:sldId id="524" r:id="rId11"/>
    <p:sldId id="541" r:id="rId12"/>
    <p:sldId id="543" r:id="rId13"/>
    <p:sldId id="547" r:id="rId14"/>
    <p:sldId id="546" r:id="rId15"/>
    <p:sldId id="52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93"/>
    <a:srgbClr val="00FF00"/>
    <a:srgbClr val="800000"/>
    <a:srgbClr val="000000"/>
    <a:srgbClr val="408000"/>
    <a:srgbClr val="008040"/>
    <a:srgbClr val="800040"/>
    <a:srgbClr val="40008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81" autoAdjust="0"/>
  </p:normalViewPr>
  <p:slideViewPr>
    <p:cSldViewPr snapToGrid="0" snapToObjects="1"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2A830-38A4-8944-BCBF-85BD8116FDA5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1298-E1C2-F040-879E-8FA32C3D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73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BCA9-1CE0-DA44-BE7F-3DBE22FAA1A4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781E-7A6E-9C4E-95B4-5A17061EA62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9241-F49B-954F-B935-9643CD4647C3}" type="datetime1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2C40-3ADE-9545-8103-3A0EC2E18491}" type="datetime1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413-1BEB-6146-A404-A707F8BD91D6}" type="datetime1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94A-2FCD-7D41-BC26-C92C4C766789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5365-3FEC-2742-A6D8-B40F7AE2355D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FE06-47C7-414A-BF96-5695B5173955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66C6-8CCC-E34F-A8AA-44ADC9ACB993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429-9D6A-E04A-90AC-A6E03AFEBCD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FCA-D960-9544-AE04-7339958583C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7D51-02C7-5843-AB2D-C66F88FA09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95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5B16-9B63-428E-AC01-2B905A6F4506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1685" y="6560728"/>
            <a:ext cx="82408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300" i="1" dirty="0" smtClean="0">
                <a:solidFill>
                  <a:srgbClr val="91581F"/>
                </a:solidFill>
                <a:latin typeface="Franklin Gothic Book" pitchFamily="32" charset="0"/>
              </a:rPr>
              <a:t>Klystron Modulators for ESS	Carlos A. Martins – ESS AB, Accelerator Division, RF Group</a:t>
            </a:r>
          </a:p>
        </p:txBody>
      </p:sp>
    </p:spTree>
    <p:extLst>
      <p:ext uri="{BB962C8B-B14F-4D97-AF65-F5344CB8AC3E}">
        <p14:creationId xmlns:p14="http://schemas.microsoft.com/office/powerpoint/2010/main" val="158940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9E71-73BE-944F-B05D-36AA43F9C8D2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170A-9EC9-6240-A3A8-94778E7A0980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D6DF-89C8-4145-B3E0-688CE4709ADB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2D5-ACB9-3249-BB88-04083AB7CEFD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47C309-7917-5B42-B26C-0E405662B9A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9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8704-8C2A-A944-BD72-C955B0D55B86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Installation </a:t>
            </a:r>
            <a:r>
              <a:rPr lang="en-US" dirty="0" smtClean="0"/>
              <a:t>Consideration for Phase Reference Distribution System at ESS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Rihua Zeng</a:t>
            </a:r>
          </a:p>
          <a:p>
            <a:r>
              <a:rPr lang="en-US" dirty="0" smtClean="0"/>
              <a:t>RF Group, Accelerator Division</a:t>
            </a:r>
          </a:p>
          <a:p>
            <a:r>
              <a:rPr lang="en-US" dirty="0" smtClean="0"/>
              <a:t>2016-Nov-24</a:t>
            </a:r>
          </a:p>
        </p:txBody>
      </p:sp>
    </p:spTree>
    <p:extLst>
      <p:ext uri="{BB962C8B-B14F-4D97-AF65-F5344CB8AC3E}">
        <p14:creationId xmlns:p14="http://schemas.microsoft.com/office/powerpoint/2010/main" val="3383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Temperature Control Prototype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58ED5"/>
                </a:solidFill>
              </a:rPr>
              <a:t>±0.01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°C achieved in 1.5 meter line with one directional coupler</a:t>
            </a:r>
          </a:p>
          <a:p>
            <a:r>
              <a:rPr lang="en-US" b="1" dirty="0" smtClean="0">
                <a:solidFill>
                  <a:srgbClr val="558ED5"/>
                </a:solidFill>
              </a:rPr>
              <a:t>±0.05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 achieved in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meter line with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directional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couplers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5meterTemperature Control-IMG_041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3086100"/>
            <a:ext cx="4724401" cy="3543300"/>
          </a:xfrm>
          <a:prstGeom prst="rect">
            <a:avLst/>
          </a:prstGeom>
        </p:spPr>
      </p:pic>
      <p:pic>
        <p:nvPicPr>
          <p:cNvPr id="7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0" y="3954827"/>
            <a:ext cx="2932926" cy="24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5643923" cy="284885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58ED5"/>
                </a:solidFill>
              </a:rPr>
              <a:t>Compressed air or nitrogen gas in discussion 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58ED5"/>
                </a:solidFill>
              </a:rPr>
              <a:t>Two step pressure reduction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58ED5"/>
                </a:solidFill>
              </a:rPr>
              <a:t>Silica gel filters to stabilize humidity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58ED5"/>
                </a:solidFill>
              </a:rPr>
              <a:t>Electronic barometric sensors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>
                <a:solidFill>
                  <a:srgbClr val="558ED5"/>
                </a:solidFill>
              </a:rPr>
              <a:t>Electronic</a:t>
            </a:r>
            <a:r>
              <a:rPr lang="en-US" dirty="0" smtClean="0">
                <a:solidFill>
                  <a:srgbClr val="558ED5"/>
                </a:solidFill>
              </a:rPr>
              <a:t> flow meter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ressure </a:t>
            </a:r>
            <a:r>
              <a:rPr lang="en-US" b="1" dirty="0"/>
              <a:t>and </a:t>
            </a:r>
            <a:r>
              <a:rPr lang="en-US" b="1" dirty="0" smtClean="0"/>
              <a:t>Humidity </a:t>
            </a:r>
            <a:r>
              <a:rPr lang="en-US" b="1" dirty="0"/>
              <a:t>stabilization</a:t>
            </a:r>
            <a:r>
              <a:rPr lang="pl-PL" b="1" dirty="0"/>
              <a:t/>
            </a:r>
            <a:br>
              <a:rPr lang="pl-PL" b="1" dirty="0"/>
            </a:b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14" y="4449056"/>
            <a:ext cx="7428096" cy="183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419" y="2406062"/>
            <a:ext cx="1463040" cy="15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Challenges</a:t>
            </a:r>
            <a:endParaRPr lang="en-US" dirty="0"/>
          </a:p>
        </p:txBody>
      </p:sp>
      <p:pic>
        <p:nvPicPr>
          <p:cNvPr id="5" name="Content Placeholder 4" descr="Installation in tunnel pre-view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0" y="5066634"/>
            <a:ext cx="2147894" cy="11189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Content Placeholder 4" descr="Installation in tunnel pre-view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932"/>
          <a:stretch/>
        </p:blipFill>
        <p:spPr>
          <a:xfrm>
            <a:off x="254000" y="3451294"/>
            <a:ext cx="5384181" cy="1255147"/>
          </a:xfrm>
          <a:prstGeom prst="rect">
            <a:avLst/>
          </a:prstGeom>
        </p:spPr>
      </p:pic>
      <p:pic>
        <p:nvPicPr>
          <p:cNvPr id="14" name="Content Placeholder 4" descr="Installation in tunnel pre-view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494" y="5066634"/>
            <a:ext cx="2147894" cy="1118931"/>
          </a:xfrm>
          <a:prstGeom prst="rect">
            <a:avLst/>
          </a:prstGeom>
        </p:spPr>
      </p:pic>
      <p:pic>
        <p:nvPicPr>
          <p:cNvPr id="15" name="Content Placeholder 4" descr="Installation in tunnel pre-view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988" y="5066634"/>
            <a:ext cx="2147894" cy="1118931"/>
          </a:xfrm>
          <a:prstGeom prst="rect">
            <a:avLst/>
          </a:prstGeom>
        </p:spPr>
      </p:pic>
      <p:pic>
        <p:nvPicPr>
          <p:cNvPr id="16" name="Content Placeholder 4" descr="Installation in tunnel pre-view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482" y="5066634"/>
            <a:ext cx="2147894" cy="11189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06400" y="5156200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…..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05876" y="5156199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…..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70582" y="3835400"/>
            <a:ext cx="2052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4400" dirty="0" smtClean="0"/>
              <a:t>70</a:t>
            </a:r>
            <a:endParaRPr lang="en-US" sz="4400" dirty="0"/>
          </a:p>
        </p:txBody>
      </p:sp>
      <p:pic>
        <p:nvPicPr>
          <p:cNvPr id="12" name="Picture 11" descr="5meterTemperature Control-IMG_041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032000"/>
            <a:ext cx="5384181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70582" y="2298700"/>
            <a:ext cx="2052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8180" y="2379821"/>
            <a:ext cx="350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only the pipe itself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Challenge(In-Kind from Poland)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5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3492501"/>
            <a:ext cx="5816600" cy="901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9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Phase Reference Distribution System(PRDS) at ESS?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is Challenges of RFDS and Solutions?</a:t>
            </a:r>
          </a:p>
          <a:p>
            <a:endParaRPr lang="en-US" dirty="0"/>
          </a:p>
          <a:p>
            <a:r>
              <a:rPr lang="en-US" dirty="0" smtClean="0"/>
              <a:t>Installation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2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Similar to SNS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 descr="PhaseLineInSN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80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at ESS Tunnel?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08" r="-15808"/>
          <a:stretch>
            <a:fillRect/>
          </a:stretch>
        </p:blipFill>
        <p:spPr bwMode="auto">
          <a:xfrm>
            <a:off x="241300" y="1739901"/>
            <a:ext cx="8153400" cy="44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7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System </a:t>
            </a:r>
            <a:r>
              <a:rPr lang="pl-PL" sz="3600" dirty="0" err="1" smtClean="0"/>
              <a:t>Overview</a:t>
            </a:r>
            <a:endParaRPr lang="en-US" sz="3600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19.10.2016, Warsaw</a:t>
            </a:r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112568" cy="365125"/>
          </a:xfrm>
        </p:spPr>
        <p:txBody>
          <a:bodyPr/>
          <a:lstStyle/>
          <a:p>
            <a:r>
              <a:rPr lang="en-US" dirty="0" smtClean="0"/>
              <a:t>Review of </a:t>
            </a:r>
            <a:r>
              <a:rPr lang="en-US" dirty="0" err="1" smtClean="0"/>
              <a:t>PRL</a:t>
            </a:r>
            <a:r>
              <a:rPr lang="en-US" dirty="0" smtClean="0"/>
              <a:t> sections, coupler locations and taps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55D15-7724-4BF4-B539-954004ED6E2F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10" name="Picture 2" descr="Znalezione obrazy dla zapytania ise 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297318"/>
            <a:ext cx="936104" cy="516058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1611018"/>
            <a:ext cx="86296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76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2076"/>
            <a:ext cx="7988300" cy="1143000"/>
          </a:xfrm>
        </p:spPr>
        <p:txBody>
          <a:bodyPr>
            <a:no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hallenge of Phase Reference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195513"/>
            <a:ext cx="8229600" cy="3595688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points in the linac further than ±2° of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(at 704.42MHz)</a:t>
            </a:r>
          </a:p>
          <a:p>
            <a:pPr lvl="1">
              <a:buFont typeface="Arial"/>
              <a:buChar char="•"/>
            </a:pPr>
            <a:endParaRPr lang="en-GB" b="1" dirty="0"/>
          </a:p>
          <a:p>
            <a:pPr lvl="1">
              <a:buFont typeface="Arial"/>
              <a:buChar char="•"/>
            </a:pPr>
            <a:r>
              <a:rPr lang="en-GB" b="1" dirty="0" smtClean="0">
                <a:solidFill>
                  <a:srgbClr val="558ED5"/>
                </a:solidFill>
              </a:rPr>
              <a:t>Length change</a:t>
            </a:r>
            <a:r>
              <a:rPr lang="en-GB" sz="2400" b="1" dirty="0" smtClean="0">
                <a:solidFill>
                  <a:srgbClr val="558ED5"/>
                </a:solidFill>
              </a:rPr>
              <a:t> of the whole line </a:t>
            </a:r>
            <a:r>
              <a:rPr lang="en-GB" b="1" dirty="0" smtClean="0">
                <a:solidFill>
                  <a:srgbClr val="FF0000"/>
                </a:solidFill>
              </a:rPr>
              <a:t>(600 meters) </a:t>
            </a:r>
            <a:r>
              <a:rPr lang="en-GB" sz="2400" b="1" dirty="0" smtClean="0">
                <a:solidFill>
                  <a:srgbClr val="558ED5"/>
                </a:solidFill>
              </a:rPr>
              <a:t>should be:</a:t>
            </a:r>
          </a:p>
          <a:p>
            <a:pPr marL="457200" lvl="1" indent="0" algn="ctr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ΔL(T, P) &lt; ±2 mm </a:t>
            </a:r>
          </a:p>
          <a:p>
            <a:pPr lvl="1"/>
            <a:endParaRPr lang="en-GB" b="1" dirty="0"/>
          </a:p>
          <a:p>
            <a:pPr marL="457200" lvl="1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Factors Affecting Length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Thermal Expansion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Humidity/Air Pressure Change inside Pipe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6-11-24 at 10.5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9" y="3536950"/>
            <a:ext cx="674697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 control for the whole line within ±0.1°C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Pressurized dry air or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itrogen gas filling to the line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Temperature Control for 600m 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Divide 600 meters into around 70 zones(8.52 meter, half STUB length)</a:t>
            </a:r>
          </a:p>
          <a:p>
            <a:endParaRPr lang="en-US" b="1" dirty="0" smtClean="0">
              <a:solidFill>
                <a:srgbClr val="558ED5"/>
              </a:solidFill>
            </a:endParaRPr>
          </a:p>
          <a:p>
            <a:r>
              <a:rPr lang="en-US" b="1" dirty="0" smtClean="0">
                <a:solidFill>
                  <a:srgbClr val="558ED5"/>
                </a:solidFill>
              </a:rPr>
              <a:t>Each zone is individually controlled with PID control for heating cables</a:t>
            </a:r>
          </a:p>
          <a:p>
            <a:endParaRPr lang="en-US" b="1" dirty="0" smtClean="0">
              <a:solidFill>
                <a:srgbClr val="558ED5"/>
              </a:solidFill>
            </a:endParaRPr>
          </a:p>
          <a:p>
            <a:r>
              <a:rPr lang="en-US" b="1" dirty="0" smtClean="0">
                <a:solidFill>
                  <a:srgbClr val="558ED5"/>
                </a:solidFill>
              </a:rPr>
              <a:t>Each zone is insulated by insulation pipes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185" y="5049482"/>
            <a:ext cx="4726285" cy="143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24336</TotalTime>
  <Words>269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1_ESS Core Powerpoint</vt:lpstr>
      <vt:lpstr>1_Office Theme</vt:lpstr>
      <vt:lpstr>Installation Consideration for Phase Reference Distribution System at ESS</vt:lpstr>
      <vt:lpstr>Outline</vt:lpstr>
      <vt:lpstr>Similar to SNS</vt:lpstr>
      <vt:lpstr>Where Is It at ESS Tunnel?</vt:lpstr>
      <vt:lpstr>System Overview</vt:lpstr>
      <vt:lpstr>Challenge of Phase Reference Line</vt:lpstr>
      <vt:lpstr>Factors Affecting Length</vt:lpstr>
      <vt:lpstr>Solutions</vt:lpstr>
      <vt:lpstr>Temperature Control for 600m Line </vt:lpstr>
      <vt:lpstr>Temperature Control Prototype</vt:lpstr>
      <vt:lpstr>Pressure and Humidity stabilization </vt:lpstr>
      <vt:lpstr>Installation Challenges</vt:lpstr>
      <vt:lpstr>Installation Challenge(In-Kind from Poland)</vt:lpstr>
      <vt:lpstr>Installation Challenge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Caroline Prabert</cp:lastModifiedBy>
  <cp:revision>689</cp:revision>
  <cp:lastPrinted>2011-06-25T10:40:32Z</cp:lastPrinted>
  <dcterms:created xsi:type="dcterms:W3CDTF">2011-05-29T15:23:34Z</dcterms:created>
  <dcterms:modified xsi:type="dcterms:W3CDTF">2016-11-24T12:13:28Z</dcterms:modified>
</cp:coreProperties>
</file>