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677" r:id="rId2"/>
  </p:sldMasterIdLst>
  <p:notesMasterIdLst>
    <p:notesMasterId r:id="rId36"/>
  </p:notesMasterIdLst>
  <p:handoutMasterIdLst>
    <p:handoutMasterId r:id="rId37"/>
  </p:handoutMasterIdLst>
  <p:sldIdLst>
    <p:sldId id="410" r:id="rId3"/>
    <p:sldId id="416" r:id="rId4"/>
    <p:sldId id="424" r:id="rId5"/>
    <p:sldId id="426" r:id="rId6"/>
    <p:sldId id="442" r:id="rId7"/>
    <p:sldId id="437" r:id="rId8"/>
    <p:sldId id="438" r:id="rId9"/>
    <p:sldId id="439" r:id="rId10"/>
    <p:sldId id="440" r:id="rId11"/>
    <p:sldId id="441" r:id="rId12"/>
    <p:sldId id="420" r:id="rId13"/>
    <p:sldId id="447" r:id="rId14"/>
    <p:sldId id="448" r:id="rId15"/>
    <p:sldId id="449" r:id="rId16"/>
    <p:sldId id="451" r:id="rId17"/>
    <p:sldId id="443" r:id="rId18"/>
    <p:sldId id="457" r:id="rId19"/>
    <p:sldId id="445" r:id="rId20"/>
    <p:sldId id="429" r:id="rId21"/>
    <p:sldId id="431" r:id="rId22"/>
    <p:sldId id="432" r:id="rId23"/>
    <p:sldId id="430" r:id="rId24"/>
    <p:sldId id="434" r:id="rId25"/>
    <p:sldId id="433" r:id="rId26"/>
    <p:sldId id="427" r:id="rId27"/>
    <p:sldId id="458" r:id="rId28"/>
    <p:sldId id="421" r:id="rId29"/>
    <p:sldId id="417" r:id="rId30"/>
    <p:sldId id="452" r:id="rId31"/>
    <p:sldId id="454" r:id="rId32"/>
    <p:sldId id="455" r:id="rId33"/>
    <p:sldId id="456" r:id="rId34"/>
    <p:sldId id="446" r:id="rId35"/>
  </p:sldIdLst>
  <p:sldSz cx="9144000" cy="6858000" type="screen4x3"/>
  <p:notesSz cx="7099300" cy="10234613"/>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66FF"/>
    <a:srgbClr val="FFFF66"/>
    <a:srgbClr val="00E100"/>
    <a:srgbClr val="CC0099"/>
    <a:srgbClr val="0094CA"/>
    <a:srgbClr val="FF5050"/>
    <a:srgbClr val="FF7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2" autoAdjust="0"/>
    <p:restoredTop sz="99518" autoAdjust="0"/>
  </p:normalViewPr>
  <p:slideViewPr>
    <p:cSldViewPr snapToGrid="0" snapToObjects="1">
      <p:cViewPr>
        <p:scale>
          <a:sx n="81" d="100"/>
          <a:sy n="81" d="100"/>
        </p:scale>
        <p:origin x="-2875" y="-1109"/>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E5A3AE58-0CB7-2B49-BC2B-99543F812727}" type="datetimeFigureOut">
              <a:rPr lang="sv-SE" smtClean="0"/>
              <a:t>2016-11-24</a:t>
            </a:fld>
            <a:endParaRPr lang="sv-SE"/>
          </a:p>
        </p:txBody>
      </p:sp>
      <p:sp>
        <p:nvSpPr>
          <p:cNvPr id="4" name="Platshållare för sidfot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5" name="Platshållare för bildnumm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4441830-0E87-9D46-A15F-C0C0B780FA23}" type="datetimeFigureOut">
              <a:rPr lang="sv-SE" smtClean="0"/>
              <a:t>2016-11-24</a:t>
            </a:fld>
            <a:endParaRPr lang="sv-SE"/>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FA01167-117F-420C-9F45-458E836B1790}" type="datetime1">
              <a:rPr lang="sv-SE" smtClean="0"/>
              <a:t>2016-11-24</a:t>
            </a:fld>
            <a:endParaRPr lang="sv-SE"/>
          </a:p>
        </p:txBody>
      </p:sp>
      <p:sp>
        <p:nvSpPr>
          <p:cNvPr id="5" name="Platshållare för sidfot 4"/>
          <p:cNvSpPr>
            <a:spLocks noGrp="1"/>
          </p:cNvSpPr>
          <p:nvPr>
            <p:ph type="ftr" sz="quarter" idx="11"/>
          </p:nvPr>
        </p:nvSpPr>
        <p:spPr/>
        <p:txBody>
          <a:bodyPr/>
          <a:lstStyle/>
          <a:p>
            <a:r>
              <a:rPr lang="en-US" smtClean="0"/>
              <a:t>Confidential: For ESS internal restricted usage only</a:t>
            </a:r>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8758F1B5-19A1-41D4-B931-AF48A1AC2F9B}" type="datetime1">
              <a:rPr lang="sv-SE" smtClean="0"/>
              <a:t>2016-11-24</a:t>
            </a:fld>
            <a:endParaRPr lang="sv-SE"/>
          </a:p>
        </p:txBody>
      </p:sp>
      <p:sp>
        <p:nvSpPr>
          <p:cNvPr id="5" name="Platshållare för sidfot 4"/>
          <p:cNvSpPr>
            <a:spLocks noGrp="1"/>
          </p:cNvSpPr>
          <p:nvPr>
            <p:ph type="ftr" sz="quarter" idx="11"/>
          </p:nvPr>
        </p:nvSpPr>
        <p:spPr/>
        <p:txBody>
          <a:bodyPr/>
          <a:lstStyle/>
          <a:p>
            <a:r>
              <a:rPr lang="en-US" smtClean="0"/>
              <a:t>Confidential: For ESS internal restricted usage only</a:t>
            </a:r>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62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latin typeface="Calibri"/>
            </a:endParaRPr>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737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765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36203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430124A-1269-4A82-9CD6-F217771AACC3}" type="datetime1">
              <a:rPr lang="sv-SE" smtClean="0">
                <a:latin typeface="Calibri"/>
              </a:rPr>
              <a:t>2016-11-24</a:t>
            </a:fld>
            <a:endParaRPr lang="sv-SE">
              <a:latin typeface="Calibri"/>
            </a:endParaRPr>
          </a:p>
        </p:txBody>
      </p:sp>
      <p:sp>
        <p:nvSpPr>
          <p:cNvPr id="5" name="Platshållare för sidfot 4"/>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485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CED026A2-1382-4128-A41F-7A0D58C65048}" type="datetime1">
              <a:rPr lang="sv-SE" smtClean="0">
                <a:latin typeface="Calibri"/>
              </a:rPr>
              <a:t>2016-11-24</a:t>
            </a:fld>
            <a:endParaRPr lang="sv-SE">
              <a:latin typeface="Calibri"/>
            </a:endParaRPr>
          </a:p>
        </p:txBody>
      </p:sp>
      <p:sp>
        <p:nvSpPr>
          <p:cNvPr id="5" name="Platshållare för sidfot 4"/>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28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606B11EA-695A-4791-9DA2-DD0D5A8D94C6}" type="datetime1">
              <a:rPr lang="sv-SE" smtClean="0">
                <a:latin typeface="Calibri"/>
              </a:rPr>
              <a:t>2016-11-24</a:t>
            </a:fld>
            <a:endParaRPr lang="sv-SE">
              <a:latin typeface="Calibri"/>
            </a:endParaRPr>
          </a:p>
        </p:txBody>
      </p:sp>
      <p:sp>
        <p:nvSpPr>
          <p:cNvPr id="6" name="Platshållare för sidfot 5"/>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7617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332A4C5-CD3F-419F-9FAF-8131295A15F1}" type="datetime1">
              <a:rPr lang="sv-SE" smtClean="0">
                <a:latin typeface="Calibri"/>
              </a:rPr>
              <a:t>2016-11-24</a:t>
            </a:fld>
            <a:endParaRPr lang="sv-SE">
              <a:latin typeface="Calibri"/>
            </a:endParaRPr>
          </a:p>
        </p:txBody>
      </p:sp>
      <p:sp>
        <p:nvSpPr>
          <p:cNvPr id="8" name="Platshållare för sidfot 7"/>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9" name="Platshållare för bildnummer 8"/>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34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8BB8640-21E4-4DF7-82E4-489CAFEF9DED}" type="datetime1">
              <a:rPr lang="sv-SE" smtClean="0"/>
              <a:t>2016-11-24</a:t>
            </a:fld>
            <a:endParaRPr lang="sv-SE"/>
          </a:p>
        </p:txBody>
      </p:sp>
      <p:sp>
        <p:nvSpPr>
          <p:cNvPr id="5" name="Platshållare för sidfot 4"/>
          <p:cNvSpPr>
            <a:spLocks noGrp="1"/>
          </p:cNvSpPr>
          <p:nvPr>
            <p:ph type="ftr" sz="quarter" idx="11"/>
          </p:nvPr>
        </p:nvSpPr>
        <p:spPr/>
        <p:txBody>
          <a:bodyPr/>
          <a:lstStyle/>
          <a:p>
            <a:r>
              <a:rPr lang="en-US" smtClean="0"/>
              <a:t>Confidential: For ESS internal restricted usage only</a:t>
            </a:r>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515100"/>
            <a:ext cx="1046285" cy="281354"/>
          </a:xfrm>
        </p:spPr>
        <p:txBody>
          <a:bodyPr/>
          <a:lstStyle/>
          <a:p>
            <a:fld id="{779B4711-C7EC-4FCD-B532-1DF72AC9585E}" type="datetime1">
              <a:rPr lang="sv-SE" smtClean="0">
                <a:latin typeface="Calibri"/>
              </a:rPr>
              <a:t>2016-11-24</a:t>
            </a:fld>
            <a:endParaRPr lang="sv-SE">
              <a:latin typeface="Calibri"/>
            </a:endParaRPr>
          </a:p>
        </p:txBody>
      </p:sp>
      <p:sp>
        <p:nvSpPr>
          <p:cNvPr id="4" name="Platshållare för sidfot 3"/>
          <p:cNvSpPr>
            <a:spLocks noGrp="1"/>
          </p:cNvSpPr>
          <p:nvPr>
            <p:ph type="ftr" sz="quarter" idx="11"/>
          </p:nvPr>
        </p:nvSpPr>
        <p:spPr>
          <a:xfrm>
            <a:off x="2655277" y="6515100"/>
            <a:ext cx="3897923" cy="281354"/>
          </a:xfrm>
        </p:spPr>
        <p:txBody>
          <a:bodyPr/>
          <a:lstStyle>
            <a:lvl1pPr>
              <a:defRPr i="1"/>
            </a:lvl1pPr>
          </a:lstStyle>
          <a:p>
            <a:r>
              <a:rPr lang="en-US" smtClean="0"/>
              <a:t>Confidential: For ESS internal restricted usage only</a:t>
            </a:r>
            <a:endParaRPr lang="sv-SE" dirty="0"/>
          </a:p>
        </p:txBody>
      </p:sp>
      <p:sp>
        <p:nvSpPr>
          <p:cNvPr id="5" name="Platshållare för bildnummer 4"/>
          <p:cNvSpPr>
            <a:spLocks noGrp="1"/>
          </p:cNvSpPr>
          <p:nvPr>
            <p:ph type="sldNum" sz="quarter" idx="12"/>
          </p:nvPr>
        </p:nvSpPr>
        <p:spPr>
          <a:xfrm>
            <a:off x="8036168" y="6515100"/>
            <a:ext cx="650631" cy="281354"/>
          </a:xfrm>
        </p:spPr>
        <p:txBody>
          <a:bodyPr/>
          <a:lstStyle/>
          <a:p>
            <a:fld id="{038C62C7-F79B-CD4A-A5DF-5683BBEC4A65}" type="slidenum">
              <a:rPr lang="sv-SE" smtClean="0">
                <a:latin typeface="Calibri"/>
              </a:rPr>
              <a:pPr/>
              <a:t>‹#›</a:t>
            </a:fld>
            <a:endParaRPr lang="sv-SE">
              <a:latin typeface="Calibri"/>
            </a:endParaRPr>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66173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C0F0EB3-1275-490F-86ED-24C4C2BB1B85}" type="datetime1">
              <a:rPr lang="sv-SE" smtClean="0">
                <a:latin typeface="Calibri"/>
              </a:rPr>
              <a:t>2016-11-24</a:t>
            </a:fld>
            <a:endParaRPr lang="sv-SE">
              <a:latin typeface="Calibri"/>
            </a:endParaRPr>
          </a:p>
        </p:txBody>
      </p:sp>
      <p:sp>
        <p:nvSpPr>
          <p:cNvPr id="3" name="Platshållare för sidfot 2"/>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4" name="Platshållare för bildnummer 3"/>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2405869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C5780C9-C9BE-4098-B06A-E91382C3258D}" type="datetime1">
              <a:rPr lang="sv-SE" smtClean="0">
                <a:latin typeface="Calibri"/>
              </a:rPr>
              <a:t>2016-11-24</a:t>
            </a:fld>
            <a:endParaRPr lang="sv-SE">
              <a:latin typeface="Calibri"/>
            </a:endParaRPr>
          </a:p>
        </p:txBody>
      </p:sp>
      <p:sp>
        <p:nvSpPr>
          <p:cNvPr id="6" name="Platshållare för sidfot 5"/>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754938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20B8A73A-2386-472F-A860-E3421B6157F0}" type="datetime1">
              <a:rPr lang="sv-SE" smtClean="0">
                <a:latin typeface="Calibri"/>
              </a:rPr>
              <a:t>2016-11-24</a:t>
            </a:fld>
            <a:endParaRPr lang="sv-SE">
              <a:latin typeface="Calibri"/>
            </a:endParaRPr>
          </a:p>
        </p:txBody>
      </p:sp>
      <p:sp>
        <p:nvSpPr>
          <p:cNvPr id="6" name="Platshållare för sidfot 5"/>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7" name="Platshållare för bildnummer 6"/>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344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F9B226B2-1083-4668-8764-A3C4D41FED4E}" type="datetime1">
              <a:rPr lang="sv-SE" smtClean="0">
                <a:latin typeface="Calibri"/>
              </a:rPr>
              <a:t>2016-11-24</a:t>
            </a:fld>
            <a:endParaRPr lang="sv-SE">
              <a:latin typeface="Calibri"/>
            </a:endParaRPr>
          </a:p>
        </p:txBody>
      </p:sp>
      <p:sp>
        <p:nvSpPr>
          <p:cNvPr id="5" name="Platshållare för sidfot 4"/>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870805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7EE4E0-BDD5-4662-A004-134C0E4ABA08}" type="datetime1">
              <a:rPr lang="sv-SE" smtClean="0">
                <a:latin typeface="Calibri"/>
              </a:rPr>
              <a:t>2016-11-24</a:t>
            </a:fld>
            <a:endParaRPr lang="sv-SE">
              <a:latin typeface="Calibri"/>
            </a:endParaRPr>
          </a:p>
        </p:txBody>
      </p:sp>
      <p:sp>
        <p:nvSpPr>
          <p:cNvPr id="5" name="Platshållare för sidfot 4"/>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Tree>
    <p:extLst>
      <p:ext uri="{BB962C8B-B14F-4D97-AF65-F5344CB8AC3E}">
        <p14:creationId xmlns:p14="http://schemas.microsoft.com/office/powerpoint/2010/main" val="194546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9BC515B-C211-4A0B-A0EA-E8995A75CF00}" type="datetime1">
              <a:rPr lang="sv-SE" smtClean="0">
                <a:latin typeface="Calibri"/>
              </a:rPr>
              <a:t>2016-11-24</a:t>
            </a:fld>
            <a:endParaRPr lang="sv-SE">
              <a:latin typeface="Calibri"/>
            </a:endParaRPr>
          </a:p>
        </p:txBody>
      </p:sp>
      <p:sp>
        <p:nvSpPr>
          <p:cNvPr id="5" name="Platshållare för sidfot 4"/>
          <p:cNvSpPr>
            <a:spLocks noGrp="1"/>
          </p:cNvSpPr>
          <p:nvPr>
            <p:ph type="ftr" sz="quarter" idx="11"/>
          </p:nvPr>
        </p:nvSpPr>
        <p:spPr/>
        <p:txBody>
          <a:bodyPr/>
          <a:lstStyle/>
          <a:p>
            <a:r>
              <a:rPr lang="en-US" smtClean="0">
                <a:latin typeface="Calibri"/>
              </a:rPr>
              <a:t>Confidential: For ESS internal restricted usage only</a:t>
            </a:r>
            <a:endParaRPr lang="sv-SE">
              <a:latin typeface="Calibri"/>
            </a:endParaRPr>
          </a:p>
        </p:txBody>
      </p:sp>
      <p:sp>
        <p:nvSpPr>
          <p:cNvPr id="6" name="Platshållare för bildnummer 5"/>
          <p:cNvSpPr>
            <a:spLocks noGrp="1"/>
          </p:cNvSpPr>
          <p:nvPr>
            <p:ph type="sldNum" sz="quarter" idx="12"/>
          </p:nvPr>
        </p:nvSpPr>
        <p:spPr/>
        <p:txBody>
          <a:bodyPr/>
          <a:lstStyle/>
          <a:p>
            <a:fld id="{038C62C7-F79B-CD4A-A5DF-5683BBEC4A65}" type="slidenum">
              <a:rPr lang="sv-SE" smtClean="0">
                <a:latin typeface="Calibri"/>
              </a:rPr>
              <a:pPr/>
              <a:t>‹#›</a:t>
            </a:fld>
            <a:endParaRPr lang="sv-SE">
              <a:latin typeface="Calibri"/>
            </a:endParaRPr>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545892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192659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BB5AEB99-AC6E-48D2-952D-3D83B6391950}" type="datetime1">
              <a:rPr lang="sv-SE" smtClean="0"/>
              <a:t>2016-11-24</a:t>
            </a:fld>
            <a:endParaRPr lang="sv-SE"/>
          </a:p>
        </p:txBody>
      </p:sp>
      <p:sp>
        <p:nvSpPr>
          <p:cNvPr id="5" name="Platshållare för sidfot 4"/>
          <p:cNvSpPr>
            <a:spLocks noGrp="1"/>
          </p:cNvSpPr>
          <p:nvPr>
            <p:ph type="ftr" sz="quarter" idx="11"/>
          </p:nvPr>
        </p:nvSpPr>
        <p:spPr/>
        <p:txBody>
          <a:bodyPr/>
          <a:lstStyle/>
          <a:p>
            <a:r>
              <a:rPr lang="en-US" smtClean="0"/>
              <a:t>Confidential: For ESS internal restricted usage only</a:t>
            </a:r>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D06E4A36-D68D-4694-87DB-DFA8FA4CFE26}" type="datetime1">
              <a:rPr lang="sv-SE" smtClean="0"/>
              <a:t>2016-11-24</a:t>
            </a:fld>
            <a:endParaRPr lang="sv-SE"/>
          </a:p>
        </p:txBody>
      </p:sp>
      <p:sp>
        <p:nvSpPr>
          <p:cNvPr id="6" name="Platshållare för sidfot 5"/>
          <p:cNvSpPr>
            <a:spLocks noGrp="1"/>
          </p:cNvSpPr>
          <p:nvPr>
            <p:ph type="ftr" sz="quarter" idx="11"/>
          </p:nvPr>
        </p:nvSpPr>
        <p:spPr/>
        <p:txBody>
          <a:bodyPr/>
          <a:lstStyle/>
          <a:p>
            <a:r>
              <a:rPr lang="en-US" smtClean="0"/>
              <a:t>Confidential: For ESS internal restricted usage only</a:t>
            </a:r>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46222C4-E157-4E53-9EF8-232316FE09CC}" type="datetime1">
              <a:rPr lang="sv-SE" smtClean="0"/>
              <a:t>2016-11-24</a:t>
            </a:fld>
            <a:endParaRPr lang="sv-SE"/>
          </a:p>
        </p:txBody>
      </p:sp>
      <p:sp>
        <p:nvSpPr>
          <p:cNvPr id="8" name="Platshållare för sidfot 7"/>
          <p:cNvSpPr>
            <a:spLocks noGrp="1"/>
          </p:cNvSpPr>
          <p:nvPr>
            <p:ph type="ftr" sz="quarter" idx="11"/>
          </p:nvPr>
        </p:nvSpPr>
        <p:spPr/>
        <p:txBody>
          <a:bodyPr/>
          <a:lstStyle/>
          <a:p>
            <a:r>
              <a:rPr lang="en-US" smtClean="0"/>
              <a:t>Confidential: For ESS internal restricted usage only</a:t>
            </a:r>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57C93802-762A-4A6E-A1BC-2EB1229795D8}" type="datetime1">
              <a:rPr lang="sv-SE" smtClean="0"/>
              <a:t>2016-11-24</a:t>
            </a:fld>
            <a:endParaRPr lang="sv-SE"/>
          </a:p>
        </p:txBody>
      </p:sp>
      <p:sp>
        <p:nvSpPr>
          <p:cNvPr id="4" name="Platshållare för sidfot 3"/>
          <p:cNvSpPr>
            <a:spLocks noGrp="1"/>
          </p:cNvSpPr>
          <p:nvPr>
            <p:ph type="ftr" sz="quarter" idx="11"/>
          </p:nvPr>
        </p:nvSpPr>
        <p:spPr/>
        <p:txBody>
          <a:bodyPr/>
          <a:lstStyle/>
          <a:p>
            <a:r>
              <a:rPr lang="en-US" smtClean="0"/>
              <a:t>Confidential: For ESS internal restricted usage only</a:t>
            </a:r>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A01E932-36F6-4388-A044-AA7A78DE8FDE}" type="datetime1">
              <a:rPr lang="sv-SE" smtClean="0"/>
              <a:t>2016-11-24</a:t>
            </a:fld>
            <a:endParaRPr lang="sv-SE"/>
          </a:p>
        </p:txBody>
      </p:sp>
      <p:sp>
        <p:nvSpPr>
          <p:cNvPr id="3" name="Platshållare för sidfot 2"/>
          <p:cNvSpPr>
            <a:spLocks noGrp="1"/>
          </p:cNvSpPr>
          <p:nvPr>
            <p:ph type="ftr" sz="quarter" idx="11"/>
          </p:nvPr>
        </p:nvSpPr>
        <p:spPr/>
        <p:txBody>
          <a:bodyPr/>
          <a:lstStyle/>
          <a:p>
            <a:r>
              <a:rPr lang="en-US" smtClean="0"/>
              <a:t>Confidential: For ESS internal restricted usage only</a:t>
            </a:r>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EF82D74-2346-4358-902A-DA156CC04F9A}" type="datetime1">
              <a:rPr lang="sv-SE" smtClean="0"/>
              <a:t>2016-11-24</a:t>
            </a:fld>
            <a:endParaRPr lang="sv-SE"/>
          </a:p>
        </p:txBody>
      </p:sp>
      <p:sp>
        <p:nvSpPr>
          <p:cNvPr id="6" name="Platshållare för sidfot 5"/>
          <p:cNvSpPr>
            <a:spLocks noGrp="1"/>
          </p:cNvSpPr>
          <p:nvPr>
            <p:ph type="ftr" sz="quarter" idx="11"/>
          </p:nvPr>
        </p:nvSpPr>
        <p:spPr/>
        <p:txBody>
          <a:bodyPr/>
          <a:lstStyle/>
          <a:p>
            <a:r>
              <a:rPr lang="en-US" smtClean="0"/>
              <a:t>Confidential: For ESS internal restricted usage only</a:t>
            </a:r>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C737F66-422D-4DAE-AE18-D60629C43F89}" type="datetime1">
              <a:rPr lang="sv-SE" smtClean="0"/>
              <a:t>2016-11-24</a:t>
            </a:fld>
            <a:endParaRPr lang="sv-SE"/>
          </a:p>
        </p:txBody>
      </p:sp>
      <p:sp>
        <p:nvSpPr>
          <p:cNvPr id="6" name="Platshållare för sidfot 5"/>
          <p:cNvSpPr>
            <a:spLocks noGrp="1"/>
          </p:cNvSpPr>
          <p:nvPr>
            <p:ph type="ftr" sz="quarter" idx="11"/>
          </p:nvPr>
        </p:nvSpPr>
        <p:spPr/>
        <p:txBody>
          <a:bodyPr/>
          <a:lstStyle/>
          <a:p>
            <a:r>
              <a:rPr lang="en-US" smtClean="0"/>
              <a:t>Confidential: For ESS internal restricted usage only</a:t>
            </a:r>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EB55F-3AE4-4AA8-BBE5-D2F4D522B413}" type="datetime1">
              <a:rPr lang="sv-SE" smtClean="0"/>
              <a:t>2016-11-24</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Confidential: For ESS internal restricted usage only</a:t>
            </a: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64DD356A-05C0-4661-BD85-91B68063E911}" type="datetime1">
              <a:rPr lang="sv-SE" smtClean="0">
                <a:latin typeface="Calibri"/>
              </a:rPr>
              <a:t>2016-11-24</a:t>
            </a:fld>
            <a:endParaRPr lang="sv-SE">
              <a:latin typeface="Calibri"/>
            </a:endParaRP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r>
              <a:rPr lang="en-US" smtClean="0">
                <a:latin typeface="Calibri"/>
              </a:rPr>
              <a:t>Confidential: For ESS internal restricted usage only</a:t>
            </a:r>
            <a:endParaRPr lang="sv-SE">
              <a:latin typeface="Calibri"/>
            </a:endParaRPr>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latin typeface="Calibri"/>
              </a:rPr>
              <a:pPr/>
              <a:t>‹#›</a:t>
            </a:fld>
            <a:endParaRPr lang="sv-SE">
              <a:latin typeface="Calibri"/>
            </a:endParaRPr>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latin typeface="Calibri"/>
            </a:endParaRPr>
          </a:p>
        </p:txBody>
      </p:sp>
      <p:pic>
        <p:nvPicPr>
          <p:cNvPr id="8" name="Bildobjekt 7" descr="ESS-vit-logga.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93734188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www.europeanspallationsource.se/" TargetMode="External"/><Relationship Id="rId1" Type="http://schemas.openxmlformats.org/officeDocument/2006/relationships/slideLayout" Target="../slideLayouts/slideLayout27.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s://ess-ics.atlassian.net/wiki/display/AI/Installation+plan+assumptions"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hyperlink" Target="https://ess-ics.atlassian.net/wiki/display/AI/Installation+plan+assumptions" TargetMode="Externa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2777"/>
            <a:ext cx="9144000" cy="5445224"/>
          </a:xfrm>
          <a:prstGeom prst="rect">
            <a:avLst/>
          </a:prstGeom>
          <a:solidFill>
            <a:srgbClr val="00A1D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ruta 3"/>
          <p:cNvSpPr txBox="1"/>
          <p:nvPr/>
        </p:nvSpPr>
        <p:spPr>
          <a:xfrm>
            <a:off x="0" y="5274120"/>
            <a:ext cx="9144000" cy="1409617"/>
          </a:xfrm>
          <a:prstGeom prst="rect">
            <a:avLst/>
          </a:prstGeom>
          <a:noFill/>
        </p:spPr>
        <p:txBody>
          <a:bodyPr wrap="square" rtlCol="0">
            <a:spAutoFit/>
          </a:bodyPr>
          <a:lstStyle/>
          <a:p>
            <a:pPr algn="ctr"/>
            <a:r>
              <a:rPr lang="en-GB" sz="2400" dirty="0" smtClean="0">
                <a:solidFill>
                  <a:srgbClr val="FFFFFF"/>
                </a:solidFill>
              </a:rPr>
              <a:t>Paulo J Torri</a:t>
            </a:r>
          </a:p>
          <a:p>
            <a:pPr algn="ctr"/>
            <a:r>
              <a:rPr lang="en-GB" sz="2000" dirty="0" smtClean="0">
                <a:solidFill>
                  <a:srgbClr val="FFFFFF"/>
                </a:solidFill>
              </a:rPr>
              <a:t>ESS – Accelerator Division - RF</a:t>
            </a:r>
          </a:p>
          <a:p>
            <a:pPr algn="ctr"/>
            <a:r>
              <a:rPr lang="en-GB" sz="2000" dirty="0" smtClean="0">
                <a:solidFill>
                  <a:srgbClr val="FFFFFF"/>
                </a:solidFill>
              </a:rPr>
              <a:t>Power Converters Section</a:t>
            </a:r>
          </a:p>
          <a:p>
            <a:pPr algn="ctr">
              <a:lnSpc>
                <a:spcPct val="120000"/>
              </a:lnSpc>
            </a:pPr>
            <a:r>
              <a:rPr lang="en-GB" dirty="0" smtClean="0">
                <a:solidFill>
                  <a:srgbClr val="FFFFFF"/>
                </a:solidFill>
                <a:hlinkClick r:id="rId2"/>
              </a:rPr>
              <a:t>www.europeanspallationsource.se</a:t>
            </a:r>
            <a:endParaRPr lang="en-GB" dirty="0" smtClean="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246617"/>
            <a:ext cx="5706219" cy="3801533"/>
          </a:xfrm>
          <a:prstGeom prst="rect">
            <a:avLst/>
          </a:prstGeom>
        </p:spPr>
      </p:pic>
      <p:sp>
        <p:nvSpPr>
          <p:cNvPr id="7" name="textruta 6"/>
          <p:cNvSpPr txBox="1"/>
          <p:nvPr/>
        </p:nvSpPr>
        <p:spPr>
          <a:xfrm>
            <a:off x="245534" y="4172483"/>
            <a:ext cx="8619066" cy="523220"/>
          </a:xfrm>
          <a:prstGeom prst="rect">
            <a:avLst/>
          </a:prstGeom>
          <a:noFill/>
        </p:spPr>
        <p:txBody>
          <a:bodyPr wrap="square" rtlCol="0">
            <a:spAutoFit/>
          </a:bodyPr>
          <a:lstStyle/>
          <a:p>
            <a:pPr marL="57150" algn="ctr"/>
            <a:r>
              <a:rPr lang="en-US" sz="2800" dirty="0"/>
              <a:t>Gallery - Modulators</a:t>
            </a:r>
            <a:endParaRPr lang="en-US" sz="2500" b="1" dirty="0" smtClean="0">
              <a:solidFill>
                <a:schemeClr val="bg1"/>
              </a:solidFill>
              <a:latin typeface="Arial"/>
              <a:ea typeface="ＭＳ Ｐゴシック" charset="0"/>
              <a:cs typeface="Arial"/>
              <a:sym typeface="Helvetica" charset="0"/>
            </a:endParaRPr>
          </a:p>
        </p:txBody>
      </p:sp>
      <p:pic>
        <p:nvPicPr>
          <p:cNvPr id="9" name="Bildobjekt 5" descr="ESS-vit-logg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0412" y="161950"/>
            <a:ext cx="2082800" cy="1114297"/>
          </a:xfrm>
          <a:prstGeom prst="rect">
            <a:avLst/>
          </a:prstGeom>
          <a:solidFill>
            <a:srgbClr val="00A1DA"/>
          </a:solid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0412" y="164778"/>
            <a:ext cx="2319330" cy="1247999"/>
          </a:xfrm>
          <a:prstGeom prst="rect">
            <a:avLst/>
          </a:prstGeom>
        </p:spPr>
      </p:pic>
    </p:spTree>
    <p:extLst>
      <p:ext uri="{BB962C8B-B14F-4D97-AF65-F5344CB8AC3E}">
        <p14:creationId xmlns:p14="http://schemas.microsoft.com/office/powerpoint/2010/main" val="2837496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Modulators for High Power RF sources</a:t>
            </a:r>
            <a:endParaRPr lang="en-US" sz="2200" b="0" i="1" dirty="0" smtClean="0">
              <a:solidFill>
                <a:schemeClr val="bg1"/>
              </a:solidFill>
              <a:latin typeface="Aharoni" panose="02010803020104030203" pitchFamily="2" charset="-79"/>
              <a:cs typeface="Aharoni" panose="02010803020104030203" pitchFamily="2" charset="-79"/>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4" y="3495004"/>
            <a:ext cx="1994169" cy="89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05700" y="2313904"/>
            <a:ext cx="1280160" cy="11811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73340" y="2702524"/>
            <a:ext cx="1059180" cy="369332"/>
          </a:xfrm>
          <a:prstGeom prst="rect">
            <a:avLst/>
          </a:prstGeom>
          <a:noFill/>
        </p:spPr>
        <p:txBody>
          <a:bodyPr wrap="square" rtlCol="0">
            <a:spAutoFit/>
          </a:bodyPr>
          <a:lstStyle/>
          <a:p>
            <a:r>
              <a:rPr lang="en-US" dirty="0" smtClean="0"/>
              <a:t>CAVITY</a:t>
            </a:r>
            <a:endParaRPr lang="en-US" dirty="0"/>
          </a:p>
        </p:txBody>
      </p:sp>
      <p:sp>
        <p:nvSpPr>
          <p:cNvPr id="7" name="Down Arrow 6"/>
          <p:cNvSpPr/>
          <p:nvPr/>
        </p:nvSpPr>
        <p:spPr>
          <a:xfrm>
            <a:off x="8054340" y="3495004"/>
            <a:ext cx="220980" cy="7696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069580" y="1635724"/>
            <a:ext cx="110490" cy="678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863840" y="4333204"/>
            <a:ext cx="746760" cy="369332"/>
          </a:xfrm>
          <a:prstGeom prst="rect">
            <a:avLst/>
          </a:prstGeom>
          <a:noFill/>
        </p:spPr>
        <p:txBody>
          <a:bodyPr wrap="square" rtlCol="0">
            <a:spAutoFit/>
          </a:bodyPr>
          <a:lstStyle/>
          <a:p>
            <a:r>
              <a:rPr lang="en-US" dirty="0" smtClean="0"/>
              <a:t>BEAM</a:t>
            </a:r>
            <a:endParaRPr lang="en-US" dirty="0"/>
          </a:p>
        </p:txBody>
      </p:sp>
      <p:sp>
        <p:nvSpPr>
          <p:cNvPr id="30" name="Rectangle 29"/>
          <p:cNvSpPr/>
          <p:nvPr/>
        </p:nvSpPr>
        <p:spPr>
          <a:xfrm>
            <a:off x="5097780" y="2313904"/>
            <a:ext cx="1280160" cy="11811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097780" y="2581288"/>
            <a:ext cx="1280160" cy="646331"/>
          </a:xfrm>
          <a:prstGeom prst="rect">
            <a:avLst/>
          </a:prstGeom>
          <a:noFill/>
        </p:spPr>
        <p:txBody>
          <a:bodyPr wrap="square" rtlCol="0">
            <a:spAutoFit/>
          </a:bodyPr>
          <a:lstStyle/>
          <a:p>
            <a:r>
              <a:rPr lang="en-US" dirty="0" smtClean="0"/>
              <a:t>RF AMPLIF.</a:t>
            </a:r>
          </a:p>
          <a:p>
            <a:r>
              <a:rPr lang="en-US" dirty="0" smtClean="0"/>
              <a:t>(KLYSTRON)</a:t>
            </a:r>
            <a:endParaRPr lang="en-US" dirty="0"/>
          </a:p>
        </p:txBody>
      </p:sp>
      <p:sp>
        <p:nvSpPr>
          <p:cNvPr id="34" name="Rectangle 33"/>
          <p:cNvSpPr/>
          <p:nvPr/>
        </p:nvSpPr>
        <p:spPr>
          <a:xfrm>
            <a:off x="2368814" y="2246008"/>
            <a:ext cx="1591577" cy="12877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406412" y="2639778"/>
            <a:ext cx="1516380" cy="369332"/>
          </a:xfrm>
          <a:prstGeom prst="rect">
            <a:avLst/>
          </a:prstGeom>
          <a:solidFill>
            <a:schemeClr val="tx2">
              <a:lumMod val="60000"/>
              <a:lumOff val="40000"/>
            </a:schemeClr>
          </a:solidFill>
        </p:spPr>
        <p:txBody>
          <a:bodyPr wrap="square" rtlCol="0">
            <a:spAutoFit/>
          </a:bodyPr>
          <a:lstStyle/>
          <a:p>
            <a:r>
              <a:rPr lang="en-US" dirty="0" smtClean="0"/>
              <a:t>MODULATOR</a:t>
            </a:r>
            <a:endParaRPr lang="en-US" dirty="0"/>
          </a:p>
        </p:txBody>
      </p:sp>
      <p:sp>
        <p:nvSpPr>
          <p:cNvPr id="16" name="Right Arrow 15"/>
          <p:cNvSpPr/>
          <p:nvPr/>
        </p:nvSpPr>
        <p:spPr>
          <a:xfrm>
            <a:off x="6377940" y="2734238"/>
            <a:ext cx="1127760" cy="305903"/>
          </a:xfrm>
          <a:prstGeom prst="rightArrow">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969017" y="2824444"/>
            <a:ext cx="1128763" cy="12617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69380" y="2702524"/>
            <a:ext cx="1036320" cy="338554"/>
          </a:xfrm>
          <a:prstGeom prst="rect">
            <a:avLst/>
          </a:prstGeom>
          <a:noFill/>
        </p:spPr>
        <p:txBody>
          <a:bodyPr wrap="square" rtlCol="0">
            <a:spAutoFit/>
          </a:bodyPr>
          <a:lstStyle/>
          <a:p>
            <a:r>
              <a:rPr lang="en-US" sz="1600" dirty="0" smtClean="0"/>
              <a:t>RF Power</a:t>
            </a:r>
            <a:endParaRPr lang="en-US" sz="1600" dirty="0"/>
          </a:p>
        </p:txBody>
      </p:sp>
      <p:cxnSp>
        <p:nvCxnSpPr>
          <p:cNvPr id="55" name="Straight Connector 54"/>
          <p:cNvCxnSpPr/>
          <p:nvPr/>
        </p:nvCxnSpPr>
        <p:spPr>
          <a:xfrm>
            <a:off x="4152398" y="2734238"/>
            <a:ext cx="2133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65758" y="2082043"/>
            <a:ext cx="0" cy="64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365758" y="2082043"/>
            <a:ext cx="1752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541018" y="2082043"/>
            <a:ext cx="0" cy="65219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41018" y="2728523"/>
            <a:ext cx="144780" cy="57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96" name="TextBox 4095"/>
          <p:cNvSpPr txBox="1"/>
          <p:nvPr/>
        </p:nvSpPr>
        <p:spPr>
          <a:xfrm>
            <a:off x="4091438" y="3056616"/>
            <a:ext cx="937260" cy="1477328"/>
          </a:xfrm>
          <a:prstGeom prst="rect">
            <a:avLst/>
          </a:prstGeom>
          <a:noFill/>
        </p:spPr>
        <p:txBody>
          <a:bodyPr wrap="square" rtlCol="0">
            <a:spAutoFit/>
          </a:bodyPr>
          <a:lstStyle/>
          <a:p>
            <a:r>
              <a:rPr lang="en-US" dirty="0" smtClean="0">
                <a:solidFill>
                  <a:srgbClr val="FF0000"/>
                </a:solidFill>
              </a:rPr>
              <a:t>115 kV</a:t>
            </a:r>
          </a:p>
          <a:p>
            <a:r>
              <a:rPr lang="en-US" dirty="0" smtClean="0">
                <a:solidFill>
                  <a:srgbClr val="FF0000"/>
                </a:solidFill>
              </a:rPr>
              <a:t>100 A</a:t>
            </a:r>
          </a:p>
          <a:p>
            <a:r>
              <a:rPr lang="en-US" dirty="0" smtClean="0">
                <a:solidFill>
                  <a:srgbClr val="FF0000"/>
                </a:solidFill>
              </a:rPr>
              <a:t>3,5 </a:t>
            </a:r>
            <a:r>
              <a:rPr lang="en-US" dirty="0" err="1" smtClean="0">
                <a:solidFill>
                  <a:srgbClr val="FF0000"/>
                </a:solidFill>
              </a:rPr>
              <a:t>mS</a:t>
            </a:r>
            <a:endParaRPr lang="en-US" dirty="0" smtClean="0">
              <a:solidFill>
                <a:srgbClr val="FF0000"/>
              </a:solidFill>
            </a:endParaRPr>
          </a:p>
          <a:p>
            <a:r>
              <a:rPr lang="en-US" dirty="0" smtClean="0">
                <a:solidFill>
                  <a:srgbClr val="FF0000"/>
                </a:solidFill>
              </a:rPr>
              <a:t>14 Hz</a:t>
            </a:r>
          </a:p>
          <a:p>
            <a:endParaRPr lang="en-US" dirty="0"/>
          </a:p>
        </p:txBody>
      </p:sp>
      <p:sp>
        <p:nvSpPr>
          <p:cNvPr id="4097" name="Right Arrow 4096"/>
          <p:cNvSpPr/>
          <p:nvPr/>
        </p:nvSpPr>
        <p:spPr>
          <a:xfrm>
            <a:off x="1362974" y="2794862"/>
            <a:ext cx="1005840" cy="175931"/>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0" name="TextBox 4099"/>
          <p:cNvSpPr txBox="1"/>
          <p:nvPr/>
        </p:nvSpPr>
        <p:spPr>
          <a:xfrm>
            <a:off x="222885" y="2428232"/>
            <a:ext cx="1140089" cy="923330"/>
          </a:xfrm>
          <a:prstGeom prst="rect">
            <a:avLst/>
          </a:prstGeom>
          <a:noFill/>
        </p:spPr>
        <p:txBody>
          <a:bodyPr wrap="square" rtlCol="0">
            <a:spAutoFit/>
          </a:bodyPr>
          <a:lstStyle/>
          <a:p>
            <a:r>
              <a:rPr lang="en-US" dirty="0" smtClean="0"/>
              <a:t>AC Electrical Network</a:t>
            </a:r>
            <a:endParaRPr lang="en-US" dirty="0"/>
          </a:p>
        </p:txBody>
      </p:sp>
      <p:cxnSp>
        <p:nvCxnSpPr>
          <p:cNvPr id="6" name="Straight Arrow Connector 5"/>
          <p:cNvCxnSpPr>
            <a:endCxn id="30" idx="2"/>
          </p:cNvCxnSpPr>
          <p:nvPr/>
        </p:nvCxnSpPr>
        <p:spPr>
          <a:xfrm flipV="1">
            <a:off x="5737860" y="3495004"/>
            <a:ext cx="0" cy="543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264209" y="4038600"/>
            <a:ext cx="1008404" cy="646331"/>
          </a:xfrm>
          <a:prstGeom prst="rect">
            <a:avLst/>
          </a:prstGeom>
          <a:noFill/>
        </p:spPr>
        <p:txBody>
          <a:bodyPr wrap="square" rtlCol="0">
            <a:spAutoFit/>
          </a:bodyPr>
          <a:lstStyle/>
          <a:p>
            <a:r>
              <a:rPr lang="en-US" dirty="0"/>
              <a:t>Control</a:t>
            </a:r>
          </a:p>
          <a:p>
            <a:r>
              <a:rPr lang="en-US" dirty="0" smtClean="0"/>
              <a:t>RF</a:t>
            </a:r>
            <a:endParaRPr lang="en-US" dirty="0"/>
          </a:p>
        </p:txBody>
      </p:sp>
    </p:spTree>
    <p:extLst>
      <p:ext uri="{BB962C8B-B14F-4D97-AF65-F5344CB8AC3E}">
        <p14:creationId xmlns:p14="http://schemas.microsoft.com/office/powerpoint/2010/main" val="4179907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2467" y="272796"/>
            <a:ext cx="7069666" cy="768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Modulators for High Power RF sources</a:t>
            </a:r>
            <a:endParaRPr lang="en-US" sz="2200" b="0" i="1" dirty="0">
              <a:solidFill>
                <a:schemeClr val="bg1"/>
              </a:solidFill>
              <a:latin typeface="Aharoni" panose="02010803020104030203" pitchFamily="2" charset="-79"/>
              <a:cs typeface="Aharoni" panose="02010803020104030203" pitchFamily="2" charset="-79"/>
            </a:endParaRPr>
          </a:p>
        </p:txBody>
      </p:sp>
      <p:sp>
        <p:nvSpPr>
          <p:cNvPr id="1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262467" y="1567879"/>
            <a:ext cx="8608578" cy="1477328"/>
          </a:xfrm>
          <a:prstGeom prst="rect">
            <a:avLst/>
          </a:prstGeom>
        </p:spPr>
        <p:txBody>
          <a:bodyPr wrap="square">
            <a:spAutoFit/>
          </a:bodyPr>
          <a:lstStyle/>
          <a:p>
            <a:r>
              <a:rPr lang="en-US" b="1" dirty="0" smtClean="0">
                <a:solidFill>
                  <a:schemeClr val="accent1"/>
                </a:solidFill>
              </a:rPr>
              <a:t>What we have inside a modulator?</a:t>
            </a:r>
          </a:p>
          <a:p>
            <a:endParaRPr lang="en-US" b="1" dirty="0">
              <a:solidFill>
                <a:schemeClr val="accent1"/>
              </a:solidFill>
            </a:endParaRPr>
          </a:p>
          <a:p>
            <a:r>
              <a:rPr lang="en-US" b="1" dirty="0" smtClean="0">
                <a:solidFill>
                  <a:schemeClr val="accent1"/>
                </a:solidFill>
              </a:rPr>
              <a:t> </a:t>
            </a:r>
            <a:r>
              <a:rPr lang="en-US" b="1" dirty="0">
                <a:solidFill>
                  <a:srgbClr val="0066FF"/>
                </a:solidFill>
              </a:rPr>
              <a:t>Sophisticated Power Electronic </a:t>
            </a:r>
            <a:r>
              <a:rPr lang="en-US" b="1" dirty="0" smtClean="0">
                <a:solidFill>
                  <a:srgbClr val="0066FF"/>
                </a:solidFill>
              </a:rPr>
              <a:t>System</a:t>
            </a:r>
            <a:endParaRPr lang="en-US" b="1" dirty="0">
              <a:solidFill>
                <a:srgbClr val="0066FF"/>
              </a:solidFill>
            </a:endParaRPr>
          </a:p>
          <a:p>
            <a:endParaRPr lang="en-US" b="1" dirty="0" smtClean="0">
              <a:solidFill>
                <a:schemeClr val="accent1"/>
              </a:solidFill>
            </a:endParaRPr>
          </a:p>
          <a:p>
            <a:r>
              <a:rPr lang="en-US" b="1" dirty="0" smtClean="0">
                <a:solidFill>
                  <a:schemeClr val="accent1"/>
                </a:solidFill>
              </a:rPr>
              <a:t>Pictures of the final product (open doors)</a:t>
            </a:r>
            <a:endParaRPr lang="en-US" b="1"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34406"/>
            <a:ext cx="4626466" cy="286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756" y="3134406"/>
            <a:ext cx="4258484" cy="2759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59536" y="6135880"/>
            <a:ext cx="4802737" cy="369332"/>
          </a:xfrm>
          <a:prstGeom prst="rect">
            <a:avLst/>
          </a:prstGeom>
          <a:noFill/>
        </p:spPr>
        <p:txBody>
          <a:bodyPr wrap="square" rtlCol="0">
            <a:spAutoFit/>
          </a:bodyPr>
          <a:lstStyle/>
          <a:p>
            <a:r>
              <a:rPr lang="en-US" dirty="0" smtClean="0"/>
              <a:t>Total weight: 8000 kg</a:t>
            </a:r>
            <a:endParaRPr lang="en-US" dirty="0"/>
          </a:p>
        </p:txBody>
      </p:sp>
    </p:spTree>
    <p:extLst>
      <p:ext uri="{BB962C8B-B14F-4D97-AF65-F5344CB8AC3E}">
        <p14:creationId xmlns:p14="http://schemas.microsoft.com/office/powerpoint/2010/main" val="1531686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sp>
        <p:nvSpPr>
          <p:cNvPr id="4" name="TextBox 3"/>
          <p:cNvSpPr txBox="1"/>
          <p:nvPr/>
        </p:nvSpPr>
        <p:spPr>
          <a:xfrm>
            <a:off x="2929152" y="1641547"/>
            <a:ext cx="3285695" cy="369332"/>
          </a:xfrm>
          <a:prstGeom prst="rect">
            <a:avLst/>
          </a:prstGeom>
          <a:noFill/>
        </p:spPr>
        <p:txBody>
          <a:bodyPr wrap="square" rtlCol="0">
            <a:spAutoFit/>
          </a:bodyPr>
          <a:lstStyle/>
          <a:p>
            <a:pPr algn="ctr">
              <a:spcBef>
                <a:spcPts val="1000"/>
              </a:spcBef>
            </a:pPr>
            <a:r>
              <a:rPr lang="en-US" b="1" dirty="0" smtClean="0">
                <a:solidFill>
                  <a:srgbClr val="0066FF"/>
                </a:solidFill>
              </a:rPr>
              <a:t>ESS </a:t>
            </a:r>
            <a:r>
              <a:rPr lang="en-US" b="1" dirty="0" err="1" smtClean="0">
                <a:solidFill>
                  <a:srgbClr val="0066FF"/>
                </a:solidFill>
              </a:rPr>
              <a:t>Linac</a:t>
            </a:r>
            <a:r>
              <a:rPr lang="en-US" b="1" dirty="0" smtClean="0">
                <a:solidFill>
                  <a:srgbClr val="0066FF"/>
                </a:solidFill>
              </a:rPr>
              <a:t> layout</a:t>
            </a:r>
            <a:endParaRPr lang="en-US" b="1" dirty="0">
              <a:solidFill>
                <a:srgbClr val="0066F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241" y="2155669"/>
            <a:ext cx="7936502" cy="118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934955" y="3343694"/>
            <a:ext cx="1466784" cy="553998"/>
          </a:xfrm>
          <a:prstGeom prst="rect">
            <a:avLst/>
          </a:prstGeom>
          <a:noFill/>
        </p:spPr>
        <p:txBody>
          <a:bodyPr wrap="square" rtlCol="0">
            <a:spAutoFit/>
          </a:bodyPr>
          <a:lstStyle/>
          <a:p>
            <a:pPr algn="ctr"/>
            <a:r>
              <a:rPr lang="en-GB" sz="1500" dirty="0" smtClean="0">
                <a:solidFill>
                  <a:srgbClr val="FF0000"/>
                </a:solidFill>
              </a:rPr>
              <a:t>3 </a:t>
            </a:r>
            <a:r>
              <a:rPr lang="en-GB" sz="1500" b="1" dirty="0">
                <a:solidFill>
                  <a:srgbClr val="FF0000"/>
                </a:solidFill>
              </a:rPr>
              <a:t>M</a:t>
            </a:r>
            <a:r>
              <a:rPr lang="en-GB" sz="1500" b="1" dirty="0" smtClean="0">
                <a:solidFill>
                  <a:srgbClr val="FF0000"/>
                </a:solidFill>
              </a:rPr>
              <a:t>odulators</a:t>
            </a:r>
            <a:r>
              <a:rPr lang="en-GB" sz="1500" dirty="0" smtClean="0">
                <a:solidFill>
                  <a:srgbClr val="FF0000"/>
                </a:solidFill>
              </a:rPr>
              <a:t> 660kVA</a:t>
            </a:r>
            <a:endParaRPr lang="en-GB" sz="1500" dirty="0">
              <a:solidFill>
                <a:srgbClr val="FF0000"/>
              </a:solidFill>
            </a:endParaRPr>
          </a:p>
        </p:txBody>
      </p:sp>
      <p:cxnSp>
        <p:nvCxnSpPr>
          <p:cNvPr id="23" name="Straight Arrow Connector 22"/>
          <p:cNvCxnSpPr/>
          <p:nvPr/>
        </p:nvCxnSpPr>
        <p:spPr>
          <a:xfrm flipH="1" flipV="1">
            <a:off x="2084220" y="2910864"/>
            <a:ext cx="300764" cy="51381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033653" y="2910864"/>
            <a:ext cx="299078" cy="51381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86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sp>
        <p:nvSpPr>
          <p:cNvPr id="4" name="TextBox 3"/>
          <p:cNvSpPr txBox="1"/>
          <p:nvPr/>
        </p:nvSpPr>
        <p:spPr>
          <a:xfrm>
            <a:off x="2929152" y="1641547"/>
            <a:ext cx="3285695" cy="369332"/>
          </a:xfrm>
          <a:prstGeom prst="rect">
            <a:avLst/>
          </a:prstGeom>
          <a:noFill/>
        </p:spPr>
        <p:txBody>
          <a:bodyPr wrap="square" rtlCol="0">
            <a:spAutoFit/>
          </a:bodyPr>
          <a:lstStyle/>
          <a:p>
            <a:pPr algn="ctr">
              <a:spcBef>
                <a:spcPts val="1000"/>
              </a:spcBef>
            </a:pPr>
            <a:r>
              <a:rPr lang="en-US" b="1" dirty="0" smtClean="0">
                <a:solidFill>
                  <a:srgbClr val="0066FF"/>
                </a:solidFill>
              </a:rPr>
              <a:t>ESS </a:t>
            </a:r>
            <a:r>
              <a:rPr lang="en-US" b="1" dirty="0" err="1" smtClean="0">
                <a:solidFill>
                  <a:srgbClr val="0066FF"/>
                </a:solidFill>
              </a:rPr>
              <a:t>Linac</a:t>
            </a:r>
            <a:r>
              <a:rPr lang="en-US" b="1" dirty="0" smtClean="0">
                <a:solidFill>
                  <a:srgbClr val="0066FF"/>
                </a:solidFill>
              </a:rPr>
              <a:t> layout</a:t>
            </a:r>
            <a:endParaRPr lang="en-US" b="1" dirty="0">
              <a:solidFill>
                <a:srgbClr val="0066F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241" y="2155669"/>
            <a:ext cx="7936502" cy="118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305950" y="3322732"/>
            <a:ext cx="1318473" cy="553998"/>
          </a:xfrm>
          <a:prstGeom prst="rect">
            <a:avLst/>
          </a:prstGeom>
          <a:noFill/>
        </p:spPr>
        <p:txBody>
          <a:bodyPr wrap="square" rtlCol="0">
            <a:spAutoFit/>
          </a:bodyPr>
          <a:lstStyle/>
          <a:p>
            <a:pPr algn="ctr"/>
            <a:r>
              <a:rPr lang="en-GB" sz="1500" dirty="0" smtClean="0">
                <a:solidFill>
                  <a:srgbClr val="FF0000"/>
                </a:solidFill>
              </a:rPr>
              <a:t>9 </a:t>
            </a:r>
            <a:r>
              <a:rPr lang="en-GB" sz="1500" b="1" dirty="0">
                <a:solidFill>
                  <a:srgbClr val="FF0000"/>
                </a:solidFill>
              </a:rPr>
              <a:t>M</a:t>
            </a:r>
            <a:r>
              <a:rPr lang="en-GB" sz="1500" b="1" dirty="0" smtClean="0">
                <a:solidFill>
                  <a:srgbClr val="FF0000"/>
                </a:solidFill>
              </a:rPr>
              <a:t>odulators</a:t>
            </a:r>
            <a:r>
              <a:rPr lang="en-GB" sz="1500" dirty="0" smtClean="0">
                <a:solidFill>
                  <a:srgbClr val="FF0000"/>
                </a:solidFill>
              </a:rPr>
              <a:t> 660kVA</a:t>
            </a:r>
            <a:endParaRPr lang="en-GB" sz="1500" dirty="0">
              <a:solidFill>
                <a:srgbClr val="FF0000"/>
              </a:solidFill>
            </a:endParaRPr>
          </a:p>
        </p:txBody>
      </p:sp>
      <p:sp>
        <p:nvSpPr>
          <p:cNvPr id="22" name="TextBox 21"/>
          <p:cNvSpPr txBox="1"/>
          <p:nvPr/>
        </p:nvSpPr>
        <p:spPr>
          <a:xfrm>
            <a:off x="1934955" y="3343694"/>
            <a:ext cx="1466784" cy="553998"/>
          </a:xfrm>
          <a:prstGeom prst="rect">
            <a:avLst/>
          </a:prstGeom>
          <a:noFill/>
        </p:spPr>
        <p:txBody>
          <a:bodyPr wrap="square" rtlCol="0">
            <a:spAutoFit/>
          </a:bodyPr>
          <a:lstStyle/>
          <a:p>
            <a:pPr algn="ctr"/>
            <a:r>
              <a:rPr lang="en-GB" sz="1500" dirty="0" smtClean="0">
                <a:solidFill>
                  <a:srgbClr val="FF0000"/>
                </a:solidFill>
              </a:rPr>
              <a:t>3 </a:t>
            </a:r>
            <a:r>
              <a:rPr lang="en-GB" sz="1500" b="1" dirty="0">
                <a:solidFill>
                  <a:srgbClr val="FF0000"/>
                </a:solidFill>
              </a:rPr>
              <a:t>M</a:t>
            </a:r>
            <a:r>
              <a:rPr lang="en-GB" sz="1500" b="1" dirty="0" smtClean="0">
                <a:solidFill>
                  <a:srgbClr val="FF0000"/>
                </a:solidFill>
              </a:rPr>
              <a:t>odulators</a:t>
            </a:r>
            <a:r>
              <a:rPr lang="en-GB" sz="1500" dirty="0" smtClean="0">
                <a:solidFill>
                  <a:srgbClr val="FF0000"/>
                </a:solidFill>
              </a:rPr>
              <a:t> 660kVA</a:t>
            </a:r>
            <a:endParaRPr lang="en-GB" sz="1500" dirty="0">
              <a:solidFill>
                <a:srgbClr val="FF0000"/>
              </a:solidFill>
            </a:endParaRPr>
          </a:p>
        </p:txBody>
      </p:sp>
      <p:cxnSp>
        <p:nvCxnSpPr>
          <p:cNvPr id="23" name="Straight Arrow Connector 22"/>
          <p:cNvCxnSpPr/>
          <p:nvPr/>
        </p:nvCxnSpPr>
        <p:spPr>
          <a:xfrm flipH="1" flipV="1">
            <a:off x="2084220" y="2910864"/>
            <a:ext cx="300764" cy="51381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033653" y="2910864"/>
            <a:ext cx="299078" cy="51381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4833100" y="2890272"/>
            <a:ext cx="152972" cy="534402"/>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026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sp>
        <p:nvSpPr>
          <p:cNvPr id="4" name="TextBox 3"/>
          <p:cNvSpPr txBox="1"/>
          <p:nvPr/>
        </p:nvSpPr>
        <p:spPr>
          <a:xfrm>
            <a:off x="2929152" y="1641547"/>
            <a:ext cx="3285695" cy="369332"/>
          </a:xfrm>
          <a:prstGeom prst="rect">
            <a:avLst/>
          </a:prstGeom>
          <a:noFill/>
        </p:spPr>
        <p:txBody>
          <a:bodyPr wrap="square" rtlCol="0">
            <a:spAutoFit/>
          </a:bodyPr>
          <a:lstStyle/>
          <a:p>
            <a:pPr algn="ctr">
              <a:spcBef>
                <a:spcPts val="1000"/>
              </a:spcBef>
            </a:pPr>
            <a:r>
              <a:rPr lang="en-US" b="1" dirty="0" smtClean="0">
                <a:solidFill>
                  <a:srgbClr val="0066FF"/>
                </a:solidFill>
              </a:rPr>
              <a:t>ESS </a:t>
            </a:r>
            <a:r>
              <a:rPr lang="en-US" b="1" dirty="0" err="1" smtClean="0">
                <a:solidFill>
                  <a:srgbClr val="0066FF"/>
                </a:solidFill>
              </a:rPr>
              <a:t>Linac</a:t>
            </a:r>
            <a:r>
              <a:rPr lang="en-US" b="1" dirty="0" smtClean="0">
                <a:solidFill>
                  <a:srgbClr val="0066FF"/>
                </a:solidFill>
              </a:rPr>
              <a:t> layout</a:t>
            </a:r>
            <a:endParaRPr lang="en-US" b="1" dirty="0">
              <a:solidFill>
                <a:srgbClr val="0066F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241" y="2155669"/>
            <a:ext cx="7936502" cy="118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305950" y="3322732"/>
            <a:ext cx="1318473" cy="553998"/>
          </a:xfrm>
          <a:prstGeom prst="rect">
            <a:avLst/>
          </a:prstGeom>
          <a:noFill/>
        </p:spPr>
        <p:txBody>
          <a:bodyPr wrap="square" rtlCol="0">
            <a:spAutoFit/>
          </a:bodyPr>
          <a:lstStyle/>
          <a:p>
            <a:pPr algn="ctr"/>
            <a:r>
              <a:rPr lang="en-GB" sz="1500" dirty="0" smtClean="0">
                <a:solidFill>
                  <a:srgbClr val="FF0000"/>
                </a:solidFill>
              </a:rPr>
              <a:t>9 </a:t>
            </a:r>
            <a:r>
              <a:rPr lang="en-GB" sz="1500" b="1" dirty="0">
                <a:solidFill>
                  <a:srgbClr val="FF0000"/>
                </a:solidFill>
              </a:rPr>
              <a:t>M</a:t>
            </a:r>
            <a:r>
              <a:rPr lang="en-GB" sz="1500" b="1" dirty="0" smtClean="0">
                <a:solidFill>
                  <a:srgbClr val="FF0000"/>
                </a:solidFill>
              </a:rPr>
              <a:t>odulators</a:t>
            </a:r>
            <a:r>
              <a:rPr lang="en-GB" sz="1500" dirty="0" smtClean="0">
                <a:solidFill>
                  <a:srgbClr val="FF0000"/>
                </a:solidFill>
              </a:rPr>
              <a:t> 660kVA</a:t>
            </a:r>
            <a:endParaRPr lang="en-GB" sz="1500" dirty="0">
              <a:solidFill>
                <a:srgbClr val="FF0000"/>
              </a:solidFill>
            </a:endParaRPr>
          </a:p>
        </p:txBody>
      </p:sp>
      <p:sp>
        <p:nvSpPr>
          <p:cNvPr id="21" name="TextBox 20"/>
          <p:cNvSpPr txBox="1"/>
          <p:nvPr/>
        </p:nvSpPr>
        <p:spPr>
          <a:xfrm>
            <a:off x="5624423" y="3343694"/>
            <a:ext cx="1529475" cy="784830"/>
          </a:xfrm>
          <a:prstGeom prst="rect">
            <a:avLst/>
          </a:prstGeom>
          <a:noFill/>
        </p:spPr>
        <p:txBody>
          <a:bodyPr wrap="square" rtlCol="0">
            <a:spAutoFit/>
          </a:bodyPr>
          <a:lstStyle/>
          <a:p>
            <a:pPr algn="ctr"/>
            <a:r>
              <a:rPr lang="en-GB" sz="1500" dirty="0" smtClean="0">
                <a:solidFill>
                  <a:srgbClr val="FFCC00"/>
                </a:solidFill>
              </a:rPr>
              <a:t>21 </a:t>
            </a:r>
            <a:r>
              <a:rPr lang="en-GB" sz="1500" b="1" dirty="0">
                <a:solidFill>
                  <a:srgbClr val="FFCC00"/>
                </a:solidFill>
              </a:rPr>
              <a:t>M</a:t>
            </a:r>
            <a:r>
              <a:rPr lang="en-GB" sz="1500" b="1" dirty="0" smtClean="0">
                <a:solidFill>
                  <a:srgbClr val="FFCC00"/>
                </a:solidFill>
              </a:rPr>
              <a:t>odulators</a:t>
            </a:r>
            <a:r>
              <a:rPr lang="en-GB" sz="1500" dirty="0" smtClean="0">
                <a:solidFill>
                  <a:srgbClr val="FFCC00"/>
                </a:solidFill>
              </a:rPr>
              <a:t> (klystrons or IOT’s)  660kVA</a:t>
            </a:r>
            <a:endParaRPr lang="en-GB" sz="1500" dirty="0">
              <a:solidFill>
                <a:srgbClr val="FFCC00"/>
              </a:solidFill>
            </a:endParaRPr>
          </a:p>
        </p:txBody>
      </p:sp>
      <p:sp>
        <p:nvSpPr>
          <p:cNvPr id="22" name="TextBox 21"/>
          <p:cNvSpPr txBox="1"/>
          <p:nvPr/>
        </p:nvSpPr>
        <p:spPr>
          <a:xfrm>
            <a:off x="1934955" y="3343694"/>
            <a:ext cx="1466784" cy="553998"/>
          </a:xfrm>
          <a:prstGeom prst="rect">
            <a:avLst/>
          </a:prstGeom>
          <a:noFill/>
        </p:spPr>
        <p:txBody>
          <a:bodyPr wrap="square" rtlCol="0">
            <a:spAutoFit/>
          </a:bodyPr>
          <a:lstStyle/>
          <a:p>
            <a:pPr algn="ctr"/>
            <a:r>
              <a:rPr lang="en-GB" sz="1500" dirty="0" smtClean="0">
                <a:solidFill>
                  <a:srgbClr val="FF0000"/>
                </a:solidFill>
              </a:rPr>
              <a:t>3 </a:t>
            </a:r>
            <a:r>
              <a:rPr lang="en-GB" sz="1500" b="1" dirty="0">
                <a:solidFill>
                  <a:srgbClr val="FF0000"/>
                </a:solidFill>
              </a:rPr>
              <a:t>M</a:t>
            </a:r>
            <a:r>
              <a:rPr lang="en-GB" sz="1500" b="1" dirty="0" smtClean="0">
                <a:solidFill>
                  <a:srgbClr val="FF0000"/>
                </a:solidFill>
              </a:rPr>
              <a:t>odulators</a:t>
            </a:r>
            <a:r>
              <a:rPr lang="en-GB" sz="1500" dirty="0" smtClean="0">
                <a:solidFill>
                  <a:srgbClr val="FF0000"/>
                </a:solidFill>
              </a:rPr>
              <a:t> 660kVA</a:t>
            </a:r>
            <a:endParaRPr lang="en-GB" sz="1500" dirty="0">
              <a:solidFill>
                <a:srgbClr val="FF0000"/>
              </a:solidFill>
            </a:endParaRPr>
          </a:p>
        </p:txBody>
      </p:sp>
      <p:cxnSp>
        <p:nvCxnSpPr>
          <p:cNvPr id="23" name="Straight Arrow Connector 22"/>
          <p:cNvCxnSpPr/>
          <p:nvPr/>
        </p:nvCxnSpPr>
        <p:spPr>
          <a:xfrm flipH="1" flipV="1">
            <a:off x="2084220" y="2910864"/>
            <a:ext cx="300764" cy="51381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033653" y="2910864"/>
            <a:ext cx="299078" cy="51381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4833100" y="2890272"/>
            <a:ext cx="152972" cy="534402"/>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5940729" y="2911234"/>
            <a:ext cx="80509" cy="51344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324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sp>
        <p:nvSpPr>
          <p:cNvPr id="4" name="TextBox 3"/>
          <p:cNvSpPr txBox="1"/>
          <p:nvPr/>
        </p:nvSpPr>
        <p:spPr>
          <a:xfrm>
            <a:off x="2929152" y="1641547"/>
            <a:ext cx="3285695" cy="369332"/>
          </a:xfrm>
          <a:prstGeom prst="rect">
            <a:avLst/>
          </a:prstGeom>
          <a:noFill/>
        </p:spPr>
        <p:txBody>
          <a:bodyPr wrap="square" rtlCol="0">
            <a:spAutoFit/>
          </a:bodyPr>
          <a:lstStyle/>
          <a:p>
            <a:pPr algn="ctr">
              <a:spcBef>
                <a:spcPts val="1000"/>
              </a:spcBef>
            </a:pPr>
            <a:r>
              <a:rPr lang="en-US" b="1" dirty="0" smtClean="0">
                <a:solidFill>
                  <a:srgbClr val="0066FF"/>
                </a:solidFill>
              </a:rPr>
              <a:t>ESS </a:t>
            </a:r>
            <a:r>
              <a:rPr lang="en-US" b="1" dirty="0" err="1" smtClean="0">
                <a:solidFill>
                  <a:srgbClr val="0066FF"/>
                </a:solidFill>
              </a:rPr>
              <a:t>Linac</a:t>
            </a:r>
            <a:r>
              <a:rPr lang="en-US" b="1" dirty="0" smtClean="0">
                <a:solidFill>
                  <a:srgbClr val="0066FF"/>
                </a:solidFill>
              </a:rPr>
              <a:t> layout</a:t>
            </a:r>
            <a:endParaRPr lang="en-US" b="1" dirty="0">
              <a:solidFill>
                <a:srgbClr val="0066F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241" y="2155669"/>
            <a:ext cx="7936502" cy="1187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4305950" y="3322732"/>
            <a:ext cx="1318473" cy="553998"/>
          </a:xfrm>
          <a:prstGeom prst="rect">
            <a:avLst/>
          </a:prstGeom>
          <a:noFill/>
        </p:spPr>
        <p:txBody>
          <a:bodyPr wrap="square" rtlCol="0">
            <a:spAutoFit/>
          </a:bodyPr>
          <a:lstStyle/>
          <a:p>
            <a:pPr algn="ctr"/>
            <a:r>
              <a:rPr lang="en-GB" sz="1500" dirty="0" smtClean="0">
                <a:solidFill>
                  <a:srgbClr val="FF0000"/>
                </a:solidFill>
              </a:rPr>
              <a:t>9 </a:t>
            </a:r>
            <a:r>
              <a:rPr lang="en-GB" sz="1500" b="1" dirty="0">
                <a:solidFill>
                  <a:srgbClr val="FF0000"/>
                </a:solidFill>
              </a:rPr>
              <a:t>M</a:t>
            </a:r>
            <a:r>
              <a:rPr lang="en-GB" sz="1500" b="1" dirty="0" smtClean="0">
                <a:solidFill>
                  <a:srgbClr val="FF0000"/>
                </a:solidFill>
              </a:rPr>
              <a:t>odulators</a:t>
            </a:r>
            <a:r>
              <a:rPr lang="en-GB" sz="1500" dirty="0" smtClean="0">
                <a:solidFill>
                  <a:srgbClr val="FF0000"/>
                </a:solidFill>
              </a:rPr>
              <a:t> 660kVA</a:t>
            </a:r>
            <a:endParaRPr lang="en-GB" sz="1500" dirty="0">
              <a:solidFill>
                <a:srgbClr val="FF0000"/>
              </a:solidFill>
            </a:endParaRPr>
          </a:p>
        </p:txBody>
      </p:sp>
      <p:sp>
        <p:nvSpPr>
          <p:cNvPr id="21" name="TextBox 20"/>
          <p:cNvSpPr txBox="1"/>
          <p:nvPr/>
        </p:nvSpPr>
        <p:spPr>
          <a:xfrm>
            <a:off x="5624423" y="3343694"/>
            <a:ext cx="1529475" cy="784830"/>
          </a:xfrm>
          <a:prstGeom prst="rect">
            <a:avLst/>
          </a:prstGeom>
          <a:noFill/>
        </p:spPr>
        <p:txBody>
          <a:bodyPr wrap="square" rtlCol="0">
            <a:spAutoFit/>
          </a:bodyPr>
          <a:lstStyle/>
          <a:p>
            <a:pPr algn="ctr"/>
            <a:r>
              <a:rPr lang="en-GB" sz="1500" dirty="0" smtClean="0">
                <a:solidFill>
                  <a:srgbClr val="FFC000"/>
                </a:solidFill>
              </a:rPr>
              <a:t>21 </a:t>
            </a:r>
            <a:r>
              <a:rPr lang="en-GB" sz="1500" b="1" dirty="0">
                <a:solidFill>
                  <a:srgbClr val="FFC000"/>
                </a:solidFill>
              </a:rPr>
              <a:t>M</a:t>
            </a:r>
            <a:r>
              <a:rPr lang="en-GB" sz="1500" b="1" dirty="0" smtClean="0">
                <a:solidFill>
                  <a:srgbClr val="FFC000"/>
                </a:solidFill>
              </a:rPr>
              <a:t>odulators</a:t>
            </a:r>
            <a:r>
              <a:rPr lang="en-GB" sz="1500" dirty="0" smtClean="0">
                <a:solidFill>
                  <a:srgbClr val="FFC000"/>
                </a:solidFill>
              </a:rPr>
              <a:t> (klystrons or IOT’s)  660kVA</a:t>
            </a:r>
            <a:endParaRPr lang="en-GB" sz="1500" dirty="0">
              <a:solidFill>
                <a:srgbClr val="FFC000"/>
              </a:solidFill>
            </a:endParaRPr>
          </a:p>
        </p:txBody>
      </p:sp>
      <p:sp>
        <p:nvSpPr>
          <p:cNvPr id="22" name="TextBox 21"/>
          <p:cNvSpPr txBox="1"/>
          <p:nvPr/>
        </p:nvSpPr>
        <p:spPr>
          <a:xfrm>
            <a:off x="1934955" y="3343694"/>
            <a:ext cx="1466784" cy="553998"/>
          </a:xfrm>
          <a:prstGeom prst="rect">
            <a:avLst/>
          </a:prstGeom>
          <a:noFill/>
        </p:spPr>
        <p:txBody>
          <a:bodyPr wrap="square" rtlCol="0">
            <a:spAutoFit/>
          </a:bodyPr>
          <a:lstStyle/>
          <a:p>
            <a:pPr algn="ctr"/>
            <a:r>
              <a:rPr lang="en-GB" sz="1500" dirty="0" smtClean="0">
                <a:solidFill>
                  <a:srgbClr val="FF0000"/>
                </a:solidFill>
              </a:rPr>
              <a:t>3 </a:t>
            </a:r>
            <a:r>
              <a:rPr lang="en-GB" sz="1500" b="1" dirty="0">
                <a:solidFill>
                  <a:srgbClr val="FF0000"/>
                </a:solidFill>
              </a:rPr>
              <a:t>M</a:t>
            </a:r>
            <a:r>
              <a:rPr lang="en-GB" sz="1500" b="1" dirty="0" smtClean="0">
                <a:solidFill>
                  <a:srgbClr val="FF0000"/>
                </a:solidFill>
              </a:rPr>
              <a:t>odulators</a:t>
            </a:r>
            <a:r>
              <a:rPr lang="en-GB" sz="1500" dirty="0" smtClean="0">
                <a:solidFill>
                  <a:srgbClr val="FF0000"/>
                </a:solidFill>
              </a:rPr>
              <a:t> 660kVA</a:t>
            </a:r>
            <a:endParaRPr lang="en-GB" sz="1500" dirty="0">
              <a:solidFill>
                <a:srgbClr val="FF0000"/>
              </a:solidFill>
            </a:endParaRPr>
          </a:p>
        </p:txBody>
      </p:sp>
      <p:cxnSp>
        <p:nvCxnSpPr>
          <p:cNvPr id="23" name="Straight Arrow Connector 22"/>
          <p:cNvCxnSpPr/>
          <p:nvPr/>
        </p:nvCxnSpPr>
        <p:spPr>
          <a:xfrm flipH="1" flipV="1">
            <a:off x="2084220" y="2910864"/>
            <a:ext cx="300764" cy="51381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3033653" y="2910864"/>
            <a:ext cx="299078" cy="51381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4833100" y="2890272"/>
            <a:ext cx="152972" cy="534402"/>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5940729" y="2911234"/>
            <a:ext cx="80509" cy="513440"/>
          </a:xfrm>
          <a:prstGeom prst="straightConnector1">
            <a:avLst/>
          </a:prstGeom>
          <a:ln w="158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176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Modulator Installation</a:t>
            </a:r>
          </a:p>
        </p:txBody>
      </p:sp>
      <p:sp>
        <p:nvSpPr>
          <p:cNvPr id="4" name="TextBox 3"/>
          <p:cNvSpPr txBox="1"/>
          <p:nvPr/>
        </p:nvSpPr>
        <p:spPr>
          <a:xfrm>
            <a:off x="2929151" y="1467748"/>
            <a:ext cx="3285695" cy="369332"/>
          </a:xfrm>
          <a:prstGeom prst="rect">
            <a:avLst/>
          </a:prstGeom>
          <a:noFill/>
        </p:spPr>
        <p:txBody>
          <a:bodyPr wrap="square" rtlCol="0">
            <a:spAutoFit/>
          </a:bodyPr>
          <a:lstStyle/>
          <a:p>
            <a:pPr algn="ctr">
              <a:spcBef>
                <a:spcPts val="1000"/>
              </a:spcBef>
            </a:pPr>
            <a:r>
              <a:rPr lang="en-US" b="1" dirty="0" smtClean="0">
                <a:solidFill>
                  <a:srgbClr val="0066FF"/>
                </a:solidFill>
              </a:rPr>
              <a:t>ESS </a:t>
            </a:r>
            <a:r>
              <a:rPr lang="en-US" b="1" dirty="0" err="1" smtClean="0">
                <a:solidFill>
                  <a:srgbClr val="0066FF"/>
                </a:solidFill>
              </a:rPr>
              <a:t>Linac</a:t>
            </a:r>
            <a:r>
              <a:rPr lang="en-US" b="1" dirty="0" smtClean="0">
                <a:solidFill>
                  <a:srgbClr val="0066FF"/>
                </a:solidFill>
              </a:rPr>
              <a:t> layout</a:t>
            </a:r>
            <a:endParaRPr lang="en-US" b="1" dirty="0">
              <a:solidFill>
                <a:srgbClr val="0066FF"/>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91" y="1546038"/>
            <a:ext cx="8997599" cy="388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87340" y="5958840"/>
            <a:ext cx="3208020" cy="365760"/>
          </a:xfrm>
          <a:prstGeom prst="rect">
            <a:avLst/>
          </a:prstGeom>
          <a:noFill/>
        </p:spPr>
        <p:txBody>
          <a:bodyPr wrap="square" rtlCol="0">
            <a:spAutoFit/>
          </a:bodyPr>
          <a:lstStyle/>
          <a:p>
            <a:r>
              <a:rPr lang="en-US" dirty="0" smtClean="0"/>
              <a:t>ACCSYS Name: ESS-0025905.1</a:t>
            </a:r>
            <a:endParaRPr lang="en-US" dirty="0"/>
          </a:p>
        </p:txBody>
      </p:sp>
    </p:spTree>
    <p:extLst>
      <p:ext uri="{BB962C8B-B14F-4D97-AF65-F5344CB8AC3E}">
        <p14:creationId xmlns:p14="http://schemas.microsoft.com/office/powerpoint/2010/main" val="3455794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sp>
        <p:nvSpPr>
          <p:cNvPr id="4" name="TextBox 3"/>
          <p:cNvSpPr txBox="1"/>
          <p:nvPr/>
        </p:nvSpPr>
        <p:spPr>
          <a:xfrm>
            <a:off x="2929152" y="1641547"/>
            <a:ext cx="3285695" cy="369332"/>
          </a:xfrm>
          <a:prstGeom prst="rect">
            <a:avLst/>
          </a:prstGeom>
          <a:noFill/>
        </p:spPr>
        <p:txBody>
          <a:bodyPr wrap="square" rtlCol="0">
            <a:spAutoFit/>
          </a:bodyPr>
          <a:lstStyle/>
          <a:p>
            <a:pPr algn="ctr">
              <a:spcBef>
                <a:spcPts val="1000"/>
              </a:spcBef>
            </a:pPr>
            <a:r>
              <a:rPr lang="en-US" b="1" dirty="0" smtClean="0">
                <a:solidFill>
                  <a:srgbClr val="0066FF"/>
                </a:solidFill>
              </a:rPr>
              <a:t>ESS </a:t>
            </a:r>
            <a:r>
              <a:rPr lang="en-US" b="1" dirty="0" err="1" smtClean="0">
                <a:solidFill>
                  <a:srgbClr val="0066FF"/>
                </a:solidFill>
              </a:rPr>
              <a:t>Linac</a:t>
            </a:r>
            <a:r>
              <a:rPr lang="en-US" b="1" dirty="0" smtClean="0">
                <a:solidFill>
                  <a:srgbClr val="0066FF"/>
                </a:solidFill>
              </a:rPr>
              <a:t> layout</a:t>
            </a:r>
            <a:endParaRPr lang="en-US" b="1" dirty="0">
              <a:solidFill>
                <a:srgbClr val="0066FF"/>
              </a:solidFill>
            </a:endParaRPr>
          </a:p>
        </p:txBody>
      </p:sp>
      <p:pic>
        <p:nvPicPr>
          <p:cNvPr id="7"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883" y="5386247"/>
            <a:ext cx="8065477" cy="1014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1992922"/>
            <a:ext cx="908685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36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sp>
        <p:nvSpPr>
          <p:cNvPr id="4" name="TextBox 3"/>
          <p:cNvSpPr txBox="1"/>
          <p:nvPr/>
        </p:nvSpPr>
        <p:spPr>
          <a:xfrm>
            <a:off x="2929151" y="1467748"/>
            <a:ext cx="3285695" cy="369332"/>
          </a:xfrm>
          <a:prstGeom prst="rect">
            <a:avLst/>
          </a:prstGeom>
          <a:noFill/>
        </p:spPr>
        <p:txBody>
          <a:bodyPr wrap="square" rtlCol="0">
            <a:spAutoFit/>
          </a:bodyPr>
          <a:lstStyle/>
          <a:p>
            <a:pPr algn="ctr">
              <a:spcBef>
                <a:spcPts val="1000"/>
              </a:spcBef>
            </a:pPr>
            <a:r>
              <a:rPr lang="en-US" b="1" dirty="0" smtClean="0">
                <a:solidFill>
                  <a:srgbClr val="0066FF"/>
                </a:solidFill>
              </a:rPr>
              <a:t>ESS </a:t>
            </a:r>
            <a:r>
              <a:rPr lang="en-US" b="1" dirty="0" err="1" smtClean="0">
                <a:solidFill>
                  <a:srgbClr val="0066FF"/>
                </a:solidFill>
              </a:rPr>
              <a:t>Linac</a:t>
            </a:r>
            <a:r>
              <a:rPr lang="en-US" b="1" dirty="0" smtClean="0">
                <a:solidFill>
                  <a:srgbClr val="0066FF"/>
                </a:solidFill>
              </a:rPr>
              <a:t> layout</a:t>
            </a:r>
            <a:endParaRPr lang="en-US" b="1" dirty="0">
              <a:solidFill>
                <a:srgbClr val="0066FF"/>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04814"/>
            <a:ext cx="9144000" cy="4198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79779" y="300990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05840" y="300990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39520" y="300990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34640" y="299212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068320" y="299212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230880" y="299212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444240" y="299212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616960" y="299212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35938" y="299212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029710" y="299212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254500" y="299212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429759" y="2998470"/>
            <a:ext cx="45719" cy="9652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66217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82600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05841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22224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5462270" y="299212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5626100" y="299212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839460" y="299466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003290" y="299466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24713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41096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64718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681101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7062470" y="299212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7226300" y="299212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7451090" y="299212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7614920" y="299212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4950" y="299212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8018780" y="299212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825119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8415020" y="2998470"/>
            <a:ext cx="45719" cy="96520"/>
          </a:xfrm>
          <a:prstGeom prst="rect">
            <a:avLst/>
          </a:prstGeom>
          <a:solidFill>
            <a:srgbClr val="FFFF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06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344910" y="133047"/>
            <a:ext cx="6259045"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4" name="TextBox 3"/>
          <p:cNvSpPr txBox="1"/>
          <p:nvPr/>
        </p:nvSpPr>
        <p:spPr>
          <a:xfrm>
            <a:off x="146880" y="1536101"/>
            <a:ext cx="6627299" cy="369332"/>
          </a:xfrm>
          <a:prstGeom prst="rect">
            <a:avLst/>
          </a:prstGeom>
          <a:noFill/>
        </p:spPr>
        <p:txBody>
          <a:bodyPr wrap="square" rtlCol="0">
            <a:spAutoFit/>
          </a:bodyPr>
          <a:lstStyle/>
          <a:p>
            <a:pPr>
              <a:spcBef>
                <a:spcPts val="1000"/>
              </a:spcBef>
            </a:pPr>
            <a:r>
              <a:rPr lang="en-US" b="1" dirty="0" smtClean="0">
                <a:solidFill>
                  <a:srgbClr val="0066FF"/>
                </a:solidFill>
              </a:rPr>
              <a:t>PLACEMENT IN </a:t>
            </a:r>
            <a:r>
              <a:rPr lang="en-US" b="1" dirty="0">
                <a:solidFill>
                  <a:srgbClr val="0066FF"/>
                </a:solidFill>
              </a:rPr>
              <a:t>THE GALLERY: </a:t>
            </a:r>
            <a:r>
              <a:rPr lang="en-US" b="1" dirty="0" smtClean="0">
                <a:solidFill>
                  <a:srgbClr val="C00000"/>
                </a:solidFill>
              </a:rPr>
              <a:t>RF_CELL_110 – DTL RFQ</a:t>
            </a:r>
            <a:endParaRPr lang="en-US" b="1" dirty="0">
              <a:solidFill>
                <a:srgbClr val="C00000"/>
              </a:solidFill>
            </a:endParaRPr>
          </a:p>
        </p:txBody>
      </p:sp>
      <p:sp>
        <p:nvSpPr>
          <p:cNvPr id="5" name="TextBox 4"/>
          <p:cNvSpPr txBox="1"/>
          <p:nvPr/>
        </p:nvSpPr>
        <p:spPr>
          <a:xfrm>
            <a:off x="7064829" y="6465332"/>
            <a:ext cx="1807028" cy="369332"/>
          </a:xfrm>
          <a:prstGeom prst="rect">
            <a:avLst/>
          </a:prstGeom>
          <a:noFill/>
        </p:spPr>
        <p:txBody>
          <a:bodyPr wrap="square" rtlCol="0">
            <a:spAutoFit/>
          </a:bodyPr>
          <a:lstStyle/>
          <a:p>
            <a:r>
              <a:rPr lang="en-US" dirty="0"/>
              <a:t>ESS-0038136.2</a:t>
            </a:r>
          </a:p>
        </p:txBody>
      </p:sp>
      <p:grpSp>
        <p:nvGrpSpPr>
          <p:cNvPr id="17" name="Group 16"/>
          <p:cNvGrpSpPr/>
          <p:nvPr/>
        </p:nvGrpSpPr>
        <p:grpSpPr>
          <a:xfrm>
            <a:off x="146881" y="2193689"/>
            <a:ext cx="8587740" cy="3947160"/>
            <a:chOff x="315220" y="2109869"/>
            <a:chExt cx="8587740" cy="394716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20" y="2109869"/>
              <a:ext cx="8587740" cy="3947160"/>
            </a:xfrm>
            <a:prstGeom prst="rect">
              <a:avLst/>
            </a:prstGeom>
          </p:spPr>
        </p:pic>
        <p:sp>
          <p:nvSpPr>
            <p:cNvPr id="13" name="Rectangle 12"/>
            <p:cNvSpPr/>
            <p:nvPr/>
          </p:nvSpPr>
          <p:spPr>
            <a:xfrm>
              <a:off x="2158498" y="3904488"/>
              <a:ext cx="268224" cy="835152"/>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985518" y="3902964"/>
              <a:ext cx="268224" cy="835152"/>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383489" y="3904488"/>
              <a:ext cx="268224" cy="835152"/>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558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grpSp>
        <p:nvGrpSpPr>
          <p:cNvPr id="9" name="Group 8"/>
          <p:cNvGrpSpPr/>
          <p:nvPr/>
        </p:nvGrpSpPr>
        <p:grpSpPr>
          <a:xfrm>
            <a:off x="1338943" y="1567543"/>
            <a:ext cx="6716485" cy="4245428"/>
            <a:chOff x="93414" y="3653412"/>
            <a:chExt cx="4583139" cy="3053327"/>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4" y="3653412"/>
              <a:ext cx="4583139" cy="3053327"/>
            </a:xfrm>
            <a:prstGeom prst="rect">
              <a:avLst/>
            </a:prstGeom>
          </p:spPr>
        </p:pic>
        <p:sp>
          <p:nvSpPr>
            <p:cNvPr id="6" name="TextBox 5"/>
            <p:cNvSpPr txBox="1"/>
            <p:nvPr/>
          </p:nvSpPr>
          <p:spPr>
            <a:xfrm>
              <a:off x="2639684" y="4206179"/>
              <a:ext cx="649922" cy="323165"/>
            </a:xfrm>
            <a:prstGeom prst="rect">
              <a:avLst/>
            </a:prstGeom>
            <a:noFill/>
          </p:spPr>
          <p:txBody>
            <a:bodyPr wrap="none" rtlCol="0">
              <a:spAutoFit/>
            </a:bodyPr>
            <a:lstStyle/>
            <a:p>
              <a:r>
                <a:rPr lang="en-GB" sz="1500" dirty="0" smtClean="0">
                  <a:solidFill>
                    <a:srgbClr val="FF0000"/>
                  </a:solidFill>
                </a:rPr>
                <a:t>target</a:t>
              </a:r>
              <a:endParaRPr lang="en-GB" sz="1500" dirty="0">
                <a:solidFill>
                  <a:srgbClr val="FF0000"/>
                </a:solidFill>
              </a:endParaRPr>
            </a:p>
          </p:txBody>
        </p:sp>
        <p:sp>
          <p:nvSpPr>
            <p:cNvPr id="17" name="TextBox 16"/>
            <p:cNvSpPr txBox="1"/>
            <p:nvPr/>
          </p:nvSpPr>
          <p:spPr>
            <a:xfrm rot="19044373">
              <a:off x="845455" y="5728301"/>
              <a:ext cx="938655" cy="323165"/>
            </a:xfrm>
            <a:prstGeom prst="rect">
              <a:avLst/>
            </a:prstGeom>
            <a:noFill/>
          </p:spPr>
          <p:txBody>
            <a:bodyPr wrap="none" rtlCol="0">
              <a:spAutoFit/>
            </a:bodyPr>
            <a:lstStyle/>
            <a:p>
              <a:r>
                <a:rPr lang="en-GB" sz="1500" dirty="0" smtClean="0">
                  <a:solidFill>
                    <a:srgbClr val="FF0000"/>
                  </a:solidFill>
                </a:rPr>
                <a:t>RF gallery</a:t>
              </a:r>
              <a:endParaRPr lang="en-GB" sz="1500" dirty="0">
                <a:solidFill>
                  <a:srgbClr val="FF0000"/>
                </a:solidFill>
              </a:endParaRPr>
            </a:p>
          </p:txBody>
        </p:sp>
        <p:sp>
          <p:nvSpPr>
            <p:cNvPr id="18" name="TextBox 17"/>
            <p:cNvSpPr txBox="1"/>
            <p:nvPr/>
          </p:nvSpPr>
          <p:spPr>
            <a:xfrm rot="19226638">
              <a:off x="732961" y="5554496"/>
              <a:ext cx="692818" cy="323165"/>
            </a:xfrm>
            <a:prstGeom prst="rect">
              <a:avLst/>
            </a:prstGeom>
            <a:noFill/>
          </p:spPr>
          <p:txBody>
            <a:bodyPr wrap="none" rtlCol="0">
              <a:spAutoFit/>
            </a:bodyPr>
            <a:lstStyle/>
            <a:p>
              <a:r>
                <a:rPr lang="en-GB" sz="1500" dirty="0" smtClean="0">
                  <a:solidFill>
                    <a:srgbClr val="FF0000"/>
                  </a:solidFill>
                </a:rPr>
                <a:t>tunnel</a:t>
              </a:r>
              <a:endParaRPr lang="en-GB" sz="1500" dirty="0">
                <a:solidFill>
                  <a:srgbClr val="FF0000"/>
                </a:solidFill>
              </a:endParaRPr>
            </a:p>
          </p:txBody>
        </p:sp>
        <p:cxnSp>
          <p:nvCxnSpPr>
            <p:cNvPr id="8" name="Straight Arrow Connector 7"/>
            <p:cNvCxnSpPr/>
            <p:nvPr/>
          </p:nvCxnSpPr>
          <p:spPr>
            <a:xfrm flipV="1">
              <a:off x="146883" y="4529344"/>
              <a:ext cx="2604943" cy="217739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289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344910" y="133047"/>
            <a:ext cx="6259045"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4" name="TextBox 3"/>
          <p:cNvSpPr txBox="1"/>
          <p:nvPr/>
        </p:nvSpPr>
        <p:spPr>
          <a:xfrm>
            <a:off x="146880" y="1536101"/>
            <a:ext cx="6627299" cy="369332"/>
          </a:xfrm>
          <a:prstGeom prst="rect">
            <a:avLst/>
          </a:prstGeom>
          <a:noFill/>
        </p:spPr>
        <p:txBody>
          <a:bodyPr wrap="square" rtlCol="0">
            <a:spAutoFit/>
          </a:bodyPr>
          <a:lstStyle/>
          <a:p>
            <a:pPr>
              <a:spcBef>
                <a:spcPts val="1000"/>
              </a:spcBef>
            </a:pPr>
            <a:r>
              <a:rPr lang="en-US" b="1" dirty="0" smtClean="0">
                <a:solidFill>
                  <a:srgbClr val="0066FF"/>
                </a:solidFill>
              </a:rPr>
              <a:t>PLACEMENT IN </a:t>
            </a:r>
            <a:r>
              <a:rPr lang="en-US" b="1" dirty="0">
                <a:solidFill>
                  <a:srgbClr val="0066FF"/>
                </a:solidFill>
              </a:rPr>
              <a:t>THE GALLERY: </a:t>
            </a:r>
            <a:r>
              <a:rPr lang="en-US" b="1" dirty="0" smtClean="0">
                <a:solidFill>
                  <a:srgbClr val="C00000"/>
                </a:solidFill>
              </a:rPr>
              <a:t>RF_CELL_110 – DTL RFQ</a:t>
            </a:r>
            <a:endParaRPr lang="en-US" b="1" dirty="0">
              <a:solidFill>
                <a:srgbClr val="C0000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1912670"/>
            <a:ext cx="896302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8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344910" y="133047"/>
            <a:ext cx="6259045"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4" name="TextBox 3"/>
          <p:cNvSpPr txBox="1"/>
          <p:nvPr/>
        </p:nvSpPr>
        <p:spPr>
          <a:xfrm>
            <a:off x="146880" y="1536101"/>
            <a:ext cx="6627299" cy="369332"/>
          </a:xfrm>
          <a:prstGeom prst="rect">
            <a:avLst/>
          </a:prstGeom>
          <a:noFill/>
        </p:spPr>
        <p:txBody>
          <a:bodyPr wrap="square" rtlCol="0">
            <a:spAutoFit/>
          </a:bodyPr>
          <a:lstStyle/>
          <a:p>
            <a:pPr>
              <a:spcBef>
                <a:spcPts val="1000"/>
              </a:spcBef>
            </a:pPr>
            <a:r>
              <a:rPr lang="en-US" b="1" dirty="0" smtClean="0">
                <a:solidFill>
                  <a:srgbClr val="0066FF"/>
                </a:solidFill>
              </a:rPr>
              <a:t>PLACEMENT IN </a:t>
            </a:r>
            <a:r>
              <a:rPr lang="en-US" b="1" dirty="0">
                <a:solidFill>
                  <a:srgbClr val="0066FF"/>
                </a:solidFill>
              </a:rPr>
              <a:t>THE GALLERY: </a:t>
            </a:r>
            <a:r>
              <a:rPr lang="en-US" b="1" dirty="0" smtClean="0">
                <a:solidFill>
                  <a:srgbClr val="C00000"/>
                </a:solidFill>
              </a:rPr>
              <a:t>RF_CELL_110 – DTL RFQ</a:t>
            </a:r>
            <a:endParaRPr lang="en-US"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119580"/>
            <a:ext cx="90487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841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344910" y="133047"/>
            <a:ext cx="6259045"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4" name="TextBox 3"/>
          <p:cNvSpPr txBox="1"/>
          <p:nvPr/>
        </p:nvSpPr>
        <p:spPr>
          <a:xfrm>
            <a:off x="146880" y="1536101"/>
            <a:ext cx="5168603" cy="369332"/>
          </a:xfrm>
          <a:prstGeom prst="rect">
            <a:avLst/>
          </a:prstGeom>
          <a:noFill/>
        </p:spPr>
        <p:txBody>
          <a:bodyPr wrap="square" rtlCol="0">
            <a:spAutoFit/>
          </a:bodyPr>
          <a:lstStyle/>
          <a:p>
            <a:pPr>
              <a:spcBef>
                <a:spcPts val="1000"/>
              </a:spcBef>
            </a:pPr>
            <a:r>
              <a:rPr lang="en-US" b="1" dirty="0" smtClean="0">
                <a:solidFill>
                  <a:srgbClr val="0066FF"/>
                </a:solidFill>
              </a:rPr>
              <a:t>PLACEMENT IN </a:t>
            </a:r>
            <a:r>
              <a:rPr lang="en-US" b="1" dirty="0">
                <a:solidFill>
                  <a:srgbClr val="0066FF"/>
                </a:solidFill>
              </a:rPr>
              <a:t>THE GALLERY: </a:t>
            </a:r>
            <a:r>
              <a:rPr lang="en-US" b="1" dirty="0" smtClean="0">
                <a:solidFill>
                  <a:srgbClr val="C00000"/>
                </a:solidFill>
              </a:rPr>
              <a:t>RF_CELL_150 - MB</a:t>
            </a:r>
            <a:endParaRPr lang="en-US" b="1" dirty="0">
              <a:solidFill>
                <a:srgbClr val="C00000"/>
              </a:solidFill>
            </a:endParaRPr>
          </a:p>
        </p:txBody>
      </p:sp>
      <p:sp>
        <p:nvSpPr>
          <p:cNvPr id="5" name="TextBox 4"/>
          <p:cNvSpPr txBox="1"/>
          <p:nvPr/>
        </p:nvSpPr>
        <p:spPr>
          <a:xfrm>
            <a:off x="7125789" y="6465332"/>
            <a:ext cx="1807028" cy="369332"/>
          </a:xfrm>
          <a:prstGeom prst="rect">
            <a:avLst/>
          </a:prstGeom>
          <a:noFill/>
        </p:spPr>
        <p:txBody>
          <a:bodyPr wrap="square" rtlCol="0">
            <a:spAutoFit/>
          </a:bodyPr>
          <a:lstStyle/>
          <a:p>
            <a:r>
              <a:rPr lang="en-US" dirty="0"/>
              <a:t>ESS-0006436.7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360" y="2009418"/>
            <a:ext cx="5029200" cy="4640580"/>
          </a:xfrm>
          <a:prstGeom prst="rect">
            <a:avLst/>
          </a:prstGeom>
        </p:spPr>
      </p:pic>
      <p:sp>
        <p:nvSpPr>
          <p:cNvPr id="6" name="Rectangle 5"/>
          <p:cNvSpPr/>
          <p:nvPr/>
        </p:nvSpPr>
        <p:spPr>
          <a:xfrm>
            <a:off x="4187952" y="4102608"/>
            <a:ext cx="384048" cy="1286256"/>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520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344910" y="133047"/>
            <a:ext cx="6259045"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4" name="TextBox 3"/>
          <p:cNvSpPr txBox="1"/>
          <p:nvPr/>
        </p:nvSpPr>
        <p:spPr>
          <a:xfrm>
            <a:off x="146880" y="1536101"/>
            <a:ext cx="5706989" cy="369332"/>
          </a:xfrm>
          <a:prstGeom prst="rect">
            <a:avLst/>
          </a:prstGeom>
          <a:noFill/>
        </p:spPr>
        <p:txBody>
          <a:bodyPr wrap="square" rtlCol="0">
            <a:spAutoFit/>
          </a:bodyPr>
          <a:lstStyle/>
          <a:p>
            <a:pPr>
              <a:spcBef>
                <a:spcPts val="1000"/>
              </a:spcBef>
            </a:pPr>
            <a:r>
              <a:rPr lang="en-US" b="1" dirty="0" smtClean="0">
                <a:solidFill>
                  <a:srgbClr val="0066FF"/>
                </a:solidFill>
              </a:rPr>
              <a:t>PLACEMENT IN </a:t>
            </a:r>
            <a:r>
              <a:rPr lang="en-US" b="1" dirty="0">
                <a:solidFill>
                  <a:srgbClr val="0066FF"/>
                </a:solidFill>
              </a:rPr>
              <a:t>THE GALLERY: </a:t>
            </a:r>
            <a:r>
              <a:rPr lang="en-US" b="1" dirty="0" smtClean="0">
                <a:solidFill>
                  <a:srgbClr val="C00000"/>
                </a:solidFill>
              </a:rPr>
              <a:t>RF_CELL_160 – 190 MB</a:t>
            </a:r>
            <a:endParaRPr lang="en-US" b="1" dirty="0">
              <a:solidFill>
                <a:srgbClr val="C00000"/>
              </a:solidFill>
            </a:endParaRPr>
          </a:p>
        </p:txBody>
      </p:sp>
      <p:sp>
        <p:nvSpPr>
          <p:cNvPr id="5" name="TextBox 4"/>
          <p:cNvSpPr txBox="1"/>
          <p:nvPr/>
        </p:nvSpPr>
        <p:spPr>
          <a:xfrm>
            <a:off x="7125789" y="6465332"/>
            <a:ext cx="1807028" cy="369332"/>
          </a:xfrm>
          <a:prstGeom prst="rect">
            <a:avLst/>
          </a:prstGeom>
          <a:noFill/>
        </p:spPr>
        <p:txBody>
          <a:bodyPr wrap="square" rtlCol="0">
            <a:spAutoFit/>
          </a:bodyPr>
          <a:lstStyle/>
          <a:p>
            <a:r>
              <a:rPr lang="en-US" dirty="0"/>
              <a:t>ESS-0006436.7</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50" y="1965255"/>
            <a:ext cx="5670505" cy="456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894682" y="4065780"/>
            <a:ext cx="336198" cy="125317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4176" y="4065780"/>
            <a:ext cx="336198" cy="1253170"/>
          </a:xfrm>
          <a:prstGeom prst="rect">
            <a:avLst/>
          </a:prstGeom>
          <a:solidFill>
            <a:srgbClr val="00E1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20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344910" y="133047"/>
            <a:ext cx="6259045"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4" name="TextBox 3"/>
          <p:cNvSpPr txBox="1"/>
          <p:nvPr/>
        </p:nvSpPr>
        <p:spPr>
          <a:xfrm>
            <a:off x="146880" y="1536101"/>
            <a:ext cx="5507160" cy="369332"/>
          </a:xfrm>
          <a:prstGeom prst="rect">
            <a:avLst/>
          </a:prstGeom>
          <a:noFill/>
        </p:spPr>
        <p:txBody>
          <a:bodyPr wrap="square" rtlCol="0">
            <a:spAutoFit/>
          </a:bodyPr>
          <a:lstStyle/>
          <a:p>
            <a:pPr>
              <a:spcBef>
                <a:spcPts val="1000"/>
              </a:spcBef>
            </a:pPr>
            <a:r>
              <a:rPr lang="en-US" b="1" dirty="0" smtClean="0">
                <a:solidFill>
                  <a:srgbClr val="0066FF"/>
                </a:solidFill>
              </a:rPr>
              <a:t>PLACEMENT IN </a:t>
            </a:r>
            <a:r>
              <a:rPr lang="en-US" b="1" dirty="0">
                <a:solidFill>
                  <a:srgbClr val="0066FF"/>
                </a:solidFill>
              </a:rPr>
              <a:t>THE GALLERY: </a:t>
            </a:r>
            <a:r>
              <a:rPr lang="en-US" b="1" dirty="0" smtClean="0">
                <a:solidFill>
                  <a:srgbClr val="C00000"/>
                </a:solidFill>
              </a:rPr>
              <a:t>RF_CELL_160 … - MB </a:t>
            </a:r>
            <a:r>
              <a:rPr lang="en-US" dirty="0" smtClean="0">
                <a:solidFill>
                  <a:srgbClr val="C00000"/>
                </a:solidFill>
              </a:rPr>
              <a:t>(HB)</a:t>
            </a:r>
            <a:endParaRPr lang="en-US"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051685"/>
            <a:ext cx="91059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4519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2467" y="272796"/>
            <a:ext cx="7069666" cy="768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endParaRPr lang="en-US" sz="2500" dirty="0" smtClean="0">
              <a:solidFill>
                <a:schemeClr val="bg1"/>
              </a:solidFill>
              <a:latin typeface="Aharoni" panose="02010803020104030203" pitchFamily="2" charset="-79"/>
              <a:cs typeface="Aharoni" panose="02010803020104030203" pitchFamily="2" charset="-79"/>
            </a:endParaRPr>
          </a:p>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a:solidFill>
                  <a:schemeClr val="bg1"/>
                </a:solidFill>
                <a:latin typeface="Aharoni" panose="02010803020104030203" pitchFamily="2" charset="-79"/>
                <a:cs typeface="Aharoni" panose="02010803020104030203" pitchFamily="2" charset="-79"/>
              </a:rPr>
              <a:t>Modulator Installation</a:t>
            </a:r>
          </a:p>
          <a:p>
            <a:pPr algn="l"/>
            <a:r>
              <a:rPr lang="en-US" sz="2500" dirty="0" smtClean="0">
                <a:solidFill>
                  <a:schemeClr val="bg1"/>
                </a:solidFill>
                <a:latin typeface="Aharoni" panose="02010803020104030203" pitchFamily="2" charset="-79"/>
                <a:cs typeface="Aharoni" panose="02010803020104030203" pitchFamily="2" charset="-79"/>
              </a:rPr>
              <a:t> </a:t>
            </a:r>
          </a:p>
        </p:txBody>
      </p:sp>
      <p:sp>
        <p:nvSpPr>
          <p:cNvPr id="13" name="Rectangle 9"/>
          <p:cNvSpPr>
            <a:spLocks noChangeArrowheads="1"/>
          </p:cNvSpPr>
          <p:nvPr/>
        </p:nvSpPr>
        <p:spPr bwMode="auto">
          <a:xfrm>
            <a:off x="0" y="152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76200" y="1146286"/>
            <a:ext cx="9067800" cy="6093976"/>
          </a:xfrm>
          <a:prstGeom prst="rect">
            <a:avLst/>
          </a:prstGeom>
        </p:spPr>
        <p:txBody>
          <a:bodyPr wrap="square">
            <a:spAutoFit/>
          </a:bodyPr>
          <a:lstStyle/>
          <a:p>
            <a:pPr marL="285750" indent="-285750">
              <a:buFontTx/>
              <a:buChar char="-"/>
            </a:pPr>
            <a:endParaRPr lang="en-US" b="1" dirty="0" smtClean="0">
              <a:solidFill>
                <a:schemeClr val="accent1"/>
              </a:solidFill>
            </a:endParaRPr>
          </a:p>
          <a:p>
            <a:r>
              <a:rPr lang="en-US" b="1" dirty="0"/>
              <a:t>Installation P</a:t>
            </a:r>
            <a:r>
              <a:rPr lang="en-US" b="1" dirty="0" smtClean="0"/>
              <a:t>lan (</a:t>
            </a:r>
            <a:r>
              <a:rPr lang="en-US" dirty="0"/>
              <a:t>ESS-0055889 </a:t>
            </a:r>
            <a:r>
              <a:rPr lang="en-US" dirty="0" smtClean="0"/>
              <a:t>2)</a:t>
            </a:r>
          </a:p>
          <a:p>
            <a:r>
              <a:rPr lang="en-US" b="1" dirty="0" smtClean="0"/>
              <a:t>Assumptions </a:t>
            </a:r>
            <a:r>
              <a:rPr lang="en-US" b="1" dirty="0"/>
              <a:t>(</a:t>
            </a:r>
            <a:r>
              <a:rPr lang="en-US" b="1" dirty="0">
                <a:hlinkClick r:id="rId2"/>
              </a:rPr>
              <a:t>https://</a:t>
            </a:r>
            <a:r>
              <a:rPr lang="en-US" b="1" dirty="0" smtClean="0">
                <a:hlinkClick r:id="rId2"/>
              </a:rPr>
              <a:t>ess-ics.atlassian.net/wiki/display/AI/Installation+plan+assumptions</a:t>
            </a:r>
            <a:r>
              <a:rPr lang="en-US" b="1" dirty="0" smtClean="0"/>
              <a:t> )</a:t>
            </a:r>
          </a:p>
          <a:p>
            <a:endParaRPr lang="en-US" b="1" dirty="0"/>
          </a:p>
          <a:p>
            <a:r>
              <a:rPr lang="en-US" sz="2400" b="1" dirty="0" smtClean="0"/>
              <a:t>Modulators </a:t>
            </a:r>
            <a:r>
              <a:rPr lang="en-US" sz="2400" b="1" dirty="0"/>
              <a:t>&amp; magnet power converters (WP17)</a:t>
            </a:r>
          </a:p>
          <a:p>
            <a:r>
              <a:rPr lang="en-US" sz="2400" dirty="0" smtClean="0"/>
              <a:t>- Cable </a:t>
            </a:r>
            <a:r>
              <a:rPr lang="en-US" sz="2400" dirty="0"/>
              <a:t>trays and power cables as well as cooling hoses should preferably be installed before the modulator installation in order to not delay the operation of the modulator.</a:t>
            </a:r>
          </a:p>
          <a:p>
            <a:r>
              <a:rPr lang="en-US" sz="2400" dirty="0" smtClean="0"/>
              <a:t>- Unloading </a:t>
            </a:r>
            <a:r>
              <a:rPr lang="en-US" sz="2400" dirty="0"/>
              <a:t>of modulators at the building entrance shall be done by ESS.</a:t>
            </a:r>
          </a:p>
          <a:p>
            <a:r>
              <a:rPr lang="en-US" sz="2400" dirty="0" smtClean="0"/>
              <a:t>- IFJ </a:t>
            </a:r>
            <a:r>
              <a:rPr lang="en-US" sz="2400" dirty="0"/>
              <a:t>PAN will move the modulators inside the RF Gallery, install in the marked area, connect power, cooling and controls. Then feel up the oil, let it rest one day. Planned manpower: 2 technicians + 1 engineer from IFJ PAN + 1 engineer from WP17.</a:t>
            </a:r>
          </a:p>
          <a:p>
            <a:r>
              <a:rPr lang="en-US" sz="2400" dirty="0" smtClean="0"/>
              <a:t>- Clarify </a:t>
            </a:r>
            <a:r>
              <a:rPr lang="en-US" sz="2400" dirty="0"/>
              <a:t>where the oil storage is located in the Gallery?</a:t>
            </a:r>
          </a:p>
          <a:p>
            <a:pPr marL="742950" lvl="1" indent="-285750">
              <a:buFontTx/>
              <a:buChar char="-"/>
            </a:pPr>
            <a:endParaRPr lang="en-US" b="1" dirty="0">
              <a:solidFill>
                <a:schemeClr val="accent1"/>
              </a:solidFill>
            </a:endParaRPr>
          </a:p>
          <a:p>
            <a:pPr marL="742950" lvl="1" indent="-285750">
              <a:buFontTx/>
              <a:buChar char="-"/>
            </a:pPr>
            <a:endParaRPr lang="en-US" b="1" dirty="0" smtClean="0">
              <a:solidFill>
                <a:schemeClr val="accent1"/>
              </a:solidFill>
            </a:endParaRPr>
          </a:p>
          <a:p>
            <a:pPr marL="742950" lvl="1" indent="-285750">
              <a:buFontTx/>
              <a:buChar char="-"/>
            </a:pPr>
            <a:endParaRPr lang="en-US" b="1" dirty="0">
              <a:solidFill>
                <a:schemeClr val="accent1"/>
              </a:solidFill>
            </a:endParaRPr>
          </a:p>
        </p:txBody>
      </p:sp>
    </p:spTree>
    <p:extLst>
      <p:ext uri="{BB962C8B-B14F-4D97-AF65-F5344CB8AC3E}">
        <p14:creationId xmlns:p14="http://schemas.microsoft.com/office/powerpoint/2010/main" val="3034751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2467" y="272796"/>
            <a:ext cx="7069666" cy="768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endParaRPr lang="en-US" sz="2500" dirty="0" smtClean="0">
              <a:solidFill>
                <a:schemeClr val="bg1"/>
              </a:solidFill>
              <a:latin typeface="Aharoni" panose="02010803020104030203" pitchFamily="2" charset="-79"/>
              <a:cs typeface="Aharoni" panose="02010803020104030203" pitchFamily="2" charset="-79"/>
            </a:endParaRPr>
          </a:p>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a:solidFill>
                  <a:schemeClr val="bg1"/>
                </a:solidFill>
                <a:latin typeface="Aharoni" panose="02010803020104030203" pitchFamily="2" charset="-79"/>
                <a:cs typeface="Aharoni" panose="02010803020104030203" pitchFamily="2" charset="-79"/>
              </a:rPr>
              <a:t>Modulator Installation</a:t>
            </a:r>
          </a:p>
          <a:p>
            <a:pPr algn="l"/>
            <a:r>
              <a:rPr lang="en-US" sz="2500" dirty="0" smtClean="0">
                <a:solidFill>
                  <a:schemeClr val="bg1"/>
                </a:solidFill>
                <a:latin typeface="Aharoni" panose="02010803020104030203" pitchFamily="2" charset="-79"/>
                <a:cs typeface="Aharoni" panose="02010803020104030203" pitchFamily="2" charset="-79"/>
              </a:rPr>
              <a:t> </a:t>
            </a:r>
          </a:p>
        </p:txBody>
      </p:sp>
      <p:sp>
        <p:nvSpPr>
          <p:cNvPr id="13" name="Rectangle 9"/>
          <p:cNvSpPr>
            <a:spLocks noChangeArrowheads="1"/>
          </p:cNvSpPr>
          <p:nvPr/>
        </p:nvSpPr>
        <p:spPr bwMode="auto">
          <a:xfrm>
            <a:off x="0" y="1524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38100" y="882336"/>
            <a:ext cx="9067800" cy="6832640"/>
          </a:xfrm>
          <a:prstGeom prst="rect">
            <a:avLst/>
          </a:prstGeom>
        </p:spPr>
        <p:txBody>
          <a:bodyPr wrap="square">
            <a:spAutoFit/>
          </a:bodyPr>
          <a:lstStyle/>
          <a:p>
            <a:pPr marL="285750" indent="-285750">
              <a:buFontTx/>
              <a:buChar char="-"/>
            </a:pPr>
            <a:endParaRPr lang="en-US" b="1" dirty="0" smtClean="0">
              <a:solidFill>
                <a:schemeClr val="accent1"/>
              </a:solidFill>
            </a:endParaRPr>
          </a:p>
          <a:p>
            <a:r>
              <a:rPr lang="en-US" b="1" dirty="0"/>
              <a:t>Installation P</a:t>
            </a:r>
            <a:r>
              <a:rPr lang="en-US" b="1" dirty="0" smtClean="0"/>
              <a:t>lan (</a:t>
            </a:r>
            <a:r>
              <a:rPr lang="en-US" dirty="0"/>
              <a:t>ESS-0055889 </a:t>
            </a:r>
            <a:r>
              <a:rPr lang="en-US" dirty="0" smtClean="0"/>
              <a:t>2)</a:t>
            </a:r>
          </a:p>
          <a:p>
            <a:r>
              <a:rPr lang="en-US" b="1" dirty="0" smtClean="0"/>
              <a:t>Assumptions </a:t>
            </a:r>
            <a:r>
              <a:rPr lang="en-US" b="1" dirty="0"/>
              <a:t>(</a:t>
            </a:r>
            <a:r>
              <a:rPr lang="en-US" b="1" dirty="0">
                <a:hlinkClick r:id="rId2"/>
              </a:rPr>
              <a:t>https://</a:t>
            </a:r>
            <a:r>
              <a:rPr lang="en-US" b="1" dirty="0" smtClean="0">
                <a:hlinkClick r:id="rId2"/>
              </a:rPr>
              <a:t>ess-ics.atlassian.net/wiki/display/AI/Installation+plan+assumptions</a:t>
            </a:r>
            <a:r>
              <a:rPr lang="en-US" b="1" dirty="0" smtClean="0"/>
              <a:t> )</a:t>
            </a:r>
          </a:p>
          <a:p>
            <a:endParaRPr lang="en-US" b="1" dirty="0"/>
          </a:p>
          <a:p>
            <a:r>
              <a:rPr lang="en-US" sz="2400" b="1" dirty="0" smtClean="0"/>
              <a:t>Modulators </a:t>
            </a:r>
            <a:r>
              <a:rPr lang="en-US" sz="2400" b="1" dirty="0"/>
              <a:t>&amp; magnet power converters (WP17)</a:t>
            </a:r>
          </a:p>
          <a:p>
            <a:r>
              <a:rPr lang="en-US" sz="2400" dirty="0" smtClean="0"/>
              <a:t>- The </a:t>
            </a:r>
            <a:r>
              <a:rPr lang="en-US" sz="2400" dirty="0"/>
              <a:t>equipment for moving the modulators inside the Gallery is in the scope of the WP17.</a:t>
            </a:r>
          </a:p>
          <a:p>
            <a:r>
              <a:rPr lang="en-US" sz="2400" dirty="0" smtClean="0"/>
              <a:t>- Testing </a:t>
            </a:r>
            <a:r>
              <a:rPr lang="en-US" sz="2400" dirty="0"/>
              <a:t>is done first on a dummy load (1 day).</a:t>
            </a:r>
          </a:p>
          <a:p>
            <a:r>
              <a:rPr lang="en-US" sz="2400" dirty="0" smtClean="0"/>
              <a:t>- Soak </a:t>
            </a:r>
            <a:r>
              <a:rPr lang="en-US" sz="2400" dirty="0"/>
              <a:t>test on the first unit of the 660 kVA modulator shall be done for 2-3 weeks in a dedicated test area.</a:t>
            </a:r>
          </a:p>
          <a:p>
            <a:r>
              <a:rPr lang="en-US" sz="2400" dirty="0" smtClean="0"/>
              <a:t>- Total </a:t>
            </a:r>
            <a:r>
              <a:rPr lang="en-US" sz="2400" dirty="0"/>
              <a:t>one week from unloading to start of modulator operation, including the tests.</a:t>
            </a:r>
          </a:p>
          <a:p>
            <a:r>
              <a:rPr lang="en-US" sz="2400" dirty="0" smtClean="0"/>
              <a:t>- Tetrodes (high power amplifier + high voltage power converter) installation 2 weeks.</a:t>
            </a:r>
          </a:p>
          <a:p>
            <a:r>
              <a:rPr lang="en-US" sz="2400" dirty="0" smtClean="0"/>
              <a:t>- Tetrode test on a dummy RF load 1 week.</a:t>
            </a:r>
          </a:p>
          <a:p>
            <a:r>
              <a:rPr lang="en-US" sz="2400" dirty="0" smtClean="0"/>
              <a:t>- Tetrode installation and test are planned to be done by the manufacturer (Italian company?).</a:t>
            </a:r>
            <a:endParaRPr lang="en-US" sz="2400" b="1" dirty="0" smtClean="0">
              <a:solidFill>
                <a:schemeClr val="accent1"/>
              </a:solidFill>
            </a:endParaRPr>
          </a:p>
          <a:p>
            <a:pPr marL="742950" lvl="1" indent="-285750">
              <a:buFontTx/>
              <a:buChar char="-"/>
            </a:pPr>
            <a:endParaRPr lang="en-US" b="1" dirty="0">
              <a:solidFill>
                <a:schemeClr val="accent1"/>
              </a:solidFill>
            </a:endParaRPr>
          </a:p>
          <a:p>
            <a:pPr marL="742950" lvl="1" indent="-285750">
              <a:buFontTx/>
              <a:buChar char="-"/>
            </a:pPr>
            <a:endParaRPr lang="en-US" b="1" dirty="0" smtClean="0">
              <a:solidFill>
                <a:schemeClr val="accent1"/>
              </a:solidFill>
            </a:endParaRPr>
          </a:p>
          <a:p>
            <a:pPr marL="742950" lvl="1" indent="-285750">
              <a:buFontTx/>
              <a:buChar char="-"/>
            </a:pPr>
            <a:endParaRPr lang="en-US" b="1" dirty="0">
              <a:solidFill>
                <a:schemeClr val="accent1"/>
              </a:solidFill>
            </a:endParaRPr>
          </a:p>
        </p:txBody>
      </p:sp>
    </p:spTree>
    <p:extLst>
      <p:ext uri="{BB962C8B-B14F-4D97-AF65-F5344CB8AC3E}">
        <p14:creationId xmlns:p14="http://schemas.microsoft.com/office/powerpoint/2010/main" val="128287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2467" y="272796"/>
            <a:ext cx="7069666" cy="768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1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267711" y="1474532"/>
            <a:ext cx="8608578" cy="6370975"/>
          </a:xfrm>
          <a:prstGeom prst="rect">
            <a:avLst/>
          </a:prstGeom>
        </p:spPr>
        <p:txBody>
          <a:bodyPr wrap="square">
            <a:spAutoFit/>
          </a:bodyPr>
          <a:lstStyle/>
          <a:p>
            <a:r>
              <a:rPr lang="en-US" sz="2400" b="1" dirty="0" smtClean="0">
                <a:solidFill>
                  <a:schemeClr val="accent1"/>
                </a:solidFill>
              </a:rPr>
              <a:t>Installation details:</a:t>
            </a:r>
          </a:p>
          <a:p>
            <a:endParaRPr lang="en-US" b="1" dirty="0" smtClean="0">
              <a:solidFill>
                <a:schemeClr val="accent1"/>
              </a:solidFill>
            </a:endParaRPr>
          </a:p>
          <a:p>
            <a:pPr marL="285750" indent="-285750">
              <a:buFontTx/>
              <a:buChar char="-"/>
            </a:pPr>
            <a:r>
              <a:rPr lang="en-US" sz="2400" b="1" dirty="0" smtClean="0">
                <a:solidFill>
                  <a:schemeClr val="accent1"/>
                </a:solidFill>
              </a:rPr>
              <a:t>Moving and positioning in the gallery (small tractor to pull)</a:t>
            </a:r>
          </a:p>
          <a:p>
            <a:pPr marL="285750" indent="-285750">
              <a:buFontTx/>
              <a:buChar char="-"/>
            </a:pPr>
            <a:r>
              <a:rPr lang="en-US" sz="2400" b="1" dirty="0" smtClean="0">
                <a:solidFill>
                  <a:schemeClr val="accent1"/>
                </a:solidFill>
              </a:rPr>
              <a:t>Mechanical installation: fixings, cable trays</a:t>
            </a:r>
          </a:p>
          <a:p>
            <a:pPr marL="285750" indent="-285750">
              <a:buFontTx/>
              <a:buChar char="-"/>
            </a:pPr>
            <a:r>
              <a:rPr lang="en-US" sz="2400" b="1" dirty="0" smtClean="0">
                <a:solidFill>
                  <a:schemeClr val="accent1"/>
                </a:solidFill>
              </a:rPr>
              <a:t>Water cooling connections: plug-in flexible hoses</a:t>
            </a:r>
          </a:p>
          <a:p>
            <a:r>
              <a:rPr lang="en-US" sz="2400" b="1" dirty="0" smtClean="0">
                <a:solidFill>
                  <a:schemeClr val="accent1"/>
                </a:solidFill>
              </a:rPr>
              <a:t>-   Fill in with isolating oil</a:t>
            </a:r>
          </a:p>
          <a:p>
            <a:pPr marL="285750" indent="-285750">
              <a:buFontTx/>
              <a:buChar char="-"/>
            </a:pPr>
            <a:r>
              <a:rPr lang="en-US" sz="2400" b="1" dirty="0" smtClean="0">
                <a:solidFill>
                  <a:schemeClr val="accent1"/>
                </a:solidFill>
              </a:rPr>
              <a:t>Electrical connections:</a:t>
            </a:r>
          </a:p>
          <a:p>
            <a:r>
              <a:rPr lang="en-US" sz="2400" b="1" dirty="0">
                <a:solidFill>
                  <a:schemeClr val="accent1"/>
                </a:solidFill>
              </a:rPr>
              <a:t>	</a:t>
            </a:r>
            <a:r>
              <a:rPr lang="en-US" sz="2400" b="1" dirty="0" smtClean="0">
                <a:solidFill>
                  <a:schemeClr val="accent1"/>
                </a:solidFill>
              </a:rPr>
              <a:t>- Grounding: floor grounding mesh/electrical system network</a:t>
            </a:r>
          </a:p>
          <a:p>
            <a:r>
              <a:rPr lang="en-US" sz="2400" b="1" dirty="0" smtClean="0">
                <a:solidFill>
                  <a:schemeClr val="accent1"/>
                </a:solidFill>
              </a:rPr>
              <a:t>	- Output cables to the Klystrons (HV): cable already assembled</a:t>
            </a:r>
          </a:p>
          <a:p>
            <a:r>
              <a:rPr lang="en-US" sz="2400" b="1" dirty="0" smtClean="0">
                <a:solidFill>
                  <a:schemeClr val="accent1"/>
                </a:solidFill>
              </a:rPr>
              <a:t>	- Input power cables: </a:t>
            </a:r>
            <a:r>
              <a:rPr lang="de-DE" sz="2400" b="1" dirty="0" smtClean="0">
                <a:solidFill>
                  <a:schemeClr val="accent1"/>
                </a:solidFill>
              </a:rPr>
              <a:t>3 phase </a:t>
            </a:r>
            <a:r>
              <a:rPr lang="de-DE" sz="2400" b="1" dirty="0">
                <a:solidFill>
                  <a:schemeClr val="accent1"/>
                </a:solidFill>
              </a:rPr>
              <a:t>x 600V</a:t>
            </a:r>
            <a:r>
              <a:rPr lang="de-DE" sz="2400" b="1" dirty="0" smtClean="0">
                <a:solidFill>
                  <a:schemeClr val="accent1"/>
                </a:solidFill>
              </a:rPr>
              <a:t>, 660 kVA,  2 x 240 mm2       cables</a:t>
            </a:r>
            <a:endParaRPr lang="en-US" sz="2400" b="1" dirty="0" smtClean="0">
              <a:solidFill>
                <a:schemeClr val="accent1"/>
              </a:solidFill>
            </a:endParaRPr>
          </a:p>
          <a:p>
            <a:r>
              <a:rPr lang="en-US" sz="2400" b="1" dirty="0" smtClean="0">
                <a:solidFill>
                  <a:schemeClr val="accent1"/>
                </a:solidFill>
              </a:rPr>
              <a:t>	- Control power supply cables: </a:t>
            </a:r>
            <a:r>
              <a:rPr lang="de-DE" sz="2400" b="1" dirty="0">
                <a:solidFill>
                  <a:schemeClr val="accent1"/>
                </a:solidFill>
              </a:rPr>
              <a:t>3 phase x </a:t>
            </a:r>
            <a:r>
              <a:rPr lang="de-DE" sz="2400" b="1" dirty="0" smtClean="0">
                <a:solidFill>
                  <a:schemeClr val="accent1"/>
                </a:solidFill>
              </a:rPr>
              <a:t>400 V from UPS, 1 kVA</a:t>
            </a:r>
            <a:endParaRPr lang="en-US" sz="2400" b="1" dirty="0" smtClean="0">
              <a:solidFill>
                <a:schemeClr val="accent1"/>
              </a:solidFill>
            </a:endParaRPr>
          </a:p>
          <a:p>
            <a:r>
              <a:rPr lang="en-US" sz="2400" b="1" dirty="0" smtClean="0">
                <a:solidFill>
                  <a:schemeClr val="accent1"/>
                </a:solidFill>
              </a:rPr>
              <a:t>	- Signal interfaces: safety interlocks (PSS, MPS) and control (ICS)</a:t>
            </a:r>
            <a:endParaRPr lang="en-US" sz="2400" b="1" dirty="0">
              <a:solidFill>
                <a:schemeClr val="accent1"/>
              </a:solidFill>
            </a:endParaRPr>
          </a:p>
          <a:p>
            <a:pPr marL="742950" lvl="1" indent="-285750">
              <a:buFontTx/>
              <a:buChar char="-"/>
            </a:pPr>
            <a:endParaRPr lang="en-US" b="1" dirty="0">
              <a:solidFill>
                <a:schemeClr val="accent1"/>
              </a:solidFill>
            </a:endParaRPr>
          </a:p>
          <a:p>
            <a:pPr marL="742950" lvl="1" indent="-285750">
              <a:buFontTx/>
              <a:buChar char="-"/>
            </a:pPr>
            <a:endParaRPr lang="en-US" b="1" dirty="0" smtClean="0">
              <a:solidFill>
                <a:schemeClr val="accent1"/>
              </a:solidFill>
            </a:endParaRPr>
          </a:p>
          <a:p>
            <a:pPr marL="742950" lvl="1" indent="-285750">
              <a:buFontTx/>
              <a:buChar char="-"/>
            </a:pPr>
            <a:endParaRPr lang="en-US" b="1" dirty="0">
              <a:solidFill>
                <a:schemeClr val="accent1"/>
              </a:solidFill>
            </a:endParaRPr>
          </a:p>
        </p:txBody>
      </p:sp>
    </p:spTree>
    <p:extLst>
      <p:ext uri="{BB962C8B-B14F-4D97-AF65-F5344CB8AC3E}">
        <p14:creationId xmlns:p14="http://schemas.microsoft.com/office/powerpoint/2010/main" val="363797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71" y="2110815"/>
            <a:ext cx="3767365" cy="331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0" y="1914258"/>
            <a:ext cx="3725966" cy="923330"/>
          </a:xfrm>
          <a:prstGeom prst="rect">
            <a:avLst/>
          </a:prstGeom>
          <a:noFill/>
        </p:spPr>
        <p:txBody>
          <a:bodyPr wrap="square" rtlCol="0">
            <a:spAutoFit/>
          </a:bodyPr>
          <a:lstStyle/>
          <a:p>
            <a:r>
              <a:rPr lang="en-US" b="1" dirty="0">
                <a:solidFill>
                  <a:schemeClr val="accent1"/>
                </a:solidFill>
              </a:rPr>
              <a:t>Input power cables: </a:t>
            </a:r>
            <a:r>
              <a:rPr lang="de-DE" b="1" dirty="0" smtClean="0">
                <a:solidFill>
                  <a:schemeClr val="accent1"/>
                </a:solidFill>
              </a:rPr>
              <a:t>3 phase </a:t>
            </a:r>
            <a:r>
              <a:rPr lang="de-DE" b="1" dirty="0">
                <a:solidFill>
                  <a:schemeClr val="accent1"/>
                </a:solidFill>
              </a:rPr>
              <a:t>x 600V, 660 kVA,  </a:t>
            </a:r>
            <a:r>
              <a:rPr lang="de-DE" b="1" dirty="0" smtClean="0">
                <a:solidFill>
                  <a:schemeClr val="accent1"/>
                </a:solidFill>
              </a:rPr>
              <a:t>2 </a:t>
            </a:r>
            <a:r>
              <a:rPr lang="de-DE" b="1" dirty="0">
                <a:solidFill>
                  <a:schemeClr val="accent1"/>
                </a:solidFill>
              </a:rPr>
              <a:t>x 240 mm2 cables</a:t>
            </a:r>
            <a:endParaRPr lang="en-US" b="1" dirty="0">
              <a:solidFill>
                <a:schemeClr val="accent1"/>
              </a:solidFill>
            </a:endParaRPr>
          </a:p>
          <a:p>
            <a:endParaRPr lang="en-US" dirty="0"/>
          </a:p>
        </p:txBody>
      </p:sp>
      <p:sp>
        <p:nvSpPr>
          <p:cNvPr id="6" name="Left Brace 5"/>
          <p:cNvSpPr/>
          <p:nvPr/>
        </p:nvSpPr>
        <p:spPr>
          <a:xfrm>
            <a:off x="4460904" y="1933308"/>
            <a:ext cx="249857" cy="63043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traight Arrow Connector 7"/>
          <p:cNvCxnSpPr>
            <a:stCxn id="6" idx="1"/>
          </p:cNvCxnSpPr>
          <p:nvPr/>
        </p:nvCxnSpPr>
        <p:spPr>
          <a:xfrm flipH="1">
            <a:off x="3563598" y="2248523"/>
            <a:ext cx="897306" cy="9732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727449" y="3690359"/>
            <a:ext cx="2785929" cy="646331"/>
          </a:xfrm>
          <a:prstGeom prst="rect">
            <a:avLst/>
          </a:prstGeom>
          <a:noFill/>
        </p:spPr>
        <p:txBody>
          <a:bodyPr wrap="square" rtlCol="0">
            <a:spAutoFit/>
          </a:bodyPr>
          <a:lstStyle/>
          <a:p>
            <a:r>
              <a:rPr lang="en-US" b="1" dirty="0">
                <a:solidFill>
                  <a:schemeClr val="accent1"/>
                </a:solidFill>
              </a:rPr>
              <a:t>Output cables to the Klystrons (HV</a:t>
            </a:r>
            <a:r>
              <a:rPr lang="en-US" b="1" dirty="0" smtClean="0">
                <a:solidFill>
                  <a:schemeClr val="accent1"/>
                </a:solidFill>
              </a:rPr>
              <a:t>) </a:t>
            </a:r>
            <a:endParaRPr lang="en-US" dirty="0"/>
          </a:p>
        </p:txBody>
      </p:sp>
      <p:sp>
        <p:nvSpPr>
          <p:cNvPr id="18" name="Left Brace 17"/>
          <p:cNvSpPr/>
          <p:nvPr/>
        </p:nvSpPr>
        <p:spPr>
          <a:xfrm>
            <a:off x="4616353" y="3709409"/>
            <a:ext cx="188819" cy="52930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p:cNvCxnSpPr>
            <a:stCxn id="18" idx="1"/>
          </p:cNvCxnSpPr>
          <p:nvPr/>
        </p:nvCxnSpPr>
        <p:spPr>
          <a:xfrm flipH="1">
            <a:off x="3409772" y="3974062"/>
            <a:ext cx="1206581" cy="1706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974258" y="5155298"/>
            <a:ext cx="2785929" cy="369332"/>
          </a:xfrm>
          <a:prstGeom prst="rect">
            <a:avLst/>
          </a:prstGeom>
          <a:noFill/>
        </p:spPr>
        <p:txBody>
          <a:bodyPr wrap="square" rtlCol="0">
            <a:spAutoFit/>
          </a:bodyPr>
          <a:lstStyle/>
          <a:p>
            <a:r>
              <a:rPr lang="en-US" b="1" dirty="0">
                <a:solidFill>
                  <a:schemeClr val="accent1"/>
                </a:solidFill>
              </a:rPr>
              <a:t>Water </a:t>
            </a:r>
            <a:r>
              <a:rPr lang="en-US" b="1" dirty="0" smtClean="0">
                <a:solidFill>
                  <a:schemeClr val="accent1"/>
                </a:solidFill>
              </a:rPr>
              <a:t>cooling connections</a:t>
            </a:r>
            <a:endParaRPr lang="en-US" dirty="0"/>
          </a:p>
        </p:txBody>
      </p:sp>
      <p:sp>
        <p:nvSpPr>
          <p:cNvPr id="20" name="Left Brace 19"/>
          <p:cNvSpPr/>
          <p:nvPr/>
        </p:nvSpPr>
        <p:spPr>
          <a:xfrm>
            <a:off x="4879848" y="5177189"/>
            <a:ext cx="188819" cy="3512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Arrow Connector 12"/>
          <p:cNvCxnSpPr>
            <a:stCxn id="20" idx="1"/>
          </p:cNvCxnSpPr>
          <p:nvPr/>
        </p:nvCxnSpPr>
        <p:spPr>
          <a:xfrm flipH="1" flipV="1">
            <a:off x="4013062" y="5016381"/>
            <a:ext cx="866786" cy="3364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282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17" name="TextBox 16"/>
          <p:cNvSpPr txBox="1"/>
          <p:nvPr/>
        </p:nvSpPr>
        <p:spPr>
          <a:xfrm>
            <a:off x="2678288" y="1471794"/>
            <a:ext cx="3536334" cy="369332"/>
          </a:xfrm>
          <a:prstGeom prst="rect">
            <a:avLst/>
          </a:prstGeom>
          <a:noFill/>
        </p:spPr>
        <p:txBody>
          <a:bodyPr wrap="square" rtlCol="0">
            <a:spAutoFit/>
          </a:bodyPr>
          <a:lstStyle/>
          <a:p>
            <a:r>
              <a:rPr lang="en-US" b="1" dirty="0">
                <a:solidFill>
                  <a:schemeClr val="accent1"/>
                </a:solidFill>
              </a:rPr>
              <a:t>Output cables to the Klystrons (HV</a:t>
            </a:r>
            <a:r>
              <a:rPr lang="en-US" b="1" dirty="0" smtClean="0">
                <a:solidFill>
                  <a:schemeClr val="accent1"/>
                </a:solidFill>
              </a:rPr>
              <a:t>) </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528" y="1965971"/>
            <a:ext cx="6442944" cy="4832208"/>
          </a:xfrm>
          <a:prstGeom prst="rect">
            <a:avLst/>
          </a:prstGeom>
        </p:spPr>
      </p:pic>
    </p:spTree>
    <p:extLst>
      <p:ext uri="{BB962C8B-B14F-4D97-AF65-F5344CB8AC3E}">
        <p14:creationId xmlns:p14="http://schemas.microsoft.com/office/powerpoint/2010/main" val="1498354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sp>
        <p:nvSpPr>
          <p:cNvPr id="4" name="TextBox 3"/>
          <p:cNvSpPr txBox="1"/>
          <p:nvPr/>
        </p:nvSpPr>
        <p:spPr>
          <a:xfrm>
            <a:off x="2929152" y="1641547"/>
            <a:ext cx="3285695" cy="369332"/>
          </a:xfrm>
          <a:prstGeom prst="rect">
            <a:avLst/>
          </a:prstGeom>
          <a:noFill/>
        </p:spPr>
        <p:txBody>
          <a:bodyPr wrap="square" rtlCol="0">
            <a:spAutoFit/>
          </a:bodyPr>
          <a:lstStyle/>
          <a:p>
            <a:pPr algn="ctr">
              <a:spcBef>
                <a:spcPts val="1000"/>
              </a:spcBef>
            </a:pPr>
            <a:r>
              <a:rPr lang="en-US" b="1" dirty="0" smtClean="0">
                <a:solidFill>
                  <a:srgbClr val="0066FF"/>
                </a:solidFill>
              </a:rPr>
              <a:t>ESS </a:t>
            </a:r>
            <a:r>
              <a:rPr lang="en-US" b="1" dirty="0" err="1" smtClean="0">
                <a:solidFill>
                  <a:srgbClr val="0066FF"/>
                </a:solidFill>
              </a:rPr>
              <a:t>Linac</a:t>
            </a:r>
            <a:r>
              <a:rPr lang="en-US" b="1" dirty="0" smtClean="0">
                <a:solidFill>
                  <a:srgbClr val="0066FF"/>
                </a:solidFill>
              </a:rPr>
              <a:t> layout</a:t>
            </a:r>
            <a:endParaRPr lang="en-US" b="1" dirty="0">
              <a:solidFill>
                <a:srgbClr val="0066FF"/>
              </a:solidFill>
            </a:endParaRPr>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30" y="2155667"/>
            <a:ext cx="8807340" cy="153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69198" y="4665966"/>
            <a:ext cx="5910450" cy="1246495"/>
          </a:xfrm>
          <a:prstGeom prst="rect">
            <a:avLst/>
          </a:prstGeom>
          <a:noFill/>
        </p:spPr>
        <p:txBody>
          <a:bodyPr wrap="square" rtlCol="0">
            <a:spAutoFit/>
          </a:bodyPr>
          <a:lstStyle/>
          <a:p>
            <a:pPr>
              <a:lnSpc>
                <a:spcPts val="1000"/>
              </a:lnSpc>
              <a:spcBef>
                <a:spcPts val="1000"/>
              </a:spcBef>
            </a:pPr>
            <a:r>
              <a:rPr lang="en-US" b="1" u="sng" dirty="0" smtClean="0">
                <a:solidFill>
                  <a:srgbClr val="FF0000"/>
                </a:solidFill>
              </a:rPr>
              <a:t>Pulsed </a:t>
            </a:r>
            <a:r>
              <a:rPr lang="en-US" b="1" u="sng" dirty="0" err="1" smtClean="0">
                <a:solidFill>
                  <a:srgbClr val="FF0000"/>
                </a:solidFill>
              </a:rPr>
              <a:t>Linac</a:t>
            </a:r>
            <a:r>
              <a:rPr lang="en-US" b="1" u="sng" dirty="0" smtClean="0">
                <a:solidFill>
                  <a:srgbClr val="FF0000"/>
                </a:solidFill>
              </a:rPr>
              <a:t>:</a:t>
            </a:r>
          </a:p>
          <a:p>
            <a:pPr>
              <a:lnSpc>
                <a:spcPts val="1000"/>
              </a:lnSpc>
              <a:spcBef>
                <a:spcPts val="1000"/>
              </a:spcBef>
            </a:pPr>
            <a:r>
              <a:rPr lang="en-US" b="1" dirty="0" smtClean="0">
                <a:solidFill>
                  <a:srgbClr val="FF0000"/>
                </a:solidFill>
              </a:rPr>
              <a:t>Beam pulse length = 2.86 </a:t>
            </a:r>
            <a:r>
              <a:rPr lang="en-US" b="1" dirty="0" err="1" smtClean="0">
                <a:solidFill>
                  <a:srgbClr val="FF0000"/>
                </a:solidFill>
              </a:rPr>
              <a:t>ms</a:t>
            </a:r>
            <a:r>
              <a:rPr lang="en-US" b="1" dirty="0" smtClean="0">
                <a:solidFill>
                  <a:srgbClr val="FF0000"/>
                </a:solidFill>
              </a:rPr>
              <a:t> </a:t>
            </a:r>
          </a:p>
          <a:p>
            <a:pPr>
              <a:lnSpc>
                <a:spcPts val="1000"/>
              </a:lnSpc>
              <a:spcBef>
                <a:spcPts val="1000"/>
              </a:spcBef>
            </a:pPr>
            <a:r>
              <a:rPr lang="en-US" b="1" dirty="0" smtClean="0">
                <a:solidFill>
                  <a:srgbClr val="FF0000"/>
                </a:solidFill>
              </a:rPr>
              <a:t>Pulse repetition rate = 14Hz</a:t>
            </a:r>
          </a:p>
          <a:p>
            <a:pPr>
              <a:lnSpc>
                <a:spcPts val="1000"/>
              </a:lnSpc>
              <a:spcBef>
                <a:spcPts val="1000"/>
              </a:spcBef>
            </a:pPr>
            <a:r>
              <a:rPr lang="en-US" b="1" dirty="0" smtClean="0">
                <a:solidFill>
                  <a:srgbClr val="FF0000"/>
                </a:solidFill>
              </a:rPr>
              <a:t>Beam pulse power = 125 MW </a:t>
            </a:r>
          </a:p>
          <a:p>
            <a:pPr>
              <a:lnSpc>
                <a:spcPts val="1000"/>
              </a:lnSpc>
              <a:spcBef>
                <a:spcPts val="1000"/>
              </a:spcBef>
            </a:pPr>
            <a:r>
              <a:rPr lang="en-US" b="1" dirty="0" smtClean="0">
                <a:solidFill>
                  <a:srgbClr val="FF0000"/>
                </a:solidFill>
              </a:rPr>
              <a:t>Beam average power = 5 MW</a:t>
            </a:r>
            <a:endParaRPr lang="en-US" b="1" dirty="0">
              <a:solidFill>
                <a:srgbClr val="FF0000"/>
              </a:solidFill>
            </a:endParaRPr>
          </a:p>
        </p:txBody>
      </p:sp>
    </p:spTree>
    <p:extLst>
      <p:ext uri="{BB962C8B-B14F-4D97-AF65-F5344CB8AC3E}">
        <p14:creationId xmlns:p14="http://schemas.microsoft.com/office/powerpoint/2010/main" val="2185925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17" name="TextBox 16"/>
          <p:cNvSpPr txBox="1"/>
          <p:nvPr/>
        </p:nvSpPr>
        <p:spPr>
          <a:xfrm>
            <a:off x="2678288" y="1579548"/>
            <a:ext cx="3536334" cy="369332"/>
          </a:xfrm>
          <a:prstGeom prst="rect">
            <a:avLst/>
          </a:prstGeom>
          <a:noFill/>
        </p:spPr>
        <p:txBody>
          <a:bodyPr wrap="square" rtlCol="0">
            <a:spAutoFit/>
          </a:bodyPr>
          <a:lstStyle/>
          <a:p>
            <a:r>
              <a:rPr lang="en-US" b="1" dirty="0">
                <a:solidFill>
                  <a:schemeClr val="accent1"/>
                </a:solidFill>
              </a:rPr>
              <a:t>Output cables to the Klystrons (HV</a:t>
            </a:r>
            <a:r>
              <a:rPr lang="en-US" b="1" dirty="0" smtClean="0">
                <a:solidFill>
                  <a:schemeClr val="accent1"/>
                </a:solidFill>
              </a:rPr>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426" y="2025792"/>
            <a:ext cx="6214622" cy="4660967"/>
          </a:xfrm>
          <a:prstGeom prst="rect">
            <a:avLst/>
          </a:prstGeom>
        </p:spPr>
      </p:pic>
    </p:spTree>
    <p:extLst>
      <p:ext uri="{BB962C8B-B14F-4D97-AF65-F5344CB8AC3E}">
        <p14:creationId xmlns:p14="http://schemas.microsoft.com/office/powerpoint/2010/main" val="41591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17" name="TextBox 16"/>
          <p:cNvSpPr txBox="1"/>
          <p:nvPr/>
        </p:nvSpPr>
        <p:spPr>
          <a:xfrm>
            <a:off x="2803833" y="1562456"/>
            <a:ext cx="3536334" cy="369332"/>
          </a:xfrm>
          <a:prstGeom prst="rect">
            <a:avLst/>
          </a:prstGeom>
          <a:noFill/>
        </p:spPr>
        <p:txBody>
          <a:bodyPr wrap="square" rtlCol="0">
            <a:spAutoFit/>
          </a:bodyPr>
          <a:lstStyle/>
          <a:p>
            <a:r>
              <a:rPr lang="en-US" b="1" dirty="0">
                <a:solidFill>
                  <a:schemeClr val="accent1"/>
                </a:solidFill>
              </a:rPr>
              <a:t>Water cooling connections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502" y="1965970"/>
            <a:ext cx="6442943" cy="4832207"/>
          </a:xfrm>
          <a:prstGeom prst="rect">
            <a:avLst/>
          </a:prstGeom>
        </p:spPr>
      </p:pic>
    </p:spTree>
    <p:extLst>
      <p:ext uri="{BB962C8B-B14F-4D97-AF65-F5344CB8AC3E}">
        <p14:creationId xmlns:p14="http://schemas.microsoft.com/office/powerpoint/2010/main" val="165545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62467" y="272796"/>
            <a:ext cx="7069666" cy="7686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a:solidFill>
                  <a:schemeClr val="bg1"/>
                </a:solidFill>
                <a:latin typeface="Aharoni" panose="02010803020104030203" pitchFamily="2" charset="-79"/>
                <a:cs typeface="Aharoni" panose="02010803020104030203" pitchFamily="2" charset="-79"/>
              </a:rPr>
              <a:t>ESS Modulator Installation</a:t>
            </a:r>
          </a:p>
        </p:txBody>
      </p:sp>
      <p:sp>
        <p:nvSpPr>
          <p:cNvPr id="13" name="Rectangle 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267711" y="1474532"/>
            <a:ext cx="8608578" cy="4247317"/>
          </a:xfrm>
          <a:prstGeom prst="rect">
            <a:avLst/>
          </a:prstGeom>
        </p:spPr>
        <p:txBody>
          <a:bodyPr wrap="square">
            <a:spAutoFit/>
          </a:bodyPr>
          <a:lstStyle/>
          <a:p>
            <a:r>
              <a:rPr lang="en-US" sz="2800" b="1" dirty="0" smtClean="0">
                <a:solidFill>
                  <a:schemeClr val="accent1"/>
                </a:solidFill>
              </a:rPr>
              <a:t>Conclusions:</a:t>
            </a:r>
          </a:p>
          <a:p>
            <a:pPr marL="342900" indent="-342900">
              <a:buFontTx/>
              <a:buChar char="-"/>
            </a:pPr>
            <a:r>
              <a:rPr lang="pt-BR" sz="2800" b="1" dirty="0" smtClean="0">
                <a:solidFill>
                  <a:schemeClr val="accent1"/>
                </a:solidFill>
              </a:rPr>
              <a:t>Relatively </a:t>
            </a:r>
            <a:r>
              <a:rPr lang="pt-BR" sz="2800" b="1" dirty="0" smtClean="0">
                <a:solidFill>
                  <a:srgbClr val="002060"/>
                </a:solidFill>
              </a:rPr>
              <a:t>easy</a:t>
            </a:r>
            <a:r>
              <a:rPr lang="pt-BR" sz="2800" b="1" dirty="0" smtClean="0">
                <a:solidFill>
                  <a:schemeClr val="accent1"/>
                </a:solidFill>
              </a:rPr>
              <a:t> installation</a:t>
            </a:r>
          </a:p>
          <a:p>
            <a:pPr marL="800100" lvl="1" indent="-342900">
              <a:buFontTx/>
              <a:buChar char="-"/>
            </a:pPr>
            <a:r>
              <a:rPr lang="pt-BR" sz="2800" b="1" dirty="0" smtClean="0">
                <a:solidFill>
                  <a:schemeClr val="accent1"/>
                </a:solidFill>
              </a:rPr>
              <a:t>Compact equipament</a:t>
            </a:r>
          </a:p>
          <a:p>
            <a:pPr marL="800100" lvl="1" indent="-342900">
              <a:buFontTx/>
              <a:buChar char="-"/>
            </a:pPr>
            <a:r>
              <a:rPr lang="pt-BR" sz="2800" b="1" dirty="0" smtClean="0">
                <a:solidFill>
                  <a:schemeClr val="accent1"/>
                </a:solidFill>
              </a:rPr>
              <a:t>Modular design</a:t>
            </a:r>
          </a:p>
          <a:p>
            <a:pPr marL="800100" lvl="1" indent="-342900">
              <a:buFontTx/>
              <a:buChar char="-"/>
            </a:pPr>
            <a:r>
              <a:rPr lang="pt-BR" sz="2800" b="1" dirty="0" smtClean="0">
                <a:solidFill>
                  <a:schemeClr val="accent1"/>
                </a:solidFill>
              </a:rPr>
              <a:t>Plug-in connections</a:t>
            </a:r>
          </a:p>
          <a:p>
            <a:pPr marL="800100" lvl="1" indent="-342900">
              <a:buFontTx/>
              <a:buChar char="-"/>
            </a:pPr>
            <a:r>
              <a:rPr lang="pt-BR" sz="2800" b="1" dirty="0" smtClean="0">
                <a:solidFill>
                  <a:schemeClr val="accent1"/>
                </a:solidFill>
              </a:rPr>
              <a:t>Pre-tested</a:t>
            </a:r>
          </a:p>
          <a:p>
            <a:pPr lvl="1"/>
            <a:endParaRPr lang="pt-BR" sz="2400" b="1" dirty="0" smtClean="0">
              <a:solidFill>
                <a:schemeClr val="accent1"/>
              </a:solidFill>
            </a:endParaRPr>
          </a:p>
          <a:p>
            <a:pPr lvl="1"/>
            <a:endParaRPr lang="en-US" sz="2400" b="1" dirty="0">
              <a:solidFill>
                <a:schemeClr val="accent1"/>
              </a:solidFill>
            </a:endParaRPr>
          </a:p>
          <a:p>
            <a:pPr marL="742950" lvl="1" indent="-285750">
              <a:buFontTx/>
              <a:buChar char="-"/>
            </a:pPr>
            <a:endParaRPr lang="en-US" b="1" dirty="0">
              <a:solidFill>
                <a:schemeClr val="accent1"/>
              </a:solidFill>
            </a:endParaRPr>
          </a:p>
          <a:p>
            <a:pPr marL="742950" lvl="1" indent="-285750">
              <a:buFontTx/>
              <a:buChar char="-"/>
            </a:pPr>
            <a:endParaRPr lang="en-US" b="1" dirty="0" smtClean="0">
              <a:solidFill>
                <a:schemeClr val="accent1"/>
              </a:solidFill>
            </a:endParaRPr>
          </a:p>
          <a:p>
            <a:pPr marL="742950" lvl="1" indent="-285750">
              <a:buFontTx/>
              <a:buChar char="-"/>
            </a:pPr>
            <a:endParaRPr lang="en-US" b="1" dirty="0">
              <a:solidFill>
                <a:schemeClr val="accent1"/>
              </a:solidFill>
            </a:endParaRPr>
          </a:p>
        </p:txBody>
      </p:sp>
    </p:spTree>
    <p:extLst>
      <p:ext uri="{BB962C8B-B14F-4D97-AF65-F5344CB8AC3E}">
        <p14:creationId xmlns:p14="http://schemas.microsoft.com/office/powerpoint/2010/main" val="3542473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2" name="Title 1"/>
          <p:cNvSpPr txBox="1">
            <a:spLocks/>
          </p:cNvSpPr>
          <p:nvPr/>
        </p:nvSpPr>
        <p:spPr>
          <a:xfrm>
            <a:off x="146883" y="143933"/>
            <a:ext cx="7373033"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ESS </a:t>
            </a:r>
            <a:r>
              <a:rPr lang="en-US" sz="2500" dirty="0" err="1" smtClean="0">
                <a:solidFill>
                  <a:schemeClr val="bg1"/>
                </a:solidFill>
                <a:latin typeface="Aharoni" panose="02010803020104030203" pitchFamily="2" charset="-79"/>
                <a:cs typeface="Aharoni" panose="02010803020104030203" pitchFamily="2" charset="-79"/>
              </a:rPr>
              <a:t>Linac</a:t>
            </a:r>
            <a:r>
              <a:rPr lang="en-US" sz="2500" dirty="0" smtClean="0">
                <a:solidFill>
                  <a:schemeClr val="bg1"/>
                </a:solidFill>
                <a:latin typeface="Aharoni" panose="02010803020104030203" pitchFamily="2" charset="-79"/>
                <a:cs typeface="Aharoni" panose="02010803020104030203" pitchFamily="2" charset="-79"/>
              </a:rPr>
              <a:t> Project and Modulator requirements</a:t>
            </a:r>
          </a:p>
        </p:txBody>
      </p:sp>
      <p:grpSp>
        <p:nvGrpSpPr>
          <p:cNvPr id="9" name="Group 8"/>
          <p:cNvGrpSpPr/>
          <p:nvPr/>
        </p:nvGrpSpPr>
        <p:grpSpPr>
          <a:xfrm>
            <a:off x="514350" y="1567542"/>
            <a:ext cx="8115299" cy="5191398"/>
            <a:chOff x="93414" y="3653412"/>
            <a:chExt cx="4583139" cy="3053327"/>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14" y="3653412"/>
              <a:ext cx="4583139" cy="3053327"/>
            </a:xfrm>
            <a:prstGeom prst="rect">
              <a:avLst/>
            </a:prstGeom>
          </p:spPr>
        </p:pic>
        <p:sp>
          <p:nvSpPr>
            <p:cNvPr id="6" name="TextBox 5"/>
            <p:cNvSpPr txBox="1"/>
            <p:nvPr/>
          </p:nvSpPr>
          <p:spPr>
            <a:xfrm>
              <a:off x="2816179" y="4230865"/>
              <a:ext cx="376207" cy="190070"/>
            </a:xfrm>
            <a:prstGeom prst="rect">
              <a:avLst/>
            </a:prstGeom>
            <a:noFill/>
          </p:spPr>
          <p:txBody>
            <a:bodyPr wrap="none" rtlCol="0">
              <a:spAutoFit/>
            </a:bodyPr>
            <a:lstStyle/>
            <a:p>
              <a:r>
                <a:rPr lang="en-GB" sz="1500" dirty="0">
                  <a:solidFill>
                    <a:srgbClr val="FF0000"/>
                  </a:solidFill>
                </a:rPr>
                <a:t>T</a:t>
              </a:r>
              <a:r>
                <a:rPr lang="en-GB" sz="1500" dirty="0" smtClean="0">
                  <a:solidFill>
                    <a:srgbClr val="FF0000"/>
                  </a:solidFill>
                </a:rPr>
                <a:t>arget</a:t>
              </a:r>
              <a:endParaRPr lang="en-GB" sz="1500" dirty="0">
                <a:solidFill>
                  <a:srgbClr val="FF0000"/>
                </a:solidFill>
              </a:endParaRPr>
            </a:p>
          </p:txBody>
        </p:sp>
        <p:sp>
          <p:nvSpPr>
            <p:cNvPr id="17" name="TextBox 16"/>
            <p:cNvSpPr txBox="1"/>
            <p:nvPr/>
          </p:nvSpPr>
          <p:spPr>
            <a:xfrm rot="19044373">
              <a:off x="868520" y="5905768"/>
              <a:ext cx="763805" cy="190070"/>
            </a:xfrm>
            <a:prstGeom prst="rect">
              <a:avLst/>
            </a:prstGeom>
            <a:noFill/>
          </p:spPr>
          <p:txBody>
            <a:bodyPr wrap="square" rtlCol="0">
              <a:spAutoFit/>
            </a:bodyPr>
            <a:lstStyle/>
            <a:p>
              <a:r>
                <a:rPr lang="en-GB" sz="1500" dirty="0" smtClean="0">
                  <a:solidFill>
                    <a:srgbClr val="FF0000"/>
                  </a:solidFill>
                </a:rPr>
                <a:t>RF gallery</a:t>
              </a:r>
              <a:endParaRPr lang="en-GB" sz="1500" dirty="0">
                <a:solidFill>
                  <a:srgbClr val="FF0000"/>
                </a:solidFill>
              </a:endParaRPr>
            </a:p>
          </p:txBody>
        </p:sp>
        <p:sp>
          <p:nvSpPr>
            <p:cNvPr id="18" name="TextBox 17"/>
            <p:cNvSpPr txBox="1"/>
            <p:nvPr/>
          </p:nvSpPr>
          <p:spPr>
            <a:xfrm rot="19226638">
              <a:off x="883049" y="5683786"/>
              <a:ext cx="400831" cy="190070"/>
            </a:xfrm>
            <a:prstGeom prst="rect">
              <a:avLst/>
            </a:prstGeom>
            <a:noFill/>
          </p:spPr>
          <p:txBody>
            <a:bodyPr wrap="none" rtlCol="0">
              <a:spAutoFit/>
            </a:bodyPr>
            <a:lstStyle/>
            <a:p>
              <a:r>
                <a:rPr lang="en-GB" sz="1500" dirty="0">
                  <a:solidFill>
                    <a:srgbClr val="FF0000"/>
                  </a:solidFill>
                </a:rPr>
                <a:t>T</a:t>
              </a:r>
              <a:r>
                <a:rPr lang="en-GB" sz="1500" dirty="0" smtClean="0">
                  <a:solidFill>
                    <a:srgbClr val="FF0000"/>
                  </a:solidFill>
                </a:rPr>
                <a:t>unnel</a:t>
              </a:r>
              <a:endParaRPr lang="en-GB" sz="1500" dirty="0">
                <a:solidFill>
                  <a:srgbClr val="FF0000"/>
                </a:solidFill>
              </a:endParaRPr>
            </a:p>
          </p:txBody>
        </p:sp>
        <p:cxnSp>
          <p:nvCxnSpPr>
            <p:cNvPr id="8" name="Straight Arrow Connector 7"/>
            <p:cNvCxnSpPr/>
            <p:nvPr/>
          </p:nvCxnSpPr>
          <p:spPr>
            <a:xfrm flipV="1">
              <a:off x="146883" y="4529344"/>
              <a:ext cx="2604943" cy="217739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4580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Modulators for High Power RF sources</a:t>
            </a:r>
            <a:endParaRPr lang="en-US" sz="2200" b="0" i="1" dirty="0" smtClean="0">
              <a:solidFill>
                <a:schemeClr val="bg1"/>
              </a:solidFill>
              <a:latin typeface="Aharoni" panose="02010803020104030203" pitchFamily="2" charset="-79"/>
              <a:cs typeface="Aharoni" panose="02010803020104030203" pitchFamily="2" charset="-79"/>
            </a:endParaRPr>
          </a:p>
        </p:txBody>
      </p:sp>
      <p:sp>
        <p:nvSpPr>
          <p:cNvPr id="3" name="Rectangle 2"/>
          <p:cNvSpPr/>
          <p:nvPr/>
        </p:nvSpPr>
        <p:spPr>
          <a:xfrm>
            <a:off x="7505700" y="2313904"/>
            <a:ext cx="1280160" cy="11811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73340" y="2702524"/>
            <a:ext cx="1059180" cy="369332"/>
          </a:xfrm>
          <a:prstGeom prst="rect">
            <a:avLst/>
          </a:prstGeom>
          <a:noFill/>
        </p:spPr>
        <p:txBody>
          <a:bodyPr wrap="square" rtlCol="0">
            <a:spAutoFit/>
          </a:bodyPr>
          <a:lstStyle/>
          <a:p>
            <a:r>
              <a:rPr lang="en-US" dirty="0" smtClean="0"/>
              <a:t>CAVITY</a:t>
            </a:r>
            <a:endParaRPr lang="en-US" dirty="0"/>
          </a:p>
        </p:txBody>
      </p:sp>
      <p:sp>
        <p:nvSpPr>
          <p:cNvPr id="7" name="Down Arrow 6"/>
          <p:cNvSpPr/>
          <p:nvPr/>
        </p:nvSpPr>
        <p:spPr>
          <a:xfrm>
            <a:off x="8054340" y="3495004"/>
            <a:ext cx="220980" cy="7696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069580" y="1635724"/>
            <a:ext cx="110490" cy="678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863840" y="4333204"/>
            <a:ext cx="746760" cy="369332"/>
          </a:xfrm>
          <a:prstGeom prst="rect">
            <a:avLst/>
          </a:prstGeom>
          <a:noFill/>
        </p:spPr>
        <p:txBody>
          <a:bodyPr wrap="square" rtlCol="0">
            <a:spAutoFit/>
          </a:bodyPr>
          <a:lstStyle/>
          <a:p>
            <a:r>
              <a:rPr lang="en-US" dirty="0" smtClean="0"/>
              <a:t>BEAM</a:t>
            </a:r>
            <a:endParaRPr lang="en-US" dirty="0"/>
          </a:p>
        </p:txBody>
      </p:sp>
      <p:sp>
        <p:nvSpPr>
          <p:cNvPr id="16" name="Right Arrow 15"/>
          <p:cNvSpPr/>
          <p:nvPr/>
        </p:nvSpPr>
        <p:spPr>
          <a:xfrm>
            <a:off x="6377940" y="2734238"/>
            <a:ext cx="1127760" cy="305903"/>
          </a:xfrm>
          <a:prstGeom prst="rightArrow">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69380" y="2702524"/>
            <a:ext cx="1036320" cy="338554"/>
          </a:xfrm>
          <a:prstGeom prst="rect">
            <a:avLst/>
          </a:prstGeom>
          <a:noFill/>
        </p:spPr>
        <p:txBody>
          <a:bodyPr wrap="square" rtlCol="0">
            <a:spAutoFit/>
          </a:bodyPr>
          <a:lstStyle/>
          <a:p>
            <a:r>
              <a:rPr lang="en-US" sz="1600" dirty="0" smtClean="0"/>
              <a:t>RF Power</a:t>
            </a:r>
            <a:endParaRPr lang="en-US" sz="1600" dirty="0"/>
          </a:p>
        </p:txBody>
      </p:sp>
    </p:spTree>
    <p:extLst>
      <p:ext uri="{BB962C8B-B14F-4D97-AF65-F5344CB8AC3E}">
        <p14:creationId xmlns:p14="http://schemas.microsoft.com/office/powerpoint/2010/main" val="363972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Modulators for High Power RF sources</a:t>
            </a:r>
            <a:endParaRPr lang="en-US" sz="2200" b="0" i="1" dirty="0" smtClean="0">
              <a:solidFill>
                <a:schemeClr val="bg1"/>
              </a:solidFill>
              <a:latin typeface="Aharoni" panose="02010803020104030203" pitchFamily="2" charset="-79"/>
              <a:cs typeface="Aharoni" panose="02010803020104030203" pitchFamily="2" charset="-79"/>
            </a:endParaRPr>
          </a:p>
        </p:txBody>
      </p:sp>
      <p:sp>
        <p:nvSpPr>
          <p:cNvPr id="3" name="Rectangle 2"/>
          <p:cNvSpPr/>
          <p:nvPr/>
        </p:nvSpPr>
        <p:spPr>
          <a:xfrm>
            <a:off x="7505700" y="2313904"/>
            <a:ext cx="1280160" cy="11811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73340" y="2702524"/>
            <a:ext cx="1059180" cy="369332"/>
          </a:xfrm>
          <a:prstGeom prst="rect">
            <a:avLst/>
          </a:prstGeom>
          <a:noFill/>
        </p:spPr>
        <p:txBody>
          <a:bodyPr wrap="square" rtlCol="0">
            <a:spAutoFit/>
          </a:bodyPr>
          <a:lstStyle/>
          <a:p>
            <a:r>
              <a:rPr lang="en-US" dirty="0" smtClean="0"/>
              <a:t>CAVITY</a:t>
            </a:r>
            <a:endParaRPr lang="en-US" dirty="0"/>
          </a:p>
        </p:txBody>
      </p:sp>
      <p:sp>
        <p:nvSpPr>
          <p:cNvPr id="7" name="Down Arrow 6"/>
          <p:cNvSpPr/>
          <p:nvPr/>
        </p:nvSpPr>
        <p:spPr>
          <a:xfrm>
            <a:off x="8054340" y="3495004"/>
            <a:ext cx="220980" cy="7696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069580" y="1635724"/>
            <a:ext cx="110490" cy="678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863840" y="4333204"/>
            <a:ext cx="746760" cy="369332"/>
          </a:xfrm>
          <a:prstGeom prst="rect">
            <a:avLst/>
          </a:prstGeom>
          <a:noFill/>
        </p:spPr>
        <p:txBody>
          <a:bodyPr wrap="square" rtlCol="0">
            <a:spAutoFit/>
          </a:bodyPr>
          <a:lstStyle/>
          <a:p>
            <a:r>
              <a:rPr lang="en-US" dirty="0" smtClean="0"/>
              <a:t>BEAM</a:t>
            </a:r>
            <a:endParaRPr lang="en-US" dirty="0"/>
          </a:p>
        </p:txBody>
      </p:sp>
      <p:sp>
        <p:nvSpPr>
          <p:cNvPr id="30" name="Rectangle 29"/>
          <p:cNvSpPr/>
          <p:nvPr/>
        </p:nvSpPr>
        <p:spPr>
          <a:xfrm>
            <a:off x="5097780" y="2313904"/>
            <a:ext cx="1280160" cy="11811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097780" y="2581288"/>
            <a:ext cx="1280160" cy="646331"/>
          </a:xfrm>
          <a:prstGeom prst="rect">
            <a:avLst/>
          </a:prstGeom>
          <a:noFill/>
        </p:spPr>
        <p:txBody>
          <a:bodyPr wrap="square" rtlCol="0">
            <a:spAutoFit/>
          </a:bodyPr>
          <a:lstStyle/>
          <a:p>
            <a:r>
              <a:rPr lang="en-US" dirty="0" smtClean="0"/>
              <a:t>RF AMPLIF.</a:t>
            </a:r>
          </a:p>
          <a:p>
            <a:r>
              <a:rPr lang="en-US" dirty="0" smtClean="0"/>
              <a:t>(KLYSTRON)</a:t>
            </a:r>
            <a:endParaRPr lang="en-US" dirty="0"/>
          </a:p>
        </p:txBody>
      </p:sp>
      <p:sp>
        <p:nvSpPr>
          <p:cNvPr id="16" name="Right Arrow 15"/>
          <p:cNvSpPr/>
          <p:nvPr/>
        </p:nvSpPr>
        <p:spPr>
          <a:xfrm>
            <a:off x="6377940" y="2734238"/>
            <a:ext cx="1127760" cy="305903"/>
          </a:xfrm>
          <a:prstGeom prst="rightArrow">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69380" y="2702524"/>
            <a:ext cx="1036320" cy="338554"/>
          </a:xfrm>
          <a:prstGeom prst="rect">
            <a:avLst/>
          </a:prstGeom>
          <a:noFill/>
        </p:spPr>
        <p:txBody>
          <a:bodyPr wrap="square" rtlCol="0">
            <a:spAutoFit/>
          </a:bodyPr>
          <a:lstStyle/>
          <a:p>
            <a:r>
              <a:rPr lang="en-US" sz="1600" dirty="0" smtClean="0"/>
              <a:t>RF Power</a:t>
            </a:r>
            <a:endParaRPr lang="en-US" sz="1600" dirty="0"/>
          </a:p>
        </p:txBody>
      </p:sp>
      <p:cxnSp>
        <p:nvCxnSpPr>
          <p:cNvPr id="4102" name="Straight Arrow Connector 4101"/>
          <p:cNvCxnSpPr>
            <a:endCxn id="30" idx="2"/>
          </p:cNvCxnSpPr>
          <p:nvPr/>
        </p:nvCxnSpPr>
        <p:spPr>
          <a:xfrm flipV="1">
            <a:off x="5737860" y="3495004"/>
            <a:ext cx="0" cy="6121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264209" y="4038600"/>
            <a:ext cx="1008404" cy="646331"/>
          </a:xfrm>
          <a:prstGeom prst="rect">
            <a:avLst/>
          </a:prstGeom>
          <a:noFill/>
        </p:spPr>
        <p:txBody>
          <a:bodyPr wrap="square" rtlCol="0">
            <a:spAutoFit/>
          </a:bodyPr>
          <a:lstStyle/>
          <a:p>
            <a:r>
              <a:rPr lang="en-US" dirty="0" smtClean="0"/>
              <a:t>Control</a:t>
            </a:r>
          </a:p>
          <a:p>
            <a:r>
              <a:rPr lang="en-US" dirty="0" smtClean="0"/>
              <a:t>RF</a:t>
            </a:r>
            <a:endParaRPr lang="en-US" dirty="0"/>
          </a:p>
        </p:txBody>
      </p:sp>
    </p:spTree>
    <p:extLst>
      <p:ext uri="{BB962C8B-B14F-4D97-AF65-F5344CB8AC3E}">
        <p14:creationId xmlns:p14="http://schemas.microsoft.com/office/powerpoint/2010/main" val="4004261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Modulators for High Power RF sources</a:t>
            </a:r>
            <a:endParaRPr lang="en-US" sz="2200" b="0" i="1" dirty="0" smtClean="0">
              <a:solidFill>
                <a:schemeClr val="bg1"/>
              </a:solidFill>
              <a:latin typeface="Aharoni" panose="02010803020104030203" pitchFamily="2" charset="-79"/>
              <a:cs typeface="Aharoni" panose="02010803020104030203" pitchFamily="2" charset="-79"/>
            </a:endParaRPr>
          </a:p>
        </p:txBody>
      </p:sp>
      <p:sp>
        <p:nvSpPr>
          <p:cNvPr id="3" name="Rectangle 2"/>
          <p:cNvSpPr/>
          <p:nvPr/>
        </p:nvSpPr>
        <p:spPr>
          <a:xfrm>
            <a:off x="7505700" y="2313904"/>
            <a:ext cx="1280160" cy="11811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73340" y="2702524"/>
            <a:ext cx="1059180" cy="369332"/>
          </a:xfrm>
          <a:prstGeom prst="rect">
            <a:avLst/>
          </a:prstGeom>
          <a:noFill/>
        </p:spPr>
        <p:txBody>
          <a:bodyPr wrap="square" rtlCol="0">
            <a:spAutoFit/>
          </a:bodyPr>
          <a:lstStyle/>
          <a:p>
            <a:r>
              <a:rPr lang="en-US" dirty="0" smtClean="0"/>
              <a:t>CAVITY</a:t>
            </a:r>
            <a:endParaRPr lang="en-US" dirty="0"/>
          </a:p>
        </p:txBody>
      </p:sp>
      <p:sp>
        <p:nvSpPr>
          <p:cNvPr id="7" name="Down Arrow 6"/>
          <p:cNvSpPr/>
          <p:nvPr/>
        </p:nvSpPr>
        <p:spPr>
          <a:xfrm>
            <a:off x="8054340" y="3495004"/>
            <a:ext cx="220980" cy="7696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069580" y="1635724"/>
            <a:ext cx="110490" cy="678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863840" y="4333204"/>
            <a:ext cx="746760" cy="369332"/>
          </a:xfrm>
          <a:prstGeom prst="rect">
            <a:avLst/>
          </a:prstGeom>
          <a:noFill/>
        </p:spPr>
        <p:txBody>
          <a:bodyPr wrap="square" rtlCol="0">
            <a:spAutoFit/>
          </a:bodyPr>
          <a:lstStyle/>
          <a:p>
            <a:r>
              <a:rPr lang="en-US" dirty="0" smtClean="0"/>
              <a:t>BEAM</a:t>
            </a:r>
            <a:endParaRPr lang="en-US" dirty="0"/>
          </a:p>
        </p:txBody>
      </p:sp>
      <p:sp>
        <p:nvSpPr>
          <p:cNvPr id="30" name="Rectangle 29"/>
          <p:cNvSpPr/>
          <p:nvPr/>
        </p:nvSpPr>
        <p:spPr>
          <a:xfrm>
            <a:off x="5097780" y="2313904"/>
            <a:ext cx="1280160" cy="11811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097780" y="2581288"/>
            <a:ext cx="1280160" cy="646331"/>
          </a:xfrm>
          <a:prstGeom prst="rect">
            <a:avLst/>
          </a:prstGeom>
          <a:noFill/>
        </p:spPr>
        <p:txBody>
          <a:bodyPr wrap="square" rtlCol="0">
            <a:spAutoFit/>
          </a:bodyPr>
          <a:lstStyle/>
          <a:p>
            <a:r>
              <a:rPr lang="en-US" dirty="0" smtClean="0"/>
              <a:t>RF AMPLIF.</a:t>
            </a:r>
          </a:p>
          <a:p>
            <a:r>
              <a:rPr lang="en-US" dirty="0" smtClean="0"/>
              <a:t>(KLYSTRON)</a:t>
            </a:r>
            <a:endParaRPr lang="en-US" dirty="0"/>
          </a:p>
        </p:txBody>
      </p:sp>
      <p:sp>
        <p:nvSpPr>
          <p:cNvPr id="16" name="Right Arrow 15"/>
          <p:cNvSpPr/>
          <p:nvPr/>
        </p:nvSpPr>
        <p:spPr>
          <a:xfrm>
            <a:off x="6377940" y="2734238"/>
            <a:ext cx="1127760" cy="305903"/>
          </a:xfrm>
          <a:prstGeom prst="rightArrow">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969017" y="2824444"/>
            <a:ext cx="1128763" cy="12617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69380" y="2702524"/>
            <a:ext cx="1036320" cy="338554"/>
          </a:xfrm>
          <a:prstGeom prst="rect">
            <a:avLst/>
          </a:prstGeom>
          <a:noFill/>
        </p:spPr>
        <p:txBody>
          <a:bodyPr wrap="square" rtlCol="0">
            <a:spAutoFit/>
          </a:bodyPr>
          <a:lstStyle/>
          <a:p>
            <a:r>
              <a:rPr lang="en-US" sz="1600" dirty="0" smtClean="0"/>
              <a:t>RF Power</a:t>
            </a:r>
            <a:endParaRPr lang="en-US" sz="1600" dirty="0"/>
          </a:p>
        </p:txBody>
      </p:sp>
      <p:cxnSp>
        <p:nvCxnSpPr>
          <p:cNvPr id="55" name="Straight Connector 54"/>
          <p:cNvCxnSpPr/>
          <p:nvPr/>
        </p:nvCxnSpPr>
        <p:spPr>
          <a:xfrm>
            <a:off x="4152398" y="2734238"/>
            <a:ext cx="2133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65758" y="2082043"/>
            <a:ext cx="0" cy="64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365758" y="2082043"/>
            <a:ext cx="1752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541018" y="2082043"/>
            <a:ext cx="0" cy="65219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41018" y="2728523"/>
            <a:ext cx="144780" cy="57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96" name="TextBox 4095"/>
          <p:cNvSpPr txBox="1"/>
          <p:nvPr/>
        </p:nvSpPr>
        <p:spPr>
          <a:xfrm>
            <a:off x="4091438" y="3056616"/>
            <a:ext cx="937260" cy="1477328"/>
          </a:xfrm>
          <a:prstGeom prst="rect">
            <a:avLst/>
          </a:prstGeom>
          <a:noFill/>
        </p:spPr>
        <p:txBody>
          <a:bodyPr wrap="square" rtlCol="0">
            <a:spAutoFit/>
          </a:bodyPr>
          <a:lstStyle/>
          <a:p>
            <a:r>
              <a:rPr lang="en-US" dirty="0" smtClean="0">
                <a:solidFill>
                  <a:srgbClr val="FF0000"/>
                </a:solidFill>
              </a:rPr>
              <a:t>115 kV</a:t>
            </a:r>
          </a:p>
          <a:p>
            <a:r>
              <a:rPr lang="en-US" dirty="0" smtClean="0">
                <a:solidFill>
                  <a:srgbClr val="FF0000"/>
                </a:solidFill>
              </a:rPr>
              <a:t>100 A</a:t>
            </a:r>
          </a:p>
          <a:p>
            <a:r>
              <a:rPr lang="en-US" dirty="0" smtClean="0">
                <a:solidFill>
                  <a:srgbClr val="FF0000"/>
                </a:solidFill>
              </a:rPr>
              <a:t>3,5 </a:t>
            </a:r>
            <a:r>
              <a:rPr lang="en-US" dirty="0" err="1" smtClean="0">
                <a:solidFill>
                  <a:srgbClr val="FF0000"/>
                </a:solidFill>
              </a:rPr>
              <a:t>mS</a:t>
            </a:r>
            <a:endParaRPr lang="en-US" dirty="0" smtClean="0">
              <a:solidFill>
                <a:srgbClr val="FF0000"/>
              </a:solidFill>
            </a:endParaRPr>
          </a:p>
          <a:p>
            <a:r>
              <a:rPr lang="en-US" dirty="0" smtClean="0">
                <a:solidFill>
                  <a:srgbClr val="FF0000"/>
                </a:solidFill>
              </a:rPr>
              <a:t>14 Hz</a:t>
            </a:r>
          </a:p>
          <a:p>
            <a:endParaRPr lang="en-US" dirty="0"/>
          </a:p>
        </p:txBody>
      </p:sp>
      <p:cxnSp>
        <p:nvCxnSpPr>
          <p:cNvPr id="6" name="Straight Arrow Connector 5"/>
          <p:cNvCxnSpPr>
            <a:endCxn id="30" idx="2"/>
          </p:cNvCxnSpPr>
          <p:nvPr/>
        </p:nvCxnSpPr>
        <p:spPr>
          <a:xfrm flipV="1">
            <a:off x="5737860" y="3495004"/>
            <a:ext cx="0" cy="543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264209" y="4038600"/>
            <a:ext cx="1008404" cy="646331"/>
          </a:xfrm>
          <a:prstGeom prst="rect">
            <a:avLst/>
          </a:prstGeom>
          <a:noFill/>
        </p:spPr>
        <p:txBody>
          <a:bodyPr wrap="square" rtlCol="0">
            <a:spAutoFit/>
          </a:bodyPr>
          <a:lstStyle/>
          <a:p>
            <a:r>
              <a:rPr lang="en-US" dirty="0"/>
              <a:t>Control</a:t>
            </a:r>
          </a:p>
          <a:p>
            <a:r>
              <a:rPr lang="en-US" dirty="0" smtClean="0"/>
              <a:t>RF</a:t>
            </a:r>
            <a:endParaRPr lang="en-US" dirty="0"/>
          </a:p>
        </p:txBody>
      </p:sp>
    </p:spTree>
    <p:extLst>
      <p:ext uri="{BB962C8B-B14F-4D97-AF65-F5344CB8AC3E}">
        <p14:creationId xmlns:p14="http://schemas.microsoft.com/office/powerpoint/2010/main" val="180295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Modulators for High Power RF sources</a:t>
            </a:r>
            <a:endParaRPr lang="en-US" sz="2200" b="0" i="1" dirty="0" smtClean="0">
              <a:solidFill>
                <a:schemeClr val="bg1"/>
              </a:solidFill>
              <a:latin typeface="Aharoni" panose="02010803020104030203" pitchFamily="2" charset="-79"/>
              <a:cs typeface="Aharoni" panose="02010803020104030203" pitchFamily="2" charset="-79"/>
            </a:endParaRPr>
          </a:p>
        </p:txBody>
      </p:sp>
      <p:sp>
        <p:nvSpPr>
          <p:cNvPr id="3" name="Rectangle 2"/>
          <p:cNvSpPr/>
          <p:nvPr/>
        </p:nvSpPr>
        <p:spPr>
          <a:xfrm>
            <a:off x="7505700" y="2313904"/>
            <a:ext cx="1280160" cy="11811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73340" y="2702524"/>
            <a:ext cx="1059180" cy="369332"/>
          </a:xfrm>
          <a:prstGeom prst="rect">
            <a:avLst/>
          </a:prstGeom>
          <a:noFill/>
        </p:spPr>
        <p:txBody>
          <a:bodyPr wrap="square" rtlCol="0">
            <a:spAutoFit/>
          </a:bodyPr>
          <a:lstStyle/>
          <a:p>
            <a:r>
              <a:rPr lang="en-US" dirty="0" smtClean="0"/>
              <a:t>CAVITY</a:t>
            </a:r>
            <a:endParaRPr lang="en-US" dirty="0"/>
          </a:p>
        </p:txBody>
      </p:sp>
      <p:sp>
        <p:nvSpPr>
          <p:cNvPr id="7" name="Down Arrow 6"/>
          <p:cNvSpPr/>
          <p:nvPr/>
        </p:nvSpPr>
        <p:spPr>
          <a:xfrm>
            <a:off x="8054340" y="3495004"/>
            <a:ext cx="220980" cy="7696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069580" y="1635724"/>
            <a:ext cx="110490" cy="678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863840" y="4333204"/>
            <a:ext cx="746760" cy="369332"/>
          </a:xfrm>
          <a:prstGeom prst="rect">
            <a:avLst/>
          </a:prstGeom>
          <a:noFill/>
        </p:spPr>
        <p:txBody>
          <a:bodyPr wrap="square" rtlCol="0">
            <a:spAutoFit/>
          </a:bodyPr>
          <a:lstStyle/>
          <a:p>
            <a:r>
              <a:rPr lang="en-US" dirty="0" smtClean="0"/>
              <a:t>BEAM</a:t>
            </a:r>
            <a:endParaRPr lang="en-US" dirty="0"/>
          </a:p>
        </p:txBody>
      </p:sp>
      <p:sp>
        <p:nvSpPr>
          <p:cNvPr id="30" name="Rectangle 29"/>
          <p:cNvSpPr/>
          <p:nvPr/>
        </p:nvSpPr>
        <p:spPr>
          <a:xfrm>
            <a:off x="5097780" y="2313904"/>
            <a:ext cx="1280160" cy="11811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097780" y="2581288"/>
            <a:ext cx="1280160" cy="646331"/>
          </a:xfrm>
          <a:prstGeom prst="rect">
            <a:avLst/>
          </a:prstGeom>
          <a:noFill/>
        </p:spPr>
        <p:txBody>
          <a:bodyPr wrap="square" rtlCol="0">
            <a:spAutoFit/>
          </a:bodyPr>
          <a:lstStyle/>
          <a:p>
            <a:r>
              <a:rPr lang="en-US" dirty="0" smtClean="0"/>
              <a:t>RF AMPLIF.</a:t>
            </a:r>
          </a:p>
          <a:p>
            <a:r>
              <a:rPr lang="en-US" dirty="0" smtClean="0"/>
              <a:t>(KLYSTRON)</a:t>
            </a:r>
            <a:endParaRPr lang="en-US" dirty="0"/>
          </a:p>
        </p:txBody>
      </p:sp>
      <p:sp>
        <p:nvSpPr>
          <p:cNvPr id="34" name="Rectangle 33"/>
          <p:cNvSpPr/>
          <p:nvPr/>
        </p:nvSpPr>
        <p:spPr>
          <a:xfrm>
            <a:off x="2368814" y="2246008"/>
            <a:ext cx="1591577" cy="12877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406412" y="2639778"/>
            <a:ext cx="1516380" cy="369332"/>
          </a:xfrm>
          <a:prstGeom prst="rect">
            <a:avLst/>
          </a:prstGeom>
          <a:solidFill>
            <a:schemeClr val="tx2">
              <a:lumMod val="60000"/>
              <a:lumOff val="40000"/>
            </a:schemeClr>
          </a:solidFill>
        </p:spPr>
        <p:txBody>
          <a:bodyPr wrap="square" rtlCol="0">
            <a:spAutoFit/>
          </a:bodyPr>
          <a:lstStyle/>
          <a:p>
            <a:r>
              <a:rPr lang="en-US" dirty="0" smtClean="0"/>
              <a:t>MODULATOR</a:t>
            </a:r>
            <a:endParaRPr lang="en-US" dirty="0"/>
          </a:p>
        </p:txBody>
      </p:sp>
      <p:sp>
        <p:nvSpPr>
          <p:cNvPr id="16" name="Right Arrow 15"/>
          <p:cNvSpPr/>
          <p:nvPr/>
        </p:nvSpPr>
        <p:spPr>
          <a:xfrm>
            <a:off x="6377940" y="2734238"/>
            <a:ext cx="1127760" cy="305903"/>
          </a:xfrm>
          <a:prstGeom prst="rightArrow">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969017" y="2824444"/>
            <a:ext cx="1128763" cy="12617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69380" y="2702524"/>
            <a:ext cx="1036320" cy="338554"/>
          </a:xfrm>
          <a:prstGeom prst="rect">
            <a:avLst/>
          </a:prstGeom>
          <a:noFill/>
        </p:spPr>
        <p:txBody>
          <a:bodyPr wrap="square" rtlCol="0">
            <a:spAutoFit/>
          </a:bodyPr>
          <a:lstStyle/>
          <a:p>
            <a:r>
              <a:rPr lang="en-US" sz="1600" dirty="0" smtClean="0"/>
              <a:t>RF Power</a:t>
            </a:r>
            <a:endParaRPr lang="en-US" sz="1600" dirty="0"/>
          </a:p>
        </p:txBody>
      </p:sp>
      <p:cxnSp>
        <p:nvCxnSpPr>
          <p:cNvPr id="55" name="Straight Connector 54"/>
          <p:cNvCxnSpPr/>
          <p:nvPr/>
        </p:nvCxnSpPr>
        <p:spPr>
          <a:xfrm>
            <a:off x="4152398" y="2734238"/>
            <a:ext cx="2133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65758" y="2082043"/>
            <a:ext cx="0" cy="64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365758" y="2082043"/>
            <a:ext cx="1752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541018" y="2082043"/>
            <a:ext cx="0" cy="65219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41018" y="2728523"/>
            <a:ext cx="144780" cy="57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96" name="TextBox 4095"/>
          <p:cNvSpPr txBox="1"/>
          <p:nvPr/>
        </p:nvSpPr>
        <p:spPr>
          <a:xfrm>
            <a:off x="4091438" y="3056616"/>
            <a:ext cx="937260" cy="1477328"/>
          </a:xfrm>
          <a:prstGeom prst="rect">
            <a:avLst/>
          </a:prstGeom>
          <a:noFill/>
        </p:spPr>
        <p:txBody>
          <a:bodyPr wrap="square" rtlCol="0">
            <a:spAutoFit/>
          </a:bodyPr>
          <a:lstStyle/>
          <a:p>
            <a:r>
              <a:rPr lang="en-US" dirty="0" smtClean="0">
                <a:solidFill>
                  <a:srgbClr val="FF0000"/>
                </a:solidFill>
              </a:rPr>
              <a:t>115 kV</a:t>
            </a:r>
          </a:p>
          <a:p>
            <a:r>
              <a:rPr lang="en-US" dirty="0" smtClean="0">
                <a:solidFill>
                  <a:srgbClr val="FF0000"/>
                </a:solidFill>
              </a:rPr>
              <a:t>100 A</a:t>
            </a:r>
          </a:p>
          <a:p>
            <a:r>
              <a:rPr lang="en-US" dirty="0" smtClean="0">
                <a:solidFill>
                  <a:srgbClr val="FF0000"/>
                </a:solidFill>
              </a:rPr>
              <a:t>3,5 </a:t>
            </a:r>
            <a:r>
              <a:rPr lang="en-US" dirty="0" err="1" smtClean="0">
                <a:solidFill>
                  <a:srgbClr val="FF0000"/>
                </a:solidFill>
              </a:rPr>
              <a:t>mS</a:t>
            </a:r>
            <a:endParaRPr lang="en-US" dirty="0" smtClean="0">
              <a:solidFill>
                <a:srgbClr val="FF0000"/>
              </a:solidFill>
            </a:endParaRPr>
          </a:p>
          <a:p>
            <a:r>
              <a:rPr lang="en-US" dirty="0" smtClean="0">
                <a:solidFill>
                  <a:srgbClr val="FF0000"/>
                </a:solidFill>
              </a:rPr>
              <a:t>14 Hz</a:t>
            </a:r>
          </a:p>
          <a:p>
            <a:endParaRPr lang="en-US" dirty="0"/>
          </a:p>
        </p:txBody>
      </p:sp>
      <p:cxnSp>
        <p:nvCxnSpPr>
          <p:cNvPr id="6" name="Straight Arrow Connector 5"/>
          <p:cNvCxnSpPr>
            <a:endCxn id="30" idx="2"/>
          </p:cNvCxnSpPr>
          <p:nvPr/>
        </p:nvCxnSpPr>
        <p:spPr>
          <a:xfrm flipV="1">
            <a:off x="5737860" y="3495004"/>
            <a:ext cx="0" cy="543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64209" y="4038600"/>
            <a:ext cx="1008404" cy="646331"/>
          </a:xfrm>
          <a:prstGeom prst="rect">
            <a:avLst/>
          </a:prstGeom>
          <a:noFill/>
        </p:spPr>
        <p:txBody>
          <a:bodyPr wrap="square" rtlCol="0">
            <a:spAutoFit/>
          </a:bodyPr>
          <a:lstStyle/>
          <a:p>
            <a:r>
              <a:rPr lang="en-US" dirty="0"/>
              <a:t>Control</a:t>
            </a:r>
          </a:p>
          <a:p>
            <a:r>
              <a:rPr lang="en-US" dirty="0" smtClean="0"/>
              <a:t>RF</a:t>
            </a:r>
            <a:endParaRPr lang="en-US" dirty="0"/>
          </a:p>
        </p:txBody>
      </p:sp>
    </p:spTree>
    <p:extLst>
      <p:ext uri="{BB962C8B-B14F-4D97-AF65-F5344CB8AC3E}">
        <p14:creationId xmlns:p14="http://schemas.microsoft.com/office/powerpoint/2010/main" val="844877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Modulators for High Power RF sources</a:t>
            </a:r>
            <a:endParaRPr lang="en-US" sz="2200" b="0" i="1" dirty="0" smtClean="0">
              <a:solidFill>
                <a:schemeClr val="bg1"/>
              </a:solidFill>
              <a:latin typeface="Aharoni" panose="02010803020104030203" pitchFamily="2" charset="-79"/>
              <a:cs typeface="Aharoni" panose="02010803020104030203" pitchFamily="2" charset="-79"/>
            </a:endParaRPr>
          </a:p>
        </p:txBody>
      </p:sp>
      <p:sp>
        <p:nvSpPr>
          <p:cNvPr id="3" name="Rectangle 2"/>
          <p:cNvSpPr/>
          <p:nvPr/>
        </p:nvSpPr>
        <p:spPr>
          <a:xfrm>
            <a:off x="7505700" y="2313904"/>
            <a:ext cx="1280160" cy="11811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73340" y="2702524"/>
            <a:ext cx="1059180" cy="369332"/>
          </a:xfrm>
          <a:prstGeom prst="rect">
            <a:avLst/>
          </a:prstGeom>
          <a:noFill/>
        </p:spPr>
        <p:txBody>
          <a:bodyPr wrap="square" rtlCol="0">
            <a:spAutoFit/>
          </a:bodyPr>
          <a:lstStyle/>
          <a:p>
            <a:r>
              <a:rPr lang="en-US" dirty="0" smtClean="0"/>
              <a:t>CAVITY</a:t>
            </a:r>
            <a:endParaRPr lang="en-US" dirty="0"/>
          </a:p>
        </p:txBody>
      </p:sp>
      <p:sp>
        <p:nvSpPr>
          <p:cNvPr id="7" name="Down Arrow 6"/>
          <p:cNvSpPr/>
          <p:nvPr/>
        </p:nvSpPr>
        <p:spPr>
          <a:xfrm>
            <a:off x="8054340" y="3495004"/>
            <a:ext cx="220980" cy="7696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069580" y="1635724"/>
            <a:ext cx="110490" cy="678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863840" y="4333204"/>
            <a:ext cx="746760" cy="369332"/>
          </a:xfrm>
          <a:prstGeom prst="rect">
            <a:avLst/>
          </a:prstGeom>
          <a:noFill/>
        </p:spPr>
        <p:txBody>
          <a:bodyPr wrap="square" rtlCol="0">
            <a:spAutoFit/>
          </a:bodyPr>
          <a:lstStyle/>
          <a:p>
            <a:r>
              <a:rPr lang="en-US" dirty="0" smtClean="0"/>
              <a:t>BEAM</a:t>
            </a:r>
            <a:endParaRPr lang="en-US" dirty="0"/>
          </a:p>
        </p:txBody>
      </p:sp>
      <p:sp>
        <p:nvSpPr>
          <p:cNvPr id="30" name="Rectangle 29"/>
          <p:cNvSpPr/>
          <p:nvPr/>
        </p:nvSpPr>
        <p:spPr>
          <a:xfrm>
            <a:off x="5097780" y="2313904"/>
            <a:ext cx="1280160" cy="11811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097780" y="2581288"/>
            <a:ext cx="1280160" cy="646331"/>
          </a:xfrm>
          <a:prstGeom prst="rect">
            <a:avLst/>
          </a:prstGeom>
          <a:noFill/>
        </p:spPr>
        <p:txBody>
          <a:bodyPr wrap="square" rtlCol="0">
            <a:spAutoFit/>
          </a:bodyPr>
          <a:lstStyle/>
          <a:p>
            <a:r>
              <a:rPr lang="en-US" dirty="0" smtClean="0"/>
              <a:t>RF AMPLIF.</a:t>
            </a:r>
          </a:p>
          <a:p>
            <a:r>
              <a:rPr lang="en-US" dirty="0" smtClean="0"/>
              <a:t>(KLYSTRON)</a:t>
            </a:r>
            <a:endParaRPr lang="en-US" dirty="0"/>
          </a:p>
        </p:txBody>
      </p:sp>
      <p:sp>
        <p:nvSpPr>
          <p:cNvPr id="34" name="Rectangle 33"/>
          <p:cNvSpPr/>
          <p:nvPr/>
        </p:nvSpPr>
        <p:spPr>
          <a:xfrm>
            <a:off x="2368814" y="2246008"/>
            <a:ext cx="1591577" cy="12877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406412" y="2639778"/>
            <a:ext cx="1516380" cy="369332"/>
          </a:xfrm>
          <a:prstGeom prst="rect">
            <a:avLst/>
          </a:prstGeom>
          <a:solidFill>
            <a:schemeClr val="tx2">
              <a:lumMod val="60000"/>
              <a:lumOff val="40000"/>
            </a:schemeClr>
          </a:solidFill>
        </p:spPr>
        <p:txBody>
          <a:bodyPr wrap="square" rtlCol="0">
            <a:spAutoFit/>
          </a:bodyPr>
          <a:lstStyle/>
          <a:p>
            <a:r>
              <a:rPr lang="en-US" dirty="0" smtClean="0"/>
              <a:t>MODULATOR</a:t>
            </a:r>
            <a:endParaRPr lang="en-US" dirty="0"/>
          </a:p>
        </p:txBody>
      </p:sp>
      <p:sp>
        <p:nvSpPr>
          <p:cNvPr id="16" name="Right Arrow 15"/>
          <p:cNvSpPr/>
          <p:nvPr/>
        </p:nvSpPr>
        <p:spPr>
          <a:xfrm>
            <a:off x="6377940" y="2734238"/>
            <a:ext cx="1127760" cy="305903"/>
          </a:xfrm>
          <a:prstGeom prst="rightArrow">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969017" y="2824444"/>
            <a:ext cx="1128763" cy="12617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69380" y="2702524"/>
            <a:ext cx="1036320" cy="338554"/>
          </a:xfrm>
          <a:prstGeom prst="rect">
            <a:avLst/>
          </a:prstGeom>
          <a:noFill/>
        </p:spPr>
        <p:txBody>
          <a:bodyPr wrap="square" rtlCol="0">
            <a:spAutoFit/>
          </a:bodyPr>
          <a:lstStyle/>
          <a:p>
            <a:r>
              <a:rPr lang="en-US" sz="1600" dirty="0" smtClean="0"/>
              <a:t>RF Power</a:t>
            </a:r>
            <a:endParaRPr lang="en-US" sz="1600" dirty="0"/>
          </a:p>
        </p:txBody>
      </p:sp>
      <p:cxnSp>
        <p:nvCxnSpPr>
          <p:cNvPr id="55" name="Straight Connector 54"/>
          <p:cNvCxnSpPr/>
          <p:nvPr/>
        </p:nvCxnSpPr>
        <p:spPr>
          <a:xfrm>
            <a:off x="4152398" y="2734238"/>
            <a:ext cx="2133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65758" y="2082043"/>
            <a:ext cx="0" cy="64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365758" y="2082043"/>
            <a:ext cx="1752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541018" y="2082043"/>
            <a:ext cx="0" cy="65219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41018" y="2728523"/>
            <a:ext cx="144780" cy="57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96" name="TextBox 4095"/>
          <p:cNvSpPr txBox="1"/>
          <p:nvPr/>
        </p:nvSpPr>
        <p:spPr>
          <a:xfrm>
            <a:off x="4091438" y="3056616"/>
            <a:ext cx="937260" cy="1477328"/>
          </a:xfrm>
          <a:prstGeom prst="rect">
            <a:avLst/>
          </a:prstGeom>
          <a:noFill/>
        </p:spPr>
        <p:txBody>
          <a:bodyPr wrap="square" rtlCol="0">
            <a:spAutoFit/>
          </a:bodyPr>
          <a:lstStyle/>
          <a:p>
            <a:r>
              <a:rPr lang="en-US" dirty="0" smtClean="0">
                <a:solidFill>
                  <a:srgbClr val="FF0000"/>
                </a:solidFill>
              </a:rPr>
              <a:t>115 kV</a:t>
            </a:r>
          </a:p>
          <a:p>
            <a:r>
              <a:rPr lang="en-US" dirty="0" smtClean="0">
                <a:solidFill>
                  <a:srgbClr val="FF0000"/>
                </a:solidFill>
              </a:rPr>
              <a:t>100 A</a:t>
            </a:r>
          </a:p>
          <a:p>
            <a:r>
              <a:rPr lang="en-US" dirty="0" smtClean="0">
                <a:solidFill>
                  <a:srgbClr val="FF0000"/>
                </a:solidFill>
              </a:rPr>
              <a:t>3,5 </a:t>
            </a:r>
            <a:r>
              <a:rPr lang="en-US" dirty="0" err="1" smtClean="0">
                <a:solidFill>
                  <a:srgbClr val="FF0000"/>
                </a:solidFill>
              </a:rPr>
              <a:t>mS</a:t>
            </a:r>
            <a:endParaRPr lang="en-US" dirty="0" smtClean="0">
              <a:solidFill>
                <a:srgbClr val="FF0000"/>
              </a:solidFill>
            </a:endParaRPr>
          </a:p>
          <a:p>
            <a:r>
              <a:rPr lang="en-US" dirty="0" smtClean="0">
                <a:solidFill>
                  <a:srgbClr val="FF0000"/>
                </a:solidFill>
              </a:rPr>
              <a:t>14 Hz</a:t>
            </a:r>
          </a:p>
          <a:p>
            <a:endParaRPr lang="en-US" dirty="0"/>
          </a:p>
        </p:txBody>
      </p:sp>
      <p:sp>
        <p:nvSpPr>
          <p:cNvPr id="4097" name="Right Arrow 4096"/>
          <p:cNvSpPr/>
          <p:nvPr/>
        </p:nvSpPr>
        <p:spPr>
          <a:xfrm>
            <a:off x="1362974" y="2794862"/>
            <a:ext cx="1005840" cy="175931"/>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0" name="TextBox 4099"/>
          <p:cNvSpPr txBox="1"/>
          <p:nvPr/>
        </p:nvSpPr>
        <p:spPr>
          <a:xfrm>
            <a:off x="222885" y="2428232"/>
            <a:ext cx="1140089" cy="923330"/>
          </a:xfrm>
          <a:prstGeom prst="rect">
            <a:avLst/>
          </a:prstGeom>
          <a:noFill/>
        </p:spPr>
        <p:txBody>
          <a:bodyPr wrap="square" rtlCol="0">
            <a:spAutoFit/>
          </a:bodyPr>
          <a:lstStyle/>
          <a:p>
            <a:r>
              <a:rPr lang="en-US" dirty="0" smtClean="0"/>
              <a:t>AC Electrical Network</a:t>
            </a:r>
            <a:endParaRPr lang="en-US" dirty="0"/>
          </a:p>
        </p:txBody>
      </p:sp>
      <p:cxnSp>
        <p:nvCxnSpPr>
          <p:cNvPr id="6" name="Straight Arrow Connector 5"/>
          <p:cNvCxnSpPr>
            <a:endCxn id="30" idx="2"/>
          </p:cNvCxnSpPr>
          <p:nvPr/>
        </p:nvCxnSpPr>
        <p:spPr>
          <a:xfrm flipV="1">
            <a:off x="5737860" y="3495004"/>
            <a:ext cx="0" cy="543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264209" y="4038600"/>
            <a:ext cx="1008404" cy="646331"/>
          </a:xfrm>
          <a:prstGeom prst="rect">
            <a:avLst/>
          </a:prstGeom>
          <a:noFill/>
        </p:spPr>
        <p:txBody>
          <a:bodyPr wrap="square" rtlCol="0">
            <a:spAutoFit/>
          </a:bodyPr>
          <a:lstStyle/>
          <a:p>
            <a:r>
              <a:rPr lang="en-US" dirty="0"/>
              <a:t>Control</a:t>
            </a:r>
          </a:p>
          <a:p>
            <a:r>
              <a:rPr lang="en-US" dirty="0" smtClean="0"/>
              <a:t>RF</a:t>
            </a:r>
            <a:endParaRPr lang="en-US" dirty="0"/>
          </a:p>
        </p:txBody>
      </p:sp>
    </p:spTree>
    <p:extLst>
      <p:ext uri="{BB962C8B-B14F-4D97-AF65-F5344CB8AC3E}">
        <p14:creationId xmlns:p14="http://schemas.microsoft.com/office/powerpoint/2010/main" val="416436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5" name="Title 1"/>
          <p:cNvSpPr txBox="1">
            <a:spLocks/>
          </p:cNvSpPr>
          <p:nvPr/>
        </p:nvSpPr>
        <p:spPr>
          <a:xfrm>
            <a:off x="457200" y="143933"/>
            <a:ext cx="6840754" cy="11514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200" b="1" i="0" u="none" kern="1200">
                <a:solidFill>
                  <a:srgbClr val="006585"/>
                </a:solidFill>
                <a:latin typeface="Arial"/>
                <a:ea typeface="+mj-ea"/>
                <a:cs typeface="+mj-cs"/>
              </a:defRPr>
            </a:lvl1pPr>
          </a:lstStyle>
          <a:p>
            <a:pPr algn="l"/>
            <a:r>
              <a:rPr lang="en-US" sz="2500" dirty="0" smtClean="0">
                <a:solidFill>
                  <a:schemeClr val="bg1"/>
                </a:solidFill>
                <a:latin typeface="Aharoni" panose="02010803020104030203" pitchFamily="2" charset="-79"/>
                <a:cs typeface="Aharoni" panose="02010803020104030203" pitchFamily="2" charset="-79"/>
              </a:rPr>
              <a:t>Modulators for High Power RF sources</a:t>
            </a:r>
            <a:endParaRPr lang="en-US" sz="2200" b="0" i="1" dirty="0" smtClean="0">
              <a:solidFill>
                <a:schemeClr val="bg1"/>
              </a:solidFill>
              <a:latin typeface="Aharoni" panose="02010803020104030203" pitchFamily="2" charset="-79"/>
              <a:cs typeface="Aharoni" panose="02010803020104030203" pitchFamily="2" charset="-79"/>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4" y="3495004"/>
            <a:ext cx="1994169" cy="89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05700" y="2313904"/>
            <a:ext cx="1280160" cy="1181100"/>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73340" y="2702524"/>
            <a:ext cx="1059180" cy="369332"/>
          </a:xfrm>
          <a:prstGeom prst="rect">
            <a:avLst/>
          </a:prstGeom>
          <a:noFill/>
        </p:spPr>
        <p:txBody>
          <a:bodyPr wrap="square" rtlCol="0">
            <a:spAutoFit/>
          </a:bodyPr>
          <a:lstStyle/>
          <a:p>
            <a:r>
              <a:rPr lang="en-US" dirty="0" smtClean="0"/>
              <a:t>CAVITY</a:t>
            </a:r>
            <a:endParaRPr lang="en-US" dirty="0"/>
          </a:p>
        </p:txBody>
      </p:sp>
      <p:sp>
        <p:nvSpPr>
          <p:cNvPr id="7" name="Down Arrow 6"/>
          <p:cNvSpPr/>
          <p:nvPr/>
        </p:nvSpPr>
        <p:spPr>
          <a:xfrm>
            <a:off x="8054340" y="3495004"/>
            <a:ext cx="220980" cy="7696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069580" y="1635724"/>
            <a:ext cx="110490" cy="6781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863840" y="4333204"/>
            <a:ext cx="746760" cy="369332"/>
          </a:xfrm>
          <a:prstGeom prst="rect">
            <a:avLst/>
          </a:prstGeom>
          <a:noFill/>
        </p:spPr>
        <p:txBody>
          <a:bodyPr wrap="square" rtlCol="0">
            <a:spAutoFit/>
          </a:bodyPr>
          <a:lstStyle/>
          <a:p>
            <a:r>
              <a:rPr lang="en-US" dirty="0" smtClean="0"/>
              <a:t>BEAM</a:t>
            </a:r>
            <a:endParaRPr lang="en-US" dirty="0"/>
          </a:p>
        </p:txBody>
      </p:sp>
      <p:sp>
        <p:nvSpPr>
          <p:cNvPr id="30" name="Rectangle 29"/>
          <p:cNvSpPr/>
          <p:nvPr/>
        </p:nvSpPr>
        <p:spPr>
          <a:xfrm>
            <a:off x="5097780" y="2313904"/>
            <a:ext cx="1280160" cy="1181100"/>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5097780" y="2581288"/>
            <a:ext cx="1280160" cy="646331"/>
          </a:xfrm>
          <a:prstGeom prst="rect">
            <a:avLst/>
          </a:prstGeom>
          <a:noFill/>
        </p:spPr>
        <p:txBody>
          <a:bodyPr wrap="square" rtlCol="0">
            <a:spAutoFit/>
          </a:bodyPr>
          <a:lstStyle/>
          <a:p>
            <a:r>
              <a:rPr lang="en-US" dirty="0" smtClean="0"/>
              <a:t>RF AMPLIF.</a:t>
            </a:r>
          </a:p>
          <a:p>
            <a:r>
              <a:rPr lang="en-US" dirty="0" smtClean="0"/>
              <a:t>(KLYSTRON)</a:t>
            </a:r>
            <a:endParaRPr lang="en-US" dirty="0"/>
          </a:p>
        </p:txBody>
      </p:sp>
      <p:sp>
        <p:nvSpPr>
          <p:cNvPr id="34" name="Rectangle 33"/>
          <p:cNvSpPr/>
          <p:nvPr/>
        </p:nvSpPr>
        <p:spPr>
          <a:xfrm>
            <a:off x="2368814" y="2246008"/>
            <a:ext cx="1591577" cy="128777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406412" y="2639778"/>
            <a:ext cx="1516380" cy="369332"/>
          </a:xfrm>
          <a:prstGeom prst="rect">
            <a:avLst/>
          </a:prstGeom>
          <a:solidFill>
            <a:schemeClr val="tx2">
              <a:lumMod val="60000"/>
              <a:lumOff val="40000"/>
            </a:schemeClr>
          </a:solidFill>
        </p:spPr>
        <p:txBody>
          <a:bodyPr wrap="square" rtlCol="0">
            <a:spAutoFit/>
          </a:bodyPr>
          <a:lstStyle/>
          <a:p>
            <a:r>
              <a:rPr lang="en-US" dirty="0" smtClean="0"/>
              <a:t>MODULATOR</a:t>
            </a:r>
            <a:endParaRPr lang="en-US" dirty="0"/>
          </a:p>
        </p:txBody>
      </p:sp>
      <p:sp>
        <p:nvSpPr>
          <p:cNvPr id="16" name="Right Arrow 15"/>
          <p:cNvSpPr/>
          <p:nvPr/>
        </p:nvSpPr>
        <p:spPr>
          <a:xfrm>
            <a:off x="6377940" y="2734238"/>
            <a:ext cx="1127760" cy="305903"/>
          </a:xfrm>
          <a:prstGeom prst="rightArrow">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a:off x="3969017" y="2824444"/>
            <a:ext cx="1128763" cy="12617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469380" y="2702524"/>
            <a:ext cx="1036320" cy="338554"/>
          </a:xfrm>
          <a:prstGeom prst="rect">
            <a:avLst/>
          </a:prstGeom>
          <a:noFill/>
        </p:spPr>
        <p:txBody>
          <a:bodyPr wrap="square" rtlCol="0">
            <a:spAutoFit/>
          </a:bodyPr>
          <a:lstStyle/>
          <a:p>
            <a:r>
              <a:rPr lang="en-US" sz="1600" dirty="0" smtClean="0"/>
              <a:t>RF Power</a:t>
            </a:r>
            <a:endParaRPr lang="en-US" sz="1600" dirty="0"/>
          </a:p>
        </p:txBody>
      </p:sp>
      <p:cxnSp>
        <p:nvCxnSpPr>
          <p:cNvPr id="55" name="Straight Connector 54"/>
          <p:cNvCxnSpPr/>
          <p:nvPr/>
        </p:nvCxnSpPr>
        <p:spPr>
          <a:xfrm>
            <a:off x="4152398" y="2734238"/>
            <a:ext cx="2133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4365758" y="2082043"/>
            <a:ext cx="0" cy="64648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4365758" y="2082043"/>
            <a:ext cx="17526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541018" y="2082043"/>
            <a:ext cx="0" cy="65219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4541018" y="2728523"/>
            <a:ext cx="144780" cy="571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096" name="TextBox 4095"/>
          <p:cNvSpPr txBox="1"/>
          <p:nvPr/>
        </p:nvSpPr>
        <p:spPr>
          <a:xfrm>
            <a:off x="4091438" y="3056616"/>
            <a:ext cx="937260" cy="1477328"/>
          </a:xfrm>
          <a:prstGeom prst="rect">
            <a:avLst/>
          </a:prstGeom>
          <a:noFill/>
        </p:spPr>
        <p:txBody>
          <a:bodyPr wrap="square" rtlCol="0">
            <a:spAutoFit/>
          </a:bodyPr>
          <a:lstStyle/>
          <a:p>
            <a:r>
              <a:rPr lang="en-US" dirty="0" smtClean="0">
                <a:solidFill>
                  <a:srgbClr val="FF0000"/>
                </a:solidFill>
              </a:rPr>
              <a:t>115 kV</a:t>
            </a:r>
          </a:p>
          <a:p>
            <a:r>
              <a:rPr lang="en-US" dirty="0" smtClean="0">
                <a:solidFill>
                  <a:srgbClr val="FF0000"/>
                </a:solidFill>
              </a:rPr>
              <a:t>100 A</a:t>
            </a:r>
          </a:p>
          <a:p>
            <a:r>
              <a:rPr lang="en-US" dirty="0" smtClean="0">
                <a:solidFill>
                  <a:srgbClr val="FF0000"/>
                </a:solidFill>
              </a:rPr>
              <a:t>3,5 </a:t>
            </a:r>
            <a:r>
              <a:rPr lang="en-US" dirty="0" err="1" smtClean="0">
                <a:solidFill>
                  <a:srgbClr val="FF0000"/>
                </a:solidFill>
              </a:rPr>
              <a:t>mS</a:t>
            </a:r>
            <a:endParaRPr lang="en-US" dirty="0" smtClean="0">
              <a:solidFill>
                <a:srgbClr val="FF0000"/>
              </a:solidFill>
            </a:endParaRPr>
          </a:p>
          <a:p>
            <a:r>
              <a:rPr lang="en-US" dirty="0" smtClean="0">
                <a:solidFill>
                  <a:srgbClr val="FF0000"/>
                </a:solidFill>
              </a:rPr>
              <a:t>14 Hz</a:t>
            </a:r>
          </a:p>
          <a:p>
            <a:endParaRPr lang="en-US" dirty="0"/>
          </a:p>
        </p:txBody>
      </p:sp>
      <p:sp>
        <p:nvSpPr>
          <p:cNvPr id="4097" name="Right Arrow 4096"/>
          <p:cNvSpPr/>
          <p:nvPr/>
        </p:nvSpPr>
        <p:spPr>
          <a:xfrm>
            <a:off x="1362974" y="2794862"/>
            <a:ext cx="1005840" cy="175931"/>
          </a:xfrm>
          <a:prstGeom prst="rightArrow">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0" name="TextBox 4099"/>
          <p:cNvSpPr txBox="1"/>
          <p:nvPr/>
        </p:nvSpPr>
        <p:spPr>
          <a:xfrm>
            <a:off x="222885" y="2428232"/>
            <a:ext cx="1140089" cy="923330"/>
          </a:xfrm>
          <a:prstGeom prst="rect">
            <a:avLst/>
          </a:prstGeom>
          <a:noFill/>
        </p:spPr>
        <p:txBody>
          <a:bodyPr wrap="square" rtlCol="0">
            <a:spAutoFit/>
          </a:bodyPr>
          <a:lstStyle/>
          <a:p>
            <a:r>
              <a:rPr lang="en-US" dirty="0" smtClean="0"/>
              <a:t>AC Electrical Network</a:t>
            </a:r>
            <a:endParaRPr lang="en-US" dirty="0"/>
          </a:p>
        </p:txBody>
      </p:sp>
      <p:cxnSp>
        <p:nvCxnSpPr>
          <p:cNvPr id="6" name="Straight Arrow Connector 5"/>
          <p:cNvCxnSpPr>
            <a:endCxn id="30" idx="2"/>
          </p:cNvCxnSpPr>
          <p:nvPr/>
        </p:nvCxnSpPr>
        <p:spPr>
          <a:xfrm flipV="1">
            <a:off x="5737860" y="3495004"/>
            <a:ext cx="0" cy="5435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264209" y="4038600"/>
            <a:ext cx="1008404" cy="646331"/>
          </a:xfrm>
          <a:prstGeom prst="rect">
            <a:avLst/>
          </a:prstGeom>
          <a:noFill/>
        </p:spPr>
        <p:txBody>
          <a:bodyPr wrap="square" rtlCol="0">
            <a:spAutoFit/>
          </a:bodyPr>
          <a:lstStyle/>
          <a:p>
            <a:r>
              <a:rPr lang="en-US" dirty="0"/>
              <a:t>Control</a:t>
            </a:r>
          </a:p>
          <a:p>
            <a:r>
              <a:rPr lang="en-US" dirty="0" smtClean="0"/>
              <a:t>RF</a:t>
            </a:r>
            <a:endParaRPr lang="en-US" dirty="0"/>
          </a:p>
        </p:txBody>
      </p:sp>
    </p:spTree>
    <p:extLst>
      <p:ext uri="{BB962C8B-B14F-4D97-AF65-F5344CB8AC3E}">
        <p14:creationId xmlns:p14="http://schemas.microsoft.com/office/powerpoint/2010/main" val="2274108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42254</TotalTime>
  <Words>840</Words>
  <Application>Microsoft Office PowerPoint</Application>
  <PresentationFormat>On-screen Show (4:3)</PresentationFormat>
  <Paragraphs>208</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Anpassad formgivning</vt:lpstr>
      <vt:lpstr>1_Office-tema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Paulo.Torri@esss.se</dc:creator>
  <cp:lastModifiedBy>Caroline Prabert</cp:lastModifiedBy>
  <cp:revision>1001</cp:revision>
  <cp:lastPrinted>2016-11-17T15:06:57Z</cp:lastPrinted>
  <dcterms:created xsi:type="dcterms:W3CDTF">2013-09-21T18:00:17Z</dcterms:created>
  <dcterms:modified xsi:type="dcterms:W3CDTF">2016-11-24T09:04:27Z</dcterms:modified>
</cp:coreProperties>
</file>