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9" r:id="rId4"/>
    <p:sldId id="258" r:id="rId5"/>
    <p:sldId id="260" r:id="rId6"/>
    <p:sldId id="282" r:id="rId7"/>
    <p:sldId id="283" r:id="rId8"/>
    <p:sldId id="284" r:id="rId9"/>
    <p:sldId id="285" r:id="rId10"/>
    <p:sldId id="286" r:id="rId11"/>
    <p:sldId id="287" r:id="rId12"/>
    <p:sldId id="299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0" r:id="rId22"/>
    <p:sldId id="261" r:id="rId23"/>
    <p:sldId id="309" r:id="rId24"/>
    <p:sldId id="310" r:id="rId25"/>
    <p:sldId id="312" r:id="rId26"/>
    <p:sldId id="313" r:id="rId27"/>
    <p:sldId id="316" r:id="rId28"/>
    <p:sldId id="314" r:id="rId29"/>
    <p:sldId id="315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44" r:id="rId40"/>
    <p:sldId id="326" r:id="rId41"/>
    <p:sldId id="327" r:id="rId42"/>
    <p:sldId id="328" r:id="rId43"/>
    <p:sldId id="345" r:id="rId44"/>
    <p:sldId id="346" r:id="rId45"/>
    <p:sldId id="331" r:id="rId46"/>
    <p:sldId id="329" r:id="rId47"/>
    <p:sldId id="334" r:id="rId48"/>
    <p:sldId id="330" r:id="rId49"/>
    <p:sldId id="332" r:id="rId50"/>
    <p:sldId id="333" r:id="rId51"/>
    <p:sldId id="335" r:id="rId52"/>
    <p:sldId id="336" r:id="rId53"/>
    <p:sldId id="337" r:id="rId54"/>
    <p:sldId id="338" r:id="rId55"/>
    <p:sldId id="339" r:id="rId56"/>
    <p:sldId id="340" r:id="rId57"/>
    <p:sldId id="347" r:id="rId58"/>
    <p:sldId id="341" r:id="rId59"/>
    <p:sldId id="342" r:id="rId60"/>
    <p:sldId id="343" r:id="rId61"/>
    <p:sldId id="348" r:id="rId62"/>
    <p:sldId id="349" r:id="rId6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llemlayout 1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03" autoAdjust="0"/>
    <p:restoredTop sz="93241" autoAdjust="0"/>
  </p:normalViewPr>
  <p:slideViewPr>
    <p:cSldViewPr>
      <p:cViewPr>
        <p:scale>
          <a:sx n="70" d="100"/>
          <a:sy n="70" d="100"/>
        </p:scale>
        <p:origin x="-1322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7" y="1708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ogens\Projects\HEIMDAL\Scope_setting\Crystal_struct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Structure in ICSD</a:t>
            </a:r>
            <a:r>
              <a:rPr lang="en-US" baseline="0"/>
              <a:t> database</a:t>
            </a:r>
            <a:endParaRPr lang="en-US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'Ark1'!$A$10</c:f>
              <c:strCache>
                <c:ptCount val="1"/>
                <c:pt idx="0">
                  <c:v>Cell &lt;1000 Å3</c:v>
                </c:pt>
              </c:strCache>
            </c:strRef>
          </c:tx>
          <c:invertIfNegative val="0"/>
          <c:cat>
            <c:numRef>
              <c:f>'Ark1'!$B$9:$K$9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'Ark1'!$B$10:$K$10</c:f>
              <c:numCache>
                <c:formatCode>General</c:formatCode>
                <c:ptCount val="10"/>
                <c:pt idx="0">
                  <c:v>3725</c:v>
                </c:pt>
                <c:pt idx="1">
                  <c:v>3955</c:v>
                </c:pt>
                <c:pt idx="2">
                  <c:v>4033</c:v>
                </c:pt>
                <c:pt idx="3">
                  <c:v>4070</c:v>
                </c:pt>
                <c:pt idx="4">
                  <c:v>4410</c:v>
                </c:pt>
                <c:pt idx="5">
                  <c:v>4350</c:v>
                </c:pt>
                <c:pt idx="6">
                  <c:v>5159</c:v>
                </c:pt>
                <c:pt idx="7">
                  <c:v>4124</c:v>
                </c:pt>
                <c:pt idx="8">
                  <c:v>2857</c:v>
                </c:pt>
                <c:pt idx="9">
                  <c:v>3049</c:v>
                </c:pt>
              </c:numCache>
            </c:numRef>
          </c:val>
        </c:ser>
        <c:ser>
          <c:idx val="1"/>
          <c:order val="1"/>
          <c:tx>
            <c:strRef>
              <c:f>'Ark1'!$A$11</c:f>
              <c:strCache>
                <c:ptCount val="1"/>
                <c:pt idx="0">
                  <c:v>Cell 1000-10000 Å3</c:v>
                </c:pt>
              </c:strCache>
            </c:strRef>
          </c:tx>
          <c:invertIfNegative val="0"/>
          <c:cat>
            <c:numRef>
              <c:f>'Ark1'!$B$9:$K$9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'Ark1'!$B$11:$K$11</c:f>
              <c:numCache>
                <c:formatCode>General</c:formatCode>
                <c:ptCount val="10"/>
                <c:pt idx="0">
                  <c:v>1258</c:v>
                </c:pt>
                <c:pt idx="1">
                  <c:v>1264</c:v>
                </c:pt>
                <c:pt idx="2">
                  <c:v>1263</c:v>
                </c:pt>
                <c:pt idx="3">
                  <c:v>1202</c:v>
                </c:pt>
                <c:pt idx="4">
                  <c:v>1266</c:v>
                </c:pt>
                <c:pt idx="5">
                  <c:v>1268</c:v>
                </c:pt>
                <c:pt idx="6">
                  <c:v>1537</c:v>
                </c:pt>
                <c:pt idx="7">
                  <c:v>1467</c:v>
                </c:pt>
                <c:pt idx="8">
                  <c:v>1242</c:v>
                </c:pt>
                <c:pt idx="9">
                  <c:v>935</c:v>
                </c:pt>
              </c:numCache>
            </c:numRef>
          </c:val>
        </c:ser>
        <c:ser>
          <c:idx val="2"/>
          <c:order val="2"/>
          <c:tx>
            <c:strRef>
              <c:f>'Ark1'!$A$12</c:f>
              <c:strCache>
                <c:ptCount val="1"/>
                <c:pt idx="0">
                  <c:v>Cell &gt; 10000 Å3</c:v>
                </c:pt>
              </c:strCache>
            </c:strRef>
          </c:tx>
          <c:invertIfNegative val="0"/>
          <c:cat>
            <c:numRef>
              <c:f>'Ark1'!$B$9:$K$9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'Ark1'!$B$12:$K$12</c:f>
              <c:numCache>
                <c:formatCode>General</c:formatCode>
                <c:ptCount val="10"/>
                <c:pt idx="0">
                  <c:v>44</c:v>
                </c:pt>
                <c:pt idx="1">
                  <c:v>65</c:v>
                </c:pt>
                <c:pt idx="2">
                  <c:v>92</c:v>
                </c:pt>
                <c:pt idx="3">
                  <c:v>84</c:v>
                </c:pt>
                <c:pt idx="4">
                  <c:v>80</c:v>
                </c:pt>
                <c:pt idx="5">
                  <c:v>61</c:v>
                </c:pt>
                <c:pt idx="6">
                  <c:v>86</c:v>
                </c:pt>
                <c:pt idx="7">
                  <c:v>106</c:v>
                </c:pt>
                <c:pt idx="8">
                  <c:v>71</c:v>
                </c:pt>
                <c:pt idx="9">
                  <c:v>48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79275136"/>
        <c:axId val="79276672"/>
        <c:axId val="0"/>
      </c:bar3DChart>
      <c:catAx>
        <c:axId val="7927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9276672"/>
        <c:crosses val="autoZero"/>
        <c:auto val="1"/>
        <c:lblAlgn val="ctr"/>
        <c:lblOffset val="100"/>
        <c:noMultiLvlLbl val="0"/>
      </c:catAx>
      <c:valAx>
        <c:axId val="79276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927513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2016-10-31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5DFC2C-6148-471B-AF57-F33A3F2BF8A0}" type="datetime1">
              <a:rPr lang="sv-SE" smtClean="0"/>
              <a:t>2016-10-31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‹nr.›</a:t>
            </a:fld>
            <a:endParaRPr lang="sv-SE" dirty="0"/>
          </a:p>
        </p:txBody>
      </p:sp>
      <p:pic>
        <p:nvPicPr>
          <p:cNvPr id="8" name="Picture 11" descr="PSI-Logo_narrow_gro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32656"/>
            <a:ext cx="1522428" cy="531242"/>
          </a:xfrm>
          <a:prstGeom prst="rect">
            <a:avLst/>
          </a:prstGeom>
          <a:noFill/>
        </p:spPr>
      </p:pic>
      <p:pic>
        <p:nvPicPr>
          <p:cNvPr id="10" name="Billede 8" descr="alt-logo-t-ffffff.png"/>
          <p:cNvPicPr>
            <a:picLocks noChangeAspect="1"/>
          </p:cNvPicPr>
          <p:nvPr userDrawn="1"/>
        </p:nvPicPr>
        <p:blipFill rotWithShape="1">
          <a:blip r:embed="rId3" cstate="print"/>
          <a:srcRect r="48926"/>
          <a:stretch/>
        </p:blipFill>
        <p:spPr>
          <a:xfrm>
            <a:off x="323528" y="332656"/>
            <a:ext cx="2843807" cy="841558"/>
          </a:xfrm>
          <a:prstGeom prst="rect">
            <a:avLst/>
          </a:prstGeom>
        </p:spPr>
      </p:pic>
      <p:pic>
        <p:nvPicPr>
          <p:cNvPr id="11" name="Billede 14" descr="CMC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771800" y="188640"/>
            <a:ext cx="615721" cy="636798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2656"/>
            <a:ext cx="766165" cy="525087"/>
          </a:xfrm>
          <a:prstGeom prst="rect">
            <a:avLst/>
          </a:prstGeom>
        </p:spPr>
      </p:pic>
      <p:pic>
        <p:nvPicPr>
          <p:cNvPr id="13" name="Bildobjekt 7" descr="ESS-vit-logg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1224136" cy="654913"/>
          </a:xfrm>
          <a:prstGeom prst="rect">
            <a:avLst/>
          </a:prstGeom>
        </p:spPr>
      </p:pic>
      <p:pic>
        <p:nvPicPr>
          <p:cNvPr id="14" name="Billed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24744"/>
            <a:ext cx="3096344" cy="53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6"/>
          <p:cNvSpPr/>
          <p:nvPr userDrawn="1"/>
        </p:nvSpPr>
        <p:spPr>
          <a:xfrm>
            <a:off x="610" y="6093296"/>
            <a:ext cx="9144000" cy="76470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pic>
        <p:nvPicPr>
          <p:cNvPr id="10" name="Picture 11" descr="PSI-Logo_narrow_gro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7035" y="6210126"/>
            <a:ext cx="1522428" cy="531242"/>
          </a:xfrm>
          <a:prstGeom prst="rect">
            <a:avLst/>
          </a:prstGeom>
          <a:noFill/>
        </p:spPr>
      </p:pic>
      <p:pic>
        <p:nvPicPr>
          <p:cNvPr id="11" name="Billede 8" descr="alt-logo-t-ffffff.png"/>
          <p:cNvPicPr>
            <a:picLocks noChangeAspect="1"/>
          </p:cNvPicPr>
          <p:nvPr userDrawn="1"/>
        </p:nvPicPr>
        <p:blipFill rotWithShape="1">
          <a:blip r:embed="rId3" cstate="print"/>
          <a:srcRect r="48926"/>
          <a:stretch/>
        </p:blipFill>
        <p:spPr>
          <a:xfrm>
            <a:off x="-36512" y="6237312"/>
            <a:ext cx="2843807" cy="841558"/>
          </a:xfrm>
          <a:prstGeom prst="rect">
            <a:avLst/>
          </a:prstGeom>
        </p:spPr>
      </p:pic>
      <p:pic>
        <p:nvPicPr>
          <p:cNvPr id="13" name="Billede 14" descr="CMC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19566" y="6093296"/>
            <a:ext cx="615721" cy="636798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99" y="6237312"/>
            <a:ext cx="766165" cy="525087"/>
          </a:xfrm>
          <a:prstGeom prst="rect">
            <a:avLst/>
          </a:prstGeom>
        </p:spPr>
      </p:pic>
      <p:pic>
        <p:nvPicPr>
          <p:cNvPr id="15" name="Bildobjekt 7" descr="ESS-vit-logg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47" y="6165304"/>
            <a:ext cx="1224136" cy="654913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4638"/>
            <a:ext cx="8435280" cy="850106"/>
          </a:xfrm>
          <a:prstGeom prst="rect">
            <a:avLst/>
          </a:prstGeom>
        </p:spPr>
        <p:txBody>
          <a:bodyPr/>
          <a:lstStyle>
            <a:lvl1pPr algn="l">
              <a:defRPr kern="1200" spc="0"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17" name="Billed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306175"/>
            <a:ext cx="2520280" cy="43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130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0128" y="6520259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63031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GB" sz="4800" noProof="0" dirty="0" smtClean="0"/>
              <a:t>HEIMDAL scope-setting</a:t>
            </a:r>
            <a:endParaRPr lang="en-GB" sz="48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1512168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Mogens</a:t>
            </a:r>
            <a:r>
              <a:rPr lang="en-GB" dirty="0">
                <a:solidFill>
                  <a:schemeClr val="bg1"/>
                </a:solidFill>
              </a:rPr>
              <a:t> Christensen (AU/DK</a:t>
            </a:r>
            <a:r>
              <a:rPr lang="en-GB" dirty="0" smtClean="0">
                <a:solidFill>
                  <a:schemeClr val="bg1"/>
                </a:solidFill>
              </a:rPr>
              <a:t>), </a:t>
            </a:r>
            <a:r>
              <a:rPr lang="en-GB" dirty="0" err="1" smtClean="0">
                <a:solidFill>
                  <a:schemeClr val="bg1"/>
                </a:solidFill>
              </a:rPr>
              <a:t>Kåre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Iversen</a:t>
            </a:r>
            <a:r>
              <a:rPr lang="en-GB" dirty="0" smtClean="0">
                <a:solidFill>
                  <a:schemeClr val="bg1"/>
                </a:solidFill>
              </a:rPr>
              <a:t> (AU/DK), </a:t>
            </a:r>
            <a:r>
              <a:rPr lang="en-GB" dirty="0" err="1">
                <a:solidFill>
                  <a:schemeClr val="bg1"/>
                </a:solidFill>
              </a:rPr>
              <a:t>Jürg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Schefer</a:t>
            </a:r>
            <a:r>
              <a:rPr lang="en-GB" dirty="0">
                <a:solidFill>
                  <a:schemeClr val="bg1"/>
                </a:solidFill>
              </a:rPr>
              <a:t> (PSI/CH</a:t>
            </a:r>
            <a:r>
              <a:rPr lang="en-GB" dirty="0" smtClean="0">
                <a:solidFill>
                  <a:schemeClr val="bg1"/>
                </a:solidFill>
              </a:rPr>
              <a:t>), </a:t>
            </a:r>
            <a:r>
              <a:rPr lang="en-GB" dirty="0" err="1" smtClean="0">
                <a:solidFill>
                  <a:schemeClr val="bg1"/>
                </a:solidFill>
              </a:rPr>
              <a:t>Bjørn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Hauback</a:t>
            </a:r>
            <a:r>
              <a:rPr lang="en-GB" dirty="0">
                <a:solidFill>
                  <a:schemeClr val="bg1"/>
                </a:solidFill>
              </a:rPr>
              <a:t> (</a:t>
            </a:r>
            <a:r>
              <a:rPr lang="en-GB" dirty="0" smtClean="0">
                <a:solidFill>
                  <a:schemeClr val="bg1"/>
                </a:solidFill>
              </a:rPr>
              <a:t>IFE/N), Isabel Llamas (IFE/N), </a:t>
            </a:r>
            <a:r>
              <a:rPr lang="en-US" dirty="0" err="1">
                <a:solidFill>
                  <a:schemeClr val="bg1"/>
                </a:solidFill>
              </a:rPr>
              <a:t>Rodion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Kolevatov</a:t>
            </a:r>
            <a:r>
              <a:rPr lang="en-US" dirty="0" smtClean="0">
                <a:solidFill>
                  <a:schemeClr val="bg1"/>
                </a:solidFill>
              </a:rPr>
              <a:t> (IFE/N)</a:t>
            </a:r>
            <a:r>
              <a:rPr lang="en-GB" dirty="0" smtClean="0">
                <a:solidFill>
                  <a:schemeClr val="bg1"/>
                </a:solidFill>
              </a:rPr>
              <a:t> Paul Henry (ESS/S), 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Kim </a:t>
            </a:r>
            <a:r>
              <a:rPr lang="en-GB" dirty="0" err="1">
                <a:solidFill>
                  <a:schemeClr val="bg1"/>
                </a:solidFill>
              </a:rPr>
              <a:t>Lefmann</a:t>
            </a:r>
            <a:r>
              <a:rPr lang="en-GB" dirty="0">
                <a:solidFill>
                  <a:schemeClr val="bg1"/>
                </a:solidFill>
              </a:rPr>
              <a:t> (KU/DK</a:t>
            </a:r>
            <a:r>
              <a:rPr lang="en-GB" dirty="0" smtClean="0">
                <a:solidFill>
                  <a:schemeClr val="bg1"/>
                </a:solidFill>
              </a:rPr>
              <a:t>), Sonja Holm (KU/DK), Martin Olsen (KU/DK)</a:t>
            </a:r>
            <a:endParaRPr lang="en-GB" dirty="0">
              <a:solidFill>
                <a:schemeClr val="bg1"/>
              </a:solidFill>
            </a:endParaRPr>
          </a:p>
          <a:p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16-10-31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4293096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351309"/>
            <a:ext cx="8579296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b="1" dirty="0" smtClean="0"/>
              <a:t>9. Measurement </a:t>
            </a:r>
            <a:r>
              <a:rPr lang="en-AU" b="1" dirty="0"/>
              <a:t>of samples with areas of up to </a:t>
            </a:r>
            <a:r>
              <a:rPr lang="en-AU" b="1" dirty="0" smtClean="0"/>
              <a:t>5x5cm.</a:t>
            </a:r>
          </a:p>
          <a:p>
            <a:pPr>
              <a:buFontTx/>
              <a:buChar char="-"/>
            </a:pPr>
            <a:r>
              <a:rPr lang="en-AU" dirty="0" smtClean="0"/>
              <a:t>This limit is fixed by field of view and detector size.</a:t>
            </a:r>
          </a:p>
          <a:p>
            <a:pPr>
              <a:buFontTx/>
              <a:buChar char="-"/>
            </a:pPr>
            <a:r>
              <a:rPr lang="en-AU" dirty="0" smtClean="0"/>
              <a:t>Sufficient space for most in situ cells relevant for:</a:t>
            </a:r>
          </a:p>
          <a:p>
            <a:pPr lvl="1">
              <a:buFontTx/>
              <a:buChar char="-"/>
            </a:pPr>
            <a:r>
              <a:rPr lang="en-AU" dirty="0" smtClean="0"/>
              <a:t>Battery cells</a:t>
            </a:r>
          </a:p>
          <a:p>
            <a:pPr lvl="1">
              <a:buFontTx/>
              <a:buChar char="-"/>
            </a:pPr>
            <a:r>
              <a:rPr lang="en-AU" dirty="0" smtClean="0"/>
              <a:t>Hydrogen storage devices</a:t>
            </a:r>
          </a:p>
          <a:p>
            <a:pPr lvl="1">
              <a:buFontTx/>
              <a:buChar char="-"/>
            </a:pPr>
            <a:r>
              <a:rPr lang="en-AU" dirty="0" smtClean="0"/>
              <a:t>Thermoelectric modules</a:t>
            </a:r>
          </a:p>
          <a:p>
            <a:pPr lvl="1">
              <a:buFontTx/>
              <a:buChar char="-"/>
            </a:pPr>
            <a:r>
              <a:rPr lang="en-AU" dirty="0" smtClean="0"/>
              <a:t>Fuel cell stack</a:t>
            </a:r>
          </a:p>
          <a:p>
            <a:pPr lvl="1">
              <a:buFontTx/>
              <a:buChar char="-"/>
            </a:pPr>
            <a:r>
              <a:rPr lang="en-AU" dirty="0" smtClean="0"/>
              <a:t>Catalysis</a:t>
            </a:r>
          </a:p>
          <a:p>
            <a:pPr lvl="1">
              <a:buFontTx/>
              <a:buChar char="-"/>
            </a:pPr>
            <a:r>
              <a:rPr lang="en-AU" dirty="0" smtClean="0"/>
              <a:t>Crystal growth</a:t>
            </a:r>
          </a:p>
          <a:p>
            <a:pPr lvl="1">
              <a:buFontTx/>
              <a:buChar char="-"/>
            </a:pPr>
            <a:r>
              <a:rPr lang="en-AU" dirty="0" smtClean="0"/>
              <a:t>Heating and cooling stages</a:t>
            </a:r>
          </a:p>
          <a:p>
            <a:pPr>
              <a:buFontTx/>
              <a:buChar char="-"/>
            </a:pPr>
            <a:r>
              <a:rPr lang="en-AU" dirty="0" smtClean="0"/>
              <a:t>Currently </a:t>
            </a:r>
            <a:r>
              <a:rPr lang="en-AU" dirty="0" err="1" smtClean="0"/>
              <a:t>avaliable</a:t>
            </a:r>
            <a:r>
              <a:rPr lang="en-AU" dirty="0" smtClean="0"/>
              <a:t> ‘</a:t>
            </a:r>
            <a:r>
              <a:rPr lang="en-AU" dirty="0" err="1" smtClean="0"/>
              <a:t>Timepix</a:t>
            </a:r>
            <a:r>
              <a:rPr lang="en-AU" dirty="0" smtClean="0"/>
              <a:t>’ detector 2.8 x 2.8 cm</a:t>
            </a:r>
            <a:r>
              <a:rPr lang="en-AU" baseline="30000" dirty="0" smtClean="0"/>
              <a:t>2</a:t>
            </a:r>
            <a:r>
              <a:rPr lang="en-AU" dirty="0" smtClean="0"/>
              <a:t>.</a:t>
            </a:r>
          </a:p>
          <a:p>
            <a:pPr marL="0" indent="0">
              <a:buNone/>
            </a:pPr>
            <a:r>
              <a:rPr lang="en-AU" b="1" dirty="0" smtClean="0"/>
              <a:t>10. </a:t>
            </a:r>
            <a:r>
              <a:rPr lang="en-AU" b="1" dirty="0"/>
              <a:t>P</a:t>
            </a:r>
            <a:r>
              <a:rPr lang="en-AU" b="1" dirty="0" smtClean="0"/>
              <a:t>ixel </a:t>
            </a:r>
            <a:r>
              <a:rPr lang="en-AU" b="1" dirty="0"/>
              <a:t>resolution of 50x50 µm</a:t>
            </a:r>
            <a:r>
              <a:rPr lang="en-AU" b="1" dirty="0" smtClean="0"/>
              <a:t>.</a:t>
            </a:r>
          </a:p>
          <a:p>
            <a:pPr>
              <a:buFontTx/>
              <a:buChar char="-"/>
            </a:pPr>
            <a:r>
              <a:rPr lang="en-AU" dirty="0" smtClean="0"/>
              <a:t>This resolution is given by the L/D and the pixel size of the detector 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4" name="Billede 1"/>
          <p:cNvPicPr/>
          <p:nvPr/>
        </p:nvPicPr>
        <p:blipFill>
          <a:blip r:embed="rId2"/>
          <a:srcRect b="18523"/>
          <a:stretch>
            <a:fillRect/>
          </a:stretch>
        </p:blipFill>
        <p:spPr bwMode="auto">
          <a:xfrm>
            <a:off x="5940152" y="2348880"/>
            <a:ext cx="309923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51520" y="404664"/>
            <a:ext cx="8435280" cy="8501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High level scientific requirements (Imaging)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7504" y="1268761"/>
            <a:ext cx="8856984" cy="4608512"/>
          </a:xfrm>
        </p:spPr>
        <p:txBody>
          <a:bodyPr/>
          <a:lstStyle/>
          <a:p>
            <a:pPr marL="0" indent="0">
              <a:buNone/>
            </a:pPr>
            <a:r>
              <a:rPr lang="en-AU" b="1" dirty="0"/>
              <a:t>11. </a:t>
            </a:r>
            <a:r>
              <a:rPr lang="en-AU" b="1" dirty="0" smtClean="0"/>
              <a:t>Perform </a:t>
            </a:r>
            <a:r>
              <a:rPr lang="en-AU" b="1" dirty="0"/>
              <a:t>Bragg-edge imaging with potential of doing 3D phase </a:t>
            </a:r>
            <a:r>
              <a:rPr lang="en-AU" b="1" dirty="0" smtClean="0"/>
              <a:t>reconstruction:</a:t>
            </a:r>
          </a:p>
          <a:p>
            <a:pPr>
              <a:buFontTx/>
              <a:buChar char="-"/>
            </a:pPr>
            <a:r>
              <a:rPr lang="en-AU" dirty="0" smtClean="0"/>
              <a:t>The </a:t>
            </a:r>
            <a:r>
              <a:rPr lang="el-GR" dirty="0" smtClean="0"/>
              <a:t>Δ</a:t>
            </a:r>
            <a:r>
              <a:rPr lang="da-DK" dirty="0" smtClean="0"/>
              <a:t>d/d for </a:t>
            </a:r>
            <a:r>
              <a:rPr lang="da-DK" dirty="0" err="1" smtClean="0"/>
              <a:t>cold</a:t>
            </a:r>
            <a:r>
              <a:rPr lang="da-DK" dirty="0" smtClean="0"/>
              <a:t> </a:t>
            </a:r>
            <a:r>
              <a:rPr lang="da-DK" dirty="0" err="1" smtClean="0"/>
              <a:t>beam</a:t>
            </a:r>
            <a:r>
              <a:rPr lang="da-DK" dirty="0" smtClean="0"/>
              <a:t> is ~1% </a:t>
            </a:r>
            <a:r>
              <a:rPr lang="da-DK" dirty="0" err="1" smtClean="0"/>
              <a:t>allowing</a:t>
            </a:r>
            <a:r>
              <a:rPr lang="da-DK" dirty="0" smtClean="0"/>
              <a:t>:</a:t>
            </a:r>
          </a:p>
          <a:p>
            <a:pPr lvl="1">
              <a:buFontTx/>
              <a:buChar char="-"/>
            </a:pPr>
            <a:r>
              <a:rPr lang="da-DK" dirty="0" err="1" smtClean="0"/>
              <a:t>Phase</a:t>
            </a:r>
            <a:r>
              <a:rPr lang="da-DK" dirty="0" smtClean="0"/>
              <a:t> </a:t>
            </a:r>
            <a:r>
              <a:rPr lang="da-DK" dirty="0" err="1" smtClean="0"/>
              <a:t>identification</a:t>
            </a:r>
            <a:endParaRPr lang="da-DK" dirty="0" smtClean="0"/>
          </a:p>
          <a:p>
            <a:pPr lvl="1">
              <a:buFontTx/>
              <a:buChar char="-"/>
            </a:pPr>
            <a:r>
              <a:rPr lang="da-DK" dirty="0" err="1" smtClean="0"/>
              <a:t>Strain</a:t>
            </a:r>
            <a:r>
              <a:rPr lang="da-DK" dirty="0" smtClean="0"/>
              <a:t> </a:t>
            </a:r>
            <a:r>
              <a:rPr lang="da-DK" dirty="0" err="1" smtClean="0"/>
              <a:t>mapping</a:t>
            </a:r>
            <a:endParaRPr lang="da-DK" dirty="0" smtClean="0"/>
          </a:p>
          <a:p>
            <a:pPr>
              <a:buFontTx/>
              <a:buChar char="-"/>
            </a:pPr>
            <a:r>
              <a:rPr lang="en-US" dirty="0" smtClean="0"/>
              <a:t>Combined with tomographic measurements 3D mapping can be made.</a:t>
            </a:r>
            <a:endParaRPr lang="en-US" dirty="0"/>
          </a:p>
          <a:p>
            <a:endParaRPr lang="en-US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scientific requirements </a:t>
            </a:r>
            <a:r>
              <a:rPr lang="en-US" dirty="0" smtClean="0"/>
              <a:t>(Imaging)</a:t>
            </a:r>
            <a:endParaRPr lang="en-US" dirty="0"/>
          </a:p>
        </p:txBody>
      </p:sp>
      <p:pic>
        <p:nvPicPr>
          <p:cNvPr id="5" name="Billede 4" descr="Schematic diagrams of CT data acquisition modes, showing fan beam, cone beam, and parallel beam configuration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69" b="-1635"/>
          <a:stretch/>
        </p:blipFill>
        <p:spPr bwMode="auto">
          <a:xfrm>
            <a:off x="251520" y="3140968"/>
            <a:ext cx="3024336" cy="160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68960"/>
            <a:ext cx="3828184" cy="204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31" y="1700808"/>
            <a:ext cx="2663177" cy="42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71337"/>
            <a:ext cx="5770251" cy="102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71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scientific requirements</a:t>
            </a:r>
            <a:endParaRPr lang="en-US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590364"/>
              </p:ext>
            </p:extLst>
          </p:nvPr>
        </p:nvGraphicFramePr>
        <p:xfrm>
          <a:off x="179512" y="1268760"/>
          <a:ext cx="8784976" cy="465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Requirement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 powder diffraction with Q </a:t>
                      </a:r>
                      <a:r>
                        <a:rPr lang="en-AU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&gt;21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 high peak resolution with </a:t>
                      </a:r>
                      <a:r>
                        <a:rPr lang="en-A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Δd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/d ~ 4·10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 high flux mode with time resolutions &lt;10 s 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 quasi-stroboscopic data collection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 µs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05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diffraction tomographic capabilities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06 </a:t>
                      </a:r>
                      <a:r>
                        <a:rPr lang="en-A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situ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scattering experiments with 60 s time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07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quasi-simultaneous SANS covering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08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SANS and NPD quasi simultaneous with time resolution ~10 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 Imaging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5x5cm with cold beam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Imaging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pixel resolution of ~50x50 µm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Bragg-Edge</a:t>
                      </a:r>
                      <a:r>
                        <a:rPr lang="en-US" sz="1600" baseline="0" dirty="0" smtClean="0"/>
                        <a:t> imaging with potential 3D reconstruction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3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74035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Science example 0 - Cement</a:t>
            </a:r>
            <a:endParaRPr lang="en-US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410" y="2496138"/>
            <a:ext cx="6502301" cy="258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ktangel 13"/>
          <p:cNvSpPr/>
          <p:nvPr/>
        </p:nvSpPr>
        <p:spPr>
          <a:xfrm>
            <a:off x="-2222" y="112798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D85"/>
                </a:solidFill>
              </a:rPr>
              <a:t>Portland cement is aggregate in a matrix of hydrated calcium silicates and aluminates.</a:t>
            </a:r>
          </a:p>
          <a:p>
            <a:endParaRPr lang="en-US" sz="2000" dirty="0" smtClean="0">
              <a:solidFill>
                <a:srgbClr val="003D85"/>
              </a:solidFill>
            </a:endParaRPr>
          </a:p>
          <a:p>
            <a:r>
              <a:rPr lang="en-US" sz="2000" dirty="0" smtClean="0">
                <a:solidFill>
                  <a:srgbClr val="003D85"/>
                </a:solidFill>
              </a:rPr>
              <a:t> US uses roughly 500 million metric tons of concrete.</a:t>
            </a:r>
          </a:p>
          <a:p>
            <a:r>
              <a:rPr lang="en-US" sz="2000" dirty="0" smtClean="0">
                <a:solidFill>
                  <a:srgbClr val="003D85"/>
                </a:solidFill>
              </a:rPr>
              <a:t>	8% of world CO</a:t>
            </a:r>
            <a:r>
              <a:rPr lang="en-US" sz="2000" baseline="-25000" dirty="0" smtClean="0">
                <a:solidFill>
                  <a:srgbClr val="003D85"/>
                </a:solidFill>
              </a:rPr>
              <a:t>2</a:t>
            </a:r>
            <a:r>
              <a:rPr lang="en-US" sz="2000" dirty="0" smtClean="0">
                <a:solidFill>
                  <a:srgbClr val="003D85"/>
                </a:solidFill>
              </a:rPr>
              <a:t> emission is related to cement</a:t>
            </a:r>
            <a:endParaRPr lang="da-DK" sz="2000" dirty="0">
              <a:solidFill>
                <a:srgbClr val="003D85"/>
              </a:solidFill>
            </a:endParaRPr>
          </a:p>
        </p:txBody>
      </p:sp>
      <p:sp>
        <p:nvSpPr>
          <p:cNvPr id="15" name="Tekstboks 14"/>
          <p:cNvSpPr txBox="1"/>
          <p:nvPr/>
        </p:nvSpPr>
        <p:spPr>
          <a:xfrm>
            <a:off x="-2222" y="5050755"/>
            <a:ext cx="9144000" cy="913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dirty="0" smtClean="0">
                <a:solidFill>
                  <a:srgbClr val="003D85"/>
                </a:solidFill>
              </a:rPr>
              <a:t>CO</a:t>
            </a:r>
            <a:r>
              <a:rPr lang="da-DK" sz="2000" baseline="-25000" dirty="0" smtClean="0">
                <a:solidFill>
                  <a:srgbClr val="003D85"/>
                </a:solidFill>
              </a:rPr>
              <a:t>2</a:t>
            </a:r>
            <a:r>
              <a:rPr lang="en-US" sz="2000" dirty="0" smtClean="0">
                <a:solidFill>
                  <a:srgbClr val="003D85"/>
                </a:solidFill>
              </a:rPr>
              <a:t> is consumed in the curing process: </a:t>
            </a:r>
            <a:r>
              <a:rPr lang="en-US" sz="2000" dirty="0" err="1" smtClean="0">
                <a:solidFill>
                  <a:srgbClr val="003D85"/>
                </a:solidFill>
              </a:rPr>
              <a:t>CaO</a:t>
            </a:r>
            <a:r>
              <a:rPr lang="en-US" sz="2000" dirty="0" smtClean="0">
                <a:solidFill>
                  <a:srgbClr val="003D85"/>
                </a:solidFill>
              </a:rPr>
              <a:t> + CO</a:t>
            </a:r>
            <a:r>
              <a:rPr lang="da-DK" sz="2000" baseline="-25000" dirty="0" smtClean="0">
                <a:solidFill>
                  <a:srgbClr val="003D85"/>
                </a:solidFill>
              </a:rPr>
              <a:t>2</a:t>
            </a:r>
            <a:r>
              <a:rPr lang="da-DK" sz="2000" dirty="0" smtClean="0">
                <a:solidFill>
                  <a:srgbClr val="003D85"/>
                </a:solidFill>
              </a:rPr>
              <a:t> → CaCO</a:t>
            </a:r>
            <a:r>
              <a:rPr lang="da-DK" sz="2000" baseline="-25000" dirty="0" smtClean="0">
                <a:solidFill>
                  <a:srgbClr val="003D85"/>
                </a:solidFill>
              </a:rPr>
              <a:t>3</a:t>
            </a:r>
          </a:p>
          <a:p>
            <a:endParaRPr lang="da-DK" sz="2000" baseline="-25000" dirty="0" smtClean="0">
              <a:solidFill>
                <a:srgbClr val="003D85"/>
              </a:solidFill>
            </a:endParaRPr>
          </a:p>
          <a:p>
            <a:r>
              <a:rPr lang="en-US" sz="2000" dirty="0" smtClean="0">
                <a:solidFill>
                  <a:srgbClr val="003D85"/>
                </a:solidFill>
              </a:rPr>
              <a:t>The atomic, </a:t>
            </a:r>
            <a:r>
              <a:rPr lang="en-US" sz="2000" dirty="0" err="1" smtClean="0">
                <a:solidFill>
                  <a:srgbClr val="003D85"/>
                </a:solidFill>
              </a:rPr>
              <a:t>nano</a:t>
            </a:r>
            <a:r>
              <a:rPr lang="en-US" sz="2000" dirty="0" smtClean="0">
                <a:solidFill>
                  <a:srgbClr val="003D85"/>
                </a:solidFill>
              </a:rPr>
              <a:t>- and microscale are important for the properties of the concrete.</a:t>
            </a:r>
            <a:endParaRPr lang="da-DK" sz="2000" dirty="0" smtClean="0">
              <a:solidFill>
                <a:srgbClr val="003D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27822"/>
            <a:ext cx="8435280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Science example 0 - Cement</a:t>
            </a:r>
            <a:endParaRPr lang="da-DK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91516"/>
            <a:ext cx="5382626" cy="296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99592" y="4648631"/>
            <a:ext cx="5976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Neutron diffraction patterns of the accelerated carbonation. </a:t>
            </a:r>
            <a:endParaRPr lang="da-DK" sz="1400" dirty="0"/>
          </a:p>
        </p:txBody>
      </p:sp>
      <p:sp>
        <p:nvSpPr>
          <p:cNvPr id="6" name="Rektangel 5"/>
          <p:cNvSpPr/>
          <p:nvPr/>
        </p:nvSpPr>
        <p:spPr>
          <a:xfrm>
            <a:off x="0" y="563446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 err="1" smtClean="0">
                <a:solidFill>
                  <a:srgbClr val="003D85"/>
                </a:solidFill>
              </a:rPr>
              <a:t>Castellote</a:t>
            </a:r>
            <a:r>
              <a:rPr lang="da-DK" sz="1400" dirty="0" smtClean="0">
                <a:solidFill>
                  <a:srgbClr val="003D85"/>
                </a:solidFill>
              </a:rPr>
              <a:t>, M., </a:t>
            </a:r>
            <a:r>
              <a:rPr lang="da-DK" sz="1400" dirty="0" err="1" smtClean="0">
                <a:solidFill>
                  <a:srgbClr val="003D85"/>
                </a:solidFill>
              </a:rPr>
              <a:t>Andrade</a:t>
            </a:r>
            <a:r>
              <a:rPr lang="da-DK" sz="1400" dirty="0" smtClean="0">
                <a:solidFill>
                  <a:srgbClr val="003D85"/>
                </a:solidFill>
              </a:rPr>
              <a:t>, C., </a:t>
            </a:r>
            <a:r>
              <a:rPr lang="da-DK" sz="1400" dirty="0" err="1" smtClean="0">
                <a:solidFill>
                  <a:srgbClr val="003D85"/>
                </a:solidFill>
              </a:rPr>
              <a:t>Turrillas</a:t>
            </a:r>
            <a:r>
              <a:rPr lang="da-DK" sz="1400" dirty="0" smtClean="0">
                <a:solidFill>
                  <a:srgbClr val="003D85"/>
                </a:solidFill>
              </a:rPr>
              <a:t>, X., </a:t>
            </a:r>
            <a:r>
              <a:rPr lang="da-DK" sz="1400" dirty="0" err="1" smtClean="0">
                <a:solidFill>
                  <a:srgbClr val="003D85"/>
                </a:solidFill>
              </a:rPr>
              <a:t>Campo</a:t>
            </a:r>
            <a:r>
              <a:rPr lang="da-DK" sz="1400" dirty="0" smtClean="0">
                <a:solidFill>
                  <a:srgbClr val="003D85"/>
                </a:solidFill>
              </a:rPr>
              <a:t>, J. &amp; </a:t>
            </a:r>
            <a:r>
              <a:rPr lang="da-DK" sz="1400" dirty="0" err="1" smtClean="0">
                <a:solidFill>
                  <a:srgbClr val="003D85"/>
                </a:solidFill>
              </a:rPr>
              <a:t>Cuello</a:t>
            </a:r>
            <a:r>
              <a:rPr lang="da-DK" sz="1400" dirty="0" smtClean="0">
                <a:solidFill>
                  <a:srgbClr val="003D85"/>
                </a:solidFill>
              </a:rPr>
              <a:t>, G. J. </a:t>
            </a:r>
            <a:r>
              <a:rPr lang="da-DK" sz="1400" dirty="0" err="1" smtClean="0">
                <a:solidFill>
                  <a:srgbClr val="003D85"/>
                </a:solidFill>
              </a:rPr>
              <a:t>Accelerated</a:t>
            </a:r>
            <a:r>
              <a:rPr lang="da-DK" sz="1400" dirty="0" smtClean="0">
                <a:solidFill>
                  <a:srgbClr val="003D85"/>
                </a:solidFill>
              </a:rPr>
              <a:t> </a:t>
            </a:r>
            <a:r>
              <a:rPr lang="da-DK" sz="1400" dirty="0" err="1" smtClean="0">
                <a:solidFill>
                  <a:srgbClr val="003D85"/>
                </a:solidFill>
              </a:rPr>
              <a:t>carbonation</a:t>
            </a:r>
            <a:r>
              <a:rPr lang="da-DK" sz="1400" dirty="0" smtClean="0">
                <a:solidFill>
                  <a:srgbClr val="003D85"/>
                </a:solidFill>
              </a:rPr>
              <a:t> of </a:t>
            </a:r>
          </a:p>
          <a:p>
            <a:r>
              <a:rPr lang="en-US" sz="1400" dirty="0" smtClean="0">
                <a:solidFill>
                  <a:srgbClr val="003D85"/>
                </a:solidFill>
              </a:rPr>
              <a:t>cement pastes in situ monitored by neutron diffraction. </a:t>
            </a:r>
            <a:r>
              <a:rPr lang="en-US" sz="1400" i="1" dirty="0" smtClean="0">
                <a:solidFill>
                  <a:srgbClr val="003D85"/>
                </a:solidFill>
              </a:rPr>
              <a:t>Cement and Concrete Research 38, 13651373, </a:t>
            </a:r>
            <a:r>
              <a:rPr lang="da-DK" sz="1400" dirty="0" smtClean="0">
                <a:solidFill>
                  <a:srgbClr val="003D85"/>
                </a:solidFill>
              </a:rPr>
              <a:t>2008.</a:t>
            </a:r>
          </a:p>
        </p:txBody>
      </p:sp>
      <p:sp>
        <p:nvSpPr>
          <p:cNvPr id="7" name="Rektangel 6"/>
          <p:cNvSpPr/>
          <p:nvPr/>
        </p:nvSpPr>
        <p:spPr>
          <a:xfrm>
            <a:off x="179512" y="1064930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 smtClean="0">
                <a:solidFill>
                  <a:srgbClr val="003D85"/>
                </a:solidFill>
              </a:rPr>
              <a:t>Mercury </a:t>
            </a:r>
            <a:r>
              <a:rPr lang="da-DK" sz="2000" dirty="0" err="1" smtClean="0">
                <a:solidFill>
                  <a:srgbClr val="003D85"/>
                </a:solidFill>
              </a:rPr>
              <a:t>Intrusion</a:t>
            </a:r>
            <a:r>
              <a:rPr lang="da-DK" sz="2000" dirty="0" smtClean="0">
                <a:solidFill>
                  <a:srgbClr val="003D85"/>
                </a:solidFill>
              </a:rPr>
              <a:t> </a:t>
            </a:r>
            <a:r>
              <a:rPr lang="da-DK" sz="2000" dirty="0" err="1" smtClean="0">
                <a:solidFill>
                  <a:srgbClr val="003D85"/>
                </a:solidFill>
              </a:rPr>
              <a:t>Porosimetry</a:t>
            </a:r>
            <a:r>
              <a:rPr lang="da-DK" sz="2000" dirty="0" smtClean="0">
                <a:solidFill>
                  <a:srgbClr val="003D85"/>
                </a:solidFill>
              </a:rPr>
              <a:t> </a:t>
            </a:r>
            <a:r>
              <a:rPr lang="da-DK" sz="2000" dirty="0" err="1" smtClean="0">
                <a:solidFill>
                  <a:srgbClr val="003D85"/>
                </a:solidFill>
              </a:rPr>
              <a:t>used</a:t>
            </a:r>
            <a:r>
              <a:rPr lang="da-DK" sz="2000" dirty="0" smtClean="0">
                <a:solidFill>
                  <a:srgbClr val="003D85"/>
                </a:solidFill>
              </a:rPr>
              <a:t> to </a:t>
            </a:r>
            <a:r>
              <a:rPr lang="da-DK" sz="2000" dirty="0" err="1" smtClean="0">
                <a:solidFill>
                  <a:srgbClr val="003D85"/>
                </a:solidFill>
              </a:rPr>
              <a:t>determine</a:t>
            </a:r>
            <a:r>
              <a:rPr lang="da-DK" sz="2000" dirty="0" smtClean="0">
                <a:solidFill>
                  <a:srgbClr val="003D85"/>
                </a:solidFill>
              </a:rPr>
              <a:t> pore </a:t>
            </a:r>
            <a:r>
              <a:rPr lang="da-DK" sz="2000" dirty="0" err="1" smtClean="0">
                <a:solidFill>
                  <a:srgbClr val="003D85"/>
                </a:solidFill>
              </a:rPr>
              <a:t>structure</a:t>
            </a:r>
            <a:r>
              <a:rPr lang="da-DK" sz="2000" dirty="0" smtClean="0">
                <a:solidFill>
                  <a:srgbClr val="003D85"/>
                </a:solidFill>
              </a:rPr>
              <a:t> </a:t>
            </a:r>
            <a:r>
              <a:rPr lang="da-DK" sz="2000" dirty="0" err="1" smtClean="0">
                <a:solidFill>
                  <a:srgbClr val="003D85"/>
                </a:solidFill>
              </a:rPr>
              <a:t>before</a:t>
            </a:r>
            <a:r>
              <a:rPr lang="da-DK" sz="2000" dirty="0" smtClean="0">
                <a:solidFill>
                  <a:srgbClr val="003D85"/>
                </a:solidFill>
              </a:rPr>
              <a:t> neutron </a:t>
            </a:r>
            <a:r>
              <a:rPr lang="da-DK" sz="2000" dirty="0" err="1" smtClean="0">
                <a:solidFill>
                  <a:srgbClr val="003D85"/>
                </a:solidFill>
              </a:rPr>
              <a:t>diffraction</a:t>
            </a:r>
            <a:r>
              <a:rPr lang="da-DK" sz="2000" dirty="0" smtClean="0">
                <a:solidFill>
                  <a:srgbClr val="003D85"/>
                </a:solidFill>
              </a:rPr>
              <a:t> </a:t>
            </a:r>
            <a:r>
              <a:rPr lang="da-DK" sz="2000" dirty="0" err="1" smtClean="0">
                <a:solidFill>
                  <a:srgbClr val="003D85"/>
                </a:solidFill>
              </a:rPr>
              <a:t>experiment</a:t>
            </a:r>
            <a:r>
              <a:rPr lang="da-DK" sz="2000" dirty="0" smtClean="0">
                <a:solidFill>
                  <a:srgbClr val="003D85"/>
                </a:solidFill>
              </a:rPr>
              <a:t> – pore </a:t>
            </a:r>
            <a:r>
              <a:rPr lang="da-DK" sz="2000" dirty="0" err="1" smtClean="0">
                <a:solidFill>
                  <a:srgbClr val="003D85"/>
                </a:solidFill>
              </a:rPr>
              <a:t>size</a:t>
            </a:r>
            <a:r>
              <a:rPr lang="da-DK" sz="2000" dirty="0" smtClean="0">
                <a:solidFill>
                  <a:srgbClr val="003D85"/>
                </a:solidFill>
              </a:rPr>
              <a:t> range 10-100 nm.</a:t>
            </a:r>
            <a:endParaRPr lang="da-DK" sz="2000" dirty="0">
              <a:solidFill>
                <a:srgbClr val="003D85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79512" y="4878452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 smtClean="0">
                <a:solidFill>
                  <a:srgbClr val="003D85"/>
                </a:solidFill>
              </a:rPr>
              <a:t>SANS – </a:t>
            </a:r>
            <a:r>
              <a:rPr lang="da-DK" sz="2000" dirty="0" err="1" smtClean="0">
                <a:solidFill>
                  <a:srgbClr val="003D85"/>
                </a:solidFill>
              </a:rPr>
              <a:t>Powder</a:t>
            </a:r>
            <a:r>
              <a:rPr lang="da-DK" sz="2000" dirty="0" smtClean="0">
                <a:solidFill>
                  <a:srgbClr val="003D85"/>
                </a:solidFill>
              </a:rPr>
              <a:t> </a:t>
            </a:r>
            <a:r>
              <a:rPr lang="da-DK" sz="2000" dirty="0" err="1" smtClean="0">
                <a:solidFill>
                  <a:srgbClr val="003D85"/>
                </a:solidFill>
              </a:rPr>
              <a:t>diffraction</a:t>
            </a:r>
            <a:r>
              <a:rPr lang="da-DK" sz="2000" dirty="0" smtClean="0">
                <a:solidFill>
                  <a:srgbClr val="003D85"/>
                </a:solidFill>
              </a:rPr>
              <a:t> </a:t>
            </a:r>
            <a:r>
              <a:rPr lang="da-DK" sz="2000" dirty="0" err="1" smtClean="0">
                <a:solidFill>
                  <a:srgbClr val="003D85"/>
                </a:solidFill>
              </a:rPr>
              <a:t>would</a:t>
            </a:r>
            <a:r>
              <a:rPr lang="da-DK" sz="2000" dirty="0" smtClean="0">
                <a:solidFill>
                  <a:srgbClr val="003D85"/>
                </a:solidFill>
              </a:rPr>
              <a:t> </a:t>
            </a:r>
            <a:r>
              <a:rPr lang="da-DK" sz="2000" dirty="0" err="1" smtClean="0">
                <a:solidFill>
                  <a:srgbClr val="003D85"/>
                </a:solidFill>
              </a:rPr>
              <a:t>allow</a:t>
            </a:r>
            <a:r>
              <a:rPr lang="da-DK" sz="2000" dirty="0" smtClean="0">
                <a:solidFill>
                  <a:srgbClr val="003D85"/>
                </a:solidFill>
              </a:rPr>
              <a:t> </a:t>
            </a:r>
            <a:r>
              <a:rPr lang="da-DK" sz="2000" dirty="0" err="1" smtClean="0">
                <a:solidFill>
                  <a:srgbClr val="003D85"/>
                </a:solidFill>
              </a:rPr>
              <a:t>both</a:t>
            </a:r>
            <a:r>
              <a:rPr lang="da-DK" sz="2000" dirty="0" smtClean="0">
                <a:solidFill>
                  <a:srgbClr val="003D85"/>
                </a:solidFill>
              </a:rPr>
              <a:t> pore </a:t>
            </a:r>
            <a:r>
              <a:rPr lang="da-DK" sz="2000" dirty="0" err="1" smtClean="0">
                <a:solidFill>
                  <a:srgbClr val="003D85"/>
                </a:solidFill>
              </a:rPr>
              <a:t>size</a:t>
            </a:r>
            <a:r>
              <a:rPr lang="da-DK" sz="2000" dirty="0" smtClean="0">
                <a:solidFill>
                  <a:srgbClr val="003D85"/>
                </a:solidFill>
              </a:rPr>
              <a:t> and </a:t>
            </a:r>
            <a:r>
              <a:rPr lang="da-DK" sz="2000" dirty="0" err="1" smtClean="0">
                <a:solidFill>
                  <a:srgbClr val="003D85"/>
                </a:solidFill>
              </a:rPr>
              <a:t>structural</a:t>
            </a:r>
            <a:r>
              <a:rPr lang="da-DK" sz="2000" dirty="0" smtClean="0">
                <a:solidFill>
                  <a:srgbClr val="003D85"/>
                </a:solidFill>
              </a:rPr>
              <a:t> </a:t>
            </a:r>
            <a:r>
              <a:rPr lang="da-DK" sz="2000" dirty="0" err="1" smtClean="0">
                <a:solidFill>
                  <a:srgbClr val="003D85"/>
                </a:solidFill>
              </a:rPr>
              <a:t>investigations</a:t>
            </a:r>
            <a:r>
              <a:rPr lang="da-DK" sz="2000" dirty="0" smtClean="0">
                <a:solidFill>
                  <a:srgbClr val="003D85"/>
                </a:solidFill>
              </a:rPr>
              <a:t>.</a:t>
            </a:r>
            <a:endParaRPr lang="da-DK" sz="2000" dirty="0">
              <a:solidFill>
                <a:srgbClr val="003D85"/>
              </a:solidFill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 l="61410" t="13306" r="12282" b="2661"/>
          <a:stretch>
            <a:fillRect/>
          </a:stretch>
        </p:blipFill>
        <p:spPr bwMode="auto">
          <a:xfrm>
            <a:off x="6444208" y="1687012"/>
            <a:ext cx="2002309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ktangel 9"/>
          <p:cNvSpPr/>
          <p:nvPr/>
        </p:nvSpPr>
        <p:spPr>
          <a:xfrm>
            <a:off x="179512" y="5189130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 smtClean="0">
                <a:solidFill>
                  <a:srgbClr val="003D85"/>
                </a:solidFill>
              </a:rPr>
              <a:t>Imaging </a:t>
            </a:r>
            <a:r>
              <a:rPr lang="da-DK" sz="2000" dirty="0" err="1" smtClean="0">
                <a:solidFill>
                  <a:srgbClr val="003D85"/>
                </a:solidFill>
              </a:rPr>
              <a:t>allows</a:t>
            </a:r>
            <a:r>
              <a:rPr lang="da-DK" sz="2000" dirty="0" smtClean="0">
                <a:solidFill>
                  <a:srgbClr val="003D85"/>
                </a:solidFill>
              </a:rPr>
              <a:t> </a:t>
            </a:r>
            <a:r>
              <a:rPr lang="da-DK" sz="2000" dirty="0" err="1" smtClean="0">
                <a:solidFill>
                  <a:srgbClr val="003D85"/>
                </a:solidFill>
              </a:rPr>
              <a:t>evaloution</a:t>
            </a:r>
            <a:r>
              <a:rPr lang="da-DK" sz="2000" dirty="0" smtClean="0">
                <a:solidFill>
                  <a:srgbClr val="003D85"/>
                </a:solidFill>
              </a:rPr>
              <a:t> of </a:t>
            </a:r>
            <a:r>
              <a:rPr lang="da-DK" sz="2000" dirty="0" err="1" smtClean="0">
                <a:solidFill>
                  <a:srgbClr val="003D85"/>
                </a:solidFill>
              </a:rPr>
              <a:t>curing</a:t>
            </a:r>
            <a:r>
              <a:rPr lang="da-DK" sz="2000" dirty="0" smtClean="0">
                <a:solidFill>
                  <a:srgbClr val="003D85"/>
                </a:solidFill>
              </a:rPr>
              <a:t> on </a:t>
            </a:r>
            <a:r>
              <a:rPr lang="da-DK" sz="2000" dirty="0" err="1" smtClean="0">
                <a:solidFill>
                  <a:srgbClr val="003D85"/>
                </a:solidFill>
              </a:rPr>
              <a:t>macroscopic</a:t>
            </a:r>
            <a:r>
              <a:rPr lang="da-DK" sz="2000" dirty="0" smtClean="0">
                <a:solidFill>
                  <a:srgbClr val="003D85"/>
                </a:solidFill>
              </a:rPr>
              <a:t> </a:t>
            </a:r>
            <a:r>
              <a:rPr lang="da-DK" sz="2000" dirty="0" err="1" smtClean="0">
                <a:solidFill>
                  <a:srgbClr val="003D85"/>
                </a:solidFill>
              </a:rPr>
              <a:t>scale</a:t>
            </a:r>
            <a:r>
              <a:rPr lang="da-DK" sz="2000" dirty="0" smtClean="0">
                <a:solidFill>
                  <a:srgbClr val="003D85"/>
                </a:solidFill>
              </a:rPr>
              <a:t>.</a:t>
            </a:r>
            <a:endParaRPr lang="da-DK" sz="2000" dirty="0">
              <a:solidFill>
                <a:srgbClr val="003D85"/>
              </a:solidFill>
            </a:endParaRPr>
          </a:p>
        </p:txBody>
      </p:sp>
      <p:sp>
        <p:nvSpPr>
          <p:cNvPr id="11" name="Tekstboks 10"/>
          <p:cNvSpPr txBox="1"/>
          <p:nvPr/>
        </p:nvSpPr>
        <p:spPr>
          <a:xfrm rot="16039284">
            <a:off x="510069" y="3095280"/>
            <a:ext cx="6638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imes New Roman" pitchFamily="18" charset="0"/>
                <a:cs typeface="Times New Roman" pitchFamily="18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71738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35280" cy="850106"/>
          </a:xfrm>
        </p:spPr>
        <p:txBody>
          <a:bodyPr>
            <a:normAutofit/>
          </a:bodyPr>
          <a:lstStyle/>
          <a:p>
            <a:r>
              <a:rPr lang="da-DK" dirty="0" smtClean="0"/>
              <a:t>Science </a:t>
            </a:r>
            <a:r>
              <a:rPr lang="da-DK" dirty="0" err="1" smtClean="0"/>
              <a:t>example</a:t>
            </a:r>
            <a:r>
              <a:rPr lang="da-DK" dirty="0" smtClean="0"/>
              <a:t> 1: Energy </a:t>
            </a:r>
            <a:r>
              <a:rPr lang="da-DK" dirty="0" err="1" smtClean="0"/>
              <a:t>storage</a:t>
            </a:r>
            <a:endParaRPr lang="da-DK" dirty="0"/>
          </a:p>
        </p:txBody>
      </p:sp>
      <p:grpSp>
        <p:nvGrpSpPr>
          <p:cNvPr id="3" name="Gruppe 26"/>
          <p:cNvGrpSpPr/>
          <p:nvPr/>
        </p:nvGrpSpPr>
        <p:grpSpPr>
          <a:xfrm>
            <a:off x="323528" y="836712"/>
            <a:ext cx="3059832" cy="2267993"/>
            <a:chOff x="216024" y="1218038"/>
            <a:chExt cx="2555776" cy="1894379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2098342"/>
              <a:ext cx="1774632" cy="101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24" y="1218038"/>
              <a:ext cx="979309" cy="949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1700808"/>
              <a:ext cx="864096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kstboks 7"/>
            <p:cNvSpPr txBox="1"/>
            <p:nvPr/>
          </p:nvSpPr>
          <p:spPr>
            <a:xfrm>
              <a:off x="395536" y="1234246"/>
              <a:ext cx="2376264" cy="36933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3D85"/>
                  </a:solidFill>
                </a:rPr>
                <a:t>Lithium ion batteries</a:t>
              </a:r>
              <a:endParaRPr lang="en-US" b="1" dirty="0">
                <a:solidFill>
                  <a:srgbClr val="003D85"/>
                </a:solidFill>
              </a:endParaRPr>
            </a:p>
          </p:txBody>
        </p:sp>
      </p:grpSp>
      <p:grpSp>
        <p:nvGrpSpPr>
          <p:cNvPr id="4" name="Gruppe 27"/>
          <p:cNvGrpSpPr/>
          <p:nvPr/>
        </p:nvGrpSpPr>
        <p:grpSpPr>
          <a:xfrm>
            <a:off x="4067944" y="836712"/>
            <a:ext cx="3486578" cy="1944216"/>
            <a:chOff x="502459" y="4221088"/>
            <a:chExt cx="2612755" cy="1456947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268" t="6264" r="42331" b="10441"/>
            <a:stretch>
              <a:fillRect/>
            </a:stretch>
          </p:blipFill>
          <p:spPr bwMode="auto">
            <a:xfrm>
              <a:off x="502459" y="4256026"/>
              <a:ext cx="2612755" cy="1422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kstboks 10"/>
            <p:cNvSpPr txBox="1"/>
            <p:nvPr/>
          </p:nvSpPr>
          <p:spPr>
            <a:xfrm>
              <a:off x="611560" y="4221088"/>
              <a:ext cx="2376264" cy="36933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3D85"/>
                  </a:solidFill>
                </a:rPr>
                <a:t>Fuel cells</a:t>
              </a:r>
              <a:endParaRPr lang="en-US" b="1" dirty="0">
                <a:solidFill>
                  <a:srgbClr val="003D85"/>
                </a:solidFill>
              </a:endParaRPr>
            </a:p>
          </p:txBody>
        </p:sp>
      </p:grpSp>
      <p:grpSp>
        <p:nvGrpSpPr>
          <p:cNvPr id="9" name="Gruppe 28"/>
          <p:cNvGrpSpPr/>
          <p:nvPr/>
        </p:nvGrpSpPr>
        <p:grpSpPr>
          <a:xfrm>
            <a:off x="179512" y="3212976"/>
            <a:ext cx="3038283" cy="2664297"/>
            <a:chOff x="6105717" y="620688"/>
            <a:chExt cx="3038283" cy="2664297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 t="16338" b="8714"/>
            <a:stretch>
              <a:fillRect/>
            </a:stretch>
          </p:blipFill>
          <p:spPr bwMode="auto">
            <a:xfrm>
              <a:off x="6105717" y="1484785"/>
              <a:ext cx="2858771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417990" y="764705"/>
              <a:ext cx="1726010" cy="113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 t="67113"/>
            <a:stretch>
              <a:fillRect/>
            </a:stretch>
          </p:blipFill>
          <p:spPr bwMode="auto">
            <a:xfrm rot="16200000">
              <a:off x="5946797" y="1447849"/>
              <a:ext cx="2237553" cy="583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ktangel 15"/>
            <p:cNvSpPr/>
            <p:nvPr/>
          </p:nvSpPr>
          <p:spPr>
            <a:xfrm>
              <a:off x="6456841" y="1736433"/>
              <a:ext cx="187619" cy="87710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Tekstboks 16"/>
            <p:cNvSpPr txBox="1"/>
            <p:nvPr/>
          </p:nvSpPr>
          <p:spPr>
            <a:xfrm>
              <a:off x="6228184" y="1052736"/>
              <a:ext cx="2376264" cy="36933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3D85"/>
                  </a:solidFill>
                </a:rPr>
                <a:t>Hydrogen storage</a:t>
              </a:r>
              <a:endParaRPr lang="en-US" b="1" dirty="0">
                <a:solidFill>
                  <a:srgbClr val="003D85"/>
                </a:solidFill>
              </a:endParaRPr>
            </a:p>
          </p:txBody>
        </p:sp>
      </p:grpSp>
      <p:sp>
        <p:nvSpPr>
          <p:cNvPr id="18" name="Tekstboks 17"/>
          <p:cNvSpPr txBox="1"/>
          <p:nvPr/>
        </p:nvSpPr>
        <p:spPr>
          <a:xfrm>
            <a:off x="3707904" y="3362216"/>
            <a:ext cx="4887556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3D85"/>
                </a:solidFill>
                <a:cs typeface="Arial" pitchFamily="34" charset="0"/>
              </a:rPr>
              <a:t>Advantages of using neutrons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3D85"/>
                </a:solidFill>
                <a:cs typeface="Arial" pitchFamily="34" charset="0"/>
              </a:rPr>
              <a:t>Good contrast for light elements: H, Li, O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3D85"/>
                </a:solidFill>
                <a:cs typeface="Arial" pitchFamily="34" charset="0"/>
              </a:rPr>
              <a:t>Study real size objects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3D85"/>
                </a:solidFill>
                <a:cs typeface="Arial" pitchFamily="34" charset="0"/>
              </a:rPr>
              <a:t>Investigations under working conditions </a:t>
            </a:r>
          </a:p>
        </p:txBody>
      </p:sp>
    </p:spTree>
    <p:extLst>
      <p:ext uri="{BB962C8B-B14F-4D97-AF65-F5344CB8AC3E}">
        <p14:creationId xmlns:p14="http://schemas.microsoft.com/office/powerpoint/2010/main" val="2859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3.bp.blogspot.com/_WorohtkKEqY/TH8Yime36lI/AAAAAAAAAWs/tEVUKyerV-w/s1600/MethaneHydrateH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926" y="2116700"/>
            <a:ext cx="2088232" cy="213173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452320" cy="54868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Science </a:t>
            </a:r>
            <a:r>
              <a:rPr lang="da-DK" dirty="0" err="1" smtClean="0"/>
              <a:t>example</a:t>
            </a:r>
            <a:r>
              <a:rPr lang="da-DK" dirty="0" smtClean="0"/>
              <a:t> 2 – </a:t>
            </a:r>
            <a:r>
              <a:rPr lang="da-DK" dirty="0" err="1" smtClean="0"/>
              <a:t>Crystallization</a:t>
            </a:r>
            <a:r>
              <a:rPr lang="da-DK" dirty="0" smtClean="0"/>
              <a:t> and </a:t>
            </a:r>
            <a:r>
              <a:rPr lang="da-DK" dirty="0" err="1" smtClean="0"/>
              <a:t>growth</a:t>
            </a:r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0" y="484186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257300" algn="l"/>
              </a:tabLst>
            </a:pPr>
            <a:r>
              <a:rPr lang="en-US" sz="2000" b="1" dirty="0" smtClean="0">
                <a:solidFill>
                  <a:srgbClr val="003D85"/>
                </a:solidFill>
              </a:rPr>
              <a:t>HEIMDAL:</a:t>
            </a:r>
            <a:r>
              <a:rPr lang="en-US" sz="2000" dirty="0" smtClean="0">
                <a:solidFill>
                  <a:srgbClr val="003D85"/>
                </a:solidFill>
              </a:rPr>
              <a:t>	Follow crystallization before nucleation (</a:t>
            </a:r>
            <a:r>
              <a:rPr lang="en-US" sz="2000" b="1" dirty="0" smtClean="0">
                <a:solidFill>
                  <a:srgbClr val="003D85"/>
                </a:solidFill>
              </a:rPr>
              <a:t>SANS</a:t>
            </a:r>
            <a:r>
              <a:rPr lang="en-US" sz="2000" dirty="0" smtClean="0">
                <a:solidFill>
                  <a:srgbClr val="003D85"/>
                </a:solidFill>
              </a:rPr>
              <a:t>)</a:t>
            </a:r>
          </a:p>
          <a:p>
            <a:pPr>
              <a:tabLst>
                <a:tab pos="1257300" algn="l"/>
              </a:tabLst>
            </a:pPr>
            <a:r>
              <a:rPr lang="en-US" sz="2000" dirty="0" smtClean="0">
                <a:solidFill>
                  <a:srgbClr val="003D85"/>
                </a:solidFill>
              </a:rPr>
              <a:t>	Crystal growth (</a:t>
            </a:r>
            <a:r>
              <a:rPr lang="en-US" sz="2000" b="1" dirty="0" smtClean="0">
                <a:solidFill>
                  <a:srgbClr val="003D85"/>
                </a:solidFill>
              </a:rPr>
              <a:t>Powder diffraction</a:t>
            </a:r>
            <a:r>
              <a:rPr lang="en-US" sz="2000" dirty="0" smtClean="0">
                <a:solidFill>
                  <a:srgbClr val="003D85"/>
                </a:solidFill>
              </a:rPr>
              <a:t>) </a:t>
            </a:r>
          </a:p>
          <a:p>
            <a:pPr>
              <a:tabLst>
                <a:tab pos="1257300" algn="l"/>
              </a:tabLst>
            </a:pPr>
            <a:r>
              <a:rPr lang="en-US" sz="2000" dirty="0" smtClean="0">
                <a:solidFill>
                  <a:srgbClr val="003D85"/>
                </a:solidFill>
              </a:rPr>
              <a:t>	Distribution within tube (</a:t>
            </a:r>
            <a:r>
              <a:rPr lang="en-US" sz="2000" b="1" dirty="0" smtClean="0">
                <a:solidFill>
                  <a:srgbClr val="003D85"/>
                </a:solidFill>
              </a:rPr>
              <a:t>imaging</a:t>
            </a:r>
            <a:r>
              <a:rPr lang="en-US" sz="2000" dirty="0" smtClean="0">
                <a:solidFill>
                  <a:srgbClr val="003D85"/>
                </a:solidFill>
              </a:rPr>
              <a:t>)</a:t>
            </a:r>
          </a:p>
          <a:p>
            <a:pPr>
              <a:tabLst>
                <a:tab pos="1257300" algn="l"/>
              </a:tabLst>
            </a:pPr>
            <a:r>
              <a:rPr lang="en-US" sz="2000" dirty="0" smtClean="0">
                <a:solidFill>
                  <a:srgbClr val="003D85"/>
                </a:solidFill>
              </a:rPr>
              <a:t>	Total scattering (PDF) – give information about the role of inhibitors</a:t>
            </a:r>
            <a:endParaRPr lang="da-DK" sz="2000" dirty="0">
              <a:solidFill>
                <a:srgbClr val="003D85"/>
              </a:solidFill>
            </a:endParaRPr>
          </a:p>
        </p:txBody>
      </p:sp>
      <p:pic>
        <p:nvPicPr>
          <p:cNvPr id="7" name="Picture 4" descr="http://upload.wikimedia.org/wikipedia/commons/6/66/Clathrate_hydrate_sI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6966" y="1999979"/>
            <a:ext cx="4680520" cy="2941189"/>
          </a:xfrm>
          <a:prstGeom prst="rect">
            <a:avLst/>
          </a:prstGeom>
          <a:noFill/>
        </p:spPr>
      </p:pic>
      <p:pic>
        <p:nvPicPr>
          <p:cNvPr id="9218" name="Picture 2" descr="http://www.rsc.org/ej/CS/2013/c2cs35340g/c2cs35340g-f14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1422" y="2825641"/>
            <a:ext cx="4066554" cy="2088232"/>
          </a:xfrm>
          <a:prstGeom prst="rect">
            <a:avLst/>
          </a:prstGeom>
          <a:noFill/>
        </p:spPr>
      </p:pic>
      <p:sp>
        <p:nvSpPr>
          <p:cNvPr id="8" name="Rektangel 7"/>
          <p:cNvSpPr/>
          <p:nvPr/>
        </p:nvSpPr>
        <p:spPr>
          <a:xfrm>
            <a:off x="0" y="108467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003D85"/>
                </a:solidFill>
              </a:rPr>
              <a:t>Clathrate</a:t>
            </a:r>
            <a:r>
              <a:rPr lang="en-US" sz="2000" dirty="0" smtClean="0">
                <a:solidFill>
                  <a:srgbClr val="003D85"/>
                </a:solidFill>
              </a:rPr>
              <a:t> hydrates are solids made from small gas molecules and water. </a:t>
            </a:r>
            <a:endParaRPr lang="da-DK" sz="2000" dirty="0">
              <a:solidFill>
                <a:srgbClr val="003D85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0" y="140522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D85"/>
                </a:solidFill>
              </a:rPr>
              <a:t>Gas hydrates forms in gas and oil subsea pipelines</a:t>
            </a:r>
          </a:p>
          <a:p>
            <a:r>
              <a:rPr lang="en-US" sz="2000" dirty="0" smtClean="0">
                <a:solidFill>
                  <a:srgbClr val="003D85"/>
                </a:solidFill>
              </a:rPr>
              <a:t>		=&gt; often results in blockage and shutdown </a:t>
            </a:r>
            <a:r>
              <a:rPr lang="da-DK" sz="2000" dirty="0" smtClean="0">
                <a:solidFill>
                  <a:srgbClr val="003D85"/>
                </a:solidFill>
              </a:rPr>
              <a:t>of pipelines.</a:t>
            </a:r>
          </a:p>
          <a:p>
            <a:endParaRPr lang="da-DK" sz="2000" dirty="0" smtClean="0">
              <a:solidFill>
                <a:srgbClr val="003D85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4861422" y="2177569"/>
            <a:ext cx="4067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D85"/>
                </a:solidFill>
              </a:rPr>
              <a:t>Small molecules are added to the oil to prevent crystallization</a:t>
            </a:r>
          </a:p>
        </p:txBody>
      </p:sp>
    </p:spTree>
    <p:extLst>
      <p:ext uri="{BB962C8B-B14F-4D97-AF65-F5344CB8AC3E}">
        <p14:creationId xmlns:p14="http://schemas.microsoft.com/office/powerpoint/2010/main" val="388658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55129"/>
            <a:ext cx="846772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0" y="188640"/>
            <a:ext cx="7164288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Science example 3: Heterogeneous catalysis</a:t>
            </a:r>
            <a:endParaRPr lang="en-US" dirty="0"/>
          </a:p>
        </p:txBody>
      </p:sp>
      <p:sp>
        <p:nvSpPr>
          <p:cNvPr id="6" name="Tekstboks 5"/>
          <p:cNvSpPr txBox="1"/>
          <p:nvPr/>
        </p:nvSpPr>
        <p:spPr>
          <a:xfrm>
            <a:off x="7249844" y="2107257"/>
            <a:ext cx="17235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a-DK" sz="2400" b="1" dirty="0" err="1" smtClean="0">
                <a:solidFill>
                  <a:srgbClr val="003D85"/>
                </a:solidFill>
                <a:latin typeface="Arial" pitchFamily="34" charset="0"/>
                <a:cs typeface="Arial" pitchFamily="34" charset="0"/>
              </a:rPr>
              <a:t>Diffraction</a:t>
            </a:r>
            <a:endParaRPr lang="da-DK" sz="2400" b="1" dirty="0" smtClean="0">
              <a:solidFill>
                <a:srgbClr val="003D8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6063213" y="2107257"/>
            <a:ext cx="104067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a-DK" sz="2400" b="1" dirty="0" smtClean="0">
                <a:solidFill>
                  <a:srgbClr val="003D85"/>
                </a:solidFill>
                <a:latin typeface="Arial" pitchFamily="34" charset="0"/>
                <a:cs typeface="Arial" pitchFamily="34" charset="0"/>
              </a:rPr>
              <a:t>SANS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3347864" y="2107257"/>
            <a:ext cx="13628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a-DK" sz="2400" b="1" dirty="0" err="1" smtClean="0">
                <a:solidFill>
                  <a:srgbClr val="003D85"/>
                </a:solidFill>
                <a:latin typeface="Arial" pitchFamily="34" charset="0"/>
                <a:cs typeface="Arial" pitchFamily="34" charset="0"/>
              </a:rPr>
              <a:t>Imaging</a:t>
            </a:r>
            <a:endParaRPr lang="da-DK" sz="2400" b="1" dirty="0" smtClean="0">
              <a:solidFill>
                <a:srgbClr val="003D85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Lige pilforbindelse 9"/>
          <p:cNvCxnSpPr/>
          <p:nvPr/>
        </p:nvCxnSpPr>
        <p:spPr>
          <a:xfrm flipH="1">
            <a:off x="2204641" y="2611313"/>
            <a:ext cx="604867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76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8" y="212254"/>
            <a:ext cx="7524328" cy="54868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Science </a:t>
            </a:r>
            <a:r>
              <a:rPr lang="da-DK" dirty="0" err="1" smtClean="0"/>
              <a:t>example</a:t>
            </a:r>
            <a:r>
              <a:rPr lang="da-DK" dirty="0" smtClean="0"/>
              <a:t> 4 – </a:t>
            </a:r>
            <a:r>
              <a:rPr lang="da-DK" dirty="0" err="1" smtClean="0"/>
              <a:t>Nanocomposite</a:t>
            </a:r>
            <a:r>
              <a:rPr lang="da-DK" dirty="0" smtClean="0"/>
              <a:t> magnets</a:t>
            </a:r>
            <a:endParaRPr lang="da-DK" dirty="0"/>
          </a:p>
        </p:txBody>
      </p:sp>
      <p:pic>
        <p:nvPicPr>
          <p:cNvPr id="12" name="Picture 4" descr="http://www.mywindpowersystem.com/marketplace/wp-content/uploads/2009/11/GE-2_5MW-Wind-Turb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8437" y="764704"/>
            <a:ext cx="1775563" cy="1775563"/>
          </a:xfrm>
          <a:prstGeom prst="rect">
            <a:avLst/>
          </a:prstGeom>
          <a:noFill/>
        </p:spPr>
      </p:pic>
      <p:pic>
        <p:nvPicPr>
          <p:cNvPr id="13" name="Picture 16" descr="http://www.thefourcharms.com/wp-content/uploads/2012/04/ge-refrigerator-repair-los-angeles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7788946" y="4293096"/>
            <a:ext cx="1355054" cy="1872208"/>
          </a:xfrm>
          <a:prstGeom prst="rect">
            <a:avLst/>
          </a:prstGeom>
          <a:noFill/>
        </p:spPr>
      </p:pic>
      <p:pic>
        <p:nvPicPr>
          <p:cNvPr id="14" name="Picture 52" descr="https://encrypted-tbn1.google.com/images?q=tbn:ANd9GcTwXsRBduxcPdx2qwaaYuXq7eZeCnjCSCCmEUGdr64yvOLhCq_w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20000"/>
          </a:blip>
          <a:srcRect/>
          <a:stretch>
            <a:fillRect/>
          </a:stretch>
        </p:blipFill>
        <p:spPr bwMode="auto">
          <a:xfrm>
            <a:off x="6516216" y="3356992"/>
            <a:ext cx="1993972" cy="1487811"/>
          </a:xfrm>
          <a:prstGeom prst="rect">
            <a:avLst/>
          </a:prstGeom>
          <a:noFill/>
        </p:spPr>
      </p:pic>
      <p:pic>
        <p:nvPicPr>
          <p:cNvPr id="18" name="Picture 6" descr="http://elbilguide.dk/wp-content/uploads/2008/05/teslaroadster_oversig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 t="15118" b="15118"/>
          <a:stretch>
            <a:fillRect/>
          </a:stretch>
        </p:blipFill>
        <p:spPr bwMode="auto">
          <a:xfrm>
            <a:off x="4932040" y="764704"/>
            <a:ext cx="3333750" cy="1661251"/>
          </a:xfrm>
          <a:prstGeom prst="rect">
            <a:avLst/>
          </a:prstGeom>
          <a:noFill/>
        </p:spPr>
      </p:pic>
      <p:pic>
        <p:nvPicPr>
          <p:cNvPr id="19" name="Picture 30" descr="http://www.plumbnation.co.uk/site/grundfos-alpha2-15-60-domestic-circulator-bare-pump/large-alpha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1700808"/>
            <a:ext cx="1644157" cy="2169469"/>
          </a:xfrm>
          <a:prstGeom prst="rect">
            <a:avLst/>
          </a:prstGeom>
          <a:noFill/>
        </p:spPr>
      </p:pic>
      <p:pic>
        <p:nvPicPr>
          <p:cNvPr id="20" name="Picture 20" descr="http://thecoolgadgets.com/wp-content/uploads/2010/11/Philips-Norelco-7325XL-electric-razor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20000"/>
          </a:blip>
          <a:srcRect l="26006" r="26006"/>
          <a:stretch>
            <a:fillRect/>
          </a:stretch>
        </p:blipFill>
        <p:spPr bwMode="auto">
          <a:xfrm rot="-900000">
            <a:off x="7768267" y="2078941"/>
            <a:ext cx="1047910" cy="2671183"/>
          </a:xfrm>
          <a:prstGeom prst="rect">
            <a:avLst/>
          </a:prstGeom>
          <a:noFill/>
        </p:spPr>
      </p:pic>
      <p:pic>
        <p:nvPicPr>
          <p:cNvPr id="21" name="Picture 14" descr="http://doesitreallywork.org/wp-content/uploads/2012/04/Electric-Toothbrush-Reviews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20000"/>
          </a:blip>
          <a:srcRect l="31496" r="25197"/>
          <a:stretch>
            <a:fillRect/>
          </a:stretch>
        </p:blipFill>
        <p:spPr bwMode="auto">
          <a:xfrm>
            <a:off x="8052538" y="1916832"/>
            <a:ext cx="1091462" cy="2520280"/>
          </a:xfrm>
          <a:prstGeom prst="rect">
            <a:avLst/>
          </a:prstGeom>
          <a:noFill/>
        </p:spPr>
      </p:pic>
      <p:sp>
        <p:nvSpPr>
          <p:cNvPr id="56" name="Rektangel 55"/>
          <p:cNvSpPr/>
          <p:nvPr/>
        </p:nvSpPr>
        <p:spPr>
          <a:xfrm>
            <a:off x="72008" y="1170037"/>
            <a:ext cx="507605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D85"/>
                </a:solidFill>
              </a:rPr>
              <a:t>Magnetic materials are everywhere!</a:t>
            </a:r>
          </a:p>
          <a:p>
            <a:endParaRPr lang="en-US" sz="1400" dirty="0" smtClean="0">
              <a:solidFill>
                <a:srgbClr val="003D85"/>
              </a:solidFill>
            </a:endParaRPr>
          </a:p>
          <a:p>
            <a:r>
              <a:rPr lang="en-US" sz="2000" dirty="0" smtClean="0">
                <a:solidFill>
                  <a:srgbClr val="003D85"/>
                </a:solidFill>
              </a:rPr>
              <a:t>Magnetic </a:t>
            </a:r>
            <a:r>
              <a:rPr lang="en-US" sz="2000" dirty="0" err="1" smtClean="0">
                <a:solidFill>
                  <a:srgbClr val="003D85"/>
                </a:solidFill>
              </a:rPr>
              <a:t>nanocomposites</a:t>
            </a:r>
            <a:r>
              <a:rPr lang="en-US" sz="2000" dirty="0" smtClean="0">
                <a:solidFill>
                  <a:srgbClr val="003D85"/>
                </a:solidFill>
              </a:rPr>
              <a:t> made of soft/hard :</a:t>
            </a:r>
          </a:p>
          <a:p>
            <a:pPr lvl="1">
              <a:buFont typeface="Symbol"/>
              <a:buChar char="Þ"/>
            </a:pPr>
            <a:r>
              <a:rPr lang="en-US" sz="2000" dirty="0" smtClean="0">
                <a:solidFill>
                  <a:srgbClr val="003D85"/>
                </a:solidFill>
              </a:rPr>
              <a:t> improve magnetic strength</a:t>
            </a:r>
          </a:p>
          <a:p>
            <a:r>
              <a:rPr lang="en-US" sz="2000" dirty="0" smtClean="0">
                <a:solidFill>
                  <a:srgbClr val="003D85"/>
                </a:solidFill>
              </a:rPr>
              <a:t>		exchange-coupling.</a:t>
            </a:r>
            <a:endParaRPr lang="da-DK" sz="2000" dirty="0">
              <a:solidFill>
                <a:srgbClr val="003D85"/>
              </a:solidFill>
            </a:endParaRPr>
          </a:p>
        </p:txBody>
      </p:sp>
      <p:sp>
        <p:nvSpPr>
          <p:cNvPr id="27" name="Afrundet rektangel 26"/>
          <p:cNvSpPr/>
          <p:nvPr/>
        </p:nvSpPr>
        <p:spPr bwMode="auto">
          <a:xfrm>
            <a:off x="179512" y="2772796"/>
            <a:ext cx="6264696" cy="2803698"/>
          </a:xfrm>
          <a:prstGeom prst="round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/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r="-591"/>
          <a:stretch/>
        </p:blipFill>
        <p:spPr>
          <a:xfrm>
            <a:off x="346691" y="2833848"/>
            <a:ext cx="6183043" cy="263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Exchange spring magnets</a:t>
            </a:r>
            <a:endParaRPr lang="en-US" dirty="0"/>
          </a:p>
        </p:txBody>
      </p:sp>
      <p:sp>
        <p:nvSpPr>
          <p:cNvPr id="4" name="Tekstboks 3"/>
          <p:cNvSpPr txBox="1"/>
          <p:nvPr/>
        </p:nvSpPr>
        <p:spPr>
          <a:xfrm>
            <a:off x="0" y="5744289"/>
            <a:ext cx="469724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a-DK" sz="1200" dirty="0"/>
              <a:t>A. </a:t>
            </a:r>
            <a:r>
              <a:rPr lang="da-DK" sz="1200" dirty="0" err="1"/>
              <a:t>Quesada</a:t>
            </a:r>
            <a:r>
              <a:rPr lang="da-DK" sz="1200" dirty="0"/>
              <a:t>, C. </a:t>
            </a:r>
            <a:r>
              <a:rPr lang="da-DK" sz="1200" dirty="0" smtClean="0"/>
              <a:t>Granados </a:t>
            </a:r>
            <a:r>
              <a:rPr lang="da-DK" sz="1200" i="1" dirty="0"/>
              <a:t>et al</a:t>
            </a:r>
            <a:r>
              <a:rPr lang="da-DK" sz="1200" dirty="0"/>
              <a:t>,. </a:t>
            </a:r>
            <a:r>
              <a:rPr lang="en-US" sz="1200" dirty="0"/>
              <a:t>Adv. Electron. Mater., </a:t>
            </a:r>
            <a:r>
              <a:rPr lang="en-US" sz="1200" b="1" dirty="0"/>
              <a:t>2</a:t>
            </a:r>
            <a:r>
              <a:rPr lang="en-US" sz="1200" dirty="0"/>
              <a:t>, 1500365 (2016) </a:t>
            </a: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8"/>
          <p:cNvSpPr txBox="1"/>
          <p:nvPr/>
        </p:nvSpPr>
        <p:spPr>
          <a:xfrm>
            <a:off x="3422693" y="3250262"/>
            <a:ext cx="1306704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latin typeface="+mj-lt"/>
              </a:rPr>
              <a:t>CoFe</a:t>
            </a:r>
            <a:r>
              <a:rPr lang="en-US" sz="2600" b="1" baseline="-25000" dirty="0" smtClean="0">
                <a:latin typeface="+mj-lt"/>
              </a:rPr>
              <a:t>2</a:t>
            </a:r>
            <a:r>
              <a:rPr lang="en-US" sz="2600" b="1" dirty="0" smtClean="0">
                <a:latin typeface="+mj-lt"/>
              </a:rPr>
              <a:t>O</a:t>
            </a:r>
            <a:r>
              <a:rPr lang="en-US" sz="2600" b="1" baseline="-25000" dirty="0" smtClean="0">
                <a:latin typeface="+mj-lt"/>
              </a:rPr>
              <a:t>4</a:t>
            </a:r>
            <a:endParaRPr lang="en-US" sz="2600" b="1" dirty="0" smtClean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040" y="3081660"/>
            <a:ext cx="4346973" cy="28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78"/>
          <p:cNvSpPr/>
          <p:nvPr/>
        </p:nvSpPr>
        <p:spPr>
          <a:xfrm>
            <a:off x="4335328" y="1524356"/>
            <a:ext cx="280800" cy="685795"/>
          </a:xfrm>
          <a:prstGeom prst="rect">
            <a:avLst/>
          </a:prstGeom>
          <a:solidFill>
            <a:srgbClr val="7030A0">
              <a:alpha val="4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4"/>
          <p:cNvSpPr txBox="1"/>
          <p:nvPr/>
        </p:nvSpPr>
        <p:spPr>
          <a:xfrm>
            <a:off x="285857" y="1084488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HARD</a:t>
            </a:r>
            <a:endParaRPr lang="en-US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75"/>
          <p:cNvSpPr txBox="1"/>
          <p:nvPr/>
        </p:nvSpPr>
        <p:spPr>
          <a:xfrm>
            <a:off x="6563400" y="1084488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SOFT</a:t>
            </a:r>
            <a:endParaRPr lang="en-US" dirty="0" smtClean="0">
              <a:solidFill>
                <a:srgbClr val="00B0F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76"/>
          <p:cNvSpPr txBox="1"/>
          <p:nvPr/>
        </p:nvSpPr>
        <p:spPr>
          <a:xfrm>
            <a:off x="372389" y="1469581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↑ H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endParaRPr lang="en-US" sz="1600" dirty="0" smtClean="0">
              <a:latin typeface="Calibri Light" panose="020F0302020204030204" pitchFamily="34" charset="0"/>
            </a:endParaRPr>
          </a:p>
        </p:txBody>
      </p:sp>
      <p:sp>
        <p:nvSpPr>
          <p:cNvPr id="11" name="TextBox 77"/>
          <p:cNvSpPr txBox="1"/>
          <p:nvPr/>
        </p:nvSpPr>
        <p:spPr>
          <a:xfrm>
            <a:off x="6585768" y="1469581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Calibri Light" panose="020F0302020204030204" pitchFamily="34" charset="0"/>
              </a:rPr>
              <a:t>↑ M</a:t>
            </a:r>
            <a:r>
              <a:rPr lang="en-US" sz="2000" b="1" baseline="-25000" dirty="0" smtClean="0">
                <a:solidFill>
                  <a:srgbClr val="00B0F0"/>
                </a:solidFill>
                <a:latin typeface="Calibri Light" panose="020F0302020204030204" pitchFamily="34" charset="0"/>
              </a:rPr>
              <a:t>S</a:t>
            </a:r>
            <a:r>
              <a:rPr lang="en-US" sz="2000" b="1" dirty="0" smtClean="0">
                <a:solidFill>
                  <a:srgbClr val="00B0F0"/>
                </a:solidFill>
                <a:latin typeface="Calibri Light" panose="020F0302020204030204" pitchFamily="34" charset="0"/>
              </a:rPr>
              <a:t> </a:t>
            </a:r>
            <a:endParaRPr lang="en-US" sz="1600" dirty="0" smtClean="0">
              <a:solidFill>
                <a:srgbClr val="00B0F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oup 68"/>
          <p:cNvGrpSpPr/>
          <p:nvPr/>
        </p:nvGrpSpPr>
        <p:grpSpPr>
          <a:xfrm>
            <a:off x="3503940" y="868464"/>
            <a:ext cx="2377355" cy="2471529"/>
            <a:chOff x="1005563" y="1261958"/>
            <a:chExt cx="4155392" cy="4320000"/>
          </a:xfrm>
        </p:grpSpPr>
        <p:cxnSp>
          <p:nvCxnSpPr>
            <p:cNvPr id="13" name="Lige pilforbindelse 59"/>
            <p:cNvCxnSpPr/>
            <p:nvPr/>
          </p:nvCxnSpPr>
          <p:spPr>
            <a:xfrm flipV="1">
              <a:off x="2932431" y="1261958"/>
              <a:ext cx="0" cy="43200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ge pilforbindelse 60"/>
            <p:cNvCxnSpPr/>
            <p:nvPr/>
          </p:nvCxnSpPr>
          <p:spPr>
            <a:xfrm>
              <a:off x="1005563" y="3596241"/>
              <a:ext cx="3960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ktangel 62"/>
            <p:cNvSpPr/>
            <p:nvPr/>
          </p:nvSpPr>
          <p:spPr>
            <a:xfrm>
              <a:off x="2312972" y="1261958"/>
              <a:ext cx="636591" cy="591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alibri Light" panose="020F0302020204030204" pitchFamily="34" charset="0"/>
                </a:rPr>
                <a:t>M</a:t>
              </a:r>
              <a:endParaRPr lang="en-US" sz="16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Rektangel 63"/>
            <p:cNvSpPr/>
            <p:nvPr/>
          </p:nvSpPr>
          <p:spPr>
            <a:xfrm>
              <a:off x="4611221" y="3648101"/>
              <a:ext cx="549734" cy="591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alibri Light" panose="020F0302020204030204" pitchFamily="34" charset="0"/>
                </a:rPr>
                <a:t>H</a:t>
              </a:r>
              <a:endParaRPr lang="en-US" sz="1600" b="1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7" name="Group 81"/>
          <p:cNvGrpSpPr/>
          <p:nvPr/>
        </p:nvGrpSpPr>
        <p:grpSpPr>
          <a:xfrm>
            <a:off x="357855" y="874227"/>
            <a:ext cx="2377355" cy="2471529"/>
            <a:chOff x="1005563" y="1261958"/>
            <a:chExt cx="4155392" cy="4320000"/>
          </a:xfrm>
        </p:grpSpPr>
        <p:cxnSp>
          <p:nvCxnSpPr>
            <p:cNvPr id="18" name="Lige pilforbindelse 59"/>
            <p:cNvCxnSpPr/>
            <p:nvPr/>
          </p:nvCxnSpPr>
          <p:spPr>
            <a:xfrm flipV="1">
              <a:off x="2949563" y="1261958"/>
              <a:ext cx="0" cy="43200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pilforbindelse 60"/>
            <p:cNvCxnSpPr/>
            <p:nvPr/>
          </p:nvCxnSpPr>
          <p:spPr>
            <a:xfrm>
              <a:off x="1005563" y="3596241"/>
              <a:ext cx="3960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ktangel 62"/>
            <p:cNvSpPr/>
            <p:nvPr/>
          </p:nvSpPr>
          <p:spPr>
            <a:xfrm>
              <a:off x="2312972" y="1261958"/>
              <a:ext cx="636591" cy="591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alibri Light" panose="020F0302020204030204" pitchFamily="34" charset="0"/>
                </a:rPr>
                <a:t>M</a:t>
              </a:r>
              <a:endParaRPr lang="en-US" sz="16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21" name="Rektangel 63"/>
            <p:cNvSpPr/>
            <p:nvPr/>
          </p:nvSpPr>
          <p:spPr>
            <a:xfrm>
              <a:off x="4611221" y="3648101"/>
              <a:ext cx="549734" cy="591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alibri Light" panose="020F0302020204030204" pitchFamily="34" charset="0"/>
                </a:rPr>
                <a:t>H</a:t>
              </a:r>
              <a:endParaRPr lang="en-US" sz="1600" b="1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22" name="Group 103"/>
          <p:cNvGrpSpPr/>
          <p:nvPr/>
        </p:nvGrpSpPr>
        <p:grpSpPr>
          <a:xfrm>
            <a:off x="679424" y="1627000"/>
            <a:ext cx="1598163" cy="1185680"/>
            <a:chOff x="1076011" y="2150324"/>
            <a:chExt cx="3897810" cy="2891793"/>
          </a:xfrm>
        </p:grpSpPr>
        <p:sp>
          <p:nvSpPr>
            <p:cNvPr id="23" name="Kombinationstegning 61"/>
            <p:cNvSpPr/>
            <p:nvPr/>
          </p:nvSpPr>
          <p:spPr>
            <a:xfrm>
              <a:off x="2964246" y="2151914"/>
              <a:ext cx="1992113" cy="1444105"/>
            </a:xfrm>
            <a:custGeom>
              <a:avLst/>
              <a:gdLst>
                <a:gd name="connsiteX0" fmla="*/ 0 w 2095500"/>
                <a:gd name="connsiteY0" fmla="*/ 1397000 h 1397000"/>
                <a:gd name="connsiteX1" fmla="*/ 1193800 w 2095500"/>
                <a:gd name="connsiteY1" fmla="*/ 254000 h 1397000"/>
                <a:gd name="connsiteX2" fmla="*/ 2095500 w 2095500"/>
                <a:gd name="connsiteY2" fmla="*/ 0 h 1397000"/>
                <a:gd name="connsiteX3" fmla="*/ 2095500 w 2095500"/>
                <a:gd name="connsiteY3" fmla="*/ 0 h 1397000"/>
                <a:gd name="connsiteX0" fmla="*/ 0 w 2095500"/>
                <a:gd name="connsiteY0" fmla="*/ 1397000 h 1397000"/>
                <a:gd name="connsiteX1" fmla="*/ 355957 w 2095500"/>
                <a:gd name="connsiteY1" fmla="*/ 1199198 h 1397000"/>
                <a:gd name="connsiteX2" fmla="*/ 1193800 w 2095500"/>
                <a:gd name="connsiteY2" fmla="*/ 254000 h 1397000"/>
                <a:gd name="connsiteX3" fmla="*/ 2095500 w 2095500"/>
                <a:gd name="connsiteY3" fmla="*/ 0 h 1397000"/>
                <a:gd name="connsiteX4" fmla="*/ 2095500 w 2095500"/>
                <a:gd name="connsiteY4" fmla="*/ 0 h 1397000"/>
                <a:gd name="connsiteX0" fmla="*/ 0 w 2095500"/>
                <a:gd name="connsiteY0" fmla="*/ 1397000 h 1397000"/>
                <a:gd name="connsiteX1" fmla="*/ 355957 w 2095500"/>
                <a:gd name="connsiteY1" fmla="*/ 1199198 h 1397000"/>
                <a:gd name="connsiteX2" fmla="*/ 1193800 w 2095500"/>
                <a:gd name="connsiteY2" fmla="*/ 254000 h 1397000"/>
                <a:gd name="connsiteX3" fmla="*/ 2095500 w 2095500"/>
                <a:gd name="connsiteY3" fmla="*/ 0 h 1397000"/>
                <a:gd name="connsiteX4" fmla="*/ 2095500 w 2095500"/>
                <a:gd name="connsiteY4" fmla="*/ 0 h 1397000"/>
                <a:gd name="connsiteX0" fmla="*/ 0 w 2095500"/>
                <a:gd name="connsiteY0" fmla="*/ 1397000 h 1397000"/>
                <a:gd name="connsiteX1" fmla="*/ 355957 w 2095500"/>
                <a:gd name="connsiteY1" fmla="*/ 1199198 h 1397000"/>
                <a:gd name="connsiteX2" fmla="*/ 1193800 w 2095500"/>
                <a:gd name="connsiteY2" fmla="*/ 254000 h 1397000"/>
                <a:gd name="connsiteX3" fmla="*/ 2095500 w 2095500"/>
                <a:gd name="connsiteY3" fmla="*/ 0 h 1397000"/>
                <a:gd name="connsiteX4" fmla="*/ 2095500 w 2095500"/>
                <a:gd name="connsiteY4" fmla="*/ 75167 h 1397000"/>
                <a:gd name="connsiteX0" fmla="*/ 0 w 2095500"/>
                <a:gd name="connsiteY0" fmla="*/ 1397000 h 1397000"/>
                <a:gd name="connsiteX1" fmla="*/ 355957 w 2095500"/>
                <a:gd name="connsiteY1" fmla="*/ 1199198 h 1397000"/>
                <a:gd name="connsiteX2" fmla="*/ 1193800 w 2095500"/>
                <a:gd name="connsiteY2" fmla="*/ 254000 h 1397000"/>
                <a:gd name="connsiteX3" fmla="*/ 2095500 w 2095500"/>
                <a:gd name="connsiteY3" fmla="*/ 0 h 1397000"/>
                <a:gd name="connsiteX0" fmla="*/ 0 w 2138540"/>
                <a:gd name="connsiteY0" fmla="*/ 1401602 h 1401602"/>
                <a:gd name="connsiteX1" fmla="*/ 355957 w 2138540"/>
                <a:gd name="connsiteY1" fmla="*/ 1203800 h 1401602"/>
                <a:gd name="connsiteX2" fmla="*/ 1193800 w 2138540"/>
                <a:gd name="connsiteY2" fmla="*/ 258602 h 1401602"/>
                <a:gd name="connsiteX3" fmla="*/ 2138540 w 2138540"/>
                <a:gd name="connsiteY3" fmla="*/ 0 h 1401602"/>
                <a:gd name="connsiteX0" fmla="*/ 0 w 2105432"/>
                <a:gd name="connsiteY0" fmla="*/ 1375523 h 1375523"/>
                <a:gd name="connsiteX1" fmla="*/ 355957 w 2105432"/>
                <a:gd name="connsiteY1" fmla="*/ 1177721 h 1375523"/>
                <a:gd name="connsiteX2" fmla="*/ 1193800 w 2105432"/>
                <a:gd name="connsiteY2" fmla="*/ 232523 h 1375523"/>
                <a:gd name="connsiteX3" fmla="*/ 2105432 w 2105432"/>
                <a:gd name="connsiteY3" fmla="*/ 0 h 1375523"/>
                <a:gd name="connsiteX0" fmla="*/ 0 w 2115364"/>
                <a:gd name="connsiteY0" fmla="*/ 1222140 h 1222140"/>
                <a:gd name="connsiteX1" fmla="*/ 355957 w 2115364"/>
                <a:gd name="connsiteY1" fmla="*/ 1024338 h 1222140"/>
                <a:gd name="connsiteX2" fmla="*/ 1193800 w 2115364"/>
                <a:gd name="connsiteY2" fmla="*/ 79140 h 1222140"/>
                <a:gd name="connsiteX3" fmla="*/ 2115364 w 2115364"/>
                <a:gd name="connsiteY3" fmla="*/ 53712 h 1222140"/>
                <a:gd name="connsiteX0" fmla="*/ 0 w 2115364"/>
                <a:gd name="connsiteY0" fmla="*/ 1230711 h 1230711"/>
                <a:gd name="connsiteX1" fmla="*/ 355957 w 2115364"/>
                <a:gd name="connsiteY1" fmla="*/ 1032909 h 1230711"/>
                <a:gd name="connsiteX2" fmla="*/ 1193800 w 2115364"/>
                <a:gd name="connsiteY2" fmla="*/ 87711 h 1230711"/>
                <a:gd name="connsiteX3" fmla="*/ 2115364 w 2115364"/>
                <a:gd name="connsiteY3" fmla="*/ 62283 h 1230711"/>
                <a:gd name="connsiteX0" fmla="*/ 0 w 2087223"/>
                <a:gd name="connsiteY0" fmla="*/ 1406057 h 1406057"/>
                <a:gd name="connsiteX1" fmla="*/ 355957 w 2087223"/>
                <a:gd name="connsiteY1" fmla="*/ 1208255 h 1406057"/>
                <a:gd name="connsiteX2" fmla="*/ 1193800 w 2087223"/>
                <a:gd name="connsiteY2" fmla="*/ 263057 h 1406057"/>
                <a:gd name="connsiteX3" fmla="*/ 2087223 w 2087223"/>
                <a:gd name="connsiteY3" fmla="*/ 5991 h 1406057"/>
                <a:gd name="connsiteX0" fmla="*/ 0 w 2087223"/>
                <a:gd name="connsiteY0" fmla="*/ 1400066 h 1400066"/>
                <a:gd name="connsiteX1" fmla="*/ 355957 w 2087223"/>
                <a:gd name="connsiteY1" fmla="*/ 1202264 h 1400066"/>
                <a:gd name="connsiteX2" fmla="*/ 1193800 w 2087223"/>
                <a:gd name="connsiteY2" fmla="*/ 257066 h 1400066"/>
                <a:gd name="connsiteX3" fmla="*/ 2087223 w 2087223"/>
                <a:gd name="connsiteY3" fmla="*/ 0 h 1400066"/>
                <a:gd name="connsiteX0" fmla="*/ 0 w 2087223"/>
                <a:gd name="connsiteY0" fmla="*/ 1400066 h 1400066"/>
                <a:gd name="connsiteX1" fmla="*/ 355957 w 2087223"/>
                <a:gd name="connsiteY1" fmla="*/ 1202264 h 1400066"/>
                <a:gd name="connsiteX2" fmla="*/ 1193800 w 2087223"/>
                <a:gd name="connsiteY2" fmla="*/ 257066 h 1400066"/>
                <a:gd name="connsiteX3" fmla="*/ 2087223 w 2087223"/>
                <a:gd name="connsiteY3" fmla="*/ 0 h 1400066"/>
                <a:gd name="connsiteX0" fmla="*/ 0 w 2077291"/>
                <a:gd name="connsiteY0" fmla="*/ 1363249 h 1363249"/>
                <a:gd name="connsiteX1" fmla="*/ 355957 w 2077291"/>
                <a:gd name="connsiteY1" fmla="*/ 1165447 h 1363249"/>
                <a:gd name="connsiteX2" fmla="*/ 1193800 w 2077291"/>
                <a:gd name="connsiteY2" fmla="*/ 220249 h 1363249"/>
                <a:gd name="connsiteX3" fmla="*/ 2077291 w 2077291"/>
                <a:gd name="connsiteY3" fmla="*/ 0 h 1363249"/>
                <a:gd name="connsiteX0" fmla="*/ 0 w 2077291"/>
                <a:gd name="connsiteY0" fmla="*/ 1395464 h 1395464"/>
                <a:gd name="connsiteX1" fmla="*/ 355957 w 2077291"/>
                <a:gd name="connsiteY1" fmla="*/ 1197662 h 1395464"/>
                <a:gd name="connsiteX2" fmla="*/ 1193800 w 2077291"/>
                <a:gd name="connsiteY2" fmla="*/ 252464 h 1395464"/>
                <a:gd name="connsiteX3" fmla="*/ 2077291 w 2077291"/>
                <a:gd name="connsiteY3" fmla="*/ 0 h 1395464"/>
                <a:gd name="connsiteX0" fmla="*/ 0 w 2077291"/>
                <a:gd name="connsiteY0" fmla="*/ 1395464 h 1395464"/>
                <a:gd name="connsiteX1" fmla="*/ 355957 w 2077291"/>
                <a:gd name="connsiteY1" fmla="*/ 1197662 h 1395464"/>
                <a:gd name="connsiteX2" fmla="*/ 1193800 w 2077291"/>
                <a:gd name="connsiteY2" fmla="*/ 252464 h 1395464"/>
                <a:gd name="connsiteX3" fmla="*/ 2077291 w 2077291"/>
                <a:gd name="connsiteY3" fmla="*/ 0 h 1395464"/>
                <a:gd name="connsiteX0" fmla="*/ 0 w 2077291"/>
                <a:gd name="connsiteY0" fmla="*/ 1395464 h 1395464"/>
                <a:gd name="connsiteX1" fmla="*/ 355957 w 2077291"/>
                <a:gd name="connsiteY1" fmla="*/ 1197662 h 1395464"/>
                <a:gd name="connsiteX2" fmla="*/ 1193800 w 2077291"/>
                <a:gd name="connsiteY2" fmla="*/ 252464 h 1395464"/>
                <a:gd name="connsiteX3" fmla="*/ 2077291 w 2077291"/>
                <a:gd name="connsiteY3" fmla="*/ 0 h 1395464"/>
                <a:gd name="connsiteX0" fmla="*/ 0 w 2077291"/>
                <a:gd name="connsiteY0" fmla="*/ 1395464 h 1395464"/>
                <a:gd name="connsiteX1" fmla="*/ 355957 w 2077291"/>
                <a:gd name="connsiteY1" fmla="*/ 1197662 h 1395464"/>
                <a:gd name="connsiteX2" fmla="*/ 1193800 w 2077291"/>
                <a:gd name="connsiteY2" fmla="*/ 252464 h 1395464"/>
                <a:gd name="connsiteX3" fmla="*/ 2077291 w 2077291"/>
                <a:gd name="connsiteY3" fmla="*/ 0 h 139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291" h="1395464">
                  <a:moveTo>
                    <a:pt x="0" y="1395464"/>
                  </a:moveTo>
                  <a:cubicBezTo>
                    <a:pt x="79731" y="1371666"/>
                    <a:pt x="156990" y="1388162"/>
                    <a:pt x="355957" y="1197662"/>
                  </a:cubicBezTo>
                  <a:cubicBezTo>
                    <a:pt x="554924" y="1007162"/>
                    <a:pt x="887047" y="445938"/>
                    <a:pt x="1193800" y="252464"/>
                  </a:cubicBezTo>
                  <a:cubicBezTo>
                    <a:pt x="1500553" y="58990"/>
                    <a:pt x="1963069" y="10739"/>
                    <a:pt x="2077291" y="0"/>
                  </a:cubicBez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Kombinationstegning 64"/>
            <p:cNvSpPr/>
            <p:nvPr/>
          </p:nvSpPr>
          <p:spPr>
            <a:xfrm>
              <a:off x="2951948" y="2150324"/>
              <a:ext cx="2021873" cy="218585"/>
            </a:xfrm>
            <a:custGeom>
              <a:avLst/>
              <a:gdLst>
                <a:gd name="connsiteX0" fmla="*/ 2586125 w 2586125"/>
                <a:gd name="connsiteY0" fmla="*/ 0 h 1447332"/>
                <a:gd name="connsiteX1" fmla="*/ 1469772 w 2586125"/>
                <a:gd name="connsiteY1" fmla="*/ 67318 h 1447332"/>
                <a:gd name="connsiteX2" fmla="*/ 572201 w 2586125"/>
                <a:gd name="connsiteY2" fmla="*/ 218783 h 1447332"/>
                <a:gd name="connsiteX3" fmla="*/ 274881 w 2586125"/>
                <a:gd name="connsiteY3" fmla="*/ 549762 h 1447332"/>
                <a:gd name="connsiteX4" fmla="*/ 0 w 2586125"/>
                <a:gd name="connsiteY4" fmla="*/ 1447332 h 1447332"/>
                <a:gd name="connsiteX0" fmla="*/ 2311244 w 2311244"/>
                <a:gd name="connsiteY0" fmla="*/ 0 h 549762"/>
                <a:gd name="connsiteX1" fmla="*/ 1194891 w 2311244"/>
                <a:gd name="connsiteY1" fmla="*/ 67318 h 549762"/>
                <a:gd name="connsiteX2" fmla="*/ 297320 w 2311244"/>
                <a:gd name="connsiteY2" fmla="*/ 218783 h 549762"/>
                <a:gd name="connsiteX3" fmla="*/ 0 w 2311244"/>
                <a:gd name="connsiteY3" fmla="*/ 549762 h 549762"/>
                <a:gd name="connsiteX0" fmla="*/ 2013924 w 2013924"/>
                <a:gd name="connsiteY0" fmla="*/ 0 h 218783"/>
                <a:gd name="connsiteX1" fmla="*/ 897571 w 2013924"/>
                <a:gd name="connsiteY1" fmla="*/ 67318 h 218783"/>
                <a:gd name="connsiteX2" fmla="*/ 0 w 2013924"/>
                <a:gd name="connsiteY2" fmla="*/ 218783 h 21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13924" h="218783">
                  <a:moveTo>
                    <a:pt x="2013924" y="0"/>
                  </a:moveTo>
                  <a:cubicBezTo>
                    <a:pt x="1623574" y="15427"/>
                    <a:pt x="1233225" y="30854"/>
                    <a:pt x="897571" y="67318"/>
                  </a:cubicBezTo>
                  <a:cubicBezTo>
                    <a:pt x="561917" y="103782"/>
                    <a:pt x="199149" y="138376"/>
                    <a:pt x="0" y="218783"/>
                  </a:cubicBez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5" name="Kombinationstegning 65"/>
            <p:cNvSpPr/>
            <p:nvPr/>
          </p:nvSpPr>
          <p:spPr>
            <a:xfrm rot="10800000">
              <a:off x="1076011" y="3592630"/>
              <a:ext cx="2563684" cy="1449485"/>
            </a:xfrm>
            <a:custGeom>
              <a:avLst/>
              <a:gdLst>
                <a:gd name="connsiteX0" fmla="*/ 2586125 w 2586125"/>
                <a:gd name="connsiteY0" fmla="*/ 0 h 1447332"/>
                <a:gd name="connsiteX1" fmla="*/ 1469772 w 2586125"/>
                <a:gd name="connsiteY1" fmla="*/ 67318 h 1447332"/>
                <a:gd name="connsiteX2" fmla="*/ 572201 w 2586125"/>
                <a:gd name="connsiteY2" fmla="*/ 218783 h 1447332"/>
                <a:gd name="connsiteX3" fmla="*/ 274881 w 2586125"/>
                <a:gd name="connsiteY3" fmla="*/ 549762 h 1447332"/>
                <a:gd name="connsiteX4" fmla="*/ 0 w 2586125"/>
                <a:gd name="connsiteY4" fmla="*/ 1447332 h 144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6125" h="1447332">
                  <a:moveTo>
                    <a:pt x="2586125" y="0"/>
                  </a:moveTo>
                  <a:cubicBezTo>
                    <a:pt x="2195775" y="15427"/>
                    <a:pt x="1805426" y="30854"/>
                    <a:pt x="1469772" y="67318"/>
                  </a:cubicBezTo>
                  <a:cubicBezTo>
                    <a:pt x="1134118" y="103782"/>
                    <a:pt x="771350" y="138376"/>
                    <a:pt x="572201" y="218783"/>
                  </a:cubicBezTo>
                  <a:cubicBezTo>
                    <a:pt x="373053" y="299190"/>
                    <a:pt x="370248" y="345004"/>
                    <a:pt x="274881" y="549762"/>
                  </a:cubicBezTo>
                  <a:cubicBezTo>
                    <a:pt x="179514" y="754520"/>
                    <a:pt x="89757" y="1100926"/>
                    <a:pt x="0" y="1447332"/>
                  </a:cubicBez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6" name="Kombinationstegning 66"/>
            <p:cNvSpPr/>
            <p:nvPr/>
          </p:nvSpPr>
          <p:spPr>
            <a:xfrm>
              <a:off x="3639698" y="2150326"/>
              <a:ext cx="1301477" cy="1451632"/>
            </a:xfrm>
            <a:custGeom>
              <a:avLst/>
              <a:gdLst>
                <a:gd name="connsiteX0" fmla="*/ 0 w 1301477"/>
                <a:gd name="connsiteY0" fmla="*/ 1357575 h 1357575"/>
                <a:gd name="connsiteX1" fmla="*/ 302930 w 1301477"/>
                <a:gd name="connsiteY1" fmla="*/ 431955 h 1357575"/>
                <a:gd name="connsiteX2" fmla="*/ 751715 w 1301477"/>
                <a:gd name="connsiteY2" fmla="*/ 112196 h 1357575"/>
                <a:gd name="connsiteX3" fmla="*/ 1301477 w 1301477"/>
                <a:gd name="connsiteY3" fmla="*/ 0 h 1357575"/>
                <a:gd name="connsiteX4" fmla="*/ 1301477 w 1301477"/>
                <a:gd name="connsiteY4" fmla="*/ 0 h 13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477" h="1357575">
                  <a:moveTo>
                    <a:pt x="0" y="1357575"/>
                  </a:moveTo>
                  <a:cubicBezTo>
                    <a:pt x="88822" y="998546"/>
                    <a:pt x="177644" y="639518"/>
                    <a:pt x="302930" y="431955"/>
                  </a:cubicBezTo>
                  <a:cubicBezTo>
                    <a:pt x="428216" y="224392"/>
                    <a:pt x="585291" y="184189"/>
                    <a:pt x="751715" y="112196"/>
                  </a:cubicBezTo>
                  <a:cubicBezTo>
                    <a:pt x="918140" y="40204"/>
                    <a:pt x="1301477" y="0"/>
                    <a:pt x="1301477" y="0"/>
                  </a:cubicBezTo>
                  <a:lnTo>
                    <a:pt x="1301477" y="0"/>
                  </a:ln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" name="Kombinationstegning 67"/>
            <p:cNvSpPr/>
            <p:nvPr/>
          </p:nvSpPr>
          <p:spPr>
            <a:xfrm rot="10800000">
              <a:off x="1076012" y="3590485"/>
              <a:ext cx="1301477" cy="1451632"/>
            </a:xfrm>
            <a:custGeom>
              <a:avLst/>
              <a:gdLst>
                <a:gd name="connsiteX0" fmla="*/ 0 w 1301477"/>
                <a:gd name="connsiteY0" fmla="*/ 1357575 h 1357575"/>
                <a:gd name="connsiteX1" fmla="*/ 302930 w 1301477"/>
                <a:gd name="connsiteY1" fmla="*/ 431955 h 1357575"/>
                <a:gd name="connsiteX2" fmla="*/ 751715 w 1301477"/>
                <a:gd name="connsiteY2" fmla="*/ 112196 h 1357575"/>
                <a:gd name="connsiteX3" fmla="*/ 1301477 w 1301477"/>
                <a:gd name="connsiteY3" fmla="*/ 0 h 1357575"/>
                <a:gd name="connsiteX4" fmla="*/ 1301477 w 1301477"/>
                <a:gd name="connsiteY4" fmla="*/ 0 h 13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477" h="1357575">
                  <a:moveTo>
                    <a:pt x="0" y="1357575"/>
                  </a:moveTo>
                  <a:cubicBezTo>
                    <a:pt x="88822" y="998546"/>
                    <a:pt x="177644" y="639518"/>
                    <a:pt x="302930" y="431955"/>
                  </a:cubicBezTo>
                  <a:cubicBezTo>
                    <a:pt x="428216" y="224392"/>
                    <a:pt x="585291" y="184189"/>
                    <a:pt x="751715" y="112196"/>
                  </a:cubicBezTo>
                  <a:cubicBezTo>
                    <a:pt x="918140" y="40204"/>
                    <a:pt x="1301477" y="0"/>
                    <a:pt x="1301477" y="0"/>
                  </a:cubicBezTo>
                  <a:lnTo>
                    <a:pt x="1301477" y="0"/>
                  </a:ln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8" name="Kombinationstegning 64"/>
            <p:cNvSpPr/>
            <p:nvPr/>
          </p:nvSpPr>
          <p:spPr>
            <a:xfrm>
              <a:off x="2377488" y="2368910"/>
              <a:ext cx="574459" cy="1227437"/>
            </a:xfrm>
            <a:custGeom>
              <a:avLst/>
              <a:gdLst>
                <a:gd name="connsiteX0" fmla="*/ 2586125 w 2586125"/>
                <a:gd name="connsiteY0" fmla="*/ 0 h 1447332"/>
                <a:gd name="connsiteX1" fmla="*/ 1469772 w 2586125"/>
                <a:gd name="connsiteY1" fmla="*/ 67318 h 1447332"/>
                <a:gd name="connsiteX2" fmla="*/ 572201 w 2586125"/>
                <a:gd name="connsiteY2" fmla="*/ 218783 h 1447332"/>
                <a:gd name="connsiteX3" fmla="*/ 274881 w 2586125"/>
                <a:gd name="connsiteY3" fmla="*/ 549762 h 1447332"/>
                <a:gd name="connsiteX4" fmla="*/ 0 w 2586125"/>
                <a:gd name="connsiteY4" fmla="*/ 1447332 h 1447332"/>
                <a:gd name="connsiteX0" fmla="*/ 2586125 w 2586125"/>
                <a:gd name="connsiteY0" fmla="*/ 0 h 1447332"/>
                <a:gd name="connsiteX1" fmla="*/ 572201 w 2586125"/>
                <a:gd name="connsiteY1" fmla="*/ 218783 h 1447332"/>
                <a:gd name="connsiteX2" fmla="*/ 274881 w 2586125"/>
                <a:gd name="connsiteY2" fmla="*/ 549762 h 1447332"/>
                <a:gd name="connsiteX3" fmla="*/ 0 w 2586125"/>
                <a:gd name="connsiteY3" fmla="*/ 1447332 h 1447332"/>
                <a:gd name="connsiteX0" fmla="*/ 572201 w 572201"/>
                <a:gd name="connsiteY0" fmla="*/ 0 h 1228549"/>
                <a:gd name="connsiteX1" fmla="*/ 274881 w 572201"/>
                <a:gd name="connsiteY1" fmla="*/ 330979 h 1228549"/>
                <a:gd name="connsiteX2" fmla="*/ 0 w 572201"/>
                <a:gd name="connsiteY2" fmla="*/ 1228549 h 1228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2201" h="1228549">
                  <a:moveTo>
                    <a:pt x="572201" y="0"/>
                  </a:moveTo>
                  <a:cubicBezTo>
                    <a:pt x="373053" y="80407"/>
                    <a:pt x="370248" y="126221"/>
                    <a:pt x="274881" y="330979"/>
                  </a:cubicBezTo>
                  <a:cubicBezTo>
                    <a:pt x="179514" y="535737"/>
                    <a:pt x="89757" y="882143"/>
                    <a:pt x="0" y="1228549"/>
                  </a:cubicBez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9" name="Group 110"/>
          <p:cNvGrpSpPr/>
          <p:nvPr/>
        </p:nvGrpSpPr>
        <p:grpSpPr>
          <a:xfrm>
            <a:off x="6587133" y="874226"/>
            <a:ext cx="2377355" cy="2471529"/>
            <a:chOff x="1005563" y="1261958"/>
            <a:chExt cx="4155392" cy="4320000"/>
          </a:xfrm>
        </p:grpSpPr>
        <p:cxnSp>
          <p:nvCxnSpPr>
            <p:cNvPr id="30" name="Lige pilforbindelse 59"/>
            <p:cNvCxnSpPr/>
            <p:nvPr/>
          </p:nvCxnSpPr>
          <p:spPr>
            <a:xfrm flipV="1">
              <a:off x="2949563" y="1261958"/>
              <a:ext cx="0" cy="43200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ge pilforbindelse 60"/>
            <p:cNvCxnSpPr/>
            <p:nvPr/>
          </p:nvCxnSpPr>
          <p:spPr>
            <a:xfrm>
              <a:off x="1005563" y="3596241"/>
              <a:ext cx="3960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ktangel 62"/>
            <p:cNvSpPr/>
            <p:nvPr/>
          </p:nvSpPr>
          <p:spPr>
            <a:xfrm>
              <a:off x="2312972" y="1261958"/>
              <a:ext cx="636591" cy="591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alibri Light" panose="020F0302020204030204" pitchFamily="34" charset="0"/>
                </a:rPr>
                <a:t>M</a:t>
              </a:r>
              <a:endParaRPr lang="en-US" sz="16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Rektangel 63"/>
            <p:cNvSpPr/>
            <p:nvPr/>
          </p:nvSpPr>
          <p:spPr>
            <a:xfrm>
              <a:off x="4611221" y="3648101"/>
              <a:ext cx="549734" cy="591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alibri Light" panose="020F0302020204030204" pitchFamily="34" charset="0"/>
                </a:rPr>
                <a:t>H</a:t>
              </a:r>
              <a:endParaRPr lang="en-US" sz="1600" b="1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34" name="Group 115"/>
          <p:cNvGrpSpPr/>
          <p:nvPr/>
        </p:nvGrpSpPr>
        <p:grpSpPr>
          <a:xfrm>
            <a:off x="6866712" y="1113508"/>
            <a:ext cx="1665728" cy="2176212"/>
            <a:chOff x="7043948" y="908375"/>
            <a:chExt cx="1665728" cy="2176212"/>
          </a:xfrm>
        </p:grpSpPr>
        <p:sp>
          <p:nvSpPr>
            <p:cNvPr id="35" name="Kombinationstegning 51"/>
            <p:cNvSpPr/>
            <p:nvPr/>
          </p:nvSpPr>
          <p:spPr>
            <a:xfrm>
              <a:off x="7918720" y="908375"/>
              <a:ext cx="790956" cy="1125863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066925">
                  <a:moveTo>
                    <a:pt x="0" y="2066925"/>
                  </a:moveTo>
                  <a:cubicBezTo>
                    <a:pt x="3175" y="1461293"/>
                    <a:pt x="6350" y="855662"/>
                    <a:pt x="76200" y="533400"/>
                  </a:cubicBezTo>
                  <a:cubicBezTo>
                    <a:pt x="146050" y="211138"/>
                    <a:pt x="157163" y="222250"/>
                    <a:pt x="419100" y="133350"/>
                  </a:cubicBezTo>
                  <a:cubicBezTo>
                    <a:pt x="681037" y="44450"/>
                    <a:pt x="1164431" y="22225"/>
                    <a:pt x="1647825" y="0"/>
                  </a:cubicBezTo>
                </a:path>
              </a:pathLst>
            </a:custGeom>
            <a:ln w="317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6" name="Kombinationstegning 52"/>
            <p:cNvSpPr/>
            <p:nvPr/>
          </p:nvSpPr>
          <p:spPr>
            <a:xfrm>
              <a:off x="7835317" y="912947"/>
              <a:ext cx="790956" cy="1121290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066925">
                  <a:moveTo>
                    <a:pt x="0" y="2066925"/>
                  </a:moveTo>
                  <a:cubicBezTo>
                    <a:pt x="3175" y="1461293"/>
                    <a:pt x="6350" y="855662"/>
                    <a:pt x="76200" y="533400"/>
                  </a:cubicBezTo>
                  <a:cubicBezTo>
                    <a:pt x="146050" y="211138"/>
                    <a:pt x="157163" y="222250"/>
                    <a:pt x="419100" y="133350"/>
                  </a:cubicBezTo>
                  <a:cubicBezTo>
                    <a:pt x="681037" y="44450"/>
                    <a:pt x="1164431" y="22225"/>
                    <a:pt x="1647825" y="0"/>
                  </a:cubicBezTo>
                </a:path>
              </a:pathLst>
            </a:custGeom>
            <a:ln w="317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7" name="Kombinationstegning 53"/>
            <p:cNvSpPr/>
            <p:nvPr/>
          </p:nvSpPr>
          <p:spPr>
            <a:xfrm rot="10800000">
              <a:off x="7127764" y="2004568"/>
              <a:ext cx="790956" cy="1075446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066925">
                  <a:moveTo>
                    <a:pt x="0" y="2066925"/>
                  </a:moveTo>
                  <a:cubicBezTo>
                    <a:pt x="3175" y="1461293"/>
                    <a:pt x="6350" y="855662"/>
                    <a:pt x="76200" y="533400"/>
                  </a:cubicBezTo>
                  <a:cubicBezTo>
                    <a:pt x="146050" y="211138"/>
                    <a:pt x="157163" y="222250"/>
                    <a:pt x="419100" y="133350"/>
                  </a:cubicBezTo>
                  <a:cubicBezTo>
                    <a:pt x="681037" y="44450"/>
                    <a:pt x="1164431" y="22225"/>
                    <a:pt x="1647825" y="0"/>
                  </a:cubicBezTo>
                </a:path>
              </a:pathLst>
            </a:custGeom>
            <a:ln w="317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8" name="Kombinationstegning 54"/>
            <p:cNvSpPr/>
            <p:nvPr/>
          </p:nvSpPr>
          <p:spPr>
            <a:xfrm rot="10800000">
              <a:off x="7043948" y="2004568"/>
              <a:ext cx="791368" cy="1080019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066925">
                  <a:moveTo>
                    <a:pt x="0" y="2066925"/>
                  </a:moveTo>
                  <a:cubicBezTo>
                    <a:pt x="3175" y="1461293"/>
                    <a:pt x="6350" y="855662"/>
                    <a:pt x="76200" y="533400"/>
                  </a:cubicBezTo>
                  <a:cubicBezTo>
                    <a:pt x="146050" y="211138"/>
                    <a:pt x="157163" y="222250"/>
                    <a:pt x="419100" y="133350"/>
                  </a:cubicBezTo>
                  <a:cubicBezTo>
                    <a:pt x="681037" y="44450"/>
                    <a:pt x="1164431" y="22225"/>
                    <a:pt x="1647825" y="0"/>
                  </a:cubicBezTo>
                </a:path>
              </a:pathLst>
            </a:custGeom>
            <a:ln w="317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9" name="Group 120"/>
          <p:cNvGrpSpPr/>
          <p:nvPr/>
        </p:nvGrpSpPr>
        <p:grpSpPr>
          <a:xfrm>
            <a:off x="679423" y="1623863"/>
            <a:ext cx="1598163" cy="1185680"/>
            <a:chOff x="1076011" y="2150324"/>
            <a:chExt cx="3897810" cy="2891793"/>
          </a:xfrm>
        </p:grpSpPr>
        <p:sp>
          <p:nvSpPr>
            <p:cNvPr id="40" name="Kombinationstegning 61"/>
            <p:cNvSpPr/>
            <p:nvPr/>
          </p:nvSpPr>
          <p:spPr>
            <a:xfrm>
              <a:off x="2964246" y="2151914"/>
              <a:ext cx="1992113" cy="1444105"/>
            </a:xfrm>
            <a:custGeom>
              <a:avLst/>
              <a:gdLst>
                <a:gd name="connsiteX0" fmla="*/ 0 w 2095500"/>
                <a:gd name="connsiteY0" fmla="*/ 1397000 h 1397000"/>
                <a:gd name="connsiteX1" fmla="*/ 1193800 w 2095500"/>
                <a:gd name="connsiteY1" fmla="*/ 254000 h 1397000"/>
                <a:gd name="connsiteX2" fmla="*/ 2095500 w 2095500"/>
                <a:gd name="connsiteY2" fmla="*/ 0 h 1397000"/>
                <a:gd name="connsiteX3" fmla="*/ 2095500 w 2095500"/>
                <a:gd name="connsiteY3" fmla="*/ 0 h 1397000"/>
                <a:gd name="connsiteX0" fmla="*/ 0 w 2095500"/>
                <a:gd name="connsiteY0" fmla="*/ 1397000 h 1397000"/>
                <a:gd name="connsiteX1" fmla="*/ 355957 w 2095500"/>
                <a:gd name="connsiteY1" fmla="*/ 1199198 h 1397000"/>
                <a:gd name="connsiteX2" fmla="*/ 1193800 w 2095500"/>
                <a:gd name="connsiteY2" fmla="*/ 254000 h 1397000"/>
                <a:gd name="connsiteX3" fmla="*/ 2095500 w 2095500"/>
                <a:gd name="connsiteY3" fmla="*/ 0 h 1397000"/>
                <a:gd name="connsiteX4" fmla="*/ 2095500 w 2095500"/>
                <a:gd name="connsiteY4" fmla="*/ 0 h 1397000"/>
                <a:gd name="connsiteX0" fmla="*/ 0 w 2095500"/>
                <a:gd name="connsiteY0" fmla="*/ 1397000 h 1397000"/>
                <a:gd name="connsiteX1" fmla="*/ 355957 w 2095500"/>
                <a:gd name="connsiteY1" fmla="*/ 1199198 h 1397000"/>
                <a:gd name="connsiteX2" fmla="*/ 1193800 w 2095500"/>
                <a:gd name="connsiteY2" fmla="*/ 254000 h 1397000"/>
                <a:gd name="connsiteX3" fmla="*/ 2095500 w 2095500"/>
                <a:gd name="connsiteY3" fmla="*/ 0 h 1397000"/>
                <a:gd name="connsiteX4" fmla="*/ 2095500 w 2095500"/>
                <a:gd name="connsiteY4" fmla="*/ 0 h 1397000"/>
                <a:gd name="connsiteX0" fmla="*/ 0 w 2095500"/>
                <a:gd name="connsiteY0" fmla="*/ 1397000 h 1397000"/>
                <a:gd name="connsiteX1" fmla="*/ 355957 w 2095500"/>
                <a:gd name="connsiteY1" fmla="*/ 1199198 h 1397000"/>
                <a:gd name="connsiteX2" fmla="*/ 1193800 w 2095500"/>
                <a:gd name="connsiteY2" fmla="*/ 254000 h 1397000"/>
                <a:gd name="connsiteX3" fmla="*/ 2095500 w 2095500"/>
                <a:gd name="connsiteY3" fmla="*/ 0 h 1397000"/>
                <a:gd name="connsiteX4" fmla="*/ 2095500 w 2095500"/>
                <a:gd name="connsiteY4" fmla="*/ 75167 h 1397000"/>
                <a:gd name="connsiteX0" fmla="*/ 0 w 2095500"/>
                <a:gd name="connsiteY0" fmla="*/ 1397000 h 1397000"/>
                <a:gd name="connsiteX1" fmla="*/ 355957 w 2095500"/>
                <a:gd name="connsiteY1" fmla="*/ 1199198 h 1397000"/>
                <a:gd name="connsiteX2" fmla="*/ 1193800 w 2095500"/>
                <a:gd name="connsiteY2" fmla="*/ 254000 h 1397000"/>
                <a:gd name="connsiteX3" fmla="*/ 2095500 w 2095500"/>
                <a:gd name="connsiteY3" fmla="*/ 0 h 1397000"/>
                <a:gd name="connsiteX0" fmla="*/ 0 w 2138540"/>
                <a:gd name="connsiteY0" fmla="*/ 1401602 h 1401602"/>
                <a:gd name="connsiteX1" fmla="*/ 355957 w 2138540"/>
                <a:gd name="connsiteY1" fmla="*/ 1203800 h 1401602"/>
                <a:gd name="connsiteX2" fmla="*/ 1193800 w 2138540"/>
                <a:gd name="connsiteY2" fmla="*/ 258602 h 1401602"/>
                <a:gd name="connsiteX3" fmla="*/ 2138540 w 2138540"/>
                <a:gd name="connsiteY3" fmla="*/ 0 h 1401602"/>
                <a:gd name="connsiteX0" fmla="*/ 0 w 2105432"/>
                <a:gd name="connsiteY0" fmla="*/ 1375523 h 1375523"/>
                <a:gd name="connsiteX1" fmla="*/ 355957 w 2105432"/>
                <a:gd name="connsiteY1" fmla="*/ 1177721 h 1375523"/>
                <a:gd name="connsiteX2" fmla="*/ 1193800 w 2105432"/>
                <a:gd name="connsiteY2" fmla="*/ 232523 h 1375523"/>
                <a:gd name="connsiteX3" fmla="*/ 2105432 w 2105432"/>
                <a:gd name="connsiteY3" fmla="*/ 0 h 1375523"/>
                <a:gd name="connsiteX0" fmla="*/ 0 w 2115364"/>
                <a:gd name="connsiteY0" fmla="*/ 1222140 h 1222140"/>
                <a:gd name="connsiteX1" fmla="*/ 355957 w 2115364"/>
                <a:gd name="connsiteY1" fmla="*/ 1024338 h 1222140"/>
                <a:gd name="connsiteX2" fmla="*/ 1193800 w 2115364"/>
                <a:gd name="connsiteY2" fmla="*/ 79140 h 1222140"/>
                <a:gd name="connsiteX3" fmla="*/ 2115364 w 2115364"/>
                <a:gd name="connsiteY3" fmla="*/ 53712 h 1222140"/>
                <a:gd name="connsiteX0" fmla="*/ 0 w 2115364"/>
                <a:gd name="connsiteY0" fmla="*/ 1230711 h 1230711"/>
                <a:gd name="connsiteX1" fmla="*/ 355957 w 2115364"/>
                <a:gd name="connsiteY1" fmla="*/ 1032909 h 1230711"/>
                <a:gd name="connsiteX2" fmla="*/ 1193800 w 2115364"/>
                <a:gd name="connsiteY2" fmla="*/ 87711 h 1230711"/>
                <a:gd name="connsiteX3" fmla="*/ 2115364 w 2115364"/>
                <a:gd name="connsiteY3" fmla="*/ 62283 h 1230711"/>
                <a:gd name="connsiteX0" fmla="*/ 0 w 2087223"/>
                <a:gd name="connsiteY0" fmla="*/ 1406057 h 1406057"/>
                <a:gd name="connsiteX1" fmla="*/ 355957 w 2087223"/>
                <a:gd name="connsiteY1" fmla="*/ 1208255 h 1406057"/>
                <a:gd name="connsiteX2" fmla="*/ 1193800 w 2087223"/>
                <a:gd name="connsiteY2" fmla="*/ 263057 h 1406057"/>
                <a:gd name="connsiteX3" fmla="*/ 2087223 w 2087223"/>
                <a:gd name="connsiteY3" fmla="*/ 5991 h 1406057"/>
                <a:gd name="connsiteX0" fmla="*/ 0 w 2087223"/>
                <a:gd name="connsiteY0" fmla="*/ 1400066 h 1400066"/>
                <a:gd name="connsiteX1" fmla="*/ 355957 w 2087223"/>
                <a:gd name="connsiteY1" fmla="*/ 1202264 h 1400066"/>
                <a:gd name="connsiteX2" fmla="*/ 1193800 w 2087223"/>
                <a:gd name="connsiteY2" fmla="*/ 257066 h 1400066"/>
                <a:gd name="connsiteX3" fmla="*/ 2087223 w 2087223"/>
                <a:gd name="connsiteY3" fmla="*/ 0 h 1400066"/>
                <a:gd name="connsiteX0" fmla="*/ 0 w 2087223"/>
                <a:gd name="connsiteY0" fmla="*/ 1400066 h 1400066"/>
                <a:gd name="connsiteX1" fmla="*/ 355957 w 2087223"/>
                <a:gd name="connsiteY1" fmla="*/ 1202264 h 1400066"/>
                <a:gd name="connsiteX2" fmla="*/ 1193800 w 2087223"/>
                <a:gd name="connsiteY2" fmla="*/ 257066 h 1400066"/>
                <a:gd name="connsiteX3" fmla="*/ 2087223 w 2087223"/>
                <a:gd name="connsiteY3" fmla="*/ 0 h 1400066"/>
                <a:gd name="connsiteX0" fmla="*/ 0 w 2077291"/>
                <a:gd name="connsiteY0" fmla="*/ 1363249 h 1363249"/>
                <a:gd name="connsiteX1" fmla="*/ 355957 w 2077291"/>
                <a:gd name="connsiteY1" fmla="*/ 1165447 h 1363249"/>
                <a:gd name="connsiteX2" fmla="*/ 1193800 w 2077291"/>
                <a:gd name="connsiteY2" fmla="*/ 220249 h 1363249"/>
                <a:gd name="connsiteX3" fmla="*/ 2077291 w 2077291"/>
                <a:gd name="connsiteY3" fmla="*/ 0 h 1363249"/>
                <a:gd name="connsiteX0" fmla="*/ 0 w 2077291"/>
                <a:gd name="connsiteY0" fmla="*/ 1395464 h 1395464"/>
                <a:gd name="connsiteX1" fmla="*/ 355957 w 2077291"/>
                <a:gd name="connsiteY1" fmla="*/ 1197662 h 1395464"/>
                <a:gd name="connsiteX2" fmla="*/ 1193800 w 2077291"/>
                <a:gd name="connsiteY2" fmla="*/ 252464 h 1395464"/>
                <a:gd name="connsiteX3" fmla="*/ 2077291 w 2077291"/>
                <a:gd name="connsiteY3" fmla="*/ 0 h 1395464"/>
                <a:gd name="connsiteX0" fmla="*/ 0 w 2077291"/>
                <a:gd name="connsiteY0" fmla="*/ 1395464 h 1395464"/>
                <a:gd name="connsiteX1" fmla="*/ 355957 w 2077291"/>
                <a:gd name="connsiteY1" fmla="*/ 1197662 h 1395464"/>
                <a:gd name="connsiteX2" fmla="*/ 1193800 w 2077291"/>
                <a:gd name="connsiteY2" fmla="*/ 252464 h 1395464"/>
                <a:gd name="connsiteX3" fmla="*/ 2077291 w 2077291"/>
                <a:gd name="connsiteY3" fmla="*/ 0 h 1395464"/>
                <a:gd name="connsiteX0" fmla="*/ 0 w 2077291"/>
                <a:gd name="connsiteY0" fmla="*/ 1395464 h 1395464"/>
                <a:gd name="connsiteX1" fmla="*/ 355957 w 2077291"/>
                <a:gd name="connsiteY1" fmla="*/ 1197662 h 1395464"/>
                <a:gd name="connsiteX2" fmla="*/ 1193800 w 2077291"/>
                <a:gd name="connsiteY2" fmla="*/ 252464 h 1395464"/>
                <a:gd name="connsiteX3" fmla="*/ 2077291 w 2077291"/>
                <a:gd name="connsiteY3" fmla="*/ 0 h 1395464"/>
                <a:gd name="connsiteX0" fmla="*/ 0 w 2077291"/>
                <a:gd name="connsiteY0" fmla="*/ 1395464 h 1395464"/>
                <a:gd name="connsiteX1" fmla="*/ 355957 w 2077291"/>
                <a:gd name="connsiteY1" fmla="*/ 1197662 h 1395464"/>
                <a:gd name="connsiteX2" fmla="*/ 1193800 w 2077291"/>
                <a:gd name="connsiteY2" fmla="*/ 252464 h 1395464"/>
                <a:gd name="connsiteX3" fmla="*/ 2077291 w 2077291"/>
                <a:gd name="connsiteY3" fmla="*/ 0 h 139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291" h="1395464">
                  <a:moveTo>
                    <a:pt x="0" y="1395464"/>
                  </a:moveTo>
                  <a:cubicBezTo>
                    <a:pt x="79731" y="1371666"/>
                    <a:pt x="156990" y="1388162"/>
                    <a:pt x="355957" y="1197662"/>
                  </a:cubicBezTo>
                  <a:cubicBezTo>
                    <a:pt x="554924" y="1007162"/>
                    <a:pt x="887047" y="445938"/>
                    <a:pt x="1193800" y="252464"/>
                  </a:cubicBezTo>
                  <a:cubicBezTo>
                    <a:pt x="1500553" y="58990"/>
                    <a:pt x="1963069" y="10739"/>
                    <a:pt x="2077291" y="0"/>
                  </a:cubicBez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1" name="Kombinationstegning 64"/>
            <p:cNvSpPr/>
            <p:nvPr/>
          </p:nvSpPr>
          <p:spPr>
            <a:xfrm>
              <a:off x="2951948" y="2150324"/>
              <a:ext cx="2021873" cy="218585"/>
            </a:xfrm>
            <a:custGeom>
              <a:avLst/>
              <a:gdLst>
                <a:gd name="connsiteX0" fmla="*/ 2586125 w 2586125"/>
                <a:gd name="connsiteY0" fmla="*/ 0 h 1447332"/>
                <a:gd name="connsiteX1" fmla="*/ 1469772 w 2586125"/>
                <a:gd name="connsiteY1" fmla="*/ 67318 h 1447332"/>
                <a:gd name="connsiteX2" fmla="*/ 572201 w 2586125"/>
                <a:gd name="connsiteY2" fmla="*/ 218783 h 1447332"/>
                <a:gd name="connsiteX3" fmla="*/ 274881 w 2586125"/>
                <a:gd name="connsiteY3" fmla="*/ 549762 h 1447332"/>
                <a:gd name="connsiteX4" fmla="*/ 0 w 2586125"/>
                <a:gd name="connsiteY4" fmla="*/ 1447332 h 1447332"/>
                <a:gd name="connsiteX0" fmla="*/ 2311244 w 2311244"/>
                <a:gd name="connsiteY0" fmla="*/ 0 h 549762"/>
                <a:gd name="connsiteX1" fmla="*/ 1194891 w 2311244"/>
                <a:gd name="connsiteY1" fmla="*/ 67318 h 549762"/>
                <a:gd name="connsiteX2" fmla="*/ 297320 w 2311244"/>
                <a:gd name="connsiteY2" fmla="*/ 218783 h 549762"/>
                <a:gd name="connsiteX3" fmla="*/ 0 w 2311244"/>
                <a:gd name="connsiteY3" fmla="*/ 549762 h 549762"/>
                <a:gd name="connsiteX0" fmla="*/ 2013924 w 2013924"/>
                <a:gd name="connsiteY0" fmla="*/ 0 h 218783"/>
                <a:gd name="connsiteX1" fmla="*/ 897571 w 2013924"/>
                <a:gd name="connsiteY1" fmla="*/ 67318 h 218783"/>
                <a:gd name="connsiteX2" fmla="*/ 0 w 2013924"/>
                <a:gd name="connsiteY2" fmla="*/ 218783 h 21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13924" h="218783">
                  <a:moveTo>
                    <a:pt x="2013924" y="0"/>
                  </a:moveTo>
                  <a:cubicBezTo>
                    <a:pt x="1623574" y="15427"/>
                    <a:pt x="1233225" y="30854"/>
                    <a:pt x="897571" y="67318"/>
                  </a:cubicBezTo>
                  <a:cubicBezTo>
                    <a:pt x="561917" y="103782"/>
                    <a:pt x="199149" y="138376"/>
                    <a:pt x="0" y="218783"/>
                  </a:cubicBez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2" name="Kombinationstegning 65"/>
            <p:cNvSpPr/>
            <p:nvPr/>
          </p:nvSpPr>
          <p:spPr>
            <a:xfrm rot="10800000">
              <a:off x="1076011" y="3592630"/>
              <a:ext cx="2563684" cy="1449485"/>
            </a:xfrm>
            <a:custGeom>
              <a:avLst/>
              <a:gdLst>
                <a:gd name="connsiteX0" fmla="*/ 2586125 w 2586125"/>
                <a:gd name="connsiteY0" fmla="*/ 0 h 1447332"/>
                <a:gd name="connsiteX1" fmla="*/ 1469772 w 2586125"/>
                <a:gd name="connsiteY1" fmla="*/ 67318 h 1447332"/>
                <a:gd name="connsiteX2" fmla="*/ 572201 w 2586125"/>
                <a:gd name="connsiteY2" fmla="*/ 218783 h 1447332"/>
                <a:gd name="connsiteX3" fmla="*/ 274881 w 2586125"/>
                <a:gd name="connsiteY3" fmla="*/ 549762 h 1447332"/>
                <a:gd name="connsiteX4" fmla="*/ 0 w 2586125"/>
                <a:gd name="connsiteY4" fmla="*/ 1447332 h 144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6125" h="1447332">
                  <a:moveTo>
                    <a:pt x="2586125" y="0"/>
                  </a:moveTo>
                  <a:cubicBezTo>
                    <a:pt x="2195775" y="15427"/>
                    <a:pt x="1805426" y="30854"/>
                    <a:pt x="1469772" y="67318"/>
                  </a:cubicBezTo>
                  <a:cubicBezTo>
                    <a:pt x="1134118" y="103782"/>
                    <a:pt x="771350" y="138376"/>
                    <a:pt x="572201" y="218783"/>
                  </a:cubicBezTo>
                  <a:cubicBezTo>
                    <a:pt x="373053" y="299190"/>
                    <a:pt x="370248" y="345004"/>
                    <a:pt x="274881" y="549762"/>
                  </a:cubicBezTo>
                  <a:cubicBezTo>
                    <a:pt x="179514" y="754520"/>
                    <a:pt x="89757" y="1100926"/>
                    <a:pt x="0" y="1447332"/>
                  </a:cubicBez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3" name="Kombinationstegning 66"/>
            <p:cNvSpPr/>
            <p:nvPr/>
          </p:nvSpPr>
          <p:spPr>
            <a:xfrm>
              <a:off x="3639698" y="2150326"/>
              <a:ext cx="1301477" cy="1451632"/>
            </a:xfrm>
            <a:custGeom>
              <a:avLst/>
              <a:gdLst>
                <a:gd name="connsiteX0" fmla="*/ 0 w 1301477"/>
                <a:gd name="connsiteY0" fmla="*/ 1357575 h 1357575"/>
                <a:gd name="connsiteX1" fmla="*/ 302930 w 1301477"/>
                <a:gd name="connsiteY1" fmla="*/ 431955 h 1357575"/>
                <a:gd name="connsiteX2" fmla="*/ 751715 w 1301477"/>
                <a:gd name="connsiteY2" fmla="*/ 112196 h 1357575"/>
                <a:gd name="connsiteX3" fmla="*/ 1301477 w 1301477"/>
                <a:gd name="connsiteY3" fmla="*/ 0 h 1357575"/>
                <a:gd name="connsiteX4" fmla="*/ 1301477 w 1301477"/>
                <a:gd name="connsiteY4" fmla="*/ 0 h 13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477" h="1357575">
                  <a:moveTo>
                    <a:pt x="0" y="1357575"/>
                  </a:moveTo>
                  <a:cubicBezTo>
                    <a:pt x="88822" y="998546"/>
                    <a:pt x="177644" y="639518"/>
                    <a:pt x="302930" y="431955"/>
                  </a:cubicBezTo>
                  <a:cubicBezTo>
                    <a:pt x="428216" y="224392"/>
                    <a:pt x="585291" y="184189"/>
                    <a:pt x="751715" y="112196"/>
                  </a:cubicBezTo>
                  <a:cubicBezTo>
                    <a:pt x="918140" y="40204"/>
                    <a:pt x="1301477" y="0"/>
                    <a:pt x="1301477" y="0"/>
                  </a:cubicBezTo>
                  <a:lnTo>
                    <a:pt x="1301477" y="0"/>
                  </a:ln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4" name="Kombinationstegning 67"/>
            <p:cNvSpPr/>
            <p:nvPr/>
          </p:nvSpPr>
          <p:spPr>
            <a:xfrm rot="10800000">
              <a:off x="1076012" y="3590485"/>
              <a:ext cx="1301477" cy="1451632"/>
            </a:xfrm>
            <a:custGeom>
              <a:avLst/>
              <a:gdLst>
                <a:gd name="connsiteX0" fmla="*/ 0 w 1301477"/>
                <a:gd name="connsiteY0" fmla="*/ 1357575 h 1357575"/>
                <a:gd name="connsiteX1" fmla="*/ 302930 w 1301477"/>
                <a:gd name="connsiteY1" fmla="*/ 431955 h 1357575"/>
                <a:gd name="connsiteX2" fmla="*/ 751715 w 1301477"/>
                <a:gd name="connsiteY2" fmla="*/ 112196 h 1357575"/>
                <a:gd name="connsiteX3" fmla="*/ 1301477 w 1301477"/>
                <a:gd name="connsiteY3" fmla="*/ 0 h 1357575"/>
                <a:gd name="connsiteX4" fmla="*/ 1301477 w 1301477"/>
                <a:gd name="connsiteY4" fmla="*/ 0 h 13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477" h="1357575">
                  <a:moveTo>
                    <a:pt x="0" y="1357575"/>
                  </a:moveTo>
                  <a:cubicBezTo>
                    <a:pt x="88822" y="998546"/>
                    <a:pt x="177644" y="639518"/>
                    <a:pt x="302930" y="431955"/>
                  </a:cubicBezTo>
                  <a:cubicBezTo>
                    <a:pt x="428216" y="224392"/>
                    <a:pt x="585291" y="184189"/>
                    <a:pt x="751715" y="112196"/>
                  </a:cubicBezTo>
                  <a:cubicBezTo>
                    <a:pt x="918140" y="40204"/>
                    <a:pt x="1301477" y="0"/>
                    <a:pt x="1301477" y="0"/>
                  </a:cubicBezTo>
                  <a:lnTo>
                    <a:pt x="1301477" y="0"/>
                  </a:ln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5" name="Kombinationstegning 64"/>
            <p:cNvSpPr/>
            <p:nvPr/>
          </p:nvSpPr>
          <p:spPr>
            <a:xfrm>
              <a:off x="2377488" y="2368910"/>
              <a:ext cx="574459" cy="1227437"/>
            </a:xfrm>
            <a:custGeom>
              <a:avLst/>
              <a:gdLst>
                <a:gd name="connsiteX0" fmla="*/ 2586125 w 2586125"/>
                <a:gd name="connsiteY0" fmla="*/ 0 h 1447332"/>
                <a:gd name="connsiteX1" fmla="*/ 1469772 w 2586125"/>
                <a:gd name="connsiteY1" fmla="*/ 67318 h 1447332"/>
                <a:gd name="connsiteX2" fmla="*/ 572201 w 2586125"/>
                <a:gd name="connsiteY2" fmla="*/ 218783 h 1447332"/>
                <a:gd name="connsiteX3" fmla="*/ 274881 w 2586125"/>
                <a:gd name="connsiteY3" fmla="*/ 549762 h 1447332"/>
                <a:gd name="connsiteX4" fmla="*/ 0 w 2586125"/>
                <a:gd name="connsiteY4" fmla="*/ 1447332 h 1447332"/>
                <a:gd name="connsiteX0" fmla="*/ 2586125 w 2586125"/>
                <a:gd name="connsiteY0" fmla="*/ 0 h 1447332"/>
                <a:gd name="connsiteX1" fmla="*/ 572201 w 2586125"/>
                <a:gd name="connsiteY1" fmla="*/ 218783 h 1447332"/>
                <a:gd name="connsiteX2" fmla="*/ 274881 w 2586125"/>
                <a:gd name="connsiteY2" fmla="*/ 549762 h 1447332"/>
                <a:gd name="connsiteX3" fmla="*/ 0 w 2586125"/>
                <a:gd name="connsiteY3" fmla="*/ 1447332 h 1447332"/>
                <a:gd name="connsiteX0" fmla="*/ 572201 w 572201"/>
                <a:gd name="connsiteY0" fmla="*/ 0 h 1228549"/>
                <a:gd name="connsiteX1" fmla="*/ 274881 w 572201"/>
                <a:gd name="connsiteY1" fmla="*/ 330979 h 1228549"/>
                <a:gd name="connsiteX2" fmla="*/ 0 w 572201"/>
                <a:gd name="connsiteY2" fmla="*/ 1228549 h 1228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2201" h="1228549">
                  <a:moveTo>
                    <a:pt x="572201" y="0"/>
                  </a:moveTo>
                  <a:cubicBezTo>
                    <a:pt x="373053" y="80407"/>
                    <a:pt x="370248" y="126221"/>
                    <a:pt x="274881" y="330979"/>
                  </a:cubicBezTo>
                  <a:cubicBezTo>
                    <a:pt x="179514" y="535737"/>
                    <a:pt x="89757" y="882143"/>
                    <a:pt x="0" y="1228549"/>
                  </a:cubicBezTo>
                </a:path>
              </a:pathLst>
            </a:cu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46" name="Group 127"/>
          <p:cNvGrpSpPr/>
          <p:nvPr/>
        </p:nvGrpSpPr>
        <p:grpSpPr>
          <a:xfrm>
            <a:off x="6866711" y="1110371"/>
            <a:ext cx="1665728" cy="2176212"/>
            <a:chOff x="7043948" y="908375"/>
            <a:chExt cx="1665728" cy="2176212"/>
          </a:xfrm>
        </p:grpSpPr>
        <p:sp>
          <p:nvSpPr>
            <p:cNvPr id="47" name="Kombinationstegning 51"/>
            <p:cNvSpPr/>
            <p:nvPr/>
          </p:nvSpPr>
          <p:spPr>
            <a:xfrm>
              <a:off x="7918720" y="908375"/>
              <a:ext cx="790956" cy="1125863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066925">
                  <a:moveTo>
                    <a:pt x="0" y="2066925"/>
                  </a:moveTo>
                  <a:cubicBezTo>
                    <a:pt x="3175" y="1461293"/>
                    <a:pt x="6350" y="855662"/>
                    <a:pt x="76200" y="533400"/>
                  </a:cubicBezTo>
                  <a:cubicBezTo>
                    <a:pt x="146050" y="211138"/>
                    <a:pt x="157163" y="222250"/>
                    <a:pt x="419100" y="133350"/>
                  </a:cubicBezTo>
                  <a:cubicBezTo>
                    <a:pt x="681037" y="44450"/>
                    <a:pt x="1164431" y="22225"/>
                    <a:pt x="1647825" y="0"/>
                  </a:cubicBezTo>
                </a:path>
              </a:pathLst>
            </a:custGeom>
            <a:ln w="317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8" name="Kombinationstegning 52"/>
            <p:cNvSpPr/>
            <p:nvPr/>
          </p:nvSpPr>
          <p:spPr>
            <a:xfrm>
              <a:off x="7835317" y="912947"/>
              <a:ext cx="790956" cy="1121290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066925">
                  <a:moveTo>
                    <a:pt x="0" y="2066925"/>
                  </a:moveTo>
                  <a:cubicBezTo>
                    <a:pt x="3175" y="1461293"/>
                    <a:pt x="6350" y="855662"/>
                    <a:pt x="76200" y="533400"/>
                  </a:cubicBezTo>
                  <a:cubicBezTo>
                    <a:pt x="146050" y="211138"/>
                    <a:pt x="157163" y="222250"/>
                    <a:pt x="419100" y="133350"/>
                  </a:cubicBezTo>
                  <a:cubicBezTo>
                    <a:pt x="681037" y="44450"/>
                    <a:pt x="1164431" y="22225"/>
                    <a:pt x="1647825" y="0"/>
                  </a:cubicBezTo>
                </a:path>
              </a:pathLst>
            </a:custGeom>
            <a:ln w="317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9" name="Kombinationstegning 53"/>
            <p:cNvSpPr/>
            <p:nvPr/>
          </p:nvSpPr>
          <p:spPr>
            <a:xfrm rot="10800000">
              <a:off x="7127764" y="2004568"/>
              <a:ext cx="790956" cy="1075446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066925">
                  <a:moveTo>
                    <a:pt x="0" y="2066925"/>
                  </a:moveTo>
                  <a:cubicBezTo>
                    <a:pt x="3175" y="1461293"/>
                    <a:pt x="6350" y="855662"/>
                    <a:pt x="76200" y="533400"/>
                  </a:cubicBezTo>
                  <a:cubicBezTo>
                    <a:pt x="146050" y="211138"/>
                    <a:pt x="157163" y="222250"/>
                    <a:pt x="419100" y="133350"/>
                  </a:cubicBezTo>
                  <a:cubicBezTo>
                    <a:pt x="681037" y="44450"/>
                    <a:pt x="1164431" y="22225"/>
                    <a:pt x="1647825" y="0"/>
                  </a:cubicBezTo>
                </a:path>
              </a:pathLst>
            </a:custGeom>
            <a:ln w="317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0" name="Kombinationstegning 54"/>
            <p:cNvSpPr/>
            <p:nvPr/>
          </p:nvSpPr>
          <p:spPr>
            <a:xfrm rot="10800000">
              <a:off x="7043948" y="2004568"/>
              <a:ext cx="791368" cy="1080019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825" h="2066925">
                  <a:moveTo>
                    <a:pt x="0" y="2066925"/>
                  </a:moveTo>
                  <a:cubicBezTo>
                    <a:pt x="3175" y="1461293"/>
                    <a:pt x="6350" y="855662"/>
                    <a:pt x="76200" y="533400"/>
                  </a:cubicBezTo>
                  <a:cubicBezTo>
                    <a:pt x="146050" y="211138"/>
                    <a:pt x="157163" y="222250"/>
                    <a:pt x="419100" y="133350"/>
                  </a:cubicBezTo>
                  <a:cubicBezTo>
                    <a:pt x="681037" y="44450"/>
                    <a:pt x="1164431" y="22225"/>
                    <a:pt x="1647825" y="0"/>
                  </a:cubicBezTo>
                </a:path>
              </a:pathLst>
            </a:custGeom>
            <a:ln w="317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1" name="Group 132"/>
          <p:cNvGrpSpPr/>
          <p:nvPr/>
        </p:nvGrpSpPr>
        <p:grpSpPr>
          <a:xfrm>
            <a:off x="3293455" y="1266656"/>
            <a:ext cx="2614128" cy="1884087"/>
            <a:chOff x="1226453" y="1498220"/>
            <a:chExt cx="2614128" cy="1884087"/>
          </a:xfrm>
          <a:effectLst>
            <a:outerShdw blurRad="76200" dist="63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Kombinationstegning 104"/>
            <p:cNvSpPr/>
            <p:nvPr/>
          </p:nvSpPr>
          <p:spPr>
            <a:xfrm>
              <a:off x="2431072" y="1498220"/>
              <a:ext cx="1409509" cy="943495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  <a:gd name="connsiteX0" fmla="*/ 0 w 1869621"/>
                <a:gd name="connsiteY0" fmla="*/ 2076450 h 2076450"/>
                <a:gd name="connsiteX1" fmla="*/ 76200 w 1869621"/>
                <a:gd name="connsiteY1" fmla="*/ 542925 h 2076450"/>
                <a:gd name="connsiteX2" fmla="*/ 419100 w 1869621"/>
                <a:gd name="connsiteY2" fmla="*/ 142875 h 2076450"/>
                <a:gd name="connsiteX3" fmla="*/ 1869621 w 1869621"/>
                <a:gd name="connsiteY3" fmla="*/ 0 h 2076450"/>
                <a:gd name="connsiteX0" fmla="*/ 0 w 2175115"/>
                <a:gd name="connsiteY0" fmla="*/ 2086915 h 2086915"/>
                <a:gd name="connsiteX1" fmla="*/ 76200 w 2175115"/>
                <a:gd name="connsiteY1" fmla="*/ 553390 h 2086915"/>
                <a:gd name="connsiteX2" fmla="*/ 419100 w 2175115"/>
                <a:gd name="connsiteY2" fmla="*/ 153340 h 2086915"/>
                <a:gd name="connsiteX3" fmla="*/ 2175115 w 2175115"/>
                <a:gd name="connsiteY3" fmla="*/ 0 h 2086915"/>
                <a:gd name="connsiteX0" fmla="*/ 0 w 2187434"/>
                <a:gd name="connsiteY0" fmla="*/ 2072963 h 2072963"/>
                <a:gd name="connsiteX1" fmla="*/ 76200 w 2187434"/>
                <a:gd name="connsiteY1" fmla="*/ 539438 h 2072963"/>
                <a:gd name="connsiteX2" fmla="*/ 419100 w 2187434"/>
                <a:gd name="connsiteY2" fmla="*/ 139388 h 2072963"/>
                <a:gd name="connsiteX3" fmla="*/ 2187434 w 2187434"/>
                <a:gd name="connsiteY3" fmla="*/ 0 h 207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7434" h="2072963">
                  <a:moveTo>
                    <a:pt x="0" y="2072963"/>
                  </a:moveTo>
                  <a:cubicBezTo>
                    <a:pt x="3175" y="1467331"/>
                    <a:pt x="6350" y="861700"/>
                    <a:pt x="76200" y="539438"/>
                  </a:cubicBezTo>
                  <a:cubicBezTo>
                    <a:pt x="146050" y="217176"/>
                    <a:pt x="120197" y="229875"/>
                    <a:pt x="419100" y="139388"/>
                  </a:cubicBezTo>
                  <a:cubicBezTo>
                    <a:pt x="718003" y="48901"/>
                    <a:pt x="1704040" y="22225"/>
                    <a:pt x="2187434" y="0"/>
                  </a:cubicBezTo>
                </a:path>
              </a:pathLst>
            </a:custGeom>
            <a:ln w="317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C00000"/>
                </a:solidFill>
              </a:endParaRPr>
            </a:p>
          </p:txBody>
        </p:sp>
        <p:sp>
          <p:nvSpPr>
            <p:cNvPr id="53" name="Kombinationstegning 104"/>
            <p:cNvSpPr/>
            <p:nvPr/>
          </p:nvSpPr>
          <p:spPr>
            <a:xfrm rot="10800000">
              <a:off x="1226453" y="2437225"/>
              <a:ext cx="1204721" cy="945082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  <a:gd name="connsiteX0" fmla="*/ 0 w 1869621"/>
                <a:gd name="connsiteY0" fmla="*/ 2076450 h 2076450"/>
                <a:gd name="connsiteX1" fmla="*/ 76200 w 1869621"/>
                <a:gd name="connsiteY1" fmla="*/ 542925 h 2076450"/>
                <a:gd name="connsiteX2" fmla="*/ 419100 w 1869621"/>
                <a:gd name="connsiteY2" fmla="*/ 142875 h 2076450"/>
                <a:gd name="connsiteX3" fmla="*/ 1869621 w 1869621"/>
                <a:gd name="connsiteY3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9621" h="2076450">
                  <a:moveTo>
                    <a:pt x="0" y="2076450"/>
                  </a:moveTo>
                  <a:cubicBezTo>
                    <a:pt x="3175" y="1470818"/>
                    <a:pt x="6350" y="865187"/>
                    <a:pt x="76200" y="542925"/>
                  </a:cubicBezTo>
                  <a:cubicBezTo>
                    <a:pt x="146050" y="220663"/>
                    <a:pt x="120197" y="233362"/>
                    <a:pt x="419100" y="142875"/>
                  </a:cubicBezTo>
                  <a:cubicBezTo>
                    <a:pt x="718003" y="52388"/>
                    <a:pt x="1386227" y="22225"/>
                    <a:pt x="1869621" y="0"/>
                  </a:cubicBezTo>
                </a:path>
              </a:pathLst>
            </a:custGeom>
            <a:ln w="317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C00000"/>
                </a:solidFill>
              </a:endParaRPr>
            </a:p>
          </p:txBody>
        </p:sp>
      </p:grpSp>
      <p:grpSp>
        <p:nvGrpSpPr>
          <p:cNvPr id="54" name="Group 135"/>
          <p:cNvGrpSpPr/>
          <p:nvPr/>
        </p:nvGrpSpPr>
        <p:grpSpPr>
          <a:xfrm>
            <a:off x="3311043" y="1260579"/>
            <a:ext cx="2607879" cy="1890009"/>
            <a:chOff x="1244041" y="1492143"/>
            <a:chExt cx="2607879" cy="1890009"/>
          </a:xfrm>
          <a:effectLst>
            <a:outerShdw blurRad="76200" dist="63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Kombinationstegning 104"/>
            <p:cNvSpPr/>
            <p:nvPr/>
          </p:nvSpPr>
          <p:spPr>
            <a:xfrm>
              <a:off x="2647199" y="1492143"/>
              <a:ext cx="1204721" cy="945082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  <a:gd name="connsiteX0" fmla="*/ 0 w 1869621"/>
                <a:gd name="connsiteY0" fmla="*/ 2076450 h 2076450"/>
                <a:gd name="connsiteX1" fmla="*/ 76200 w 1869621"/>
                <a:gd name="connsiteY1" fmla="*/ 542925 h 2076450"/>
                <a:gd name="connsiteX2" fmla="*/ 419100 w 1869621"/>
                <a:gd name="connsiteY2" fmla="*/ 142875 h 2076450"/>
                <a:gd name="connsiteX3" fmla="*/ 1869621 w 1869621"/>
                <a:gd name="connsiteY3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9621" h="2076450">
                  <a:moveTo>
                    <a:pt x="0" y="2076450"/>
                  </a:moveTo>
                  <a:cubicBezTo>
                    <a:pt x="3175" y="1470818"/>
                    <a:pt x="6350" y="865187"/>
                    <a:pt x="76200" y="542925"/>
                  </a:cubicBezTo>
                  <a:cubicBezTo>
                    <a:pt x="146050" y="220663"/>
                    <a:pt x="120197" y="233362"/>
                    <a:pt x="419100" y="142875"/>
                  </a:cubicBezTo>
                  <a:cubicBezTo>
                    <a:pt x="718003" y="52388"/>
                    <a:pt x="1386227" y="22225"/>
                    <a:pt x="1869621" y="0"/>
                  </a:cubicBezTo>
                </a:path>
              </a:pathLst>
            </a:custGeom>
            <a:ln w="317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C00000"/>
                </a:solidFill>
              </a:endParaRPr>
            </a:p>
          </p:txBody>
        </p:sp>
        <p:sp>
          <p:nvSpPr>
            <p:cNvPr id="56" name="Kombinationstegning 104"/>
            <p:cNvSpPr/>
            <p:nvPr/>
          </p:nvSpPr>
          <p:spPr>
            <a:xfrm rot="10800000">
              <a:off x="1244041" y="2433895"/>
              <a:ext cx="1403158" cy="948257"/>
            </a:xfrm>
            <a:custGeom>
              <a:avLst/>
              <a:gdLst>
                <a:gd name="connsiteX0" fmla="*/ 0 w 1647825"/>
                <a:gd name="connsiteY0" fmla="*/ 2066925 h 2066925"/>
                <a:gd name="connsiteX1" fmla="*/ 76200 w 1647825"/>
                <a:gd name="connsiteY1" fmla="*/ 533400 h 2066925"/>
                <a:gd name="connsiteX2" fmla="*/ 419100 w 1647825"/>
                <a:gd name="connsiteY2" fmla="*/ 133350 h 2066925"/>
                <a:gd name="connsiteX3" fmla="*/ 1647825 w 1647825"/>
                <a:gd name="connsiteY3" fmla="*/ 0 h 2066925"/>
                <a:gd name="connsiteX0" fmla="*/ 0 w 1869621"/>
                <a:gd name="connsiteY0" fmla="*/ 2076450 h 2076450"/>
                <a:gd name="connsiteX1" fmla="*/ 76200 w 1869621"/>
                <a:gd name="connsiteY1" fmla="*/ 542925 h 2076450"/>
                <a:gd name="connsiteX2" fmla="*/ 419100 w 1869621"/>
                <a:gd name="connsiteY2" fmla="*/ 142875 h 2076450"/>
                <a:gd name="connsiteX3" fmla="*/ 1869621 w 1869621"/>
                <a:gd name="connsiteY3" fmla="*/ 0 h 2076450"/>
                <a:gd name="connsiteX0" fmla="*/ 0 w 2177578"/>
                <a:gd name="connsiteY0" fmla="*/ 2083426 h 2083426"/>
                <a:gd name="connsiteX1" fmla="*/ 76200 w 2177578"/>
                <a:gd name="connsiteY1" fmla="*/ 549901 h 2083426"/>
                <a:gd name="connsiteX2" fmla="*/ 419100 w 2177578"/>
                <a:gd name="connsiteY2" fmla="*/ 149851 h 2083426"/>
                <a:gd name="connsiteX3" fmla="*/ 2177578 w 2177578"/>
                <a:gd name="connsiteY3" fmla="*/ 0 h 20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578" h="2083426">
                  <a:moveTo>
                    <a:pt x="0" y="2083426"/>
                  </a:moveTo>
                  <a:cubicBezTo>
                    <a:pt x="3175" y="1477794"/>
                    <a:pt x="6350" y="872163"/>
                    <a:pt x="76200" y="549901"/>
                  </a:cubicBezTo>
                  <a:cubicBezTo>
                    <a:pt x="146050" y="227639"/>
                    <a:pt x="120197" y="240338"/>
                    <a:pt x="419100" y="149851"/>
                  </a:cubicBezTo>
                  <a:cubicBezTo>
                    <a:pt x="718003" y="59364"/>
                    <a:pt x="1694184" y="22225"/>
                    <a:pt x="2177578" y="0"/>
                  </a:cubicBezTo>
                </a:path>
              </a:pathLst>
            </a:custGeom>
            <a:ln w="317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C00000"/>
                </a:solidFill>
              </a:endParaRPr>
            </a:p>
          </p:txBody>
        </p:sp>
      </p:grpSp>
      <p:sp>
        <p:nvSpPr>
          <p:cNvPr id="57" name="TextBox 98"/>
          <p:cNvSpPr txBox="1"/>
          <p:nvPr/>
        </p:nvSpPr>
        <p:spPr>
          <a:xfrm>
            <a:off x="3112482" y="2402885"/>
            <a:ext cx="3056222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+mj-lt"/>
              </a:rPr>
              <a:t>EXCHANGE-SPRING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+mj-lt"/>
              </a:rPr>
              <a:t>MAGNETS</a:t>
            </a:r>
            <a:endParaRPr lang="en-US" sz="2000" dirty="0" smtClean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8" name="Rectangle 29"/>
          <p:cNvSpPr/>
          <p:nvPr/>
        </p:nvSpPr>
        <p:spPr>
          <a:xfrm>
            <a:off x="248039" y="3569071"/>
            <a:ext cx="13067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600" b="1" dirty="0" smtClean="0"/>
              <a:t>CoFe</a:t>
            </a:r>
            <a:r>
              <a:rPr lang="en-US" sz="2600" b="1" baseline="-25000" dirty="0" smtClean="0"/>
              <a:t>2</a:t>
            </a:r>
            <a:r>
              <a:rPr lang="en-US" sz="2600" b="1" dirty="0" smtClean="0"/>
              <a:t>O</a:t>
            </a:r>
            <a:r>
              <a:rPr lang="en-US" sz="2600" b="1" baseline="-25000" dirty="0" smtClean="0"/>
              <a:t>4</a:t>
            </a:r>
            <a:endParaRPr lang="en-US" sz="2600" b="1" dirty="0"/>
          </a:p>
        </p:txBody>
      </p:sp>
      <p:grpSp>
        <p:nvGrpSpPr>
          <p:cNvPr id="59" name="Group 109"/>
          <p:cNvGrpSpPr/>
          <p:nvPr/>
        </p:nvGrpSpPr>
        <p:grpSpPr>
          <a:xfrm>
            <a:off x="212807" y="4061514"/>
            <a:ext cx="1293788" cy="1093492"/>
            <a:chOff x="899592" y="1700808"/>
            <a:chExt cx="1512168" cy="1278063"/>
          </a:xfrm>
        </p:grpSpPr>
        <p:sp>
          <p:nvSpPr>
            <p:cNvPr id="60" name="Flowchart: Connector 110"/>
            <p:cNvSpPr/>
            <p:nvPr/>
          </p:nvSpPr>
          <p:spPr>
            <a:xfrm>
              <a:off x="899592" y="1845621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Connector 111"/>
            <p:cNvSpPr/>
            <p:nvPr/>
          </p:nvSpPr>
          <p:spPr>
            <a:xfrm>
              <a:off x="1657954" y="2204864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lowchart: Connector 112"/>
            <p:cNvSpPr/>
            <p:nvPr/>
          </p:nvSpPr>
          <p:spPr>
            <a:xfrm>
              <a:off x="1310341" y="1929519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lowchart: Connector 113"/>
            <p:cNvSpPr/>
            <p:nvPr/>
          </p:nvSpPr>
          <p:spPr>
            <a:xfrm>
              <a:off x="1257421" y="2357695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lowchart: Connector 114"/>
            <p:cNvSpPr/>
            <p:nvPr/>
          </p:nvSpPr>
          <p:spPr>
            <a:xfrm>
              <a:off x="1691720" y="1700808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lowchart: Connector 115"/>
            <p:cNvSpPr/>
            <p:nvPr/>
          </p:nvSpPr>
          <p:spPr>
            <a:xfrm>
              <a:off x="1645838" y="2618871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Connector 116"/>
            <p:cNvSpPr/>
            <p:nvPr/>
          </p:nvSpPr>
          <p:spPr>
            <a:xfrm>
              <a:off x="2051760" y="2357695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101"/>
          <p:cNvGrpSpPr/>
          <p:nvPr/>
        </p:nvGrpSpPr>
        <p:grpSpPr>
          <a:xfrm>
            <a:off x="2730509" y="3998078"/>
            <a:ext cx="1512168" cy="1278063"/>
            <a:chOff x="3131840" y="1700808"/>
            <a:chExt cx="1512168" cy="1278063"/>
          </a:xfrm>
        </p:grpSpPr>
        <p:sp>
          <p:nvSpPr>
            <p:cNvPr id="68" name="Flowchart: Connector 102"/>
            <p:cNvSpPr/>
            <p:nvPr/>
          </p:nvSpPr>
          <p:spPr>
            <a:xfrm>
              <a:off x="3131840" y="1845621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lowchart: Connector 103"/>
            <p:cNvSpPr/>
            <p:nvPr/>
          </p:nvSpPr>
          <p:spPr>
            <a:xfrm>
              <a:off x="3890202" y="2204864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lowchart: Connector 104"/>
            <p:cNvSpPr/>
            <p:nvPr/>
          </p:nvSpPr>
          <p:spPr>
            <a:xfrm>
              <a:off x="3542589" y="1929519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Connector 105"/>
            <p:cNvSpPr/>
            <p:nvPr/>
          </p:nvSpPr>
          <p:spPr>
            <a:xfrm>
              <a:off x="3489669" y="2357695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Connector 106"/>
            <p:cNvSpPr/>
            <p:nvPr/>
          </p:nvSpPr>
          <p:spPr>
            <a:xfrm>
              <a:off x="3923968" y="1700808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Connector 107"/>
            <p:cNvSpPr/>
            <p:nvPr/>
          </p:nvSpPr>
          <p:spPr>
            <a:xfrm>
              <a:off x="3878086" y="2618871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lowchart: Connector 108"/>
            <p:cNvSpPr/>
            <p:nvPr/>
          </p:nvSpPr>
          <p:spPr>
            <a:xfrm>
              <a:off x="4284008" y="2357695"/>
              <a:ext cx="360000" cy="36000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Flowchart: Connector 132"/>
          <p:cNvSpPr/>
          <p:nvPr/>
        </p:nvSpPr>
        <p:spPr>
          <a:xfrm>
            <a:off x="2730509" y="4142891"/>
            <a:ext cx="360000" cy="360000"/>
          </a:xfrm>
          <a:prstGeom prst="flowChartConnecto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Connector 133"/>
          <p:cNvSpPr/>
          <p:nvPr/>
        </p:nvSpPr>
        <p:spPr>
          <a:xfrm>
            <a:off x="2802509" y="4214891"/>
            <a:ext cx="216000" cy="2160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7950" h="107950"/>
            <a:bevelB w="1079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135"/>
          <p:cNvSpPr/>
          <p:nvPr/>
        </p:nvSpPr>
        <p:spPr>
          <a:xfrm>
            <a:off x="3141258" y="4225516"/>
            <a:ext cx="360000" cy="360000"/>
          </a:xfrm>
          <a:prstGeom prst="flowChartConnecto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Connector 136"/>
          <p:cNvSpPr/>
          <p:nvPr/>
        </p:nvSpPr>
        <p:spPr>
          <a:xfrm>
            <a:off x="3213258" y="4297516"/>
            <a:ext cx="216000" cy="2160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7950" h="107950"/>
            <a:bevelB w="1079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Connector 137"/>
          <p:cNvSpPr/>
          <p:nvPr/>
        </p:nvSpPr>
        <p:spPr>
          <a:xfrm>
            <a:off x="3522112" y="3998078"/>
            <a:ext cx="360000" cy="360000"/>
          </a:xfrm>
          <a:prstGeom prst="flowChartConnecto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Connector 138"/>
          <p:cNvSpPr/>
          <p:nvPr/>
        </p:nvSpPr>
        <p:spPr>
          <a:xfrm>
            <a:off x="3594112" y="4070078"/>
            <a:ext cx="216000" cy="2160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7950" h="107950"/>
            <a:bevelB w="1079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Connector 139"/>
          <p:cNvSpPr/>
          <p:nvPr/>
        </p:nvSpPr>
        <p:spPr>
          <a:xfrm>
            <a:off x="3488871" y="4502134"/>
            <a:ext cx="360000" cy="360000"/>
          </a:xfrm>
          <a:prstGeom prst="flowChartConnecto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lowchart: Connector 140"/>
          <p:cNvSpPr/>
          <p:nvPr/>
        </p:nvSpPr>
        <p:spPr>
          <a:xfrm>
            <a:off x="3560871" y="4574134"/>
            <a:ext cx="216000" cy="2160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7950" h="107950"/>
            <a:bevelB w="1079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Connector 141"/>
          <p:cNvSpPr/>
          <p:nvPr/>
        </p:nvSpPr>
        <p:spPr>
          <a:xfrm>
            <a:off x="3088338" y="4654965"/>
            <a:ext cx="360000" cy="360000"/>
          </a:xfrm>
          <a:prstGeom prst="flowChartConnecto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142"/>
          <p:cNvSpPr/>
          <p:nvPr/>
        </p:nvSpPr>
        <p:spPr>
          <a:xfrm>
            <a:off x="3160338" y="4726965"/>
            <a:ext cx="216000" cy="2160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7950" h="107950"/>
            <a:bevelB w="1079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143"/>
          <p:cNvSpPr/>
          <p:nvPr/>
        </p:nvSpPr>
        <p:spPr>
          <a:xfrm>
            <a:off x="3883173" y="4654965"/>
            <a:ext cx="360000" cy="360000"/>
          </a:xfrm>
          <a:prstGeom prst="flowChartConnecto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Connector 144"/>
          <p:cNvSpPr/>
          <p:nvPr/>
        </p:nvSpPr>
        <p:spPr>
          <a:xfrm>
            <a:off x="3955173" y="4726965"/>
            <a:ext cx="216000" cy="2160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7950" h="107950"/>
            <a:bevelB w="1079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Connector 145"/>
          <p:cNvSpPr/>
          <p:nvPr/>
        </p:nvSpPr>
        <p:spPr>
          <a:xfrm>
            <a:off x="3476755" y="4916141"/>
            <a:ext cx="360000" cy="360000"/>
          </a:xfrm>
          <a:prstGeom prst="flowChartConnecto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lowchart: Connector 146"/>
          <p:cNvSpPr/>
          <p:nvPr/>
        </p:nvSpPr>
        <p:spPr>
          <a:xfrm>
            <a:off x="3548755" y="4988141"/>
            <a:ext cx="216000" cy="2160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7950" h="107950"/>
            <a:bevelB w="1079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147"/>
          <p:cNvCxnSpPr>
            <a:stCxn id="80" idx="7"/>
          </p:cNvCxnSpPr>
          <p:nvPr/>
        </p:nvCxnSpPr>
        <p:spPr>
          <a:xfrm flipV="1">
            <a:off x="3778480" y="3701474"/>
            <a:ext cx="392410" cy="400236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49"/>
          <p:cNvSpPr txBox="1"/>
          <p:nvPr/>
        </p:nvSpPr>
        <p:spPr>
          <a:xfrm>
            <a:off x="3891562" y="5357658"/>
            <a:ext cx="968470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7030A0"/>
                </a:solidFill>
                <a:latin typeface="+mj-lt"/>
              </a:rPr>
              <a:t>CoFe</a:t>
            </a:r>
            <a:r>
              <a:rPr lang="en-US" sz="2600" b="1" baseline="-25000" dirty="0" smtClean="0">
                <a:solidFill>
                  <a:srgbClr val="7030A0"/>
                </a:solidFill>
                <a:latin typeface="+mj-lt"/>
              </a:rPr>
              <a:t>2</a:t>
            </a:r>
            <a:endParaRPr lang="en-US" sz="2600" b="1" dirty="0" smtClean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91" name="Straight Arrow Connector 148"/>
          <p:cNvCxnSpPr/>
          <p:nvPr/>
        </p:nvCxnSpPr>
        <p:spPr>
          <a:xfrm>
            <a:off x="4134804" y="5001000"/>
            <a:ext cx="229368" cy="46231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51"/>
          <p:cNvCxnSpPr/>
          <p:nvPr/>
        </p:nvCxnSpPr>
        <p:spPr>
          <a:xfrm>
            <a:off x="1430334" y="4476351"/>
            <a:ext cx="1234143" cy="757"/>
          </a:xfrm>
          <a:prstGeom prst="straightConnector1">
            <a:avLst/>
          </a:prstGeom>
          <a:ln w="38100">
            <a:solidFill>
              <a:srgbClr val="003D85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82"/>
          <p:cNvSpPr/>
          <p:nvPr/>
        </p:nvSpPr>
        <p:spPr>
          <a:xfrm>
            <a:off x="1457209" y="4041294"/>
            <a:ext cx="13145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 smtClean="0">
                <a:latin typeface="Corbel" panose="020B0503020204020204" pitchFamily="34" charset="0"/>
              </a:rPr>
              <a:t>PARTIAL</a:t>
            </a:r>
          </a:p>
          <a:p>
            <a:pPr algn="ctr">
              <a:spcAft>
                <a:spcPts val="1200"/>
              </a:spcAft>
            </a:pPr>
            <a:r>
              <a:rPr lang="en-US" sz="2000" b="1" dirty="0" smtClean="0">
                <a:latin typeface="Corbel" panose="020B0503020204020204" pitchFamily="34" charset="0"/>
              </a:rPr>
              <a:t>Reduction</a:t>
            </a:r>
            <a:endParaRPr lang="en-US" sz="2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4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86947E-6 L 0.33924 -0.0013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2" y="-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5522E-6 L -0.33819 -0.000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8762E-6 L 0.02361 -3.4876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0.02361 -1.11111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57" grpId="0" animBg="1"/>
      <p:bldP spid="58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68760"/>
            <a:ext cx="8686800" cy="4741987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Project summary</a:t>
            </a:r>
          </a:p>
          <a:p>
            <a:r>
              <a:rPr lang="en-US" sz="2400" dirty="0" smtClean="0"/>
              <a:t>Consortium details</a:t>
            </a:r>
          </a:p>
          <a:p>
            <a:r>
              <a:rPr lang="en-US" sz="2400" dirty="0" smtClean="0"/>
              <a:t>High level science case</a:t>
            </a:r>
          </a:p>
          <a:p>
            <a:r>
              <a:rPr lang="en-US" sz="2400" dirty="0" smtClean="0"/>
              <a:t>Instrument layout</a:t>
            </a:r>
          </a:p>
          <a:p>
            <a:r>
              <a:rPr lang="en-US" sz="2400" dirty="0" smtClean="0"/>
              <a:t>Timeline</a:t>
            </a:r>
          </a:p>
          <a:p>
            <a:endParaRPr lang="en-US" sz="2400" dirty="0" smtClean="0"/>
          </a:p>
          <a:p>
            <a:r>
              <a:rPr lang="en-US" sz="2400" dirty="0" smtClean="0"/>
              <a:t>HEIMDAL Overview</a:t>
            </a:r>
            <a:endParaRPr lang="en-US" sz="2400" dirty="0"/>
          </a:p>
          <a:p>
            <a:pPr lvl="1"/>
            <a:r>
              <a:rPr lang="en-US" sz="2000" dirty="0" smtClean="0"/>
              <a:t>01 Shielding</a:t>
            </a:r>
          </a:p>
          <a:p>
            <a:pPr lvl="1"/>
            <a:r>
              <a:rPr lang="en-US" sz="2000" dirty="0" smtClean="0"/>
              <a:t>02 </a:t>
            </a:r>
            <a:r>
              <a:rPr lang="en-US" sz="2000" dirty="0"/>
              <a:t>Neutron optics </a:t>
            </a:r>
            <a:endParaRPr lang="en-US" sz="2000" dirty="0" smtClean="0"/>
          </a:p>
          <a:p>
            <a:pPr lvl="1"/>
            <a:r>
              <a:rPr lang="en-US" sz="2000" dirty="0" smtClean="0"/>
              <a:t>03 Choppers</a:t>
            </a:r>
            <a:endParaRPr lang="en-US" sz="2000" dirty="0"/>
          </a:p>
          <a:p>
            <a:pPr lvl="1"/>
            <a:r>
              <a:rPr lang="en-US" sz="2000" dirty="0"/>
              <a:t>0</a:t>
            </a:r>
            <a:r>
              <a:rPr lang="en-US" sz="2000" dirty="0" smtClean="0"/>
              <a:t>4 Sample Environment</a:t>
            </a:r>
            <a:endParaRPr lang="en-US" sz="2000" dirty="0"/>
          </a:p>
          <a:p>
            <a:pPr lvl="1"/>
            <a:r>
              <a:rPr lang="en-US" sz="2000" dirty="0" smtClean="0"/>
              <a:t>05 Detectors</a:t>
            </a:r>
          </a:p>
          <a:p>
            <a:pPr lvl="1"/>
            <a:r>
              <a:rPr lang="en-US" sz="2000" dirty="0" smtClean="0"/>
              <a:t>08 Instrument Specific Technical Equipment &amp; 09 Instrument infrastructure</a:t>
            </a:r>
          </a:p>
          <a:p>
            <a:pPr lvl="1"/>
            <a:r>
              <a:rPr lang="en-US" sz="2000" dirty="0" smtClean="0"/>
              <a:t>06 DMSC, 07 MCA, 10 Vacuum, 11 PSS</a:t>
            </a:r>
            <a:endParaRPr lang="en-US" sz="2400" dirty="0" smtClean="0"/>
          </a:p>
        </p:txBody>
      </p:sp>
      <p:cxnSp>
        <p:nvCxnSpPr>
          <p:cNvPr id="3" name="Lige forbindelse 2"/>
          <p:cNvCxnSpPr/>
          <p:nvPr/>
        </p:nvCxnSpPr>
        <p:spPr>
          <a:xfrm>
            <a:off x="467544" y="3068960"/>
            <a:ext cx="77768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situ reduction at DMC@PSI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6306344" cy="335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41" y="4149080"/>
            <a:ext cx="1497451" cy="2060848"/>
          </a:xfrm>
          <a:prstGeom prst="rect">
            <a:avLst/>
          </a:prstGeom>
        </p:spPr>
      </p:pic>
      <p:sp>
        <p:nvSpPr>
          <p:cNvPr id="4" name="Tekstboks 3"/>
          <p:cNvSpPr txBox="1"/>
          <p:nvPr/>
        </p:nvSpPr>
        <p:spPr>
          <a:xfrm>
            <a:off x="5085383" y="4434964"/>
            <a:ext cx="167917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Bragg–edge</a:t>
            </a:r>
          </a:p>
          <a:p>
            <a:pPr algn="ctr"/>
            <a:r>
              <a:rPr lang="en-US" sz="2400" b="1" dirty="0" smtClean="0"/>
              <a:t>Imaging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st-d13922:Users:Jva:Downloads:IMG_23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4" b="21776"/>
          <a:stretch/>
        </p:blipFill>
        <p:spPr bwMode="auto">
          <a:xfrm rot="5400000">
            <a:off x="200207" y="1866563"/>
            <a:ext cx="3173917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Flowchart: Connector 132"/>
          <p:cNvSpPr/>
          <p:nvPr/>
        </p:nvSpPr>
        <p:spPr>
          <a:xfrm>
            <a:off x="985886" y="5298259"/>
            <a:ext cx="360000" cy="360000"/>
          </a:xfrm>
          <a:prstGeom prst="flowChartConnector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133"/>
          <p:cNvSpPr/>
          <p:nvPr/>
        </p:nvSpPr>
        <p:spPr>
          <a:xfrm>
            <a:off x="1057886" y="5370259"/>
            <a:ext cx="216000" cy="2160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7950" h="107950"/>
            <a:bevelB w="1079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132"/>
          <p:cNvSpPr/>
          <p:nvPr/>
        </p:nvSpPr>
        <p:spPr>
          <a:xfrm>
            <a:off x="1420584" y="5162659"/>
            <a:ext cx="360000" cy="360000"/>
          </a:xfrm>
          <a:prstGeom prst="flowChartConnector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133"/>
          <p:cNvSpPr/>
          <p:nvPr/>
        </p:nvSpPr>
        <p:spPr>
          <a:xfrm>
            <a:off x="1492584" y="5234659"/>
            <a:ext cx="216000" cy="2160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7950" h="107950"/>
            <a:bevelB w="1079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32"/>
          <p:cNvSpPr/>
          <p:nvPr/>
        </p:nvSpPr>
        <p:spPr>
          <a:xfrm>
            <a:off x="1010314" y="4922757"/>
            <a:ext cx="360000" cy="360000"/>
          </a:xfrm>
          <a:prstGeom prst="flowChartConnector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33"/>
          <p:cNvSpPr/>
          <p:nvPr/>
        </p:nvSpPr>
        <p:spPr>
          <a:xfrm>
            <a:off x="1082314" y="4994757"/>
            <a:ext cx="216000" cy="2160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7950" h="107950"/>
            <a:bevelB w="1079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32"/>
          <p:cNvSpPr/>
          <p:nvPr/>
        </p:nvSpPr>
        <p:spPr>
          <a:xfrm>
            <a:off x="625886" y="5095928"/>
            <a:ext cx="360000" cy="360000"/>
          </a:xfrm>
          <a:prstGeom prst="flowChartConnector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3"/>
          <p:cNvSpPr/>
          <p:nvPr/>
        </p:nvSpPr>
        <p:spPr>
          <a:xfrm>
            <a:off x="697886" y="5167928"/>
            <a:ext cx="216000" cy="2160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7950" h="107950"/>
            <a:bevelB w="10795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uppe 4"/>
          <p:cNvGrpSpPr/>
          <p:nvPr/>
        </p:nvGrpSpPr>
        <p:grpSpPr>
          <a:xfrm>
            <a:off x="2933200" y="4982639"/>
            <a:ext cx="360040" cy="360040"/>
            <a:chOff x="2195736" y="4305242"/>
            <a:chExt cx="360040" cy="360040"/>
          </a:xfrm>
        </p:grpSpPr>
        <p:sp>
          <p:nvSpPr>
            <p:cNvPr id="18" name="Flowchart: Connector 133"/>
            <p:cNvSpPr/>
            <p:nvPr/>
          </p:nvSpPr>
          <p:spPr>
            <a:xfrm>
              <a:off x="2195736" y="4305242"/>
              <a:ext cx="360040" cy="36004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 h="107950"/>
              <a:bevelB w="107950" h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32"/>
            <p:cNvSpPr/>
            <p:nvPr/>
          </p:nvSpPr>
          <p:spPr>
            <a:xfrm>
              <a:off x="2263244" y="4372750"/>
              <a:ext cx="225024" cy="225024"/>
            </a:xfrm>
            <a:prstGeom prst="flowChartConnector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>
              <a:bevelT w="180340" h="180340"/>
              <a:bevelB w="180340" h="18034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uppe 20"/>
          <p:cNvGrpSpPr/>
          <p:nvPr/>
        </p:nvGrpSpPr>
        <p:grpSpPr>
          <a:xfrm>
            <a:off x="2676452" y="5312689"/>
            <a:ext cx="360040" cy="360040"/>
            <a:chOff x="2195736" y="4305242"/>
            <a:chExt cx="360040" cy="360040"/>
          </a:xfrm>
        </p:grpSpPr>
        <p:sp>
          <p:nvSpPr>
            <p:cNvPr id="22" name="Flowchart: Connector 133"/>
            <p:cNvSpPr/>
            <p:nvPr/>
          </p:nvSpPr>
          <p:spPr>
            <a:xfrm>
              <a:off x="2195736" y="4305242"/>
              <a:ext cx="360040" cy="36004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 h="107950"/>
              <a:bevelB w="107950" h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132"/>
            <p:cNvSpPr/>
            <p:nvPr/>
          </p:nvSpPr>
          <p:spPr>
            <a:xfrm>
              <a:off x="2263244" y="4372750"/>
              <a:ext cx="225024" cy="225024"/>
            </a:xfrm>
            <a:prstGeom prst="flowChartConnector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>
              <a:bevelT w="180340" h="180340"/>
              <a:bevelB w="180340" h="18034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uppe 23"/>
          <p:cNvGrpSpPr/>
          <p:nvPr/>
        </p:nvGrpSpPr>
        <p:grpSpPr>
          <a:xfrm>
            <a:off x="2568938" y="4896979"/>
            <a:ext cx="360040" cy="360040"/>
            <a:chOff x="2195736" y="4305242"/>
            <a:chExt cx="360040" cy="360040"/>
          </a:xfrm>
        </p:grpSpPr>
        <p:sp>
          <p:nvSpPr>
            <p:cNvPr id="25" name="Flowchart: Connector 133"/>
            <p:cNvSpPr/>
            <p:nvPr/>
          </p:nvSpPr>
          <p:spPr>
            <a:xfrm>
              <a:off x="2195736" y="4305242"/>
              <a:ext cx="360040" cy="36004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 h="107950"/>
              <a:bevelB w="107950" h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Connector 132"/>
            <p:cNvSpPr/>
            <p:nvPr/>
          </p:nvSpPr>
          <p:spPr>
            <a:xfrm>
              <a:off x="2263244" y="4372750"/>
              <a:ext cx="225024" cy="225024"/>
            </a:xfrm>
            <a:prstGeom prst="flowChartConnector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>
              <a:bevelT w="180340" h="180340"/>
              <a:bevelB w="180340" h="18034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uppe 26"/>
          <p:cNvGrpSpPr/>
          <p:nvPr/>
        </p:nvGrpSpPr>
        <p:grpSpPr>
          <a:xfrm>
            <a:off x="2236518" y="5137948"/>
            <a:ext cx="360040" cy="360040"/>
            <a:chOff x="2195736" y="4305242"/>
            <a:chExt cx="360040" cy="360040"/>
          </a:xfrm>
        </p:grpSpPr>
        <p:sp>
          <p:nvSpPr>
            <p:cNvPr id="28" name="Flowchart: Connector 133"/>
            <p:cNvSpPr/>
            <p:nvPr/>
          </p:nvSpPr>
          <p:spPr>
            <a:xfrm>
              <a:off x="2195736" y="4305242"/>
              <a:ext cx="360040" cy="360040"/>
            </a:xfrm>
            <a:prstGeom prst="flowChartConnector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 h="107950"/>
              <a:bevelB w="107950" h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Connector 132"/>
            <p:cNvSpPr/>
            <p:nvPr/>
          </p:nvSpPr>
          <p:spPr>
            <a:xfrm>
              <a:off x="2263244" y="4372750"/>
              <a:ext cx="225024" cy="225024"/>
            </a:xfrm>
            <a:prstGeom prst="flowChartConnector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>
              <a:bevelT w="180340" h="180340"/>
              <a:bevelB w="180340" h="18034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lowchart: Connector 132"/>
          <p:cNvSpPr/>
          <p:nvPr/>
        </p:nvSpPr>
        <p:spPr>
          <a:xfrm>
            <a:off x="4041909" y="5148754"/>
            <a:ext cx="216530" cy="216530"/>
          </a:xfrm>
          <a:prstGeom prst="flowChartConnector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132"/>
          <p:cNvSpPr/>
          <p:nvPr/>
        </p:nvSpPr>
        <p:spPr>
          <a:xfrm>
            <a:off x="4009202" y="4797152"/>
            <a:ext cx="144008" cy="144008"/>
          </a:xfrm>
          <a:prstGeom prst="flowChartConnector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132"/>
          <p:cNvSpPr/>
          <p:nvPr/>
        </p:nvSpPr>
        <p:spPr>
          <a:xfrm>
            <a:off x="3680831" y="5270659"/>
            <a:ext cx="180000" cy="180000"/>
          </a:xfrm>
          <a:prstGeom prst="flowChartConnector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>
              <a:rot lat="0" lon="0" rev="2400000"/>
            </a:lightRig>
          </a:scene3d>
          <a:sp3d>
            <a:bevelT w="180340" h="180340"/>
            <a:bevelB w="180340" h="1803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110"/>
          <p:cNvSpPr/>
          <p:nvPr/>
        </p:nvSpPr>
        <p:spPr>
          <a:xfrm>
            <a:off x="3733898" y="4948751"/>
            <a:ext cx="308011" cy="308011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h="165100"/>
            <a:bevelB w="165100" h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112"/>
          <p:cNvSpPr/>
          <p:nvPr/>
        </p:nvSpPr>
        <p:spPr>
          <a:xfrm>
            <a:off x="3845199" y="5342659"/>
            <a:ext cx="308011" cy="308011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h="165100"/>
            <a:bevelB w="165100" h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113"/>
          <p:cNvSpPr/>
          <p:nvPr/>
        </p:nvSpPr>
        <p:spPr>
          <a:xfrm>
            <a:off x="4153210" y="4872473"/>
            <a:ext cx="308011" cy="308011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h="165100"/>
            <a:bevelB w="165100" h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kstboks 19"/>
          <p:cNvSpPr txBox="1"/>
          <p:nvPr/>
        </p:nvSpPr>
        <p:spPr>
          <a:xfrm>
            <a:off x="2108427" y="4459627"/>
            <a:ext cx="86055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SANS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kstboks 48"/>
          <p:cNvSpPr txBox="1"/>
          <p:nvPr/>
        </p:nvSpPr>
        <p:spPr>
          <a:xfrm>
            <a:off x="0" y="5805264"/>
            <a:ext cx="606736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/>
              <a:t>Jakob</a:t>
            </a:r>
            <a:r>
              <a:rPr lang="en-US" sz="1200" dirty="0"/>
              <a:t> </a:t>
            </a:r>
            <a:r>
              <a:rPr lang="en-US" sz="1200" dirty="0" err="1"/>
              <a:t>Ahlburg</a:t>
            </a:r>
            <a:r>
              <a:rPr lang="en-US" sz="1200" dirty="0"/>
              <a:t>, Cecilia Granados, Henrik </a:t>
            </a:r>
            <a:r>
              <a:rPr lang="en-US" sz="1200" dirty="0" err="1"/>
              <a:t>Lyder</a:t>
            </a:r>
            <a:r>
              <a:rPr lang="en-US" sz="1200" dirty="0"/>
              <a:t> Andersen, </a:t>
            </a:r>
            <a:r>
              <a:rPr lang="en-US" sz="1200" dirty="0" err="1"/>
              <a:t>Pelle</a:t>
            </a:r>
            <a:r>
              <a:rPr lang="en-US" sz="1200" dirty="0"/>
              <a:t> </a:t>
            </a:r>
            <a:r>
              <a:rPr lang="en-US" sz="1200" dirty="0" err="1"/>
              <a:t>Garbus</a:t>
            </a:r>
            <a:r>
              <a:rPr lang="en-US" sz="1200" dirty="0"/>
              <a:t>, Emmanuel, Lukas Keller</a:t>
            </a:r>
          </a:p>
        </p:txBody>
      </p:sp>
    </p:spTree>
    <p:extLst>
      <p:ext uri="{BB962C8B-B14F-4D97-AF65-F5344CB8AC3E}">
        <p14:creationId xmlns:p14="http://schemas.microsoft.com/office/powerpoint/2010/main" val="271614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0" grpId="0" animBg="1"/>
      <p:bldP spid="32" grpId="0" animBg="1"/>
      <p:bldP spid="36" grpId="0" animBg="1"/>
      <p:bldP spid="42" grpId="0" animBg="1"/>
      <p:bldP spid="44" grpId="0" animBg="1"/>
      <p:bldP spid="45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SAXS/WAXS vs SANS/WANS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858" y="1268760"/>
            <a:ext cx="217214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2150639" cy="136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80728"/>
            <a:ext cx="9144000" cy="320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Calibri" pitchFamily="34" charset="0"/>
                <a:cs typeface="Times New Roman" pitchFamily="18" charset="0"/>
              </a:rPr>
              <a:t>At synchrotrons there are &gt;20 beamlines combining SAXS/WAXS:</a:t>
            </a:r>
            <a:endParaRPr kumimoji="0" lang="en-US" sz="2000" i="0" u="none" strike="noStrike" cap="none" normalizeH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cs typeface="Times New Roman" pitchFamily="18" charset="0"/>
              </a:rPr>
              <a:t>	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latin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2000" i="0" u="none" strike="noStrike" cap="none" normalizeH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latin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2000" i="0" u="none" strike="noStrike" cap="none" normalizeH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2000" i="0" u="none" strike="noStrike" cap="none" normalizeH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latin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2000" i="0" u="none" strike="noStrike" cap="none" normalizeH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cs typeface="Times New Roman" pitchFamily="18" charset="0"/>
              </a:rPr>
              <a:t>	</a:t>
            </a:r>
            <a:endParaRPr kumimoji="0" lang="en-US" sz="20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447" y="2851072"/>
            <a:ext cx="196255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59614"/>
            <a:ext cx="4997177" cy="40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boks 5"/>
          <p:cNvSpPr txBox="1"/>
          <p:nvPr/>
        </p:nvSpPr>
        <p:spPr>
          <a:xfrm>
            <a:off x="35496" y="3645024"/>
            <a:ext cx="6678463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alibri" pitchFamily="34" charset="0"/>
                <a:cs typeface="Times New Roman" pitchFamily="18" charset="0"/>
              </a:rPr>
              <a:t>Companies offering SAXS/WAXS for laboratory: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Calibri" pitchFamily="34" charset="0"/>
                <a:cs typeface="Times New Roman" pitchFamily="18" charset="0"/>
              </a:rPr>
              <a:t>PANalytical</a:t>
            </a:r>
            <a:r>
              <a:rPr lang="en-US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dirty="0">
                <a:latin typeface="Calibri" pitchFamily="34" charset="0"/>
                <a:cs typeface="Times New Roman" pitchFamily="18" charset="0"/>
              </a:rPr>
              <a:t>offers laboratory setup for SAXS/WAXS (2014)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en-US" dirty="0" err="1">
                <a:latin typeface="Calibri" pitchFamily="34" charset="0"/>
                <a:cs typeface="Times New Roman" pitchFamily="18" charset="0"/>
              </a:rPr>
              <a:t>Xenocs</a:t>
            </a:r>
            <a:r>
              <a:rPr lang="en-US" dirty="0">
                <a:latin typeface="Calibri" pitchFamily="34" charset="0"/>
                <a:cs typeface="Times New Roman" pitchFamily="18" charset="0"/>
              </a:rPr>
              <a:t> offers laboratory SAXS/WAXS (2015)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itchFamily="34" charset="0"/>
                <a:cs typeface="Times New Roman" pitchFamily="18" charset="0"/>
              </a:rPr>
              <a:t>	Bruker offers </a:t>
            </a:r>
            <a:r>
              <a:rPr lang="en-US" dirty="0" smtClean="0">
                <a:latin typeface="Calibri" pitchFamily="34" charset="0"/>
                <a:cs typeface="Times New Roman" pitchFamily="18" charset="0"/>
              </a:rPr>
              <a:t>3 different </a:t>
            </a:r>
            <a:r>
              <a:rPr lang="en-US" dirty="0">
                <a:latin typeface="Calibri" pitchFamily="34" charset="0"/>
                <a:cs typeface="Times New Roman" pitchFamily="18" charset="0"/>
              </a:rPr>
              <a:t>SAXS/WAXS setups (2015)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en-US" dirty="0" err="1">
                <a:latin typeface="Calibri" pitchFamily="34" charset="0"/>
                <a:cs typeface="Times New Roman" pitchFamily="18" charset="0"/>
              </a:rPr>
              <a:t>Rigaku</a:t>
            </a:r>
            <a:r>
              <a:rPr lang="en-US" dirty="0">
                <a:latin typeface="Calibri" pitchFamily="34" charset="0"/>
                <a:cs typeface="Times New Roman" pitchFamily="18" charset="0"/>
              </a:rPr>
              <a:t> offers laboratory SAXS/WAXS (2016)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itchFamily="34" charset="0"/>
                <a:cs typeface="Times New Roman" pitchFamily="18" charset="0"/>
              </a:rPr>
              <a:t>	For neutrons there is currently no user community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itchFamily="34" charset="0"/>
                <a:cs typeface="Times New Roman" pitchFamily="18" charset="0"/>
              </a:rPr>
              <a:t>	… but ESS is for the future </a:t>
            </a:r>
            <a:r>
              <a:rPr lang="en-US" dirty="0" smtClean="0">
                <a:latin typeface="Calibri" pitchFamily="34" charset="0"/>
                <a:cs typeface="Times New Roman" pitchFamily="18" charset="0"/>
              </a:rPr>
              <a:t>2023…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84984"/>
            <a:ext cx="9715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620" y="4147216"/>
            <a:ext cx="2120922" cy="119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57192"/>
            <a:ext cx="2594793" cy="118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layout</a:t>
            </a:r>
            <a:endParaRPr lang="en-US" dirty="0"/>
          </a:p>
        </p:txBody>
      </p:sp>
      <p:pic>
        <p:nvPicPr>
          <p:cNvPr id="8" name="Obrázek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8" y="198062"/>
            <a:ext cx="7344816" cy="588956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7504" y="1196752"/>
            <a:ext cx="22139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Experimental hall E01</a:t>
            </a:r>
          </a:p>
          <a:p>
            <a:r>
              <a:rPr lang="en-GB" dirty="0" smtClean="0"/>
              <a:t>Beam port W8</a:t>
            </a:r>
          </a:p>
          <a:p>
            <a:r>
              <a:rPr lang="en-GB" dirty="0" smtClean="0"/>
              <a:t>Neighbour: T-Rex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071146"/>
            <a:ext cx="2790068" cy="139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43428" y="4210276"/>
            <a:ext cx="2150081" cy="94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frundet rektangel 2"/>
          <p:cNvSpPr/>
          <p:nvPr/>
        </p:nvSpPr>
        <p:spPr>
          <a:xfrm rot="20603502">
            <a:off x="4390466" y="3543581"/>
            <a:ext cx="4307772" cy="17135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boks 3"/>
          <p:cNvSpPr txBox="1"/>
          <p:nvPr/>
        </p:nvSpPr>
        <p:spPr>
          <a:xfrm rot="20595913">
            <a:off x="6617585" y="3011976"/>
            <a:ext cx="108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HEIMDAL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layout</a:t>
            </a:r>
            <a:endParaRPr lang="en-US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1193927"/>
            <a:ext cx="9144000" cy="301954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232"/>
            <a:ext cx="9144000" cy="313223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9198" y="4681908"/>
            <a:ext cx="2150081" cy="94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Lige forbindelse 9"/>
          <p:cNvCxnSpPr/>
          <p:nvPr/>
        </p:nvCxnSpPr>
        <p:spPr>
          <a:xfrm flipV="1">
            <a:off x="1375936" y="1765888"/>
            <a:ext cx="6552728" cy="20882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35496" y="1193927"/>
            <a:ext cx="4352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layout:</a:t>
            </a:r>
          </a:p>
          <a:p>
            <a:r>
              <a:rPr lang="en-US" dirty="0"/>
              <a:t> </a:t>
            </a:r>
            <a:r>
              <a:rPr lang="en-US" dirty="0" smtClean="0"/>
              <a:t>- Mirroring setup due to moderator setup.</a:t>
            </a:r>
          </a:p>
          <a:p>
            <a:r>
              <a:rPr lang="en-US" dirty="0"/>
              <a:t> </a:t>
            </a:r>
            <a:r>
              <a:rPr lang="en-US" dirty="0" smtClean="0"/>
              <a:t>- Problems with W8 due to guide hall wall.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4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layout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9198" y="4681908"/>
            <a:ext cx="2150081" cy="94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232"/>
            <a:ext cx="9144000" cy="3132236"/>
          </a:xfrm>
          <a:prstGeom prst="rect">
            <a:avLst/>
          </a:prstGeom>
        </p:spPr>
      </p:pic>
      <p:sp>
        <p:nvSpPr>
          <p:cNvPr id="11" name="Tekstboks 10"/>
          <p:cNvSpPr txBox="1"/>
          <p:nvPr/>
        </p:nvSpPr>
        <p:spPr>
          <a:xfrm>
            <a:off x="35496" y="1193927"/>
            <a:ext cx="5326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layout:</a:t>
            </a:r>
          </a:p>
          <a:p>
            <a:r>
              <a:rPr lang="en-US" dirty="0"/>
              <a:t> </a:t>
            </a:r>
            <a:r>
              <a:rPr lang="en-US" dirty="0" smtClean="0"/>
              <a:t>- Mirroring setup due to moderator setup.</a:t>
            </a:r>
          </a:p>
          <a:p>
            <a:r>
              <a:rPr lang="en-US" dirty="0"/>
              <a:t> </a:t>
            </a:r>
            <a:r>
              <a:rPr lang="en-US" dirty="0" smtClean="0"/>
              <a:t>- Problems with W8 due to guide hall wall.</a:t>
            </a:r>
          </a:p>
          <a:p>
            <a:r>
              <a:rPr lang="en-US" dirty="0" smtClean="0"/>
              <a:t> - Using straight parallel guides with bender at the end.</a:t>
            </a:r>
          </a:p>
        </p:txBody>
      </p:sp>
      <p:cxnSp>
        <p:nvCxnSpPr>
          <p:cNvPr id="10" name="Lige forbindelse 9"/>
          <p:cNvCxnSpPr/>
          <p:nvPr/>
        </p:nvCxnSpPr>
        <p:spPr>
          <a:xfrm flipV="1">
            <a:off x="1401334" y="1765888"/>
            <a:ext cx="6552728" cy="20882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4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35577"/>
            <a:ext cx="70485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layout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9198" y="4681908"/>
            <a:ext cx="2150081" cy="94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boks 10"/>
          <p:cNvSpPr txBox="1"/>
          <p:nvPr/>
        </p:nvSpPr>
        <p:spPr>
          <a:xfrm>
            <a:off x="35496" y="1193927"/>
            <a:ext cx="53268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layout:</a:t>
            </a:r>
          </a:p>
          <a:p>
            <a:r>
              <a:rPr lang="en-US" dirty="0"/>
              <a:t> </a:t>
            </a:r>
            <a:r>
              <a:rPr lang="en-US" dirty="0" smtClean="0"/>
              <a:t>- Mirroring setup due to moderator setup.</a:t>
            </a:r>
          </a:p>
          <a:p>
            <a:r>
              <a:rPr lang="en-US" dirty="0"/>
              <a:t> </a:t>
            </a:r>
            <a:r>
              <a:rPr lang="en-US" dirty="0" smtClean="0"/>
              <a:t>- Problems with W8 due to guide hall wall.</a:t>
            </a:r>
          </a:p>
          <a:p>
            <a:r>
              <a:rPr lang="en-US" dirty="0" smtClean="0"/>
              <a:t> - Using straight parallel guides with bender at the end.</a:t>
            </a:r>
          </a:p>
          <a:p>
            <a:r>
              <a:rPr lang="en-US" dirty="0" smtClean="0"/>
              <a:t> - High cost of double vacuum and shielding.</a:t>
            </a:r>
            <a:endParaRPr lang="en-US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" y="1146207"/>
            <a:ext cx="9144000" cy="3067261"/>
          </a:xfrm>
          <a:prstGeom prst="rect">
            <a:avLst/>
          </a:prstGeom>
        </p:spPr>
      </p:pic>
      <p:cxnSp>
        <p:nvCxnSpPr>
          <p:cNvPr id="10" name="Lige forbindelse 9"/>
          <p:cNvCxnSpPr/>
          <p:nvPr/>
        </p:nvCxnSpPr>
        <p:spPr>
          <a:xfrm flipV="1">
            <a:off x="1380169" y="1772816"/>
            <a:ext cx="6552728" cy="20882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04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pic>
        <p:nvPicPr>
          <p:cNvPr id="5" name="Billed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90263"/>
            <a:ext cx="8685606" cy="126246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3" y="2420887"/>
            <a:ext cx="8692019" cy="158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" y="4365104"/>
            <a:ext cx="8871370" cy="118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00" y="5528190"/>
            <a:ext cx="9145067" cy="37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6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scientific requirements</a:t>
            </a:r>
            <a:endParaRPr lang="en-US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233167"/>
              </p:ext>
            </p:extLst>
          </p:nvPr>
        </p:nvGraphicFramePr>
        <p:xfrm>
          <a:off x="179512" y="1268760"/>
          <a:ext cx="8784976" cy="465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Requirement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 powder diffraction with Q </a:t>
                      </a:r>
                      <a:r>
                        <a:rPr lang="en-AU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&gt;21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 high peak resolution with </a:t>
                      </a:r>
                      <a:r>
                        <a:rPr lang="en-A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Δd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/d ~ 4·10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 high flux mode with time resolutions &lt;10 s 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 quasi-stroboscopic data collection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 µs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05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diffraction tomographic capabilities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06 </a:t>
                      </a:r>
                      <a:r>
                        <a:rPr lang="en-A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situ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scattering experiments with 60 s time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07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quasi-simultaneous SANS covering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08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SANS and NPD quasi simultaneous with time resolution ~10 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 Imaging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5x5cm with cold beam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Imaging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pixel resolution of ~50x50 µm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Bragg-Edge</a:t>
                      </a:r>
                      <a:r>
                        <a:rPr lang="en-US" sz="1600" baseline="0" dirty="0" smtClean="0"/>
                        <a:t> imaging with potential 3D reconstruction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19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HEIMDAL options</a:t>
            </a:r>
            <a:endParaRPr lang="en-US" dirty="0"/>
          </a:p>
        </p:txBody>
      </p:sp>
      <p:sp>
        <p:nvSpPr>
          <p:cNvPr id="4" name="Rektangel 3"/>
          <p:cNvSpPr/>
          <p:nvPr/>
        </p:nvSpPr>
        <p:spPr>
          <a:xfrm>
            <a:off x="251520" y="1319857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HEIMDAL Overview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01 Shielding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02 Neutron optics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03 Choppers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04 Sample Environment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05 Detectors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08 Instrument Specific Technical Equipment &amp; 09 Instrument infrastructure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06 DMSC, 07 MCA, 10 Vacuum, 11 PSS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300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01 Shielding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09009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82145"/>
            <a:ext cx="4104456" cy="235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89" y="3717032"/>
            <a:ext cx="2451387" cy="2260007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645024"/>
            <a:ext cx="2697120" cy="2614458"/>
          </a:xfrm>
          <a:prstGeom prst="rect">
            <a:avLst/>
          </a:prstGeom>
        </p:spPr>
      </p:pic>
      <p:sp>
        <p:nvSpPr>
          <p:cNvPr id="12" name="Ligebenet trekant 11"/>
          <p:cNvSpPr/>
          <p:nvPr/>
        </p:nvSpPr>
        <p:spPr>
          <a:xfrm rot="16200000">
            <a:off x="3532551" y="1725034"/>
            <a:ext cx="415603" cy="511167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ebenet trekant 14"/>
          <p:cNvSpPr/>
          <p:nvPr/>
        </p:nvSpPr>
        <p:spPr>
          <a:xfrm rot="16200000">
            <a:off x="6996046" y="1708101"/>
            <a:ext cx="415603" cy="511167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kstboks 13"/>
          <p:cNvSpPr txBox="1"/>
          <p:nvPr/>
        </p:nvSpPr>
        <p:spPr>
          <a:xfrm>
            <a:off x="3563888" y="1126484"/>
            <a:ext cx="155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Extra shielding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limited space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5905288" y="1109552"/>
            <a:ext cx="155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Extra shielding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limited space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Lige pilforbindelse 17"/>
          <p:cNvCxnSpPr/>
          <p:nvPr/>
        </p:nvCxnSpPr>
        <p:spPr>
          <a:xfrm flipH="1">
            <a:off x="1331640" y="2204864"/>
            <a:ext cx="2373149" cy="20882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pilforbindelse 20"/>
          <p:cNvCxnSpPr/>
          <p:nvPr/>
        </p:nvCxnSpPr>
        <p:spPr>
          <a:xfrm flipH="1">
            <a:off x="3563888" y="2154552"/>
            <a:ext cx="3597286" cy="18505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70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236572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Submission 2013 proposal round, STC approval July 2014</a:t>
            </a:r>
          </a:p>
          <a:p>
            <a:r>
              <a:rPr lang="en-US" sz="2000" dirty="0" smtClean="0"/>
              <a:t>Phase I started May (in reality September) 2016 (budget 327.4 k€)</a:t>
            </a:r>
          </a:p>
          <a:p>
            <a:r>
              <a:rPr lang="en-US" sz="2000" dirty="0" smtClean="0"/>
              <a:t>Scope setting 31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October, TG2 expected </a:t>
            </a:r>
            <a:r>
              <a:rPr lang="en-US" dirty="0" smtClean="0"/>
              <a:t>primo</a:t>
            </a:r>
            <a:r>
              <a:rPr lang="en-US" sz="2000" dirty="0" smtClean="0"/>
              <a:t> Q2 2017</a:t>
            </a:r>
          </a:p>
          <a:p>
            <a:r>
              <a:rPr lang="en-US" sz="2000" dirty="0" smtClean="0"/>
              <a:t>Proposal </a:t>
            </a:r>
            <a:r>
              <a:rPr lang="en-US" sz="2000" dirty="0"/>
              <a:t>cost estimates </a:t>
            </a:r>
            <a:r>
              <a:rPr lang="en-US" sz="2000" b="1" dirty="0" smtClean="0"/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12 M€</a:t>
            </a:r>
            <a:r>
              <a:rPr lang="en-US" sz="2000" b="1" dirty="0" smtClean="0"/>
              <a:t>, </a:t>
            </a:r>
            <a:r>
              <a:rPr lang="en-US" b="1" dirty="0" smtClean="0">
                <a:solidFill>
                  <a:srgbClr val="FFC000"/>
                </a:solidFill>
              </a:rPr>
              <a:t>15</a:t>
            </a:r>
            <a:r>
              <a:rPr lang="en-US" sz="2000" b="1" dirty="0" smtClean="0">
                <a:solidFill>
                  <a:srgbClr val="FFC000"/>
                </a:solidFill>
              </a:rPr>
              <a:t> M€</a:t>
            </a:r>
            <a:r>
              <a:rPr lang="en-US" sz="2000" b="1" dirty="0" smtClean="0"/>
              <a:t>, </a:t>
            </a:r>
            <a:r>
              <a:rPr lang="en-US" b="1" dirty="0" smtClean="0">
                <a:solidFill>
                  <a:srgbClr val="00B050"/>
                </a:solidFill>
              </a:rPr>
              <a:t>19</a:t>
            </a:r>
            <a:r>
              <a:rPr lang="en-US" sz="2000" b="1" dirty="0" smtClean="0">
                <a:solidFill>
                  <a:srgbClr val="00B050"/>
                </a:solidFill>
              </a:rPr>
              <a:t> M€</a:t>
            </a:r>
            <a:r>
              <a:rPr lang="en-US" sz="2000" b="1" dirty="0" smtClean="0"/>
              <a:t>)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Cost </a:t>
            </a:r>
            <a:r>
              <a:rPr lang="en-GB" sz="2000" dirty="0">
                <a:solidFill>
                  <a:srgbClr val="FF0000"/>
                </a:solidFill>
              </a:rPr>
              <a:t>target: category B (</a:t>
            </a:r>
            <a:r>
              <a:rPr lang="en-GB" sz="2000" b="1" dirty="0" smtClean="0">
                <a:solidFill>
                  <a:srgbClr val="FF0000"/>
                </a:solidFill>
              </a:rPr>
              <a:t>12 M</a:t>
            </a:r>
            <a:r>
              <a:rPr lang="en-US" sz="2000" b="1" dirty="0" smtClean="0">
                <a:solidFill>
                  <a:srgbClr val="FF0000"/>
                </a:solidFill>
              </a:rPr>
              <a:t>€</a:t>
            </a:r>
            <a:r>
              <a:rPr lang="en-GB" sz="2000" dirty="0" smtClean="0">
                <a:solidFill>
                  <a:srgbClr val="FF0000"/>
                </a:solidFill>
              </a:rPr>
              <a:t>)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283022"/>
            <a:ext cx="8435280" cy="8501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Project summary</a:t>
            </a:r>
            <a:endParaRPr lang="en-GB" dirty="0"/>
          </a:p>
        </p:txBody>
      </p:sp>
      <p:pic>
        <p:nvPicPr>
          <p:cNvPr id="9" name="Picture 2" descr="http://store.ferrari.com/upload/img/0/0/0/0/B/3/5/7/500_Trike-Ferrari-s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62" y="3378572"/>
            <a:ext cx="3370224" cy="260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tumdekho.com/wp-content/uploads/2015/02/2015_ferrari_v4_motorcycle_concept_bike_performance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4" b="12875"/>
          <a:stretch/>
        </p:blipFill>
        <p:spPr bwMode="auto">
          <a:xfrm>
            <a:off x="2411760" y="4170284"/>
            <a:ext cx="3637533" cy="183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a.mytrend.it/racc/2016/03/626397/o.34651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2994" y="3573016"/>
            <a:ext cx="3567733" cy="235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395536" y="3399383"/>
            <a:ext cx="1908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Cost category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2987824" y="3284984"/>
            <a:ext cx="1969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World leading</a:t>
            </a:r>
          </a:p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instrument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6516216" y="3399383"/>
            <a:ext cx="1446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Full scope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0" y="3284984"/>
            <a:ext cx="9108504" cy="2718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Image result for lights red yello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3" r="34984"/>
          <a:stretch/>
        </p:blipFill>
        <p:spPr bwMode="auto">
          <a:xfrm rot="16200000">
            <a:off x="6661351" y="1843706"/>
            <a:ext cx="745404" cy="17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5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 Shielding - </a:t>
            </a:r>
            <a:r>
              <a:rPr lang="en-US" dirty="0" smtClean="0"/>
              <a:t>Instrument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212976"/>
            <a:ext cx="7028347" cy="2865403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35496" y="3717032"/>
            <a:ext cx="2417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Roof access:</a:t>
            </a:r>
          </a:p>
          <a:p>
            <a:r>
              <a:rPr lang="en-US" dirty="0" smtClean="0"/>
              <a:t>-Via movable trap door.</a:t>
            </a:r>
          </a:p>
          <a:p>
            <a:r>
              <a:rPr lang="en-US" dirty="0" smtClean="0"/>
              <a:t>- Steel and </a:t>
            </a:r>
            <a:r>
              <a:rPr lang="en-US" dirty="0" err="1" smtClean="0"/>
              <a:t>boralcan</a:t>
            </a:r>
            <a:r>
              <a:rPr lang="en-US" dirty="0" smtClean="0"/>
              <a:t> used as </a:t>
            </a:r>
            <a:r>
              <a:rPr lang="en-US" dirty="0" err="1" smtClean="0"/>
              <a:t>linner</a:t>
            </a:r>
            <a:r>
              <a:rPr lang="en-US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Multiplicer 6"/>
          <p:cNvSpPr/>
          <p:nvPr/>
        </p:nvSpPr>
        <p:spPr>
          <a:xfrm>
            <a:off x="4499992" y="3573016"/>
            <a:ext cx="3384376" cy="2016224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4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01 Shielding</a:t>
            </a:r>
            <a:endParaRPr lang="en-US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2451387" cy="2260007"/>
          </a:xfrm>
          <a:prstGeom prst="rect">
            <a:avLst/>
          </a:prstGeom>
        </p:spPr>
      </p:pic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516243"/>
              </p:ext>
            </p:extLst>
          </p:nvPr>
        </p:nvGraphicFramePr>
        <p:xfrm>
          <a:off x="140296" y="1279665"/>
          <a:ext cx="8784976" cy="162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01 Shielding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Guide</a:t>
                      </a:r>
                      <a:r>
                        <a:rPr lang="en-US" sz="1600" baseline="0" dirty="0" smtClean="0"/>
                        <a:t> shielding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2.07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2.07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2.07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Diffraction</a:t>
                      </a:r>
                      <a:r>
                        <a:rPr lang="en-US" sz="1600" baseline="0" dirty="0" smtClean="0"/>
                        <a:t> cave shielding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0.35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0.35</a:t>
                      </a:r>
                      <a:r>
                        <a:rPr lang="en-US" sz="1600" baseline="0" dirty="0" smtClean="0"/>
                        <a:t>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0.35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SANS cave shielding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0.30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0.28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12976"/>
            <a:ext cx="7028347" cy="2865403"/>
          </a:xfrm>
          <a:prstGeom prst="rect">
            <a:avLst/>
          </a:prstGeom>
        </p:spPr>
      </p:pic>
      <p:sp>
        <p:nvSpPr>
          <p:cNvPr id="10" name="Multiplicer 9"/>
          <p:cNvSpPr/>
          <p:nvPr/>
        </p:nvSpPr>
        <p:spPr>
          <a:xfrm>
            <a:off x="4932040" y="3573016"/>
            <a:ext cx="3384376" cy="2016224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0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02 Guides - Monolith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1"/>
            <a:ext cx="4752527" cy="233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3491880" y="3717031"/>
            <a:ext cx="1296144" cy="504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70819"/>
            <a:ext cx="1728192" cy="1779022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6043428" y="3839057"/>
            <a:ext cx="67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Entry</a:t>
            </a:r>
            <a:endParaRPr lang="en-US" dirty="0"/>
          </a:p>
        </p:txBody>
      </p:sp>
      <p:sp>
        <p:nvSpPr>
          <p:cNvPr id="10" name="Tekstboks 9"/>
          <p:cNvSpPr txBox="1"/>
          <p:nvPr/>
        </p:nvSpPr>
        <p:spPr>
          <a:xfrm>
            <a:off x="7286254" y="3839057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Exit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1299"/>
            <a:ext cx="51689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boks 8"/>
          <p:cNvSpPr txBox="1"/>
          <p:nvPr/>
        </p:nvSpPr>
        <p:spPr>
          <a:xfrm>
            <a:off x="6444208" y="3613005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Monolith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1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02 Guide - Thermal</a:t>
            </a:r>
            <a:endParaRPr lang="en-US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124744"/>
            <a:ext cx="7099553" cy="4968552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6164686" y="1352957"/>
            <a:ext cx="282397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 guide configuration:</a:t>
            </a:r>
          </a:p>
          <a:p>
            <a:endParaRPr lang="en-US" dirty="0"/>
          </a:p>
          <a:p>
            <a:r>
              <a:rPr lang="en-US" dirty="0" smtClean="0"/>
              <a:t>Original guide: Kinked</a:t>
            </a:r>
          </a:p>
          <a:p>
            <a:r>
              <a:rPr lang="en-US" dirty="0" smtClean="0"/>
              <a:t>Advantage:</a:t>
            </a:r>
          </a:p>
          <a:p>
            <a:pPr marL="285750" indent="-285750">
              <a:buFont typeface="Symbol"/>
              <a:buChar char="Þ"/>
            </a:pPr>
            <a:r>
              <a:rPr lang="en-US" dirty="0" smtClean="0"/>
              <a:t>Avoid line of sight</a:t>
            </a:r>
          </a:p>
          <a:p>
            <a:r>
              <a:rPr lang="en-US" dirty="0" smtClean="0"/>
              <a:t>Disadvantage:</a:t>
            </a:r>
          </a:p>
          <a:p>
            <a:pPr marL="285750" indent="-285750">
              <a:buFont typeface="Symbol"/>
              <a:buChar char="Þ"/>
            </a:pPr>
            <a:r>
              <a:rPr lang="en-US" dirty="0" smtClean="0"/>
              <a:t>High cost</a:t>
            </a:r>
          </a:p>
          <a:p>
            <a:endParaRPr lang="en-US" dirty="0"/>
          </a:p>
          <a:p>
            <a:r>
              <a:rPr lang="en-US" dirty="0" smtClean="0"/>
              <a:t>Changed to straight guide.</a:t>
            </a:r>
          </a:p>
          <a:p>
            <a:r>
              <a:rPr lang="en-US" dirty="0" smtClean="0"/>
              <a:t>Advantage:</a:t>
            </a:r>
          </a:p>
          <a:p>
            <a:pPr marL="285750" indent="-285750">
              <a:buFont typeface="Symbol"/>
              <a:buChar char="Þ"/>
            </a:pPr>
            <a:r>
              <a:rPr lang="en-US" dirty="0" smtClean="0"/>
              <a:t>Reduced cost</a:t>
            </a:r>
          </a:p>
          <a:p>
            <a:pPr marL="285750" indent="-285750">
              <a:buFont typeface="Symbol"/>
              <a:buChar char="Þ"/>
            </a:pPr>
            <a:r>
              <a:rPr lang="en-US" dirty="0" smtClean="0"/>
              <a:t>More short wavelengths</a:t>
            </a:r>
          </a:p>
          <a:p>
            <a:r>
              <a:rPr lang="en-US" dirty="0" smtClean="0"/>
              <a:t>Disadvantage:</a:t>
            </a:r>
          </a:p>
          <a:p>
            <a:pPr marL="285750" indent="-285750">
              <a:buFont typeface="Symbol"/>
              <a:buChar char="Þ"/>
            </a:pPr>
            <a:r>
              <a:rPr lang="en-US" dirty="0" smtClean="0"/>
              <a:t>Need for T0 choppers</a:t>
            </a:r>
          </a:p>
          <a:p>
            <a:pPr marL="285750" indent="-285750">
              <a:buFont typeface="Symbol"/>
              <a:buChar char="Þ"/>
            </a:pPr>
            <a:endParaRPr lang="en-US" dirty="0"/>
          </a:p>
          <a:p>
            <a:pPr marL="285750" indent="-285750">
              <a:buFont typeface="Symbol"/>
              <a:buChar char="Þ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9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02 Guide optimization</a:t>
            </a:r>
            <a:endParaRPr lang="en-US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b="28735"/>
          <a:stretch/>
        </p:blipFill>
        <p:spPr>
          <a:xfrm>
            <a:off x="4139952" y="1196752"/>
            <a:ext cx="5436133" cy="4840860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323528" y="1340768"/>
            <a:ext cx="348165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Sample size:</a:t>
            </a:r>
          </a:p>
          <a:p>
            <a:pPr lvl="1"/>
            <a:r>
              <a:rPr lang="en-US" dirty="0" smtClean="0"/>
              <a:t>Horizontal 5 mm</a:t>
            </a:r>
          </a:p>
          <a:p>
            <a:pPr lvl="1"/>
            <a:r>
              <a:rPr lang="en-US" dirty="0" smtClean="0"/>
              <a:t>Vertical size 20 mm</a:t>
            </a:r>
          </a:p>
          <a:p>
            <a:pPr lvl="1"/>
            <a:endParaRPr lang="en-US" dirty="0"/>
          </a:p>
          <a:p>
            <a:r>
              <a:rPr lang="en-US" b="1" dirty="0" smtClean="0"/>
              <a:t>Pinhole collimation in bunker:</a:t>
            </a:r>
          </a:p>
          <a:p>
            <a:pPr lvl="1"/>
            <a:r>
              <a:rPr lang="en-US" dirty="0" smtClean="0"/>
              <a:t>6 m – size H 30 mm V 50 mm</a:t>
            </a:r>
          </a:p>
          <a:p>
            <a:pPr lvl="1"/>
            <a:r>
              <a:rPr lang="en-US" dirty="0" smtClean="0"/>
              <a:t>24 m – size H 30 mm V 50 mm</a:t>
            </a:r>
          </a:p>
          <a:p>
            <a:pPr lvl="1"/>
            <a:endParaRPr lang="en-US" dirty="0"/>
          </a:p>
          <a:p>
            <a:r>
              <a:rPr lang="en-US" b="1" dirty="0" smtClean="0"/>
              <a:t>Sample divergence:</a:t>
            </a:r>
          </a:p>
          <a:p>
            <a:pPr lvl="1"/>
            <a:r>
              <a:rPr lang="en-US" dirty="0" smtClean="0"/>
              <a:t>Horizontal ±0.35</a:t>
            </a:r>
            <a:r>
              <a:rPr lang="en-US" dirty="0" smtClean="0">
                <a:latin typeface="Cambria"/>
              </a:rPr>
              <a:t>°</a:t>
            </a:r>
          </a:p>
          <a:p>
            <a:pPr lvl="1"/>
            <a:r>
              <a:rPr lang="en-US" dirty="0" smtClean="0"/>
              <a:t>Vertical </a:t>
            </a:r>
            <a:r>
              <a:rPr lang="en-US" dirty="0"/>
              <a:t>±</a:t>
            </a:r>
            <a:r>
              <a:rPr lang="en-US" dirty="0" smtClean="0"/>
              <a:t>0.50</a:t>
            </a:r>
            <a:r>
              <a:rPr lang="en-US" dirty="0" smtClean="0">
                <a:latin typeface="Cambria"/>
              </a:rPr>
              <a:t>°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16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02 Guide - Cold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09009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251520" y="3789040"/>
            <a:ext cx="84087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proposal:</a:t>
            </a:r>
          </a:p>
          <a:p>
            <a:pPr lvl="1"/>
            <a:r>
              <a:rPr lang="en-US" dirty="0" smtClean="0"/>
              <a:t>Two completely independent guides</a:t>
            </a:r>
          </a:p>
          <a:p>
            <a:r>
              <a:rPr lang="en-US" dirty="0" smtClean="0"/>
              <a:t>	Advantage: Complete freedom in optimization – separation of signal at sample</a:t>
            </a:r>
          </a:p>
          <a:p>
            <a:r>
              <a:rPr lang="en-US" dirty="0"/>
              <a:t>	</a:t>
            </a:r>
            <a:r>
              <a:rPr lang="en-US" dirty="0" smtClean="0"/>
              <a:t>Disadvantage: Cost 1.50 M€ + shielding</a:t>
            </a:r>
            <a:endParaRPr lang="en-US" dirty="0"/>
          </a:p>
        </p:txBody>
      </p:sp>
      <p:sp>
        <p:nvSpPr>
          <p:cNvPr id="6" name="Tekstboks 5"/>
          <p:cNvSpPr txBox="1"/>
          <p:nvPr/>
        </p:nvSpPr>
        <p:spPr>
          <a:xfrm>
            <a:off x="251519" y="5085184"/>
            <a:ext cx="8471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Partly independent guides:</a:t>
            </a:r>
          </a:p>
          <a:p>
            <a:r>
              <a:rPr lang="en-US" dirty="0" smtClean="0"/>
              <a:t>	Advantage: Cost reduction both on guides and choppers</a:t>
            </a:r>
          </a:p>
          <a:p>
            <a:r>
              <a:rPr lang="en-US" dirty="0"/>
              <a:t>	</a:t>
            </a:r>
            <a:r>
              <a:rPr lang="en-US" dirty="0" smtClean="0"/>
              <a:t>Disadvantage: beams cannot be conditioned independently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02 Guide - Cold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54927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0688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179512" y="4211796"/>
            <a:ext cx="6801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cold guide is feed into the thermal guide before exiting the bunker</a:t>
            </a:r>
            <a:endParaRPr lang="en-US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830031"/>
              </p:ext>
            </p:extLst>
          </p:nvPr>
        </p:nvGraphicFramePr>
        <p:xfrm>
          <a:off x="76536" y="4581128"/>
          <a:ext cx="8784976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02 Guides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Thermal guide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2.43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2.43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2.43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Cold guide in</a:t>
                      </a:r>
                      <a:r>
                        <a:rPr lang="en-US" sz="1600" baseline="0" dirty="0" smtClean="0"/>
                        <a:t> bunker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0.26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0.26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8" name="Multiplicer 7"/>
          <p:cNvSpPr/>
          <p:nvPr/>
        </p:nvSpPr>
        <p:spPr>
          <a:xfrm>
            <a:off x="-35644" y="3578200"/>
            <a:ext cx="2170311" cy="1031106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icer 8"/>
          <p:cNvSpPr/>
          <p:nvPr/>
        </p:nvSpPr>
        <p:spPr>
          <a:xfrm>
            <a:off x="467544" y="1700808"/>
            <a:ext cx="2170311" cy="1031106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Lige pilforbindelse 9"/>
          <p:cNvCxnSpPr/>
          <p:nvPr/>
        </p:nvCxnSpPr>
        <p:spPr>
          <a:xfrm>
            <a:off x="2483768" y="1916832"/>
            <a:ext cx="648072" cy="16613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15"/>
          <p:cNvCxnSpPr/>
          <p:nvPr/>
        </p:nvCxnSpPr>
        <p:spPr>
          <a:xfrm flipV="1">
            <a:off x="6980541" y="1844824"/>
            <a:ext cx="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boks 16"/>
          <p:cNvSpPr txBox="1"/>
          <p:nvPr/>
        </p:nvSpPr>
        <p:spPr>
          <a:xfrm>
            <a:off x="5580112" y="2424350"/>
            <a:ext cx="190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to take</a:t>
            </a:r>
          </a:p>
          <a:p>
            <a:r>
              <a:rPr lang="en-US" dirty="0" smtClean="0"/>
              <a:t>out the cold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0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03 Choppers – thermal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09009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5" descr="Opening_times_large.jpg"/>
          <p:cNvPicPr/>
          <p:nvPr/>
        </p:nvPicPr>
        <p:blipFill>
          <a:blip r:embed="rId3" cstate="print"/>
          <a:srcRect t="17446" r="62825" b="17446"/>
          <a:stretch>
            <a:fillRect/>
          </a:stretch>
        </p:blipFill>
        <p:spPr>
          <a:xfrm>
            <a:off x="2771801" y="3354645"/>
            <a:ext cx="3727999" cy="2686994"/>
          </a:xfrm>
          <a:prstGeom prst="rect">
            <a:avLst/>
          </a:prstGeom>
        </p:spPr>
      </p:pic>
      <p:pic>
        <p:nvPicPr>
          <p:cNvPr id="7" name="Billede 6" descr="Opening_times_ultra_hig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1" y="3413641"/>
            <a:ext cx="3744416" cy="2558126"/>
          </a:xfrm>
          <a:prstGeom prst="rect">
            <a:avLst/>
          </a:prstGeom>
        </p:spPr>
      </p:pic>
      <p:pic>
        <p:nvPicPr>
          <p:cNvPr id="8" name="Billede 7" descr="Opening_times_high_resolu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1" y="3402902"/>
            <a:ext cx="3744416" cy="2558127"/>
          </a:xfrm>
          <a:prstGeom prst="rect">
            <a:avLst/>
          </a:prstGeom>
        </p:spPr>
      </p:pic>
      <p:pic>
        <p:nvPicPr>
          <p:cNvPr id="9" name="Billede 8" descr="Opening_times_high_spe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1" y="3402903"/>
            <a:ext cx="3796371" cy="2593621"/>
          </a:xfrm>
          <a:prstGeom prst="rect">
            <a:avLst/>
          </a:prstGeom>
        </p:spPr>
      </p:pic>
      <p:pic>
        <p:nvPicPr>
          <p:cNvPr id="10" name="Billede 9" descr="Opening_times_Ultra_high_spe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3414779"/>
            <a:ext cx="3794419" cy="2592288"/>
          </a:xfrm>
          <a:prstGeom prst="rect">
            <a:avLst/>
          </a:prstGeom>
        </p:spPr>
      </p:pic>
      <p:sp>
        <p:nvSpPr>
          <p:cNvPr id="11" name="Tekstboks 10"/>
          <p:cNvSpPr txBox="1"/>
          <p:nvPr/>
        </p:nvSpPr>
        <p:spPr>
          <a:xfrm>
            <a:off x="5508104" y="3645024"/>
            <a:ext cx="3280129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TC1 Pulse shaping chopper 6.5 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Selects triangular pulse</a:t>
            </a:r>
          </a:p>
          <a:p>
            <a:r>
              <a:rPr lang="en-US" dirty="0" smtClean="0"/>
              <a:t>TC2 Pulse selection chopper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924" y="3392544"/>
            <a:ext cx="2289844" cy="2690809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115616" y="1268760"/>
            <a:ext cx="576064" cy="158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ktangel 12"/>
          <p:cNvSpPr/>
          <p:nvPr/>
        </p:nvSpPr>
        <p:spPr>
          <a:xfrm>
            <a:off x="5816970" y="6011996"/>
            <a:ext cx="3359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ESS-0041170_Guideline CHIM.pdf</a:t>
            </a:r>
          </a:p>
        </p:txBody>
      </p:sp>
    </p:spTree>
    <p:extLst>
      <p:ext uri="{BB962C8B-B14F-4D97-AF65-F5344CB8AC3E}">
        <p14:creationId xmlns:p14="http://schemas.microsoft.com/office/powerpoint/2010/main" val="13313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03 Choppers - Thermal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09009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251520" y="3744028"/>
            <a:ext cx="3103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TC3 – 78 m Frame overlap</a:t>
            </a:r>
          </a:p>
          <a:p>
            <a:r>
              <a:rPr lang="en-US" dirty="0" smtClean="0"/>
              <a:t>Approx. ½ length of instrument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48964"/>
            <a:ext cx="3312368" cy="258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31" y="3805353"/>
            <a:ext cx="1778399" cy="23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86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03 Choppers - Thermal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09009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26" y="3967657"/>
            <a:ext cx="1728192" cy="1851049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1651422" y="1352476"/>
            <a:ext cx="432048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ktangel 7"/>
          <p:cNvSpPr/>
          <p:nvPr/>
        </p:nvSpPr>
        <p:spPr>
          <a:xfrm>
            <a:off x="2987824" y="1352476"/>
            <a:ext cx="432048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boks 8"/>
          <p:cNvSpPr txBox="1"/>
          <p:nvPr/>
        </p:nvSpPr>
        <p:spPr>
          <a:xfrm>
            <a:off x="2699792" y="3966665"/>
            <a:ext cx="5708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Removal of prompt pulse from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The guide is straight</a:t>
            </a:r>
          </a:p>
          <a:p>
            <a:pPr lvl="1"/>
            <a:r>
              <a:rPr lang="en-US" dirty="0" smtClean="0"/>
              <a:t>=&gt; Prompt pulse suppression becomes very important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1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Consortium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52596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70/30 model: 70% in-kind, 30% cash</a:t>
            </a:r>
          </a:p>
          <a:p>
            <a:r>
              <a:rPr lang="en-GB" sz="2000" dirty="0" smtClean="0"/>
              <a:t>Lead: Aarhus University (DK), Mogen</a:t>
            </a:r>
            <a:r>
              <a:rPr lang="en-GB" dirty="0" smtClean="0"/>
              <a:t>s Christensen</a:t>
            </a:r>
            <a:endParaRPr lang="en-GB" sz="2000" dirty="0" smtClean="0"/>
          </a:p>
          <a:p>
            <a:r>
              <a:rPr lang="en-GB" sz="2000" dirty="0" smtClean="0"/>
              <a:t>Partners: PSI (CH), IFE (N)</a:t>
            </a:r>
          </a:p>
          <a:p>
            <a:r>
              <a:rPr lang="en-GB" sz="2000" dirty="0" smtClean="0"/>
              <a:t>Consortium financial contributions: 30%/35%/35% (DK/CH/N)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 smtClean="0"/>
              <a:t>Interim lead instrument scientist: Paul Henry / </a:t>
            </a:r>
            <a:r>
              <a:rPr lang="en-GB" sz="2000" dirty="0" err="1" smtClean="0"/>
              <a:t>Mogens</a:t>
            </a:r>
            <a:r>
              <a:rPr lang="en-GB" sz="2000" dirty="0" smtClean="0"/>
              <a:t> Christensen</a:t>
            </a:r>
          </a:p>
          <a:p>
            <a:r>
              <a:rPr lang="en-GB" sz="2000" dirty="0" smtClean="0"/>
              <a:t>Lead instrument engineer: </a:t>
            </a:r>
            <a:r>
              <a:rPr lang="en-GB" sz="2000" dirty="0" err="1" smtClean="0"/>
              <a:t>Kåre</a:t>
            </a:r>
            <a:r>
              <a:rPr lang="en-GB" sz="2000" dirty="0" smtClean="0"/>
              <a:t> </a:t>
            </a:r>
            <a:r>
              <a:rPr lang="en-GB" sz="2000" dirty="0" err="1" smtClean="0"/>
              <a:t>Iversen</a:t>
            </a:r>
            <a:r>
              <a:rPr lang="en-GB" sz="2000" dirty="0" smtClean="0"/>
              <a:t> (AU)</a:t>
            </a:r>
          </a:p>
          <a:p>
            <a:r>
              <a:rPr lang="en-GB" dirty="0" smtClean="0"/>
              <a:t>Guide design: Kim </a:t>
            </a:r>
            <a:r>
              <a:rPr lang="en-GB" dirty="0" err="1" smtClean="0"/>
              <a:t>Lefmann</a:t>
            </a:r>
            <a:r>
              <a:rPr lang="en-GB" dirty="0" smtClean="0"/>
              <a:t> / Sonja Holm (KU)</a:t>
            </a:r>
          </a:p>
          <a:p>
            <a:r>
              <a:rPr lang="en-GB" sz="2000" dirty="0" smtClean="0"/>
              <a:t>Shielding calculations: </a:t>
            </a:r>
            <a:r>
              <a:rPr lang="en-GB" sz="2000" dirty="0" err="1" smtClean="0"/>
              <a:t>Bjørn</a:t>
            </a:r>
            <a:r>
              <a:rPr lang="en-GB" sz="2000" dirty="0" smtClean="0"/>
              <a:t> </a:t>
            </a:r>
            <a:r>
              <a:rPr lang="en-GB" sz="2000" dirty="0" err="1" smtClean="0"/>
              <a:t>Hauback</a:t>
            </a:r>
            <a:r>
              <a:rPr lang="en-GB" sz="2000" dirty="0" smtClean="0"/>
              <a:t> / </a:t>
            </a:r>
            <a:r>
              <a:rPr lang="en-GB" dirty="0"/>
              <a:t>Isabel </a:t>
            </a:r>
            <a:r>
              <a:rPr lang="en-GB" dirty="0" smtClean="0"/>
              <a:t>Llamas, </a:t>
            </a:r>
            <a:r>
              <a:rPr lang="en-US" dirty="0" err="1"/>
              <a:t>Rodion</a:t>
            </a:r>
            <a:r>
              <a:rPr lang="en-US" dirty="0"/>
              <a:t> </a:t>
            </a:r>
            <a:r>
              <a:rPr lang="en-US" dirty="0" err="1"/>
              <a:t>Kolevatov</a:t>
            </a:r>
            <a:r>
              <a:rPr lang="en-US" dirty="0"/>
              <a:t> (IFE/N)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03 Choppers - Cold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09009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251520" y="3805353"/>
            <a:ext cx="2745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CC1 Band definition - 6.8 m</a:t>
            </a:r>
          </a:p>
          <a:p>
            <a:r>
              <a:rPr lang="en-US" dirty="0" smtClean="0"/>
              <a:t>CC2 Frame overlap  - 14 m</a:t>
            </a:r>
          </a:p>
          <a:p>
            <a:r>
              <a:rPr lang="en-US" dirty="0" smtClean="0"/>
              <a:t>TC3 Frame overlap  - 78 m</a:t>
            </a:r>
            <a:endParaRPr lang="en-US" dirty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530702"/>
              </p:ext>
            </p:extLst>
          </p:nvPr>
        </p:nvGraphicFramePr>
        <p:xfrm>
          <a:off x="76536" y="4725144"/>
          <a:ext cx="8784976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03 Choppers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Thermal choppers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1.17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1.17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1.17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Cold choppers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+0.33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0.33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7" name="Multiplicer 6"/>
          <p:cNvSpPr/>
          <p:nvPr/>
        </p:nvSpPr>
        <p:spPr>
          <a:xfrm>
            <a:off x="467544" y="3751465"/>
            <a:ext cx="2170311" cy="1031106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er 7"/>
          <p:cNvSpPr/>
          <p:nvPr/>
        </p:nvSpPr>
        <p:spPr>
          <a:xfrm>
            <a:off x="539272" y="1844824"/>
            <a:ext cx="2170311" cy="1031106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/>
          <p:cNvSpPr/>
          <p:nvPr/>
        </p:nvSpPr>
        <p:spPr>
          <a:xfrm>
            <a:off x="6660232" y="5627341"/>
            <a:ext cx="1152128" cy="43204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Lige pilforbindelse 9"/>
          <p:cNvCxnSpPr>
            <a:stCxn id="3" idx="1"/>
          </p:cNvCxnSpPr>
          <p:nvPr/>
        </p:nvCxnSpPr>
        <p:spPr>
          <a:xfrm flipH="1" flipV="1">
            <a:off x="6372200" y="4437112"/>
            <a:ext cx="456757" cy="1253501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boks 11"/>
          <p:cNvSpPr txBox="1"/>
          <p:nvPr/>
        </p:nvSpPr>
        <p:spPr>
          <a:xfrm>
            <a:off x="4139952" y="3830131"/>
            <a:ext cx="5212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This price does not include additional labor cost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Extended shutdown will be required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04 Sample environment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3"/>
            <a:ext cx="7440935" cy="188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Image result for universal robo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" y="1376858"/>
            <a:ext cx="1831383" cy="170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179511" y="3068960"/>
            <a:ext cx="88810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Temperatures between 10 </a:t>
            </a:r>
            <a:r>
              <a:rPr lang="en-US" dirty="0" err="1"/>
              <a:t>mK</a:t>
            </a:r>
            <a:r>
              <a:rPr lang="en-US" dirty="0"/>
              <a:t> and </a:t>
            </a:r>
            <a:r>
              <a:rPr lang="en-US" dirty="0" smtClean="0"/>
              <a:t>2000 K</a:t>
            </a:r>
            <a:endParaRPr lang="en-US" dirty="0"/>
          </a:p>
          <a:p>
            <a:r>
              <a:rPr lang="en-US" dirty="0"/>
              <a:t>- Automatic sample changer in </a:t>
            </a:r>
            <a:r>
              <a:rPr lang="en-US" dirty="0" smtClean="0"/>
              <a:t>the temperature </a:t>
            </a:r>
            <a:r>
              <a:rPr lang="en-US" dirty="0"/>
              <a:t>range </a:t>
            </a:r>
            <a:r>
              <a:rPr lang="en-US" dirty="0" smtClean="0"/>
              <a:t>1.8 – 800 K</a:t>
            </a:r>
            <a:endParaRPr lang="en-US" dirty="0"/>
          </a:p>
          <a:p>
            <a:r>
              <a:rPr lang="en-US" dirty="0"/>
              <a:t>- Vertical magnetic fields up to 15 Tesla at </a:t>
            </a:r>
            <a:r>
              <a:rPr lang="en-US" dirty="0" smtClean="0"/>
              <a:t>temperatures 1.8-300 K</a:t>
            </a:r>
            <a:r>
              <a:rPr lang="en-US" dirty="0"/>
              <a:t>, special cases 50 </a:t>
            </a:r>
            <a:r>
              <a:rPr lang="en-US" dirty="0" err="1"/>
              <a:t>mK</a:t>
            </a:r>
            <a:endParaRPr lang="en-US" dirty="0"/>
          </a:p>
          <a:p>
            <a:r>
              <a:rPr lang="en-US" dirty="0"/>
              <a:t>- Uniaxial pressure up to 20 </a:t>
            </a:r>
            <a:r>
              <a:rPr lang="en-US" dirty="0" err="1"/>
              <a:t>GPa</a:t>
            </a:r>
            <a:r>
              <a:rPr lang="en-US" dirty="0"/>
              <a:t> at temperatures down to 3 K</a:t>
            </a:r>
          </a:p>
          <a:p>
            <a:r>
              <a:rPr lang="en-US" dirty="0"/>
              <a:t>- Electric fields up to 10 kV/mm at temperatures down to 1.8 K</a:t>
            </a:r>
          </a:p>
        </p:txBody>
      </p:sp>
      <p:sp>
        <p:nvSpPr>
          <p:cNvPr id="7" name="Multiplicer 6"/>
          <p:cNvSpPr/>
          <p:nvPr/>
        </p:nvSpPr>
        <p:spPr>
          <a:xfrm>
            <a:off x="1259632" y="1610376"/>
            <a:ext cx="2170311" cy="1031106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er 7"/>
          <p:cNvSpPr/>
          <p:nvPr/>
        </p:nvSpPr>
        <p:spPr>
          <a:xfrm>
            <a:off x="-252536" y="1610376"/>
            <a:ext cx="2170311" cy="1031106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icer 8"/>
          <p:cNvSpPr/>
          <p:nvPr/>
        </p:nvSpPr>
        <p:spPr>
          <a:xfrm>
            <a:off x="5246985" y="1610376"/>
            <a:ext cx="2170311" cy="1031106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icer 9"/>
          <p:cNvSpPr/>
          <p:nvPr/>
        </p:nvSpPr>
        <p:spPr>
          <a:xfrm>
            <a:off x="6367164" y="1610376"/>
            <a:ext cx="2170311" cy="1031106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icer 10"/>
          <p:cNvSpPr/>
          <p:nvPr/>
        </p:nvSpPr>
        <p:spPr>
          <a:xfrm>
            <a:off x="7452320" y="1610376"/>
            <a:ext cx="2170311" cy="1031106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icer 11"/>
          <p:cNvSpPr/>
          <p:nvPr/>
        </p:nvSpPr>
        <p:spPr>
          <a:xfrm>
            <a:off x="4067944" y="1610376"/>
            <a:ext cx="2170311" cy="1031106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cer 12"/>
          <p:cNvSpPr/>
          <p:nvPr/>
        </p:nvSpPr>
        <p:spPr>
          <a:xfrm>
            <a:off x="2699792" y="1610376"/>
            <a:ext cx="2170311" cy="1031106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ktangel 13"/>
          <p:cNvSpPr/>
          <p:nvPr/>
        </p:nvSpPr>
        <p:spPr>
          <a:xfrm>
            <a:off x="179512" y="3077429"/>
            <a:ext cx="88810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trike="sngStrike" dirty="0"/>
              <a:t>- Temperatures between 10 </a:t>
            </a:r>
            <a:r>
              <a:rPr lang="en-US" strike="sngStrike" dirty="0" err="1"/>
              <a:t>mK</a:t>
            </a:r>
            <a:r>
              <a:rPr lang="en-US" strike="sngStrike" dirty="0"/>
              <a:t> and </a:t>
            </a:r>
            <a:r>
              <a:rPr lang="en-US" strike="sngStrike" dirty="0" smtClean="0"/>
              <a:t>2000 K</a:t>
            </a:r>
            <a:endParaRPr lang="en-US" strike="sngStrike" dirty="0"/>
          </a:p>
          <a:p>
            <a:r>
              <a:rPr lang="en-US" strike="sngStrike" dirty="0"/>
              <a:t>- Automatic sample changer in </a:t>
            </a:r>
            <a:r>
              <a:rPr lang="en-US" strike="sngStrike" dirty="0" smtClean="0"/>
              <a:t>the temperature </a:t>
            </a:r>
            <a:r>
              <a:rPr lang="en-US" strike="sngStrike" dirty="0"/>
              <a:t>range </a:t>
            </a:r>
            <a:r>
              <a:rPr lang="en-US" strike="sngStrike" dirty="0" smtClean="0"/>
              <a:t>1.8 – 800 K</a:t>
            </a:r>
            <a:endParaRPr lang="en-US" strike="sngStrike" dirty="0"/>
          </a:p>
          <a:p>
            <a:r>
              <a:rPr lang="en-US" strike="sngStrike" dirty="0"/>
              <a:t>- Vertical magnetic fields up to 15 Tesla at </a:t>
            </a:r>
            <a:r>
              <a:rPr lang="en-US" strike="sngStrike" dirty="0" smtClean="0"/>
              <a:t>temperatures 1.8-300 K</a:t>
            </a:r>
            <a:r>
              <a:rPr lang="en-US" strike="sngStrike" dirty="0"/>
              <a:t>, special cases 50 </a:t>
            </a:r>
            <a:r>
              <a:rPr lang="en-US" strike="sngStrike" dirty="0" err="1"/>
              <a:t>mK</a:t>
            </a:r>
            <a:endParaRPr lang="en-US" strike="sngStrike" dirty="0"/>
          </a:p>
          <a:p>
            <a:r>
              <a:rPr lang="en-US" strike="sngStrike" dirty="0"/>
              <a:t>- Uniaxial pressure up to 20 </a:t>
            </a:r>
            <a:r>
              <a:rPr lang="en-US" strike="sngStrike" dirty="0" err="1"/>
              <a:t>GPa</a:t>
            </a:r>
            <a:r>
              <a:rPr lang="en-US" strike="sngStrike" dirty="0"/>
              <a:t> at temperatures down to 3 K</a:t>
            </a:r>
          </a:p>
          <a:p>
            <a:r>
              <a:rPr lang="en-US" strike="sngStrike" dirty="0"/>
              <a:t>- Electric fields up to 10 kV/mm at temperatures down to 1.8 K</a:t>
            </a:r>
          </a:p>
        </p:txBody>
      </p:sp>
      <p:graphicFrame>
        <p:nvGraphicFramePr>
          <p:cNvPr id="15" name="Tabel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327364"/>
              </p:ext>
            </p:extLst>
          </p:nvPr>
        </p:nvGraphicFramePr>
        <p:xfrm>
          <a:off x="76536" y="4581128"/>
          <a:ext cx="8784976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04 Sample environment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Robotic sample changer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0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0.05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0.05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Multi temperature changer 2-800 K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0.25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0.25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07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05 Detectors - Diffraction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7312" y="476672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97973"/>
            <a:ext cx="2476810" cy="227929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310482"/>
            <a:ext cx="4574299" cy="1134742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4283968" y="5692606"/>
            <a:ext cx="108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Side-view</a:t>
            </a:r>
            <a:endParaRPr lang="en-US" dirty="0"/>
          </a:p>
        </p:txBody>
      </p:sp>
      <p:sp>
        <p:nvSpPr>
          <p:cNvPr id="9" name="Tekstboks 8"/>
          <p:cNvSpPr txBox="1"/>
          <p:nvPr/>
        </p:nvSpPr>
        <p:spPr>
          <a:xfrm>
            <a:off x="971600" y="1124744"/>
            <a:ext cx="2807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proposal:</a:t>
            </a:r>
          </a:p>
          <a:p>
            <a:pPr lvl="1"/>
            <a:r>
              <a:rPr lang="en-US" dirty="0" smtClean="0"/>
              <a:t>Area:	  6.2 m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Coverage:	2.75 </a:t>
            </a:r>
            <a:r>
              <a:rPr lang="en-US" dirty="0" err="1" smtClean="0"/>
              <a:t>sr</a:t>
            </a:r>
            <a:endParaRPr lang="en-US" dirty="0" smtClean="0"/>
          </a:p>
          <a:p>
            <a:pPr lvl="1"/>
            <a:r>
              <a:rPr lang="en-US" dirty="0" smtClean="0"/>
              <a:t>Cost:	7.07 M€</a:t>
            </a:r>
            <a:endParaRPr lang="en-US" dirty="0"/>
          </a:p>
        </p:txBody>
      </p:sp>
      <p:sp>
        <p:nvSpPr>
          <p:cNvPr id="10" name="Ellipse 9"/>
          <p:cNvSpPr/>
          <p:nvPr/>
        </p:nvSpPr>
        <p:spPr>
          <a:xfrm>
            <a:off x="35496" y="1296318"/>
            <a:ext cx="86409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boks 10"/>
          <p:cNvSpPr txBox="1"/>
          <p:nvPr/>
        </p:nvSpPr>
        <p:spPr>
          <a:xfrm>
            <a:off x="3635896" y="1124744"/>
            <a:ext cx="2807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Cost category: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Area:	  0.5 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Coverage:	0.36 </a:t>
            </a:r>
            <a:r>
              <a:rPr lang="en-US" b="1" dirty="0" err="1" smtClean="0">
                <a:solidFill>
                  <a:srgbClr val="FF0000"/>
                </a:solidFill>
              </a:rPr>
              <a:t>sr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Cost:	0.57 M€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638384" y="3501008"/>
            <a:ext cx="2449986" cy="2376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boks 6"/>
          <p:cNvSpPr txBox="1"/>
          <p:nvPr/>
        </p:nvSpPr>
        <p:spPr>
          <a:xfrm>
            <a:off x="251520" y="5692606"/>
            <a:ext cx="102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Top-view</a:t>
            </a:r>
            <a:endParaRPr lang="en-US" dirty="0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4" y="3664074"/>
            <a:ext cx="2205424" cy="2106743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4355976" y="4377804"/>
            <a:ext cx="136815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310482"/>
            <a:ext cx="4580285" cy="11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05 Detectors - Diffraction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7312" y="476672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97973"/>
            <a:ext cx="2476810" cy="227929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310482"/>
            <a:ext cx="4574299" cy="1134742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4283968" y="5692606"/>
            <a:ext cx="108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Side-view</a:t>
            </a:r>
            <a:endParaRPr lang="en-US" dirty="0"/>
          </a:p>
        </p:txBody>
      </p:sp>
      <p:sp>
        <p:nvSpPr>
          <p:cNvPr id="9" name="Tekstboks 8"/>
          <p:cNvSpPr txBox="1"/>
          <p:nvPr/>
        </p:nvSpPr>
        <p:spPr>
          <a:xfrm>
            <a:off x="971600" y="1124744"/>
            <a:ext cx="2807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proposal:</a:t>
            </a:r>
          </a:p>
          <a:p>
            <a:pPr lvl="1"/>
            <a:r>
              <a:rPr lang="en-US" dirty="0" smtClean="0"/>
              <a:t>Area:	  6.2 m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Coverage:	2.75 </a:t>
            </a:r>
            <a:r>
              <a:rPr lang="en-US" dirty="0" err="1" smtClean="0"/>
              <a:t>sr</a:t>
            </a:r>
            <a:endParaRPr lang="en-US" dirty="0" smtClean="0"/>
          </a:p>
          <a:p>
            <a:pPr lvl="1"/>
            <a:r>
              <a:rPr lang="en-US" dirty="0" smtClean="0"/>
              <a:t>Cost:	7.07 M€</a:t>
            </a:r>
            <a:endParaRPr lang="en-US" dirty="0"/>
          </a:p>
        </p:txBody>
      </p:sp>
      <p:sp>
        <p:nvSpPr>
          <p:cNvPr id="10" name="Ellipse 9"/>
          <p:cNvSpPr/>
          <p:nvPr/>
        </p:nvSpPr>
        <p:spPr>
          <a:xfrm>
            <a:off x="35496" y="1296318"/>
            <a:ext cx="86409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boks 10"/>
          <p:cNvSpPr txBox="1"/>
          <p:nvPr/>
        </p:nvSpPr>
        <p:spPr>
          <a:xfrm>
            <a:off x="3635896" y="1124744"/>
            <a:ext cx="2807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Cost category: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Area:	  0.5 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Coverage:	0.36 </a:t>
            </a:r>
            <a:r>
              <a:rPr lang="en-US" b="1" dirty="0" err="1" smtClean="0">
                <a:solidFill>
                  <a:srgbClr val="FF0000"/>
                </a:solidFill>
              </a:rPr>
              <a:t>sr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Cost:	0.57 M€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638384" y="3501008"/>
            <a:ext cx="2449986" cy="2376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boks 6"/>
          <p:cNvSpPr txBox="1"/>
          <p:nvPr/>
        </p:nvSpPr>
        <p:spPr>
          <a:xfrm>
            <a:off x="251520" y="5692606"/>
            <a:ext cx="102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Top-view</a:t>
            </a:r>
            <a:endParaRPr lang="en-US" dirty="0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4" y="3664357"/>
            <a:ext cx="2205424" cy="2106176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4355976" y="4377804"/>
            <a:ext cx="136815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4310482"/>
            <a:ext cx="4580283" cy="1136833"/>
          </a:xfrm>
          <a:prstGeom prst="rect">
            <a:avLst/>
          </a:prstGeom>
        </p:spPr>
      </p:pic>
      <p:sp>
        <p:nvSpPr>
          <p:cNvPr id="17" name="Tekstboks 16"/>
          <p:cNvSpPr txBox="1"/>
          <p:nvPr/>
        </p:nvSpPr>
        <p:spPr>
          <a:xfrm>
            <a:off x="6300192" y="1124744"/>
            <a:ext cx="2807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World leading instrument: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Area:	  2.1 m</a:t>
            </a:r>
            <a:r>
              <a:rPr lang="en-US" b="1" baseline="30000" dirty="0" smtClean="0">
                <a:solidFill>
                  <a:srgbClr val="FFC000"/>
                </a:solidFill>
              </a:rPr>
              <a:t>2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Coverage:	1.34 </a:t>
            </a:r>
            <a:r>
              <a:rPr lang="en-US" b="1" dirty="0" err="1" smtClean="0">
                <a:solidFill>
                  <a:srgbClr val="FFC000"/>
                </a:solidFill>
              </a:rPr>
              <a:t>sr</a:t>
            </a:r>
            <a:endParaRPr lang="en-US" b="1" dirty="0" smtClean="0">
              <a:solidFill>
                <a:srgbClr val="FFC000"/>
              </a:solidFill>
            </a:endParaRP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Cost:	2.26 M€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6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05 Detectors - Diffraction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7312" y="476672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boks 7"/>
          <p:cNvSpPr txBox="1"/>
          <p:nvPr/>
        </p:nvSpPr>
        <p:spPr>
          <a:xfrm>
            <a:off x="4283968" y="5692606"/>
            <a:ext cx="108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Side-view</a:t>
            </a:r>
            <a:endParaRPr lang="en-US" dirty="0"/>
          </a:p>
        </p:txBody>
      </p:sp>
      <p:sp>
        <p:nvSpPr>
          <p:cNvPr id="9" name="Tekstboks 8"/>
          <p:cNvSpPr txBox="1"/>
          <p:nvPr/>
        </p:nvSpPr>
        <p:spPr>
          <a:xfrm>
            <a:off x="971600" y="1124744"/>
            <a:ext cx="2807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proposal:</a:t>
            </a:r>
          </a:p>
          <a:p>
            <a:pPr lvl="1"/>
            <a:r>
              <a:rPr lang="en-US" dirty="0" smtClean="0"/>
              <a:t>Area:	  6.2 m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Coverage:	2.75 </a:t>
            </a:r>
            <a:r>
              <a:rPr lang="en-US" dirty="0" err="1" smtClean="0"/>
              <a:t>sr</a:t>
            </a:r>
            <a:endParaRPr lang="en-US" dirty="0" smtClean="0"/>
          </a:p>
          <a:p>
            <a:pPr lvl="1"/>
            <a:r>
              <a:rPr lang="en-US" dirty="0" smtClean="0"/>
              <a:t>Cost:	7.07 M€</a:t>
            </a:r>
            <a:endParaRPr lang="en-US" dirty="0"/>
          </a:p>
        </p:txBody>
      </p:sp>
      <p:sp>
        <p:nvSpPr>
          <p:cNvPr id="10" name="Ellipse 9"/>
          <p:cNvSpPr/>
          <p:nvPr/>
        </p:nvSpPr>
        <p:spPr>
          <a:xfrm>
            <a:off x="35496" y="1296318"/>
            <a:ext cx="86409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boks 10"/>
          <p:cNvSpPr txBox="1"/>
          <p:nvPr/>
        </p:nvSpPr>
        <p:spPr>
          <a:xfrm>
            <a:off x="3635896" y="1124744"/>
            <a:ext cx="2807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Cost category: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Area:	  0.5 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Coverage:	0.36 </a:t>
            </a:r>
            <a:r>
              <a:rPr lang="en-US" b="1" dirty="0" err="1" smtClean="0">
                <a:solidFill>
                  <a:srgbClr val="FF0000"/>
                </a:solidFill>
              </a:rPr>
              <a:t>sr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Cost:	0.57 M€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6300192" y="1124744"/>
            <a:ext cx="2807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World leading instrument: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Area:	  2.1 m</a:t>
            </a:r>
            <a:r>
              <a:rPr lang="en-US" b="1" baseline="30000" dirty="0" smtClean="0">
                <a:solidFill>
                  <a:srgbClr val="FFC000"/>
                </a:solidFill>
              </a:rPr>
              <a:t>2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Coverage:	1.34 </a:t>
            </a:r>
            <a:r>
              <a:rPr lang="en-US" b="1" dirty="0" err="1" smtClean="0">
                <a:solidFill>
                  <a:srgbClr val="FFC000"/>
                </a:solidFill>
              </a:rPr>
              <a:t>sr</a:t>
            </a:r>
            <a:endParaRPr lang="en-US" b="1" dirty="0" smtClean="0">
              <a:solidFill>
                <a:srgbClr val="FFC000"/>
              </a:solidFill>
            </a:endParaRP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Cost:	2.26 M€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638384" y="3501008"/>
            <a:ext cx="2449986" cy="2376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boks 6"/>
          <p:cNvSpPr txBox="1"/>
          <p:nvPr/>
        </p:nvSpPr>
        <p:spPr>
          <a:xfrm>
            <a:off x="251520" y="5692606"/>
            <a:ext cx="102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Top-view</a:t>
            </a:r>
            <a:endParaRPr lang="en-US" dirty="0"/>
          </a:p>
        </p:txBody>
      </p:sp>
      <p:sp>
        <p:nvSpPr>
          <p:cNvPr id="17" name="Tekstboks 16"/>
          <p:cNvSpPr txBox="1"/>
          <p:nvPr/>
        </p:nvSpPr>
        <p:spPr>
          <a:xfrm>
            <a:off x="971600" y="2345096"/>
            <a:ext cx="2807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Full scope: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Area:	  3.2 m</a:t>
            </a:r>
            <a:r>
              <a:rPr lang="en-US" b="1" baseline="30000" dirty="0" smtClean="0">
                <a:solidFill>
                  <a:srgbClr val="00B050"/>
                </a:solidFill>
              </a:rPr>
              <a:t>2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Coverage:	2.02 </a:t>
            </a:r>
            <a:r>
              <a:rPr lang="en-US" b="1" dirty="0" err="1" smtClean="0">
                <a:solidFill>
                  <a:srgbClr val="00B050"/>
                </a:solidFill>
              </a:rPr>
              <a:t>sr</a:t>
            </a:r>
            <a:endParaRPr lang="en-US" b="1" dirty="0" smtClean="0">
              <a:solidFill>
                <a:srgbClr val="00B050"/>
              </a:solidFill>
            </a:endParaRP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Cost:	3.34 M€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4310482"/>
            <a:ext cx="4580283" cy="1136832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82" y="3664357"/>
            <a:ext cx="2204828" cy="210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6912"/>
            <a:ext cx="404177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05 Detectors - Diffraction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04099" y="598439"/>
            <a:ext cx="2448272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323528" y="1556792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Segments </a:t>
            </a:r>
            <a:r>
              <a:rPr lang="en-US" dirty="0"/>
              <a:t>covers </a:t>
            </a:r>
            <a:r>
              <a:rPr lang="en-US" dirty="0" smtClean="0"/>
              <a:t>0.6</a:t>
            </a:r>
            <a:r>
              <a:rPr lang="en-US" dirty="0"/>
              <a:t>° in </a:t>
            </a:r>
            <a:r>
              <a:rPr lang="en-US" dirty="0" smtClean="0"/>
              <a:t>2</a:t>
            </a:r>
            <a:r>
              <a:rPr lang="el-GR" dirty="0" smtClean="0"/>
              <a:t>θ</a:t>
            </a:r>
            <a:r>
              <a:rPr lang="en-US" dirty="0" smtClean="0"/>
              <a:t>, covered </a:t>
            </a:r>
            <a:r>
              <a:rPr lang="en-US" dirty="0"/>
              <a:t>by two </a:t>
            </a:r>
            <a:r>
              <a:rPr lang="en-US" dirty="0" smtClean="0"/>
              <a:t>VOXELs</a:t>
            </a:r>
          </a:p>
          <a:p>
            <a:r>
              <a:rPr lang="en-US" dirty="0"/>
              <a:t>	</a:t>
            </a:r>
            <a:r>
              <a:rPr lang="en-US" dirty="0" smtClean="0"/>
              <a:t>=&gt; discretization </a:t>
            </a:r>
            <a:r>
              <a:rPr lang="en-US" dirty="0"/>
              <a:t>in </a:t>
            </a:r>
            <a:r>
              <a:rPr lang="en-US" dirty="0" smtClean="0"/>
              <a:t>2</a:t>
            </a:r>
            <a:r>
              <a:rPr lang="el-GR" dirty="0" smtClean="0"/>
              <a:t>θ</a:t>
            </a:r>
            <a:r>
              <a:rPr lang="en-US" dirty="0" smtClean="0"/>
              <a:t> is 0.3°.</a:t>
            </a:r>
          </a:p>
          <a:p>
            <a:r>
              <a:rPr lang="en-US" dirty="0"/>
              <a:t>The </a:t>
            </a:r>
            <a:r>
              <a:rPr lang="en-US" dirty="0" smtClean="0">
                <a:latin typeface="Cambria"/>
              </a:rPr>
              <a:t>φ </a:t>
            </a:r>
            <a:r>
              <a:rPr lang="en-US" dirty="0" smtClean="0"/>
              <a:t>will have </a:t>
            </a:r>
            <a:r>
              <a:rPr lang="en-US" dirty="0"/>
              <a:t>64 </a:t>
            </a:r>
            <a:r>
              <a:rPr lang="en-US" dirty="0" smtClean="0"/>
              <a:t>channels, </a:t>
            </a:r>
            <a:r>
              <a:rPr lang="en-US" dirty="0"/>
              <a:t>giving a resolution </a:t>
            </a:r>
            <a:r>
              <a:rPr lang="en-US" dirty="0" smtClean="0"/>
              <a:t>of ~10 mm FWHM.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98" y="4077072"/>
            <a:ext cx="3758853" cy="207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boks 5"/>
          <p:cNvSpPr txBox="1"/>
          <p:nvPr/>
        </p:nvSpPr>
        <p:spPr>
          <a:xfrm>
            <a:off x="251520" y="1196752"/>
            <a:ext cx="1682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Offer from CDT:</a:t>
            </a:r>
            <a:endParaRPr lang="en-US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4015"/>
            <a:ext cx="4248472" cy="361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31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05 Detectors - diffraction</a:t>
            </a:r>
            <a:endParaRPr lang="en-US" dirty="0"/>
          </a:p>
        </p:txBody>
      </p:sp>
      <p:sp>
        <p:nvSpPr>
          <p:cNvPr id="6" name="Tekstboks 5"/>
          <p:cNvSpPr txBox="1"/>
          <p:nvPr/>
        </p:nvSpPr>
        <p:spPr>
          <a:xfrm>
            <a:off x="179512" y="1124744"/>
            <a:ext cx="2815194" cy="922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Cost category:</a:t>
            </a:r>
          </a:p>
          <a:p>
            <a:pPr lvl="1">
              <a:lnSpc>
                <a:spcPts val="16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Area:	  0.5 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</a:p>
          <a:p>
            <a:pPr lvl="1">
              <a:lnSpc>
                <a:spcPts val="16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Coverage:	0.36 </a:t>
            </a:r>
            <a:r>
              <a:rPr lang="en-US" b="1" dirty="0" err="1" smtClean="0">
                <a:solidFill>
                  <a:srgbClr val="FF0000"/>
                </a:solidFill>
              </a:rPr>
              <a:t>sr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>
              <a:lnSpc>
                <a:spcPts val="16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Cost:	0.57 M€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79512" y="2083073"/>
            <a:ext cx="2815194" cy="922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World leading instrument:</a:t>
            </a:r>
          </a:p>
          <a:p>
            <a:pPr lvl="1">
              <a:lnSpc>
                <a:spcPts val="16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Area:	  2.1 m</a:t>
            </a:r>
            <a:r>
              <a:rPr lang="en-US" b="1" baseline="30000" dirty="0" smtClean="0">
                <a:solidFill>
                  <a:srgbClr val="FFC000"/>
                </a:solidFill>
              </a:rPr>
              <a:t>2</a:t>
            </a:r>
          </a:p>
          <a:p>
            <a:pPr lvl="1">
              <a:lnSpc>
                <a:spcPts val="16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Coverage:	1.34 </a:t>
            </a:r>
            <a:r>
              <a:rPr lang="en-US" b="1" dirty="0" err="1" smtClean="0">
                <a:solidFill>
                  <a:srgbClr val="FFC000"/>
                </a:solidFill>
              </a:rPr>
              <a:t>sr</a:t>
            </a:r>
            <a:endParaRPr lang="en-US" b="1" dirty="0" smtClean="0">
              <a:solidFill>
                <a:srgbClr val="FFC000"/>
              </a:solidFill>
            </a:endParaRPr>
          </a:p>
          <a:p>
            <a:pPr lvl="1">
              <a:lnSpc>
                <a:spcPts val="16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Cost:	2.26 M€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179512" y="3041402"/>
            <a:ext cx="2815194" cy="922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b="1" dirty="0" smtClean="0">
                <a:solidFill>
                  <a:srgbClr val="00B050"/>
                </a:solidFill>
              </a:rPr>
              <a:t>Full scope:</a:t>
            </a:r>
          </a:p>
          <a:p>
            <a:pPr lvl="1">
              <a:lnSpc>
                <a:spcPts val="1600"/>
              </a:lnSpc>
            </a:pPr>
            <a:r>
              <a:rPr lang="en-US" b="1" dirty="0" smtClean="0">
                <a:solidFill>
                  <a:srgbClr val="00B050"/>
                </a:solidFill>
              </a:rPr>
              <a:t>Area:	  3.2 m</a:t>
            </a:r>
            <a:r>
              <a:rPr lang="en-US" b="1" baseline="30000" dirty="0" smtClean="0">
                <a:solidFill>
                  <a:srgbClr val="00B050"/>
                </a:solidFill>
              </a:rPr>
              <a:t>2</a:t>
            </a:r>
          </a:p>
          <a:p>
            <a:pPr lvl="1">
              <a:lnSpc>
                <a:spcPts val="1600"/>
              </a:lnSpc>
            </a:pPr>
            <a:r>
              <a:rPr lang="en-US" b="1" dirty="0" smtClean="0">
                <a:solidFill>
                  <a:srgbClr val="00B050"/>
                </a:solidFill>
              </a:rPr>
              <a:t>Coverage:	2.02 </a:t>
            </a:r>
            <a:r>
              <a:rPr lang="en-US" b="1" dirty="0" err="1" smtClean="0">
                <a:solidFill>
                  <a:srgbClr val="00B050"/>
                </a:solidFill>
              </a:rPr>
              <a:t>sr</a:t>
            </a:r>
            <a:endParaRPr lang="en-US" b="1" dirty="0" smtClean="0">
              <a:solidFill>
                <a:srgbClr val="00B050"/>
              </a:solidFill>
            </a:endParaRPr>
          </a:p>
          <a:p>
            <a:pPr lvl="1">
              <a:lnSpc>
                <a:spcPts val="1600"/>
              </a:lnSpc>
            </a:pPr>
            <a:r>
              <a:rPr lang="en-US" b="1" dirty="0" smtClean="0">
                <a:solidFill>
                  <a:srgbClr val="00B050"/>
                </a:solidFill>
              </a:rPr>
              <a:t>Cost:	3.34 M€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88" y="961462"/>
            <a:ext cx="4320480" cy="107234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36" y="1931507"/>
            <a:ext cx="4580283" cy="113683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36" y="2966080"/>
            <a:ext cx="4580283" cy="1136832"/>
          </a:xfrm>
          <a:prstGeom prst="rect">
            <a:avLst/>
          </a:prstGeom>
        </p:spPr>
      </p:pic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840121"/>
              </p:ext>
            </p:extLst>
          </p:nvPr>
        </p:nvGraphicFramePr>
        <p:xfrm>
          <a:off x="179512" y="3933056"/>
          <a:ext cx="892899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10801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05 Detectors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</a:rPr>
                        <a:t> - diffraction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Angular coverage 10-150</a:t>
                      </a:r>
                      <a:r>
                        <a:rPr lang="en-US" sz="1600" dirty="0" smtClean="0">
                          <a:latin typeface="Cambria"/>
                        </a:rPr>
                        <a:t>°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+1.69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1.69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1.69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Backscattering 150-170</a:t>
                      </a:r>
                      <a:r>
                        <a:rPr lang="en-US" sz="1600" dirty="0" smtClean="0">
                          <a:latin typeface="Cambria"/>
                        </a:rPr>
                        <a:t>°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0.57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0.57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0.57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Backscattering 170-190</a:t>
                      </a:r>
                      <a:r>
                        <a:rPr lang="en-US" sz="1600" dirty="0" smtClean="0">
                          <a:latin typeface="Cambria"/>
                        </a:rPr>
                        <a:t>°</a:t>
                      </a:r>
                      <a:endParaRPr lang="en-US" sz="1600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+0.57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+0.57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Backscattering 190-210</a:t>
                      </a:r>
                      <a:r>
                        <a:rPr lang="en-US" sz="1600" dirty="0" smtClean="0">
                          <a:latin typeface="Cambria"/>
                        </a:rPr>
                        <a:t>°</a:t>
                      </a:r>
                      <a:endParaRPr lang="en-US" sz="1600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+0.57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+0.57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Angular coverage 210-305</a:t>
                      </a: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/>
                        </a:rPr>
                        <a:t>°</a:t>
                      </a:r>
                      <a:endParaRPr lang="en-US" sz="16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+1.15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M€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+1.15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M€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+1.15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M€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6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05 Detectors – High level requirements</a:t>
            </a:r>
            <a:endParaRPr lang="en-US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98920"/>
              </p:ext>
            </p:extLst>
          </p:nvPr>
        </p:nvGraphicFramePr>
        <p:xfrm>
          <a:off x="107504" y="3721184"/>
          <a:ext cx="8856984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10081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Day-1 capabilities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 powder diffraction with Q </a:t>
                      </a:r>
                      <a:r>
                        <a:rPr lang="en-AU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&gt;21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 high peak resolution with </a:t>
                      </a:r>
                      <a:r>
                        <a:rPr lang="en-A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Δd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/d ~ 4·10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 high flux mode with time resolutions &lt;10 s 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 quasi-stroboscopic data collection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 µs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05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diffraction tomographic capabilities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06 </a:t>
                      </a:r>
                      <a:r>
                        <a:rPr lang="en-A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situ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scattering experiments with 60 s time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147902"/>
              </p:ext>
            </p:extLst>
          </p:nvPr>
        </p:nvGraphicFramePr>
        <p:xfrm>
          <a:off x="107504" y="1268760"/>
          <a:ext cx="892899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10801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05 Detectors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</a:rPr>
                        <a:t> - diffraction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Angular coverage 10-150</a:t>
                      </a:r>
                      <a:r>
                        <a:rPr lang="en-US" sz="1600" dirty="0" smtClean="0">
                          <a:latin typeface="Cambria"/>
                        </a:rPr>
                        <a:t>°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+1.69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Backscattering 150-170</a:t>
                      </a:r>
                      <a:r>
                        <a:rPr lang="en-US" sz="1600" dirty="0" smtClean="0">
                          <a:latin typeface="Cambria"/>
                        </a:rPr>
                        <a:t>°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Backscattering 170-190</a:t>
                      </a:r>
                      <a:r>
                        <a:rPr lang="en-US" sz="1600" dirty="0" smtClean="0">
                          <a:latin typeface="Cambria"/>
                        </a:rPr>
                        <a:t>°</a:t>
                      </a:r>
                      <a:endParaRPr lang="en-US" sz="1600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+0.57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+0.57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Backscattering 190-210</a:t>
                      </a:r>
                      <a:r>
                        <a:rPr lang="en-US" sz="1600" dirty="0" smtClean="0">
                          <a:latin typeface="Cambria"/>
                        </a:rPr>
                        <a:t>°</a:t>
                      </a:r>
                      <a:endParaRPr lang="en-US" sz="1600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+0.57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+0.57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Angular coverage 210-305</a:t>
                      </a: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/>
                        </a:rPr>
                        <a:t>°</a:t>
                      </a:r>
                      <a:endParaRPr lang="en-US" sz="16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+1.15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M€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+1.15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M€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+1.15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M€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3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05 Detectors - SANS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1288" y="332656"/>
            <a:ext cx="875653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107306"/>
            <a:ext cx="6762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709808"/>
              </p:ext>
            </p:extLst>
          </p:nvPr>
        </p:nvGraphicFramePr>
        <p:xfrm>
          <a:off x="5364088" y="3933056"/>
          <a:ext cx="36003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133"/>
                <a:gridCol w="1200133"/>
                <a:gridCol w="1200133"/>
              </a:tblGrid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3Å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11.75 Å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Q</a:t>
                      </a:r>
                      <a:r>
                        <a:rPr lang="da-DK" baseline="-25000" dirty="0" err="1" smtClean="0"/>
                        <a:t>min</a:t>
                      </a:r>
                      <a:r>
                        <a:rPr lang="da-DK" dirty="0" smtClean="0"/>
                        <a:t> (Å</a:t>
                      </a:r>
                      <a:r>
                        <a:rPr lang="da-DK" baseline="30000" dirty="0" smtClean="0"/>
                        <a:t>-1</a:t>
                      </a:r>
                      <a:r>
                        <a:rPr lang="da-DK" dirty="0" smtClean="0"/>
                        <a:t>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0.01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0.003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Q</a:t>
                      </a:r>
                      <a:r>
                        <a:rPr lang="da-DK" baseline="-25000" dirty="0" err="1" smtClean="0"/>
                        <a:t>max</a:t>
                      </a:r>
                      <a:r>
                        <a:rPr lang="da-DK" dirty="0" smtClean="0"/>
                        <a:t> (Å</a:t>
                      </a:r>
                      <a:r>
                        <a:rPr lang="da-DK" baseline="30000" dirty="0" smtClean="0"/>
                        <a:t>-1</a:t>
                      </a:r>
                      <a:r>
                        <a:rPr lang="da-DK" dirty="0" smtClean="0"/>
                        <a:t>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4.1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1.1</a:t>
                      </a:r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9144000" cy="1902434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179512" y="3528937"/>
            <a:ext cx="355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proposal</a:t>
            </a:r>
          </a:p>
          <a:p>
            <a:r>
              <a:rPr lang="en-US" dirty="0"/>
              <a:t>	</a:t>
            </a:r>
            <a:r>
              <a:rPr lang="en-US" dirty="0" smtClean="0"/>
              <a:t>Almost full SANS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8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05 Detectors - SANS</a:t>
            </a:r>
            <a:endParaRPr lang="en-US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6" y="1196752"/>
            <a:ext cx="9144000" cy="190243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564904"/>
            <a:ext cx="2310502" cy="3356992"/>
          </a:xfrm>
          <a:prstGeom prst="rect">
            <a:avLst/>
          </a:prstGeom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064581"/>
              </p:ext>
            </p:extLst>
          </p:nvPr>
        </p:nvGraphicFramePr>
        <p:xfrm>
          <a:off x="107504" y="4736048"/>
          <a:ext cx="8784976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05 Detectors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</a:rPr>
                        <a:t> - SANS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SANS - 10m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SANS - 4.5 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</a:tr>
            </a:tbl>
          </a:graphicData>
        </a:graphic>
      </p:graphicFrame>
      <p:sp>
        <p:nvSpPr>
          <p:cNvPr id="7" name="Multiplicer 6"/>
          <p:cNvSpPr/>
          <p:nvPr/>
        </p:nvSpPr>
        <p:spPr>
          <a:xfrm>
            <a:off x="4139952" y="2265375"/>
            <a:ext cx="1440160" cy="599058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er 7"/>
          <p:cNvSpPr/>
          <p:nvPr/>
        </p:nvSpPr>
        <p:spPr>
          <a:xfrm>
            <a:off x="8244408" y="1965846"/>
            <a:ext cx="1440160" cy="599058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boks 2"/>
          <p:cNvSpPr txBox="1"/>
          <p:nvPr/>
        </p:nvSpPr>
        <p:spPr>
          <a:xfrm>
            <a:off x="179512" y="3140968"/>
            <a:ext cx="5899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Cost category: Not upgradable to SANS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World leading: Upgradable to SANS – no detectors included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Full scope: 10 m detector included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Multiplicer 8"/>
          <p:cNvSpPr/>
          <p:nvPr/>
        </p:nvSpPr>
        <p:spPr>
          <a:xfrm>
            <a:off x="4139952" y="2348880"/>
            <a:ext cx="1440160" cy="599058"/>
          </a:xfrm>
          <a:prstGeom prst="mathMultiply">
            <a:avLst>
              <a:gd name="adj1" fmla="val 9348"/>
            </a:avLst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icer 10"/>
          <p:cNvSpPr/>
          <p:nvPr/>
        </p:nvSpPr>
        <p:spPr>
          <a:xfrm>
            <a:off x="8244408" y="2049351"/>
            <a:ext cx="1440160" cy="599058"/>
          </a:xfrm>
          <a:prstGeom prst="mathMultiply">
            <a:avLst>
              <a:gd name="adj1" fmla="val 9348"/>
            </a:avLst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icer 11"/>
          <p:cNvSpPr/>
          <p:nvPr/>
        </p:nvSpPr>
        <p:spPr>
          <a:xfrm>
            <a:off x="4139952" y="2437217"/>
            <a:ext cx="1440160" cy="599058"/>
          </a:xfrm>
          <a:prstGeom prst="mathMultiply">
            <a:avLst>
              <a:gd name="adj1" fmla="val 9348"/>
            </a:avLst>
          </a:prstGeom>
          <a:solidFill>
            <a:srgbClr val="00B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cer 12"/>
          <p:cNvSpPr/>
          <p:nvPr/>
        </p:nvSpPr>
        <p:spPr>
          <a:xfrm>
            <a:off x="7452320" y="2746008"/>
            <a:ext cx="1440160" cy="599058"/>
          </a:xfrm>
          <a:prstGeom prst="mathMultiply">
            <a:avLst>
              <a:gd name="adj1" fmla="val 93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icer 13"/>
          <p:cNvSpPr/>
          <p:nvPr/>
        </p:nvSpPr>
        <p:spPr>
          <a:xfrm>
            <a:off x="7433220" y="3433022"/>
            <a:ext cx="1440160" cy="599058"/>
          </a:xfrm>
          <a:prstGeom prst="mathMultiply">
            <a:avLst>
              <a:gd name="adj1" fmla="val 9348"/>
            </a:avLst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icer 14"/>
          <p:cNvSpPr/>
          <p:nvPr/>
        </p:nvSpPr>
        <p:spPr>
          <a:xfrm>
            <a:off x="7452320" y="4149080"/>
            <a:ext cx="1440160" cy="599058"/>
          </a:xfrm>
          <a:prstGeom prst="mathMultiply">
            <a:avLst>
              <a:gd name="adj1" fmla="val 9348"/>
            </a:avLst>
          </a:prstGeom>
          <a:solidFill>
            <a:srgbClr val="00B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3" grpId="0"/>
      <p:bldP spid="9" grpId="0" animBg="1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scientific requirements (Diffraction)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45259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AU" b="1" dirty="0" smtClean="0"/>
              <a:t>Q </a:t>
            </a:r>
            <a:r>
              <a:rPr lang="en-AU" b="1" dirty="0"/>
              <a:t>resolution to ~</a:t>
            </a:r>
            <a:r>
              <a:rPr lang="en-AU" b="1" dirty="0" smtClean="0"/>
              <a:t>21 Å</a:t>
            </a:r>
            <a:r>
              <a:rPr lang="en-AU" b="1" baseline="30000" dirty="0" smtClean="0"/>
              <a:t>-1</a:t>
            </a:r>
            <a:r>
              <a:rPr lang="en-AU" b="1" dirty="0" smtClean="0"/>
              <a:t>:</a:t>
            </a:r>
          </a:p>
          <a:p>
            <a:pPr marL="400050" lvl="1" indent="0">
              <a:buNone/>
            </a:pPr>
            <a:r>
              <a:rPr lang="en-AU" sz="1800" dirty="0" smtClean="0"/>
              <a:t>- Crystallographic studies</a:t>
            </a:r>
          </a:p>
          <a:p>
            <a:pPr marL="400050" lvl="1" indent="0">
              <a:buNone/>
            </a:pPr>
            <a:r>
              <a:rPr lang="en-AU" dirty="0" smtClean="0"/>
              <a:t>- Anharmonic thermal vibration</a:t>
            </a:r>
          </a:p>
          <a:p>
            <a:pPr marL="400050" lvl="1" indent="0">
              <a:buNone/>
            </a:pPr>
            <a:r>
              <a:rPr lang="en-AU" sz="1800" dirty="0" smtClean="0"/>
              <a:t>- Total scattering (PDF </a:t>
            </a:r>
            <a:r>
              <a:rPr lang="el-GR" sz="1800" dirty="0" smtClean="0"/>
              <a:t>Δ</a:t>
            </a:r>
            <a:r>
              <a:rPr lang="da-DK" sz="1800" dirty="0" err="1" smtClean="0"/>
              <a:t>r</a:t>
            </a:r>
            <a:r>
              <a:rPr lang="da-DK" sz="1800" baseline="-25000" dirty="0" err="1" smtClean="0"/>
              <a:t>min</a:t>
            </a:r>
            <a:r>
              <a:rPr lang="da-DK" dirty="0" smtClean="0"/>
              <a:t>~ </a:t>
            </a:r>
            <a:r>
              <a:rPr lang="el-GR" dirty="0" smtClean="0"/>
              <a:t>π</a:t>
            </a:r>
            <a:r>
              <a:rPr lang="da-DK" dirty="0" smtClean="0"/>
              <a:t>/</a:t>
            </a:r>
            <a:r>
              <a:rPr lang="da-DK" dirty="0" err="1"/>
              <a:t>Q</a:t>
            </a:r>
            <a:r>
              <a:rPr lang="da-DK" baseline="-25000" dirty="0" err="1" smtClean="0"/>
              <a:t>max</a:t>
            </a:r>
            <a:r>
              <a:rPr lang="da-DK" sz="1800" dirty="0" smtClean="0"/>
              <a:t> ~ 0.15 Å</a:t>
            </a:r>
            <a:r>
              <a:rPr lang="en-AU" sz="1800" dirty="0" smtClean="0"/>
              <a:t>)   bond distances C=N 1.48 Å, C=O 1.23 Å</a:t>
            </a:r>
          </a:p>
          <a:p>
            <a:pPr marL="457200" indent="-457200">
              <a:buAutoNum type="arabicPeriod"/>
            </a:pPr>
            <a:endParaRPr lang="en-AU" dirty="0" smtClean="0"/>
          </a:p>
          <a:p>
            <a:pPr marL="457200" indent="-457200">
              <a:buAutoNum type="arabicPeriod"/>
            </a:pPr>
            <a:r>
              <a:rPr lang="en-AU" b="1" dirty="0" smtClean="0"/>
              <a:t>Peak resolution </a:t>
            </a:r>
            <a:r>
              <a:rPr lang="el-GR" b="1" dirty="0" smtClean="0"/>
              <a:t>Δ</a:t>
            </a:r>
            <a:r>
              <a:rPr lang="da-DK" b="1" dirty="0" smtClean="0"/>
              <a:t>d/d ~ 4·10</a:t>
            </a:r>
            <a:r>
              <a:rPr lang="da-DK" b="1" baseline="30000" dirty="0" smtClean="0"/>
              <a:t>-4</a:t>
            </a:r>
            <a:r>
              <a:rPr lang="en-AU" b="1" dirty="0" smtClean="0"/>
              <a:t>:</a:t>
            </a:r>
          </a:p>
          <a:p>
            <a:pPr marL="685800" lvl="1">
              <a:buFontTx/>
              <a:buChar char="-"/>
            </a:pPr>
            <a:r>
              <a:rPr lang="en-AU" dirty="0" smtClean="0"/>
              <a:t>Investigation of large unit cell structures e.g. metal organic frameworks</a:t>
            </a:r>
          </a:p>
          <a:p>
            <a:pPr marL="685800" lvl="1">
              <a:buFontTx/>
              <a:buChar char="-"/>
            </a:pPr>
            <a:r>
              <a:rPr lang="en-AU" dirty="0" smtClean="0"/>
              <a:t>Crystallite size determination to up to about 600 nm.</a:t>
            </a:r>
          </a:p>
          <a:p>
            <a:pPr marL="685800" lvl="1">
              <a:buFontTx/>
              <a:buChar char="-"/>
            </a:pPr>
            <a:r>
              <a:rPr lang="en-AU" dirty="0" smtClean="0"/>
              <a:t>Comparison with X-rays – Lab: 2</a:t>
            </a:r>
            <a:r>
              <a:rPr lang="da-DK" dirty="0" smtClean="0"/>
              <a:t>·10</a:t>
            </a:r>
            <a:r>
              <a:rPr lang="da-DK" baseline="30000" dirty="0" smtClean="0"/>
              <a:t>-3</a:t>
            </a:r>
            <a:r>
              <a:rPr lang="da-DK" dirty="0" smtClean="0"/>
              <a:t>, </a:t>
            </a:r>
            <a:r>
              <a:rPr lang="da-DK" dirty="0" err="1" smtClean="0"/>
              <a:t>Synchrotron</a:t>
            </a:r>
            <a:r>
              <a:rPr lang="da-DK" dirty="0" smtClean="0"/>
              <a:t>: analyser: </a:t>
            </a:r>
            <a:r>
              <a:rPr lang="en-AU" dirty="0"/>
              <a:t>2</a:t>
            </a:r>
            <a:r>
              <a:rPr lang="da-DK" dirty="0" smtClean="0"/>
              <a:t>·10</a:t>
            </a:r>
            <a:r>
              <a:rPr lang="da-DK" baseline="30000" dirty="0" smtClean="0"/>
              <a:t>-5</a:t>
            </a:r>
            <a:r>
              <a:rPr lang="da-DK" dirty="0" smtClean="0"/>
              <a:t>, </a:t>
            </a:r>
            <a:r>
              <a:rPr lang="en-AU" dirty="0" smtClean="0"/>
              <a:t>Flat panel: 5</a:t>
            </a:r>
            <a:r>
              <a:rPr lang="da-DK" dirty="0" smtClean="0"/>
              <a:t>·10</a:t>
            </a:r>
            <a:r>
              <a:rPr lang="da-DK" baseline="30000" dirty="0" smtClean="0"/>
              <a:t>-4</a:t>
            </a:r>
          </a:p>
          <a:p>
            <a:pPr marL="400050" lvl="1" indent="0">
              <a:buNone/>
            </a:pPr>
            <a:r>
              <a:rPr lang="en-AU" dirty="0" smtClean="0"/>
              <a:t>	Size broadening: </a:t>
            </a:r>
            <a:r>
              <a:rPr lang="en-AU" dirty="0" err="1" smtClean="0"/>
              <a:t>D</a:t>
            </a:r>
            <a:r>
              <a:rPr lang="en-AU" baseline="-25000" dirty="0" err="1" smtClean="0"/>
              <a:t>v</a:t>
            </a:r>
            <a:r>
              <a:rPr lang="en-AU" dirty="0" smtClean="0"/>
              <a:t> = </a:t>
            </a:r>
            <a:r>
              <a:rPr lang="el-GR" dirty="0" smtClean="0"/>
              <a:t>λ</a:t>
            </a:r>
            <a:r>
              <a:rPr lang="da-DK" dirty="0" smtClean="0"/>
              <a:t>/(</a:t>
            </a:r>
            <a:r>
              <a:rPr lang="el-GR" dirty="0" smtClean="0"/>
              <a:t>β</a:t>
            </a:r>
            <a:r>
              <a:rPr lang="da-DK" dirty="0" err="1" smtClean="0"/>
              <a:t>cos</a:t>
            </a:r>
            <a:r>
              <a:rPr lang="el-GR" dirty="0" smtClean="0"/>
              <a:t>θ</a:t>
            </a:r>
            <a:r>
              <a:rPr lang="da-DK" dirty="0" smtClean="0"/>
              <a:t>),    </a:t>
            </a:r>
            <a:r>
              <a:rPr lang="da-DK" dirty="0" err="1" smtClean="0"/>
              <a:t>Strain</a:t>
            </a:r>
            <a:r>
              <a:rPr lang="da-DK" dirty="0" smtClean="0"/>
              <a:t> </a:t>
            </a:r>
            <a:r>
              <a:rPr lang="da-DK" dirty="0" err="1" smtClean="0"/>
              <a:t>broadening</a:t>
            </a:r>
            <a:r>
              <a:rPr lang="da-DK" dirty="0" smtClean="0"/>
              <a:t>: </a:t>
            </a:r>
            <a:r>
              <a:rPr lang="el-GR" dirty="0" smtClean="0"/>
              <a:t>ε</a:t>
            </a:r>
            <a:r>
              <a:rPr lang="da-DK" baseline="-25000" dirty="0" smtClean="0"/>
              <a:t>ave</a:t>
            </a:r>
            <a:r>
              <a:rPr lang="da-DK" dirty="0" smtClean="0"/>
              <a:t> = </a:t>
            </a:r>
            <a:r>
              <a:rPr lang="el-GR" dirty="0" smtClean="0"/>
              <a:t>β</a:t>
            </a:r>
            <a:r>
              <a:rPr lang="da-DK" dirty="0" smtClean="0"/>
              <a:t>/(4tan</a:t>
            </a:r>
            <a:r>
              <a:rPr lang="el-GR" dirty="0" smtClean="0"/>
              <a:t>θ</a:t>
            </a:r>
            <a:r>
              <a:rPr lang="da-DK" dirty="0" smtClean="0"/>
              <a:t>)</a:t>
            </a:r>
            <a:endParaRPr lang="en-AU" dirty="0" smtClean="0"/>
          </a:p>
          <a:p>
            <a:pPr marL="685800" lvl="1">
              <a:buFontTx/>
              <a:buChar char="-"/>
            </a:pPr>
            <a:endParaRPr lang="en-AU" dirty="0" smtClean="0"/>
          </a:p>
          <a:p>
            <a:pPr marL="685800" lvl="1">
              <a:buFontTx/>
              <a:buChar char="-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860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05 Detectors - SANS</a:t>
            </a:r>
            <a:endParaRPr lang="en-US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109068"/>
              </p:ext>
            </p:extLst>
          </p:nvPr>
        </p:nvGraphicFramePr>
        <p:xfrm>
          <a:off x="179512" y="4725144"/>
          <a:ext cx="8784976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Day-1 capabilities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07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quasi-simultaneous SANS covering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08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SANS and NPD quasi simultaneous with time resolution ~10 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6632"/>
            <a:ext cx="2310502" cy="335699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6" y="1124744"/>
            <a:ext cx="6664498" cy="1386567"/>
          </a:xfrm>
          <a:prstGeom prst="rect">
            <a:avLst/>
          </a:prstGeom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958560"/>
              </p:ext>
            </p:extLst>
          </p:nvPr>
        </p:nvGraphicFramePr>
        <p:xfrm>
          <a:off x="179512" y="3284984"/>
          <a:ext cx="8784976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05 Detectors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</a:rPr>
                        <a:t> - SANS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SANS - 10m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41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SANS - 4.5 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5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05 Detectors - Imaging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09463"/>
            <a:ext cx="265368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323528" y="1124744"/>
            <a:ext cx="4658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cold beam is ideally suited cold imaging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Including Bragg-edge imaging (</a:t>
            </a:r>
            <a:r>
              <a:rPr lang="el-GR" dirty="0" smtClean="0"/>
              <a:t>Δλ</a:t>
            </a:r>
            <a:r>
              <a:rPr lang="en-US" dirty="0" smtClean="0"/>
              <a:t>/</a:t>
            </a:r>
            <a:r>
              <a:rPr lang="el-GR" dirty="0" smtClean="0"/>
              <a:t>λ</a:t>
            </a:r>
            <a:r>
              <a:rPr lang="en-US" dirty="0" smtClean="0"/>
              <a:t>) = 0.1%</a:t>
            </a:r>
          </a:p>
          <a:p>
            <a:endParaRPr lang="en-US" dirty="0"/>
          </a:p>
          <a:p>
            <a:r>
              <a:rPr lang="en-US" dirty="0" smtClean="0"/>
              <a:t>Detector could eventually be shared with ODIN.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00808"/>
            <a:ext cx="2905800" cy="29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86309"/>
              </p:ext>
            </p:extLst>
          </p:nvPr>
        </p:nvGraphicFramePr>
        <p:xfrm>
          <a:off x="197645" y="4365104"/>
          <a:ext cx="8784976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Requirement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 Imaging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5x5cm with cold beam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+0.57 M€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Imaging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pixel resolution of ~50x50 µm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+0.57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Bragg-Edge</a:t>
                      </a:r>
                      <a:r>
                        <a:rPr lang="en-US" sz="1600" baseline="0" dirty="0" smtClean="0"/>
                        <a:t> imaging with potential 3D reconstruction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+0.57 M€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205281"/>
              </p:ext>
            </p:extLst>
          </p:nvPr>
        </p:nvGraphicFramePr>
        <p:xfrm>
          <a:off x="517294" y="2348878"/>
          <a:ext cx="3982698" cy="1872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6265"/>
                <a:gridCol w="1606433"/>
              </a:tblGrid>
              <a:tr h="312035">
                <a:tc gridSpan="2"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Upgradable for imaging</a:t>
                      </a:r>
                      <a:endParaRPr lang="en-US" sz="18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Choppers</a:t>
                      </a:r>
                      <a:endParaRPr lang="en-US" sz="18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0.31</a:t>
                      </a:r>
                      <a:r>
                        <a:rPr lang="en-US" sz="1800" baseline="0" dirty="0" smtClean="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M</a:t>
                      </a:r>
                      <a:r>
                        <a:rPr lang="en-US" sz="1800" dirty="0">
                          <a:effectLst/>
                        </a:rPr>
                        <a:t>€</a:t>
                      </a:r>
                      <a:endParaRPr lang="en-US" sz="18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Detector (</a:t>
                      </a:r>
                      <a:r>
                        <a:rPr lang="en-GB" sz="1800" dirty="0" err="1">
                          <a:effectLst/>
                        </a:rPr>
                        <a:t>Timepix</a:t>
                      </a:r>
                      <a:r>
                        <a:rPr lang="en-GB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 0.15 </a:t>
                      </a:r>
                      <a:r>
                        <a:rPr lang="en-US" sz="1800" dirty="0" smtClean="0">
                          <a:effectLst/>
                        </a:rPr>
                        <a:t>M</a:t>
                      </a:r>
                      <a:r>
                        <a:rPr lang="en-US" sz="1800" dirty="0">
                          <a:effectLst/>
                        </a:rPr>
                        <a:t>€</a:t>
                      </a:r>
                      <a:endParaRPr lang="en-US" sz="18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Manpower</a:t>
                      </a:r>
                      <a:endParaRPr lang="en-US" sz="18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0.05</a:t>
                      </a:r>
                      <a:r>
                        <a:rPr lang="en-US" sz="1800" baseline="0" dirty="0" smtClean="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M</a:t>
                      </a:r>
                      <a:r>
                        <a:rPr lang="en-US" sz="1800" dirty="0">
                          <a:effectLst/>
                        </a:rPr>
                        <a:t>€</a:t>
                      </a:r>
                      <a:endParaRPr lang="en-US" sz="18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Contingency</a:t>
                      </a:r>
                      <a:endParaRPr lang="en-US" sz="18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0.06</a:t>
                      </a:r>
                      <a:r>
                        <a:rPr lang="en-US" sz="1800" baseline="0" dirty="0" smtClean="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M</a:t>
                      </a:r>
                      <a:r>
                        <a:rPr lang="en-US" sz="1800" dirty="0">
                          <a:effectLst/>
                        </a:rPr>
                        <a:t>€</a:t>
                      </a:r>
                      <a:endParaRPr lang="en-US" sz="18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</a:rPr>
                        <a:t>Total cost</a:t>
                      </a:r>
                      <a:endParaRPr lang="en-US" sz="18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0.57</a:t>
                      </a:r>
                      <a:r>
                        <a:rPr lang="en-US" sz="1800" baseline="0" dirty="0" smtClean="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M€</a:t>
                      </a:r>
                      <a:endParaRPr lang="en-US" sz="18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cxnSp>
        <p:nvCxnSpPr>
          <p:cNvPr id="7" name="Lige pilforbindelse 6"/>
          <p:cNvCxnSpPr/>
          <p:nvPr/>
        </p:nvCxnSpPr>
        <p:spPr>
          <a:xfrm flipH="1">
            <a:off x="4561114" y="3091981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boks 7"/>
          <p:cNvSpPr txBox="1"/>
          <p:nvPr/>
        </p:nvSpPr>
        <p:spPr>
          <a:xfrm>
            <a:off x="4921154" y="290731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Could be shared</a:t>
            </a:r>
            <a:endParaRPr lang="en-US" b="1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934008"/>
              </p:ext>
            </p:extLst>
          </p:nvPr>
        </p:nvGraphicFramePr>
        <p:xfrm>
          <a:off x="179512" y="4365104"/>
          <a:ext cx="8784976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Day-1 capabilities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 Imaging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5x5cm with cold beam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Imaging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pixel resolution of ~50x50 µm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Bragg-Edge</a:t>
                      </a:r>
                      <a:r>
                        <a:rPr lang="en-US" sz="1600" baseline="0" dirty="0" smtClean="0"/>
                        <a:t> imaging with potential 3D reconstruction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1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05 Detectors - Imaging</a:t>
            </a:r>
            <a:endParaRPr lang="en-US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96624"/>
              </p:ext>
            </p:extLst>
          </p:nvPr>
        </p:nvGraphicFramePr>
        <p:xfrm>
          <a:off x="197645" y="4365104"/>
          <a:ext cx="8784976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Requirement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 Imaging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5x5cm with cold beam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Imaging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pixel resolution of ~50x50 µm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+0.57 M€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Bragg-Edge</a:t>
                      </a:r>
                      <a:r>
                        <a:rPr lang="en-US" sz="1600" baseline="0" dirty="0" smtClean="0"/>
                        <a:t> imaging with potential 3D reconstruction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712772"/>
              </p:ext>
            </p:extLst>
          </p:nvPr>
        </p:nvGraphicFramePr>
        <p:xfrm>
          <a:off x="179512" y="2564904"/>
          <a:ext cx="8784976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Day-1 capabilities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 Imaging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5x5cm with cold beam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Imaging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pixel resolution of ~50x50 µm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Bragg-Edge</a:t>
                      </a:r>
                      <a:r>
                        <a:rPr lang="en-US" sz="1600" baseline="0" dirty="0" smtClean="0"/>
                        <a:t> imaging with potential 3D reconstruction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56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8614"/>
            <a:ext cx="8435280" cy="850106"/>
          </a:xfrm>
        </p:spPr>
        <p:txBody>
          <a:bodyPr/>
          <a:lstStyle/>
          <a:p>
            <a:r>
              <a:rPr lang="en-US" dirty="0" smtClean="0"/>
              <a:t>08 Instrument specific technical equipment</a:t>
            </a:r>
            <a:br>
              <a:rPr lang="en-US" dirty="0" smtClean="0"/>
            </a:br>
            <a:r>
              <a:rPr lang="en-US" dirty="0"/>
              <a:t>09  Instrument Infrastructure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380560"/>
              </p:ext>
            </p:extLst>
          </p:nvPr>
        </p:nvGraphicFramePr>
        <p:xfrm>
          <a:off x="179512" y="1124744"/>
          <a:ext cx="8856984" cy="166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662"/>
                <a:gridCol w="943777"/>
                <a:gridCol w="1379366"/>
                <a:gridCol w="871179"/>
              </a:tblGrid>
              <a:tr h="0">
                <a:tc>
                  <a:txBody>
                    <a:bodyPr/>
                    <a:lstStyle/>
                    <a:p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Manpower (Lead engineer/scientist, technicians, partners):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2.98 M€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3.15</a:t>
                      </a:r>
                      <a:r>
                        <a:rPr lang="en-US" sz="1600" baseline="0" dirty="0" smtClean="0"/>
                        <a:t> M€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3.39 M€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Travel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0.14</a:t>
                      </a:r>
                      <a:r>
                        <a:rPr lang="en-US" sz="1600" baseline="0" dirty="0" smtClean="0"/>
                        <a:t> M€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0.14 M€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0.14</a:t>
                      </a:r>
                      <a:r>
                        <a:rPr lang="en-US" sz="1600" baseline="0" dirty="0" smtClean="0"/>
                        <a:t> M€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Man-years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29.1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31.8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701928"/>
              </p:ext>
            </p:extLst>
          </p:nvPr>
        </p:nvGraphicFramePr>
        <p:xfrm>
          <a:off x="179512" y="2897088"/>
          <a:ext cx="8856984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662"/>
                <a:gridCol w="943777"/>
                <a:gridCol w="1379366"/>
                <a:gridCol w="871179"/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Instrument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infrastructure (Main items)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False floor</a:t>
                      </a:r>
                      <a:r>
                        <a:rPr lang="en-US" sz="1700" baseline="0" dirty="0" smtClean="0"/>
                        <a:t> diffraction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0.08 M€</a:t>
                      </a:r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Diffraction 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0.28 M€</a:t>
                      </a:r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False floor SANS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+0.09 M€ </a:t>
                      </a:r>
                      <a:endParaRPr lang="en-US" sz="1600" dirty="0"/>
                    </a:p>
                  </a:txBody>
                  <a:tcPr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SANS 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+0.80</a:t>
                      </a:r>
                      <a:r>
                        <a:rPr lang="en-US" sz="1600" baseline="0" dirty="0" smtClean="0"/>
                        <a:t> M€</a:t>
                      </a:r>
                      <a:endParaRPr lang="en-US" sz="1600" dirty="0"/>
                    </a:p>
                  </a:txBody>
                  <a:tcPr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Beamstop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0.05 M€</a:t>
                      </a:r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Crane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0.06 M€</a:t>
                      </a:r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Hutch (sample preparation</a:t>
                      </a:r>
                      <a:r>
                        <a:rPr lang="en-US" baseline="0" dirty="0" smtClean="0"/>
                        <a:t> area, </a:t>
                      </a:r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containers, </a:t>
                      </a:r>
                      <a:r>
                        <a:rPr lang="en-US" baseline="0" dirty="0" err="1" smtClean="0"/>
                        <a:t>etc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0.15 M€</a:t>
                      </a:r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05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06 DMSC, 07 MCA, 10 Vacuum, 11 PSS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792436"/>
              </p:ext>
            </p:extLst>
          </p:nvPr>
        </p:nvGraphicFramePr>
        <p:xfrm>
          <a:off x="179512" y="1114048"/>
          <a:ext cx="8856984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662"/>
                <a:gridCol w="943777"/>
                <a:gridCol w="1379366"/>
                <a:gridCol w="871179"/>
              </a:tblGrid>
              <a:tr h="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06 DMSC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07 MCA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0.19 M€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0.19 M€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0.19 M€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10 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11 PSS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0.13 M€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0.13 M€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0.18 M€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31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621827"/>
              </p:ext>
            </p:extLst>
          </p:nvPr>
        </p:nvGraphicFramePr>
        <p:xfrm>
          <a:off x="179512" y="1268760"/>
          <a:ext cx="8784976" cy="465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Requirement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 powder diffraction with Q </a:t>
                      </a:r>
                      <a:r>
                        <a:rPr lang="en-AU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&gt;21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 high peak resolution with </a:t>
                      </a:r>
                      <a:r>
                        <a:rPr lang="en-A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Δd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/d ~ 4·10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 high flux mode with time resolutions &lt;10 s 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 quasi-stroboscopic data collection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 µs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05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diffraction tomographic capabilities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06 </a:t>
                      </a:r>
                      <a:r>
                        <a:rPr lang="en-A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situ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scattering experiments with 60 s time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07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quasi-simultaneous SANS covering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08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SANS and NPD quasi simultaneous with time resolution ~10 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 Imaging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5x5cm with cold beam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Imaging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pixel resolution of ~50x50 µm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Bragg-Edge</a:t>
                      </a:r>
                      <a:r>
                        <a:rPr lang="en-US" sz="1600" baseline="0" dirty="0" smtClean="0"/>
                        <a:t> imaging with potential 3D reconstruction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6000">
                          <a:srgbClr val="74B72C"/>
                        </a:gs>
                        <a:gs pos="0">
                          <a:srgbClr val="FFC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1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day-1 instrument</a:t>
            </a:r>
            <a:endParaRPr lang="en-US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489275"/>
              </p:ext>
            </p:extLst>
          </p:nvPr>
        </p:nvGraphicFramePr>
        <p:xfrm>
          <a:off x="179512" y="1268760"/>
          <a:ext cx="8784976" cy="465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Day-1 capabilities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 powder diffraction with Q </a:t>
                      </a:r>
                      <a:r>
                        <a:rPr lang="en-AU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&gt;21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 high peak resolution with </a:t>
                      </a:r>
                      <a:r>
                        <a:rPr lang="en-A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Δd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/d ~ 4·10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 high flux mode with time resolutions &lt;10 s 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 quasi-stroboscopic data collection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 µs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05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diffraction tomographic capabilities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06 </a:t>
                      </a:r>
                      <a:r>
                        <a:rPr lang="en-A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situ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scattering experiments with 60 s time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07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quasi-simultaneous SANS covering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08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SANS and NPD quasi simultaneous with time resolution ~10 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 Imaging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5x5cm with cold beam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Imaging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pixel resolution of ~50x50 µm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Bragg-Edge</a:t>
                      </a:r>
                      <a:r>
                        <a:rPr lang="en-US" sz="1600" baseline="0" dirty="0" smtClean="0"/>
                        <a:t> imaging with potential 3D reconstruction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5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Upgrades</a:t>
            </a:r>
            <a:endParaRPr lang="en-US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182604"/>
              </p:ext>
            </p:extLst>
          </p:nvPr>
        </p:nvGraphicFramePr>
        <p:xfrm>
          <a:off x="179512" y="1268760"/>
          <a:ext cx="8784976" cy="465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008112"/>
                <a:gridCol w="1368152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Day-1 capabilities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Cost category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World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leading instrument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Full scope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 powder diffraction with Q </a:t>
                      </a:r>
                      <a:r>
                        <a:rPr lang="en-AU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&gt;21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 high peak resolution with </a:t>
                      </a:r>
                      <a:r>
                        <a:rPr lang="en-A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Δd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/d ~ 4·10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 high flux mode with time resolutions &lt;10 s 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 quasi-stroboscopic data collection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 µs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05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diffraction tomographic capabilities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06 </a:t>
                      </a:r>
                      <a:r>
                        <a:rPr lang="en-A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situ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scattering experiments with 60 s time resolution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07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quasi-simultaneous SANS covering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10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Å</a:t>
                      </a:r>
                      <a:r>
                        <a:rPr lang="en-A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08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SANS and NPD quasi simultaneous with time resolution ~10 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 Imaging</a:t>
                      </a: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5x5cm with cold beam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Imaging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A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pixel resolution of ~50x50 µm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Bragg-Edge</a:t>
                      </a:r>
                      <a:r>
                        <a:rPr lang="en-US" sz="1600" baseline="0" dirty="0" smtClean="0"/>
                        <a:t> imaging with potential 3D reconstruction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7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from STAP</a:t>
            </a:r>
            <a:endParaRPr lang="en-US" dirty="0"/>
          </a:p>
        </p:txBody>
      </p:sp>
      <p:sp>
        <p:nvSpPr>
          <p:cNvPr id="3" name="Tekstboks 2"/>
          <p:cNvSpPr txBox="1"/>
          <p:nvPr/>
        </p:nvSpPr>
        <p:spPr>
          <a:xfrm>
            <a:off x="35496" y="1196752"/>
            <a:ext cx="90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Summary of STAP recommendations: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Provision </a:t>
            </a:r>
            <a:r>
              <a:rPr lang="en-US" dirty="0"/>
              <a:t>of 1 </a:t>
            </a:r>
            <a:r>
              <a:rPr lang="en-US" dirty="0" err="1"/>
              <a:t>sr</a:t>
            </a:r>
            <a:r>
              <a:rPr lang="en-US" dirty="0"/>
              <a:t> on </a:t>
            </a:r>
            <a:r>
              <a:rPr lang="en-US" dirty="0" smtClean="0"/>
              <a:t>Day-1 </a:t>
            </a:r>
            <a:r>
              <a:rPr lang="en-US" dirty="0"/>
              <a:t>is the absolute minimum to provide a working </a:t>
            </a:r>
            <a:r>
              <a:rPr lang="en-US" dirty="0" smtClean="0"/>
              <a:t>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Science case is strongly endorsed with emphasis on simultaneous NPD + SANS (+ imaging).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HEIMDAL </a:t>
            </a:r>
            <a:r>
              <a:rPr lang="en-US" dirty="0"/>
              <a:t>reflects ESS desire for adventurous novel instruments, driven by user community.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NPD </a:t>
            </a:r>
            <a:r>
              <a:rPr lang="en-US" dirty="0"/>
              <a:t>with realistic SANS upgrade path is a minimum requirement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NPD </a:t>
            </a:r>
            <a:r>
              <a:rPr lang="en-US" dirty="0" err="1"/>
              <a:t>programme</a:t>
            </a:r>
            <a:r>
              <a:rPr lang="en-US" dirty="0"/>
              <a:t> will complement DREAM.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Short </a:t>
            </a:r>
            <a:r>
              <a:rPr lang="en-US" dirty="0"/>
              <a:t>term support and growth of instrument team is critical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Explore the possibility of ‘borrowing’ an imaging camera from elsewhere (e.g. </a:t>
            </a:r>
            <a:r>
              <a:rPr lang="en-US" dirty="0" smtClean="0"/>
              <a:t>ODIN) 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other instruments</a:t>
            </a:r>
            <a:endParaRPr lang="en-US" dirty="0"/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530601"/>
              </p:ext>
            </p:extLst>
          </p:nvPr>
        </p:nvGraphicFramePr>
        <p:xfrm>
          <a:off x="107504" y="1155013"/>
          <a:ext cx="8661648" cy="492739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1623187"/>
                <a:gridCol w="590919"/>
                <a:gridCol w="812529"/>
                <a:gridCol w="544370"/>
                <a:gridCol w="664789"/>
                <a:gridCol w="1001737"/>
                <a:gridCol w="883350"/>
                <a:gridCol w="965310"/>
                <a:gridCol w="1120123"/>
                <a:gridCol w="455334"/>
              </a:tblGrid>
              <a:tr h="2743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smtClean="0">
                          <a:effectLst/>
                        </a:rPr>
                        <a:t>Instrument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Type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 smtClean="0">
                          <a:effectLst/>
                        </a:rPr>
                        <a:t>Δ</a:t>
                      </a:r>
                      <a:r>
                        <a:rPr lang="en-US" sz="1600" u="none" strike="noStrike" dirty="0" smtClean="0">
                          <a:effectLst/>
                        </a:rPr>
                        <a:t>d/d@90</a:t>
                      </a:r>
                      <a:r>
                        <a:rPr lang="en-US" sz="1600" u="none" strike="noStrike" dirty="0" smtClean="0">
                          <a:effectLst/>
                          <a:latin typeface="Cambria"/>
                        </a:rPr>
                        <a:t>°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 smtClean="0">
                          <a:effectLst/>
                        </a:rPr>
                        <a:t>Δλ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(Å)</a:t>
                      </a:r>
                      <a:endParaRPr lang="en-US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 smtClean="0">
                          <a:effectLst/>
                        </a:rPr>
                        <a:t>Λ</a:t>
                      </a:r>
                      <a:r>
                        <a:rPr lang="en-US" sz="1600" u="none" strike="noStrike" baseline="-25000" dirty="0" smtClean="0">
                          <a:effectLst/>
                        </a:rPr>
                        <a:t>mean</a:t>
                      </a:r>
                    </a:p>
                    <a:p>
                      <a:pPr algn="ctr" rtl="0" fontAlgn="ctr"/>
                      <a:r>
                        <a:rPr lang="en-US" sz="1600" dirty="0" smtClean="0"/>
                        <a:t>(Å)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err="1" smtClean="0">
                          <a:effectLst/>
                        </a:rPr>
                        <a:t>q</a:t>
                      </a:r>
                      <a:r>
                        <a:rPr lang="en-US" sz="1600" u="none" strike="noStrike" baseline="-25000" dirty="0" err="1" smtClean="0">
                          <a:effectLst/>
                        </a:rPr>
                        <a:t>range</a:t>
                      </a:r>
                      <a:r>
                        <a:rPr lang="en-US" sz="1600" u="none" strike="noStrike" baseline="-25000" dirty="0" smtClean="0">
                          <a:effectLst/>
                        </a:rPr>
                        <a:t> </a:t>
                      </a:r>
                      <a:endParaRPr lang="en-US" sz="1600" u="none" strike="noStrike" dirty="0" smtClean="0">
                        <a:effectLst/>
                      </a:endParaRPr>
                    </a:p>
                    <a:p>
                      <a:pPr algn="ctr" rtl="0" fontAlgn="ctr"/>
                      <a:r>
                        <a:rPr lang="en-US" sz="1600" dirty="0" smtClean="0"/>
                        <a:t>(Å)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Detector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Type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err="1" smtClean="0">
                          <a:effectLst/>
                        </a:rPr>
                        <a:t>D</a:t>
                      </a:r>
                      <a:r>
                        <a:rPr lang="en-US" sz="1600" u="none" strike="noStrike" baseline="-25000" dirty="0" err="1" smtClean="0">
                          <a:effectLst/>
                        </a:rPr>
                        <a:t>area</a:t>
                      </a:r>
                      <a:endParaRPr lang="en-US" sz="1600" u="none" strike="noStrike" baseline="-25000" dirty="0" smtClean="0">
                        <a:effectLst/>
                      </a:endParaRP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(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sr</a:t>
                      </a:r>
                      <a:r>
                        <a:rPr lang="en-US" sz="1600" u="none" strike="noStrike" dirty="0" smtClean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Flux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(n/s/cm2)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err="1" smtClean="0">
                          <a:effectLst/>
                        </a:rPr>
                        <a:t>Geff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</a:tr>
              <a:tr h="1704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GEM @ ISIS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TOF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0.04-100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err="1">
                          <a:effectLst/>
                        </a:rPr>
                        <a:t>Sc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3.9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2.0·10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6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</a:tr>
              <a:tr h="1704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New Polaris @ ISIS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TOF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0.5%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0.7-125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Sc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5.67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1.0·10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7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17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Nomad @ SNS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TOF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0.5-125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baseline="30000">
                          <a:effectLst/>
                        </a:rPr>
                        <a:t>3</a:t>
                      </a:r>
                      <a:r>
                        <a:rPr lang="en-US" sz="1600" u="none" strike="noStrike">
                          <a:effectLst/>
                        </a:rPr>
                        <a:t>He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1.0·10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8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71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</a:tr>
              <a:tr h="1704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err="1" smtClean="0">
                          <a:effectLst/>
                        </a:rPr>
                        <a:t>Powgen</a:t>
                      </a:r>
                      <a:r>
                        <a:rPr lang="en-US" sz="1600" u="none" strike="noStrike" dirty="0" smtClean="0">
                          <a:effectLst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</a:rPr>
                        <a:t>@ SNS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TOF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0.5%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3-120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Sc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2.5·10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7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17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err="1">
                          <a:effectLst/>
                        </a:rPr>
                        <a:t>I-materia@JPARC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TOF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0.5%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0.007-70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baseline="30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He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1.0·10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8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85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</a:tr>
              <a:tr h="1917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err="1">
                          <a:effectLst/>
                        </a:rPr>
                        <a:t>Nova@JPARC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TOF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0.5%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3.6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0.4-100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baseline="30000">
                          <a:effectLst/>
                        </a:rPr>
                        <a:t>3</a:t>
                      </a:r>
                      <a:r>
                        <a:rPr lang="en-US" sz="1600" u="none" strike="noStrike">
                          <a:effectLst/>
                        </a:rPr>
                        <a:t>He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4.0·10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8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427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17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D20@ILL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CW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0.2-8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baseline="30000">
                          <a:effectLst/>
                        </a:rPr>
                        <a:t>3</a:t>
                      </a:r>
                      <a:r>
                        <a:rPr lang="en-US" sz="1600" u="none" strike="noStrike">
                          <a:effectLst/>
                        </a:rPr>
                        <a:t>He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1.0·10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8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/>
                </a:tc>
              </a:tr>
              <a:tr h="1917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Powtex@FRM2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TOF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0.4-13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baseline="30000" dirty="0">
                          <a:effectLst/>
                        </a:rPr>
                        <a:t>10</a:t>
                      </a:r>
                      <a:r>
                        <a:rPr lang="en-US" sz="1600" u="none" strike="noStrike" dirty="0">
                          <a:effectLst/>
                        </a:rPr>
                        <a:t>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6.2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1.0·10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7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17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err="1">
                          <a:effectLst/>
                        </a:rPr>
                        <a:t>Wombat@OPAL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CW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0.4-4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baseline="30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He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1.3·10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8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4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smtClean="0">
                          <a:effectLst/>
                        </a:rPr>
                        <a:t>HEIMDAL (H.R.)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TOF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0.6-21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 dirty="0" smtClean="0">
                          <a:effectLst/>
                        </a:rPr>
                        <a:t>10</a:t>
                      </a:r>
                      <a:r>
                        <a:rPr lang="en-US" sz="1600" u="none" strike="noStrike" dirty="0" smtClean="0">
                          <a:effectLst/>
                        </a:rPr>
                        <a:t>B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663" marR="2663" marT="26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2.75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3.8·10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6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311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HEIMDAL </a:t>
                      </a:r>
                      <a:r>
                        <a:rPr lang="en-US" sz="1600" u="none" strike="noStrike" dirty="0" smtClean="0">
                          <a:effectLst/>
                        </a:rPr>
                        <a:t>(M.R.)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TOF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0.6-21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 dirty="0" smtClean="0">
                          <a:effectLst/>
                        </a:rPr>
                        <a:t>10</a:t>
                      </a:r>
                      <a:r>
                        <a:rPr lang="en-US" sz="1600" u="none" strike="noStrike" dirty="0" smtClean="0">
                          <a:effectLst/>
                        </a:rPr>
                        <a:t>B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2.75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6.2·10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8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182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04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HEIMDAL </a:t>
                      </a:r>
                      <a:r>
                        <a:rPr lang="en-US" sz="1600" u="none" strike="noStrike" dirty="0" smtClean="0">
                          <a:effectLst/>
                        </a:rPr>
                        <a:t>(H.F.)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TOF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0.6-21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 dirty="0" smtClean="0">
                          <a:effectLst/>
                        </a:rPr>
                        <a:t>10</a:t>
                      </a:r>
                      <a:r>
                        <a:rPr lang="en-US" sz="1600" u="none" strike="noStrike" dirty="0" smtClean="0">
                          <a:effectLst/>
                        </a:rPr>
                        <a:t>B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2.75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2.0·10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9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353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04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HEIMDAL </a:t>
                      </a:r>
                      <a:r>
                        <a:rPr lang="en-US" sz="1600" u="none" strike="noStrike" dirty="0" smtClean="0">
                          <a:effectLst/>
                        </a:rPr>
                        <a:t>(H.R.)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0.2%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0.6-21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 dirty="0" smtClean="0">
                          <a:effectLst/>
                        </a:rPr>
                        <a:t>10</a:t>
                      </a:r>
                      <a:r>
                        <a:rPr lang="en-US" sz="1600" u="none" strike="noStrike" dirty="0" smtClean="0">
                          <a:effectLst/>
                        </a:rPr>
                        <a:t>B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1.36</a:t>
                      </a:r>
                      <a:endParaRPr lang="en-US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3.8·10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6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04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HEIMDAL </a:t>
                      </a:r>
                      <a:r>
                        <a:rPr lang="en-US" sz="1600" u="none" strike="noStrike" dirty="0" smtClean="0">
                          <a:effectLst/>
                        </a:rPr>
                        <a:t>(M.R.)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0.6%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0.6-21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 dirty="0" smtClean="0">
                          <a:effectLst/>
                        </a:rPr>
                        <a:t>10</a:t>
                      </a:r>
                      <a:r>
                        <a:rPr lang="en-US" sz="1600" u="none" strike="noStrike" dirty="0" smtClean="0">
                          <a:effectLst/>
                        </a:rPr>
                        <a:t>B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1.36</a:t>
                      </a:r>
                      <a:endParaRPr lang="en-US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6.2·10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8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90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704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HEIMDAL </a:t>
                      </a:r>
                      <a:r>
                        <a:rPr lang="en-US" sz="1600" u="none" strike="noStrike" dirty="0" smtClean="0">
                          <a:effectLst/>
                        </a:rPr>
                        <a:t>(H.F.)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1.0%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0.6-21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 dirty="0" smtClean="0">
                          <a:effectLst/>
                        </a:rPr>
                        <a:t>10</a:t>
                      </a:r>
                      <a:r>
                        <a:rPr lang="en-US" sz="1600" u="none" strike="noStrike" dirty="0" smtClean="0">
                          <a:effectLst/>
                        </a:rPr>
                        <a:t>B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663" marR="2663" marT="2663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1.36</a:t>
                      </a:r>
                      <a:endParaRPr lang="en-US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2.0·10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9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174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HEIMDAL </a:t>
                      </a:r>
                      <a:r>
                        <a:rPr lang="en-US" sz="1600" u="none" strike="noStrike" dirty="0" smtClean="0">
                          <a:effectLst/>
                        </a:rPr>
                        <a:t>(H.R.)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TOF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0.2%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0.6-21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 dirty="0" smtClean="0">
                          <a:effectLst/>
                        </a:rPr>
                        <a:t>10</a:t>
                      </a:r>
                      <a:r>
                        <a:rPr lang="en-US" sz="1600" u="none" strike="noStrike" dirty="0" smtClean="0">
                          <a:effectLst/>
                        </a:rPr>
                        <a:t>B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1.36</a:t>
                      </a:r>
                      <a:endParaRPr lang="en-US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1.5·10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6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7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HEIMDAL (M.R.)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TOF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0.6%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0.6-21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 dirty="0" smtClean="0">
                          <a:effectLst/>
                        </a:rPr>
                        <a:t>10</a:t>
                      </a:r>
                      <a:r>
                        <a:rPr lang="en-US" sz="1600" u="none" strike="noStrike" dirty="0" smtClean="0">
                          <a:effectLst/>
                        </a:rPr>
                        <a:t>B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663" marR="2663" marT="2663" marB="0" anchor="b">
                    <a:lnB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1.36</a:t>
                      </a:r>
                      <a:endParaRPr lang="en-US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2.5·10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8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B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36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7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HEIMDAL </a:t>
                      </a:r>
                      <a:r>
                        <a:rPr lang="en-US" sz="1600" u="none" strike="noStrike" dirty="0" smtClean="0">
                          <a:effectLst/>
                        </a:rPr>
                        <a:t>(H.F)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TOF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u="none" strike="noStrike" dirty="0">
                          <a:effectLst/>
                        </a:rPr>
                        <a:t>1.0%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1.7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0.6-21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baseline="30000" dirty="0" smtClean="0">
                          <a:effectLst/>
                        </a:rPr>
                        <a:t>10</a:t>
                      </a:r>
                      <a:r>
                        <a:rPr lang="en-US" sz="1600" b="0" u="none" strike="noStrike" dirty="0" smtClean="0">
                          <a:effectLst/>
                        </a:rPr>
                        <a:t>B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663" marR="2663" marT="2663" marB="0" anchor="b">
                    <a:lnT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1.36</a:t>
                      </a:r>
                      <a:endParaRPr lang="en-US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</a:rPr>
                        <a:t>8.0</a:t>
                      </a:r>
                      <a:r>
                        <a:rPr lang="en-US" sz="1600" u="none" strike="noStrike" dirty="0" smtClean="0">
                          <a:effectLst/>
                        </a:rPr>
                        <a:t>·</a:t>
                      </a:r>
                      <a:r>
                        <a:rPr lang="en-US" sz="1600" b="0" u="none" strike="noStrike" dirty="0" smtClean="0">
                          <a:effectLst/>
                        </a:rPr>
                        <a:t>10</a:t>
                      </a:r>
                      <a:r>
                        <a:rPr lang="en-US" sz="1600" b="0" u="none" strike="noStrike" baseline="30000" dirty="0" smtClean="0">
                          <a:effectLst/>
                        </a:rPr>
                        <a:t>8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T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70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63" marR="2663" marT="2663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4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kstboks 11"/>
          <p:cNvSpPr txBox="1"/>
          <p:nvPr/>
        </p:nvSpPr>
        <p:spPr>
          <a:xfrm rot="16200000">
            <a:off x="8565416" y="553002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2MW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kstboks 12"/>
          <p:cNvSpPr txBox="1"/>
          <p:nvPr/>
        </p:nvSpPr>
        <p:spPr>
          <a:xfrm rot="16200000">
            <a:off x="8565417" y="404409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5</a:t>
            </a:r>
            <a:r>
              <a:rPr lang="en-US" b="1" dirty="0" smtClean="0">
                <a:solidFill>
                  <a:srgbClr val="00B050"/>
                </a:solidFill>
              </a:rPr>
              <a:t>MW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scientific </a:t>
            </a:r>
            <a:r>
              <a:rPr lang="en-US" dirty="0" smtClean="0"/>
              <a:t>requirements </a:t>
            </a:r>
            <a:r>
              <a:rPr lang="en-US" dirty="0"/>
              <a:t>(Diffraction)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51520" y="1124745"/>
            <a:ext cx="8640960" cy="49685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b="1" dirty="0" smtClean="0"/>
              <a:t>3. High </a:t>
            </a:r>
            <a:r>
              <a:rPr lang="en-AU" b="1" dirty="0"/>
              <a:t>flux mode with time resolutions below 10 s for kinetic measurements</a:t>
            </a:r>
            <a:r>
              <a:rPr lang="en-AU" b="1" dirty="0" smtClean="0"/>
              <a:t>.</a:t>
            </a:r>
          </a:p>
          <a:p>
            <a:pPr>
              <a:buFontTx/>
              <a:buChar char="-"/>
            </a:pPr>
            <a:r>
              <a:rPr lang="en-AU" dirty="0" smtClean="0"/>
              <a:t>Crystal growth – nucleation and growth.</a:t>
            </a:r>
          </a:p>
          <a:p>
            <a:pPr>
              <a:buFontTx/>
              <a:buChar char="-"/>
            </a:pPr>
            <a:r>
              <a:rPr lang="en-AU" dirty="0" smtClean="0"/>
              <a:t>Catalytic reactions.</a:t>
            </a:r>
          </a:p>
          <a:p>
            <a:pPr>
              <a:buFontTx/>
              <a:buChar char="-"/>
            </a:pPr>
            <a:r>
              <a:rPr lang="en-AU" dirty="0" smtClean="0"/>
              <a:t>Charge discharge of battery cells / hydrogen storage devices.</a:t>
            </a:r>
          </a:p>
          <a:p>
            <a:pPr>
              <a:buFontTx/>
              <a:buChar char="-"/>
            </a:pPr>
            <a:r>
              <a:rPr lang="en-AU" dirty="0" smtClean="0"/>
              <a:t>Heating and cooling ramps (typically 1-10 K/min).</a:t>
            </a:r>
          </a:p>
          <a:p>
            <a:pPr>
              <a:buFontTx/>
              <a:buChar char="-"/>
            </a:pPr>
            <a:r>
              <a:rPr lang="en-AU" dirty="0" smtClean="0"/>
              <a:t>Continuous applied pressure.</a:t>
            </a:r>
          </a:p>
          <a:p>
            <a:pPr>
              <a:buFontTx/>
              <a:buChar char="-"/>
            </a:pPr>
            <a:r>
              <a:rPr lang="en-AU" dirty="0" smtClean="0"/>
              <a:t>Gas adsorption in Metal Organic Frameworks (MOFs).</a:t>
            </a:r>
          </a:p>
          <a:p>
            <a:pPr>
              <a:buFontTx/>
              <a:buChar char="-"/>
            </a:pPr>
            <a:r>
              <a:rPr lang="en-AU" dirty="0" smtClean="0"/>
              <a:t>Electrochemical potential.</a:t>
            </a:r>
          </a:p>
          <a:p>
            <a:pPr>
              <a:buFontTx/>
              <a:buChar char="-"/>
            </a:pPr>
            <a:r>
              <a:rPr lang="en-AU" dirty="0" smtClean="0"/>
              <a:t>Mechanical induced strain – plastic deformation.</a:t>
            </a:r>
          </a:p>
          <a:p>
            <a:pPr lvl="1">
              <a:buFontTx/>
              <a:buChar char="-"/>
            </a:pPr>
            <a:r>
              <a:rPr lang="en-AU" dirty="0" smtClean="0"/>
              <a:t>Steels, alloys, bones and teeth</a:t>
            </a:r>
          </a:p>
          <a:p>
            <a:pPr marL="0" indent="0">
              <a:buNone/>
            </a:pPr>
            <a:endParaRPr lang="en-AU" b="1" dirty="0" smtClean="0"/>
          </a:p>
          <a:p>
            <a:pPr marL="0" indent="0">
              <a:buNone/>
            </a:pPr>
            <a:r>
              <a:rPr lang="en-AU" b="1" dirty="0" smtClean="0"/>
              <a:t>4. Quasi-stroboscopic mode time resolution 10 µs.</a:t>
            </a:r>
          </a:p>
          <a:p>
            <a:pPr>
              <a:buFontTx/>
              <a:buChar char="-"/>
            </a:pPr>
            <a:r>
              <a:rPr lang="en-AU" dirty="0" smtClean="0"/>
              <a:t>The 10 µs is the detector limited readout time.</a:t>
            </a:r>
          </a:p>
          <a:p>
            <a:pPr>
              <a:buFontTx/>
              <a:buChar char="-"/>
            </a:pPr>
            <a:r>
              <a:rPr lang="en-AU" dirty="0" smtClean="0"/>
              <a:t>Application of cyclic electric field – Piezoelectric.</a:t>
            </a:r>
          </a:p>
          <a:p>
            <a:pPr>
              <a:buFontTx/>
              <a:buChar char="-"/>
            </a:pPr>
            <a:r>
              <a:rPr lang="en-AU" dirty="0" smtClean="0"/>
              <a:t>Application of cyclic mechanical pressure – elastic deformation.</a:t>
            </a:r>
            <a:endParaRPr lang="en-US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r="11650"/>
          <a:stretch/>
        </p:blipFill>
        <p:spPr>
          <a:xfrm>
            <a:off x="5734248" y="1432549"/>
            <a:ext cx="3374256" cy="700307"/>
          </a:xfrm>
          <a:prstGeom prst="rect">
            <a:avLst/>
          </a:prstGeom>
        </p:spPr>
      </p:pic>
      <p:pic>
        <p:nvPicPr>
          <p:cNvPr id="10244" name="Picture 4" descr="Electron distrib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433" y="4440013"/>
            <a:ext cx="3680449" cy="128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lices of 3D models for commercial 18650 Li-ion battery charged to 3.00V (a),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0888"/>
            <a:ext cx="3456384" cy="67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metal organic framewor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852936"/>
            <a:ext cx="2056700" cy="17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fe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AEFD5"/>
              </a:clrFrom>
              <a:clrTo>
                <a:srgbClr val="FAEF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20885" r="3191" b="-288"/>
          <a:stretch/>
        </p:blipFill>
        <p:spPr bwMode="auto">
          <a:xfrm>
            <a:off x="5652120" y="3691623"/>
            <a:ext cx="1566120" cy="96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66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HEIMDAL – long instrument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en-US" dirty="0" smtClean="0"/>
              <a:t>Advantage of long instrument at ESS: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Very low background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=&gt; small samples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=&gt; short counting time – ideal for kinetic studies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Narrow wavelength band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=&gt; single wavelength band – easier data treatment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=&gt; better </a:t>
            </a:r>
            <a:r>
              <a:rPr lang="en-US" dirty="0"/>
              <a:t>statistics</a:t>
            </a:r>
            <a:r>
              <a:rPr lang="en-US" dirty="0" smtClean="0"/>
              <a:t> </a:t>
            </a:r>
            <a:r>
              <a:rPr lang="en-US" dirty="0" smtClean="0"/>
              <a:t>at high q-values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- </a:t>
            </a:r>
            <a:r>
              <a:rPr lang="en-US" dirty="0" err="1" smtClean="0"/>
              <a:t>anharmonic</a:t>
            </a:r>
            <a:r>
              <a:rPr lang="en-US" dirty="0" smtClean="0"/>
              <a:t> vibration, nuclear density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Horizontal detector geometry + radial collimator: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Complex sample environment</a:t>
            </a:r>
          </a:p>
        </p:txBody>
      </p:sp>
    </p:spTree>
    <p:extLst>
      <p:ext uri="{BB962C8B-B14F-4D97-AF65-F5344CB8AC3E}">
        <p14:creationId xmlns:p14="http://schemas.microsoft.com/office/powerpoint/2010/main" val="3781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HEIMDAL – long instrument</a:t>
            </a:r>
            <a:endParaRPr lang="en-US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2794061"/>
              </p:ext>
            </p:extLst>
          </p:nvPr>
        </p:nvGraphicFramePr>
        <p:xfrm>
          <a:off x="932901" y="2276872"/>
          <a:ext cx="712879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boks 4"/>
          <p:cNvSpPr txBox="1"/>
          <p:nvPr/>
        </p:nvSpPr>
        <p:spPr>
          <a:xfrm>
            <a:off x="251520" y="1196752"/>
            <a:ext cx="8453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 wavelength band (0.6-2.3 Å):</a:t>
            </a:r>
          </a:p>
          <a:p>
            <a:r>
              <a:rPr lang="en-US" dirty="0"/>
              <a:t>	</a:t>
            </a:r>
            <a:r>
              <a:rPr lang="en-US" dirty="0" smtClean="0"/>
              <a:t>- ideal for structures up to 10000 Å</a:t>
            </a:r>
            <a:r>
              <a:rPr lang="en-US" baseline="30000" dirty="0" smtClean="0"/>
              <a:t>3 </a:t>
            </a:r>
            <a:r>
              <a:rPr lang="en-US" dirty="0" smtClean="0"/>
              <a:t>(unit cell dimensions 21.5 x 21.5 x 21.5 Å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=&gt; corresponding to 98.6% of all structures reported since 2006.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Insertion extraction of beam</a:t>
            </a:r>
            <a:endParaRPr lang="en-US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88840"/>
            <a:ext cx="5333333" cy="4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0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scientific </a:t>
            </a:r>
            <a:r>
              <a:rPr lang="en-US" dirty="0" smtClean="0"/>
              <a:t>requirements </a:t>
            </a:r>
            <a:r>
              <a:rPr lang="en-US" dirty="0"/>
              <a:t>(Diffraction)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3528" y="1351309"/>
            <a:ext cx="836327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b="1" dirty="0"/>
              <a:t>5. Diffraction tomographic measurements within </a:t>
            </a:r>
            <a:r>
              <a:rPr lang="en-AU" b="1" dirty="0" smtClean="0"/>
              <a:t>1 </a:t>
            </a:r>
            <a:r>
              <a:rPr lang="en-AU" b="1" dirty="0"/>
              <a:t>day:</a:t>
            </a:r>
          </a:p>
          <a:p>
            <a:pPr>
              <a:buFontTx/>
              <a:buChar char="-"/>
            </a:pPr>
            <a:r>
              <a:rPr lang="en-AU" dirty="0"/>
              <a:t>With reduced beam size to 1 x 3 mm</a:t>
            </a:r>
            <a:r>
              <a:rPr lang="en-AU" baseline="30000" dirty="0"/>
              <a:t>2</a:t>
            </a:r>
            <a:endParaRPr lang="en-AU" dirty="0"/>
          </a:p>
          <a:p>
            <a:pPr>
              <a:buFontTx/>
              <a:buChar char="-"/>
            </a:pPr>
            <a:r>
              <a:rPr lang="en-AU" dirty="0"/>
              <a:t>Data set collection dataset 30 min, 40 projections, each 9</a:t>
            </a:r>
            <a:r>
              <a:rPr lang="en-AU" dirty="0">
                <a:latin typeface="Cambria"/>
              </a:rPr>
              <a:t>°</a:t>
            </a:r>
            <a:endParaRPr lang="en-AU" b="1" dirty="0" smtClean="0"/>
          </a:p>
          <a:p>
            <a:pPr marL="0" indent="0">
              <a:buNone/>
            </a:pPr>
            <a:endParaRPr lang="en-AU" b="1" dirty="0" smtClean="0"/>
          </a:p>
          <a:p>
            <a:pPr marL="0" indent="0">
              <a:buNone/>
            </a:pPr>
            <a:endParaRPr lang="en-AU" b="1" dirty="0"/>
          </a:p>
          <a:p>
            <a:pPr marL="0" indent="0">
              <a:buNone/>
            </a:pPr>
            <a:r>
              <a:rPr lang="en-AU" b="1" dirty="0" smtClean="0"/>
              <a:t>6. In </a:t>
            </a:r>
            <a:r>
              <a:rPr lang="en-AU" b="1" dirty="0"/>
              <a:t>situ total scattering experiments with high time resolution of 60 </a:t>
            </a:r>
            <a:r>
              <a:rPr lang="en-AU" b="1" dirty="0" smtClean="0"/>
              <a:t>s:</a:t>
            </a:r>
          </a:p>
          <a:p>
            <a:pPr>
              <a:buFontTx/>
              <a:buChar char="-"/>
            </a:pPr>
            <a:r>
              <a:rPr lang="en-AU" dirty="0" smtClean="0"/>
              <a:t>Flux and detector efficiency is lower at short wavelength to compensate compared to conventional TNPD 10 s is a time scale of 60 s expected.</a:t>
            </a:r>
          </a:p>
          <a:p>
            <a:pPr>
              <a:buFontTx/>
              <a:buChar char="-"/>
            </a:pPr>
            <a:endParaRPr lang="en-AU" dirty="0"/>
          </a:p>
          <a:p>
            <a:pPr>
              <a:buFontTx/>
              <a:buChar char="-"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 </a:t>
            </a:r>
            <a:endParaRPr lang="en-US" baseline="300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76743"/>
            <a:ext cx="6120680" cy="96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6548329" y="3929691"/>
            <a:ext cx="2483768" cy="2924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6" y="3980287"/>
            <a:ext cx="2411760" cy="290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scientific requirements </a:t>
            </a:r>
            <a:r>
              <a:rPr lang="en-US" dirty="0" smtClean="0"/>
              <a:t>(SANS)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2793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AU" b="1" dirty="0" smtClean="0"/>
              <a:t>7. Quasi </a:t>
            </a:r>
            <a:r>
              <a:rPr lang="en-AU" b="1" dirty="0"/>
              <a:t>simultaneously collect small angle scattering data with a q-resolution covering 3 orders of magnitude from 10</a:t>
            </a:r>
            <a:r>
              <a:rPr lang="en-AU" b="1" baseline="30000" dirty="0"/>
              <a:t>-3</a:t>
            </a:r>
            <a:r>
              <a:rPr lang="en-AU" b="1" dirty="0"/>
              <a:t> to 10</a:t>
            </a:r>
            <a:r>
              <a:rPr lang="en-AU" b="1" baseline="30000" dirty="0"/>
              <a:t>0</a:t>
            </a:r>
            <a:r>
              <a:rPr lang="en-AU" b="1" dirty="0"/>
              <a:t> </a:t>
            </a:r>
            <a:r>
              <a:rPr lang="en-AU" b="1" dirty="0" smtClean="0"/>
              <a:t>Å</a:t>
            </a:r>
            <a:r>
              <a:rPr lang="en-AU" b="1" baseline="30000" dirty="0" smtClean="0"/>
              <a:t>-1</a:t>
            </a:r>
            <a:r>
              <a:rPr lang="en-AU" b="1" dirty="0" smtClean="0"/>
              <a:t>.</a:t>
            </a:r>
          </a:p>
          <a:p>
            <a:pPr>
              <a:buFontTx/>
              <a:buChar char="-"/>
            </a:pPr>
            <a:r>
              <a:rPr lang="en-AU" dirty="0"/>
              <a:t>Size limits </a:t>
            </a:r>
            <a:r>
              <a:rPr lang="en-US" dirty="0" smtClean="0"/>
              <a:t>100-400 nm</a:t>
            </a:r>
            <a:endParaRPr lang="en-AU" dirty="0" smtClean="0"/>
          </a:p>
          <a:p>
            <a:pPr>
              <a:buFontTx/>
              <a:buChar char="-"/>
            </a:pPr>
            <a:r>
              <a:rPr lang="en-AU" dirty="0" smtClean="0"/>
              <a:t>Core-shell particles</a:t>
            </a:r>
          </a:p>
          <a:p>
            <a:pPr>
              <a:buFontTx/>
              <a:buChar char="-"/>
            </a:pPr>
            <a:r>
              <a:rPr lang="en-AU" dirty="0" smtClean="0"/>
              <a:t>Pore dimension</a:t>
            </a:r>
          </a:p>
          <a:p>
            <a:pPr marL="0" indent="0">
              <a:buNone/>
            </a:pPr>
            <a:r>
              <a:rPr lang="en-AU" dirty="0" smtClean="0"/>
              <a:t>	MOF, Zeolites</a:t>
            </a:r>
          </a:p>
          <a:p>
            <a:pPr>
              <a:buFontTx/>
              <a:buChar char="-"/>
            </a:pPr>
            <a:r>
              <a:rPr lang="en-AU" dirty="0" smtClean="0"/>
              <a:t>Aggregates</a:t>
            </a:r>
          </a:p>
          <a:p>
            <a:pPr>
              <a:buFontTx/>
              <a:buChar char="-"/>
            </a:pPr>
            <a:r>
              <a:rPr lang="en-AU" dirty="0" smtClean="0"/>
              <a:t>Amorphous materials</a:t>
            </a:r>
          </a:p>
          <a:p>
            <a:pPr>
              <a:buFontTx/>
              <a:buChar char="-"/>
            </a:pPr>
            <a:r>
              <a:rPr lang="en-AU" dirty="0" smtClean="0"/>
              <a:t>Polymers</a:t>
            </a:r>
          </a:p>
        </p:txBody>
      </p:sp>
      <p:pic>
        <p:nvPicPr>
          <p:cNvPr id="4" name="Billed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03848" y="1988840"/>
            <a:ext cx="4680520" cy="3384376"/>
          </a:xfrm>
          <a:prstGeom prst="rect">
            <a:avLst/>
          </a:prstGeom>
        </p:spPr>
      </p:pic>
      <p:pic>
        <p:nvPicPr>
          <p:cNvPr id="5" name="Billede 4" descr="http://www.mlz-garching.de/index.php?rex_img_type=content_noresize&amp;rex_img_file=21-kws2-fig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2" y="3284984"/>
            <a:ext cx="3312368" cy="2773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39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scientific requirements (SANS)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4597971"/>
          </a:xfrm>
        </p:spPr>
        <p:txBody>
          <a:bodyPr/>
          <a:lstStyle/>
          <a:p>
            <a:pPr marL="0" indent="0">
              <a:buNone/>
            </a:pPr>
            <a:r>
              <a:rPr lang="en-AU" b="1" dirty="0" smtClean="0"/>
              <a:t>8. Quasi </a:t>
            </a:r>
            <a:r>
              <a:rPr lang="en-AU" b="1" dirty="0"/>
              <a:t>simultaneous data </a:t>
            </a:r>
            <a:r>
              <a:rPr lang="en-AU" b="1" dirty="0" smtClean="0"/>
              <a:t>collection of NPD and SANS i.e. time </a:t>
            </a:r>
            <a:r>
              <a:rPr lang="en-AU" b="1" dirty="0"/>
              <a:t>resolution of 10 s</a:t>
            </a:r>
            <a:r>
              <a:rPr lang="en-AU" b="1" dirty="0" smtClean="0"/>
              <a:t>.</a:t>
            </a:r>
          </a:p>
          <a:p>
            <a:pPr marL="0" indent="0">
              <a:buNone/>
            </a:pPr>
            <a:r>
              <a:rPr lang="en-AU" sz="1950" dirty="0" smtClean="0"/>
              <a:t>- SANS typical 3 orders of magnitude more intense than WANS.</a:t>
            </a:r>
          </a:p>
          <a:p>
            <a:pPr marL="0" indent="0">
              <a:buNone/>
            </a:pPr>
            <a:r>
              <a:rPr lang="en-AU" sz="1950" dirty="0" smtClean="0"/>
              <a:t>- SANS uses full pulse, but narrow collimation =&gt; similar flux.</a:t>
            </a:r>
          </a:p>
          <a:p>
            <a:pPr marL="0" indent="0">
              <a:buNone/>
            </a:pPr>
            <a:r>
              <a:rPr lang="en-AU" sz="1950" dirty="0" smtClean="0"/>
              <a:t>- SANS will be much faster than WANS =&gt; Quasi simultaneous data collection - doable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CFE"/>
              </a:clrFrom>
              <a:clrTo>
                <a:srgbClr val="FF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7" y="3083396"/>
            <a:ext cx="39909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791345"/>
            <a:ext cx="5472608" cy="130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05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3990</TotalTime>
  <Words>3522</Words>
  <Application>Microsoft Office PowerPoint</Application>
  <PresentationFormat>Skærmshow (4:3)</PresentationFormat>
  <Paragraphs>933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62</vt:i4>
      </vt:variant>
    </vt:vector>
  </HeadingPairs>
  <TitlesOfParts>
    <vt:vector size="63" baseType="lpstr">
      <vt:lpstr>ESS Core Powerpoint</vt:lpstr>
      <vt:lpstr>HEIMDAL scope-setting</vt:lpstr>
      <vt:lpstr>Overview</vt:lpstr>
      <vt:lpstr>PowerPoint-præsentation</vt:lpstr>
      <vt:lpstr>Consortium</vt:lpstr>
      <vt:lpstr>High level scientific requirements (Diffraction)</vt:lpstr>
      <vt:lpstr>High level scientific requirements (Diffraction)</vt:lpstr>
      <vt:lpstr>High level scientific requirements (Diffraction)</vt:lpstr>
      <vt:lpstr>High level scientific requirements (SANS)</vt:lpstr>
      <vt:lpstr>High level scientific requirements (SANS)</vt:lpstr>
      <vt:lpstr>PowerPoint-præsentation</vt:lpstr>
      <vt:lpstr>High level scientific requirements (Imaging)</vt:lpstr>
      <vt:lpstr>High level scientific requirements</vt:lpstr>
      <vt:lpstr>Science example 0 - Cement</vt:lpstr>
      <vt:lpstr>Science example 0 - Cement</vt:lpstr>
      <vt:lpstr>Science example 1: Energy storage</vt:lpstr>
      <vt:lpstr>Science example 2 – Crystallization and growth</vt:lpstr>
      <vt:lpstr>Science example 3: Heterogeneous catalysis</vt:lpstr>
      <vt:lpstr>Science example 4 – Nanocomposite magnets</vt:lpstr>
      <vt:lpstr>Exchange spring magnets</vt:lpstr>
      <vt:lpstr>In situ reduction at DMC@PSI</vt:lpstr>
      <vt:lpstr>SAXS/WAXS vs SANS/WANS</vt:lpstr>
      <vt:lpstr>Instrument layout</vt:lpstr>
      <vt:lpstr>Instrument layout</vt:lpstr>
      <vt:lpstr>Instrument layout</vt:lpstr>
      <vt:lpstr>Instrument layout</vt:lpstr>
      <vt:lpstr>Timeline</vt:lpstr>
      <vt:lpstr>High level scientific requirements</vt:lpstr>
      <vt:lpstr>HEIMDAL options</vt:lpstr>
      <vt:lpstr>01 Shielding</vt:lpstr>
      <vt:lpstr>01 Shielding - Instrument</vt:lpstr>
      <vt:lpstr>01 Shielding</vt:lpstr>
      <vt:lpstr>02 Guides - Monolith</vt:lpstr>
      <vt:lpstr>02 Guide - Thermal</vt:lpstr>
      <vt:lpstr>02 Guide optimization</vt:lpstr>
      <vt:lpstr>02 Guide - Cold</vt:lpstr>
      <vt:lpstr>02 Guide - Cold</vt:lpstr>
      <vt:lpstr>03 Choppers – thermal</vt:lpstr>
      <vt:lpstr>03 Choppers - Thermal</vt:lpstr>
      <vt:lpstr>03 Choppers - Thermal</vt:lpstr>
      <vt:lpstr>03 Choppers - Cold</vt:lpstr>
      <vt:lpstr>04 Sample environment</vt:lpstr>
      <vt:lpstr>05 Detectors - Diffraction</vt:lpstr>
      <vt:lpstr>05 Detectors - Diffraction</vt:lpstr>
      <vt:lpstr>05 Detectors - Diffraction</vt:lpstr>
      <vt:lpstr>05 Detectors - Diffraction </vt:lpstr>
      <vt:lpstr>05 Detectors - diffraction</vt:lpstr>
      <vt:lpstr>05 Detectors – High level requirements</vt:lpstr>
      <vt:lpstr>05 Detectors - SANS</vt:lpstr>
      <vt:lpstr>05 Detectors - SANS</vt:lpstr>
      <vt:lpstr>05 Detectors - SANS</vt:lpstr>
      <vt:lpstr>05 Detectors - Imaging</vt:lpstr>
      <vt:lpstr>05 Detectors - Imaging</vt:lpstr>
      <vt:lpstr>08 Instrument specific technical equipment 09  Instrument Infrastructure</vt:lpstr>
      <vt:lpstr>06 DMSC, 07 MCA, 10 Vacuum, 11 PSS</vt:lpstr>
      <vt:lpstr>Conclusion</vt:lpstr>
      <vt:lpstr>The day-1 instrument</vt:lpstr>
      <vt:lpstr>Upgrades</vt:lpstr>
      <vt:lpstr>Comments from STAP</vt:lpstr>
      <vt:lpstr>Comparison with other instruments</vt:lpstr>
      <vt:lpstr>HEIMDAL – long instrument</vt:lpstr>
      <vt:lpstr>HEIMDAL – long instrument</vt:lpstr>
      <vt:lpstr>Insertion extraction of beam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Mogens Christensen</cp:lastModifiedBy>
  <cp:revision>211</cp:revision>
  <dcterms:created xsi:type="dcterms:W3CDTF">2013-10-29T16:05:10Z</dcterms:created>
  <dcterms:modified xsi:type="dcterms:W3CDTF">2016-10-31T06:49:47Z</dcterms:modified>
</cp:coreProperties>
</file>