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5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6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4" r:id="rId2"/>
    <p:sldMasterId id="2147483691" r:id="rId3"/>
    <p:sldMasterId id="2147483750" r:id="rId4"/>
    <p:sldMasterId id="2147483814" r:id="rId5"/>
    <p:sldMasterId id="2147483830" r:id="rId6"/>
    <p:sldMasterId id="2147483837" r:id="rId7"/>
  </p:sldMasterIdLst>
  <p:notesMasterIdLst>
    <p:notesMasterId r:id="rId19"/>
  </p:notesMasterIdLst>
  <p:sldIdLst>
    <p:sldId id="389" r:id="rId8"/>
    <p:sldId id="257" r:id="rId9"/>
    <p:sldId id="284" r:id="rId10"/>
    <p:sldId id="391" r:id="rId11"/>
    <p:sldId id="393" r:id="rId12"/>
    <p:sldId id="392" r:id="rId13"/>
    <p:sldId id="396" r:id="rId14"/>
    <p:sldId id="357" r:id="rId15"/>
    <p:sldId id="358" r:id="rId16"/>
    <p:sldId id="387" r:id="rId17"/>
    <p:sldId id="394" r:id="rId18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11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1pPr>
    <a:lvl2pPr marL="0" marR="0" indent="457114" algn="l" defTabSz="45711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2pPr>
    <a:lvl3pPr marL="0" marR="0" indent="914229" algn="l" defTabSz="45711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3pPr>
    <a:lvl4pPr marL="0" marR="0" indent="1371344" algn="l" defTabSz="45711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4pPr>
    <a:lvl5pPr marL="0" marR="0" indent="1828458" algn="l" defTabSz="45711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5pPr>
    <a:lvl6pPr marL="0" marR="0" indent="2285573" algn="l" defTabSz="45711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6pPr>
    <a:lvl7pPr marL="0" marR="0" indent="2742688" algn="l" defTabSz="45711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7pPr>
    <a:lvl8pPr marL="0" marR="0" indent="3199801" algn="l" defTabSz="45711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8pPr>
    <a:lvl9pPr marL="0" marR="0" indent="3656917" algn="l" defTabSz="45711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9pPr>
  </p:defaultTextStyle>
  <p:extLst>
    <p:ext uri="{521415D9-36F7-43E2-AB2F-B90AF26B5E84}">
      <p14:sectionLst xmlns:p14="http://schemas.microsoft.com/office/powerpoint/2010/main">
        <p14:section name="Default Section" id="{031BD2B8-F27D-7346-8C43-E9CA4C2C7F71}">
          <p14:sldIdLst>
            <p14:sldId id="389"/>
            <p14:sldId id="257"/>
            <p14:sldId id="284"/>
            <p14:sldId id="391"/>
            <p14:sldId id="393"/>
            <p14:sldId id="392"/>
            <p14:sldId id="396"/>
            <p14:sldId id="357"/>
            <p14:sldId id="358"/>
            <p14:sldId id="387"/>
            <p14:sldId id="394"/>
          </p14:sldIdLst>
        </p14:section>
        <p14:section name="backup" id="{49D0D950-B258-A44A-8924-74735CEA66D3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3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3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6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6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0000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0000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382" autoAdjust="0"/>
  </p:normalViewPr>
  <p:slideViewPr>
    <p:cSldViewPr snapToGrid="0" snapToObjects="1">
      <p:cViewPr varScale="1">
        <p:scale>
          <a:sx n="102" d="100"/>
          <a:sy n="102" d="100"/>
        </p:scale>
        <p:origin x="-43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2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Shape 42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27" name="Shape 42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9649388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----- Meeting Notes (27/10/16 09:02) -----</a:t>
            </a:r>
          </a:p>
          <a:p>
            <a:r>
              <a:rPr lang="en-US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28637538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161A53A7-64CD-4D0E-AAE8-1AC9C79D7085}" type="slidenum">
              <a:rPr lang="sv-SE" smtClean="0"/>
              <a:pPr/>
              <a:t>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13295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1.jpeg"/><Relationship Id="rId3" Type="http://schemas.openxmlformats.org/officeDocument/2006/relationships/image" Target="../media/image22.png"/></Relationships>
</file>

<file path=ppt/slideLayouts/_rels/slideLayout1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19.png"/><Relationship Id="rId19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4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4.png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19.png"/><Relationship Id="rId19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png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4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3.png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23.png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23.png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23.png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19.png"/><Relationship Id="rId19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png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19.png"/><Relationship Id="rId19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Rubrikbil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/>
        </p:nvSpPr>
        <p:spPr>
          <a:xfrm>
            <a:off x="-2" y="-4"/>
            <a:ext cx="9144004" cy="1434361"/>
          </a:xfrm>
          <a:prstGeom prst="rect">
            <a:avLst/>
          </a:prstGeom>
          <a:solidFill>
            <a:srgbClr val="0094CA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457117">
              <a:defRPr>
                <a:solidFill>
                  <a:srgbClr val="0094CA"/>
                </a:solidFill>
              </a:defRPr>
            </a:pPr>
            <a:endParaRPr/>
          </a:p>
        </p:txBody>
      </p:sp>
      <p:pic>
        <p:nvPicPr>
          <p:cNvPr id="145" name="image1.png" descr="ESS-vit-logg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6977" y="378770"/>
            <a:ext cx="1359831" cy="727511"/>
          </a:xfrm>
          <a:prstGeom prst="rect">
            <a:avLst/>
          </a:prstGeom>
          <a:ln w="12700">
            <a:miter lim="400000"/>
          </a:ln>
        </p:spPr>
      </p:pic>
      <p:sp>
        <p:nvSpPr>
          <p:cNvPr id="146" name="Shape 146"/>
          <p:cNvSpPr/>
          <p:nvPr/>
        </p:nvSpPr>
        <p:spPr>
          <a:xfrm>
            <a:off x="-326074" y="1452409"/>
            <a:ext cx="9696398" cy="1"/>
          </a:xfrm>
          <a:prstGeom prst="line">
            <a:avLst/>
          </a:prstGeom>
          <a:ln w="3175">
            <a:solidFill>
              <a:srgbClr val="FFFFFF"/>
            </a:solidFill>
            <a:bevel/>
          </a:ln>
        </p:spPr>
        <p:txBody>
          <a:bodyPr lIns="45719" rIns="45719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65" name="Shape 165"/>
          <p:cNvSpPr>
            <a:spLocks noGrp="1"/>
          </p:cNvSpPr>
          <p:nvPr>
            <p:ph type="title"/>
          </p:nvPr>
        </p:nvSpPr>
        <p:spPr>
          <a:xfrm>
            <a:off x="593509" y="-2"/>
            <a:ext cx="5762630" cy="144145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 defTabSz="457117">
              <a:defRPr sz="26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66" name="Shape 166"/>
          <p:cNvSpPr>
            <a:spLocks noGrp="1"/>
          </p:cNvSpPr>
          <p:nvPr>
            <p:ph type="sldNum" sz="quarter" idx="2"/>
          </p:nvPr>
        </p:nvSpPr>
        <p:spPr>
          <a:xfrm>
            <a:off x="6553200" y="6279407"/>
            <a:ext cx="2133600" cy="153888"/>
          </a:xfrm>
          <a:prstGeom prst="rect">
            <a:avLst/>
          </a:prstGeom>
        </p:spPr>
        <p:txBody>
          <a:bodyPr wrap="square" lIns="0" tIns="0" rIns="0" bIns="0"/>
          <a:lstStyle>
            <a:lvl1pPr defTabSz="914318">
              <a:defRPr sz="10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" name="image2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443" y="839390"/>
            <a:ext cx="8132714" cy="6098978"/>
          </a:xfrm>
          <a:prstGeom prst="rect">
            <a:avLst/>
          </a:prstGeom>
          <a:ln w="12700">
            <a:miter lim="400000"/>
          </a:ln>
        </p:spPr>
      </p:pic>
      <p:sp>
        <p:nvSpPr>
          <p:cNvPr id="348" name="Shape 348"/>
          <p:cNvSpPr/>
          <p:nvPr/>
        </p:nvSpPr>
        <p:spPr>
          <a:xfrm>
            <a:off x="7483007" y="7073742"/>
            <a:ext cx="384120" cy="184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algn="ctr" defTabSz="822960">
              <a:defRPr sz="1200" b="1">
                <a:solidFill>
                  <a:srgbClr val="1C405B"/>
                </a:solid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>
              <a:defRPr sz="2800" b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sz="1200" b="1">
                <a:solidFill>
                  <a:srgbClr val="1C405B"/>
                </a:solidFill>
                <a:latin typeface="Lucida Grande"/>
                <a:ea typeface="Lucida Grande"/>
                <a:cs typeface="Lucida Grande"/>
                <a:sym typeface="Lucida Grande"/>
              </a:rPr>
              <a:t>page</a:t>
            </a:r>
          </a:p>
        </p:txBody>
      </p:sp>
      <p:pic>
        <p:nvPicPr>
          <p:cNvPr id="349" name="image3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95" y="294689"/>
            <a:ext cx="1190999" cy="634009"/>
          </a:xfrm>
          <a:prstGeom prst="rect">
            <a:avLst/>
          </a:prstGeom>
          <a:ln w="12700">
            <a:miter lim="400000"/>
          </a:ln>
        </p:spPr>
      </p:pic>
      <p:sp>
        <p:nvSpPr>
          <p:cNvPr id="350" name="Shape 350"/>
          <p:cNvSpPr>
            <a:spLocks noGrp="1"/>
          </p:cNvSpPr>
          <p:nvPr>
            <p:ph type="title"/>
          </p:nvPr>
        </p:nvSpPr>
        <p:spPr>
          <a:xfrm>
            <a:off x="2000250" y="392907"/>
            <a:ext cx="6858000" cy="1207295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 defTabSz="822960">
              <a:defRPr sz="3200">
                <a:solidFill>
                  <a:srgbClr val="1C405B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Title Text</a:t>
            </a:r>
          </a:p>
        </p:txBody>
      </p:sp>
      <p:sp>
        <p:nvSpPr>
          <p:cNvPr id="351" name="Shape 351"/>
          <p:cNvSpPr>
            <a:spLocks noGrp="1"/>
          </p:cNvSpPr>
          <p:nvPr>
            <p:ph type="sldNum" sz="quarter" idx="2"/>
          </p:nvPr>
        </p:nvSpPr>
        <p:spPr>
          <a:xfrm>
            <a:off x="8214203" y="7072313"/>
            <a:ext cx="481049" cy="434252"/>
          </a:xfrm>
          <a:prstGeom prst="rect">
            <a:avLst/>
          </a:prstGeom>
        </p:spPr>
        <p:txBody>
          <a:bodyPr lIns="32146" tIns="32146" rIns="32146" bIns="32146" anchor="t"/>
          <a:lstStyle>
            <a:lvl1pPr algn="l" defTabSz="822960">
              <a:defRPr sz="2400" b="1">
                <a:solidFill>
                  <a:srgbClr val="FFFFFF"/>
                </a:solid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Rubrikbil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Shape 358"/>
          <p:cNvSpPr/>
          <p:nvPr/>
        </p:nvSpPr>
        <p:spPr>
          <a:xfrm>
            <a:off x="-1" y="-3"/>
            <a:ext cx="9144002" cy="1434360"/>
          </a:xfrm>
          <a:prstGeom prst="rect">
            <a:avLst/>
          </a:prstGeom>
          <a:solidFill>
            <a:srgbClr val="0094CA"/>
          </a:solidFill>
          <a:ln w="3175">
            <a:miter lim="400000"/>
          </a:ln>
        </p:spPr>
        <p:txBody>
          <a:bodyPr lIns="45719" rIns="45719" anchor="ctr"/>
          <a:lstStyle/>
          <a:p>
            <a:pPr algn="ctr" defTabSz="411405">
              <a:defRPr>
                <a:solidFill>
                  <a:srgbClr val="0094CA"/>
                </a:solidFill>
              </a:defRPr>
            </a:pPr>
            <a:endParaRPr/>
          </a:p>
        </p:txBody>
      </p:sp>
      <p:pic>
        <p:nvPicPr>
          <p:cNvPr id="359" name="image1.png" descr="ESS-vit-logg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6972" y="378761"/>
            <a:ext cx="1359830" cy="727510"/>
          </a:xfrm>
          <a:prstGeom prst="rect">
            <a:avLst/>
          </a:prstGeom>
          <a:ln w="12700">
            <a:miter lim="400000"/>
          </a:ln>
        </p:spPr>
      </p:pic>
      <p:sp>
        <p:nvSpPr>
          <p:cNvPr id="360" name="Shape 360"/>
          <p:cNvSpPr/>
          <p:nvPr/>
        </p:nvSpPr>
        <p:spPr>
          <a:xfrm>
            <a:off x="-326073" y="1452409"/>
            <a:ext cx="9696396" cy="1"/>
          </a:xfrm>
          <a:prstGeom prst="line">
            <a:avLst/>
          </a:prstGeom>
          <a:ln w="3175">
            <a:solidFill>
              <a:srgbClr val="FFFFFF"/>
            </a:solidFill>
            <a:bevel/>
          </a:ln>
        </p:spPr>
        <p:txBody>
          <a:bodyPr lIns="45719" rIns="45719"/>
          <a:lstStyle/>
          <a:p>
            <a:pPr defTabSz="411480">
              <a:defRPr sz="10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grpSp>
        <p:nvGrpSpPr>
          <p:cNvPr id="378" name="Group 378"/>
          <p:cNvGrpSpPr/>
          <p:nvPr/>
        </p:nvGrpSpPr>
        <p:grpSpPr>
          <a:xfrm>
            <a:off x="5147630" y="1176949"/>
            <a:ext cx="3881445" cy="201617"/>
            <a:chOff x="-1" y="0"/>
            <a:chExt cx="3881444" cy="201616"/>
          </a:xfrm>
        </p:grpSpPr>
        <p:pic>
          <p:nvPicPr>
            <p:cNvPr id="361" name="image3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1600" y="1471"/>
              <a:ext cx="192904" cy="19428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62" name="image4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2" y="3664"/>
              <a:ext cx="192906" cy="1942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63" name="image5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533" y="6576"/>
              <a:ext cx="192904" cy="1942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64" name="image6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2133" y="5856"/>
              <a:ext cx="192905" cy="1942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65" name="image7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27470" y="1471"/>
              <a:ext cx="192905" cy="19428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66" name="image8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35870" y="1471"/>
              <a:ext cx="192904" cy="19428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67" name="image9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5336" y="1471"/>
              <a:ext cx="192905" cy="19428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68" name="image10.pn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44270" y="7328"/>
              <a:ext cx="192904" cy="194289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69" name="image11.png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58005" y="3664"/>
              <a:ext cx="192906" cy="1942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70" name="image12.png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52666" y="5856"/>
              <a:ext cx="192905" cy="1942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71" name="image13.png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74803" y="1471"/>
              <a:ext cx="192904" cy="19428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72" name="image14.png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14130" y="-1"/>
              <a:ext cx="192510" cy="1942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73" name="image15.png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66403" y="1471"/>
              <a:ext cx="192905" cy="19428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74" name="image16.png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83200" y="1471"/>
              <a:ext cx="192905" cy="19428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75" name="image17.png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96936" y="1471"/>
              <a:ext cx="192906" cy="19428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76" name="image18.png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1066" y="6576"/>
              <a:ext cx="192905" cy="1942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77" name="image19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88538" y="3664"/>
              <a:ext cx="192906" cy="1942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</p:grpSp>
      <p:sp>
        <p:nvSpPr>
          <p:cNvPr id="379" name="Shape 379"/>
          <p:cNvSpPr>
            <a:spLocks noGrp="1"/>
          </p:cNvSpPr>
          <p:nvPr>
            <p:ph type="title"/>
          </p:nvPr>
        </p:nvSpPr>
        <p:spPr>
          <a:xfrm>
            <a:off x="593510" y="-1"/>
            <a:ext cx="5762628" cy="144145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 defTabSz="411405">
              <a:defRPr sz="26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380" name="Shape 380"/>
          <p:cNvSpPr>
            <a:spLocks noGrp="1"/>
          </p:cNvSpPr>
          <p:nvPr>
            <p:ph type="sldNum" sz="quarter" idx="2"/>
          </p:nvPr>
        </p:nvSpPr>
        <p:spPr>
          <a:xfrm>
            <a:off x="6553200" y="6233251"/>
            <a:ext cx="2133600" cy="246219"/>
          </a:xfrm>
          <a:prstGeom prst="rect">
            <a:avLst/>
          </a:prstGeom>
        </p:spPr>
        <p:txBody>
          <a:bodyPr wrap="square" lIns="45719" tIns="45719" rIns="45719" bIns="45719"/>
          <a:lstStyle>
            <a:lvl1pPr defTabSz="822960">
              <a:defRPr sz="10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Rubrikbil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Shape 387"/>
          <p:cNvSpPr/>
          <p:nvPr/>
        </p:nvSpPr>
        <p:spPr>
          <a:xfrm>
            <a:off x="0" y="-1"/>
            <a:ext cx="9144000" cy="1434358"/>
          </a:xfrm>
          <a:prstGeom prst="rect">
            <a:avLst/>
          </a:prstGeom>
          <a:solidFill>
            <a:srgbClr val="0094CA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457114">
              <a:defRPr>
                <a:solidFill>
                  <a:srgbClr val="0094CA"/>
                </a:solidFill>
              </a:defRPr>
            </a:pPr>
            <a:endParaRPr/>
          </a:p>
        </p:txBody>
      </p:sp>
      <p:pic>
        <p:nvPicPr>
          <p:cNvPr id="388" name="image1.png" descr="ESS-vit-logg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6977" y="378772"/>
            <a:ext cx="1359829" cy="727509"/>
          </a:xfrm>
          <a:prstGeom prst="rect">
            <a:avLst/>
          </a:prstGeom>
          <a:ln w="12700">
            <a:miter lim="400000"/>
          </a:ln>
        </p:spPr>
      </p:pic>
      <p:sp>
        <p:nvSpPr>
          <p:cNvPr id="389" name="Shape 389"/>
          <p:cNvSpPr>
            <a:spLocks noGrp="1"/>
          </p:cNvSpPr>
          <p:nvPr>
            <p:ph type="title"/>
          </p:nvPr>
        </p:nvSpPr>
        <p:spPr>
          <a:xfrm>
            <a:off x="593515" y="10"/>
            <a:ext cx="5762627" cy="1441451"/>
          </a:xfrm>
          <a:prstGeom prst="rect">
            <a:avLst/>
          </a:prstGeom>
        </p:spPr>
        <p:txBody>
          <a:bodyPr lIns="0" tIns="0" rIns="0" bIns="0"/>
          <a:lstStyle>
            <a:lvl1pPr algn="l" defTabSz="457114">
              <a:defRPr sz="28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390" name="Shape 390"/>
          <p:cNvSpPr/>
          <p:nvPr/>
        </p:nvSpPr>
        <p:spPr>
          <a:xfrm>
            <a:off x="-326074" y="1452409"/>
            <a:ext cx="9696400" cy="1"/>
          </a:xfrm>
          <a:prstGeom prst="line">
            <a:avLst/>
          </a:prstGeom>
          <a:ln w="6350">
            <a:solidFill>
              <a:srgbClr val="FFFFFF"/>
            </a:solidFill>
          </a:ln>
        </p:spPr>
        <p:txBody>
          <a:bodyPr lIns="45719" rIns="45719"/>
          <a:lstStyle/>
          <a:p>
            <a:pPr defTabSz="457114">
              <a:defRPr>
                <a:latin typeface="Avenir Book"/>
                <a:ea typeface="Avenir Book"/>
                <a:cs typeface="Avenir Book"/>
                <a:sym typeface="Avenir Book"/>
              </a:defRPr>
            </a:pPr>
            <a:endParaRPr/>
          </a:p>
        </p:txBody>
      </p:sp>
      <p:sp>
        <p:nvSpPr>
          <p:cNvPr id="391" name="Shape 391"/>
          <p:cNvSpPr>
            <a:spLocks noGrp="1"/>
          </p:cNvSpPr>
          <p:nvPr>
            <p:ph type="sldNum" sz="quarter" idx="2"/>
          </p:nvPr>
        </p:nvSpPr>
        <p:spPr>
          <a:xfrm>
            <a:off x="6279946" y="6217870"/>
            <a:ext cx="273254" cy="276981"/>
          </a:xfrm>
          <a:prstGeom prst="rect">
            <a:avLst/>
          </a:prstGeom>
        </p:spPr>
        <p:txBody>
          <a:bodyPr lIns="45711" tIns="45711" rIns="45711" bIns="45711"/>
          <a:lstStyle>
            <a:lvl1pPr defTabSz="914318"/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Shape 405"/>
          <p:cNvSpPr/>
          <p:nvPr/>
        </p:nvSpPr>
        <p:spPr>
          <a:xfrm>
            <a:off x="0" y="-2"/>
            <a:ext cx="9144000" cy="1434358"/>
          </a:xfrm>
          <a:prstGeom prst="rect">
            <a:avLst/>
          </a:prstGeom>
          <a:solidFill>
            <a:srgbClr val="0094CA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4318">
              <a:defRPr>
                <a:solidFill>
                  <a:srgbClr val="0094CA"/>
                </a:solidFill>
              </a:defRPr>
            </a:pPr>
            <a:endParaRPr/>
          </a:p>
        </p:txBody>
      </p:sp>
      <p:sp>
        <p:nvSpPr>
          <p:cNvPr id="406" name="Shape 406"/>
          <p:cNvSpPr>
            <a:spLocks noGrp="1"/>
          </p:cNvSpPr>
          <p:nvPr>
            <p:ph type="title"/>
          </p:nvPr>
        </p:nvSpPr>
        <p:spPr>
          <a:xfrm>
            <a:off x="457201" y="92075"/>
            <a:ext cx="7139138" cy="1508126"/>
          </a:xfrm>
          <a:prstGeom prst="rect">
            <a:avLst/>
          </a:prstGeom>
        </p:spPr>
        <p:txBody>
          <a:bodyPr lIns="45714" tIns="45714" rIns="45714" bIns="45714"/>
          <a:lstStyle>
            <a:lvl1pPr algn="l" defTabSz="914318">
              <a:defRPr sz="32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407" name="Shape 407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</p:spPr>
        <p:txBody>
          <a:bodyPr lIns="45714" tIns="45714" rIns="45714" bIns="45714"/>
          <a:lstStyle>
            <a:lvl1pPr marL="342870" indent="-342870" defTabSz="914318">
              <a:spcBef>
                <a:spcPts val="600"/>
              </a:spcBef>
              <a:defRPr sz="2800"/>
            </a:lvl1pPr>
            <a:lvl2pPr marL="790503" indent="-333345" defTabSz="914318">
              <a:spcBef>
                <a:spcPts val="600"/>
              </a:spcBef>
              <a:defRPr sz="2800"/>
            </a:lvl2pPr>
            <a:lvl3pPr marL="1234329" indent="-320010" defTabSz="914318">
              <a:spcBef>
                <a:spcPts val="600"/>
              </a:spcBef>
              <a:defRPr sz="2800"/>
            </a:lvl3pPr>
            <a:lvl4pPr marL="1727044" indent="-355567" defTabSz="914318">
              <a:spcBef>
                <a:spcPts val="600"/>
              </a:spcBef>
              <a:defRPr sz="2800"/>
            </a:lvl4pPr>
            <a:lvl5pPr marL="2148649" indent="-320008" defTabSz="914318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408" name="image1.png" descr="ESS-vit-logga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4007" y="319540"/>
            <a:ext cx="1370481" cy="733209"/>
          </a:xfrm>
          <a:prstGeom prst="rect">
            <a:avLst/>
          </a:prstGeom>
          <a:ln w="12700">
            <a:miter lim="400000"/>
          </a:ln>
        </p:spPr>
      </p:pic>
      <p:sp>
        <p:nvSpPr>
          <p:cNvPr id="409" name="Shape 409"/>
          <p:cNvSpPr>
            <a:spLocks noGrp="1"/>
          </p:cNvSpPr>
          <p:nvPr>
            <p:ph type="sldNum" sz="quarter" idx="2"/>
          </p:nvPr>
        </p:nvSpPr>
        <p:spPr>
          <a:xfrm>
            <a:off x="8413549" y="6400435"/>
            <a:ext cx="273252" cy="276979"/>
          </a:xfrm>
          <a:prstGeom prst="rect">
            <a:avLst/>
          </a:prstGeom>
        </p:spPr>
        <p:txBody>
          <a:bodyPr lIns="45710" tIns="45710" rIns="45710" bIns="45710"/>
          <a:lstStyle>
            <a:lvl1pPr defTabSz="914318"/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93512" y="-1"/>
            <a:ext cx="5762624" cy="1441451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cxnSp>
        <p:nvCxnSpPr>
          <p:cNvPr id="3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4818956"/>
      </p:ext>
    </p:extLst>
  </p:cSld>
  <p:clrMapOvr>
    <a:masterClrMapping/>
  </p:clrMapOvr>
  <p:transition xmlns:p14="http://schemas.microsoft.com/office/powerpoint/2010/main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bild text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/>
          </p:nvPr>
        </p:nvSpPr>
        <p:spPr>
          <a:xfrm>
            <a:off x="593518" y="1955801"/>
            <a:ext cx="4766944" cy="3780620"/>
          </a:xfrm>
        </p:spPr>
        <p:txBody>
          <a:bodyPr lIns="0" tIns="0" rIns="0" bIns="0">
            <a:noAutofit/>
          </a:bodyPr>
          <a:lstStyle>
            <a:lvl1pPr marL="342900" indent="-342900" algn="l">
              <a:lnSpc>
                <a:spcPct val="90000"/>
              </a:lnSpc>
              <a:buFont typeface="Arial"/>
              <a:buChar char="•"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93512" y="-1"/>
            <a:ext cx="5762624" cy="1441451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6" name="Rektangel med rundade hörn 5"/>
          <p:cNvSpPr/>
          <p:nvPr userDrawn="1"/>
        </p:nvSpPr>
        <p:spPr>
          <a:xfrm>
            <a:off x="6205862" y="1955801"/>
            <a:ext cx="2479040" cy="247904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hangingPunct="1"/>
            <a:endParaRPr lang="sv-SE" kern="120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7" name="Rak 5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8504134"/>
      </p:ext>
    </p:extLst>
  </p:cSld>
  <p:clrMapOvr>
    <a:masterClrMapping/>
  </p:clrMapOvr>
  <p:transition xmlns:p14="http://schemas.microsoft.com/office/powerpoint/2010/main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ubrikbild text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593518" y="1955801"/>
            <a:ext cx="4766944" cy="3780620"/>
          </a:xfrm>
        </p:spPr>
        <p:txBody>
          <a:bodyPr lIns="0" tIns="0" rIns="0" bIns="0">
            <a:noAutofit/>
          </a:bodyPr>
          <a:lstStyle>
            <a:lvl1pPr marL="396900" marR="0" indent="-34290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/>
              <a:buChar char="•"/>
              <a:defRPr sz="2400" b="0">
                <a:solidFill>
                  <a:schemeClr val="bg1"/>
                </a:solidFill>
              </a:defRPr>
            </a:lvl1pPr>
            <a:lvl2pPr marL="648000" marR="0" indent="-23400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75000"/>
              <a:buFont typeface="Lucida Grande"/>
              <a:buChar char="-"/>
              <a:defRPr sz="1800" baseline="0">
                <a:solidFill>
                  <a:srgbClr val="FFFFFF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</a:p>
          <a:p>
            <a:pPr lvl="1"/>
            <a:r>
              <a:rPr lang="sv-SE" smtClean="0"/>
              <a:t>Test sub bullet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93512" y="-1"/>
            <a:ext cx="5762624" cy="144145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smtClean="0"/>
              <a:t>Blue bullet page</a:t>
            </a:r>
            <a:endParaRPr lang="sv-SE"/>
          </a:p>
        </p:txBody>
      </p:sp>
      <p:cxnSp>
        <p:nvCxnSpPr>
          <p:cNvPr id="4" name="Rak 5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5377988"/>
      </p:ext>
    </p:extLst>
  </p:cSld>
  <p:clrMapOvr>
    <a:masterClrMapping/>
  </p:clrMapOvr>
  <p:transition xmlns:p14="http://schemas.microsoft.com/office/powerpoint/2010/main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ubrikbil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593518" y="1955801"/>
            <a:ext cx="4766944" cy="3780620"/>
          </a:xfrm>
        </p:spPr>
        <p:txBody>
          <a:bodyPr lIns="0" tIns="0" rIns="0" bIns="0">
            <a:noAutofit/>
          </a:bodyPr>
          <a:lstStyle>
            <a:lvl1pPr marL="396900" marR="0" indent="-34290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/>
              <a:buChar char="•"/>
              <a:defRPr sz="2400" b="0">
                <a:solidFill>
                  <a:srgbClr val="0094CA"/>
                </a:solidFill>
              </a:defRPr>
            </a:lvl1pPr>
            <a:lvl2pPr marL="648000" marR="0" indent="-23400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75000"/>
              <a:buFont typeface="Lucida Grande"/>
              <a:buChar char="-"/>
              <a:defRPr sz="1800" baseline="0">
                <a:solidFill>
                  <a:srgbClr val="0094CA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</a:p>
          <a:p>
            <a:pPr lvl="1"/>
            <a:r>
              <a:rPr lang="sv-SE" smtClean="0"/>
              <a:t>Test sub bullet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93512" y="-1"/>
            <a:ext cx="5762624" cy="144145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smtClean="0"/>
              <a:t>White bullet page</a:t>
            </a:r>
            <a:endParaRPr lang="sv-SE"/>
          </a:p>
        </p:txBody>
      </p:sp>
      <p:cxnSp>
        <p:nvCxnSpPr>
          <p:cNvPr id="4" name="Rak 5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09273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78917" y="10"/>
            <a:ext cx="6067426" cy="1441531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69998" y="1964948"/>
            <a:ext cx="6536399" cy="4038981"/>
          </a:xfrm>
        </p:spPr>
        <p:txBody>
          <a:bodyPr/>
          <a:lstStyle>
            <a:lvl1pPr marL="0" indent="0">
              <a:buNone/>
            </a:lvl1pPr>
            <a:lvl2pPr marL="457200" indent="0">
              <a:buNone/>
            </a:lvl2pPr>
            <a:lvl3pPr marL="914400" indent="0">
              <a:buNone/>
            </a:lvl3pPr>
            <a:lvl4pPr marL="1371600" indent="0">
              <a:buNone/>
            </a:lvl4pPr>
            <a:lvl5pPr marL="1828800" indent="0">
              <a:buNone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A6A15-A2C2-0E41-9DE4-010C0B0B3333}" type="datetime1">
              <a:rPr lang="sv-SE" smtClean="0">
                <a:latin typeface="Calibri"/>
              </a:rPr>
              <a:pPr/>
              <a:t>27/10/16</a:t>
            </a:fld>
            <a:endParaRPr lang="sv-SE"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7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1899806"/>
      </p:ext>
    </p:extLst>
  </p:cSld>
  <p:clrMapOvr>
    <a:masterClrMapping/>
  </p:clrMapOvr>
  <p:transition xmlns:p14="http://schemas.microsoft.com/office/powerpoint/2010/main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AB1DA-B944-6140-B7F5-AB5049DAE69B}" type="datetime1">
              <a:rPr lang="sv-SE" smtClean="0">
                <a:latin typeface="Calibri"/>
              </a:rPr>
              <a:pPr/>
              <a:t>27/10/16</a:t>
            </a:fld>
            <a:endParaRPr lang="sv-SE"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7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8395777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/>
          <p:nvPr/>
        </p:nvSpPr>
        <p:spPr>
          <a:xfrm>
            <a:off x="-2" y="-1"/>
            <a:ext cx="9144004" cy="1434355"/>
          </a:xfrm>
          <a:prstGeom prst="rect">
            <a:avLst/>
          </a:prstGeom>
          <a:solidFill>
            <a:srgbClr val="0094CA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4318">
              <a:defRPr>
                <a:solidFill>
                  <a:srgbClr val="0094CA"/>
                </a:solidFill>
              </a:defRPr>
            </a:pPr>
            <a:endParaRPr/>
          </a:p>
        </p:txBody>
      </p:sp>
      <p:pic>
        <p:nvPicPr>
          <p:cNvPr id="174" name="image1.png" descr="ESS-vit-logga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4007" y="319528"/>
            <a:ext cx="1370481" cy="733210"/>
          </a:xfrm>
          <a:prstGeom prst="rect">
            <a:avLst/>
          </a:prstGeom>
          <a:ln w="12700">
            <a:miter lim="400000"/>
          </a:ln>
        </p:spPr>
      </p:pic>
      <p:sp>
        <p:nvSpPr>
          <p:cNvPr id="175" name="Shape 175"/>
          <p:cNvSpPr>
            <a:spLocks noGrp="1"/>
          </p:cNvSpPr>
          <p:nvPr>
            <p:ph type="title"/>
          </p:nvPr>
        </p:nvSpPr>
        <p:spPr>
          <a:xfrm>
            <a:off x="457200" y="92075"/>
            <a:ext cx="7139138" cy="1508126"/>
          </a:xfrm>
          <a:prstGeom prst="rect">
            <a:avLst/>
          </a:prstGeom>
        </p:spPr>
        <p:txBody>
          <a:bodyPr lIns="0" tIns="0" rIns="0" bIns="0"/>
          <a:lstStyle>
            <a:lvl1pPr algn="l" defTabSz="914318">
              <a:defRPr sz="30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76" name="Shape 176"/>
          <p:cNvSpPr>
            <a:spLocks noGrp="1"/>
          </p:cNvSpPr>
          <p:nvPr>
            <p:ph type="body" idx="1"/>
          </p:nvPr>
        </p:nvSpPr>
        <p:spPr>
          <a:xfrm>
            <a:off x="457198" y="1600200"/>
            <a:ext cx="8229604" cy="5257802"/>
          </a:xfrm>
          <a:prstGeom prst="rect">
            <a:avLst/>
          </a:prstGeom>
        </p:spPr>
        <p:txBody>
          <a:bodyPr lIns="0" tIns="0" rIns="0" bIns="0"/>
          <a:lstStyle>
            <a:lvl1pPr marL="318378" indent="-318378" defTabSz="914318">
              <a:spcBef>
                <a:spcPts val="600"/>
              </a:spcBef>
              <a:defRPr sz="2600"/>
            </a:lvl1pPr>
            <a:lvl2pPr marL="766693" indent="-309534" defTabSz="914318">
              <a:spcBef>
                <a:spcPts val="600"/>
              </a:spcBef>
              <a:defRPr sz="2600"/>
            </a:lvl2pPr>
            <a:lvl3pPr marL="1211471" indent="-297152" defTabSz="914318">
              <a:spcBef>
                <a:spcPts val="600"/>
              </a:spcBef>
              <a:defRPr sz="2600"/>
            </a:lvl3pPr>
            <a:lvl4pPr marL="1701648" indent="-330168" defTabSz="914318">
              <a:spcBef>
                <a:spcPts val="600"/>
              </a:spcBef>
              <a:defRPr sz="2600"/>
            </a:lvl4pPr>
            <a:lvl5pPr marL="2125790" indent="-297152" defTabSz="914318">
              <a:spcBef>
                <a:spcPts val="600"/>
              </a:spcBef>
              <a:defRPr sz="2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7" name="Shape 177"/>
          <p:cNvSpPr>
            <a:spLocks noGrp="1"/>
          </p:cNvSpPr>
          <p:nvPr>
            <p:ph type="sldNum" sz="quarter" idx="2"/>
          </p:nvPr>
        </p:nvSpPr>
        <p:spPr>
          <a:xfrm>
            <a:off x="6553199" y="6461971"/>
            <a:ext cx="2133602" cy="153888"/>
          </a:xfrm>
          <a:prstGeom prst="rect">
            <a:avLst/>
          </a:prstGeom>
        </p:spPr>
        <p:txBody>
          <a:bodyPr wrap="square" lIns="0" tIns="0" rIns="0" bIns="0"/>
          <a:lstStyle>
            <a:lvl1pPr defTabSz="914318">
              <a:defRPr sz="10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69FA7-588D-F242-B226-5AB564D508AA}" type="datetime1">
              <a:rPr lang="sv-SE" smtClean="0">
                <a:latin typeface="Calibri"/>
              </a:rPr>
              <a:pPr/>
              <a:t>27/10/16</a:t>
            </a:fld>
            <a:endParaRPr lang="sv-SE">
              <a:latin typeface="Calibri"/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8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1825687"/>
      </p:ext>
    </p:extLst>
  </p:cSld>
  <p:clrMapOvr>
    <a:masterClrMapping/>
  </p:clrMapOvr>
  <p:transition xmlns:p14="http://schemas.microsoft.com/office/powerpoint/2010/main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DDC82-EAE6-AF49-8201-FFCF32064398}" type="datetime1">
              <a:rPr lang="sv-SE" smtClean="0">
                <a:latin typeface="Calibri"/>
              </a:rPr>
              <a:pPr/>
              <a:t>27/10/16</a:t>
            </a:fld>
            <a:endParaRPr lang="sv-SE">
              <a:latin typeface="Calibri"/>
            </a:endParaRP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10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2271245"/>
      </p:ext>
    </p:extLst>
  </p:cSld>
  <p:clrMapOvr>
    <a:masterClrMapping/>
  </p:clrMapOvr>
  <p:transition xmlns:p14="http://schemas.microsoft.com/office/powerpoint/2010/main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DCD4-91F4-4C4C-B804-E8D3D9779EF3}" type="datetime1">
              <a:rPr lang="sv-SE" smtClean="0">
                <a:latin typeface="Calibri"/>
              </a:rPr>
              <a:pPr/>
              <a:t>27/10/16</a:t>
            </a:fld>
            <a:endParaRPr lang="sv-SE">
              <a:latin typeface="Calibri"/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6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9322273"/>
      </p:ext>
    </p:extLst>
  </p:cSld>
  <p:clrMapOvr>
    <a:masterClrMapping/>
  </p:clrMapOvr>
  <p:transition xmlns:p14="http://schemas.microsoft.com/office/powerpoint/2010/main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B6FA8-2747-8B48-B875-7188D7D52357}" type="datetime1">
              <a:rPr lang="sv-SE" smtClean="0">
                <a:latin typeface="Calibri"/>
              </a:rPr>
              <a:pPr/>
              <a:t>27/10/16</a:t>
            </a:fld>
            <a:endParaRPr lang="sv-SE">
              <a:latin typeface="Calibri"/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8441648"/>
      </p:ext>
    </p:extLst>
  </p:cSld>
  <p:clrMapOvr>
    <a:masterClrMapping/>
  </p:clrMapOvr>
  <p:transition xmlns:p14="http://schemas.microsoft.com/office/powerpoint/2010/main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1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581D5-AA54-714D-95DB-FC2D521B139D}" type="datetime1">
              <a:rPr lang="sv-SE" smtClean="0">
                <a:latin typeface="Calibri"/>
              </a:rPr>
              <a:pPr/>
              <a:t>27/10/16</a:t>
            </a:fld>
            <a:endParaRPr lang="sv-SE">
              <a:latin typeface="Calibri"/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37680874"/>
      </p:ext>
    </p:extLst>
  </p:cSld>
  <p:clrMapOvr>
    <a:masterClrMapping/>
  </p:clrMapOvr>
  <p:transition xmlns:p14="http://schemas.microsoft.com/office/powerpoint/2010/main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87EBA-003E-894C-98C0-8C1EF1E9C0CE}" type="datetime1">
              <a:rPr lang="sv-SE" smtClean="0">
                <a:latin typeface="Calibri"/>
              </a:rPr>
              <a:pPr/>
              <a:t>27/10/16</a:t>
            </a:fld>
            <a:endParaRPr lang="sv-SE">
              <a:latin typeface="Calibri"/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8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2422652"/>
      </p:ext>
    </p:extLst>
  </p:cSld>
  <p:clrMapOvr>
    <a:masterClrMapping/>
  </p:clrMapOvr>
  <p:transition xmlns:p14="http://schemas.microsoft.com/office/powerpoint/2010/main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401DC-9CB6-C94C-A035-AE4D557374BC}" type="datetime1">
              <a:rPr lang="sv-SE" smtClean="0">
                <a:latin typeface="Calibri"/>
              </a:rPr>
              <a:pPr/>
              <a:t>27/10/16</a:t>
            </a:fld>
            <a:endParaRPr lang="sv-SE"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63081921"/>
      </p:ext>
    </p:extLst>
  </p:cSld>
  <p:clrMapOvr>
    <a:masterClrMapping/>
  </p:clrMapOvr>
  <p:transition xmlns:p14="http://schemas.microsoft.com/office/powerpoint/2010/main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4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4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BB0AE-5A3A-F04D-A9F3-EAE846CBBB6B}" type="datetime1">
              <a:rPr lang="sv-SE" smtClean="0">
                <a:latin typeface="Calibri"/>
              </a:rPr>
              <a:pPr/>
              <a:t>27/10/16</a:t>
            </a:fld>
            <a:endParaRPr lang="sv-SE"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17207263"/>
      </p:ext>
    </p:extLst>
  </p:cSld>
  <p:clrMapOvr>
    <a:masterClrMapping/>
  </p:clrMapOvr>
  <p:transition xmlns:p14="http://schemas.microsoft.com/office/powerpoint/2010/main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äng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10"/>
            <a:ext cx="9144000" cy="1682749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hangingPunct="1"/>
            <a:endParaRPr lang="sv-SE" kern="1200">
              <a:solidFill>
                <a:srgbClr val="0094CA"/>
              </a:solidFill>
              <a:latin typeface="Calibri"/>
            </a:endParaRPr>
          </a:p>
        </p:txBody>
      </p:sp>
      <p:pic>
        <p:nvPicPr>
          <p:cNvPr id="11" name="Bildobjekt 10" descr="ESS-logga-blå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6902756" y="362809"/>
            <a:ext cx="1728000" cy="924480"/>
          </a:xfrm>
          <a:prstGeom prst="rect">
            <a:avLst/>
          </a:prstGeom>
        </p:spPr>
      </p:pic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9773-FC84-AC4D-9D28-F5B786E3C95F}" type="datetime1">
              <a:rPr lang="sv-SE" smtClean="0">
                <a:latin typeface="Calibri"/>
              </a:rPr>
              <a:pPr/>
              <a:t>27/10/16</a:t>
            </a:fld>
            <a:endParaRPr lang="sv-SE"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sp>
        <p:nvSpPr>
          <p:cNvPr id="9" name="Rubrik 1"/>
          <p:cNvSpPr>
            <a:spLocks noGrp="1"/>
          </p:cNvSpPr>
          <p:nvPr>
            <p:ph type="ctrTitle"/>
          </p:nvPr>
        </p:nvSpPr>
        <p:spPr>
          <a:xfrm>
            <a:off x="622143" y="130722"/>
            <a:ext cx="6290083" cy="1470025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l">
              <a:defRPr sz="4000">
                <a:solidFill>
                  <a:srgbClr val="0094CA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23293604"/>
      </p:ext>
    </p:extLst>
  </p:cSld>
  <p:clrMapOvr>
    <a:masterClrMapping/>
  </p:clrMapOvr>
  <p:transition xmlns:p14="http://schemas.microsoft.com/office/powerpoint/2010/main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93512" y="-1"/>
            <a:ext cx="5762624" cy="1441451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cxnSp>
        <p:nvCxnSpPr>
          <p:cNvPr id="3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1152672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/>
          <p:nvPr/>
        </p:nvSpPr>
        <p:spPr>
          <a:xfrm>
            <a:off x="0" y="-1"/>
            <a:ext cx="9144000" cy="1434356"/>
          </a:xfrm>
          <a:prstGeom prst="rect">
            <a:avLst/>
          </a:prstGeom>
          <a:solidFill>
            <a:srgbClr val="0094CA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4318">
              <a:defRPr>
                <a:solidFill>
                  <a:srgbClr val="0094CA"/>
                </a:solidFill>
              </a:defRPr>
            </a:pPr>
            <a:endParaRPr/>
          </a:p>
        </p:txBody>
      </p:sp>
      <p:sp>
        <p:nvSpPr>
          <p:cNvPr id="185" name="Shape 185"/>
          <p:cNvSpPr>
            <a:spLocks noGrp="1"/>
          </p:cNvSpPr>
          <p:nvPr>
            <p:ph type="title"/>
          </p:nvPr>
        </p:nvSpPr>
        <p:spPr>
          <a:xfrm>
            <a:off x="457206" y="92086"/>
            <a:ext cx="7139137" cy="1508125"/>
          </a:xfrm>
          <a:prstGeom prst="rect">
            <a:avLst/>
          </a:prstGeom>
        </p:spPr>
        <p:txBody>
          <a:bodyPr lIns="45715" tIns="45715" rIns="45715" bIns="45715"/>
          <a:lstStyle>
            <a:lvl1pPr algn="l" defTabSz="914318">
              <a:defRPr sz="32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86" name="Shape 18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</p:spPr>
        <p:txBody>
          <a:bodyPr lIns="45715" tIns="45715" rIns="45715" bIns="45715"/>
          <a:lstStyle>
            <a:lvl1pPr marL="342870" indent="-342870" defTabSz="914318">
              <a:spcBef>
                <a:spcPts val="600"/>
              </a:spcBef>
              <a:defRPr sz="2800"/>
            </a:lvl1pPr>
            <a:lvl2pPr marL="790504" indent="-333345" defTabSz="914318">
              <a:spcBef>
                <a:spcPts val="600"/>
              </a:spcBef>
              <a:defRPr sz="2800"/>
            </a:lvl2pPr>
            <a:lvl3pPr marL="1234330" indent="-320010" defTabSz="914318">
              <a:spcBef>
                <a:spcPts val="600"/>
              </a:spcBef>
              <a:defRPr sz="2800"/>
            </a:lvl3pPr>
            <a:lvl4pPr marL="1727046" indent="-355567" defTabSz="914318">
              <a:spcBef>
                <a:spcPts val="600"/>
              </a:spcBef>
              <a:defRPr sz="2800"/>
            </a:lvl4pPr>
            <a:lvl5pPr marL="2148649" indent="-320010" defTabSz="914318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7" name="Shape 187"/>
          <p:cNvSpPr>
            <a:spLocks noGrp="1"/>
          </p:cNvSpPr>
          <p:nvPr>
            <p:ph type="sldNum" sz="quarter" idx="2"/>
          </p:nvPr>
        </p:nvSpPr>
        <p:spPr>
          <a:xfrm>
            <a:off x="6553200" y="6400430"/>
            <a:ext cx="2133600" cy="276989"/>
          </a:xfrm>
          <a:prstGeom prst="rect">
            <a:avLst/>
          </a:prstGeom>
        </p:spPr>
        <p:txBody>
          <a:bodyPr wrap="square" lIns="45715" tIns="45715" rIns="45715" bIns="45715"/>
          <a:lstStyle>
            <a:lvl1pPr defTabSz="914318"/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188" name="image1.png" descr="ESS-vit-logga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4007" y="319540"/>
            <a:ext cx="1370481" cy="73320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bild text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/>
          </p:nvPr>
        </p:nvSpPr>
        <p:spPr>
          <a:xfrm>
            <a:off x="593518" y="1955801"/>
            <a:ext cx="4766944" cy="3780620"/>
          </a:xfrm>
        </p:spPr>
        <p:txBody>
          <a:bodyPr lIns="0" tIns="0" rIns="0" bIns="0">
            <a:noAutofit/>
          </a:bodyPr>
          <a:lstStyle>
            <a:lvl1pPr marL="342900" indent="-342900" algn="l">
              <a:lnSpc>
                <a:spcPct val="90000"/>
              </a:lnSpc>
              <a:buFont typeface="Arial"/>
              <a:buChar char="•"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93512" y="-1"/>
            <a:ext cx="5762624" cy="1441451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6" name="Rektangel med rundade hörn 5"/>
          <p:cNvSpPr/>
          <p:nvPr userDrawn="1"/>
        </p:nvSpPr>
        <p:spPr>
          <a:xfrm>
            <a:off x="6205862" y="1955801"/>
            <a:ext cx="2479040" cy="247904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hangingPunct="1"/>
            <a:endParaRPr lang="sv-SE" kern="120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7" name="Rak 5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3793703"/>
      </p:ext>
    </p:extLst>
  </p:cSld>
  <p:clrMapOvr>
    <a:masterClrMapping/>
  </p:clrMapOvr>
  <p:transition xmlns:p14="http://schemas.microsoft.com/office/powerpoint/2010/main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ubrikbild text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593518" y="1955801"/>
            <a:ext cx="4766944" cy="3780620"/>
          </a:xfrm>
        </p:spPr>
        <p:txBody>
          <a:bodyPr lIns="0" tIns="0" rIns="0" bIns="0">
            <a:noAutofit/>
          </a:bodyPr>
          <a:lstStyle>
            <a:lvl1pPr marL="396900" marR="0" indent="-34290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/>
              <a:buChar char="•"/>
              <a:defRPr sz="2400" b="0">
                <a:solidFill>
                  <a:schemeClr val="bg1"/>
                </a:solidFill>
              </a:defRPr>
            </a:lvl1pPr>
            <a:lvl2pPr marL="648000" marR="0" indent="-23400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75000"/>
              <a:buFont typeface="Lucida Grande"/>
              <a:buChar char="-"/>
              <a:defRPr sz="1800" baseline="0">
                <a:solidFill>
                  <a:srgbClr val="FFFFFF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</a:p>
          <a:p>
            <a:pPr lvl="1"/>
            <a:r>
              <a:rPr lang="sv-SE" smtClean="0"/>
              <a:t>Test sub bullet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93512" y="-1"/>
            <a:ext cx="5762624" cy="144145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smtClean="0"/>
              <a:t>Blue bullet page</a:t>
            </a:r>
            <a:endParaRPr lang="sv-SE"/>
          </a:p>
        </p:txBody>
      </p:sp>
      <p:cxnSp>
        <p:nvCxnSpPr>
          <p:cNvPr id="4" name="Rak 5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2635782"/>
      </p:ext>
    </p:extLst>
  </p:cSld>
  <p:clrMapOvr>
    <a:masterClrMapping/>
  </p:clrMapOvr>
  <p:transition xmlns:p14="http://schemas.microsoft.com/office/powerpoint/2010/main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ubrikbil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593518" y="1955801"/>
            <a:ext cx="4766944" cy="3780620"/>
          </a:xfrm>
        </p:spPr>
        <p:txBody>
          <a:bodyPr lIns="0" tIns="0" rIns="0" bIns="0">
            <a:noAutofit/>
          </a:bodyPr>
          <a:lstStyle>
            <a:lvl1pPr marL="396900" marR="0" indent="-34290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/>
              <a:buChar char="•"/>
              <a:defRPr sz="2400" b="0">
                <a:solidFill>
                  <a:srgbClr val="0094CA"/>
                </a:solidFill>
              </a:defRPr>
            </a:lvl1pPr>
            <a:lvl2pPr marL="648000" marR="0" indent="-23400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75000"/>
              <a:buFont typeface="Lucida Grande"/>
              <a:buChar char="-"/>
              <a:defRPr sz="1800" baseline="0">
                <a:solidFill>
                  <a:srgbClr val="0094CA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</a:p>
          <a:p>
            <a:pPr lvl="1"/>
            <a:r>
              <a:rPr lang="sv-SE" smtClean="0"/>
              <a:t>Test sub bullet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93512" y="-1"/>
            <a:ext cx="5762624" cy="144145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smtClean="0"/>
              <a:t>White bullet page</a:t>
            </a:r>
            <a:endParaRPr lang="sv-SE"/>
          </a:p>
        </p:txBody>
      </p:sp>
      <p:cxnSp>
        <p:nvCxnSpPr>
          <p:cNvPr id="4" name="Rak 5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69710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78917" y="10"/>
            <a:ext cx="6067426" cy="1441531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69998" y="1964948"/>
            <a:ext cx="6536399" cy="4038981"/>
          </a:xfrm>
        </p:spPr>
        <p:txBody>
          <a:bodyPr/>
          <a:lstStyle>
            <a:lvl1pPr marL="0" indent="0">
              <a:buNone/>
            </a:lvl1pPr>
            <a:lvl2pPr marL="457200" indent="0">
              <a:buNone/>
            </a:lvl2pPr>
            <a:lvl3pPr marL="914400" indent="0">
              <a:buNone/>
            </a:lvl3pPr>
            <a:lvl4pPr marL="1371600" indent="0">
              <a:buNone/>
            </a:lvl4pPr>
            <a:lvl5pPr marL="1828800" indent="0">
              <a:buNone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A6A15-A2C2-0E41-9DE4-010C0B0B3333}" type="datetime1">
              <a:rPr lang="sv-SE" smtClean="0">
                <a:latin typeface="Calibri"/>
              </a:rPr>
              <a:pPr/>
              <a:t>27/10/16</a:t>
            </a:fld>
            <a:endParaRPr lang="sv-SE"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7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4383859"/>
      </p:ext>
    </p:extLst>
  </p:cSld>
  <p:clrMapOvr>
    <a:masterClrMapping/>
  </p:clrMapOvr>
  <p:transition xmlns:p14="http://schemas.microsoft.com/office/powerpoint/2010/main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AB1DA-B944-6140-B7F5-AB5049DAE69B}" type="datetime1">
              <a:rPr lang="sv-SE" smtClean="0">
                <a:latin typeface="Calibri"/>
              </a:rPr>
              <a:pPr/>
              <a:t>27/10/16</a:t>
            </a:fld>
            <a:endParaRPr lang="sv-SE"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7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2937078"/>
      </p:ext>
    </p:extLst>
  </p:cSld>
  <p:clrMapOvr>
    <a:masterClrMapping/>
  </p:clrMapOvr>
  <p:transition xmlns:p14="http://schemas.microsoft.com/office/powerpoint/2010/main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69FA7-588D-F242-B226-5AB564D508AA}" type="datetime1">
              <a:rPr lang="sv-SE" smtClean="0">
                <a:latin typeface="Calibri"/>
              </a:rPr>
              <a:pPr/>
              <a:t>27/10/16</a:t>
            </a:fld>
            <a:endParaRPr lang="sv-SE">
              <a:latin typeface="Calibri"/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8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7129682"/>
      </p:ext>
    </p:extLst>
  </p:cSld>
  <p:clrMapOvr>
    <a:masterClrMapping/>
  </p:clrMapOvr>
  <p:transition xmlns:p14="http://schemas.microsoft.com/office/powerpoint/2010/main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DDC82-EAE6-AF49-8201-FFCF32064398}" type="datetime1">
              <a:rPr lang="sv-SE" smtClean="0">
                <a:latin typeface="Calibri"/>
              </a:rPr>
              <a:pPr/>
              <a:t>27/10/16</a:t>
            </a:fld>
            <a:endParaRPr lang="sv-SE">
              <a:latin typeface="Calibri"/>
            </a:endParaRP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10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6220616"/>
      </p:ext>
    </p:extLst>
  </p:cSld>
  <p:clrMapOvr>
    <a:masterClrMapping/>
  </p:clrMapOvr>
  <p:transition xmlns:p14="http://schemas.microsoft.com/office/powerpoint/2010/main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DCD4-91F4-4C4C-B804-E8D3D9779EF3}" type="datetime1">
              <a:rPr lang="sv-SE" smtClean="0">
                <a:latin typeface="Calibri"/>
              </a:rPr>
              <a:pPr/>
              <a:t>27/10/16</a:t>
            </a:fld>
            <a:endParaRPr lang="sv-SE">
              <a:latin typeface="Calibri"/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6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1634656"/>
      </p:ext>
    </p:extLst>
  </p:cSld>
  <p:clrMapOvr>
    <a:masterClrMapping/>
  </p:clrMapOvr>
  <p:transition xmlns:p14="http://schemas.microsoft.com/office/powerpoint/2010/main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B6FA8-2747-8B48-B875-7188D7D52357}" type="datetime1">
              <a:rPr lang="sv-SE" smtClean="0">
                <a:latin typeface="Calibri"/>
              </a:rPr>
              <a:pPr/>
              <a:t>27/10/16</a:t>
            </a:fld>
            <a:endParaRPr lang="sv-SE">
              <a:latin typeface="Calibri"/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68511045"/>
      </p:ext>
    </p:extLst>
  </p:cSld>
  <p:clrMapOvr>
    <a:masterClrMapping/>
  </p:clrMapOvr>
  <p:transition xmlns:p14="http://schemas.microsoft.com/office/powerpoint/2010/main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1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581D5-AA54-714D-95DB-FC2D521B139D}" type="datetime1">
              <a:rPr lang="sv-SE" smtClean="0">
                <a:latin typeface="Calibri"/>
              </a:rPr>
              <a:pPr/>
              <a:t>27/10/16</a:t>
            </a:fld>
            <a:endParaRPr lang="sv-SE">
              <a:latin typeface="Calibri"/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9995552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/>
          <p:nvPr/>
        </p:nvSpPr>
        <p:spPr>
          <a:xfrm>
            <a:off x="-1" y="-1"/>
            <a:ext cx="9144002" cy="1434355"/>
          </a:xfrm>
          <a:prstGeom prst="rect">
            <a:avLst/>
          </a:prstGeom>
          <a:solidFill>
            <a:srgbClr val="0094CA"/>
          </a:solidFill>
          <a:ln w="3175">
            <a:miter lim="400000"/>
          </a:ln>
        </p:spPr>
        <p:txBody>
          <a:bodyPr lIns="45719" rIns="45719" anchor="ctr"/>
          <a:lstStyle/>
          <a:p>
            <a:pPr algn="ctr" defTabSz="822960">
              <a:defRPr>
                <a:solidFill>
                  <a:srgbClr val="0094CA"/>
                </a:solidFill>
              </a:defRPr>
            </a:pPr>
            <a:endParaRPr/>
          </a:p>
        </p:txBody>
      </p:sp>
      <p:sp>
        <p:nvSpPr>
          <p:cNvPr id="196" name="Shape 196"/>
          <p:cNvSpPr>
            <a:spLocks noGrp="1"/>
          </p:cNvSpPr>
          <p:nvPr>
            <p:ph type="title"/>
          </p:nvPr>
        </p:nvSpPr>
        <p:spPr>
          <a:xfrm>
            <a:off x="457199" y="92085"/>
            <a:ext cx="7139138" cy="1508125"/>
          </a:xfrm>
          <a:prstGeom prst="rect">
            <a:avLst/>
          </a:prstGeom>
        </p:spPr>
        <p:txBody>
          <a:bodyPr lIns="45719" tIns="45719" rIns="45719" bIns="45719"/>
          <a:lstStyle>
            <a:lvl1pPr algn="l" defTabSz="822960">
              <a:defRPr sz="30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97" name="Shape 197"/>
          <p:cNvSpPr>
            <a:spLocks noGrp="1"/>
          </p:cNvSpPr>
          <p:nvPr>
            <p:ph type="body" idx="1"/>
          </p:nvPr>
        </p:nvSpPr>
        <p:spPr>
          <a:xfrm>
            <a:off x="457199" y="1600210"/>
            <a:ext cx="8229602" cy="5257801"/>
          </a:xfrm>
          <a:prstGeom prst="rect">
            <a:avLst/>
          </a:prstGeom>
        </p:spPr>
        <p:txBody>
          <a:bodyPr lIns="45719" tIns="45719" rIns="45719" bIns="45719"/>
          <a:lstStyle>
            <a:lvl1pPr marL="318407" indent="-318407" defTabSz="822960">
              <a:spcBef>
                <a:spcPts val="600"/>
              </a:spcBef>
              <a:defRPr sz="2600">
                <a:solidFill>
                  <a:srgbClr val="808080"/>
                </a:solidFill>
              </a:defRPr>
            </a:lvl1pPr>
            <a:lvl2pPr marL="766762" indent="-309562" defTabSz="822960">
              <a:spcBef>
                <a:spcPts val="600"/>
              </a:spcBef>
              <a:defRPr sz="2600">
                <a:solidFill>
                  <a:srgbClr val="808080"/>
                </a:solidFill>
              </a:defRPr>
            </a:lvl2pPr>
            <a:lvl3pPr marL="1211580" indent="-297180" defTabSz="822960">
              <a:spcBef>
                <a:spcPts val="600"/>
              </a:spcBef>
              <a:defRPr sz="2600">
                <a:solidFill>
                  <a:srgbClr val="808080"/>
                </a:solidFill>
              </a:defRPr>
            </a:lvl3pPr>
            <a:lvl4pPr marL="1701800" indent="-330200" defTabSz="822960">
              <a:spcBef>
                <a:spcPts val="600"/>
              </a:spcBef>
              <a:defRPr sz="2600">
                <a:solidFill>
                  <a:srgbClr val="808080"/>
                </a:solidFill>
              </a:defRPr>
            </a:lvl4pPr>
            <a:lvl5pPr marL="2125979" indent="-297179" defTabSz="822960">
              <a:spcBef>
                <a:spcPts val="600"/>
              </a:spcBef>
              <a:defRPr sz="2600">
                <a:solidFill>
                  <a:srgbClr val="80808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8" name="Shape 198"/>
          <p:cNvSpPr>
            <a:spLocks noGrp="1"/>
          </p:cNvSpPr>
          <p:nvPr>
            <p:ph type="sldNum" sz="quarter" idx="2"/>
          </p:nvPr>
        </p:nvSpPr>
        <p:spPr>
          <a:xfrm>
            <a:off x="6553200" y="6415813"/>
            <a:ext cx="2133600" cy="246219"/>
          </a:xfrm>
          <a:prstGeom prst="rect">
            <a:avLst/>
          </a:prstGeom>
        </p:spPr>
        <p:txBody>
          <a:bodyPr wrap="square" lIns="45719" tIns="45719" rIns="45719" bIns="45719"/>
          <a:lstStyle>
            <a:lvl1pPr defTabSz="822960">
              <a:defRPr sz="10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199" name="image1.png" descr="ESS-vit-logga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4007" y="319529"/>
            <a:ext cx="1370481" cy="73320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87EBA-003E-894C-98C0-8C1EF1E9C0CE}" type="datetime1">
              <a:rPr lang="sv-SE" smtClean="0">
                <a:latin typeface="Calibri"/>
              </a:rPr>
              <a:pPr/>
              <a:t>27/10/16</a:t>
            </a:fld>
            <a:endParaRPr lang="sv-SE">
              <a:latin typeface="Calibri"/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8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0757298"/>
      </p:ext>
    </p:extLst>
  </p:cSld>
  <p:clrMapOvr>
    <a:masterClrMapping/>
  </p:clrMapOvr>
  <p:transition xmlns:p14="http://schemas.microsoft.com/office/powerpoint/2010/main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401DC-9CB6-C94C-A035-AE4D557374BC}" type="datetime1">
              <a:rPr lang="sv-SE" smtClean="0">
                <a:latin typeface="Calibri"/>
              </a:rPr>
              <a:pPr/>
              <a:t>27/10/16</a:t>
            </a:fld>
            <a:endParaRPr lang="sv-SE"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35603210"/>
      </p:ext>
    </p:extLst>
  </p:cSld>
  <p:clrMapOvr>
    <a:masterClrMapping/>
  </p:clrMapOvr>
  <p:transition xmlns:p14="http://schemas.microsoft.com/office/powerpoint/2010/main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4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4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BB0AE-5A3A-F04D-A9F3-EAE846CBBB6B}" type="datetime1">
              <a:rPr lang="sv-SE" smtClean="0">
                <a:latin typeface="Calibri"/>
              </a:rPr>
              <a:pPr/>
              <a:t>27/10/16</a:t>
            </a:fld>
            <a:endParaRPr lang="sv-SE"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12195493"/>
      </p:ext>
    </p:extLst>
  </p:cSld>
  <p:clrMapOvr>
    <a:masterClrMapping/>
  </p:clrMapOvr>
  <p:transition xmlns:p14="http://schemas.microsoft.com/office/powerpoint/2010/main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äng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10"/>
            <a:ext cx="9144000" cy="1682749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hangingPunct="1"/>
            <a:endParaRPr lang="sv-SE" kern="1200">
              <a:solidFill>
                <a:srgbClr val="0094CA"/>
              </a:solidFill>
              <a:latin typeface="Calibri"/>
            </a:endParaRPr>
          </a:p>
        </p:txBody>
      </p:sp>
      <p:pic>
        <p:nvPicPr>
          <p:cNvPr id="11" name="Bildobjekt 10" descr="ESS-logga-blå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6902756" y="362809"/>
            <a:ext cx="1728000" cy="924480"/>
          </a:xfrm>
          <a:prstGeom prst="rect">
            <a:avLst/>
          </a:prstGeom>
        </p:spPr>
      </p:pic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9773-FC84-AC4D-9D28-F5B786E3C95F}" type="datetime1">
              <a:rPr lang="sv-SE" smtClean="0">
                <a:latin typeface="Calibri"/>
              </a:rPr>
              <a:pPr/>
              <a:t>27/10/16</a:t>
            </a:fld>
            <a:endParaRPr lang="sv-SE"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sp>
        <p:nvSpPr>
          <p:cNvPr id="9" name="Rubrik 1"/>
          <p:cNvSpPr>
            <a:spLocks noGrp="1"/>
          </p:cNvSpPr>
          <p:nvPr>
            <p:ph type="ctrTitle"/>
          </p:nvPr>
        </p:nvSpPr>
        <p:spPr>
          <a:xfrm>
            <a:off x="622143" y="130722"/>
            <a:ext cx="6290083" cy="1470025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l">
              <a:defRPr sz="4000">
                <a:solidFill>
                  <a:srgbClr val="0094CA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60647535"/>
      </p:ext>
    </p:extLst>
  </p:cSld>
  <p:clrMapOvr>
    <a:masterClrMapping/>
  </p:clrMapOvr>
  <p:transition xmlns:p14="http://schemas.microsoft.com/office/powerpoint/2010/main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84CFF-5DB3-AD48-A168-D6A70DDC78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27/10/16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C4E92-0610-FF46-BF23-562FBAC8DB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6144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84CFF-5DB3-AD48-A168-D6A70DDC78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27/10/16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C4E92-0610-FF46-BF23-562FBAC8DB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74109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84CFF-5DB3-AD48-A168-D6A70DDC78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27/10/16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C4E92-0610-FF46-BF23-562FBAC8DB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27830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84CFF-5DB3-AD48-A168-D6A70DDC78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27/10/16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C4E92-0610-FF46-BF23-562FBAC8DB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97178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84CFF-5DB3-AD48-A168-D6A70DDC78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27/10/16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C4E92-0610-FF46-BF23-562FBAC8DB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87980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84CFF-5DB3-AD48-A168-D6A70DDC78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27/10/16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C4E92-0610-FF46-BF23-562FBAC8DB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127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image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" y="5964740"/>
            <a:ext cx="9146977" cy="893260"/>
          </a:xfrm>
          <a:prstGeom prst="rect">
            <a:avLst/>
          </a:prstGeom>
          <a:ln w="3175"/>
          <a:effectLst>
            <a:outerShdw blurRad="76200" dist="38100" dir="16200000" rotWithShape="0">
              <a:srgbClr val="424242">
                <a:alpha val="15000"/>
              </a:srgbClr>
            </a:outerShdw>
          </a:effectLst>
        </p:spPr>
      </p:pic>
      <p:sp>
        <p:nvSpPr>
          <p:cNvPr id="207" name="Shape 207"/>
          <p:cNvSpPr>
            <a:spLocks noGrp="1"/>
          </p:cNvSpPr>
          <p:nvPr>
            <p:ph type="title"/>
          </p:nvPr>
        </p:nvSpPr>
        <p:spPr>
          <a:xfrm>
            <a:off x="457354" y="158737"/>
            <a:ext cx="8232280" cy="603265"/>
          </a:xfrm>
          <a:prstGeom prst="rect">
            <a:avLst/>
          </a:prstGeom>
          <a:ln w="3175">
            <a:round/>
          </a:ln>
        </p:spPr>
        <p:txBody>
          <a:bodyPr lIns="34290" tIns="34290" rIns="34290" bIns="34290"/>
          <a:lstStyle>
            <a:lvl1pPr defTabSz="438966">
              <a:defRPr sz="2800" b="1">
                <a:solidFill>
                  <a:srgbClr val="00A5D4"/>
                </a:solidFill>
                <a:uFill>
                  <a:solidFill>
                    <a:srgbClr val="00A5D4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208" name="Shape 208"/>
          <p:cNvSpPr/>
          <p:nvPr/>
        </p:nvSpPr>
        <p:spPr>
          <a:xfrm>
            <a:off x="6138535" y="6077763"/>
            <a:ext cx="2823211" cy="540148"/>
          </a:xfrm>
          <a:prstGeom prst="rect">
            <a:avLst/>
          </a:prstGeom>
          <a:ln w="3175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90" tIns="34290" rIns="34290" bIns="34290">
            <a:spAutoFit/>
          </a:bodyPr>
          <a:lstStyle/>
          <a:p>
            <a:pPr algn="r" defTabSz="438966">
              <a:lnSpc>
                <a:spcPct val="130000"/>
              </a:lnSpc>
              <a:buClr>
                <a:srgbClr val="FFFFFF"/>
              </a:buClr>
              <a:defRPr sz="16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1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SAC-10</a:t>
            </a:r>
          </a:p>
          <a:p>
            <a:pPr algn="r" defTabSz="438966">
              <a:lnSpc>
                <a:spcPct val="130000"/>
              </a:lnSpc>
              <a:buClr>
                <a:srgbClr val="FFFFFF"/>
              </a:buClr>
              <a:defRPr sz="16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1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Science Directorate - Dimitri Argyriou</a:t>
            </a:r>
          </a:p>
        </p:txBody>
      </p:sp>
      <p:sp>
        <p:nvSpPr>
          <p:cNvPr id="209" name="Shape 209"/>
          <p:cNvSpPr>
            <a:spLocks noGrp="1"/>
          </p:cNvSpPr>
          <p:nvPr>
            <p:ph type="sldNum" sz="quarter" idx="2"/>
          </p:nvPr>
        </p:nvSpPr>
        <p:spPr>
          <a:xfrm>
            <a:off x="8441397" y="6470977"/>
            <a:ext cx="245404" cy="226987"/>
          </a:xfrm>
          <a:prstGeom prst="rect">
            <a:avLst/>
          </a:prstGeom>
        </p:spPr>
        <p:txBody>
          <a:bodyPr lIns="45719" tIns="45719" rIns="45719" bIns="45719" anchor="t">
            <a:normAutofit/>
          </a:bodyPr>
          <a:lstStyle>
            <a:lvl1pPr defTabSz="438966">
              <a:defRPr sz="1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84CFF-5DB3-AD48-A168-D6A70DDC78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27/10/16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C4E92-0610-FF46-BF23-562FBAC8DB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60141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84CFF-5DB3-AD48-A168-D6A70DDC78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27/10/16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C4E92-0610-FF46-BF23-562FBAC8DB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59571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84CFF-5DB3-AD48-A168-D6A70DDC78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27/10/16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C4E92-0610-FF46-BF23-562FBAC8DB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95225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84CFF-5DB3-AD48-A168-D6A70DDC78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27/10/16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C4E92-0610-FF46-BF23-562FBAC8DB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12619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84CFF-5DB3-AD48-A168-D6A70DDC78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27/10/16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C4E92-0610-FF46-BF23-562FBAC8DB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50762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93512" y="-1"/>
            <a:ext cx="5762624" cy="1441451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cxnSp>
        <p:nvCxnSpPr>
          <p:cNvPr id="3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5004492"/>
      </p:ext>
    </p:extLst>
  </p:cSld>
  <p:clrMapOvr>
    <a:masterClrMapping/>
  </p:clrMapOvr>
  <p:transition xmlns:p14="http://schemas.microsoft.com/office/powerpoint/2010/main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bild text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/>
          </p:nvPr>
        </p:nvSpPr>
        <p:spPr>
          <a:xfrm>
            <a:off x="593513" y="1955801"/>
            <a:ext cx="4766944" cy="3780620"/>
          </a:xfrm>
        </p:spPr>
        <p:txBody>
          <a:bodyPr lIns="0" tIns="0" rIns="0" bIns="0">
            <a:noAutofit/>
          </a:bodyPr>
          <a:lstStyle>
            <a:lvl1pPr marL="342900" indent="-342900" algn="l">
              <a:lnSpc>
                <a:spcPct val="90000"/>
              </a:lnSpc>
              <a:buFont typeface="Arial"/>
              <a:buChar char="•"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93512" y="-1"/>
            <a:ext cx="5762624" cy="1441451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6" name="Rektangel med rundade hörn 5"/>
          <p:cNvSpPr/>
          <p:nvPr userDrawn="1"/>
        </p:nvSpPr>
        <p:spPr>
          <a:xfrm>
            <a:off x="6205857" y="1955801"/>
            <a:ext cx="2479040" cy="247904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hangingPunct="1"/>
            <a:endParaRPr lang="sv-SE" kern="120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7" name="Rak 5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9407524"/>
      </p:ext>
    </p:extLst>
  </p:cSld>
  <p:clrMapOvr>
    <a:masterClrMapping/>
  </p:clrMapOvr>
  <p:transition xmlns:p14="http://schemas.microsoft.com/office/powerpoint/2010/main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ubrikbild text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593513" y="1955801"/>
            <a:ext cx="4766944" cy="3780620"/>
          </a:xfrm>
        </p:spPr>
        <p:txBody>
          <a:bodyPr lIns="0" tIns="0" rIns="0" bIns="0">
            <a:noAutofit/>
          </a:bodyPr>
          <a:lstStyle>
            <a:lvl1pPr marL="396900" marR="0" indent="-34290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/>
              <a:buChar char="•"/>
              <a:defRPr sz="2400" b="0">
                <a:solidFill>
                  <a:schemeClr val="bg1"/>
                </a:solidFill>
              </a:defRPr>
            </a:lvl1pPr>
            <a:lvl2pPr marL="648000" marR="0" indent="-23400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75000"/>
              <a:buFont typeface="Lucida Grande"/>
              <a:buChar char="-"/>
              <a:defRPr sz="1800" baseline="0">
                <a:solidFill>
                  <a:srgbClr val="FFFFFF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</a:p>
          <a:p>
            <a:pPr lvl="1"/>
            <a:r>
              <a:rPr lang="sv-SE" smtClean="0"/>
              <a:t>Test sub bullet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93512" y="-1"/>
            <a:ext cx="5762624" cy="144145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smtClean="0"/>
              <a:t>Blue bullet page</a:t>
            </a:r>
            <a:endParaRPr lang="sv-SE"/>
          </a:p>
        </p:txBody>
      </p:sp>
      <p:cxnSp>
        <p:nvCxnSpPr>
          <p:cNvPr id="4" name="Rak 5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9292924"/>
      </p:ext>
    </p:extLst>
  </p:cSld>
  <p:clrMapOvr>
    <a:masterClrMapping/>
  </p:clrMapOvr>
  <p:transition xmlns:p14="http://schemas.microsoft.com/office/powerpoint/2010/main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ubrikbil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593513" y="1955801"/>
            <a:ext cx="4766944" cy="3780620"/>
          </a:xfrm>
        </p:spPr>
        <p:txBody>
          <a:bodyPr lIns="0" tIns="0" rIns="0" bIns="0">
            <a:noAutofit/>
          </a:bodyPr>
          <a:lstStyle>
            <a:lvl1pPr marL="396900" marR="0" indent="-34290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/>
              <a:buChar char="•"/>
              <a:defRPr sz="2400" b="0">
                <a:solidFill>
                  <a:srgbClr val="0094CA"/>
                </a:solidFill>
              </a:defRPr>
            </a:lvl1pPr>
            <a:lvl2pPr marL="648000" marR="0" indent="-23400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75000"/>
              <a:buFont typeface="Lucida Grande"/>
              <a:buChar char="-"/>
              <a:defRPr sz="1800" baseline="0">
                <a:solidFill>
                  <a:srgbClr val="0094CA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</a:p>
          <a:p>
            <a:pPr lvl="1"/>
            <a:r>
              <a:rPr lang="sv-SE" smtClean="0"/>
              <a:t>Test sub bullet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93512" y="-1"/>
            <a:ext cx="5762624" cy="144145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smtClean="0"/>
              <a:t>White bullet page</a:t>
            </a:r>
            <a:endParaRPr lang="sv-SE"/>
          </a:p>
        </p:txBody>
      </p:sp>
      <p:cxnSp>
        <p:nvCxnSpPr>
          <p:cNvPr id="4" name="Rak 5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15261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78913" y="0"/>
            <a:ext cx="6067426" cy="1441531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69993" y="1964945"/>
            <a:ext cx="6536399" cy="4038981"/>
          </a:xfrm>
        </p:spPr>
        <p:txBody>
          <a:bodyPr/>
          <a:lstStyle>
            <a:lvl1pPr marL="0" indent="0">
              <a:buNone/>
            </a:lvl1pPr>
            <a:lvl2pPr marL="457200" indent="0">
              <a:buNone/>
            </a:lvl2pPr>
            <a:lvl3pPr marL="914400" indent="0">
              <a:buNone/>
            </a:lvl3pPr>
            <a:lvl4pPr marL="1371600" indent="0">
              <a:buNone/>
            </a:lvl4pPr>
            <a:lvl5pPr marL="1828800" indent="0">
              <a:buNone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A6A15-A2C2-0E41-9DE4-010C0B0B3333}" type="datetime1">
              <a:rPr lang="sv-SE" smtClean="0"/>
              <a:pPr/>
              <a:t>27/10/16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‹#›</a:t>
            </a:fld>
            <a:endParaRPr lang="sv-SE"/>
          </a:p>
        </p:txBody>
      </p:sp>
      <p:cxnSp>
        <p:nvCxnSpPr>
          <p:cNvPr id="7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4354144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Rubrikbil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/>
          <p:nvPr/>
        </p:nvSpPr>
        <p:spPr>
          <a:xfrm>
            <a:off x="-1" y="-3"/>
            <a:ext cx="9144002" cy="1434360"/>
          </a:xfrm>
          <a:prstGeom prst="rect">
            <a:avLst/>
          </a:prstGeom>
          <a:solidFill>
            <a:srgbClr val="0094CA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457117">
              <a:defRPr>
                <a:solidFill>
                  <a:srgbClr val="0094CA"/>
                </a:solidFill>
              </a:defRPr>
            </a:pPr>
            <a:endParaRPr/>
          </a:p>
        </p:txBody>
      </p:sp>
      <p:pic>
        <p:nvPicPr>
          <p:cNvPr id="237" name="image1.png" descr="ESS-vit-logg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6972" y="378761"/>
            <a:ext cx="1359830" cy="727510"/>
          </a:xfrm>
          <a:prstGeom prst="rect">
            <a:avLst/>
          </a:prstGeom>
          <a:ln w="12700">
            <a:miter lim="400000"/>
          </a:ln>
        </p:spPr>
      </p:pic>
      <p:sp>
        <p:nvSpPr>
          <p:cNvPr id="238" name="Shape 238"/>
          <p:cNvSpPr/>
          <p:nvPr/>
        </p:nvSpPr>
        <p:spPr>
          <a:xfrm>
            <a:off x="-326073" y="1452409"/>
            <a:ext cx="9696396" cy="1"/>
          </a:xfrm>
          <a:prstGeom prst="line">
            <a:avLst/>
          </a:prstGeom>
          <a:ln w="3175">
            <a:solidFill>
              <a:srgbClr val="FFFFFF"/>
            </a:solidFill>
            <a:bevel/>
          </a:ln>
        </p:spPr>
        <p:txBody>
          <a:bodyPr lIns="45719" rIns="45719"/>
          <a:lstStyle/>
          <a:p>
            <a:pPr defTabSz="457200">
              <a:defRPr sz="10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grpSp>
        <p:nvGrpSpPr>
          <p:cNvPr id="256" name="Group 256"/>
          <p:cNvGrpSpPr/>
          <p:nvPr/>
        </p:nvGrpSpPr>
        <p:grpSpPr>
          <a:xfrm>
            <a:off x="5147630" y="1176949"/>
            <a:ext cx="3881445" cy="201617"/>
            <a:chOff x="-1" y="0"/>
            <a:chExt cx="3881444" cy="201616"/>
          </a:xfrm>
        </p:grpSpPr>
        <p:pic>
          <p:nvPicPr>
            <p:cNvPr id="239" name="image3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1600" y="1471"/>
              <a:ext cx="192904" cy="19428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40" name="image4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2" y="3664"/>
              <a:ext cx="192906" cy="1942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41" name="image5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533" y="6576"/>
              <a:ext cx="192904" cy="1942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42" name="image6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2133" y="5856"/>
              <a:ext cx="192905" cy="1942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43" name="image7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27470" y="1471"/>
              <a:ext cx="192905" cy="19428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44" name="image8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35870" y="1471"/>
              <a:ext cx="192904" cy="19428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45" name="image9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5336" y="1471"/>
              <a:ext cx="192905" cy="19428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46" name="image10.pn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44270" y="7328"/>
              <a:ext cx="192904" cy="194289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47" name="image11.png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58005" y="3664"/>
              <a:ext cx="192906" cy="1942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48" name="image12.png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52666" y="5856"/>
              <a:ext cx="192905" cy="1942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49" name="image13.png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74803" y="1471"/>
              <a:ext cx="192904" cy="19428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50" name="image14.png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14130" y="-1"/>
              <a:ext cx="192510" cy="1942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51" name="image15.png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66403" y="1471"/>
              <a:ext cx="192905" cy="19428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52" name="image16.png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83200" y="1471"/>
              <a:ext cx="192905" cy="19428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53" name="image17.png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96936" y="1471"/>
              <a:ext cx="192906" cy="19428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54" name="image18.png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1066" y="6576"/>
              <a:ext cx="192905" cy="1942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55" name="image19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88538" y="3664"/>
              <a:ext cx="192906" cy="1942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</p:grpSp>
      <p:sp>
        <p:nvSpPr>
          <p:cNvPr id="257" name="Shape 257"/>
          <p:cNvSpPr>
            <a:spLocks noGrp="1"/>
          </p:cNvSpPr>
          <p:nvPr>
            <p:ph type="title"/>
          </p:nvPr>
        </p:nvSpPr>
        <p:spPr>
          <a:xfrm>
            <a:off x="593510" y="-1"/>
            <a:ext cx="5762628" cy="144145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 defTabSz="457117">
              <a:defRPr sz="26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58" name="Shape 258"/>
          <p:cNvSpPr>
            <a:spLocks noGrp="1"/>
          </p:cNvSpPr>
          <p:nvPr>
            <p:ph type="sldNum" sz="quarter" idx="2"/>
          </p:nvPr>
        </p:nvSpPr>
        <p:spPr>
          <a:xfrm>
            <a:off x="6553200" y="6233251"/>
            <a:ext cx="2133600" cy="246219"/>
          </a:xfrm>
          <a:prstGeom prst="rect">
            <a:avLst/>
          </a:prstGeom>
        </p:spPr>
        <p:txBody>
          <a:bodyPr wrap="square" lIns="45719" tIns="45719" rIns="45719" bIns="45719"/>
          <a:lstStyle>
            <a:lvl1pPr defTabSz="914400">
              <a:defRPr sz="10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AB1DA-B944-6140-B7F5-AB5049DAE69B}" type="datetime1">
              <a:rPr lang="sv-SE" smtClean="0"/>
              <a:pPr/>
              <a:t>27/10/16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‹#›</a:t>
            </a:fld>
            <a:endParaRPr lang="sv-SE"/>
          </a:p>
        </p:txBody>
      </p:sp>
      <p:cxnSp>
        <p:nvCxnSpPr>
          <p:cNvPr id="7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7962193"/>
      </p:ext>
    </p:extLst>
  </p:cSld>
  <p:clrMapOvr>
    <a:masterClrMapping/>
  </p:clrMapOvr>
  <p:transition xmlns:p14="http://schemas.microsoft.com/office/powerpoint/2010/main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69FA7-588D-F242-B226-5AB564D508AA}" type="datetime1">
              <a:rPr lang="sv-SE" smtClean="0"/>
              <a:pPr/>
              <a:t>27/10/16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‹#›</a:t>
            </a:fld>
            <a:endParaRPr lang="sv-SE"/>
          </a:p>
        </p:txBody>
      </p:sp>
      <p:cxnSp>
        <p:nvCxnSpPr>
          <p:cNvPr id="8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1843381"/>
      </p:ext>
    </p:extLst>
  </p:cSld>
  <p:clrMapOvr>
    <a:masterClrMapping/>
  </p:clrMapOvr>
  <p:transition xmlns:p14="http://schemas.microsoft.com/office/powerpoint/2010/main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DDC82-EAE6-AF49-8201-FFCF32064398}" type="datetime1">
              <a:rPr lang="sv-SE" smtClean="0"/>
              <a:pPr/>
              <a:t>27/10/16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‹#›</a:t>
            </a:fld>
            <a:endParaRPr lang="sv-SE"/>
          </a:p>
        </p:txBody>
      </p:sp>
      <p:cxnSp>
        <p:nvCxnSpPr>
          <p:cNvPr id="10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7195657"/>
      </p:ext>
    </p:extLst>
  </p:cSld>
  <p:clrMapOvr>
    <a:masterClrMapping/>
  </p:clrMapOvr>
  <p:transition xmlns:p14="http://schemas.microsoft.com/office/powerpoint/2010/main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DCD4-91F4-4C4C-B804-E8D3D9779EF3}" type="datetime1">
              <a:rPr lang="sv-SE" smtClean="0"/>
              <a:pPr/>
              <a:t>27/10/16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‹#›</a:t>
            </a:fld>
            <a:endParaRPr lang="sv-SE"/>
          </a:p>
        </p:txBody>
      </p:sp>
      <p:cxnSp>
        <p:nvCxnSpPr>
          <p:cNvPr id="6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930820"/>
      </p:ext>
    </p:extLst>
  </p:cSld>
  <p:clrMapOvr>
    <a:masterClrMapping/>
  </p:clrMapOvr>
  <p:transition xmlns:p14="http://schemas.microsoft.com/office/powerpoint/2010/main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B6FA8-2747-8B48-B875-7188D7D52357}" type="datetime1">
              <a:rPr lang="sv-SE" smtClean="0"/>
              <a:pPr/>
              <a:t>27/10/16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2832700"/>
      </p:ext>
    </p:extLst>
  </p:cSld>
  <p:clrMapOvr>
    <a:masterClrMapping/>
  </p:clrMapOvr>
  <p:transition xmlns:p14="http://schemas.microsoft.com/office/powerpoint/2010/main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581D5-AA54-714D-95DB-FC2D521B139D}" type="datetime1">
              <a:rPr lang="sv-SE" smtClean="0"/>
              <a:pPr/>
              <a:t>27/10/16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42609857"/>
      </p:ext>
    </p:extLst>
  </p:cSld>
  <p:clrMapOvr>
    <a:masterClrMapping/>
  </p:clrMapOvr>
  <p:transition xmlns:p14="http://schemas.microsoft.com/office/powerpoint/2010/main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87EBA-003E-894C-98C0-8C1EF1E9C0CE}" type="datetime1">
              <a:rPr lang="sv-SE" smtClean="0"/>
              <a:pPr/>
              <a:t>27/10/16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‹#›</a:t>
            </a:fld>
            <a:endParaRPr lang="sv-SE"/>
          </a:p>
        </p:txBody>
      </p:sp>
      <p:cxnSp>
        <p:nvCxnSpPr>
          <p:cNvPr id="8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3475347"/>
      </p:ext>
    </p:extLst>
  </p:cSld>
  <p:clrMapOvr>
    <a:masterClrMapping/>
  </p:clrMapOvr>
  <p:transition xmlns:p14="http://schemas.microsoft.com/office/powerpoint/2010/main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401DC-9CB6-C94C-A035-AE4D557374BC}" type="datetime1">
              <a:rPr lang="sv-SE" smtClean="0"/>
              <a:pPr/>
              <a:t>27/10/16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79247252"/>
      </p:ext>
    </p:extLst>
  </p:cSld>
  <p:clrMapOvr>
    <a:masterClrMapping/>
  </p:clrMapOvr>
  <p:transition xmlns:p14="http://schemas.microsoft.com/office/powerpoint/2010/main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BB0AE-5A3A-F04D-A9F3-EAE846CBBB6B}" type="datetime1">
              <a:rPr lang="sv-SE" smtClean="0"/>
              <a:pPr/>
              <a:t>27/10/16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65637100"/>
      </p:ext>
    </p:extLst>
  </p:cSld>
  <p:clrMapOvr>
    <a:masterClrMapping/>
  </p:clrMapOvr>
  <p:transition xmlns:p14="http://schemas.microsoft.com/office/powerpoint/2010/main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äng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682749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hangingPunct="1"/>
            <a:endParaRPr lang="sv-SE" kern="1200">
              <a:solidFill>
                <a:srgbClr val="0094CA"/>
              </a:solidFill>
              <a:latin typeface="Calibri"/>
            </a:endParaRPr>
          </a:p>
        </p:txBody>
      </p:sp>
      <p:pic>
        <p:nvPicPr>
          <p:cNvPr id="11" name="Bildobjekt 10" descr="ESS-logga-blå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902756" y="362809"/>
            <a:ext cx="1728000" cy="924480"/>
          </a:xfrm>
          <a:prstGeom prst="rect">
            <a:avLst/>
          </a:prstGeom>
        </p:spPr>
      </p:pic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9773-FC84-AC4D-9D28-F5B786E3C95F}" type="datetime1">
              <a:rPr lang="sv-SE" smtClean="0"/>
              <a:pPr/>
              <a:t>27/10/16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Rubrik 1"/>
          <p:cNvSpPr>
            <a:spLocks noGrp="1"/>
          </p:cNvSpPr>
          <p:nvPr>
            <p:ph type="ctrTitle"/>
          </p:nvPr>
        </p:nvSpPr>
        <p:spPr>
          <a:xfrm>
            <a:off x="622138" y="130718"/>
            <a:ext cx="6290083" cy="1470025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l">
              <a:defRPr sz="4000">
                <a:solidFill>
                  <a:srgbClr val="0094CA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90744249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/>
          <p:nvPr/>
        </p:nvSpPr>
        <p:spPr>
          <a:xfrm>
            <a:off x="0" y="-1"/>
            <a:ext cx="9144000" cy="1434356"/>
          </a:xfrm>
          <a:prstGeom prst="rect">
            <a:avLst/>
          </a:prstGeom>
          <a:solidFill>
            <a:srgbClr val="0094CA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4318">
              <a:defRPr>
                <a:solidFill>
                  <a:srgbClr val="0094CA"/>
                </a:solidFill>
              </a:defRPr>
            </a:pPr>
            <a:endParaRPr/>
          </a:p>
        </p:txBody>
      </p:sp>
      <p:sp>
        <p:nvSpPr>
          <p:cNvPr id="266" name="Shape 266"/>
          <p:cNvSpPr>
            <a:spLocks noGrp="1"/>
          </p:cNvSpPr>
          <p:nvPr>
            <p:ph type="title"/>
          </p:nvPr>
        </p:nvSpPr>
        <p:spPr>
          <a:xfrm>
            <a:off x="457206" y="274648"/>
            <a:ext cx="7139137" cy="1143001"/>
          </a:xfrm>
          <a:prstGeom prst="rect">
            <a:avLst/>
          </a:prstGeom>
        </p:spPr>
        <p:txBody>
          <a:bodyPr lIns="45715" tIns="45715" rIns="45715" bIns="45715"/>
          <a:lstStyle>
            <a:lvl1pPr algn="l" defTabSz="914318">
              <a:defRPr sz="32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67" name="Shape 267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lIns="45715" tIns="45715" rIns="45715" bIns="45715"/>
          <a:lstStyle>
            <a:lvl1pPr marL="342870" indent="-342870" defTabSz="914318">
              <a:spcBef>
                <a:spcPts val="600"/>
              </a:spcBef>
              <a:defRPr sz="2800"/>
            </a:lvl1pPr>
            <a:lvl2pPr marL="790504" indent="-333345" defTabSz="914318">
              <a:spcBef>
                <a:spcPts val="600"/>
              </a:spcBef>
              <a:defRPr sz="2800"/>
            </a:lvl2pPr>
            <a:lvl3pPr marL="1234330" indent="-320010" defTabSz="914318">
              <a:spcBef>
                <a:spcPts val="600"/>
              </a:spcBef>
              <a:defRPr sz="2800"/>
            </a:lvl3pPr>
            <a:lvl4pPr marL="1727046" indent="-355567" defTabSz="914318">
              <a:spcBef>
                <a:spcPts val="600"/>
              </a:spcBef>
              <a:defRPr sz="2800"/>
            </a:lvl4pPr>
            <a:lvl5pPr marL="2148649" indent="-320010" defTabSz="914318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8" name="Shape 268"/>
          <p:cNvSpPr>
            <a:spLocks noGrp="1"/>
          </p:cNvSpPr>
          <p:nvPr>
            <p:ph type="sldNum" sz="quarter" idx="2"/>
          </p:nvPr>
        </p:nvSpPr>
        <p:spPr>
          <a:xfrm>
            <a:off x="8413539" y="6400430"/>
            <a:ext cx="273262" cy="276989"/>
          </a:xfrm>
          <a:prstGeom prst="rect">
            <a:avLst/>
          </a:prstGeom>
        </p:spPr>
        <p:txBody>
          <a:bodyPr lIns="45715" tIns="45715" rIns="45715" bIns="45715"/>
          <a:lstStyle>
            <a:lvl1pPr defTabSz="914318"/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69" name="image1.png" descr="ESS-vit-logga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4007" y="319540"/>
            <a:ext cx="1370481" cy="73320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BC8AF-8001-1E43-8EF9-7E94DB65C1E0}" type="datetime1">
              <a:rPr lang="en-GB" smtClean="0"/>
              <a:t>27/10/16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8304" y="260648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24115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27/10/16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0649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85746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 defTabSz="914319" hangingPunct="1"/>
            <a:endParaRPr lang="sv-SE" kern="1200" dirty="0">
              <a:solidFill>
                <a:srgbClr val="0094CA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27/10/16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46050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 defTabSz="914319" hangingPunct="1"/>
            <a:endParaRPr lang="sv-SE" kern="1200" dirty="0">
              <a:solidFill>
                <a:srgbClr val="0094CA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27/10/16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662" y="260649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03528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0" indent="0">
              <a:buNone/>
              <a:defRPr sz="2000" b="1"/>
            </a:lvl2pPr>
            <a:lvl3pPr marL="914319" indent="0">
              <a:buNone/>
              <a:defRPr sz="1800" b="1"/>
            </a:lvl3pPr>
            <a:lvl4pPr marL="1371479" indent="0">
              <a:buNone/>
              <a:defRPr sz="1600" b="1"/>
            </a:lvl4pPr>
            <a:lvl5pPr marL="1828639" indent="0">
              <a:buNone/>
              <a:defRPr sz="1600" b="1"/>
            </a:lvl5pPr>
            <a:lvl6pPr marL="2285798" indent="0">
              <a:buNone/>
              <a:defRPr sz="1600" b="1"/>
            </a:lvl6pPr>
            <a:lvl7pPr marL="2742958" indent="0">
              <a:buNone/>
              <a:defRPr sz="1600" b="1"/>
            </a:lvl7pPr>
            <a:lvl8pPr marL="3200117" indent="0">
              <a:buNone/>
              <a:defRPr sz="1600" b="1"/>
            </a:lvl8pPr>
            <a:lvl9pPr marL="3657277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6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0" indent="0">
              <a:buNone/>
              <a:defRPr sz="2000" b="1"/>
            </a:lvl2pPr>
            <a:lvl3pPr marL="914319" indent="0">
              <a:buNone/>
              <a:defRPr sz="1800" b="1"/>
            </a:lvl3pPr>
            <a:lvl4pPr marL="1371479" indent="0">
              <a:buNone/>
              <a:defRPr sz="1600" b="1"/>
            </a:lvl4pPr>
            <a:lvl5pPr marL="1828639" indent="0">
              <a:buNone/>
              <a:defRPr sz="1600" b="1"/>
            </a:lvl5pPr>
            <a:lvl6pPr marL="2285798" indent="0">
              <a:buNone/>
              <a:defRPr sz="1600" b="1"/>
            </a:lvl6pPr>
            <a:lvl7pPr marL="2742958" indent="0">
              <a:buNone/>
              <a:defRPr sz="1600" b="1"/>
            </a:lvl7pPr>
            <a:lvl8pPr marL="3200117" indent="0">
              <a:buNone/>
              <a:defRPr sz="1600" b="1"/>
            </a:lvl8pPr>
            <a:lvl9pPr marL="3657277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6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27/10/16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 defTabSz="914319" hangingPunct="1"/>
            <a:endParaRPr lang="sv-SE" kern="1200" dirty="0">
              <a:solidFill>
                <a:srgbClr val="0094CA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7870204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48491145"/>
      </p:ext>
    </p:extLst>
  </p:cSld>
  <p:clrMapOvr>
    <a:masterClrMapping/>
  </p:clrMapOvr>
  <p:transition xmlns:p14="http://schemas.microsoft.com/office/powerpoint/2010/main" spd="med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84CFF-5DB3-AD48-A168-D6A70DDC789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27/10/16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C4E92-0610-FF46-BF23-562FBAC8DB5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530767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84CFF-5DB3-AD48-A168-D6A70DDC789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27/10/16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C4E92-0610-FF46-BF23-562FBAC8DB5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7132897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84CFF-5DB3-AD48-A168-D6A70DDC789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27/10/16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C4E92-0610-FF46-BF23-562FBAC8DB5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1025423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84CFF-5DB3-AD48-A168-D6A70DDC789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27/10/16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C4E92-0610-FF46-BF23-562FBAC8DB5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28845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Rubrikbil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/>
          <p:nvPr/>
        </p:nvSpPr>
        <p:spPr>
          <a:xfrm>
            <a:off x="0" y="-1"/>
            <a:ext cx="9144000" cy="1434358"/>
          </a:xfrm>
          <a:prstGeom prst="rect">
            <a:avLst/>
          </a:prstGeom>
          <a:solidFill>
            <a:srgbClr val="0094CA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457114">
              <a:defRPr>
                <a:solidFill>
                  <a:srgbClr val="0094CA"/>
                </a:solidFill>
              </a:defRPr>
            </a:pPr>
            <a:endParaRPr/>
          </a:p>
        </p:txBody>
      </p:sp>
      <p:pic>
        <p:nvPicPr>
          <p:cNvPr id="288" name="image1.png" descr="ESS-vit-logg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6972" y="378772"/>
            <a:ext cx="1359830" cy="727509"/>
          </a:xfrm>
          <a:prstGeom prst="rect">
            <a:avLst/>
          </a:prstGeom>
          <a:ln w="12700">
            <a:miter lim="400000"/>
          </a:ln>
        </p:spPr>
      </p:pic>
      <p:sp>
        <p:nvSpPr>
          <p:cNvPr id="289" name="Shape 289"/>
          <p:cNvSpPr>
            <a:spLocks noGrp="1"/>
          </p:cNvSpPr>
          <p:nvPr>
            <p:ph type="body" sz="half" idx="1"/>
          </p:nvPr>
        </p:nvSpPr>
        <p:spPr>
          <a:xfrm>
            <a:off x="593514" y="1955800"/>
            <a:ext cx="4766946" cy="4902202"/>
          </a:xfrm>
          <a:prstGeom prst="rect">
            <a:avLst/>
          </a:prstGeom>
        </p:spPr>
        <p:txBody>
          <a:bodyPr lIns="0" tIns="0" rIns="0" bIns="0"/>
          <a:lstStyle>
            <a:lvl1pPr marL="396825" indent="-342836" defTabSz="457114">
              <a:spcBef>
                <a:spcPts val="1200"/>
              </a:spcBef>
              <a:defRPr sz="2400">
                <a:solidFill>
                  <a:srgbClr val="0094CA"/>
                </a:solidFill>
              </a:defRPr>
            </a:lvl1pPr>
            <a:lvl2pPr marL="725863" indent="-311942" defTabSz="457114">
              <a:spcBef>
                <a:spcPts val="1200"/>
              </a:spcBef>
              <a:buSzPct val="75000"/>
              <a:buChar char="-"/>
              <a:defRPr sz="2400">
                <a:solidFill>
                  <a:srgbClr val="0094CA"/>
                </a:solidFill>
              </a:defRPr>
            </a:lvl2pPr>
            <a:lvl3pPr marL="0" indent="0" defTabSz="457114">
              <a:spcBef>
                <a:spcPts val="1200"/>
              </a:spcBef>
              <a:buSzTx/>
              <a:buNone/>
              <a:defRPr sz="2400">
                <a:solidFill>
                  <a:srgbClr val="0094CA"/>
                </a:solidFill>
              </a:defRPr>
            </a:lvl3pPr>
            <a:lvl4pPr marL="0" indent="0" defTabSz="457114">
              <a:spcBef>
                <a:spcPts val="1200"/>
              </a:spcBef>
              <a:buSzTx/>
              <a:buNone/>
              <a:defRPr sz="2400">
                <a:solidFill>
                  <a:srgbClr val="0094CA"/>
                </a:solidFill>
              </a:defRPr>
            </a:lvl4pPr>
            <a:lvl5pPr marL="0" indent="0" defTabSz="457114">
              <a:spcBef>
                <a:spcPts val="1200"/>
              </a:spcBef>
              <a:buSzTx/>
              <a:buNone/>
              <a:defRPr sz="2400">
                <a:solidFill>
                  <a:srgbClr val="0094CA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90" name="Shape 290"/>
          <p:cNvSpPr>
            <a:spLocks noGrp="1"/>
          </p:cNvSpPr>
          <p:nvPr>
            <p:ph type="title"/>
          </p:nvPr>
        </p:nvSpPr>
        <p:spPr>
          <a:xfrm>
            <a:off x="593515" y="10"/>
            <a:ext cx="5762627" cy="1441451"/>
          </a:xfrm>
          <a:prstGeom prst="rect">
            <a:avLst/>
          </a:prstGeom>
        </p:spPr>
        <p:txBody>
          <a:bodyPr lIns="0" tIns="0" rIns="0" bIns="0"/>
          <a:lstStyle>
            <a:lvl1pPr algn="l" defTabSz="457114">
              <a:defRPr sz="28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91" name="Shape 291"/>
          <p:cNvSpPr/>
          <p:nvPr/>
        </p:nvSpPr>
        <p:spPr>
          <a:xfrm>
            <a:off x="-326074" y="1452409"/>
            <a:ext cx="9696400" cy="1"/>
          </a:xfrm>
          <a:prstGeom prst="line">
            <a:avLst/>
          </a:prstGeom>
          <a:ln w="6350">
            <a:solidFill>
              <a:srgbClr val="FFFFFF"/>
            </a:solidFill>
          </a:ln>
        </p:spPr>
        <p:txBody>
          <a:bodyPr lIns="45719" rIns="45719"/>
          <a:lstStyle/>
          <a:p>
            <a:pPr defTabSz="457114">
              <a:defRPr>
                <a:latin typeface="Avenir Book"/>
                <a:ea typeface="Avenir Book"/>
                <a:cs typeface="Avenir Book"/>
                <a:sym typeface="Avenir Book"/>
              </a:defRPr>
            </a:pPr>
            <a:endParaRPr/>
          </a:p>
        </p:txBody>
      </p:sp>
      <p:grpSp>
        <p:nvGrpSpPr>
          <p:cNvPr id="309" name="Group 309"/>
          <p:cNvGrpSpPr/>
          <p:nvPr/>
        </p:nvGrpSpPr>
        <p:grpSpPr>
          <a:xfrm>
            <a:off x="5147623" y="1176938"/>
            <a:ext cx="3881448" cy="201620"/>
            <a:chOff x="0" y="0"/>
            <a:chExt cx="3881446" cy="201618"/>
          </a:xfrm>
        </p:grpSpPr>
        <p:pic>
          <p:nvPicPr>
            <p:cNvPr id="292" name="image3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1601" y="1471"/>
              <a:ext cx="192905" cy="194290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93" name="image4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" y="3664"/>
              <a:ext cx="192907" cy="194289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94" name="image5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534" y="6576"/>
              <a:ext cx="192905" cy="194289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95" name="image6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2134" y="5856"/>
              <a:ext cx="192906" cy="194289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96" name="image7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27471" y="1471"/>
              <a:ext cx="192906" cy="194290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97" name="image8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35871" y="1471"/>
              <a:ext cx="192905" cy="194290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98" name="image9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5337" y="1471"/>
              <a:ext cx="192906" cy="194290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99" name="image10.pn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44270" y="7328"/>
              <a:ext cx="192906" cy="194290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00" name="image11.png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58006" y="3664"/>
              <a:ext cx="192907" cy="194289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01" name="image12.png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52667" y="5856"/>
              <a:ext cx="192906" cy="194289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02" name="image13.png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74804" y="1471"/>
              <a:ext cx="192905" cy="194290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03" name="image14.png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14131" y="-1"/>
              <a:ext cx="192511" cy="194289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04" name="image15.png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66404" y="1471"/>
              <a:ext cx="192906" cy="194290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05" name="image16.png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83201" y="1471"/>
              <a:ext cx="192906" cy="194290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06" name="image17.png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96937" y="1471"/>
              <a:ext cx="192907" cy="194290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07" name="image18.png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1067" y="6576"/>
              <a:ext cx="192906" cy="194289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08" name="image19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88539" y="3664"/>
              <a:ext cx="192908" cy="194289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</p:grpSp>
      <p:sp>
        <p:nvSpPr>
          <p:cNvPr id="310" name="Shape 310"/>
          <p:cNvSpPr>
            <a:spLocks noGrp="1"/>
          </p:cNvSpPr>
          <p:nvPr>
            <p:ph type="sldNum" sz="quarter" idx="2"/>
          </p:nvPr>
        </p:nvSpPr>
        <p:spPr>
          <a:xfrm>
            <a:off x="6279946" y="6217870"/>
            <a:ext cx="273254" cy="276981"/>
          </a:xfrm>
          <a:prstGeom prst="rect">
            <a:avLst/>
          </a:prstGeom>
        </p:spPr>
        <p:txBody>
          <a:bodyPr lIns="45711" tIns="45711" rIns="45711" bIns="45711"/>
          <a:lstStyle>
            <a:lvl1pPr defTabSz="914318"/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84CFF-5DB3-AD48-A168-D6A70DDC789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27/10/16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C4E92-0610-FF46-BF23-562FBAC8DB5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5360200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84CFF-5DB3-AD48-A168-D6A70DDC789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27/10/16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C4E92-0610-FF46-BF23-562FBAC8DB5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6442821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84CFF-5DB3-AD48-A168-D6A70DDC789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27/10/16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C4E92-0610-FF46-BF23-562FBAC8DB5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7173677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84CFF-5DB3-AD48-A168-D6A70DDC789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27/10/16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C4E92-0610-FF46-BF23-562FBAC8DB5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1727951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84CFF-5DB3-AD48-A168-D6A70DDC789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27/10/16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C4E92-0610-FF46-BF23-562FBAC8DB5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181906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84CFF-5DB3-AD48-A168-D6A70DDC789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27/10/16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C4E92-0610-FF46-BF23-562FBAC8DB5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6519582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84CFF-5DB3-AD48-A168-D6A70DDC789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27/10/16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C4E92-0610-FF46-BF23-562FBAC8DB5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86001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Rubrikbil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/>
          <p:nvPr/>
        </p:nvSpPr>
        <p:spPr>
          <a:xfrm>
            <a:off x="-2" y="10"/>
            <a:ext cx="9144004" cy="1434355"/>
          </a:xfrm>
          <a:prstGeom prst="rect">
            <a:avLst/>
          </a:prstGeom>
          <a:solidFill>
            <a:srgbClr val="0094CA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457114">
              <a:defRPr>
                <a:solidFill>
                  <a:srgbClr val="0094CA"/>
                </a:solidFill>
              </a:defRPr>
            </a:pPr>
            <a:endParaRPr/>
          </a:p>
        </p:txBody>
      </p:sp>
      <p:pic>
        <p:nvPicPr>
          <p:cNvPr id="318" name="image1.png" descr="ESS-vit-logg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6972" y="378760"/>
            <a:ext cx="1359828" cy="727510"/>
          </a:xfrm>
          <a:prstGeom prst="rect">
            <a:avLst/>
          </a:prstGeom>
          <a:ln w="12700">
            <a:miter lim="400000"/>
          </a:ln>
        </p:spPr>
      </p:pic>
      <p:sp>
        <p:nvSpPr>
          <p:cNvPr id="319" name="Shape 319"/>
          <p:cNvSpPr>
            <a:spLocks noGrp="1"/>
          </p:cNvSpPr>
          <p:nvPr>
            <p:ph type="body" sz="half" idx="1"/>
          </p:nvPr>
        </p:nvSpPr>
        <p:spPr>
          <a:xfrm>
            <a:off x="593514" y="1955801"/>
            <a:ext cx="4766946" cy="4902200"/>
          </a:xfrm>
          <a:prstGeom prst="rect">
            <a:avLst/>
          </a:prstGeom>
        </p:spPr>
        <p:txBody>
          <a:bodyPr lIns="0" tIns="0" rIns="0" bIns="0"/>
          <a:lstStyle>
            <a:lvl1pPr marL="368256" indent="-314267" defTabSz="457114">
              <a:spcBef>
                <a:spcPts val="1200"/>
              </a:spcBef>
              <a:defRPr sz="2200">
                <a:solidFill>
                  <a:srgbClr val="0094CA"/>
                </a:solidFill>
              </a:defRPr>
            </a:lvl1pPr>
            <a:lvl2pPr marL="699869" indent="-285946" defTabSz="457114">
              <a:spcBef>
                <a:spcPts val="1200"/>
              </a:spcBef>
              <a:buSzPct val="75000"/>
              <a:buChar char="-"/>
              <a:defRPr sz="2200">
                <a:solidFill>
                  <a:srgbClr val="0094CA"/>
                </a:solidFill>
              </a:defRPr>
            </a:lvl2pPr>
            <a:lvl3pPr marL="0" indent="0" defTabSz="457114">
              <a:spcBef>
                <a:spcPts val="1200"/>
              </a:spcBef>
              <a:buSzTx/>
              <a:buNone/>
              <a:defRPr sz="2200">
                <a:solidFill>
                  <a:srgbClr val="0094CA"/>
                </a:solidFill>
              </a:defRPr>
            </a:lvl3pPr>
            <a:lvl4pPr marL="0" indent="0" defTabSz="457114">
              <a:spcBef>
                <a:spcPts val="1200"/>
              </a:spcBef>
              <a:buSzTx/>
              <a:buNone/>
              <a:defRPr sz="2200">
                <a:solidFill>
                  <a:srgbClr val="0094CA"/>
                </a:solidFill>
              </a:defRPr>
            </a:lvl4pPr>
            <a:lvl5pPr marL="0" indent="0" defTabSz="457114">
              <a:spcBef>
                <a:spcPts val="1200"/>
              </a:spcBef>
              <a:buSzTx/>
              <a:buNone/>
              <a:defRPr sz="2200">
                <a:solidFill>
                  <a:srgbClr val="0094CA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20" name="Shape 320"/>
          <p:cNvSpPr>
            <a:spLocks noGrp="1"/>
          </p:cNvSpPr>
          <p:nvPr>
            <p:ph type="title"/>
          </p:nvPr>
        </p:nvSpPr>
        <p:spPr>
          <a:xfrm>
            <a:off x="593515" y="-2"/>
            <a:ext cx="5762627" cy="1441454"/>
          </a:xfrm>
          <a:prstGeom prst="rect">
            <a:avLst/>
          </a:prstGeom>
        </p:spPr>
        <p:txBody>
          <a:bodyPr lIns="0" tIns="0" rIns="0" bIns="0"/>
          <a:lstStyle>
            <a:lvl1pPr algn="l" defTabSz="457114">
              <a:defRPr sz="26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321" name="Shape 321"/>
          <p:cNvSpPr/>
          <p:nvPr/>
        </p:nvSpPr>
        <p:spPr>
          <a:xfrm>
            <a:off x="-326073" y="1452408"/>
            <a:ext cx="9696398" cy="1"/>
          </a:xfrm>
          <a:prstGeom prst="line">
            <a:avLst/>
          </a:prstGeom>
          <a:ln w="3175">
            <a:solidFill>
              <a:srgbClr val="FFFFFF"/>
            </a:solidFill>
          </a:ln>
        </p:spPr>
        <p:txBody>
          <a:bodyPr lIns="45719" rIns="45719"/>
          <a:lstStyle/>
          <a:p>
            <a:pPr defTabSz="457114">
              <a:defRPr>
                <a:latin typeface="Avenir Book"/>
                <a:ea typeface="Avenir Book"/>
                <a:cs typeface="Avenir Book"/>
                <a:sym typeface="Avenir Book"/>
              </a:defRPr>
            </a:pPr>
            <a:endParaRPr/>
          </a:p>
        </p:txBody>
      </p:sp>
      <p:grpSp>
        <p:nvGrpSpPr>
          <p:cNvPr id="339" name="Group 339"/>
          <p:cNvGrpSpPr/>
          <p:nvPr/>
        </p:nvGrpSpPr>
        <p:grpSpPr>
          <a:xfrm>
            <a:off x="5147626" y="1176949"/>
            <a:ext cx="3881442" cy="201615"/>
            <a:chOff x="0" y="0"/>
            <a:chExt cx="3881440" cy="201613"/>
          </a:xfrm>
        </p:grpSpPr>
        <p:pic>
          <p:nvPicPr>
            <p:cNvPr id="322" name="image3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1600" y="1471"/>
              <a:ext cx="192903" cy="194286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23" name="image4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" y="3664"/>
              <a:ext cx="192904" cy="194285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24" name="image5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533" y="6576"/>
              <a:ext cx="192903" cy="194285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25" name="image6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2133" y="5856"/>
              <a:ext cx="192904" cy="194285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26" name="image7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27469" y="1471"/>
              <a:ext cx="192904" cy="194286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27" name="image8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35869" y="1471"/>
              <a:ext cx="192903" cy="194286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28" name="image9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5336" y="1471"/>
              <a:ext cx="192903" cy="194286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29" name="image10.pn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44269" y="7328"/>
              <a:ext cx="192903" cy="194286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30" name="image11.png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58004" y="3664"/>
              <a:ext cx="192904" cy="194285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31" name="image12.png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52666" y="5856"/>
              <a:ext cx="192904" cy="194285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32" name="image13.png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74802" y="1471"/>
              <a:ext cx="192903" cy="194286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33" name="image14.png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14130" y="0"/>
              <a:ext cx="192508" cy="194284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34" name="image15.png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66402" y="1471"/>
              <a:ext cx="192904" cy="194286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35" name="image16.png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83200" y="1471"/>
              <a:ext cx="192904" cy="194286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36" name="image17.png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96935" y="1471"/>
              <a:ext cx="192905" cy="194286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37" name="image18.png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1066" y="6576"/>
              <a:ext cx="192904" cy="194285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38" name="image19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88536" y="3664"/>
              <a:ext cx="192905" cy="194285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</p:grpSp>
      <p:sp>
        <p:nvSpPr>
          <p:cNvPr id="340" name="Shape 340"/>
          <p:cNvSpPr>
            <a:spLocks noGrp="1"/>
          </p:cNvSpPr>
          <p:nvPr>
            <p:ph type="sldNum" sz="quarter" idx="2"/>
          </p:nvPr>
        </p:nvSpPr>
        <p:spPr>
          <a:xfrm>
            <a:off x="6279946" y="6217870"/>
            <a:ext cx="273254" cy="276981"/>
          </a:xfrm>
          <a:prstGeom prst="rect">
            <a:avLst/>
          </a:prstGeom>
        </p:spPr>
        <p:txBody>
          <a:bodyPr lIns="45711" tIns="45711" rIns="45711" bIns="45711"/>
          <a:lstStyle>
            <a:lvl1pPr defTabSz="914318"/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28.xml"/><Relationship Id="rId16" Type="http://schemas.openxmlformats.org/officeDocument/2006/relationships/theme" Target="../theme/theme2.xml"/><Relationship Id="rId17" Type="http://schemas.openxmlformats.org/officeDocument/2006/relationships/image" Target="../media/image23.png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43.xml"/><Relationship Id="rId16" Type="http://schemas.openxmlformats.org/officeDocument/2006/relationships/theme" Target="../theme/theme3.xml"/><Relationship Id="rId17" Type="http://schemas.openxmlformats.org/officeDocument/2006/relationships/image" Target="../media/image23.png"/><Relationship Id="rId1" Type="http://schemas.openxmlformats.org/officeDocument/2006/relationships/slideLayout" Target="../slideLayouts/slideLayout29.xml"/><Relationship Id="rId2" Type="http://schemas.openxmlformats.org/officeDocument/2006/relationships/slideLayout" Target="../slideLayouts/slideLayout30.xml"/><Relationship Id="rId3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5.xml"/><Relationship Id="rId8" Type="http://schemas.openxmlformats.org/officeDocument/2006/relationships/slideLayout" Target="../slideLayouts/slideLayout36.xml"/><Relationship Id="rId9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44.xml"/><Relationship Id="rId2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8.xml"/><Relationship Id="rId6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0.xml"/><Relationship Id="rId8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68.xml"/><Relationship Id="rId15" Type="http://schemas.openxmlformats.org/officeDocument/2006/relationships/slideLayout" Target="../slideLayouts/slideLayout69.xml"/><Relationship Id="rId16" Type="http://schemas.openxmlformats.org/officeDocument/2006/relationships/slideLayout" Target="../slideLayouts/slideLayout70.xml"/><Relationship Id="rId17" Type="http://schemas.openxmlformats.org/officeDocument/2006/relationships/theme" Target="../theme/theme5.xml"/><Relationship Id="rId18" Type="http://schemas.openxmlformats.org/officeDocument/2006/relationships/image" Target="../media/image23.png"/><Relationship Id="rId1" Type="http://schemas.openxmlformats.org/officeDocument/2006/relationships/slideLayout" Target="../slideLayouts/slideLayout55.xml"/><Relationship Id="rId2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1.xml"/><Relationship Id="rId8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4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3.xml"/><Relationship Id="rId4" Type="http://schemas.openxmlformats.org/officeDocument/2006/relationships/slideLayout" Target="../slideLayouts/slideLayout74.xml"/><Relationship Id="rId5" Type="http://schemas.openxmlformats.org/officeDocument/2006/relationships/slideLayout" Target="../slideLayouts/slideLayout75.xml"/><Relationship Id="rId6" Type="http://schemas.openxmlformats.org/officeDocument/2006/relationships/theme" Target="../theme/theme6.xml"/><Relationship Id="rId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72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6.xml"/><Relationship Id="rId12" Type="http://schemas.openxmlformats.org/officeDocument/2006/relationships/theme" Target="../theme/theme7.xml"/><Relationship Id="rId1" Type="http://schemas.openxmlformats.org/officeDocument/2006/relationships/slideLayout" Target="../slideLayouts/slideLayout76.xml"/><Relationship Id="rId2" Type="http://schemas.openxmlformats.org/officeDocument/2006/relationships/slideLayout" Target="../slideLayouts/slideLayout77.xml"/><Relationship Id="rId3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9.xml"/><Relationship Id="rId5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2.xml"/><Relationship Id="rId8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4" tIns="45714" rIns="45714" bIns="45714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8413540" y="6400431"/>
            <a:ext cx="273260" cy="276987"/>
          </a:xfrm>
          <a:prstGeom prst="rect">
            <a:avLst/>
          </a:prstGeom>
          <a:ln w="12700">
            <a:miter lim="400000"/>
          </a:ln>
        </p:spPr>
        <p:txBody>
          <a:bodyPr wrap="none" lIns="45714" tIns="45714" rIns="45714" bIns="45714" anchor="ctr">
            <a:spAutoFit/>
          </a:bodyPr>
          <a:lstStyle>
            <a:lvl1pPr algn="r" defTabSz="457145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3" r:id="rId6"/>
    <p:sldLayoutId id="2147483664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2" r:id="rId13"/>
  </p:sldLayoutIdLst>
  <p:transition xmlns:p14="http://schemas.microsoft.com/office/powerpoint/2010/main" spd="med"/>
  <p:txStyles>
    <p:titleStyle>
      <a:lvl1pPr marL="0" marR="0" indent="0" algn="ctr" defTabSz="45714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0" algn="ctr" defTabSz="45714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0" algn="ctr" defTabSz="45714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0" algn="ctr" defTabSz="45714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0" algn="ctr" defTabSz="45714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0" algn="ctr" defTabSz="45714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0" algn="ctr" defTabSz="45714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0" algn="ctr" defTabSz="45714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0" algn="ctr" defTabSz="45714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titleStyle>
    <p:bodyStyle>
      <a:lvl1pPr marL="342858" marR="0" indent="-342858" algn="l" defTabSz="457145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783677" marR="0" indent="-326532" algn="l" defTabSz="457145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219053" marR="0" indent="-304763" algn="l" defTabSz="457145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1737151" marR="0" indent="-365716" algn="l" defTabSz="457145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2194296" marR="0" indent="-365716" algn="l" defTabSz="457145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2651441" marR="0" indent="-365716" algn="l" defTabSz="457145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3108586" marR="0" indent="-365716" algn="l" defTabSz="457145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3565733" marR="0" indent="-365717" algn="l" defTabSz="457145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4022877" marR="0" indent="-365716" algn="l" defTabSz="457145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45714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145" algn="r" defTabSz="45714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290" algn="r" defTabSz="45714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434" algn="r" defTabSz="45714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581" algn="r" defTabSz="45714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5725" algn="r" defTabSz="45714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2870" algn="r" defTabSz="45714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015" algn="r" defTabSz="45714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160" algn="r" defTabSz="45714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93516" y="1964948"/>
            <a:ext cx="6536399" cy="403898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94CA"/>
                </a:solidFill>
              </a:defRPr>
            </a:lvl1pPr>
          </a:lstStyle>
          <a:p>
            <a:pPr defTabSz="457200" hangingPunct="1"/>
            <a:fld id="{536FF277-5E8C-C849-958D-3EBBE89D3841}" type="datetime1">
              <a:rPr lang="sv-SE" kern="1200" smtClean="0">
                <a:ea typeface="+mn-ea"/>
                <a:cs typeface="+mn-cs"/>
              </a:rPr>
              <a:pPr defTabSz="457200" hangingPunct="1"/>
              <a:t>27/10/16</a:t>
            </a:fld>
            <a:endParaRPr lang="sv-SE" kern="1200">
              <a:ea typeface="+mn-ea"/>
              <a:cs typeface="+mn-cs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94CA"/>
                </a:solidFill>
              </a:defRPr>
            </a:lvl1pPr>
          </a:lstStyle>
          <a:p>
            <a:pPr defTabSz="457200" hangingPunct="1"/>
            <a:endParaRPr lang="sv-SE" kern="1200">
              <a:ea typeface="+mn-ea"/>
              <a:cs typeface="+mn-cs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94CA"/>
                </a:solidFill>
              </a:defRPr>
            </a:lvl1pPr>
          </a:lstStyle>
          <a:p>
            <a:pPr defTabSz="457200" hangingPunct="1"/>
            <a:fld id="{038C62C7-F79B-CD4A-A5DF-5683BBEC4A65}" type="slidenum">
              <a:rPr lang="sv-SE" kern="1200" smtClean="0">
                <a:ea typeface="+mn-ea"/>
                <a:cs typeface="+mn-cs"/>
              </a:rPr>
              <a:pPr defTabSz="457200" hangingPunct="1"/>
              <a:t>‹#›</a:t>
            </a:fld>
            <a:endParaRPr lang="sv-SE" kern="1200">
              <a:ea typeface="+mn-ea"/>
              <a:cs typeface="+mn-cs"/>
            </a:endParaRPr>
          </a:p>
        </p:txBody>
      </p:sp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hangingPunct="1"/>
            <a:endParaRPr lang="sv-SE" kern="1200">
              <a:solidFill>
                <a:srgbClr val="0094CA"/>
              </a:solidFill>
              <a:latin typeface="Calibri"/>
            </a:endParaRPr>
          </a:p>
        </p:txBody>
      </p:sp>
      <p:pic>
        <p:nvPicPr>
          <p:cNvPr id="8" name="Bildobjekt 7" descr="ESS-vit-logga.png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7326974" y="378769"/>
            <a:ext cx="1359826" cy="727507"/>
          </a:xfrm>
          <a:prstGeom prst="rect">
            <a:avLst/>
          </a:prstGeom>
        </p:spPr>
      </p:pic>
      <p:sp>
        <p:nvSpPr>
          <p:cNvPr id="11" name="Platshållare för rubrik 10"/>
          <p:cNvSpPr>
            <a:spLocks noGrp="1"/>
          </p:cNvSpPr>
          <p:nvPr>
            <p:ph type="title"/>
          </p:nvPr>
        </p:nvSpPr>
        <p:spPr>
          <a:xfrm>
            <a:off x="593512" y="-1"/>
            <a:ext cx="5762624" cy="144145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9828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</p:sldLayoutIdLst>
  <p:transition xmlns:p14="http://schemas.microsoft.com/office/powerpoint/2010/main"/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ts val="2400"/>
        </a:lnSpc>
        <a:spcBef>
          <a:spcPct val="20000"/>
        </a:spcBef>
        <a:spcAft>
          <a:spcPts val="1200"/>
        </a:spcAft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1pPr>
      <a:lvl2pPr marL="457200" indent="0" algn="l" defTabSz="457200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2pPr>
      <a:lvl3pPr marL="914400" indent="0" algn="l" defTabSz="457200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3pPr>
      <a:lvl4pPr marL="1371600" indent="0" algn="l" defTabSz="457200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4pPr>
      <a:lvl5pPr marL="1828800" indent="0" algn="l" defTabSz="457200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93516" y="1964948"/>
            <a:ext cx="6536399" cy="403898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94CA"/>
                </a:solidFill>
              </a:defRPr>
            </a:lvl1pPr>
          </a:lstStyle>
          <a:p>
            <a:pPr defTabSz="457200" hangingPunct="1"/>
            <a:fld id="{536FF277-5E8C-C849-958D-3EBBE89D3841}" type="datetime1">
              <a:rPr lang="sv-SE" kern="1200" smtClean="0">
                <a:ea typeface="+mn-ea"/>
                <a:cs typeface="+mn-cs"/>
              </a:rPr>
              <a:pPr defTabSz="457200" hangingPunct="1"/>
              <a:t>27/10/16</a:t>
            </a:fld>
            <a:endParaRPr lang="sv-SE" kern="1200">
              <a:ea typeface="+mn-ea"/>
              <a:cs typeface="+mn-cs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94CA"/>
                </a:solidFill>
              </a:defRPr>
            </a:lvl1pPr>
          </a:lstStyle>
          <a:p>
            <a:pPr defTabSz="457200" hangingPunct="1"/>
            <a:endParaRPr lang="sv-SE" kern="1200">
              <a:ea typeface="+mn-ea"/>
              <a:cs typeface="+mn-cs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94CA"/>
                </a:solidFill>
              </a:defRPr>
            </a:lvl1pPr>
          </a:lstStyle>
          <a:p>
            <a:pPr defTabSz="457200" hangingPunct="1"/>
            <a:fld id="{038C62C7-F79B-CD4A-A5DF-5683BBEC4A65}" type="slidenum">
              <a:rPr lang="sv-SE" kern="1200" smtClean="0">
                <a:ea typeface="+mn-ea"/>
                <a:cs typeface="+mn-cs"/>
              </a:rPr>
              <a:pPr defTabSz="457200" hangingPunct="1"/>
              <a:t>‹#›</a:t>
            </a:fld>
            <a:endParaRPr lang="sv-SE" kern="1200">
              <a:ea typeface="+mn-ea"/>
              <a:cs typeface="+mn-cs"/>
            </a:endParaRPr>
          </a:p>
        </p:txBody>
      </p:sp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hangingPunct="1"/>
            <a:endParaRPr lang="sv-SE" kern="1200">
              <a:solidFill>
                <a:srgbClr val="0094CA"/>
              </a:solidFill>
              <a:latin typeface="Calibri"/>
            </a:endParaRPr>
          </a:p>
        </p:txBody>
      </p:sp>
      <p:pic>
        <p:nvPicPr>
          <p:cNvPr id="8" name="Bildobjekt 7" descr="ESS-vit-logga.png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7326974" y="378769"/>
            <a:ext cx="1359826" cy="727507"/>
          </a:xfrm>
          <a:prstGeom prst="rect">
            <a:avLst/>
          </a:prstGeom>
        </p:spPr>
      </p:pic>
      <p:sp>
        <p:nvSpPr>
          <p:cNvPr id="11" name="Platshållare för rubrik 10"/>
          <p:cNvSpPr>
            <a:spLocks noGrp="1"/>
          </p:cNvSpPr>
          <p:nvPr>
            <p:ph type="title"/>
          </p:nvPr>
        </p:nvSpPr>
        <p:spPr>
          <a:xfrm>
            <a:off x="593512" y="-1"/>
            <a:ext cx="5762624" cy="144145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53086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</p:sldLayoutIdLst>
  <p:transition xmlns:p14="http://schemas.microsoft.com/office/powerpoint/2010/main"/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ts val="2400"/>
        </a:lnSpc>
        <a:spcBef>
          <a:spcPct val="20000"/>
        </a:spcBef>
        <a:spcAft>
          <a:spcPts val="1200"/>
        </a:spcAft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1pPr>
      <a:lvl2pPr marL="457200" indent="0" algn="l" defTabSz="457200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2pPr>
      <a:lvl3pPr marL="914400" indent="0" algn="l" defTabSz="457200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3pPr>
      <a:lvl4pPr marL="1371600" indent="0" algn="l" defTabSz="457200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4pPr>
      <a:lvl5pPr marL="1828800" indent="0" algn="l" defTabSz="457200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hangingPunct="1"/>
            <a:fld id="{E9E84CFF-5DB3-AD48-A168-D6A70DDC789D}" type="datetimeFigureOut">
              <a:rPr lang="en-US" kern="1200" smtClean="0">
                <a:solidFill>
                  <a:prstClr val="black">
                    <a:tint val="75000"/>
                  </a:prstClr>
                </a:solidFill>
              </a:rPr>
              <a:pPr defTabSz="457200" hangingPunct="1"/>
              <a:t>27/10/16</a:t>
            </a:fld>
            <a:endParaRPr lang="en-US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hangingPunct="1"/>
            <a:endParaRPr lang="en-US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hangingPunct="1"/>
            <a:fld id="{FC8C4E92-0610-FF46-BF23-562FBAC8DB5F}" type="slidenum">
              <a:rPr lang="en-US" kern="1200" smtClean="0">
                <a:solidFill>
                  <a:prstClr val="black">
                    <a:tint val="75000"/>
                  </a:prstClr>
                </a:solidFill>
              </a:rPr>
              <a:pPr defTabSz="457200" hangingPunct="1"/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000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93511" y="1964945"/>
            <a:ext cx="6536399" cy="403898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94CA"/>
                </a:solidFill>
              </a:defRPr>
            </a:lvl1pPr>
          </a:lstStyle>
          <a:p>
            <a:pPr defTabSz="457200" hangingPunct="1"/>
            <a:fld id="{536FF277-5E8C-C849-958D-3EBBE89D3841}" type="datetime1">
              <a:rPr lang="sv-SE" kern="1200" smtClean="0"/>
              <a:pPr defTabSz="457200" hangingPunct="1"/>
              <a:t>27/10/16</a:t>
            </a:fld>
            <a:endParaRPr lang="sv-SE" kern="120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94CA"/>
                </a:solidFill>
              </a:defRPr>
            </a:lvl1pPr>
          </a:lstStyle>
          <a:p>
            <a:pPr defTabSz="457200" hangingPunct="1"/>
            <a:endParaRPr lang="sv-SE" kern="120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94CA"/>
                </a:solidFill>
              </a:defRPr>
            </a:lvl1pPr>
          </a:lstStyle>
          <a:p>
            <a:pPr defTabSz="457200" hangingPunct="1"/>
            <a:fld id="{038C62C7-F79B-CD4A-A5DF-5683BBEC4A65}" type="slidenum">
              <a:rPr lang="sv-SE" kern="1200" smtClean="0"/>
              <a:pPr defTabSz="457200" hangingPunct="1"/>
              <a:t>‹#›</a:t>
            </a:fld>
            <a:endParaRPr lang="sv-SE" kern="1200"/>
          </a:p>
        </p:txBody>
      </p:sp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hangingPunct="1"/>
            <a:endParaRPr lang="sv-SE" kern="1200">
              <a:solidFill>
                <a:srgbClr val="0094CA"/>
              </a:solidFill>
              <a:latin typeface="Calibri"/>
            </a:endParaRPr>
          </a:p>
        </p:txBody>
      </p:sp>
      <p:pic>
        <p:nvPicPr>
          <p:cNvPr id="8" name="Bildobjekt 7" descr="ESS-vit-logga.png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7326974" y="378759"/>
            <a:ext cx="1359826" cy="727507"/>
          </a:xfrm>
          <a:prstGeom prst="rect">
            <a:avLst/>
          </a:prstGeom>
        </p:spPr>
      </p:pic>
      <p:sp>
        <p:nvSpPr>
          <p:cNvPr id="11" name="Platshållare för rubrik 10"/>
          <p:cNvSpPr>
            <a:spLocks noGrp="1"/>
          </p:cNvSpPr>
          <p:nvPr>
            <p:ph type="title"/>
          </p:nvPr>
        </p:nvSpPr>
        <p:spPr>
          <a:xfrm>
            <a:off x="593512" y="-1"/>
            <a:ext cx="5762624" cy="144145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4799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  <p:sldLayoutId id="2147483827" r:id="rId13"/>
    <p:sldLayoutId id="2147483828" r:id="rId14"/>
    <p:sldLayoutId id="2147483829" r:id="rId15"/>
    <p:sldLayoutId id="2147483836" r:id="rId16"/>
  </p:sldLayoutIdLst>
  <p:transition xmlns:p14="http://schemas.microsoft.com/office/powerpoint/2010/main"/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ts val="2400"/>
        </a:lnSpc>
        <a:spcBef>
          <a:spcPct val="20000"/>
        </a:spcBef>
        <a:spcAft>
          <a:spcPts val="1200"/>
        </a:spcAft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1pPr>
      <a:lvl2pPr marL="457200" indent="0" algn="l" defTabSz="457200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2pPr>
      <a:lvl3pPr marL="914400" indent="0" algn="l" defTabSz="457200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3pPr>
      <a:lvl4pPr marL="1371600" indent="0" algn="l" defTabSz="457200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4pPr>
      <a:lvl5pPr marL="1828800" indent="0" algn="l" defTabSz="457200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7139136" cy="1143000"/>
          </a:xfrm>
          <a:prstGeom prst="rect">
            <a:avLst/>
          </a:prstGeom>
        </p:spPr>
        <p:txBody>
          <a:bodyPr vert="horz" lIns="91432" tIns="45716" rIns="91432" bIns="45716" rtlCol="0" anchor="ctr">
            <a:normAutofit/>
          </a:bodyPr>
          <a:lstStyle/>
          <a:p>
            <a:r>
              <a:rPr lang="sv-SE" smtClean="0"/>
              <a:t>Click to edit Master title style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32" tIns="45716" rIns="91432" bIns="45716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1" y="6356351"/>
            <a:ext cx="2133600" cy="365125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19" hangingPunct="1"/>
            <a:fld id="{7103233B-D569-4A6E-878F-CDE152514C47}" type="datetime1">
              <a:rPr lang="sv-SE" kern="1200" smtClean="0">
                <a:solidFill>
                  <a:prstClr val="black">
                    <a:tint val="75000"/>
                  </a:prstClr>
                </a:solidFill>
                <a:ea typeface="+mn-ea"/>
                <a:cs typeface="+mn-cs"/>
              </a:rPr>
              <a:pPr defTabSz="914319" hangingPunct="1"/>
              <a:t>27/10/16</a:t>
            </a:fld>
            <a:endParaRPr lang="sv-SE" kern="1200" dirty="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19" hangingPunct="1"/>
            <a:endParaRPr lang="sv-SE" kern="1200" dirty="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19" hangingPunct="1"/>
            <a:fld id="{551115BC-487E-4422-894C-CB7CD3E79223}" type="slidenum">
              <a:rPr lang="sv-SE" kern="1200" smtClean="0">
                <a:solidFill>
                  <a:prstClr val="black">
                    <a:tint val="75000"/>
                  </a:prstClr>
                </a:solidFill>
                <a:ea typeface="+mn-ea"/>
                <a:cs typeface="+mn-cs"/>
              </a:rPr>
              <a:pPr defTabSz="914319" hangingPunct="1"/>
              <a:t>‹#›</a:t>
            </a:fld>
            <a:endParaRPr lang="sv-SE" kern="1200" dirty="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945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</p:sldLayoutIdLst>
  <p:hf hdr="0" ftr="0" dt="0"/>
  <p:txStyles>
    <p:titleStyle>
      <a:lvl1pPr algn="l" defTabSz="914319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870" indent="-342870" algn="l" defTabSz="914319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742884" indent="-285725" algn="l" defTabSz="914319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42899" indent="-228579" algn="l" defTabSz="91431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600058" indent="-228579" algn="l" defTabSz="914319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218" indent="-228579" algn="l" defTabSz="914319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78" indent="-228579" algn="l" defTabSz="91431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37" indent="-228579" algn="l" defTabSz="91431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97" indent="-228579" algn="l" defTabSz="91431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56" indent="-228579" algn="l" defTabSz="91431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0" algn="l" defTabSz="914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9" algn="l" defTabSz="914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9" algn="l" defTabSz="914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39" algn="l" defTabSz="914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98" algn="l" defTabSz="914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58" algn="l" defTabSz="914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17" algn="l" defTabSz="914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77" algn="l" defTabSz="914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hangingPunct="1"/>
            <a:fld id="{E9E84CFF-5DB3-AD48-A168-D6A70DDC789D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ea typeface="+mn-ea"/>
                <a:cs typeface="+mn-cs"/>
              </a:rPr>
              <a:pPr defTabSz="457200" hangingPunct="1"/>
              <a:t>27/10/16</a:t>
            </a:fld>
            <a:endParaRPr lang="en-US" kern="120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hangingPunct="1"/>
            <a:endParaRPr lang="en-US" kern="120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hangingPunct="1"/>
            <a:fld id="{FC8C4E92-0610-FF46-BF23-562FBAC8DB5F}" type="slidenum">
              <a:rPr lang="en-US" kern="1200" smtClean="0">
                <a:solidFill>
                  <a:prstClr val="black">
                    <a:tint val="75000"/>
                  </a:prstClr>
                </a:solidFill>
                <a:ea typeface="+mn-ea"/>
                <a:cs typeface="+mn-cs"/>
              </a:rPr>
              <a:pPr defTabSz="457200" hangingPunct="1"/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5066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www.europeanspallationsource.se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openxmlformats.org/officeDocument/2006/relationships/image" Target="../media/image27.jpeg"/><Relationship Id="rId5" Type="http://schemas.openxmlformats.org/officeDocument/2006/relationships/image" Target="../media/image28.jpeg"/><Relationship Id="rId6" Type="http://schemas.openxmlformats.org/officeDocument/2006/relationships/image" Target="../media/image29.png"/><Relationship Id="rId7" Type="http://schemas.openxmlformats.org/officeDocument/2006/relationships/image" Target="../media/image30.png"/><Relationship Id="rId8" Type="http://schemas.openxmlformats.org/officeDocument/2006/relationships/image" Target="../media/image31.jpeg"/><Relationship Id="rId9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Relationship Id="rId2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3246" y="1254016"/>
            <a:ext cx="7007895" cy="2376264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sv-SE" sz="4000" dirty="0" smtClean="0"/>
              <a:t>VESPA </a:t>
            </a:r>
            <a:r>
              <a:rPr lang="sv-SE" sz="4000" dirty="0" err="1" smtClean="0"/>
              <a:t>Scope</a:t>
            </a:r>
            <a:r>
              <a:rPr lang="sv-SE" sz="4000" dirty="0" smtClean="0"/>
              <a:t> </a:t>
            </a:r>
            <a:r>
              <a:rPr lang="sv-SE" sz="4000" dirty="0" err="1" smtClean="0"/>
              <a:t>Setting</a:t>
            </a:r>
            <a:r>
              <a:rPr lang="sv-SE" sz="4000" dirty="0" smtClean="0"/>
              <a:t> </a:t>
            </a:r>
            <a:br>
              <a:rPr lang="sv-SE" sz="4000" dirty="0" smtClean="0"/>
            </a:br>
            <a:r>
              <a:rPr lang="sv-SE" sz="4000" dirty="0" err="1" smtClean="0"/>
              <a:t>Welcome</a:t>
            </a:r>
            <a:r>
              <a:rPr lang="sv-SE" sz="4000" dirty="0" smtClean="0"/>
              <a:t> </a:t>
            </a:r>
            <a:r>
              <a:rPr lang="sv-SE" sz="4000" dirty="0"/>
              <a:t>and </a:t>
            </a:r>
            <a:r>
              <a:rPr lang="sv-SE" sz="4000" dirty="0" smtClean="0"/>
              <a:t>meeting </a:t>
            </a:r>
            <a:r>
              <a:rPr lang="sv-SE" sz="4000" dirty="0" err="1" smtClean="0"/>
              <a:t>objectives</a:t>
            </a:r>
            <a:endParaRPr lang="sv-SE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63688" y="4168356"/>
            <a:ext cx="5400600" cy="13430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sv-SE" sz="2400" dirty="0" smtClean="0">
                <a:solidFill>
                  <a:schemeClr val="bg1"/>
                </a:solidFill>
              </a:rPr>
              <a:t>Andreas </a:t>
            </a:r>
            <a:r>
              <a:rPr lang="sv-SE" sz="2400" dirty="0" err="1" smtClean="0">
                <a:solidFill>
                  <a:schemeClr val="bg1"/>
                </a:solidFill>
              </a:rPr>
              <a:t>Schreyer</a:t>
            </a:r>
            <a:endParaRPr lang="sv-SE" sz="2400" dirty="0" smtClean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sv-SE" sz="2400" dirty="0" smtClean="0">
                <a:solidFill>
                  <a:schemeClr val="bg1"/>
                </a:solidFill>
              </a:rPr>
              <a:t>Director for Science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sv-SE" sz="2400" dirty="0" err="1" smtClean="0">
                <a:solidFill>
                  <a:schemeClr val="bg1"/>
                </a:solidFill>
              </a:rPr>
              <a:t>European</a:t>
            </a:r>
            <a:r>
              <a:rPr lang="sv-SE" sz="2400" dirty="0" smtClean="0">
                <a:solidFill>
                  <a:schemeClr val="bg1"/>
                </a:solidFill>
              </a:rPr>
              <a:t> </a:t>
            </a:r>
            <a:r>
              <a:rPr lang="sv-SE" sz="2400" dirty="0" err="1" smtClean="0">
                <a:solidFill>
                  <a:schemeClr val="bg1"/>
                </a:solidFill>
              </a:rPr>
              <a:t>Spallation</a:t>
            </a:r>
            <a:r>
              <a:rPr lang="sv-SE" sz="2400" dirty="0" smtClean="0">
                <a:solidFill>
                  <a:schemeClr val="bg1"/>
                </a:solidFill>
              </a:rPr>
              <a:t> Source ERIC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0" y="5949280"/>
            <a:ext cx="4572000" cy="60324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1600" dirty="0" smtClean="0">
                <a:solidFill>
                  <a:srgbClr val="FFFFFF"/>
                </a:solidFill>
                <a:hlinkClick r:id="rId3"/>
              </a:rPr>
              <a:t>www.europeanspallationsource.se</a:t>
            </a:r>
            <a:endParaRPr lang="en-GB" sz="1600" dirty="0" smtClean="0">
              <a:solidFill>
                <a:srgbClr val="FFFFFF"/>
              </a:solidFill>
            </a:endParaRPr>
          </a:p>
          <a:p>
            <a:pPr algn="ctr"/>
            <a:r>
              <a:rPr lang="en-GB" sz="1400" dirty="0" smtClean="0">
                <a:solidFill>
                  <a:srgbClr val="FFFFFF"/>
                </a:solidFill>
              </a:rPr>
              <a:t>17 October 2016</a:t>
            </a:r>
          </a:p>
        </p:txBody>
      </p:sp>
    </p:spTree>
    <p:extLst>
      <p:ext uri="{BB962C8B-B14F-4D97-AF65-F5344CB8AC3E}">
        <p14:creationId xmlns:p14="http://schemas.microsoft.com/office/powerpoint/2010/main" val="3400138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Scope-Setting Meeting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38148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2 months before TG2 review</a:t>
            </a:r>
          </a:p>
          <a:p>
            <a:r>
              <a:rPr lang="en-US" dirty="0" smtClean="0"/>
              <a:t>Small meeting</a:t>
            </a:r>
          </a:p>
          <a:p>
            <a:pPr lvl="1"/>
            <a:r>
              <a:rPr lang="en-US" dirty="0" smtClean="0"/>
              <a:t>instrument team</a:t>
            </a:r>
          </a:p>
          <a:p>
            <a:pPr lvl="1"/>
            <a:r>
              <a:rPr lang="en-US" dirty="0" smtClean="0"/>
              <a:t>NSS project management</a:t>
            </a:r>
          </a:p>
          <a:p>
            <a:pPr lvl="1"/>
            <a:r>
              <a:rPr lang="en-US" dirty="0" smtClean="0"/>
              <a:t>partners and technical groups, as required</a:t>
            </a:r>
          </a:p>
          <a:p>
            <a:r>
              <a:rPr lang="en-US" dirty="0" smtClean="0"/>
              <a:t>Instrument team presents scope and budget for 1-3 options</a:t>
            </a:r>
          </a:p>
          <a:p>
            <a:pPr lvl="1"/>
            <a:r>
              <a:rPr lang="en-US" dirty="0" smtClean="0"/>
              <a:t>1: within cost category (9/12/15M€) minus 10% contingency</a:t>
            </a:r>
          </a:p>
          <a:p>
            <a:pPr lvl="1"/>
            <a:r>
              <a:rPr lang="en-US" dirty="0" smtClean="0"/>
              <a:t>2: configuration 2 (optional)</a:t>
            </a:r>
          </a:p>
          <a:p>
            <a:pPr lvl="1"/>
            <a:r>
              <a:rPr lang="en-US" dirty="0" smtClean="0"/>
              <a:t>3: configuration 3 (optional)</a:t>
            </a:r>
          </a:p>
          <a:p>
            <a:r>
              <a:rPr lang="en-US" dirty="0" smtClean="0"/>
              <a:t>For each configuration, describe:</a:t>
            </a:r>
          </a:p>
          <a:p>
            <a:pPr lvl="1"/>
            <a:r>
              <a:rPr lang="en-US" dirty="0" smtClean="0"/>
              <a:t>degree of achieving requirements and impact on science case</a:t>
            </a:r>
          </a:p>
          <a:p>
            <a:pPr lvl="1"/>
            <a:r>
              <a:rPr lang="en-US" dirty="0" smtClean="0"/>
              <a:t>upgradability through staging plan</a:t>
            </a:r>
          </a:p>
          <a:p>
            <a:r>
              <a:rPr lang="en-US" dirty="0" smtClean="0"/>
              <a:t>Outcome: determine scope &amp; budget to be funded by NSS project</a:t>
            </a:r>
          </a:p>
          <a:p>
            <a:pPr lvl="1"/>
            <a:r>
              <a:rPr lang="en-US" dirty="0" smtClean="0"/>
              <a:t>revisit after all scope-setting meetings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40406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916" y="10"/>
            <a:ext cx="6572988" cy="1441531"/>
          </a:xfrm>
        </p:spPr>
        <p:txBody>
          <a:bodyPr/>
          <a:lstStyle/>
          <a:p>
            <a:r>
              <a:rPr lang="en-US" sz="3600" dirty="0" smtClean="0"/>
              <a:t>Objectives for this meeting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3782" y="2348496"/>
            <a:ext cx="7170106" cy="2578237"/>
          </a:xfrm>
        </p:spPr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Agree on the scope for VESPA within the NSS budget (including essential Sample environment)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Agree on the cost book value for that scope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Agree on the key delivery dates.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Evaluate upgrade options; including paths, scope, strategy &amp; timing</a:t>
            </a:r>
          </a:p>
          <a:p>
            <a:pPr marL="342900" indent="-342900">
              <a:buFont typeface="Symbol" charset="0"/>
              <a:buChar char=""/>
            </a:pPr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1455" y="6474206"/>
            <a:ext cx="2133600" cy="365125"/>
          </a:xfrm>
        </p:spPr>
        <p:txBody>
          <a:bodyPr/>
          <a:lstStyle/>
          <a:p>
            <a:fld id="{038C62C7-F79B-CD4A-A5DF-5683BBEC4A65}" type="slidenum">
              <a:rPr lang="sv-SE" sz="1800" smtClean="0">
                <a:solidFill>
                  <a:schemeClr val="tx1"/>
                </a:solidFill>
                <a:latin typeface="Calibri"/>
              </a:rPr>
              <a:pPr/>
              <a:t>11</a:t>
            </a:fld>
            <a:endParaRPr lang="sv-SE" sz="1800" dirty="0">
              <a:solidFill>
                <a:schemeClr val="tx1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5428943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Shape 433"/>
          <p:cNvSpPr>
            <a:spLocks noGrp="1"/>
          </p:cNvSpPr>
          <p:nvPr>
            <p:ph type="title"/>
          </p:nvPr>
        </p:nvSpPr>
        <p:spPr>
          <a:xfrm>
            <a:off x="593509" y="-2"/>
            <a:ext cx="5762630" cy="1441454"/>
          </a:xfrm>
          <a:prstGeom prst="rect">
            <a:avLst/>
          </a:prstGeom>
        </p:spPr>
        <p:txBody>
          <a:bodyPr>
            <a:normAutofit/>
          </a:bodyPr>
          <a:lstStyle>
            <a:lvl1pPr defTabSz="411405"/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sz="2600" dirty="0">
                <a:solidFill>
                  <a:srgbClr val="FFFFFF"/>
                </a:solidFill>
              </a:rPr>
              <a:t>ESS Project Scope on Instruments </a:t>
            </a:r>
            <a:r>
              <a:rPr lang="x-none" sz="2600" dirty="0" smtClean="0">
                <a:solidFill>
                  <a:srgbClr val="FFFFFF"/>
                </a:solidFill>
              </a:rPr>
              <a:t/>
            </a:r>
            <a:br>
              <a:rPr lang="x-none" sz="2600" dirty="0" smtClean="0">
                <a:solidFill>
                  <a:srgbClr val="FFFFFF"/>
                </a:solidFill>
              </a:rPr>
            </a:br>
            <a:r>
              <a:rPr lang="x-none" sz="2600" dirty="0" smtClean="0">
                <a:solidFill>
                  <a:srgbClr val="FFFFFF"/>
                </a:solidFill>
              </a:rPr>
              <a:t>Neutron Scattering Systems (</a:t>
            </a:r>
            <a:r>
              <a:rPr sz="2600" dirty="0" smtClean="0">
                <a:solidFill>
                  <a:srgbClr val="FFFFFF"/>
                </a:solidFill>
              </a:rPr>
              <a:t>NSS</a:t>
            </a:r>
            <a:r>
              <a:rPr sz="2600" dirty="0">
                <a:solidFill>
                  <a:srgbClr val="FFFFFF"/>
                </a:solidFill>
              </a:rPr>
              <a:t>)</a:t>
            </a:r>
          </a:p>
        </p:txBody>
      </p:sp>
      <p:sp>
        <p:nvSpPr>
          <p:cNvPr id="434" name="Shape 434"/>
          <p:cNvSpPr>
            <a:spLocks noGrp="1"/>
          </p:cNvSpPr>
          <p:nvPr>
            <p:ph type="body" sz="quarter" idx="4294967295"/>
          </p:nvPr>
        </p:nvSpPr>
        <p:spPr>
          <a:xfrm>
            <a:off x="551045" y="1428830"/>
            <a:ext cx="8041921" cy="675779"/>
          </a:xfrm>
          <a:prstGeom prst="rect">
            <a:avLst/>
          </a:prstGeom>
        </p:spPr>
        <p:txBody>
          <a:bodyPr lIns="34290" tIns="34290" rIns="34290" bIns="34290"/>
          <a:lstStyle/>
          <a:p>
            <a:pPr marL="0" indent="19050" defTabSz="822960">
              <a:spcBef>
                <a:spcPts val="0"/>
              </a:spcBef>
              <a:buSzTx/>
              <a:buNone/>
              <a:defRPr sz="1800"/>
            </a:pPr>
            <a:r>
              <a:rPr sz="1600" b="1" dirty="0">
                <a:solidFill>
                  <a:srgbClr val="275D90"/>
                </a:solidFill>
                <a:uFill>
                  <a:solidFill>
                    <a:srgbClr val="275D90"/>
                  </a:solidFill>
                </a:uFill>
              </a:rPr>
              <a:t>NSS Scope: </a:t>
            </a:r>
            <a:r>
              <a:rPr sz="1600" dirty="0">
                <a:solidFill>
                  <a:srgbClr val="275D90"/>
                </a:solidFill>
                <a:uFill>
                  <a:solidFill>
                    <a:srgbClr val="275D90"/>
                  </a:solidFill>
                </a:uFill>
              </a:rPr>
              <a:t>22 “public” instrument suite </a:t>
            </a:r>
            <a:r>
              <a:rPr lang="x-none" sz="1600" dirty="0" smtClean="0">
                <a:solidFill>
                  <a:srgbClr val="275D90"/>
                </a:solidFill>
                <a:uFill>
                  <a:solidFill>
                    <a:srgbClr val="275D90"/>
                  </a:solidFill>
                </a:uFill>
              </a:rPr>
              <a:t>by 2028</a:t>
            </a:r>
            <a:r>
              <a:rPr sz="1600" dirty="0" smtClean="0">
                <a:solidFill>
                  <a:srgbClr val="275D90"/>
                </a:solidFill>
                <a:uFill>
                  <a:solidFill>
                    <a:srgbClr val="275D90"/>
                  </a:solidFill>
                </a:uFill>
              </a:rPr>
              <a:t> </a:t>
            </a:r>
            <a:r>
              <a:rPr sz="1600" dirty="0">
                <a:solidFill>
                  <a:srgbClr val="275D90"/>
                </a:solidFill>
                <a:uFill>
                  <a:solidFill>
                    <a:srgbClr val="275D90"/>
                  </a:solidFill>
                </a:uFill>
              </a:rPr>
              <a:t>together with a technical and scientific support infrastructure that enables scientific excellence and high quality scientific user service. </a:t>
            </a:r>
          </a:p>
        </p:txBody>
      </p:sp>
      <p:sp>
        <p:nvSpPr>
          <p:cNvPr id="435" name="Shape 435"/>
          <p:cNvSpPr/>
          <p:nvPr/>
        </p:nvSpPr>
        <p:spPr>
          <a:xfrm rot="21198031">
            <a:off x="1092864" y="3537307"/>
            <a:ext cx="4331356" cy="1191336"/>
          </a:xfrm>
          <a:prstGeom prst="rightArrow">
            <a:avLst>
              <a:gd name="adj1" fmla="val 34106"/>
              <a:gd name="adj2" fmla="val 110102"/>
            </a:avLst>
          </a:prstGeom>
          <a:gradFill>
            <a:gsLst>
              <a:gs pos="0">
                <a:srgbClr val="51A7F9"/>
              </a:gs>
              <a:gs pos="100000">
                <a:srgbClr val="B36AE2"/>
              </a:gs>
            </a:gsLst>
            <a:lin ang="1566929"/>
          </a:gradFill>
          <a:ln w="12700">
            <a:miter lim="400000"/>
          </a:ln>
          <a:effectLst>
            <a:outerShdw blurRad="25400" dist="114300" dir="8961704" rotWithShape="0">
              <a:srgbClr val="000000">
                <a:alpha val="35000"/>
              </a:srgbClr>
            </a:outerShdw>
          </a:effectLst>
        </p:spPr>
        <p:txBody>
          <a:bodyPr lIns="45719" rIns="45719"/>
          <a:lstStyle/>
          <a:p>
            <a:pPr algn="ctr" defTabSz="584200">
              <a:defRPr sz="36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grpSp>
        <p:nvGrpSpPr>
          <p:cNvPr id="441" name="Group 441"/>
          <p:cNvGrpSpPr/>
          <p:nvPr/>
        </p:nvGrpSpPr>
        <p:grpSpPr>
          <a:xfrm>
            <a:off x="254004" y="4222164"/>
            <a:ext cx="1763073" cy="2360922"/>
            <a:chOff x="55422" y="528086"/>
            <a:chExt cx="1763071" cy="2360920"/>
          </a:xfrm>
        </p:grpSpPr>
        <p:grpSp>
          <p:nvGrpSpPr>
            <p:cNvPr id="438" name="Group 438"/>
            <p:cNvGrpSpPr/>
            <p:nvPr/>
          </p:nvGrpSpPr>
          <p:grpSpPr>
            <a:xfrm>
              <a:off x="55422" y="1121282"/>
              <a:ext cx="1763071" cy="1767724"/>
              <a:chOff x="55422" y="0"/>
              <a:chExt cx="1763070" cy="1767722"/>
            </a:xfrm>
          </p:grpSpPr>
          <p:sp>
            <p:nvSpPr>
              <p:cNvPr id="436" name="Shape 436"/>
              <p:cNvSpPr/>
              <p:nvPr/>
            </p:nvSpPr>
            <p:spPr>
              <a:xfrm>
                <a:off x="55422" y="0"/>
                <a:ext cx="1763070" cy="62324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34290" tIns="34290" rIns="34290" bIns="34290" numCol="1" anchor="t">
                <a:spAutoFit/>
              </a:bodyPr>
              <a:lstStyle/>
              <a:p>
                <a:pPr algn="ctr" defTabSz="487739"/>
                <a:r>
                  <a:rPr>
                    <a:solidFill>
                      <a:srgbClr val="006D8F"/>
                    </a:solidFill>
                    <a:uFill>
                      <a:solidFill>
                        <a:srgbClr val="006D8F"/>
                      </a:solidFill>
                    </a:uFill>
                    <a:latin typeface="Arial"/>
                    <a:ea typeface="Arial"/>
                    <a:cs typeface="Arial"/>
                    <a:sym typeface="Arial"/>
                  </a:rPr>
                  <a:t>Science Support </a:t>
                </a:r>
              </a:p>
              <a:p>
                <a:pPr algn="ctr" defTabSz="487739"/>
                <a:r>
                  <a:rPr>
                    <a:solidFill>
                      <a:srgbClr val="006D8F"/>
                    </a:solidFill>
                    <a:uFill>
                      <a:solidFill>
                        <a:srgbClr val="006D8F"/>
                      </a:solidFill>
                    </a:uFill>
                    <a:latin typeface="Arial"/>
                    <a:ea typeface="Arial"/>
                    <a:cs typeface="Arial"/>
                    <a:sym typeface="Arial"/>
                  </a:rPr>
                  <a:t>Laboratories</a:t>
                </a:r>
              </a:p>
            </p:txBody>
          </p:sp>
          <p:pic>
            <p:nvPicPr>
              <p:cNvPr id="437" name="image20.jpe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4000" y="725950"/>
                <a:ext cx="1565915" cy="104177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sp>
          <p:nvSpPr>
            <p:cNvPr id="439" name="Shape 439"/>
            <p:cNvSpPr/>
            <p:nvPr/>
          </p:nvSpPr>
          <p:spPr>
            <a:xfrm>
              <a:off x="931047" y="631085"/>
              <a:ext cx="511410" cy="5501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5535" y="11408"/>
                  </a:lnTo>
                  <a:lnTo>
                    <a:pt x="21600" y="0"/>
                  </a:lnTo>
                </a:path>
              </a:pathLst>
            </a:custGeom>
            <a:noFill/>
            <a:ln w="25400" cap="flat">
              <a:solidFill>
                <a:srgbClr val="EC5D57"/>
              </a:solidFill>
              <a:prstDash val="solid"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 defTabSz="584200">
                <a:defRPr sz="36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40" name="Shape 440"/>
            <p:cNvSpPr/>
            <p:nvPr/>
          </p:nvSpPr>
          <p:spPr>
            <a:xfrm>
              <a:off x="1442457" y="528086"/>
              <a:ext cx="178754" cy="178753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EC5D57"/>
              </a:solidFill>
              <a:prstDash val="solid"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 defTabSz="584200">
                <a:defRPr sz="36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grpSp>
        <p:nvGrpSpPr>
          <p:cNvPr id="450" name="Group 450"/>
          <p:cNvGrpSpPr/>
          <p:nvPr/>
        </p:nvGrpSpPr>
        <p:grpSpPr>
          <a:xfrm>
            <a:off x="2296693" y="2133871"/>
            <a:ext cx="2635822" cy="2191299"/>
            <a:chOff x="-3" y="-2"/>
            <a:chExt cx="2635820" cy="2191298"/>
          </a:xfrm>
        </p:grpSpPr>
        <p:grpSp>
          <p:nvGrpSpPr>
            <p:cNvPr id="447" name="Group 447"/>
            <p:cNvGrpSpPr/>
            <p:nvPr/>
          </p:nvGrpSpPr>
          <p:grpSpPr>
            <a:xfrm>
              <a:off x="423930" y="-2"/>
              <a:ext cx="2211887" cy="1261206"/>
              <a:chOff x="-2" y="-1"/>
              <a:chExt cx="2211885" cy="1261205"/>
            </a:xfrm>
          </p:grpSpPr>
          <p:sp>
            <p:nvSpPr>
              <p:cNvPr id="442" name="Shape 442"/>
              <p:cNvSpPr/>
              <p:nvPr/>
            </p:nvSpPr>
            <p:spPr>
              <a:xfrm>
                <a:off x="-2" y="-1"/>
                <a:ext cx="2211885" cy="34624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34290" tIns="34290" rIns="34290" bIns="34290" numCol="1" anchor="t">
                <a:spAutoFit/>
              </a:bodyPr>
              <a:lstStyle>
                <a:lvl1pPr defTabSz="487739">
                  <a:defRPr>
                    <a:solidFill>
                      <a:srgbClr val="006D8F"/>
                    </a:solidFill>
                    <a:uFill>
                      <a:solidFill>
                        <a:srgbClr val="006D8F"/>
                      </a:solidFill>
                    </a:u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>
                  <a:defRPr>
                    <a:solidFill>
                      <a:srgbClr val="000000"/>
                    </a:solidFill>
                    <a:uFillTx/>
                  </a:defRPr>
                </a:pPr>
                <a:r>
                  <a:rPr>
                    <a:solidFill>
                      <a:srgbClr val="006D8F"/>
                    </a:solidFill>
                    <a:uFill>
                      <a:solidFill>
                        <a:srgbClr val="006D8F"/>
                      </a:solidFill>
                    </a:uFill>
                  </a:rPr>
                  <a:t>Sample Environment</a:t>
                </a:r>
              </a:p>
            </p:txBody>
          </p:sp>
          <p:grpSp>
            <p:nvGrpSpPr>
              <p:cNvPr id="446" name="Group 446"/>
              <p:cNvGrpSpPr/>
              <p:nvPr/>
            </p:nvGrpSpPr>
            <p:grpSpPr>
              <a:xfrm>
                <a:off x="151786" y="418949"/>
                <a:ext cx="1941385" cy="842255"/>
                <a:chOff x="0" y="0"/>
                <a:chExt cx="1941384" cy="842254"/>
              </a:xfrm>
            </p:grpSpPr>
            <p:pic>
              <p:nvPicPr>
                <p:cNvPr id="443" name="image21.jpe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0" y="11999"/>
                  <a:ext cx="734475" cy="822842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444" name="image22.jpeg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71787" y="4586"/>
                  <a:ext cx="669598" cy="837669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445" name="image23.jpeg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29799" y="0"/>
                  <a:ext cx="548563" cy="837530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</p:grpSp>
        </p:grpSp>
        <p:sp>
          <p:nvSpPr>
            <p:cNvPr id="448" name="Shape 448"/>
            <p:cNvSpPr/>
            <p:nvPr/>
          </p:nvSpPr>
          <p:spPr>
            <a:xfrm>
              <a:off x="101362" y="816638"/>
              <a:ext cx="474355" cy="11959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252" y="2599"/>
                  </a:lnTo>
                  <a:lnTo>
                    <a:pt x="0" y="21600"/>
                  </a:lnTo>
                </a:path>
              </a:pathLst>
            </a:custGeom>
            <a:noFill/>
            <a:ln w="25400" cap="flat">
              <a:solidFill>
                <a:srgbClr val="EC5D57"/>
              </a:solidFill>
              <a:prstDash val="solid"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 defTabSz="584200">
                <a:defRPr sz="36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49" name="Shape 449"/>
            <p:cNvSpPr/>
            <p:nvPr/>
          </p:nvSpPr>
          <p:spPr>
            <a:xfrm>
              <a:off x="-3" y="2012542"/>
              <a:ext cx="178754" cy="178754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EC5D57"/>
              </a:solidFill>
              <a:prstDash val="solid"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 defTabSz="584200">
                <a:defRPr sz="36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grpSp>
        <p:nvGrpSpPr>
          <p:cNvPr id="456" name="Group 456"/>
          <p:cNvGrpSpPr/>
          <p:nvPr/>
        </p:nvGrpSpPr>
        <p:grpSpPr>
          <a:xfrm>
            <a:off x="2376254" y="4057039"/>
            <a:ext cx="1782572" cy="2526053"/>
            <a:chOff x="-3" y="16458"/>
            <a:chExt cx="1782571" cy="2526052"/>
          </a:xfrm>
        </p:grpSpPr>
        <p:grpSp>
          <p:nvGrpSpPr>
            <p:cNvPr id="453" name="Group 453"/>
            <p:cNvGrpSpPr/>
            <p:nvPr/>
          </p:nvGrpSpPr>
          <p:grpSpPr>
            <a:xfrm>
              <a:off x="-3" y="834694"/>
              <a:ext cx="1782571" cy="1707816"/>
              <a:chOff x="-1" y="-2"/>
              <a:chExt cx="1782569" cy="1707814"/>
            </a:xfrm>
          </p:grpSpPr>
          <p:sp>
            <p:nvSpPr>
              <p:cNvPr id="451" name="Shape 451"/>
              <p:cNvSpPr/>
              <p:nvPr/>
            </p:nvSpPr>
            <p:spPr>
              <a:xfrm>
                <a:off x="-1" y="-2"/>
                <a:ext cx="1782569" cy="34624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34290" tIns="34290" rIns="34290" bIns="34290" numCol="1" anchor="t">
                <a:spAutoFit/>
              </a:bodyPr>
              <a:lstStyle>
                <a:lvl1pPr defTabSz="487739">
                  <a:defRPr>
                    <a:solidFill>
                      <a:srgbClr val="006D8F"/>
                    </a:solidFill>
                    <a:uFill>
                      <a:solidFill>
                        <a:srgbClr val="006D8F"/>
                      </a:solidFill>
                    </a:u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>
                  <a:defRPr>
                    <a:solidFill>
                      <a:srgbClr val="000000"/>
                    </a:solidFill>
                    <a:uFillTx/>
                  </a:defRPr>
                </a:pPr>
                <a:r>
                  <a:rPr dirty="0">
                    <a:solidFill>
                      <a:srgbClr val="006D8F"/>
                    </a:solidFill>
                    <a:uFill>
                      <a:solidFill>
                        <a:srgbClr val="006D8F"/>
                      </a:solidFill>
                    </a:uFill>
                  </a:rPr>
                  <a:t>22 Instruments</a:t>
                </a:r>
              </a:p>
            </p:txBody>
          </p:sp>
          <p:pic>
            <p:nvPicPr>
              <p:cNvPr id="452" name="image24.png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3663" y="421381"/>
                <a:ext cx="1715241" cy="128643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sp>
          <p:nvSpPr>
            <p:cNvPr id="454" name="Shape 454"/>
            <p:cNvSpPr/>
            <p:nvPr/>
          </p:nvSpPr>
          <p:spPr>
            <a:xfrm flipH="1" flipV="1">
              <a:off x="757857" y="105834"/>
              <a:ext cx="87094" cy="787055"/>
            </a:xfrm>
            <a:prstGeom prst="line">
              <a:avLst/>
            </a:prstGeom>
            <a:noFill/>
            <a:ln w="25400" cap="flat">
              <a:solidFill>
                <a:srgbClr val="EC5D57"/>
              </a:solidFill>
              <a:prstDash val="solid"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455" name="Shape 455"/>
            <p:cNvSpPr/>
            <p:nvPr/>
          </p:nvSpPr>
          <p:spPr>
            <a:xfrm>
              <a:off x="666198" y="16458"/>
              <a:ext cx="178754" cy="178754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EC5D57"/>
              </a:solidFill>
              <a:prstDash val="solid"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 defTabSz="584200">
                <a:defRPr sz="36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grpSp>
        <p:nvGrpSpPr>
          <p:cNvPr id="462" name="Group 462"/>
          <p:cNvGrpSpPr/>
          <p:nvPr/>
        </p:nvGrpSpPr>
        <p:grpSpPr>
          <a:xfrm>
            <a:off x="3838312" y="3966571"/>
            <a:ext cx="5044918" cy="2891430"/>
            <a:chOff x="-901389" y="-875673"/>
            <a:chExt cx="5044916" cy="2891428"/>
          </a:xfrm>
        </p:grpSpPr>
        <p:grpSp>
          <p:nvGrpSpPr>
            <p:cNvPr id="459" name="Group 459"/>
            <p:cNvGrpSpPr/>
            <p:nvPr/>
          </p:nvGrpSpPr>
          <p:grpSpPr>
            <a:xfrm>
              <a:off x="1393568" y="91217"/>
              <a:ext cx="2749959" cy="1924538"/>
              <a:chOff x="0" y="91219"/>
              <a:chExt cx="2749957" cy="1924536"/>
            </a:xfrm>
          </p:grpSpPr>
          <p:pic>
            <p:nvPicPr>
              <p:cNvPr id="457" name="image25.png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93154" y="657743"/>
                <a:ext cx="1363647" cy="135801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458" name="Shape 458"/>
              <p:cNvSpPr/>
              <p:nvPr/>
            </p:nvSpPr>
            <p:spPr>
              <a:xfrm>
                <a:off x="0" y="91219"/>
                <a:ext cx="2749957" cy="62324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34290" tIns="34290" rIns="34290" bIns="34290" numCol="1" anchor="t">
                <a:spAutoFit/>
              </a:bodyPr>
              <a:lstStyle>
                <a:lvl1pPr algn="ctr" defTabSz="487739">
                  <a:defRPr>
                    <a:solidFill>
                      <a:srgbClr val="006D8F"/>
                    </a:solidFill>
                    <a:uFill>
                      <a:solidFill>
                        <a:srgbClr val="006D8F"/>
                      </a:solidFill>
                    </a:u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>
                  <a:defRPr>
                    <a:solidFill>
                      <a:srgbClr val="000000"/>
                    </a:solidFill>
                    <a:uFillTx/>
                  </a:defRPr>
                </a:pPr>
                <a:r>
                  <a:rPr dirty="0">
                    <a:solidFill>
                      <a:srgbClr val="006D8F"/>
                    </a:solidFill>
                    <a:uFill>
                      <a:solidFill>
                        <a:srgbClr val="006D8F"/>
                      </a:solidFill>
                    </a:uFill>
                  </a:rPr>
                  <a:t>Analysis and Visualisation Software</a:t>
                </a:r>
              </a:p>
            </p:txBody>
          </p:sp>
        </p:grpSp>
        <p:sp>
          <p:nvSpPr>
            <p:cNvPr id="461" name="Shape 461"/>
            <p:cNvSpPr/>
            <p:nvPr/>
          </p:nvSpPr>
          <p:spPr>
            <a:xfrm>
              <a:off x="-901389" y="-875673"/>
              <a:ext cx="178754" cy="178754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EC5D57"/>
              </a:solidFill>
              <a:prstDash val="solid"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 defTabSz="584200">
                <a:defRPr sz="36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grpSp>
        <p:nvGrpSpPr>
          <p:cNvPr id="465" name="Group 465"/>
          <p:cNvGrpSpPr/>
          <p:nvPr/>
        </p:nvGrpSpPr>
        <p:grpSpPr>
          <a:xfrm>
            <a:off x="5440552" y="1891734"/>
            <a:ext cx="3621661" cy="2983069"/>
            <a:chOff x="0" y="-14038"/>
            <a:chExt cx="3621660" cy="2983067"/>
          </a:xfrm>
        </p:grpSpPr>
        <p:pic>
          <p:nvPicPr>
            <p:cNvPr id="463" name="image26.jpe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552393"/>
              <a:ext cx="3621660" cy="2416636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25400" dist="114300" dir="8961704" rotWithShape="0">
                <a:srgbClr val="000000">
                  <a:alpha val="35000"/>
                </a:srgbClr>
              </a:outerShdw>
            </a:effectLst>
          </p:spPr>
        </p:pic>
        <p:sp>
          <p:nvSpPr>
            <p:cNvPr id="464" name="Shape 464"/>
            <p:cNvSpPr/>
            <p:nvPr/>
          </p:nvSpPr>
          <p:spPr>
            <a:xfrm>
              <a:off x="1047778" y="-14038"/>
              <a:ext cx="1526109" cy="55399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/>
            <a:p>
              <a:pPr algn="ctr" defTabSz="487739"/>
              <a:r>
                <a:rPr b="1">
                  <a:solidFill>
                    <a:srgbClr val="0365C0"/>
                  </a:solidFill>
                  <a:uFill>
                    <a:solidFill>
                      <a:srgbClr val="000000"/>
                    </a:solidFill>
                  </a:uFill>
                  <a:latin typeface="Arial"/>
                  <a:ea typeface="Arial"/>
                  <a:cs typeface="Arial"/>
                  <a:sym typeface="Arial"/>
                </a:rPr>
                <a:t>Science </a:t>
              </a:r>
            </a:p>
            <a:p>
              <a:pPr algn="ctr" defTabSz="487739"/>
              <a:r>
                <a:rPr b="1">
                  <a:solidFill>
                    <a:srgbClr val="0365C0"/>
                  </a:solidFill>
                  <a:uFill>
                    <a:solidFill>
                      <a:srgbClr val="000000"/>
                    </a:solidFill>
                  </a:uFill>
                  <a:latin typeface="Arial"/>
                  <a:ea typeface="Arial"/>
                  <a:cs typeface="Arial"/>
                  <a:sym typeface="Arial"/>
                </a:rPr>
                <a:t>(Publications)</a:t>
              </a:r>
            </a:p>
          </p:txBody>
        </p:sp>
      </p:grpSp>
      <p:grpSp>
        <p:nvGrpSpPr>
          <p:cNvPr id="468" name="Group 468"/>
          <p:cNvGrpSpPr/>
          <p:nvPr/>
        </p:nvGrpSpPr>
        <p:grpSpPr>
          <a:xfrm>
            <a:off x="10934" y="3145402"/>
            <a:ext cx="1269804" cy="1552482"/>
            <a:chOff x="211" y="-14038"/>
            <a:chExt cx="1269802" cy="1552481"/>
          </a:xfrm>
        </p:grpSpPr>
        <p:sp>
          <p:nvSpPr>
            <p:cNvPr id="466" name="Shape 466"/>
            <p:cNvSpPr/>
            <p:nvPr/>
          </p:nvSpPr>
          <p:spPr>
            <a:xfrm>
              <a:off x="211" y="-14038"/>
              <a:ext cx="1269802" cy="55399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/>
            <a:p>
              <a:pPr algn="ctr" defTabSz="487739"/>
              <a:r>
                <a:rPr b="1" dirty="0">
                  <a:solidFill>
                    <a:srgbClr val="0365C0"/>
                  </a:solidFill>
                  <a:uFill>
                    <a:solidFill>
                      <a:srgbClr val="000000"/>
                    </a:solidFill>
                  </a:uFill>
                  <a:latin typeface="Arial"/>
                  <a:ea typeface="Arial"/>
                  <a:cs typeface="Arial"/>
                  <a:sym typeface="Arial"/>
                </a:rPr>
                <a:t>Ideas </a:t>
              </a:r>
            </a:p>
            <a:p>
              <a:pPr algn="ctr" defTabSz="487739"/>
              <a:r>
                <a:rPr b="1" dirty="0">
                  <a:solidFill>
                    <a:srgbClr val="0365C0"/>
                  </a:solidFill>
                  <a:uFill>
                    <a:solidFill>
                      <a:srgbClr val="000000"/>
                    </a:solidFill>
                  </a:uFill>
                  <a:latin typeface="Arial"/>
                  <a:ea typeface="Arial"/>
                  <a:cs typeface="Arial"/>
                  <a:sym typeface="Arial"/>
                </a:rPr>
                <a:t>(Proposals)</a:t>
              </a:r>
            </a:p>
          </p:txBody>
        </p:sp>
        <p:pic>
          <p:nvPicPr>
            <p:cNvPr id="467" name="image27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3898" y="581478"/>
              <a:ext cx="842461" cy="95696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40" name="Shape 1062"/>
          <p:cNvSpPr/>
          <p:nvPr/>
        </p:nvSpPr>
        <p:spPr>
          <a:xfrm flipV="1">
            <a:off x="3950180" y="4146416"/>
            <a:ext cx="2967897" cy="21055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8397" y="4733"/>
                </a:lnTo>
                <a:lnTo>
                  <a:pt x="0" y="21600"/>
                </a:lnTo>
              </a:path>
            </a:pathLst>
          </a:custGeom>
          <a:noFill/>
          <a:ln w="25400" cap="flat">
            <a:solidFill>
              <a:srgbClr val="EC5D57"/>
            </a:solidFill>
            <a:prstDash val="solid"/>
            <a:miter lim="400000"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pPr algn="ctr" defTabSz="584200">
              <a:defRPr sz="36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9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516488" y="6400429"/>
            <a:ext cx="170317" cy="276987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8C62C7-F79B-CD4A-A5DF-5683BBEC4A65}" type="slidenum">
              <a:rPr kumimoji="0" lang="sv-SE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sv-SE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41" name="Shape 451"/>
          <p:cNvSpPr/>
          <p:nvPr/>
        </p:nvSpPr>
        <p:spPr>
          <a:xfrm>
            <a:off x="4311230" y="6132855"/>
            <a:ext cx="2606851" cy="62324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34290" tIns="34290" rIns="34290" bIns="34290" numCol="1" anchor="t">
            <a:spAutoFit/>
          </a:bodyPr>
          <a:lstStyle>
            <a:lvl1pPr defTabSz="487739">
              <a:defRPr>
                <a:solidFill>
                  <a:srgbClr val="006D8F"/>
                </a:solidFill>
                <a:uFill>
                  <a:solidFill>
                    <a:srgbClr val="006D8F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>
                <a:solidFill>
                  <a:srgbClr val="000000"/>
                </a:solidFill>
                <a:uFillTx/>
              </a:defRPr>
            </a:pPr>
            <a:r>
              <a:rPr lang="x-none" dirty="0" smtClean="0">
                <a:solidFill>
                  <a:srgbClr val="006D8F"/>
                </a:solidFill>
                <a:uFill>
                  <a:solidFill>
                    <a:srgbClr val="006D8F"/>
                  </a:solidFill>
                </a:uFill>
              </a:rPr>
              <a:t>Construction Budget: </a:t>
            </a:r>
          </a:p>
          <a:p>
            <a:pPr>
              <a:defRPr>
                <a:solidFill>
                  <a:srgbClr val="000000"/>
                </a:solidFill>
                <a:uFillTx/>
              </a:defRPr>
            </a:pPr>
            <a:r>
              <a:rPr lang="x-none" dirty="0" smtClean="0">
                <a:solidFill>
                  <a:srgbClr val="006D8F"/>
                </a:solidFill>
                <a:uFill>
                  <a:solidFill>
                    <a:srgbClr val="006D8F"/>
                  </a:solidFill>
                </a:uFill>
              </a:rPr>
              <a:t>16 Instruments </a:t>
            </a:r>
            <a:endParaRPr dirty="0">
              <a:solidFill>
                <a:srgbClr val="006D8F"/>
              </a:solidFill>
              <a:uFill>
                <a:solidFill>
                  <a:srgbClr val="006D8F"/>
                </a:solidFill>
              </a:uFill>
            </a:endParaRP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47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sz="3600" dirty="0" smtClean="0"/>
              <a:t>NSS</a:t>
            </a:r>
            <a:r>
              <a:rPr lang="en-AU" sz="3600" dirty="0" smtClean="0"/>
              <a:t> Project</a:t>
            </a:r>
            <a:r>
              <a:rPr lang="x-none" sz="3600" dirty="0" smtClean="0"/>
              <a:t>: Priorities for 2016</a:t>
            </a:r>
            <a:endParaRPr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578917" y="1681020"/>
            <a:ext cx="742479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sz="2000" dirty="0" smtClean="0"/>
              <a:t>Align the instrument budgets with the NSS budget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sz="2000" dirty="0" smtClean="0"/>
              <a:t>Align all other infrastructure (such as bunker, services and labs) and support activities with the NSS budget  </a:t>
            </a:r>
            <a:r>
              <a:rPr lang="en-US" sz="2000" dirty="0" smtClean="0">
                <a:solidFill>
                  <a:srgbClr val="FF0000"/>
                </a:solidFill>
              </a:rPr>
              <a:t>(Completed on 6 Sept)</a:t>
            </a:r>
            <a:endParaRPr lang="en-US" sz="2000" dirty="0">
              <a:solidFill>
                <a:srgbClr val="FF0000"/>
              </a:solidFill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sz="2000" dirty="0"/>
              <a:t>Develop a realistic </a:t>
            </a:r>
            <a:r>
              <a:rPr lang="en-US" sz="2000" dirty="0" smtClean="0"/>
              <a:t>schedule for all instruments in line with ESS dependencies, available in-kind resources and partner capabilities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sz="2000" dirty="0" smtClean="0"/>
              <a:t>Match NSS scope to ring-fenced budget of </a:t>
            </a:r>
            <a:r>
              <a:rPr lang="en-US" sz="2000" dirty="0"/>
              <a:t>350 M€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78917" y="4620069"/>
            <a:ext cx="7424794" cy="193899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Submit proposal to ERIC Council </a:t>
            </a:r>
            <a:r>
              <a:rPr lang="en-US" sz="2000" dirty="0"/>
              <a:t>o</a:t>
            </a:r>
            <a:r>
              <a:rPr lang="en-US" sz="2000" dirty="0" smtClean="0"/>
              <a:t>n 5 - 6 December 2016</a:t>
            </a:r>
            <a:r>
              <a:rPr lang="en-US" sz="2000" dirty="0"/>
              <a:t> </a:t>
            </a:r>
            <a:endParaRPr lang="en-US" sz="2000" dirty="0" smtClean="0"/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how to fund instruments plus everything else </a:t>
            </a:r>
            <a:r>
              <a:rPr lang="en-US" sz="2000" b="1" dirty="0" smtClean="0"/>
              <a:t>required for early science success, and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nominate which </a:t>
            </a:r>
            <a:r>
              <a:rPr lang="en-US" sz="2000" dirty="0"/>
              <a:t>instruments are to be operational </a:t>
            </a:r>
            <a:r>
              <a:rPr lang="en-US" sz="2000" dirty="0" smtClean="0"/>
              <a:t>for start of user operations – August 2023</a:t>
            </a:r>
            <a:endParaRPr lang="en-US" sz="2000" b="1" dirty="0" smtClean="0"/>
          </a:p>
          <a:p>
            <a:pPr marL="342900" indent="-342900">
              <a:buFont typeface="Arial"/>
              <a:buChar char="•"/>
            </a:pPr>
            <a:endParaRPr lang="en-US" sz="2000" b="1" dirty="0" smtClean="0"/>
          </a:p>
        </p:txBody>
      </p:sp>
      <p:sp>
        <p:nvSpPr>
          <p:cNvPr id="2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71037" y="6434924"/>
            <a:ext cx="2133600" cy="365125"/>
          </a:xfrm>
        </p:spPr>
        <p:txBody>
          <a:bodyPr/>
          <a:lstStyle/>
          <a:p>
            <a:fld id="{038C62C7-F79B-CD4A-A5DF-5683BBEC4A65}" type="slidenum">
              <a:rPr lang="sv-SE" sz="1800" smtClean="0">
                <a:solidFill>
                  <a:schemeClr val="tx1"/>
                </a:solidFill>
                <a:latin typeface="Calibri"/>
              </a:rPr>
              <a:pPr/>
              <a:t>3</a:t>
            </a:fld>
            <a:endParaRPr lang="sv-SE" sz="1800" dirty="0">
              <a:solidFill>
                <a:schemeClr val="tx1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1675522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  <a:t>4</a:t>
            </a:fld>
            <a:endParaRPr sz="1200">
              <a:solidFill>
                <a:srgbClr val="888888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72000" y="76155"/>
            <a:ext cx="9054000" cy="6685093"/>
            <a:chOff x="72000" y="76155"/>
            <a:chExt cx="9054000" cy="6685093"/>
          </a:xfrm>
        </p:grpSpPr>
        <p:grpSp>
          <p:nvGrpSpPr>
            <p:cNvPr id="15" name="Group 14"/>
            <p:cNvGrpSpPr/>
            <p:nvPr/>
          </p:nvGrpSpPr>
          <p:grpSpPr>
            <a:xfrm>
              <a:off x="72000" y="557940"/>
              <a:ext cx="8997584" cy="4506360"/>
              <a:chOff x="72000" y="491790"/>
              <a:chExt cx="8997584" cy="4506360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72000" y="498150"/>
                <a:ext cx="3168000" cy="4500000"/>
                <a:chOff x="72000" y="432000"/>
                <a:chExt cx="3168000" cy="4500000"/>
              </a:xfrm>
            </p:grpSpPr>
            <p:sp>
              <p:nvSpPr>
                <p:cNvPr id="2" name="Rounded Rectangle 1"/>
                <p:cNvSpPr/>
                <p:nvPr/>
              </p:nvSpPr>
              <p:spPr>
                <a:xfrm>
                  <a:off x="72000" y="432000"/>
                  <a:ext cx="3168000" cy="4500000"/>
                </a:xfrm>
                <a:prstGeom prst="roundRect">
                  <a:avLst/>
                </a:prstGeom>
                <a:gradFill flip="none" rotWithShape="1">
                  <a:gsLst>
                    <a:gs pos="8000">
                      <a:schemeClr val="accent4">
                        <a:lumMod val="60000"/>
                        <a:lumOff val="40000"/>
                      </a:schemeClr>
                    </a:gs>
                    <a:gs pos="100000">
                      <a:srgbClr val="FFFFFF"/>
                    </a:gs>
                    <a:gs pos="58000">
                      <a:schemeClr val="accent4"/>
                    </a:gs>
                  </a:gsLst>
                  <a:lin ang="16200000" scaled="0"/>
                  <a:tileRect/>
                </a:gradFill>
                <a:ln w="25400" cap="flat">
                  <a:solidFill>
                    <a:srgbClr val="4F81BD"/>
                  </a:solidFill>
                  <a:prstDash val="solid"/>
                  <a:bevel/>
                </a:ln>
                <a:effectLst>
                  <a:glow rad="63500">
                    <a:schemeClr val="accent4">
                      <a:lumMod val="20000"/>
                      <a:lumOff val="80000"/>
                      <a:alpha val="75000"/>
                    </a:schemeClr>
                  </a:glow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45719" tIns="45719" rIns="45719" bIns="45719" numCol="1" spcCol="38100" rtlCol="0" anchor="ctr">
                  <a:spAutoFit/>
                </a:bodyPr>
                <a:lstStyle/>
                <a:p>
                  <a:pPr marL="0" marR="0" indent="0" algn="l" defTabSz="457200" rtl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spc="0" normalizeH="0" baseline="0">
                    <a:ln>
                      <a:noFill/>
                    </a:ln>
                    <a:solidFill>
                      <a:schemeClr val="accent4"/>
                    </a:solidFill>
                    <a:effectLst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4" name="Shape 54"/>
                <p:cNvSpPr/>
                <p:nvPr/>
              </p:nvSpPr>
              <p:spPr>
                <a:xfrm>
                  <a:off x="144000" y="1545076"/>
                  <a:ext cx="766800" cy="2906754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4F81BD"/>
                  </a:solidFill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lIns="36000" tIns="46800" rIns="36000" bIns="0"/>
                <a:lstStyle/>
                <a:p>
                  <a:pPr lvl="0" algn="ctr">
                    <a:spcBef>
                      <a:spcPts val="600"/>
                    </a:spcBef>
                  </a:pPr>
                  <a:r>
                    <a:rPr sz="1000" b="1" dirty="0"/>
                    <a:t>Deliverables</a:t>
                  </a:r>
                </a:p>
                <a:p>
                  <a:pPr marL="92075" lvl="0" indent="-92075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/>
                    <a:t>S</a:t>
                  </a:r>
                  <a:r>
                    <a:rPr sz="900" dirty="0" smtClean="0"/>
                    <a:t>cience </a:t>
                  </a:r>
                  <a:r>
                    <a:rPr sz="900" dirty="0"/>
                    <a:t>case covering scientific relevance, impact and usage</a:t>
                  </a:r>
                </a:p>
                <a:p>
                  <a:pPr marL="88900" lvl="0" indent="-90000">
                    <a:spcBef>
                      <a:spcPts val="600"/>
                    </a:spcBef>
                    <a:buSzPct val="100000"/>
                    <a:buChar char="•"/>
                  </a:pPr>
                  <a:r>
                    <a:rPr sz="900" dirty="0" smtClean="0"/>
                    <a:t> </a:t>
                  </a:r>
                  <a:r>
                    <a:rPr lang="en-AU" sz="900" dirty="0"/>
                    <a:t>C</a:t>
                  </a:r>
                  <a:r>
                    <a:rPr sz="900" dirty="0" smtClean="0"/>
                    <a:t>onceptual </a:t>
                  </a:r>
                  <a:r>
                    <a:rPr sz="900" dirty="0"/>
                    <a:t>design with credible estimates </a:t>
                  </a:r>
                  <a:r>
                    <a:rPr sz="900" dirty="0" smtClean="0"/>
                    <a:t>of performance</a:t>
                  </a:r>
                  <a:endParaRPr sz="900" dirty="0"/>
                </a:p>
                <a:p>
                  <a:pPr marL="92075" lvl="0" indent="-92075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/>
                    <a:t>P</a:t>
                  </a:r>
                  <a:r>
                    <a:rPr sz="900" dirty="0" smtClean="0"/>
                    <a:t>reliminary </a:t>
                  </a:r>
                  <a:r>
                    <a:rPr lang="en-AU" sz="900" dirty="0" smtClean="0"/>
                    <a:t>costing</a:t>
                  </a:r>
                  <a:r>
                    <a:rPr sz="900" dirty="0" smtClean="0"/>
                    <a:t>.</a:t>
                  </a:r>
                  <a:endParaRPr sz="900" dirty="0"/>
                </a:p>
              </p:txBody>
            </p:sp>
            <p:sp>
              <p:nvSpPr>
                <p:cNvPr id="55" name="Shape 55"/>
                <p:cNvSpPr/>
                <p:nvPr/>
              </p:nvSpPr>
              <p:spPr>
                <a:xfrm>
                  <a:off x="208758" y="4549230"/>
                  <a:ext cx="680631" cy="180000"/>
                </a:xfrm>
                <a:prstGeom prst="rightArrow">
                  <a:avLst>
                    <a:gd name="adj1" fmla="val 50060"/>
                    <a:gd name="adj2" fmla="val 96576"/>
                  </a:avLst>
                </a:prstGeom>
                <a:solidFill>
                  <a:srgbClr val="9BBB59"/>
                </a:solidFill>
                <a:ln w="25400">
                  <a:solidFill>
                    <a:srgbClr val="FFFFFF"/>
                  </a:solidFill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45719" rIns="45719" anchor="ctr"/>
                <a:lstStyle/>
                <a:p>
                  <a:pPr lvl="0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68" name="Shape 68"/>
                <p:cNvSpPr/>
                <p:nvPr/>
              </p:nvSpPr>
              <p:spPr>
                <a:xfrm>
                  <a:off x="583795" y="540198"/>
                  <a:ext cx="1900384" cy="215444"/>
                </a:xfrm>
                <a:prstGeom prst="rect">
                  <a:avLst/>
                </a:prstGeom>
                <a:ln w="12700">
                  <a:noFill/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pPr lvl="0" algn="ctr"/>
                  <a:r>
                    <a:rPr lang="en-US" sz="1400" b="1" dirty="0" smtClean="0"/>
                    <a:t>Proposal </a:t>
                  </a:r>
                  <a:r>
                    <a:rPr lang="en-US" sz="1400" b="1" dirty="0"/>
                    <a:t>and </a:t>
                  </a:r>
                  <a:r>
                    <a:rPr lang="en-US" sz="1400" b="1" dirty="0" smtClean="0"/>
                    <a:t>Planning</a:t>
                  </a:r>
                  <a:endParaRPr sz="1400" dirty="0"/>
                </a:p>
              </p:txBody>
            </p:sp>
            <p:sp>
              <p:nvSpPr>
                <p:cNvPr id="47" name="Shape 68"/>
                <p:cNvSpPr/>
                <p:nvPr/>
              </p:nvSpPr>
              <p:spPr>
                <a:xfrm>
                  <a:off x="115596" y="1009573"/>
                  <a:ext cx="831792" cy="338554"/>
                </a:xfrm>
                <a:prstGeom prst="rect">
                  <a:avLst/>
                </a:prstGeom>
                <a:ln w="12700">
                  <a:noFill/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pPr lvl="0" algn="ctr"/>
                  <a:r>
                    <a:rPr lang="en-US" sz="1100" b="1" dirty="0" smtClean="0"/>
                    <a:t>Instrument Proposal</a:t>
                  </a:r>
                  <a:endParaRPr sz="1100" dirty="0"/>
                </a:p>
              </p:txBody>
            </p:sp>
            <p:sp>
              <p:nvSpPr>
                <p:cNvPr id="48" name="Shape 68"/>
                <p:cNvSpPr/>
                <p:nvPr/>
              </p:nvSpPr>
              <p:spPr>
                <a:xfrm>
                  <a:off x="993021" y="972000"/>
                  <a:ext cx="864000" cy="477054"/>
                </a:xfrm>
                <a:prstGeom prst="rect">
                  <a:avLst/>
                </a:prstGeom>
                <a:ln w="12700">
                  <a:noFill/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pPr lvl="0" algn="ctr"/>
                  <a:r>
                    <a:rPr lang="en-US" sz="1100" b="1" dirty="0" smtClean="0"/>
                    <a:t>Phase 0 </a:t>
                  </a:r>
                </a:p>
                <a:p>
                  <a:pPr lvl="0" algn="ctr"/>
                  <a:r>
                    <a:rPr lang="en-US" sz="1000" b="1" dirty="0" smtClean="0"/>
                    <a:t>Preparation for Design</a:t>
                  </a:r>
                  <a:endParaRPr sz="1000" dirty="0"/>
                </a:p>
              </p:txBody>
            </p:sp>
            <p:sp>
              <p:nvSpPr>
                <p:cNvPr id="49" name="Shape 54"/>
                <p:cNvSpPr/>
                <p:nvPr/>
              </p:nvSpPr>
              <p:spPr>
                <a:xfrm>
                  <a:off x="997200" y="1545076"/>
                  <a:ext cx="864000" cy="2906754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4F81BD"/>
                  </a:solidFill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lIns="36000" tIns="46800" rIns="36000" bIns="0"/>
                <a:lstStyle/>
                <a:p>
                  <a:pPr lvl="0" algn="ctr">
                    <a:spcBef>
                      <a:spcPts val="600"/>
                    </a:spcBef>
                  </a:pPr>
                  <a:r>
                    <a:rPr sz="1000" b="1" dirty="0"/>
                    <a:t>Deliverables</a:t>
                  </a:r>
                </a:p>
                <a:p>
                  <a:pPr marL="92075" indent="-92075">
                    <a:spcBef>
                      <a:spcPts val="600"/>
                    </a:spcBef>
                    <a:buSzPct val="100000"/>
                    <a:buFontTx/>
                    <a:buChar char="•"/>
                  </a:pPr>
                  <a:r>
                    <a:rPr lang="en-US" sz="900" dirty="0" smtClean="0"/>
                    <a:t>Conceptual </a:t>
                  </a:r>
                  <a:r>
                    <a:rPr lang="en-US" sz="900" dirty="0"/>
                    <a:t>design updates</a:t>
                  </a:r>
                </a:p>
                <a:p>
                  <a:pPr marL="92075" lvl="0" indent="-92075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 smtClean="0"/>
                    <a:t>Prototyping</a:t>
                  </a:r>
                  <a:endParaRPr sz="900" dirty="0" smtClean="0"/>
                </a:p>
                <a:p>
                  <a:pPr marL="92075" lvl="0" indent="-92075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 smtClean="0"/>
                    <a:t>Definition of facility requirements and interfaces</a:t>
                  </a:r>
                  <a:endParaRPr sz="900" dirty="0"/>
                </a:p>
                <a:p>
                  <a:pPr marL="92075" lvl="0" indent="-92075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US" sz="900" dirty="0" smtClean="0"/>
                    <a:t>C</a:t>
                  </a:r>
                  <a:r>
                    <a:rPr lang="en-AU" sz="900" dirty="0" err="1" smtClean="0"/>
                    <a:t>larification</a:t>
                  </a:r>
                  <a:r>
                    <a:rPr lang="en-AU" sz="900" dirty="0" smtClean="0"/>
                    <a:t> of institutional responsibilities</a:t>
                  </a:r>
                </a:p>
                <a:p>
                  <a:pPr marL="92075" lvl="0" indent="-92075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 smtClean="0"/>
                    <a:t>Resource planning</a:t>
                  </a:r>
                  <a:endParaRPr sz="900" dirty="0"/>
                </a:p>
              </p:txBody>
            </p:sp>
            <p:sp>
              <p:nvSpPr>
                <p:cNvPr id="50" name="Shape 54"/>
                <p:cNvSpPr/>
                <p:nvPr/>
              </p:nvSpPr>
              <p:spPr>
                <a:xfrm>
                  <a:off x="1944000" y="1542520"/>
                  <a:ext cx="1224000" cy="2909310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4F81BD"/>
                  </a:solidFill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lIns="36000" tIns="46800" rIns="36000" bIns="0"/>
                <a:lstStyle/>
                <a:p>
                  <a:pPr lvl="0" algn="ctr">
                    <a:spcBef>
                      <a:spcPts val="600"/>
                    </a:spcBef>
                  </a:pPr>
                  <a:r>
                    <a:rPr sz="1000" b="1" dirty="0"/>
                    <a:t>Deliverables</a:t>
                  </a:r>
                </a:p>
                <a:p>
                  <a:pPr marL="92075" indent="-92075">
                    <a:spcBef>
                      <a:spcPts val="600"/>
                    </a:spcBef>
                    <a:buSzPct val="100000"/>
                    <a:buFontTx/>
                    <a:buChar char="•"/>
                  </a:pPr>
                  <a:r>
                    <a:rPr lang="en-US" sz="900" dirty="0" smtClean="0"/>
                    <a:t>Scientific and technical requirements</a:t>
                  </a:r>
                  <a:endParaRPr lang="en-US" sz="900" dirty="0"/>
                </a:p>
                <a:p>
                  <a:pPr marL="92075" lvl="0" indent="-92075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 smtClean="0"/>
                    <a:t>Technical design concept</a:t>
                  </a:r>
                  <a:endParaRPr sz="900" dirty="0" smtClean="0"/>
                </a:p>
                <a:p>
                  <a:pPr marL="92075" lvl="0" indent="-92075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 smtClean="0"/>
                    <a:t>Delivery plan for all phases (including hot commissioning)</a:t>
                  </a:r>
                </a:p>
                <a:p>
                  <a:pPr marL="92075" lvl="0" indent="-92075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 smtClean="0"/>
                    <a:t>Delivery Schedule covering all phases</a:t>
                  </a:r>
                  <a:endParaRPr sz="900" dirty="0"/>
                </a:p>
                <a:p>
                  <a:pPr marL="92075" lvl="0" indent="-92075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 smtClean="0"/>
                    <a:t>Resource plan</a:t>
                  </a:r>
                </a:p>
                <a:p>
                  <a:pPr marL="92075" lvl="0" indent="-92075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 smtClean="0"/>
                    <a:t>Staging plan for later enhancements</a:t>
                  </a:r>
                </a:p>
                <a:p>
                  <a:pPr marL="92075" indent="-92075">
                    <a:spcBef>
                      <a:spcPts val="600"/>
                    </a:spcBef>
                    <a:buSzPct val="100000"/>
                    <a:buFontTx/>
                    <a:buChar char="•"/>
                  </a:pPr>
                  <a:r>
                    <a:rPr lang="en-AU" sz="900" dirty="0" smtClean="0"/>
                    <a:t>Budget </a:t>
                  </a:r>
                  <a:r>
                    <a:rPr lang="en-AU" sz="900" dirty="0"/>
                    <a:t>with contingency at 10% of cost to </a:t>
                  </a:r>
                  <a:r>
                    <a:rPr lang="en-AU" sz="900" dirty="0" smtClean="0"/>
                    <a:t>complete</a:t>
                  </a:r>
                  <a:endParaRPr lang="en-AU" sz="900" dirty="0"/>
                </a:p>
              </p:txBody>
            </p:sp>
            <p:sp>
              <p:nvSpPr>
                <p:cNvPr id="51" name="Shape 68"/>
                <p:cNvSpPr/>
                <p:nvPr/>
              </p:nvSpPr>
              <p:spPr>
                <a:xfrm>
                  <a:off x="2016605" y="972000"/>
                  <a:ext cx="1043999" cy="361637"/>
                </a:xfrm>
                <a:prstGeom prst="rect">
                  <a:avLst/>
                </a:prstGeom>
                <a:ln w="12700">
                  <a:noFill/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pPr lvl="0" algn="ctr"/>
                  <a:r>
                    <a:rPr lang="en-US" sz="1100" b="1" dirty="0" smtClean="0"/>
                    <a:t>Phase 1 </a:t>
                  </a:r>
                </a:p>
                <a:p>
                  <a:pPr lvl="0" algn="ctr">
                    <a:spcBef>
                      <a:spcPts val="300"/>
                    </a:spcBef>
                  </a:pPr>
                  <a:r>
                    <a:rPr lang="en-US" sz="1000" b="1" dirty="0" smtClean="0"/>
                    <a:t>Preliminary Design</a:t>
                  </a:r>
                  <a:endParaRPr sz="1000" dirty="0"/>
                </a:p>
              </p:txBody>
            </p:sp>
            <p:sp>
              <p:nvSpPr>
                <p:cNvPr id="98" name="Shape 55"/>
                <p:cNvSpPr/>
                <p:nvPr/>
              </p:nvSpPr>
              <p:spPr>
                <a:xfrm>
                  <a:off x="1110332" y="4549230"/>
                  <a:ext cx="671917" cy="180000"/>
                </a:xfrm>
                <a:prstGeom prst="rightArrow">
                  <a:avLst>
                    <a:gd name="adj1" fmla="val 50060"/>
                    <a:gd name="adj2" fmla="val 96576"/>
                  </a:avLst>
                </a:prstGeom>
                <a:solidFill>
                  <a:srgbClr val="9BBB59"/>
                </a:solidFill>
                <a:ln w="25400">
                  <a:solidFill>
                    <a:srgbClr val="FFFFFF"/>
                  </a:solidFill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45719" rIns="45719" anchor="ctr"/>
                <a:lstStyle/>
                <a:p>
                  <a:pPr lvl="0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99" name="Shape 55"/>
                <p:cNvSpPr/>
                <p:nvPr/>
              </p:nvSpPr>
              <p:spPr>
                <a:xfrm>
                  <a:off x="2180295" y="4549230"/>
                  <a:ext cx="756000" cy="180000"/>
                </a:xfrm>
                <a:prstGeom prst="rightArrow">
                  <a:avLst>
                    <a:gd name="adj1" fmla="val 50060"/>
                    <a:gd name="adj2" fmla="val 96576"/>
                  </a:avLst>
                </a:prstGeom>
                <a:solidFill>
                  <a:srgbClr val="9BBB59"/>
                </a:solidFill>
                <a:ln w="25400">
                  <a:solidFill>
                    <a:srgbClr val="FFFFFF"/>
                  </a:solidFill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45719" rIns="45719" anchor="ctr"/>
                <a:lstStyle/>
                <a:p>
                  <a:pPr lvl="0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5" name="Group 4"/>
              <p:cNvGrpSpPr/>
              <p:nvPr/>
            </p:nvGrpSpPr>
            <p:grpSpPr>
              <a:xfrm>
                <a:off x="3345584" y="491790"/>
                <a:ext cx="2790000" cy="4500000"/>
                <a:chOff x="3381584" y="425640"/>
                <a:chExt cx="2790000" cy="4500000"/>
              </a:xfrm>
            </p:grpSpPr>
            <p:sp>
              <p:nvSpPr>
                <p:cNvPr id="52" name="Rounded Rectangle 51"/>
                <p:cNvSpPr/>
                <p:nvPr/>
              </p:nvSpPr>
              <p:spPr>
                <a:xfrm>
                  <a:off x="3381584" y="425640"/>
                  <a:ext cx="2790000" cy="4500000"/>
                </a:xfrm>
                <a:prstGeom prst="roundRect">
                  <a:avLst/>
                </a:prstGeom>
                <a:gradFill flip="none" rotWithShape="1">
                  <a:gsLst>
                    <a:gs pos="8000">
                      <a:schemeClr val="accent4">
                        <a:lumMod val="60000"/>
                        <a:lumOff val="40000"/>
                      </a:schemeClr>
                    </a:gs>
                    <a:gs pos="100000">
                      <a:srgbClr val="FFFFFF"/>
                    </a:gs>
                    <a:gs pos="58000">
                      <a:schemeClr val="accent4"/>
                    </a:gs>
                  </a:gsLst>
                  <a:lin ang="16200000" scaled="0"/>
                  <a:tileRect/>
                </a:gradFill>
                <a:ln w="25400" cap="flat">
                  <a:solidFill>
                    <a:srgbClr val="4F81BD"/>
                  </a:solidFill>
                  <a:prstDash val="solid"/>
                  <a:bevel/>
                </a:ln>
                <a:effectLst>
                  <a:glow rad="63500">
                    <a:schemeClr val="accent4">
                      <a:lumMod val="20000"/>
                      <a:lumOff val="80000"/>
                      <a:alpha val="75000"/>
                    </a:schemeClr>
                  </a:glow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45719" tIns="45719" rIns="45719" bIns="45719" numCol="1" spcCol="38100" rtlCol="0" anchor="ctr">
                  <a:spAutoFit/>
                </a:bodyPr>
                <a:lstStyle/>
                <a:p>
                  <a:pPr marL="0" marR="0" indent="0" algn="l" defTabSz="457200" rtl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spc="0" normalizeH="0" baseline="0">
                    <a:ln>
                      <a:noFill/>
                    </a:ln>
                    <a:solidFill>
                      <a:schemeClr val="accent4"/>
                    </a:solidFill>
                    <a:effectLst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9" name="Shape 68"/>
                <p:cNvSpPr/>
                <p:nvPr/>
              </p:nvSpPr>
              <p:spPr>
                <a:xfrm>
                  <a:off x="3785217" y="540000"/>
                  <a:ext cx="1900384" cy="215444"/>
                </a:xfrm>
                <a:prstGeom prst="rect">
                  <a:avLst/>
                </a:prstGeom>
                <a:ln w="12700">
                  <a:noFill/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pPr lvl="0" algn="ctr"/>
                  <a:r>
                    <a:rPr lang="en-US" sz="1400" b="1" dirty="0" smtClean="0"/>
                    <a:t>Design </a:t>
                  </a:r>
                  <a:r>
                    <a:rPr lang="en-US" sz="1400" b="1" dirty="0"/>
                    <a:t>and </a:t>
                  </a:r>
                  <a:r>
                    <a:rPr lang="en-US" sz="1400" b="1" dirty="0" smtClean="0"/>
                    <a:t>Construction</a:t>
                  </a:r>
                  <a:endParaRPr sz="1400" dirty="0"/>
                </a:p>
              </p:txBody>
            </p:sp>
            <p:sp>
              <p:nvSpPr>
                <p:cNvPr id="71" name="Shape 68"/>
                <p:cNvSpPr/>
                <p:nvPr/>
              </p:nvSpPr>
              <p:spPr>
                <a:xfrm>
                  <a:off x="3453585" y="972000"/>
                  <a:ext cx="1261404" cy="361637"/>
                </a:xfrm>
                <a:prstGeom prst="rect">
                  <a:avLst/>
                </a:prstGeom>
                <a:ln w="12700">
                  <a:noFill/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pPr lvl="0" algn="ctr"/>
                  <a:r>
                    <a:rPr lang="en-US" sz="1100" b="1" dirty="0" smtClean="0"/>
                    <a:t>Phase 2 </a:t>
                  </a:r>
                </a:p>
                <a:p>
                  <a:pPr lvl="0" algn="ctr">
                    <a:spcBef>
                      <a:spcPts val="300"/>
                    </a:spcBef>
                  </a:pPr>
                  <a:r>
                    <a:rPr lang="en-US" sz="1000" b="1" dirty="0" smtClean="0"/>
                    <a:t>Detailed Design</a:t>
                  </a:r>
                  <a:endParaRPr sz="1000" dirty="0"/>
                </a:p>
              </p:txBody>
            </p:sp>
            <p:sp>
              <p:nvSpPr>
                <p:cNvPr id="72" name="Shape 68"/>
                <p:cNvSpPr/>
                <p:nvPr/>
              </p:nvSpPr>
              <p:spPr>
                <a:xfrm>
                  <a:off x="4803585" y="972000"/>
                  <a:ext cx="1296000" cy="515526"/>
                </a:xfrm>
                <a:prstGeom prst="rect">
                  <a:avLst/>
                </a:prstGeom>
                <a:ln w="12700">
                  <a:noFill/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pPr lvl="0" algn="ctr"/>
                  <a:r>
                    <a:rPr lang="en-US" sz="1100" b="1" dirty="0" smtClean="0"/>
                    <a:t>Phase 3 </a:t>
                  </a:r>
                </a:p>
                <a:p>
                  <a:pPr lvl="0" algn="ctr">
                    <a:spcBef>
                      <a:spcPts val="300"/>
                    </a:spcBef>
                  </a:pPr>
                  <a:r>
                    <a:rPr lang="en-US" sz="1000" b="1" dirty="0" smtClean="0"/>
                    <a:t>Manufacturing and Procurement</a:t>
                  </a:r>
                  <a:endParaRPr sz="1000" dirty="0"/>
                </a:p>
              </p:txBody>
            </p:sp>
            <p:sp>
              <p:nvSpPr>
                <p:cNvPr id="74" name="Shape 54"/>
                <p:cNvSpPr/>
                <p:nvPr/>
              </p:nvSpPr>
              <p:spPr>
                <a:xfrm>
                  <a:off x="3453584" y="1554774"/>
                  <a:ext cx="1261405" cy="2909310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4F81BD"/>
                  </a:solidFill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lIns="36000" tIns="46800" rIns="36000" bIns="0"/>
                <a:lstStyle/>
                <a:p>
                  <a:pPr lvl="0" algn="ctr">
                    <a:spcBef>
                      <a:spcPts val="600"/>
                    </a:spcBef>
                  </a:pPr>
                  <a:r>
                    <a:rPr sz="1000" b="1" dirty="0"/>
                    <a:t>Deliverables</a:t>
                  </a:r>
                </a:p>
                <a:p>
                  <a:pPr marL="92075" indent="-92075">
                    <a:spcBef>
                      <a:spcPts val="600"/>
                    </a:spcBef>
                    <a:buSzPct val="100000"/>
                    <a:buFontTx/>
                    <a:buChar char="•"/>
                  </a:pPr>
                  <a:r>
                    <a:rPr lang="en-US" sz="900" dirty="0" smtClean="0"/>
                    <a:t>Complete definition of all major technical components</a:t>
                  </a:r>
                  <a:endParaRPr lang="en-US" sz="900" dirty="0"/>
                </a:p>
                <a:p>
                  <a:pPr marL="92075" lvl="0" indent="-92075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 smtClean="0"/>
                    <a:t>Completion of detailed plan for Phase 3</a:t>
                  </a:r>
                </a:p>
                <a:p>
                  <a:pPr marL="92075" lvl="0" indent="-92075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 smtClean="0"/>
                    <a:t>Refined plan for phase 4</a:t>
                  </a:r>
                  <a:endParaRPr sz="900" dirty="0"/>
                </a:p>
                <a:p>
                  <a:pPr marL="92075" lvl="0" indent="-92075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 smtClean="0"/>
                    <a:t>Refined Resource plan</a:t>
                  </a:r>
                </a:p>
                <a:p>
                  <a:pPr marL="92075" lvl="0" indent="-92075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 smtClean="0"/>
                    <a:t>Refined delivery schedule, with critical path items and dependencies</a:t>
                  </a:r>
                </a:p>
                <a:p>
                  <a:pPr marL="92075" lvl="0" indent="-92075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 smtClean="0"/>
                    <a:t>Refined budget with contingency at 10% of cost to complete</a:t>
                  </a:r>
                </a:p>
                <a:p>
                  <a:pPr lvl="0">
                    <a:spcBef>
                      <a:spcPts val="600"/>
                    </a:spcBef>
                    <a:buSzPct val="100000"/>
                  </a:pPr>
                  <a:endParaRPr lang="en-AU" sz="900" dirty="0" smtClean="0"/>
                </a:p>
              </p:txBody>
            </p:sp>
            <p:sp>
              <p:nvSpPr>
                <p:cNvPr id="91" name="Shape 54"/>
                <p:cNvSpPr/>
                <p:nvPr/>
              </p:nvSpPr>
              <p:spPr>
                <a:xfrm>
                  <a:off x="4803584" y="1555029"/>
                  <a:ext cx="1296000" cy="2909310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4F81BD"/>
                  </a:solidFill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lIns="36000" tIns="46800" rIns="36000" bIns="0"/>
                <a:lstStyle/>
                <a:p>
                  <a:pPr lvl="0" algn="ctr">
                    <a:spcBef>
                      <a:spcPts val="600"/>
                    </a:spcBef>
                  </a:pPr>
                  <a:r>
                    <a:rPr sz="1000" b="1" dirty="0"/>
                    <a:t>Deliverables</a:t>
                  </a:r>
                </a:p>
                <a:p>
                  <a:pPr marL="92075" indent="-92075">
                    <a:spcBef>
                      <a:spcPts val="600"/>
                    </a:spcBef>
                    <a:buSzPct val="100000"/>
                    <a:buFontTx/>
                    <a:buChar char="•"/>
                  </a:pPr>
                  <a:r>
                    <a:rPr lang="en-US" sz="900" dirty="0" smtClean="0"/>
                    <a:t>Procurement and manufacture of all major technical components</a:t>
                  </a:r>
                  <a:endParaRPr lang="en-US" sz="900" dirty="0"/>
                </a:p>
                <a:p>
                  <a:pPr marL="92075" lvl="0" indent="-92075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 smtClean="0"/>
                    <a:t>Completion of detailed plan for phase 4</a:t>
                  </a:r>
                </a:p>
                <a:p>
                  <a:pPr marL="92075" lvl="0" indent="-92075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 smtClean="0"/>
                    <a:t>Site preparation</a:t>
                  </a:r>
                  <a:endParaRPr sz="900" dirty="0"/>
                </a:p>
                <a:p>
                  <a:pPr marL="92075" lvl="0" indent="-92075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 smtClean="0"/>
                    <a:t>Refined plans for phase 5 and for staging</a:t>
                  </a:r>
                </a:p>
                <a:p>
                  <a:pPr marL="92075" lvl="0" indent="-92075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 smtClean="0"/>
                    <a:t>Refined Resource plan</a:t>
                  </a:r>
                </a:p>
                <a:p>
                  <a:pPr marL="92075" lvl="0" indent="-92075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 smtClean="0"/>
                    <a:t>Refine instrument delivery schedule</a:t>
                  </a:r>
                </a:p>
                <a:p>
                  <a:pPr marL="92075" lvl="0" indent="-92075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 smtClean="0"/>
                    <a:t>Maintain budget with contingency at 10% of cost to complete</a:t>
                  </a:r>
                </a:p>
              </p:txBody>
            </p:sp>
            <p:sp>
              <p:nvSpPr>
                <p:cNvPr id="100" name="Shape 55"/>
                <p:cNvSpPr/>
                <p:nvPr/>
              </p:nvSpPr>
              <p:spPr>
                <a:xfrm>
                  <a:off x="3678022" y="4549230"/>
                  <a:ext cx="756000" cy="180000"/>
                </a:xfrm>
                <a:prstGeom prst="rightArrow">
                  <a:avLst>
                    <a:gd name="adj1" fmla="val 50060"/>
                    <a:gd name="adj2" fmla="val 96576"/>
                  </a:avLst>
                </a:prstGeom>
                <a:solidFill>
                  <a:srgbClr val="9BBB59"/>
                </a:solidFill>
                <a:ln w="25400">
                  <a:solidFill>
                    <a:srgbClr val="FFFFFF"/>
                  </a:solidFill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45719" rIns="45719" anchor="ctr"/>
                <a:lstStyle/>
                <a:p>
                  <a:pPr lvl="0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01" name="Shape 55"/>
                <p:cNvSpPr/>
                <p:nvPr/>
              </p:nvSpPr>
              <p:spPr>
                <a:xfrm>
                  <a:off x="5017192" y="4549230"/>
                  <a:ext cx="756000" cy="180000"/>
                </a:xfrm>
                <a:prstGeom prst="rightArrow">
                  <a:avLst>
                    <a:gd name="adj1" fmla="val 50060"/>
                    <a:gd name="adj2" fmla="val 96576"/>
                  </a:avLst>
                </a:prstGeom>
                <a:solidFill>
                  <a:srgbClr val="9BBB59"/>
                </a:solidFill>
                <a:ln w="25400">
                  <a:solidFill>
                    <a:srgbClr val="FFFFFF"/>
                  </a:solidFill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45719" rIns="45719" anchor="ctr"/>
                <a:lstStyle/>
                <a:p>
                  <a:pPr lvl="0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6" name="Group 5"/>
              <p:cNvGrpSpPr/>
              <p:nvPr/>
            </p:nvGrpSpPr>
            <p:grpSpPr>
              <a:xfrm>
                <a:off x="6243584" y="491790"/>
                <a:ext cx="2826000" cy="4500000"/>
                <a:chOff x="6315584" y="425640"/>
                <a:chExt cx="2826000" cy="4500000"/>
              </a:xfrm>
            </p:grpSpPr>
            <p:sp>
              <p:nvSpPr>
                <p:cNvPr id="92" name="Rounded Rectangle 91"/>
                <p:cNvSpPr/>
                <p:nvPr/>
              </p:nvSpPr>
              <p:spPr>
                <a:xfrm>
                  <a:off x="6315584" y="425640"/>
                  <a:ext cx="2826000" cy="4500000"/>
                </a:xfrm>
                <a:prstGeom prst="roundRect">
                  <a:avLst/>
                </a:prstGeom>
                <a:gradFill flip="none" rotWithShape="1">
                  <a:gsLst>
                    <a:gs pos="8000">
                      <a:schemeClr val="accent4">
                        <a:lumMod val="60000"/>
                        <a:lumOff val="40000"/>
                      </a:schemeClr>
                    </a:gs>
                    <a:gs pos="100000">
                      <a:srgbClr val="FFFFFF"/>
                    </a:gs>
                    <a:gs pos="58000">
                      <a:schemeClr val="accent4"/>
                    </a:gs>
                  </a:gsLst>
                  <a:lin ang="16200000" scaled="0"/>
                  <a:tileRect/>
                </a:gradFill>
                <a:ln w="25400" cap="flat">
                  <a:solidFill>
                    <a:srgbClr val="4F81BD"/>
                  </a:solidFill>
                  <a:prstDash val="solid"/>
                  <a:bevel/>
                </a:ln>
                <a:effectLst>
                  <a:glow rad="63500">
                    <a:schemeClr val="accent4">
                      <a:lumMod val="20000"/>
                      <a:lumOff val="80000"/>
                      <a:alpha val="75000"/>
                    </a:schemeClr>
                  </a:glow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45719" tIns="45719" rIns="45719" bIns="45719" numCol="1" spcCol="38100" rtlCol="0" anchor="ctr">
                  <a:spAutoFit/>
                </a:bodyPr>
                <a:lstStyle/>
                <a:p>
                  <a:pPr marL="0" marR="0" indent="0" algn="l" defTabSz="457200" rtl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spc="0" normalizeH="0" baseline="0">
                    <a:ln>
                      <a:noFill/>
                    </a:ln>
                    <a:solidFill>
                      <a:schemeClr val="accent4"/>
                    </a:solidFill>
                    <a:effectLst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3" name="Shape 68"/>
                <p:cNvSpPr/>
                <p:nvPr/>
              </p:nvSpPr>
              <p:spPr>
                <a:xfrm>
                  <a:off x="6470642" y="540000"/>
                  <a:ext cx="2473822" cy="215444"/>
                </a:xfrm>
                <a:prstGeom prst="rect">
                  <a:avLst/>
                </a:prstGeom>
                <a:ln w="12700">
                  <a:noFill/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pPr lvl="0" algn="ctr"/>
                  <a:r>
                    <a:rPr lang="en-US" sz="1400" b="1" dirty="0" smtClean="0"/>
                    <a:t>Installation </a:t>
                  </a:r>
                  <a:r>
                    <a:rPr lang="en-US" sz="1400" b="1" dirty="0"/>
                    <a:t>and </a:t>
                  </a:r>
                  <a:r>
                    <a:rPr lang="en-US" sz="1400" b="1" dirty="0" smtClean="0"/>
                    <a:t>Commissioning</a:t>
                  </a:r>
                  <a:endParaRPr sz="1400" dirty="0"/>
                </a:p>
              </p:txBody>
            </p:sp>
            <p:sp>
              <p:nvSpPr>
                <p:cNvPr id="94" name="Shape 68"/>
                <p:cNvSpPr/>
                <p:nvPr/>
              </p:nvSpPr>
              <p:spPr>
                <a:xfrm>
                  <a:off x="6443671" y="972000"/>
                  <a:ext cx="1285215" cy="515526"/>
                </a:xfrm>
                <a:prstGeom prst="rect">
                  <a:avLst/>
                </a:prstGeom>
                <a:ln w="12700">
                  <a:noFill/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pPr lvl="0" algn="ctr"/>
                  <a:r>
                    <a:rPr lang="en-US" sz="1100" b="1" dirty="0" smtClean="0"/>
                    <a:t>Phase 4 </a:t>
                  </a:r>
                </a:p>
                <a:p>
                  <a:pPr lvl="0" algn="ctr">
                    <a:spcBef>
                      <a:spcPts val="300"/>
                    </a:spcBef>
                  </a:pPr>
                  <a:r>
                    <a:rPr lang="en-US" sz="1000" b="1" dirty="0" smtClean="0"/>
                    <a:t>Installation and Integration</a:t>
                  </a:r>
                  <a:endParaRPr sz="1000" dirty="0"/>
                </a:p>
              </p:txBody>
            </p:sp>
            <p:sp>
              <p:nvSpPr>
                <p:cNvPr id="95" name="Shape 68"/>
                <p:cNvSpPr/>
                <p:nvPr/>
              </p:nvSpPr>
              <p:spPr>
                <a:xfrm>
                  <a:off x="7806333" y="972000"/>
                  <a:ext cx="1182038" cy="361637"/>
                </a:xfrm>
                <a:prstGeom prst="rect">
                  <a:avLst/>
                </a:prstGeom>
                <a:ln w="12700">
                  <a:noFill/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pPr lvl="0" algn="ctr"/>
                  <a:r>
                    <a:rPr lang="en-US" sz="1100" b="1" dirty="0" smtClean="0"/>
                    <a:t>Phase 5 </a:t>
                  </a:r>
                </a:p>
                <a:p>
                  <a:pPr lvl="0" algn="ctr">
                    <a:spcBef>
                      <a:spcPts val="300"/>
                    </a:spcBef>
                  </a:pPr>
                  <a:r>
                    <a:rPr lang="en-US" sz="1000" b="1" dirty="0" smtClean="0"/>
                    <a:t>Hot Commissioning</a:t>
                  </a:r>
                  <a:endParaRPr sz="1000" dirty="0"/>
                </a:p>
              </p:txBody>
            </p:sp>
            <p:sp>
              <p:nvSpPr>
                <p:cNvPr id="96" name="Shape 54"/>
                <p:cNvSpPr/>
                <p:nvPr/>
              </p:nvSpPr>
              <p:spPr>
                <a:xfrm>
                  <a:off x="6387584" y="1555029"/>
                  <a:ext cx="1296000" cy="2909310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4F81BD"/>
                  </a:solidFill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lIns="36000" tIns="46800" rIns="36000" bIns="0"/>
                <a:lstStyle/>
                <a:p>
                  <a:pPr lvl="0" algn="ctr">
                    <a:spcBef>
                      <a:spcPts val="600"/>
                    </a:spcBef>
                  </a:pPr>
                  <a:r>
                    <a:rPr sz="1000" b="1" dirty="0"/>
                    <a:t>Deliverables</a:t>
                  </a:r>
                </a:p>
                <a:p>
                  <a:pPr marL="92075" indent="-92075">
                    <a:spcBef>
                      <a:spcPts val="600"/>
                    </a:spcBef>
                    <a:buSzPct val="100000"/>
                    <a:buFontTx/>
                    <a:buChar char="•"/>
                  </a:pPr>
                  <a:r>
                    <a:rPr lang="en-US" sz="900" dirty="0" smtClean="0"/>
                    <a:t>Construction of physical infrastructure on site.</a:t>
                  </a:r>
                  <a:endParaRPr lang="en-US" sz="900" dirty="0"/>
                </a:p>
                <a:p>
                  <a:pPr marL="92075" lvl="0" indent="-92075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 smtClean="0"/>
                    <a:t>Assembly and installation of technical components</a:t>
                  </a:r>
                  <a:endParaRPr sz="900" dirty="0"/>
                </a:p>
                <a:p>
                  <a:pPr marL="92075" lvl="0" indent="-92075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 smtClean="0"/>
                    <a:t>Integration and testing of technical components</a:t>
                  </a:r>
                </a:p>
                <a:p>
                  <a:pPr marL="92075" lvl="0" indent="-92075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 smtClean="0"/>
                    <a:t>Installation, integration and testing of Personnel Safety System</a:t>
                  </a:r>
                </a:p>
                <a:p>
                  <a:pPr marL="92075" lvl="0" indent="-92075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 smtClean="0"/>
                    <a:t>Submission of application for approval to hot commission</a:t>
                  </a:r>
                </a:p>
                <a:p>
                  <a:pPr marL="92075" lvl="0" indent="-92075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 smtClean="0"/>
                    <a:t>Formal project completion</a:t>
                  </a:r>
                </a:p>
              </p:txBody>
            </p:sp>
            <p:sp>
              <p:nvSpPr>
                <p:cNvPr id="97" name="Shape 54"/>
                <p:cNvSpPr/>
                <p:nvPr/>
              </p:nvSpPr>
              <p:spPr>
                <a:xfrm>
                  <a:off x="7773584" y="1555813"/>
                  <a:ext cx="1296000" cy="2909310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4F81BD"/>
                  </a:solidFill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lIns="36000" tIns="46800" rIns="36000" bIns="0"/>
                <a:lstStyle/>
                <a:p>
                  <a:pPr lvl="0" algn="ctr">
                    <a:spcBef>
                      <a:spcPts val="600"/>
                    </a:spcBef>
                  </a:pPr>
                  <a:r>
                    <a:rPr sz="1000" b="1" dirty="0"/>
                    <a:t>Deliverables</a:t>
                  </a:r>
                </a:p>
                <a:p>
                  <a:pPr marL="92075" indent="-92075">
                    <a:spcBef>
                      <a:spcPts val="600"/>
                    </a:spcBef>
                    <a:buSzPct val="100000"/>
                    <a:buFontTx/>
                    <a:buChar char="•"/>
                  </a:pPr>
                  <a:r>
                    <a:rPr lang="en-US" sz="900" dirty="0" smtClean="0"/>
                    <a:t>Verification of performance of </a:t>
                  </a:r>
                  <a:r>
                    <a:rPr lang="en-AU" sz="900" dirty="0" smtClean="0"/>
                    <a:t>Personnel </a:t>
                  </a:r>
                  <a:r>
                    <a:rPr lang="en-AU" sz="900" dirty="0"/>
                    <a:t>Safety </a:t>
                  </a:r>
                  <a:r>
                    <a:rPr lang="en-AU" sz="900" dirty="0" smtClean="0"/>
                    <a:t>System</a:t>
                  </a:r>
                </a:p>
                <a:p>
                  <a:pPr marL="92075" indent="-92075">
                    <a:spcBef>
                      <a:spcPts val="600"/>
                    </a:spcBef>
                    <a:buSzPct val="100000"/>
                    <a:buFontTx/>
                    <a:buChar char="•"/>
                  </a:pPr>
                  <a:r>
                    <a:rPr lang="en-US" sz="900" dirty="0" smtClean="0"/>
                    <a:t>Proof of compliance with radiation dose limits</a:t>
                  </a:r>
                  <a:endParaRPr lang="en-US" sz="900" dirty="0"/>
                </a:p>
                <a:p>
                  <a:pPr marL="92075" lvl="0" indent="-92075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 smtClean="0"/>
                    <a:t>Critical performance demonstration of basic functionality</a:t>
                  </a:r>
                  <a:endParaRPr sz="900" dirty="0"/>
                </a:p>
                <a:p>
                  <a:pPr marL="92075" lvl="0" indent="-92075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 smtClean="0"/>
                    <a:t>Scientific performance demonstration</a:t>
                  </a:r>
                </a:p>
                <a:p>
                  <a:pPr marL="92075" lvl="0" indent="-92075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 smtClean="0"/>
                    <a:t>Friendly user experiments</a:t>
                  </a:r>
                </a:p>
                <a:p>
                  <a:pPr marL="92075" lvl="0" indent="-92075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 smtClean="0"/>
                    <a:t>Completion of technical and user manuals</a:t>
                  </a:r>
                </a:p>
                <a:p>
                  <a:pPr lvl="0">
                    <a:spcBef>
                      <a:spcPts val="600"/>
                    </a:spcBef>
                    <a:buSzPct val="100000"/>
                  </a:pPr>
                  <a:endParaRPr lang="en-AU" sz="900" dirty="0" smtClean="0"/>
                </a:p>
              </p:txBody>
            </p:sp>
            <p:sp>
              <p:nvSpPr>
                <p:cNvPr id="102" name="Shape 55"/>
                <p:cNvSpPr/>
                <p:nvPr/>
              </p:nvSpPr>
              <p:spPr>
                <a:xfrm>
                  <a:off x="6743078" y="4549230"/>
                  <a:ext cx="756000" cy="180000"/>
                </a:xfrm>
                <a:prstGeom prst="rightArrow">
                  <a:avLst>
                    <a:gd name="adj1" fmla="val 50060"/>
                    <a:gd name="adj2" fmla="val 96576"/>
                  </a:avLst>
                </a:prstGeom>
                <a:solidFill>
                  <a:srgbClr val="9BBB59"/>
                </a:solidFill>
                <a:ln w="25400">
                  <a:solidFill>
                    <a:srgbClr val="FFFFFF"/>
                  </a:solidFill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45719" rIns="45719" anchor="ctr"/>
                <a:lstStyle/>
                <a:p>
                  <a:pPr lvl="0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03" name="Shape 55"/>
                <p:cNvSpPr/>
                <p:nvPr/>
              </p:nvSpPr>
              <p:spPr>
                <a:xfrm>
                  <a:off x="8051217" y="4549230"/>
                  <a:ext cx="756000" cy="180000"/>
                </a:xfrm>
                <a:prstGeom prst="rightArrow">
                  <a:avLst>
                    <a:gd name="adj1" fmla="val 50060"/>
                    <a:gd name="adj2" fmla="val 96576"/>
                  </a:avLst>
                </a:prstGeom>
                <a:solidFill>
                  <a:srgbClr val="9BBB59"/>
                </a:solidFill>
                <a:ln w="25400">
                  <a:solidFill>
                    <a:srgbClr val="FFFFFF"/>
                  </a:solidFill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45719" rIns="45719" anchor="ctr"/>
                <a:lstStyle/>
                <a:p>
                  <a:pPr lvl="0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</p:grpSp>
        <p:grpSp>
          <p:nvGrpSpPr>
            <p:cNvPr id="16" name="Group 15"/>
            <p:cNvGrpSpPr/>
            <p:nvPr/>
          </p:nvGrpSpPr>
          <p:grpSpPr>
            <a:xfrm>
              <a:off x="562249" y="5134770"/>
              <a:ext cx="8563751" cy="1626478"/>
              <a:chOff x="562249" y="5134770"/>
              <a:chExt cx="8563751" cy="1626478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562249" y="5134770"/>
                <a:ext cx="1122618" cy="1419321"/>
                <a:chOff x="562249" y="5068620"/>
                <a:chExt cx="1122618" cy="1419321"/>
              </a:xfrm>
            </p:grpSpPr>
            <p:sp>
              <p:nvSpPr>
                <p:cNvPr id="66" name="Shape 66"/>
                <p:cNvSpPr/>
                <p:nvPr/>
              </p:nvSpPr>
              <p:spPr>
                <a:xfrm flipV="1">
                  <a:off x="1050872" y="5068620"/>
                  <a:ext cx="3905" cy="478787"/>
                </a:xfrm>
                <a:prstGeom prst="line">
                  <a:avLst/>
                </a:prstGeom>
                <a:ln w="101600">
                  <a:solidFill>
                    <a:srgbClr val="8064A2"/>
                  </a:solidFill>
                  <a:tailEnd type="triangle"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0" tIns="0" rIns="0" bIns="0"/>
                <a:lstStyle/>
                <a:p>
                  <a:pPr lvl="0">
                    <a:defRPr sz="1200">
                      <a:latin typeface="+mn-lt"/>
                      <a:ea typeface="+mn-ea"/>
                      <a:cs typeface="+mn-cs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67" name="Shape 67"/>
                <p:cNvSpPr/>
                <p:nvPr/>
              </p:nvSpPr>
              <p:spPr>
                <a:xfrm>
                  <a:off x="562249" y="5580000"/>
                  <a:ext cx="1122618" cy="907941"/>
                </a:xfrm>
                <a:prstGeom prst="rect">
                  <a:avLst/>
                </a:prstGeom>
                <a:ln w="12700">
                  <a:solidFill>
                    <a:schemeClr val="accent4"/>
                  </a:solidFill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9" rIns="45719">
                  <a:spAutoFit/>
                </a:bodyPr>
                <a:lstStyle/>
                <a:p>
                  <a:pPr lvl="0" algn="ctr"/>
                  <a:r>
                    <a:rPr sz="1100" b="1" dirty="0"/>
                    <a:t>Tollgate 1</a:t>
                  </a:r>
                </a:p>
                <a:p>
                  <a:pPr marL="93663" lvl="0" indent="-93663">
                    <a:spcBef>
                      <a:spcPts val="300"/>
                    </a:spcBef>
                    <a:buFont typeface="Arial"/>
                    <a:buChar char="•"/>
                  </a:pPr>
                  <a:r>
                    <a:rPr sz="800" dirty="0"/>
                    <a:t>STAP review</a:t>
                  </a:r>
                </a:p>
                <a:p>
                  <a:pPr marL="93663" lvl="0" indent="-93663">
                    <a:spcBef>
                      <a:spcPts val="300"/>
                    </a:spcBef>
                    <a:buFont typeface="Arial"/>
                    <a:buChar char="•"/>
                  </a:pPr>
                  <a:r>
                    <a:rPr sz="800" dirty="0" smtClean="0"/>
                    <a:t>SAC</a:t>
                  </a:r>
                  <a:r>
                    <a:rPr lang="en-AU" sz="800" dirty="0" smtClean="0"/>
                    <a:t> </a:t>
                  </a:r>
                  <a:r>
                    <a:rPr sz="800" dirty="0" smtClean="0"/>
                    <a:t>recommendation</a:t>
                  </a:r>
                  <a:endParaRPr sz="800" dirty="0"/>
                </a:p>
                <a:p>
                  <a:pPr marL="93663" lvl="0" indent="-93663">
                    <a:spcBef>
                      <a:spcPts val="300"/>
                    </a:spcBef>
                    <a:buFont typeface="Arial"/>
                    <a:buChar char="•"/>
                  </a:pPr>
                  <a:r>
                    <a:rPr lang="en-AU" sz="800" dirty="0" smtClean="0"/>
                    <a:t>NSS recommendation</a:t>
                  </a:r>
                </a:p>
                <a:p>
                  <a:pPr marL="93663" lvl="0" indent="-93663">
                    <a:spcBef>
                      <a:spcPts val="300"/>
                    </a:spcBef>
                    <a:buFont typeface="Arial"/>
                    <a:buChar char="•"/>
                  </a:pPr>
                  <a:r>
                    <a:rPr lang="en-AU" sz="800" dirty="0" smtClean="0"/>
                    <a:t>STC</a:t>
                  </a:r>
                  <a:r>
                    <a:rPr sz="800" dirty="0" smtClean="0"/>
                    <a:t> </a:t>
                  </a:r>
                  <a:r>
                    <a:rPr lang="en-AU" sz="800" dirty="0" smtClean="0"/>
                    <a:t>approval</a:t>
                  </a:r>
                  <a:endParaRPr sz="800" dirty="0"/>
                </a:p>
              </p:txBody>
            </p:sp>
          </p:grpSp>
          <p:grpSp>
            <p:nvGrpSpPr>
              <p:cNvPr id="8" name="Group 7"/>
              <p:cNvGrpSpPr/>
              <p:nvPr/>
            </p:nvGrpSpPr>
            <p:grpSpPr>
              <a:xfrm>
                <a:off x="2599267" y="5134770"/>
                <a:ext cx="1286317" cy="1626478"/>
                <a:chOff x="2645572" y="5068620"/>
                <a:chExt cx="1286317" cy="1626478"/>
              </a:xfrm>
            </p:grpSpPr>
            <p:sp>
              <p:nvSpPr>
                <p:cNvPr id="37" name="Shape 66"/>
                <p:cNvSpPr/>
                <p:nvPr/>
              </p:nvSpPr>
              <p:spPr>
                <a:xfrm flipV="1">
                  <a:off x="3330027" y="5068620"/>
                  <a:ext cx="3905" cy="478787"/>
                </a:xfrm>
                <a:prstGeom prst="line">
                  <a:avLst/>
                </a:prstGeom>
                <a:ln w="101600">
                  <a:solidFill>
                    <a:srgbClr val="8064A2"/>
                  </a:solidFill>
                  <a:tailEnd type="triangle"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0" tIns="0" rIns="0" bIns="0"/>
                <a:lstStyle/>
                <a:p>
                  <a:pPr lvl="0">
                    <a:defRPr sz="1200">
                      <a:latin typeface="+mn-lt"/>
                      <a:ea typeface="+mn-ea"/>
                      <a:cs typeface="+mn-cs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104" name="Shape 67"/>
                <p:cNvSpPr/>
                <p:nvPr/>
              </p:nvSpPr>
              <p:spPr>
                <a:xfrm>
                  <a:off x="2645572" y="5579408"/>
                  <a:ext cx="1286317" cy="1115690"/>
                </a:xfrm>
                <a:prstGeom prst="rect">
                  <a:avLst/>
                </a:prstGeom>
                <a:ln w="12700">
                  <a:solidFill>
                    <a:schemeClr val="accent4"/>
                  </a:solidFill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9" rIns="45719">
                  <a:spAutoFit/>
                </a:bodyPr>
                <a:lstStyle/>
                <a:p>
                  <a:pPr lvl="0" algn="ctr"/>
                  <a:r>
                    <a:rPr sz="1100" b="1" dirty="0"/>
                    <a:t>Tollgate </a:t>
                  </a:r>
                  <a:r>
                    <a:rPr lang="en-AU" sz="1100" b="1" dirty="0" smtClean="0"/>
                    <a:t>2 (PDR)</a:t>
                  </a:r>
                </a:p>
                <a:p>
                  <a:pPr lvl="0" algn="ctr">
                    <a:spcBef>
                      <a:spcPts val="300"/>
                    </a:spcBef>
                  </a:pPr>
                  <a:r>
                    <a:rPr lang="en-AU" sz="800" dirty="0" smtClean="0"/>
                    <a:t>Preliminary Design Review</a:t>
                  </a:r>
                  <a:endParaRPr sz="800" dirty="0"/>
                </a:p>
                <a:p>
                  <a:pPr marL="93663" lvl="0" indent="-93663">
                    <a:spcBef>
                      <a:spcPts val="300"/>
                    </a:spcBef>
                    <a:buFont typeface="Arial"/>
                    <a:buChar char="•"/>
                  </a:pPr>
                  <a:r>
                    <a:rPr sz="800" dirty="0"/>
                    <a:t>STAP review</a:t>
                  </a:r>
                </a:p>
                <a:p>
                  <a:pPr marL="93663" lvl="0" indent="-93663">
                    <a:spcBef>
                      <a:spcPts val="300"/>
                    </a:spcBef>
                    <a:buFont typeface="Arial"/>
                    <a:buChar char="•"/>
                  </a:pPr>
                  <a:r>
                    <a:rPr lang="en-AU" sz="800" dirty="0" smtClean="0"/>
                    <a:t>NSS </a:t>
                  </a:r>
                </a:p>
                <a:p>
                  <a:pPr marL="271463" lvl="0" indent="-177800">
                    <a:buFont typeface="Wingdings" charset="2"/>
                    <a:buChar char="Ø"/>
                  </a:pPr>
                  <a:r>
                    <a:rPr lang="en-AU" sz="800" dirty="0" smtClean="0"/>
                    <a:t>scope review</a:t>
                  </a:r>
                </a:p>
                <a:p>
                  <a:pPr marL="271463" lvl="0" indent="-177800">
                    <a:buFont typeface="Wingdings" charset="2"/>
                    <a:buChar char="Ø"/>
                  </a:pPr>
                  <a:r>
                    <a:rPr lang="en-AU" sz="800" dirty="0" smtClean="0"/>
                    <a:t>assign cost book value </a:t>
                  </a:r>
                </a:p>
                <a:p>
                  <a:pPr marL="271463" lvl="0" indent="-177800">
                    <a:buFont typeface="Wingdings" charset="2"/>
                    <a:buChar char="Ø"/>
                  </a:pPr>
                  <a:r>
                    <a:rPr lang="en-AU" sz="800" dirty="0" smtClean="0"/>
                    <a:t>approval</a:t>
                  </a:r>
                  <a:endParaRPr sz="800" dirty="0"/>
                </a:p>
              </p:txBody>
            </p:sp>
          </p:grpSp>
          <p:grpSp>
            <p:nvGrpSpPr>
              <p:cNvPr id="9" name="Group 8"/>
              <p:cNvGrpSpPr/>
              <p:nvPr/>
            </p:nvGrpSpPr>
            <p:grpSpPr>
              <a:xfrm>
                <a:off x="4140200" y="5134950"/>
                <a:ext cx="1092199" cy="1419141"/>
                <a:chOff x="4166660" y="5068800"/>
                <a:chExt cx="1092199" cy="1419141"/>
              </a:xfrm>
            </p:grpSpPr>
            <p:sp>
              <p:nvSpPr>
                <p:cNvPr id="38" name="Shape 66"/>
                <p:cNvSpPr/>
                <p:nvPr/>
              </p:nvSpPr>
              <p:spPr>
                <a:xfrm flipV="1">
                  <a:off x="4726370" y="5068800"/>
                  <a:ext cx="3905" cy="478787"/>
                </a:xfrm>
                <a:prstGeom prst="line">
                  <a:avLst/>
                </a:prstGeom>
                <a:ln w="101600">
                  <a:solidFill>
                    <a:srgbClr val="8064A2"/>
                  </a:solidFill>
                  <a:tailEnd type="triangle"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0" tIns="0" rIns="0" bIns="0"/>
                <a:lstStyle/>
                <a:p>
                  <a:pPr lvl="0">
                    <a:defRPr sz="1200">
                      <a:latin typeface="+mn-lt"/>
                      <a:ea typeface="+mn-ea"/>
                      <a:cs typeface="+mn-cs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105" name="Shape 67"/>
                <p:cNvSpPr/>
                <p:nvPr/>
              </p:nvSpPr>
              <p:spPr>
                <a:xfrm>
                  <a:off x="4166660" y="5580000"/>
                  <a:ext cx="1092199" cy="907941"/>
                </a:xfrm>
                <a:prstGeom prst="rect">
                  <a:avLst/>
                </a:prstGeom>
                <a:ln w="12700">
                  <a:solidFill>
                    <a:schemeClr val="accent4"/>
                  </a:solidFill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9" rIns="45719">
                  <a:spAutoFit/>
                </a:bodyPr>
                <a:lstStyle/>
                <a:p>
                  <a:pPr lvl="0" algn="ctr"/>
                  <a:r>
                    <a:rPr sz="1100" b="1" dirty="0"/>
                    <a:t>Tollgate </a:t>
                  </a:r>
                  <a:r>
                    <a:rPr lang="en-AU" sz="1100" b="1" dirty="0" smtClean="0"/>
                    <a:t>3 (CDR)</a:t>
                  </a:r>
                  <a:endParaRPr sz="1100" b="1" dirty="0"/>
                </a:p>
                <a:p>
                  <a:pPr marL="179388" lvl="0" indent="-179388">
                    <a:spcBef>
                      <a:spcPts val="300"/>
                    </a:spcBef>
                  </a:pPr>
                  <a:r>
                    <a:rPr lang="en-AU" sz="800" dirty="0" smtClean="0"/>
                    <a:t>Critical Design Review</a:t>
                  </a:r>
                </a:p>
                <a:p>
                  <a:pPr marL="93663" lvl="0" indent="-93663">
                    <a:spcBef>
                      <a:spcPts val="300"/>
                    </a:spcBef>
                    <a:buFont typeface="Arial"/>
                    <a:buChar char="•"/>
                  </a:pPr>
                  <a:r>
                    <a:rPr sz="800" dirty="0" smtClean="0"/>
                    <a:t>STAP review</a:t>
                  </a:r>
                  <a:endParaRPr lang="en-AU" sz="800" dirty="0" smtClean="0"/>
                </a:p>
                <a:p>
                  <a:pPr marL="93663" lvl="0" indent="-93663">
                    <a:spcBef>
                      <a:spcPts val="300"/>
                    </a:spcBef>
                    <a:buFont typeface="Arial"/>
                    <a:buChar char="•"/>
                  </a:pPr>
                  <a:r>
                    <a:rPr lang="en-AU" sz="800" dirty="0" smtClean="0"/>
                    <a:t>ICB review</a:t>
                  </a:r>
                  <a:endParaRPr sz="800" dirty="0"/>
                </a:p>
                <a:p>
                  <a:pPr marL="93663" lvl="0" indent="-93663">
                    <a:spcBef>
                      <a:spcPts val="300"/>
                    </a:spcBef>
                    <a:buFont typeface="Arial"/>
                    <a:buChar char="•"/>
                  </a:pPr>
                  <a:r>
                    <a:rPr lang="en-AU" sz="800" dirty="0" smtClean="0"/>
                    <a:t>NSS</a:t>
                  </a:r>
                  <a:r>
                    <a:rPr sz="800" dirty="0" smtClean="0"/>
                    <a:t> </a:t>
                  </a:r>
                  <a:r>
                    <a:rPr lang="en-AU" sz="800" dirty="0" smtClean="0"/>
                    <a:t>approval</a:t>
                  </a:r>
                  <a:endParaRPr sz="800" dirty="0"/>
                </a:p>
              </p:txBody>
            </p:sp>
          </p:grpSp>
          <p:grpSp>
            <p:nvGrpSpPr>
              <p:cNvPr id="10" name="Group 9"/>
              <p:cNvGrpSpPr/>
              <p:nvPr/>
            </p:nvGrpSpPr>
            <p:grpSpPr>
              <a:xfrm>
                <a:off x="5649601" y="5134950"/>
                <a:ext cx="1021477" cy="1380669"/>
                <a:chOff x="5695906" y="5068800"/>
                <a:chExt cx="1021477" cy="1380669"/>
              </a:xfrm>
            </p:grpSpPr>
            <p:sp>
              <p:nvSpPr>
                <p:cNvPr id="39" name="Shape 66"/>
                <p:cNvSpPr/>
                <p:nvPr/>
              </p:nvSpPr>
              <p:spPr>
                <a:xfrm flipV="1">
                  <a:off x="6236384" y="5068800"/>
                  <a:ext cx="3905" cy="478787"/>
                </a:xfrm>
                <a:prstGeom prst="line">
                  <a:avLst/>
                </a:prstGeom>
                <a:ln w="101600">
                  <a:solidFill>
                    <a:srgbClr val="8064A2"/>
                  </a:solidFill>
                  <a:tailEnd type="triangle"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0" tIns="0" rIns="0" bIns="0"/>
                <a:lstStyle/>
                <a:p>
                  <a:pPr lvl="0">
                    <a:defRPr sz="1200">
                      <a:latin typeface="+mn-lt"/>
                      <a:ea typeface="+mn-ea"/>
                      <a:cs typeface="+mn-cs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106" name="Shape 67"/>
                <p:cNvSpPr/>
                <p:nvPr/>
              </p:nvSpPr>
              <p:spPr>
                <a:xfrm>
                  <a:off x="5695906" y="5580000"/>
                  <a:ext cx="1021477" cy="869469"/>
                </a:xfrm>
                <a:prstGeom prst="rect">
                  <a:avLst/>
                </a:prstGeom>
                <a:ln w="12700">
                  <a:solidFill>
                    <a:schemeClr val="accent4"/>
                  </a:solidFill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9" rIns="45719">
                  <a:spAutoFit/>
                </a:bodyPr>
                <a:lstStyle/>
                <a:p>
                  <a:pPr lvl="0" algn="ctr"/>
                  <a:r>
                    <a:rPr sz="1100" b="1" dirty="0"/>
                    <a:t>Tollgate </a:t>
                  </a:r>
                  <a:r>
                    <a:rPr lang="en-AU" sz="1100" b="1" dirty="0" smtClean="0"/>
                    <a:t>4 (IRR)</a:t>
                  </a:r>
                  <a:endParaRPr sz="1100" b="1" dirty="0"/>
                </a:p>
                <a:p>
                  <a:pPr marL="179388" lvl="0" indent="-179388">
                    <a:spcBef>
                      <a:spcPts val="300"/>
                    </a:spcBef>
                  </a:pPr>
                  <a:r>
                    <a:rPr lang="en-AU" sz="800" dirty="0" smtClean="0"/>
                    <a:t>Installation Readiness Review</a:t>
                  </a:r>
                </a:p>
                <a:p>
                  <a:pPr marL="93663" lvl="0" indent="-93663">
                    <a:spcBef>
                      <a:spcPts val="300"/>
                    </a:spcBef>
                    <a:buFont typeface="Arial"/>
                    <a:buChar char="•"/>
                  </a:pPr>
                  <a:r>
                    <a:rPr lang="en-AU" sz="800" dirty="0" smtClean="0"/>
                    <a:t>ICB review</a:t>
                  </a:r>
                  <a:endParaRPr sz="800" dirty="0"/>
                </a:p>
                <a:p>
                  <a:pPr marL="93663" lvl="0" indent="-93663">
                    <a:spcBef>
                      <a:spcPts val="300"/>
                    </a:spcBef>
                    <a:buFont typeface="Arial"/>
                    <a:buChar char="•"/>
                  </a:pPr>
                  <a:r>
                    <a:rPr lang="en-AU" sz="800" dirty="0" smtClean="0"/>
                    <a:t>NSS</a:t>
                  </a:r>
                  <a:r>
                    <a:rPr sz="800" dirty="0" smtClean="0"/>
                    <a:t> </a:t>
                  </a:r>
                  <a:r>
                    <a:rPr lang="en-AU" sz="800" dirty="0" smtClean="0"/>
                    <a:t>approval</a:t>
                  </a:r>
                  <a:endParaRPr sz="800" dirty="0"/>
                </a:p>
              </p:txBody>
            </p:sp>
          </p:grpSp>
          <p:grpSp>
            <p:nvGrpSpPr>
              <p:cNvPr id="11" name="Group 10"/>
              <p:cNvGrpSpPr/>
              <p:nvPr/>
            </p:nvGrpSpPr>
            <p:grpSpPr>
              <a:xfrm>
                <a:off x="7018867" y="5134950"/>
                <a:ext cx="1028878" cy="1219086"/>
                <a:chOff x="7045327" y="5068800"/>
                <a:chExt cx="1028878" cy="1219086"/>
              </a:xfrm>
            </p:grpSpPr>
            <p:sp>
              <p:nvSpPr>
                <p:cNvPr id="40" name="Shape 66"/>
                <p:cNvSpPr/>
                <p:nvPr/>
              </p:nvSpPr>
              <p:spPr>
                <a:xfrm flipV="1">
                  <a:off x="7687184" y="5068800"/>
                  <a:ext cx="3905" cy="478787"/>
                </a:xfrm>
                <a:prstGeom prst="line">
                  <a:avLst/>
                </a:prstGeom>
                <a:ln w="101600">
                  <a:solidFill>
                    <a:srgbClr val="8064A2"/>
                  </a:solidFill>
                  <a:tailEnd type="triangle"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0" tIns="0" rIns="0" bIns="0"/>
                <a:lstStyle/>
                <a:p>
                  <a:pPr lvl="0">
                    <a:defRPr sz="1200">
                      <a:latin typeface="+mn-lt"/>
                      <a:ea typeface="+mn-ea"/>
                      <a:cs typeface="+mn-cs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107" name="Shape 67"/>
                <p:cNvSpPr/>
                <p:nvPr/>
              </p:nvSpPr>
              <p:spPr>
                <a:xfrm>
                  <a:off x="7045327" y="5580000"/>
                  <a:ext cx="1028878" cy="707886"/>
                </a:xfrm>
                <a:prstGeom prst="rect">
                  <a:avLst/>
                </a:prstGeom>
                <a:ln w="12700">
                  <a:solidFill>
                    <a:schemeClr val="accent4"/>
                  </a:solidFill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9" rIns="45719">
                  <a:spAutoFit/>
                </a:bodyPr>
                <a:lstStyle/>
                <a:p>
                  <a:pPr lvl="0" algn="ctr"/>
                  <a:r>
                    <a:rPr sz="1100" b="1" dirty="0"/>
                    <a:t>Tollgate </a:t>
                  </a:r>
                  <a:r>
                    <a:rPr lang="en-AU" sz="1100" b="1" dirty="0" smtClean="0"/>
                    <a:t>5 (SAR)</a:t>
                  </a:r>
                  <a:endParaRPr sz="1100" b="1" dirty="0"/>
                </a:p>
                <a:p>
                  <a:pPr lvl="0" algn="ctr">
                    <a:spcBef>
                      <a:spcPts val="300"/>
                    </a:spcBef>
                  </a:pPr>
                  <a:r>
                    <a:rPr lang="en-AU" sz="800" dirty="0" smtClean="0"/>
                    <a:t>Safety systems acceptance review</a:t>
                  </a:r>
                  <a:endParaRPr sz="800" dirty="0"/>
                </a:p>
                <a:p>
                  <a:pPr marL="93663" lvl="0" indent="-93663" algn="ctr">
                    <a:spcBef>
                      <a:spcPts val="300"/>
                    </a:spcBef>
                    <a:buFont typeface="Arial"/>
                    <a:buChar char="•"/>
                  </a:pPr>
                  <a:r>
                    <a:rPr lang="en-AU" sz="800" dirty="0" smtClean="0"/>
                    <a:t>NSS</a:t>
                  </a:r>
                  <a:r>
                    <a:rPr sz="800" dirty="0" smtClean="0"/>
                    <a:t> </a:t>
                  </a:r>
                  <a:r>
                    <a:rPr lang="en-AU" sz="800" dirty="0" smtClean="0"/>
                    <a:t>approval</a:t>
                  </a:r>
                  <a:endParaRPr sz="800" dirty="0"/>
                </a:p>
              </p:txBody>
            </p:sp>
          </p:grpSp>
          <p:grpSp>
            <p:nvGrpSpPr>
              <p:cNvPr id="12" name="Group 11"/>
              <p:cNvGrpSpPr/>
              <p:nvPr/>
            </p:nvGrpSpPr>
            <p:grpSpPr>
              <a:xfrm>
                <a:off x="8118000" y="5134770"/>
                <a:ext cx="1008000" cy="1219266"/>
                <a:chOff x="8118000" y="5068620"/>
                <a:chExt cx="1008000" cy="1219266"/>
              </a:xfrm>
            </p:grpSpPr>
            <p:sp>
              <p:nvSpPr>
                <p:cNvPr id="108" name="Shape 66"/>
                <p:cNvSpPr/>
                <p:nvPr/>
              </p:nvSpPr>
              <p:spPr>
                <a:xfrm flipV="1">
                  <a:off x="8923968" y="5068620"/>
                  <a:ext cx="3905" cy="478787"/>
                </a:xfrm>
                <a:prstGeom prst="line">
                  <a:avLst/>
                </a:prstGeom>
                <a:ln w="101600">
                  <a:solidFill>
                    <a:srgbClr val="8064A2"/>
                  </a:solidFill>
                  <a:tailEnd type="triangle"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0" tIns="0" rIns="0" bIns="0"/>
                <a:lstStyle/>
                <a:p>
                  <a:pPr lvl="0">
                    <a:defRPr sz="1200">
                      <a:latin typeface="+mn-lt"/>
                      <a:ea typeface="+mn-ea"/>
                      <a:cs typeface="+mn-cs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109" name="Shape 67"/>
                <p:cNvSpPr/>
                <p:nvPr/>
              </p:nvSpPr>
              <p:spPr>
                <a:xfrm>
                  <a:off x="8118000" y="5580000"/>
                  <a:ext cx="1008000" cy="707886"/>
                </a:xfrm>
                <a:prstGeom prst="rect">
                  <a:avLst/>
                </a:prstGeom>
                <a:ln w="12700">
                  <a:solidFill>
                    <a:schemeClr val="accent4"/>
                  </a:solidFill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0" rIns="36000">
                  <a:spAutoFit/>
                </a:bodyPr>
                <a:lstStyle/>
                <a:p>
                  <a:pPr lvl="0" algn="ctr"/>
                  <a:r>
                    <a:rPr sz="1100" b="1" dirty="0"/>
                    <a:t>Tollgate </a:t>
                  </a:r>
                  <a:r>
                    <a:rPr lang="en-AU" sz="1100" b="1" dirty="0" smtClean="0"/>
                    <a:t>6 (ORR)</a:t>
                  </a:r>
                  <a:endParaRPr sz="1100" b="1" dirty="0"/>
                </a:p>
                <a:p>
                  <a:pPr lvl="0" algn="ctr">
                    <a:spcBef>
                      <a:spcPts val="300"/>
                    </a:spcBef>
                  </a:pPr>
                  <a:r>
                    <a:rPr lang="en-AU" sz="800" dirty="0" smtClean="0"/>
                    <a:t>Operations readiness review</a:t>
                  </a:r>
                  <a:endParaRPr sz="800" dirty="0"/>
                </a:p>
                <a:p>
                  <a:pPr marL="93663" lvl="0" indent="-93663" algn="ctr">
                    <a:spcBef>
                      <a:spcPts val="300"/>
                    </a:spcBef>
                    <a:buFont typeface="Arial"/>
                    <a:buChar char="•"/>
                  </a:pPr>
                  <a:r>
                    <a:rPr lang="en-AU" sz="800" dirty="0" smtClean="0"/>
                    <a:t>NSS</a:t>
                  </a:r>
                  <a:r>
                    <a:rPr sz="800" dirty="0" smtClean="0"/>
                    <a:t> </a:t>
                  </a:r>
                  <a:r>
                    <a:rPr lang="en-AU" sz="800" dirty="0" smtClean="0"/>
                    <a:t>approval</a:t>
                  </a:r>
                  <a:endParaRPr sz="800" dirty="0"/>
                </a:p>
              </p:txBody>
            </p:sp>
          </p:grpSp>
        </p:grpSp>
        <p:sp>
          <p:nvSpPr>
            <p:cNvPr id="13" name="TextBox 12"/>
            <p:cNvSpPr txBox="1"/>
            <p:nvPr/>
          </p:nvSpPr>
          <p:spPr>
            <a:xfrm>
              <a:off x="2180295" y="76155"/>
              <a:ext cx="4769190" cy="369330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alpha val="71000"/>
                  </a:schemeClr>
                </a:gs>
                <a:gs pos="100000">
                  <a:srgbClr val="FFFFFF"/>
                </a:gs>
              </a:gsLst>
              <a:lin ang="5400000" scaled="0"/>
              <a:tileRect/>
            </a:gradFill>
            <a:ln w="12700" cap="flat">
              <a:solidFill>
                <a:schemeClr val="accent4"/>
              </a:solidFill>
              <a:miter lim="400000"/>
            </a:ln>
            <a:effectLst>
              <a:glow rad="63500">
                <a:schemeClr val="accent4">
                  <a:lumMod val="20000"/>
                  <a:lumOff val="80000"/>
                  <a:alpha val="75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ctr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rPr>
                <a:t>NSS Project; Neutron Instrument project phases</a:t>
              </a:r>
              <a:endPara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6" name="Rectangle 55"/>
          <p:cNvSpPr/>
          <p:nvPr/>
        </p:nvSpPr>
        <p:spPr>
          <a:xfrm>
            <a:off x="1944000" y="1104300"/>
            <a:ext cx="5716723" cy="35772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/>
          <p:cNvSpPr txBox="1"/>
          <p:nvPr/>
        </p:nvSpPr>
        <p:spPr>
          <a:xfrm>
            <a:off x="2635042" y="6602512"/>
            <a:ext cx="1022541" cy="153888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36000" bIns="0" rtlCol="0">
            <a:spAutoFit/>
          </a:bodyPr>
          <a:lstStyle/>
          <a:p>
            <a:pPr marL="93663" indent="-93663">
              <a:buFont typeface="Arial"/>
              <a:buChar char="•"/>
            </a:pPr>
            <a:r>
              <a:rPr lang="en-US" sz="1000" dirty="0" smtClean="0"/>
              <a:t>STC approval</a:t>
            </a:r>
            <a:endParaRPr lang="en-US" sz="1000" dirty="0"/>
          </a:p>
        </p:txBody>
      </p:sp>
      <p:grpSp>
        <p:nvGrpSpPr>
          <p:cNvPr id="58" name="Group 57"/>
          <p:cNvGrpSpPr/>
          <p:nvPr/>
        </p:nvGrpSpPr>
        <p:grpSpPr>
          <a:xfrm>
            <a:off x="2311225" y="5057940"/>
            <a:ext cx="1813140" cy="1819157"/>
            <a:chOff x="2476572" y="5342033"/>
            <a:chExt cx="1544992" cy="813643"/>
          </a:xfrm>
        </p:grpSpPr>
        <p:sp>
          <p:nvSpPr>
            <p:cNvPr id="59" name="Oval 58"/>
            <p:cNvSpPr/>
            <p:nvPr/>
          </p:nvSpPr>
          <p:spPr>
            <a:xfrm>
              <a:off x="2487729" y="5342033"/>
              <a:ext cx="1511832" cy="813643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2476572" y="5665487"/>
              <a:ext cx="1544992" cy="289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New process for Council approval</a:t>
              </a:r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98786" y="6282487"/>
            <a:ext cx="2881014" cy="583742"/>
            <a:chOff x="598786" y="6282487"/>
            <a:chExt cx="2881014" cy="583742"/>
          </a:xfrm>
        </p:grpSpPr>
        <p:sp>
          <p:nvSpPr>
            <p:cNvPr id="3" name="Oval 2"/>
            <p:cNvSpPr/>
            <p:nvPr/>
          </p:nvSpPr>
          <p:spPr>
            <a:xfrm>
              <a:off x="2668910" y="6546204"/>
              <a:ext cx="810890" cy="320025"/>
            </a:xfrm>
            <a:prstGeom prst="ellips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598786" y="6282487"/>
              <a:ext cx="697204" cy="320025"/>
            </a:xfrm>
            <a:prstGeom prst="ellips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7315588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913" y="0"/>
            <a:ext cx="6696253" cy="1441531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rPr>
              <a:t>Procedure for </a:t>
            </a:r>
            <a:r>
              <a:rPr lang="en-US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rPr>
              <a:t>decisions </a:t>
            </a:r>
            <a:r>
              <a:rPr lang="en-US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rPr>
              <a:t>on Construction of </a:t>
            </a:r>
            <a:r>
              <a:rPr lang="en-US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rPr>
              <a:t>Instruments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5</a:t>
            </a:fld>
            <a:endParaRPr lang="sv-SE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65272" y="1682487"/>
            <a:ext cx="7990598" cy="467386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72000" tIns="140400" rIns="72000" bIns="140400" rtlCol="0">
            <a:noAutofit/>
          </a:bodyPr>
          <a:lstStyle>
            <a:lvl1pPr marL="0" indent="0" algn="l" defTabSz="457200" rtl="0" eaLnBrk="1" latinLnBrk="0" hangingPunct="1">
              <a:lnSpc>
                <a:spcPts val="2400"/>
              </a:lnSpc>
              <a:spcBef>
                <a:spcPct val="20000"/>
              </a:spcBef>
              <a:spcAft>
                <a:spcPts val="1200"/>
              </a:spcAft>
              <a:buFont typeface="Wingdings" charset="2"/>
              <a:buNone/>
              <a:defRPr sz="20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Wingdings" charset="2"/>
              <a:buNone/>
              <a:defRPr sz="20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Wingdings" charset="2"/>
              <a:buNone/>
              <a:defRPr sz="20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Wingdings" charset="2"/>
              <a:buNone/>
              <a:defRPr sz="20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Wingdings" charset="2"/>
              <a:buNone/>
              <a:defRPr sz="20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b="1" dirty="0" smtClean="0">
                <a:solidFill>
                  <a:schemeClr val="tx1"/>
                </a:solidFill>
              </a:rPr>
              <a:t>New process (approved by ERIC Council on 10</a:t>
            </a:r>
            <a:r>
              <a:rPr lang="en-US" b="1" baseline="30000" dirty="0" smtClean="0">
                <a:solidFill>
                  <a:schemeClr val="tx1"/>
                </a:solidFill>
              </a:rPr>
              <a:t>th</a:t>
            </a:r>
            <a:r>
              <a:rPr lang="en-US" b="1" dirty="0" smtClean="0">
                <a:solidFill>
                  <a:schemeClr val="tx1"/>
                </a:solidFill>
              </a:rPr>
              <a:t> June):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The proposal to Council in Dec. 2016 will include a strategy for early science success; which instruments (8) should enter user operation in 2023 and, as far as possible</a:t>
            </a:r>
            <a:r>
              <a:rPr lang="en-US" b="1" dirty="0" smtClean="0">
                <a:solidFill>
                  <a:schemeClr val="tx1"/>
                </a:solidFill>
              </a:rPr>
              <a:t>, cost book values </a:t>
            </a:r>
            <a:r>
              <a:rPr lang="en-US" dirty="0" smtClean="0">
                <a:solidFill>
                  <a:schemeClr val="tx1"/>
                </a:solidFill>
              </a:rPr>
              <a:t>for 13* of the instruments now in phase 1, even though most instruments will not have finished Phase 1.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This intermediate step provides an overall breakdown of the ring-fenced NSS construction budget </a:t>
            </a:r>
            <a:r>
              <a:rPr lang="en-US" b="1" dirty="0" smtClean="0">
                <a:solidFill>
                  <a:schemeClr val="tx1"/>
                </a:solidFill>
              </a:rPr>
              <a:t>including cost book values for instruments </a:t>
            </a:r>
            <a:r>
              <a:rPr lang="en-US" dirty="0" smtClean="0">
                <a:solidFill>
                  <a:schemeClr val="tx1"/>
                </a:solidFill>
              </a:rPr>
              <a:t>and all other activities as well as the preliminary schedule for the instrument program.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The final Council decision to construct an instrument will take place after Tollgate 2 as agreed previously. </a:t>
            </a:r>
            <a:r>
              <a:rPr lang="en-US" i="1" dirty="0" smtClean="0">
                <a:solidFill>
                  <a:prstClr val="black"/>
                </a:solidFill>
              </a:rPr>
              <a:t>(we are working to ensure this does not slow down construction)</a:t>
            </a:r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6336" y="6449910"/>
            <a:ext cx="42475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600" i="1" dirty="0" smtClean="0">
                <a:solidFill>
                  <a:schemeClr val="tx1"/>
                </a:solidFill>
              </a:rPr>
              <a:t>* (</a:t>
            </a:r>
            <a:r>
              <a:rPr lang="en-US" sz="1600" i="1" dirty="0">
                <a:solidFill>
                  <a:schemeClr val="tx1"/>
                </a:solidFill>
              </a:rPr>
              <a:t>LOKI &amp; NMX already have cost book values). </a:t>
            </a:r>
          </a:p>
        </p:txBody>
      </p:sp>
    </p:spTree>
    <p:extLst>
      <p:ext uri="{BB962C8B-B14F-4D97-AF65-F5344CB8AC3E}">
        <p14:creationId xmlns:p14="http://schemas.microsoft.com/office/powerpoint/2010/main" val="350863205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052" y="1639312"/>
            <a:ext cx="6525251" cy="5018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" name="Title 1"/>
          <p:cNvSpPr>
            <a:spLocks noGrp="1"/>
          </p:cNvSpPr>
          <p:nvPr>
            <p:ph type="title"/>
          </p:nvPr>
        </p:nvSpPr>
        <p:spPr>
          <a:xfrm>
            <a:off x="462003" y="188640"/>
            <a:ext cx="6840760" cy="1008112"/>
          </a:xfrm>
        </p:spPr>
        <p:txBody>
          <a:bodyPr>
            <a:noAutofit/>
          </a:bodyPr>
          <a:lstStyle/>
          <a:p>
            <a:pPr algn="ctr"/>
            <a:r>
              <a:rPr lang="en-US" dirty="0" smtClean="0"/>
              <a:t>The ESS Neutron </a:t>
            </a:r>
            <a:r>
              <a:rPr lang="en-US" dirty="0"/>
              <a:t>Instruments</a:t>
            </a:r>
            <a:br>
              <a:rPr lang="en-US" dirty="0"/>
            </a:br>
            <a:r>
              <a:rPr lang="en-US" dirty="0"/>
              <a:t>revised layout (June 2016)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-108520" y="6453336"/>
            <a:ext cx="25392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Instrument Layout (June 2016)</a:t>
            </a:r>
            <a:endParaRPr lang="en-US" sz="1400" dirty="0"/>
          </a:p>
        </p:txBody>
      </p:sp>
      <p:sp>
        <p:nvSpPr>
          <p:cNvPr id="112" name="TextBox 111"/>
          <p:cNvSpPr txBox="1"/>
          <p:nvPr/>
        </p:nvSpPr>
        <p:spPr>
          <a:xfrm>
            <a:off x="3270860" y="3556415"/>
            <a:ext cx="696134" cy="35463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ODIN</a:t>
            </a:r>
            <a:endParaRPr lang="en-US" b="1" dirty="0">
              <a:solidFill>
                <a:srgbClr val="FFFF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2361383" y="4048423"/>
            <a:ext cx="909477" cy="35463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DREAM</a:t>
            </a:r>
            <a:endParaRPr lang="en-US" b="1" dirty="0">
              <a:solidFill>
                <a:srgbClr val="FFFF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6350677" y="1689561"/>
            <a:ext cx="662052" cy="35463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NMX</a:t>
            </a:r>
            <a:endParaRPr lang="en-US" b="1" dirty="0">
              <a:solidFill>
                <a:srgbClr val="FFFF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7639904" y="2726702"/>
            <a:ext cx="1153092" cy="35463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MIRACLES</a:t>
            </a:r>
            <a:endParaRPr lang="en-US" b="1" dirty="0">
              <a:solidFill>
                <a:srgbClr val="FFFF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6708796" y="1966132"/>
            <a:ext cx="668393" cy="35463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BEER</a:t>
            </a:r>
            <a:endParaRPr lang="en-US" b="1" dirty="0">
              <a:solidFill>
                <a:srgbClr val="FFFF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7066914" y="2173560"/>
            <a:ext cx="835037" cy="35463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C-SPEC</a:t>
            </a:r>
            <a:endParaRPr lang="en-US" b="1" dirty="0">
              <a:solidFill>
                <a:srgbClr val="FFFF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8356140" y="3348987"/>
            <a:ext cx="735371" cy="35463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T-REX</a:t>
            </a:r>
            <a:endParaRPr lang="en-US" b="1" dirty="0">
              <a:solidFill>
                <a:srgbClr val="FFFF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8141268" y="3003274"/>
            <a:ext cx="846970" cy="35463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MAGIC</a:t>
            </a:r>
            <a:endParaRPr lang="en-US" b="1" dirty="0">
              <a:solidFill>
                <a:srgbClr val="FFFF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7425032" y="2441210"/>
            <a:ext cx="985711" cy="35463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BIFROST</a:t>
            </a:r>
            <a:endParaRPr lang="en-US" b="1" dirty="0">
              <a:solidFill>
                <a:srgbClr val="FFFF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8060640" y="3971271"/>
            <a:ext cx="1083360" cy="35463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HEIMDAL</a:t>
            </a:r>
            <a:endParaRPr lang="en-US" b="1" dirty="0">
              <a:solidFill>
                <a:srgbClr val="FFFF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5008450" y="5386488"/>
            <a:ext cx="732170" cy="35463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FREIA</a:t>
            </a:r>
            <a:endParaRPr lang="en-US" b="1" dirty="0">
              <a:solidFill>
                <a:srgbClr val="FFFF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5236999" y="5069189"/>
            <a:ext cx="590974" cy="35463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LoKI</a:t>
            </a:r>
            <a:endParaRPr lang="en-US" b="1" dirty="0">
              <a:solidFill>
                <a:srgbClr val="FFFF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2585025" y="5810668"/>
            <a:ext cx="762839" cy="35463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SKADI</a:t>
            </a:r>
            <a:endParaRPr lang="en-US" b="1" dirty="0">
              <a:solidFill>
                <a:srgbClr val="FFFF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2331432" y="5373216"/>
            <a:ext cx="808704" cy="35463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VESPA</a:t>
            </a:r>
            <a:endParaRPr lang="en-US" b="1" dirty="0">
              <a:solidFill>
                <a:srgbClr val="FFFF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57" name="TextBox 156"/>
          <p:cNvSpPr txBox="1"/>
          <p:nvPr/>
        </p:nvSpPr>
        <p:spPr>
          <a:xfrm>
            <a:off x="3348529" y="5866247"/>
            <a:ext cx="719415" cy="35463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ESTIA</a:t>
            </a:r>
            <a:endParaRPr lang="en-US" b="1" dirty="0">
              <a:solidFill>
                <a:srgbClr val="FFFF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2930031" y="4593556"/>
            <a:ext cx="570035" cy="32508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VOR</a:t>
            </a:r>
            <a:endParaRPr lang="en-US" sz="1600" b="1" dirty="0">
              <a:solidFill>
                <a:srgbClr val="FFFFFF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23666" y="4829106"/>
            <a:ext cx="2112393" cy="561507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0090"/>
                </a:solidFill>
              </a:rPr>
              <a:t>15 (+1) Neutron Instruments (2025)</a:t>
            </a:r>
            <a:endParaRPr lang="en-US" sz="1600" b="1" dirty="0">
              <a:solidFill>
                <a:srgbClr val="000090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4524350" y="6557674"/>
            <a:ext cx="4475982" cy="0"/>
          </a:xfrm>
          <a:prstGeom prst="line">
            <a:avLst/>
          </a:prstGeom>
          <a:ln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524350" y="6496522"/>
            <a:ext cx="0" cy="17283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5885049" y="6488241"/>
            <a:ext cx="0" cy="17283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7245747" y="6488241"/>
            <a:ext cx="0" cy="17283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8571012" y="6488241"/>
            <a:ext cx="0" cy="17283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491194" y="6246222"/>
            <a:ext cx="787860" cy="2955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</a:rPr>
              <a:t>50 m</a:t>
            </a:r>
            <a:endParaRPr lang="en-US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852044" y="6246222"/>
            <a:ext cx="787860" cy="2955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</a:rPr>
              <a:t>100 m</a:t>
            </a:r>
            <a:endParaRPr lang="en-US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8141270" y="6227263"/>
            <a:ext cx="787860" cy="2955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</a:rPr>
              <a:t>150 m</a:t>
            </a:r>
            <a:endParaRPr lang="en-US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4464000" y="5065200"/>
            <a:ext cx="0" cy="1382701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tailEnd type="arrow" w="sm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563888" y="6142818"/>
            <a:ext cx="1647344" cy="354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Proton  beam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4506366" y="2469711"/>
            <a:ext cx="2255895" cy="2592565"/>
          </a:xfrm>
          <a:prstGeom prst="straightConnector1">
            <a:avLst/>
          </a:prstGeom>
          <a:ln w="38100">
            <a:solidFill>
              <a:srgbClr val="008000"/>
            </a:solidFill>
            <a:prstDash val="sysDot"/>
            <a:tailEnd type="arrow" w="sm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4488462" y="2735881"/>
            <a:ext cx="2721397" cy="2316025"/>
          </a:xfrm>
          <a:prstGeom prst="straightConnector1">
            <a:avLst/>
          </a:prstGeom>
          <a:ln w="38100">
            <a:solidFill>
              <a:srgbClr val="008000"/>
            </a:solidFill>
            <a:prstDash val="sysDot"/>
            <a:tailEnd type="arrow" w="sm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4495624" y="2881065"/>
            <a:ext cx="2936244" cy="2177754"/>
          </a:xfrm>
          <a:prstGeom prst="straightConnector1">
            <a:avLst/>
          </a:prstGeom>
          <a:ln w="38100">
            <a:solidFill>
              <a:srgbClr val="008000"/>
            </a:solidFill>
            <a:prstDash val="sysDot"/>
            <a:tailEnd type="arrow" w="sm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4495624" y="3233653"/>
            <a:ext cx="3258515" cy="1832079"/>
          </a:xfrm>
          <a:prstGeom prst="straightConnector1">
            <a:avLst/>
          </a:prstGeom>
          <a:ln w="38100">
            <a:solidFill>
              <a:srgbClr val="008000"/>
            </a:solidFill>
            <a:prstDash val="sysDot"/>
            <a:tailEnd type="arrow" w="sm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4502785" y="3378837"/>
            <a:ext cx="3437554" cy="1693809"/>
          </a:xfrm>
          <a:prstGeom prst="straightConnector1">
            <a:avLst/>
          </a:prstGeom>
          <a:ln w="38100">
            <a:solidFill>
              <a:srgbClr val="008000"/>
            </a:solidFill>
            <a:prstDash val="sysDot"/>
            <a:tailEnd type="arrow" w="sm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4488462" y="3679575"/>
            <a:ext cx="3759825" cy="1382701"/>
          </a:xfrm>
          <a:prstGeom prst="straightConnector1">
            <a:avLst/>
          </a:prstGeom>
          <a:ln w="38100">
            <a:solidFill>
              <a:srgbClr val="008000"/>
            </a:solidFill>
            <a:prstDash val="sysDot"/>
            <a:tailEnd type="arrow" w="sm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4495624" y="3928461"/>
            <a:ext cx="3903056" cy="1140728"/>
          </a:xfrm>
          <a:prstGeom prst="straightConnector1">
            <a:avLst/>
          </a:prstGeom>
          <a:ln w="38100">
            <a:solidFill>
              <a:srgbClr val="008000"/>
            </a:solidFill>
            <a:prstDash val="sysDot"/>
            <a:tailEnd type="arrow" w="sm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4416838" y="5541164"/>
            <a:ext cx="820263" cy="32508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HR-NSE</a:t>
            </a:r>
            <a:endParaRPr lang="en-US" sz="1600" b="1" dirty="0">
              <a:solidFill>
                <a:schemeClr val="bg1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42856" y="6592267"/>
            <a:ext cx="2133600" cy="365125"/>
          </a:xfrm>
        </p:spPr>
        <p:txBody>
          <a:bodyPr/>
          <a:lstStyle/>
          <a:p>
            <a:fld id="{551115BC-487E-4422-894C-CB7CD3E79223}" type="slidenum">
              <a:rPr lang="sv-SE" smtClean="0"/>
              <a:t>6</a:t>
            </a:fld>
            <a:endParaRPr lang="sv-SE" dirty="0"/>
          </a:p>
        </p:txBody>
      </p:sp>
      <p:sp>
        <p:nvSpPr>
          <p:cNvPr id="42" name="TextBox 41"/>
          <p:cNvSpPr txBox="1"/>
          <p:nvPr/>
        </p:nvSpPr>
        <p:spPr>
          <a:xfrm>
            <a:off x="35496" y="2359264"/>
            <a:ext cx="2232248" cy="283153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29" tIns="45715" rIns="91429" bIns="45715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dirty="0" smtClean="0"/>
              <a:t>Three instruments have moved;</a:t>
            </a:r>
          </a:p>
          <a:p>
            <a:pPr marL="177800" indent="-177800">
              <a:spcBef>
                <a:spcPts val="1200"/>
              </a:spcBef>
              <a:buFont typeface="Arial"/>
              <a:buChar char="•"/>
            </a:pPr>
            <a:r>
              <a:rPr lang="en-US" sz="1600" dirty="0" smtClean="0"/>
              <a:t>ESTIA; E1 -&gt; E2 – for cleaner view of source</a:t>
            </a:r>
          </a:p>
          <a:p>
            <a:pPr marL="177800" indent="-177800">
              <a:spcBef>
                <a:spcPts val="1200"/>
              </a:spcBef>
              <a:buFont typeface="Arial"/>
              <a:buChar char="•"/>
            </a:pPr>
            <a:r>
              <a:rPr lang="en-US" sz="1600" dirty="0" smtClean="0"/>
              <a:t>SKADI ; E8 -&gt; E5 – for more space (= lower technical risk)</a:t>
            </a:r>
          </a:p>
          <a:p>
            <a:pPr marL="177800" indent="-177800">
              <a:spcBef>
                <a:spcPts val="1200"/>
              </a:spcBef>
              <a:buFont typeface="Arial"/>
              <a:buChar char="•"/>
            </a:pPr>
            <a:r>
              <a:rPr lang="en-US" sz="1600" dirty="0" smtClean="0"/>
              <a:t>DREAM; S4 -&gt; S3 – for more space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5496" y="1484784"/>
            <a:ext cx="5184576" cy="80020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91429" tIns="45715" rIns="91429" bIns="45715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dirty="0" smtClean="0"/>
              <a:t>Instruments 1-16; funded by NSS construction project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Instruments 17-</a:t>
            </a:r>
            <a:r>
              <a:rPr lang="en-US" dirty="0"/>
              <a:t>22; funded </a:t>
            </a:r>
            <a:r>
              <a:rPr lang="en-US" dirty="0" smtClean="0"/>
              <a:t>by initial operations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80482239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733948"/>
              </p:ext>
            </p:extLst>
          </p:nvPr>
        </p:nvGraphicFramePr>
        <p:xfrm>
          <a:off x="41692" y="233693"/>
          <a:ext cx="8808203" cy="5933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04823"/>
                <a:gridCol w="633615"/>
                <a:gridCol w="633615"/>
                <a:gridCol w="633615"/>
                <a:gridCol w="633615"/>
                <a:gridCol w="633615"/>
                <a:gridCol w="633615"/>
                <a:gridCol w="633615"/>
                <a:gridCol w="633615"/>
                <a:gridCol w="633615"/>
                <a:gridCol w="633615"/>
                <a:gridCol w="633615"/>
                <a:gridCol w="63361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2016-17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Jun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Jul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Aug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Sep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Nov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Dec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Jan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Feb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Apr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LOKI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SKADI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ESTIA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FREIA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NMX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MAGIC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HEIMDAL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DREAM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BEER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ODIN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C-SPEC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BIFROST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MIRACLES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T-REX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VESPA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21" name="Straight Connector 20"/>
          <p:cNvCxnSpPr/>
          <p:nvPr/>
        </p:nvCxnSpPr>
        <p:spPr>
          <a:xfrm>
            <a:off x="3962477" y="610513"/>
            <a:ext cx="0" cy="5616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1255180" y="643170"/>
            <a:ext cx="320842" cy="668163"/>
          </a:xfrm>
          <a:prstGeom prst="ellipse">
            <a:avLst/>
          </a:prstGeom>
          <a:solidFill>
            <a:srgbClr val="0000F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 defTabSz="457200" hangingPunct="1"/>
            <a:r>
              <a:rPr lang="en-US" sz="1400" kern="1200" dirty="0" smtClean="0">
                <a:solidFill>
                  <a:prstClr val="white"/>
                </a:solidFill>
                <a:latin typeface="Calibri"/>
              </a:rPr>
              <a:t>10/5</a:t>
            </a:r>
            <a:endParaRPr lang="en-US" sz="1400" kern="12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131614" y="1026199"/>
            <a:ext cx="356842" cy="240632"/>
          </a:xfrm>
          <a:prstGeom prst="ellipse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200" hangingPunct="1"/>
            <a:r>
              <a:rPr lang="en-US" sz="1600" kern="1200" dirty="0" smtClean="0">
                <a:solidFill>
                  <a:srgbClr val="000000"/>
                </a:solidFill>
                <a:latin typeface="Calibri"/>
              </a:rPr>
              <a:t>20</a:t>
            </a:r>
            <a:endParaRPr lang="en-US" sz="1600" kern="12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2183649" y="2513756"/>
            <a:ext cx="334210" cy="1002883"/>
          </a:xfrm>
          <a:prstGeom prst="ellipse">
            <a:avLst/>
          </a:prstGeom>
          <a:solidFill>
            <a:srgbClr val="0000F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 defTabSz="457200" hangingPunct="1"/>
            <a:r>
              <a:rPr lang="en-US" sz="1400" kern="1200" dirty="0" smtClean="0">
                <a:solidFill>
                  <a:prstClr val="white"/>
                </a:solidFill>
                <a:latin typeface="Calibri"/>
              </a:rPr>
              <a:t>22-23/6</a:t>
            </a:r>
            <a:endParaRPr lang="en-US" sz="1400" kern="12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2074375" y="3602000"/>
            <a:ext cx="296019" cy="684000"/>
          </a:xfrm>
          <a:prstGeom prst="ellipse">
            <a:avLst/>
          </a:prstGeom>
          <a:solidFill>
            <a:srgbClr val="0000F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 defTabSz="457200" hangingPunct="1"/>
            <a:r>
              <a:rPr lang="en-US" sz="1400" kern="1200" dirty="0" smtClean="0">
                <a:solidFill>
                  <a:prstClr val="white"/>
                </a:solidFill>
                <a:latin typeface="Calibri"/>
              </a:rPr>
              <a:t>17/6</a:t>
            </a:r>
            <a:endParaRPr lang="en-US" sz="1400" kern="12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6681608" y="4371966"/>
            <a:ext cx="320842" cy="240632"/>
          </a:xfrm>
          <a:prstGeom prst="ellipse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hangingPunct="1"/>
            <a:endParaRPr lang="en-US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3753355" y="4358598"/>
            <a:ext cx="307899" cy="1751399"/>
          </a:xfrm>
          <a:prstGeom prst="ellipse">
            <a:avLst/>
          </a:prstGeom>
          <a:solidFill>
            <a:srgbClr val="0000F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 defTabSz="457200" hangingPunct="1"/>
            <a:r>
              <a:rPr lang="en-US" sz="1600" kern="1200" dirty="0" smtClean="0">
                <a:solidFill>
                  <a:prstClr val="white"/>
                </a:solidFill>
                <a:latin typeface="Calibri"/>
              </a:rPr>
              <a:t>12-13/9</a:t>
            </a:r>
            <a:endParaRPr lang="en-US" sz="1600" kern="12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426720" y="6097167"/>
            <a:ext cx="9797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hangingPunct="1"/>
            <a:r>
              <a:rPr lang="en-US" sz="2000" kern="1200" dirty="0" smtClean="0">
                <a:solidFill>
                  <a:prstClr val="black"/>
                </a:solidFill>
                <a:ea typeface="+mn-ea"/>
                <a:cs typeface="+mn-cs"/>
              </a:rPr>
              <a:t>IKON11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611790" y="6109997"/>
            <a:ext cx="5255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hangingPunct="1"/>
            <a:r>
              <a:rPr lang="en-US" sz="2000" kern="1200" dirty="0">
                <a:solidFill>
                  <a:prstClr val="black"/>
                </a:solidFill>
                <a:ea typeface="+mn-ea"/>
                <a:cs typeface="+mn-cs"/>
              </a:rPr>
              <a:t>ICB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058350" y="6109997"/>
            <a:ext cx="5876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hangingPunct="1"/>
            <a:r>
              <a:rPr lang="en-US" sz="2000" kern="1200" dirty="0">
                <a:solidFill>
                  <a:prstClr val="black"/>
                </a:solidFill>
                <a:ea typeface="+mn-ea"/>
                <a:cs typeface="+mn-cs"/>
              </a:rPr>
              <a:t>SAC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517760" y="6108870"/>
            <a:ext cx="11336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hangingPunct="1"/>
            <a:r>
              <a:rPr lang="en-US" sz="2000" kern="1200" dirty="0">
                <a:solidFill>
                  <a:prstClr val="black"/>
                </a:solidFill>
                <a:ea typeface="+mn-ea"/>
                <a:cs typeface="+mn-cs"/>
              </a:rPr>
              <a:t>COUNCIL</a:t>
            </a:r>
          </a:p>
        </p:txBody>
      </p:sp>
      <p:cxnSp>
        <p:nvCxnSpPr>
          <p:cNvPr id="44" name="Straight Connector 43"/>
          <p:cNvCxnSpPr/>
          <p:nvPr/>
        </p:nvCxnSpPr>
        <p:spPr>
          <a:xfrm>
            <a:off x="5124972" y="595429"/>
            <a:ext cx="0" cy="5616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5282787" y="595429"/>
            <a:ext cx="0" cy="5616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5830237" y="594302"/>
            <a:ext cx="0" cy="5616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Oval 46"/>
          <p:cNvSpPr/>
          <p:nvPr/>
        </p:nvSpPr>
        <p:spPr>
          <a:xfrm>
            <a:off x="70862" y="6474808"/>
            <a:ext cx="320842" cy="240632"/>
          </a:xfrm>
          <a:prstGeom prst="ellipse">
            <a:avLst/>
          </a:prstGeom>
          <a:solidFill>
            <a:srgbClr val="0000F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hangingPunct="1"/>
            <a:endParaRPr lang="en-US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1817521" y="6474808"/>
            <a:ext cx="320842" cy="240632"/>
          </a:xfrm>
          <a:prstGeom prst="ellipse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hangingPunct="1"/>
            <a:endParaRPr lang="en-US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4439770" y="6474808"/>
            <a:ext cx="320842" cy="240632"/>
          </a:xfrm>
          <a:prstGeom prst="ellipse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hangingPunct="1"/>
            <a:endParaRPr lang="en-US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45180" y="6395069"/>
            <a:ext cx="7104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hangingPunct="1"/>
            <a:r>
              <a:rPr lang="en-US" sz="2000" kern="1200" dirty="0">
                <a:solidFill>
                  <a:prstClr val="black"/>
                </a:solidFill>
                <a:ea typeface="+mn-ea"/>
                <a:cs typeface="+mn-cs"/>
              </a:rPr>
              <a:t>STAP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138363" y="6395069"/>
            <a:ext cx="15725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hangingPunct="1"/>
            <a:r>
              <a:rPr lang="en-US" sz="2000" kern="1200" dirty="0">
                <a:solidFill>
                  <a:prstClr val="black"/>
                </a:solidFill>
                <a:ea typeface="+mn-ea"/>
                <a:cs typeface="+mn-cs"/>
              </a:rPr>
              <a:t>scope-setting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799161" y="6395069"/>
            <a:ext cx="6014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hangingPunct="1"/>
            <a:r>
              <a:rPr lang="en-US" sz="2000" kern="1200" dirty="0">
                <a:solidFill>
                  <a:prstClr val="black"/>
                </a:solidFill>
                <a:ea typeface="+mn-ea"/>
                <a:cs typeface="+mn-cs"/>
              </a:rPr>
              <a:t>TG2</a:t>
            </a:r>
          </a:p>
        </p:txBody>
      </p:sp>
      <p:sp>
        <p:nvSpPr>
          <p:cNvPr id="25" name="Oval 24"/>
          <p:cNvSpPr/>
          <p:nvPr/>
        </p:nvSpPr>
        <p:spPr>
          <a:xfrm>
            <a:off x="1985522" y="1283044"/>
            <a:ext cx="320842" cy="899996"/>
          </a:xfrm>
          <a:prstGeom prst="ellipse">
            <a:avLst/>
          </a:prstGeom>
          <a:solidFill>
            <a:srgbClr val="0000F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 defTabSz="457200" hangingPunct="1"/>
            <a:r>
              <a:rPr lang="en-US" sz="1200" kern="1200" dirty="0" smtClean="0">
                <a:solidFill>
                  <a:prstClr val="white"/>
                </a:solidFill>
                <a:latin typeface="Calibri"/>
              </a:rPr>
              <a:t>14-15/6</a:t>
            </a:r>
            <a:endParaRPr lang="en-US" sz="1200" kern="12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1" name="Oval 60"/>
          <p:cNvSpPr/>
          <p:nvPr/>
        </p:nvSpPr>
        <p:spPr>
          <a:xfrm>
            <a:off x="2722261" y="1419231"/>
            <a:ext cx="356842" cy="240632"/>
          </a:xfrm>
          <a:prstGeom prst="ellipse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200" hangingPunct="1"/>
            <a:r>
              <a:rPr lang="en-US" sz="1600" kern="1200" dirty="0" smtClean="0">
                <a:solidFill>
                  <a:srgbClr val="000000"/>
                </a:solidFill>
                <a:latin typeface="Calibri"/>
              </a:rPr>
              <a:t>20</a:t>
            </a:r>
            <a:endParaRPr lang="en-US" sz="1600" kern="12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8412030" y="1778493"/>
            <a:ext cx="320842" cy="240632"/>
          </a:xfrm>
          <a:prstGeom prst="ellipse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hangingPunct="1"/>
            <a:endParaRPr lang="en-US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6676140" y="4764998"/>
            <a:ext cx="320842" cy="240632"/>
          </a:xfrm>
          <a:prstGeom prst="ellipse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hangingPunct="1"/>
            <a:endParaRPr lang="en-US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0" name="Oval 59"/>
          <p:cNvSpPr/>
          <p:nvPr/>
        </p:nvSpPr>
        <p:spPr>
          <a:xfrm>
            <a:off x="6676306" y="4013329"/>
            <a:ext cx="320842" cy="240632"/>
          </a:xfrm>
          <a:prstGeom prst="ellipse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hangingPunct="1"/>
            <a:endParaRPr lang="en-US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2" name="Oval 61"/>
          <p:cNvSpPr/>
          <p:nvPr/>
        </p:nvSpPr>
        <p:spPr>
          <a:xfrm>
            <a:off x="7757607" y="2894486"/>
            <a:ext cx="320842" cy="240632"/>
          </a:xfrm>
          <a:prstGeom prst="ellipse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hangingPunct="1"/>
            <a:endParaRPr lang="en-US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3" name="Oval 52"/>
          <p:cNvSpPr/>
          <p:nvPr/>
        </p:nvSpPr>
        <p:spPr>
          <a:xfrm>
            <a:off x="6543961" y="3636955"/>
            <a:ext cx="320842" cy="240632"/>
          </a:xfrm>
          <a:prstGeom prst="ellipse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hangingPunct="1"/>
            <a:endParaRPr lang="en-US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3" name="Oval 62"/>
          <p:cNvSpPr/>
          <p:nvPr/>
        </p:nvSpPr>
        <p:spPr>
          <a:xfrm>
            <a:off x="6423158" y="2513756"/>
            <a:ext cx="320842" cy="240632"/>
          </a:xfrm>
          <a:prstGeom prst="ellipse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hangingPunct="1"/>
            <a:endParaRPr lang="en-US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4" name="Oval 63"/>
          <p:cNvSpPr/>
          <p:nvPr/>
        </p:nvSpPr>
        <p:spPr>
          <a:xfrm>
            <a:off x="3722996" y="3263796"/>
            <a:ext cx="356842" cy="240632"/>
          </a:xfrm>
          <a:prstGeom prst="ellipse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200" hangingPunct="1"/>
            <a:r>
              <a:rPr lang="en-US" sz="1600" kern="1200" dirty="0">
                <a:solidFill>
                  <a:srgbClr val="000000"/>
                </a:solidFill>
                <a:latin typeface="Calibri"/>
              </a:rPr>
              <a:t>8</a:t>
            </a:r>
          </a:p>
        </p:txBody>
      </p:sp>
      <p:sp>
        <p:nvSpPr>
          <p:cNvPr id="65" name="Oval 64"/>
          <p:cNvSpPr/>
          <p:nvPr/>
        </p:nvSpPr>
        <p:spPr>
          <a:xfrm>
            <a:off x="5414674" y="1419231"/>
            <a:ext cx="356842" cy="240632"/>
          </a:xfrm>
          <a:prstGeom prst="ellipse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200" hangingPunct="1"/>
            <a:r>
              <a:rPr lang="en-US" sz="1600" kern="1200" dirty="0" smtClean="0">
                <a:solidFill>
                  <a:srgbClr val="FFFFFF"/>
                </a:solidFill>
                <a:latin typeface="Calibri"/>
              </a:rPr>
              <a:t>29</a:t>
            </a:r>
            <a:endParaRPr lang="en-US" sz="1600" kern="12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7" name="Oval 66"/>
          <p:cNvSpPr/>
          <p:nvPr/>
        </p:nvSpPr>
        <p:spPr>
          <a:xfrm>
            <a:off x="4320470" y="4013329"/>
            <a:ext cx="356842" cy="240632"/>
          </a:xfrm>
          <a:prstGeom prst="ellipse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200" hangingPunct="1"/>
            <a:r>
              <a:rPr lang="en-US" sz="1600" kern="1200" dirty="0" smtClean="0">
                <a:solidFill>
                  <a:srgbClr val="000000"/>
                </a:solidFill>
                <a:latin typeface="Calibri"/>
              </a:rPr>
              <a:t>5</a:t>
            </a:r>
            <a:endParaRPr lang="en-US" sz="1600" kern="12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Oval 67"/>
          <p:cNvSpPr/>
          <p:nvPr/>
        </p:nvSpPr>
        <p:spPr>
          <a:xfrm>
            <a:off x="4339615" y="4371966"/>
            <a:ext cx="356842" cy="240632"/>
          </a:xfrm>
          <a:prstGeom prst="ellipse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200" hangingPunct="1"/>
            <a:r>
              <a:rPr lang="en-US" sz="1600" kern="1200" dirty="0">
                <a:solidFill>
                  <a:srgbClr val="000000"/>
                </a:solidFill>
                <a:latin typeface="Calibri"/>
              </a:rPr>
              <a:t>7</a:t>
            </a:r>
          </a:p>
        </p:txBody>
      </p:sp>
      <p:sp>
        <p:nvSpPr>
          <p:cNvPr id="69" name="Oval 68"/>
          <p:cNvSpPr/>
          <p:nvPr/>
        </p:nvSpPr>
        <p:spPr>
          <a:xfrm>
            <a:off x="4828360" y="2894486"/>
            <a:ext cx="356842" cy="240632"/>
          </a:xfrm>
          <a:prstGeom prst="ellipse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200" hangingPunct="1"/>
            <a:r>
              <a:rPr lang="en-US" sz="1600" kern="1200" dirty="0" smtClean="0">
                <a:solidFill>
                  <a:srgbClr val="000000"/>
                </a:solidFill>
                <a:latin typeface="Calibri"/>
              </a:rPr>
              <a:t>31</a:t>
            </a:r>
            <a:endParaRPr lang="en-US" sz="1600" kern="12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0" name="Oval 69"/>
          <p:cNvSpPr/>
          <p:nvPr/>
        </p:nvSpPr>
        <p:spPr>
          <a:xfrm>
            <a:off x="4433369" y="4756155"/>
            <a:ext cx="356842" cy="240632"/>
          </a:xfrm>
          <a:prstGeom prst="ellipse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200" hangingPunct="1"/>
            <a:r>
              <a:rPr lang="en-US" sz="1600" kern="1200" dirty="0" smtClean="0">
                <a:solidFill>
                  <a:srgbClr val="000000"/>
                </a:solidFill>
                <a:latin typeface="Calibri"/>
              </a:rPr>
              <a:t>12</a:t>
            </a:r>
            <a:endParaRPr lang="en-US" sz="1600" kern="12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Oval 70"/>
          <p:cNvSpPr/>
          <p:nvPr/>
        </p:nvSpPr>
        <p:spPr>
          <a:xfrm>
            <a:off x="4484044" y="3636955"/>
            <a:ext cx="356842" cy="240632"/>
          </a:xfrm>
          <a:prstGeom prst="ellipse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200" hangingPunct="1"/>
            <a:r>
              <a:rPr lang="en-US" sz="1600" kern="1200" dirty="0" smtClean="0">
                <a:solidFill>
                  <a:srgbClr val="000000"/>
                </a:solidFill>
                <a:latin typeface="Calibri"/>
              </a:rPr>
              <a:t>14</a:t>
            </a:r>
            <a:endParaRPr lang="en-US" sz="1600" kern="12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Oval 71"/>
          <p:cNvSpPr/>
          <p:nvPr/>
        </p:nvSpPr>
        <p:spPr>
          <a:xfrm>
            <a:off x="4604012" y="1778493"/>
            <a:ext cx="356842" cy="240632"/>
          </a:xfrm>
          <a:prstGeom prst="ellipse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200" hangingPunct="1"/>
            <a:r>
              <a:rPr lang="en-US" sz="1600" kern="1200" dirty="0" smtClean="0">
                <a:solidFill>
                  <a:srgbClr val="000000"/>
                </a:solidFill>
                <a:latin typeface="Calibri"/>
              </a:rPr>
              <a:t>17</a:t>
            </a:r>
            <a:endParaRPr lang="en-US" sz="1600" kern="12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Oval 72"/>
          <p:cNvSpPr/>
          <p:nvPr/>
        </p:nvSpPr>
        <p:spPr>
          <a:xfrm>
            <a:off x="4620740" y="2513756"/>
            <a:ext cx="356842" cy="240632"/>
          </a:xfrm>
          <a:prstGeom prst="ellipse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200" hangingPunct="1"/>
            <a:r>
              <a:rPr lang="en-US" sz="1600" kern="1200" dirty="0" smtClean="0">
                <a:solidFill>
                  <a:srgbClr val="000000"/>
                </a:solidFill>
                <a:latin typeface="Calibri"/>
              </a:rPr>
              <a:t>19</a:t>
            </a:r>
            <a:endParaRPr lang="en-US" sz="1600" kern="12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Oval 73"/>
          <p:cNvSpPr/>
          <p:nvPr/>
        </p:nvSpPr>
        <p:spPr>
          <a:xfrm>
            <a:off x="4685954" y="5104771"/>
            <a:ext cx="356842" cy="240632"/>
          </a:xfrm>
          <a:prstGeom prst="ellipse">
            <a:avLst/>
          </a:prstGeom>
          <a:pattFill prst="ltDnDiag">
            <a:fgClr>
              <a:srgbClr val="FFFF00"/>
            </a:fgClr>
            <a:bgClr>
              <a:prstClr val="white"/>
            </a:bgClr>
          </a:patt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200" hangingPunct="1"/>
            <a:r>
              <a:rPr lang="en-US" sz="1600" kern="1200" dirty="0" smtClean="0">
                <a:solidFill>
                  <a:srgbClr val="000000"/>
                </a:solidFill>
                <a:latin typeface="Calibri"/>
              </a:rPr>
              <a:t>21</a:t>
            </a:r>
            <a:endParaRPr lang="en-US" sz="1600" kern="12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" name="Oval 74"/>
          <p:cNvSpPr/>
          <p:nvPr/>
        </p:nvSpPr>
        <p:spPr>
          <a:xfrm>
            <a:off x="4703498" y="5868238"/>
            <a:ext cx="356842" cy="240632"/>
          </a:xfrm>
          <a:prstGeom prst="ellipse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200" hangingPunct="1"/>
            <a:r>
              <a:rPr lang="en-US" sz="1600" kern="1200" dirty="0" smtClean="0">
                <a:solidFill>
                  <a:srgbClr val="000000"/>
                </a:solidFill>
                <a:latin typeface="Calibri"/>
              </a:rPr>
              <a:t>27</a:t>
            </a:r>
            <a:endParaRPr lang="en-US" sz="1600" kern="12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Oval 75"/>
          <p:cNvSpPr/>
          <p:nvPr/>
        </p:nvSpPr>
        <p:spPr>
          <a:xfrm>
            <a:off x="4728160" y="5483782"/>
            <a:ext cx="356842" cy="240632"/>
          </a:xfrm>
          <a:prstGeom prst="ellipse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200" hangingPunct="1"/>
            <a:r>
              <a:rPr lang="en-US" sz="1600" kern="1200" dirty="0" smtClean="0">
                <a:solidFill>
                  <a:srgbClr val="000000"/>
                </a:solidFill>
                <a:latin typeface="Calibri"/>
              </a:rPr>
              <a:t>28</a:t>
            </a:r>
            <a:endParaRPr lang="en-US" sz="1600" kern="12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Oval 76"/>
          <p:cNvSpPr/>
          <p:nvPr/>
        </p:nvSpPr>
        <p:spPr>
          <a:xfrm>
            <a:off x="6383540" y="1042412"/>
            <a:ext cx="320842" cy="240632"/>
          </a:xfrm>
          <a:prstGeom prst="ellipse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hangingPunct="1"/>
            <a:endParaRPr lang="en-US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4161194" y="1042412"/>
            <a:ext cx="356842" cy="240632"/>
          </a:xfrm>
          <a:prstGeom prst="ellipse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200" hangingPunct="1"/>
            <a:r>
              <a:rPr lang="en-US" sz="1600" kern="1200" dirty="0" smtClean="0">
                <a:solidFill>
                  <a:srgbClr val="000000"/>
                </a:solidFill>
                <a:latin typeface="Calibri"/>
              </a:rPr>
              <a:t>29</a:t>
            </a:r>
            <a:endParaRPr lang="en-US" sz="1600" kern="12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5" name="Oval 54"/>
          <p:cNvSpPr/>
          <p:nvPr/>
        </p:nvSpPr>
        <p:spPr>
          <a:xfrm>
            <a:off x="6651404" y="5486538"/>
            <a:ext cx="320842" cy="240632"/>
          </a:xfrm>
          <a:prstGeom prst="ellipse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hangingPunct="1"/>
            <a:endParaRPr lang="en-US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6" name="Oval 55"/>
          <p:cNvSpPr/>
          <p:nvPr/>
        </p:nvSpPr>
        <p:spPr>
          <a:xfrm>
            <a:off x="5807797" y="3263796"/>
            <a:ext cx="356842" cy="240632"/>
          </a:xfrm>
          <a:prstGeom prst="ellipse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200" hangingPunct="1"/>
            <a:r>
              <a:rPr lang="en-US" sz="1600" kern="1200" dirty="0" smtClean="0">
                <a:solidFill>
                  <a:srgbClr val="FFFFFF"/>
                </a:solidFill>
                <a:latin typeface="Calibri"/>
              </a:rPr>
              <a:t>14</a:t>
            </a:r>
            <a:endParaRPr lang="en-US" sz="1600" kern="12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765302" y="6087753"/>
            <a:ext cx="9779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hangingPunct="1"/>
            <a:r>
              <a:rPr lang="en-US" sz="2000" kern="1200" dirty="0" smtClean="0">
                <a:solidFill>
                  <a:prstClr val="black"/>
                </a:solidFill>
                <a:ea typeface="+mn-ea"/>
                <a:cs typeface="+mn-cs"/>
              </a:rPr>
              <a:t>IKON12</a:t>
            </a:r>
          </a:p>
        </p:txBody>
      </p:sp>
      <p:cxnSp>
        <p:nvCxnSpPr>
          <p:cNvPr id="66" name="Straight Connector 65"/>
          <p:cNvCxnSpPr/>
          <p:nvPr/>
        </p:nvCxnSpPr>
        <p:spPr>
          <a:xfrm>
            <a:off x="7223507" y="607797"/>
            <a:ext cx="0" cy="5616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9506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7" y="188640"/>
            <a:ext cx="6984776" cy="1152128"/>
          </a:xfrm>
        </p:spPr>
        <p:txBody>
          <a:bodyPr anchor="t">
            <a:noAutofit/>
          </a:bodyPr>
          <a:lstStyle/>
          <a:p>
            <a:pPr algn="ctr"/>
            <a:r>
              <a:rPr lang="en-US" sz="2800" dirty="0" smtClean="0"/>
              <a:t>Potential order of commencement of operation of first 8 instruments (August 2023)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5536" y="2484184"/>
            <a:ext cx="8208912" cy="584776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en-GB" sz="1600" dirty="0" smtClean="0"/>
              <a:t>Matching early success in delivery of scientific outputs with the capacity of Lead In-Kind partners to deliver on schedule (ISIS, PSI, FZJ, LLB, HZG/NPI, TUM/PSI, TUM/LLB &amp; DTU lead consortium).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1034084"/>
              </p:ext>
            </p:extLst>
          </p:nvPr>
        </p:nvGraphicFramePr>
        <p:xfrm>
          <a:off x="251524" y="3133379"/>
          <a:ext cx="6840759" cy="34639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8931"/>
                <a:gridCol w="2351511"/>
                <a:gridCol w="2850317"/>
              </a:tblGrid>
              <a:tr h="34509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Instrument Class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Sub-class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Candidates</a:t>
                      </a:r>
                      <a:endParaRPr lang="en-US" sz="1600" dirty="0"/>
                    </a:p>
                  </a:txBody>
                  <a:tcPr/>
                </a:tc>
              </a:tr>
              <a:tr h="356501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Large Scale Structures</a:t>
                      </a:r>
                      <a:endParaRPr lang="en-US" sz="1600" dirty="0"/>
                    </a:p>
                  </a:txBody>
                  <a:tcPr marT="18720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Small Angle Scattering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LOKI</a:t>
                      </a:r>
                      <a:r>
                        <a:rPr lang="en-US" sz="1600" b="1" baseline="0" dirty="0" smtClean="0"/>
                        <a:t> (ISIS) 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or </a:t>
                      </a: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</a:rPr>
                        <a:t>SKADI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(FZJ)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5650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Reflectometry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ESTIA (PSI)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or FREIA (ISIS)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56501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Diffraction</a:t>
                      </a:r>
                    </a:p>
                  </a:txBody>
                  <a:tcPr marT="18720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Powder Diffraction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DREAM (FZJ)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or HEIMDAL (ÅU)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5650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Single crystal diffraction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MAGIC (LLB)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or </a:t>
                      </a:r>
                      <a:r>
                        <a:rPr lang="en-US" sz="1600" dirty="0" smtClean="0"/>
                        <a:t>NMX (ESS)</a:t>
                      </a:r>
                      <a:endParaRPr lang="en-US" sz="1600" dirty="0"/>
                    </a:p>
                  </a:txBody>
                  <a:tcPr/>
                </a:tc>
              </a:tr>
              <a:tr h="356501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Engineering</a:t>
                      </a:r>
                    </a:p>
                  </a:txBody>
                  <a:tcPr marT="18720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Strain</a:t>
                      </a:r>
                      <a:r>
                        <a:rPr lang="en-US" sz="1600" baseline="0" dirty="0" smtClean="0"/>
                        <a:t> scanning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BEER (HZG/NPI)</a:t>
                      </a:r>
                      <a:endParaRPr lang="en-US" sz="1600" b="1" dirty="0"/>
                    </a:p>
                  </a:txBody>
                  <a:tcPr/>
                </a:tc>
              </a:tr>
              <a:tr h="356501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Imaging and tomography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ODIN (TUM)</a:t>
                      </a:r>
                      <a:endParaRPr lang="en-US" sz="1600" b="1" dirty="0"/>
                    </a:p>
                  </a:txBody>
                  <a:tcPr/>
                </a:tc>
              </a:tr>
              <a:tr h="356501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Spectroscopy</a:t>
                      </a:r>
                    </a:p>
                  </a:txBody>
                  <a:tcPr marT="18720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Direct</a:t>
                      </a:r>
                      <a:r>
                        <a:rPr lang="en-US" sz="1600" baseline="0" dirty="0" smtClean="0"/>
                        <a:t> Geometry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C-SPEC</a:t>
                      </a:r>
                      <a:r>
                        <a:rPr lang="en-US" sz="1600" b="1" baseline="0" dirty="0" smtClean="0"/>
                        <a:t> (TUM) 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</a:rPr>
                        <a:t>or T-REX (FZJ)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615775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Indirect Geometry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BIFROST (DTU)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, MIRACLES</a:t>
                      </a:r>
                      <a:r>
                        <a:rPr lang="en-US" sz="1600" dirty="0" smtClean="0">
                          <a:solidFill>
                            <a:srgbClr val="7F7F7F"/>
                          </a:solidFill>
                        </a:rPr>
                        <a:t>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(Bilbao),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</a:rPr>
                        <a:t> VESPA (CNR)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7308307" y="3429004"/>
            <a:ext cx="1656184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Instruments in Bold </a:t>
            </a:r>
            <a:r>
              <a:rPr lang="en-US" dirty="0"/>
              <a:t>type to be </a:t>
            </a:r>
            <a:r>
              <a:rPr lang="en-US" dirty="0" smtClean="0"/>
              <a:t>operational by Aug 2023</a:t>
            </a:r>
            <a:endParaRPr lang="en-US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2277767"/>
              </p:ext>
            </p:extLst>
          </p:nvPr>
        </p:nvGraphicFramePr>
        <p:xfrm>
          <a:off x="251522" y="1484784"/>
          <a:ext cx="8496944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96944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dirty="0" smtClean="0">
                          <a:latin typeface="+mn-lt"/>
                        </a:rPr>
                        <a:t>2</a:t>
                      </a:r>
                      <a:r>
                        <a:rPr lang="en-GB" sz="1600" baseline="30000" noProof="0" dirty="0" smtClean="0">
                          <a:latin typeface="+mn-lt"/>
                        </a:rPr>
                        <a:t>nd</a:t>
                      </a:r>
                      <a:r>
                        <a:rPr lang="en-GB" sz="1600" noProof="0" dirty="0" smtClean="0">
                          <a:latin typeface="+mn-lt"/>
                        </a:rPr>
                        <a:t> Annual Review Recommendation (0.5)</a:t>
                      </a:r>
                      <a:endParaRPr lang="en-GB" sz="1600" noProof="0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dirty="0" smtClean="0">
                          <a:latin typeface="+mn-lt"/>
                        </a:rPr>
                        <a:t>Prioritisation of instruments within budget must ensure that the first tranche of instruments (8) is ready to deliver world-class science at the start of user operations (2023)</a:t>
                      </a:r>
                      <a:endParaRPr lang="en-GB" sz="1600" noProof="0" dirty="0">
                        <a:latin typeface="+mn-lt"/>
                      </a:endParaRPr>
                    </a:p>
                  </a:txBody>
                  <a:tcP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 rot="1683905">
            <a:off x="940623" y="3622367"/>
            <a:ext cx="606016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dirty="0" smtClean="0">
                <a:solidFill>
                  <a:schemeClr val="tx1">
                    <a:alpha val="15000"/>
                  </a:schemeClr>
                </a:solidFill>
              </a:rPr>
              <a:t>DRAFT</a:t>
            </a:r>
            <a:endParaRPr lang="en-US" sz="16000" dirty="0">
              <a:solidFill>
                <a:schemeClr val="tx1">
                  <a:alpha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162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 descr="Screen Shot 2016-04-07 at 19.22.1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9792" y="1844824"/>
            <a:ext cx="6480720" cy="46805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6" y="-27384"/>
            <a:ext cx="7488832" cy="1224136"/>
          </a:xfrm>
        </p:spPr>
        <p:txBody>
          <a:bodyPr>
            <a:normAutofit/>
          </a:bodyPr>
          <a:lstStyle/>
          <a:p>
            <a:pPr algn="ctr">
              <a:lnSpc>
                <a:spcPts val="36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/>
              <a:t>Neutron Beam Instrument Draft Schedule   </a:t>
            </a:r>
            <a:br>
              <a:rPr lang="en-US" sz="2800" dirty="0" smtClean="0"/>
            </a:br>
            <a:r>
              <a:rPr lang="en-US" sz="2000" dirty="0" smtClean="0"/>
              <a:t>V1.6, 7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April 2016</a:t>
            </a: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35496" y="2754891"/>
            <a:ext cx="1926000" cy="220060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72000" rIns="72000" rtlCol="0">
            <a:spAutoFit/>
          </a:bodyPr>
          <a:lstStyle/>
          <a:p>
            <a:r>
              <a:rPr lang="en-US" sz="1400" b="1" dirty="0" smtClean="0"/>
              <a:t>Notes; </a:t>
            </a:r>
          </a:p>
          <a:p>
            <a:pPr marL="177800" indent="-177800">
              <a:spcAft>
                <a:spcPts val="600"/>
              </a:spcAft>
              <a:buFont typeface="Arial"/>
              <a:buChar char="•"/>
            </a:pPr>
            <a:r>
              <a:rPr lang="en-US" sz="1200" dirty="0" smtClean="0"/>
              <a:t>The </a:t>
            </a:r>
            <a:r>
              <a:rPr lang="en-US" sz="1200" dirty="0"/>
              <a:t>order of completion </a:t>
            </a:r>
            <a:r>
              <a:rPr lang="en-US" sz="1200" dirty="0" smtClean="0"/>
              <a:t>1- 8 chosen for science and deliverability</a:t>
            </a:r>
            <a:endParaRPr lang="en-US" sz="1200" dirty="0"/>
          </a:p>
          <a:p>
            <a:pPr marL="177800" indent="-177800">
              <a:spcAft>
                <a:spcPts val="600"/>
              </a:spcAft>
              <a:buFont typeface="Arial"/>
              <a:buChar char="•"/>
            </a:pPr>
            <a:r>
              <a:rPr lang="en-US" sz="1200" dirty="0" smtClean="0"/>
              <a:t>Shift 9-16 to focus on 1-8 for early science success</a:t>
            </a:r>
          </a:p>
          <a:p>
            <a:pPr marL="177800" indent="-177800">
              <a:spcAft>
                <a:spcPts val="600"/>
              </a:spcAft>
              <a:buFont typeface="Arial"/>
              <a:buChar char="•"/>
            </a:pPr>
            <a:r>
              <a:rPr lang="en-US" sz="1200" dirty="0" smtClean="0"/>
              <a:t>Hot Commissioning start;</a:t>
            </a:r>
          </a:p>
          <a:p>
            <a:pPr marL="635000" lvl="1" indent="-177800">
              <a:buFont typeface="Wingdings" charset="2"/>
              <a:buChar char="Ø"/>
            </a:pPr>
            <a:r>
              <a:rPr lang="en-US" sz="1200" dirty="0" smtClean="0"/>
              <a:t> E  ≥ 200 MeV </a:t>
            </a:r>
          </a:p>
          <a:p>
            <a:pPr marL="635000" lvl="1" indent="-177800">
              <a:buFont typeface="Wingdings" charset="2"/>
              <a:buChar char="Ø"/>
            </a:pPr>
            <a:r>
              <a:rPr lang="en-US" sz="1200" dirty="0" smtClean="0"/>
              <a:t>P ≥ 200 kW </a:t>
            </a:r>
          </a:p>
          <a:p>
            <a:pPr marL="635000" lvl="1" indent="-177800">
              <a:buFont typeface="Wingdings" charset="2"/>
              <a:buChar char="Ø"/>
            </a:pPr>
            <a:r>
              <a:rPr lang="en-US" sz="1200" dirty="0" smtClean="0"/>
              <a:t>January 2021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-36512" y="5445224"/>
            <a:ext cx="2016224" cy="1374698"/>
            <a:chOff x="-25024" y="3212975"/>
            <a:chExt cx="2052000" cy="1374698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12000" y="3276000"/>
              <a:ext cx="474880" cy="1296144"/>
            </a:xfrm>
            <a:prstGeom prst="rect">
              <a:avLst/>
            </a:prstGeom>
          </p:spPr>
        </p:pic>
        <p:grpSp>
          <p:nvGrpSpPr>
            <p:cNvPr id="18" name="Group 17"/>
            <p:cNvGrpSpPr/>
            <p:nvPr/>
          </p:nvGrpSpPr>
          <p:grpSpPr>
            <a:xfrm>
              <a:off x="-25024" y="3212975"/>
              <a:ext cx="2052000" cy="1374698"/>
              <a:chOff x="0" y="4869160"/>
              <a:chExt cx="2052000" cy="1620000"/>
            </a:xfrm>
          </p:grpSpPr>
          <p:sp>
            <p:nvSpPr>
              <p:cNvPr id="3" name="TextBox 2"/>
              <p:cNvSpPr txBox="1"/>
              <p:nvPr/>
            </p:nvSpPr>
            <p:spPr>
              <a:xfrm>
                <a:off x="0" y="4941167"/>
                <a:ext cx="1619672" cy="14326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spcAft>
                    <a:spcPts val="600"/>
                  </a:spcAft>
                </a:pPr>
                <a:r>
                  <a:rPr lang="en-US" sz="800" dirty="0" smtClean="0"/>
                  <a:t>Preliminary Design</a:t>
                </a:r>
              </a:p>
              <a:p>
                <a:pPr algn="r">
                  <a:spcAft>
                    <a:spcPts val="600"/>
                  </a:spcAft>
                </a:pPr>
                <a:r>
                  <a:rPr lang="en-US" sz="800" dirty="0" smtClean="0"/>
                  <a:t>Detailed Design</a:t>
                </a:r>
              </a:p>
              <a:p>
                <a:pPr algn="r">
                  <a:spcAft>
                    <a:spcPts val="600"/>
                  </a:spcAft>
                </a:pPr>
                <a:r>
                  <a:rPr lang="en-US" sz="800" dirty="0" smtClean="0"/>
                  <a:t>Manufacturing &amp; Procurement</a:t>
                </a:r>
              </a:p>
              <a:p>
                <a:pPr algn="r">
                  <a:spcAft>
                    <a:spcPts val="600"/>
                  </a:spcAft>
                </a:pPr>
                <a:r>
                  <a:rPr lang="en-US" sz="800" dirty="0" smtClean="0"/>
                  <a:t>Installation &amp; Integration</a:t>
                </a:r>
              </a:p>
              <a:p>
                <a:pPr algn="r">
                  <a:spcAft>
                    <a:spcPts val="600"/>
                  </a:spcAft>
                </a:pPr>
                <a:r>
                  <a:rPr lang="en-US" sz="800" dirty="0" smtClean="0"/>
                  <a:t>Hot Commissioning</a:t>
                </a:r>
              </a:p>
              <a:p>
                <a:pPr algn="r">
                  <a:spcAft>
                    <a:spcPts val="600"/>
                  </a:spcAft>
                </a:pPr>
                <a:r>
                  <a:rPr lang="en-US" sz="800" dirty="0" smtClean="0"/>
                  <a:t>Operation</a:t>
                </a:r>
                <a:endParaRPr lang="en-US" sz="800" dirty="0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72000" y="4869160"/>
                <a:ext cx="1980000" cy="1620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</p:grpSp>
      <p:grpSp>
        <p:nvGrpSpPr>
          <p:cNvPr id="30" name="Group 29"/>
          <p:cNvGrpSpPr/>
          <p:nvPr/>
        </p:nvGrpSpPr>
        <p:grpSpPr>
          <a:xfrm>
            <a:off x="1979712" y="1362834"/>
            <a:ext cx="5868928" cy="5018494"/>
            <a:chOff x="1979712" y="1362834"/>
            <a:chExt cx="5868928" cy="5018494"/>
          </a:xfrm>
        </p:grpSpPr>
        <p:sp>
          <p:nvSpPr>
            <p:cNvPr id="11" name="TextBox 10"/>
            <p:cNvSpPr txBox="1"/>
            <p:nvPr/>
          </p:nvSpPr>
          <p:spPr>
            <a:xfrm>
              <a:off x="1979712" y="3409836"/>
              <a:ext cx="7920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West sector</a:t>
              </a:r>
              <a:endParaRPr lang="en-US" sz="14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979712" y="4777988"/>
              <a:ext cx="7920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North sector</a:t>
              </a:r>
              <a:endParaRPr lang="en-US" sz="14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051720" y="5427221"/>
              <a:ext cx="72008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East and South sectors</a:t>
              </a:r>
              <a:endParaRPr lang="en-US" sz="1400" dirty="0"/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3131840" y="1362834"/>
              <a:ext cx="4716800" cy="553998"/>
              <a:chOff x="3131840" y="1362834"/>
              <a:chExt cx="4716800" cy="553998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3131840" y="1485945"/>
                <a:ext cx="648072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 smtClean="0">
                    <a:solidFill>
                      <a:srgbClr val="1F497D">
                        <a:lumMod val="60000"/>
                        <a:lumOff val="40000"/>
                      </a:srgbClr>
                    </a:solidFill>
                  </a:rPr>
                  <a:t>Current  date</a:t>
                </a:r>
                <a:endParaRPr lang="en-US" sz="1100" dirty="0">
                  <a:solidFill>
                    <a:srgbClr val="1F497D">
                      <a:lumMod val="60000"/>
                      <a:lumOff val="40000"/>
                    </a:srgbClr>
                  </a:solidFill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3995936" y="1409001"/>
                <a:ext cx="720080" cy="507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dirty="0" smtClean="0"/>
                  <a:t>Early Access D01/D03</a:t>
                </a:r>
                <a:endParaRPr lang="en-US" sz="900" dirty="0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4499992" y="1409001"/>
                <a:ext cx="648072" cy="507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dirty="0" smtClean="0"/>
                  <a:t>Full Access D01/D03</a:t>
                </a:r>
                <a:endParaRPr lang="en-US" sz="900" dirty="0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4860032" y="1362834"/>
                <a:ext cx="914536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dirty="0" smtClean="0">
                    <a:solidFill>
                      <a:srgbClr val="FF0000"/>
                    </a:solidFill>
                  </a:rPr>
                  <a:t>Beam on Target / 1</a:t>
                </a:r>
                <a:r>
                  <a:rPr lang="en-US" sz="1000" baseline="30000" dirty="0" smtClean="0">
                    <a:solidFill>
                      <a:srgbClr val="FF0000"/>
                    </a:solidFill>
                  </a:rPr>
                  <a:t>st</a:t>
                </a:r>
                <a:r>
                  <a:rPr lang="en-US" sz="1000" dirty="0" smtClean="0">
                    <a:solidFill>
                      <a:srgbClr val="FF0000"/>
                    </a:solidFill>
                  </a:rPr>
                  <a:t> spectrum</a:t>
                </a:r>
                <a:endParaRPr lang="en-US" sz="10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7020272" y="1412776"/>
                <a:ext cx="82836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 smtClean="0">
                    <a:solidFill>
                      <a:srgbClr val="008000"/>
                    </a:solidFill>
                  </a:rPr>
                  <a:t>Start User Program</a:t>
                </a:r>
                <a:endParaRPr lang="en-US" sz="1100" dirty="0">
                  <a:solidFill>
                    <a:srgbClr val="008000"/>
                  </a:solidFill>
                </a:endParaRPr>
              </a:p>
            </p:txBody>
          </p:sp>
        </p:grpSp>
      </p:grpSp>
      <p:grpSp>
        <p:nvGrpSpPr>
          <p:cNvPr id="10" name="Group 9"/>
          <p:cNvGrpSpPr/>
          <p:nvPr/>
        </p:nvGrpSpPr>
        <p:grpSpPr>
          <a:xfrm>
            <a:off x="35496" y="1512000"/>
            <a:ext cx="5400600" cy="1242000"/>
            <a:chOff x="35496" y="1512000"/>
            <a:chExt cx="5400600" cy="1242000"/>
          </a:xfrm>
        </p:grpSpPr>
        <p:sp>
          <p:nvSpPr>
            <p:cNvPr id="4" name="Oval 3"/>
            <p:cNvSpPr>
              <a:spLocks noChangeAspect="1"/>
            </p:cNvSpPr>
            <p:nvPr/>
          </p:nvSpPr>
          <p:spPr>
            <a:xfrm>
              <a:off x="5148096" y="2466000"/>
              <a:ext cx="288000" cy="28800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7" name="Straight Arrow Connector 6"/>
            <p:cNvCxnSpPr>
              <a:stCxn id="27" idx="3"/>
              <a:endCxn id="4" idx="1"/>
            </p:cNvCxnSpPr>
            <p:nvPr/>
          </p:nvCxnSpPr>
          <p:spPr>
            <a:xfrm>
              <a:off x="2267744" y="1835166"/>
              <a:ext cx="2922529" cy="673011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35496" y="1512000"/>
              <a:ext cx="2232248" cy="646331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200" dirty="0" smtClean="0"/>
                <a:t>Commissioning of test beam       – to demonstrate performance and inform instrument projects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-220135" y="14816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580112" y="1362834"/>
            <a:ext cx="10801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FF0000"/>
                </a:solidFill>
              </a:rPr>
              <a:t>Start Hot Commission </a:t>
            </a:r>
          </a:p>
          <a:p>
            <a:pPr algn="ctr"/>
            <a:r>
              <a:rPr lang="en-US" sz="1000" dirty="0" smtClean="0">
                <a:solidFill>
                  <a:srgbClr val="FF0000"/>
                </a:solidFill>
              </a:rPr>
              <a:t>User instruments</a:t>
            </a:r>
            <a:endParaRPr lang="en-US" sz="1000" dirty="0">
              <a:solidFill>
                <a:srgbClr val="FF0000"/>
              </a:solidFill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3283200" y="6392367"/>
            <a:ext cx="5609280" cy="276999"/>
            <a:chOff x="3283200" y="6392361"/>
            <a:chExt cx="5609280" cy="276999"/>
          </a:xfrm>
        </p:grpSpPr>
        <p:sp>
          <p:nvSpPr>
            <p:cNvPr id="34" name="TextBox 33"/>
            <p:cNvSpPr txBox="1"/>
            <p:nvPr/>
          </p:nvSpPr>
          <p:spPr>
            <a:xfrm>
              <a:off x="3347864" y="6392361"/>
              <a:ext cx="554461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2016       2017       2018      2019       2020       2021       2022      2023       2024       2025</a:t>
              </a:r>
              <a:endParaRPr lang="en-US" sz="1200" dirty="0"/>
            </a:p>
          </p:txBody>
        </p:sp>
        <p:grpSp>
          <p:nvGrpSpPr>
            <p:cNvPr id="47" name="Group 46"/>
            <p:cNvGrpSpPr/>
            <p:nvPr/>
          </p:nvGrpSpPr>
          <p:grpSpPr>
            <a:xfrm>
              <a:off x="3283200" y="6408000"/>
              <a:ext cx="5432400" cy="180000"/>
              <a:chOff x="3283200" y="6408000"/>
              <a:chExt cx="5432400" cy="180000"/>
            </a:xfrm>
          </p:grpSpPr>
          <p:cxnSp>
            <p:nvCxnSpPr>
              <p:cNvPr id="36" name="Straight Connector 35"/>
              <p:cNvCxnSpPr/>
              <p:nvPr/>
            </p:nvCxnSpPr>
            <p:spPr>
              <a:xfrm>
                <a:off x="3283200" y="6408000"/>
                <a:ext cx="0" cy="18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3830400" y="6408000"/>
                <a:ext cx="0" cy="18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4377600" y="6408000"/>
                <a:ext cx="0" cy="18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4917600" y="6408000"/>
                <a:ext cx="0" cy="18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5461200" y="6408000"/>
                <a:ext cx="0" cy="18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6004800" y="6408000"/>
                <a:ext cx="0" cy="18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>
                <a:off x="6548400" y="6408000"/>
                <a:ext cx="0" cy="18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>
                <a:off x="7088400" y="6408000"/>
                <a:ext cx="0" cy="18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>
                <a:off x="7632000" y="6408000"/>
                <a:ext cx="0" cy="18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>
                <a:off x="8172400" y="6408000"/>
                <a:ext cx="0" cy="18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>
                <a:off x="8715600" y="6408000"/>
                <a:ext cx="0" cy="18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9" name="Slide Number Placeholder 48"/>
          <p:cNvSpPr>
            <a:spLocks noGrp="1"/>
          </p:cNvSpPr>
          <p:nvPr>
            <p:ph type="sldNum" sz="quarter" idx="12"/>
          </p:nvPr>
        </p:nvSpPr>
        <p:spPr>
          <a:xfrm>
            <a:off x="6902896" y="6525350"/>
            <a:ext cx="2133600" cy="365125"/>
          </a:xfrm>
        </p:spPr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 rot="1683905">
            <a:off x="3082339" y="3126389"/>
            <a:ext cx="606016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dirty="0" smtClean="0">
                <a:solidFill>
                  <a:schemeClr val="tx1">
                    <a:alpha val="15000"/>
                  </a:schemeClr>
                </a:solidFill>
              </a:rPr>
              <a:t>DRAFT</a:t>
            </a:r>
            <a:endParaRPr lang="en-US" sz="16000" dirty="0">
              <a:solidFill>
                <a:schemeClr val="tx1">
                  <a:alpha val="15000"/>
                </a:schemeClr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809782" y="692783"/>
            <a:ext cx="3093114" cy="1277358"/>
            <a:chOff x="3809782" y="692783"/>
            <a:chExt cx="3093114" cy="1277358"/>
          </a:xfrm>
        </p:grpSpPr>
        <p:sp>
          <p:nvSpPr>
            <p:cNvPr id="51" name="Oval 50"/>
            <p:cNvSpPr>
              <a:spLocks noChangeAspect="1"/>
            </p:cNvSpPr>
            <p:nvPr/>
          </p:nvSpPr>
          <p:spPr>
            <a:xfrm>
              <a:off x="3809782" y="1312828"/>
              <a:ext cx="1964786" cy="657313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381061" y="692783"/>
              <a:ext cx="15218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Currently under review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56001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0094CA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114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114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3_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ESS Core 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114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114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6780</TotalTime>
  <Words>1426</Words>
  <Application>Microsoft Macintosh PowerPoint</Application>
  <PresentationFormat>On-screen Show (4:3)</PresentationFormat>
  <Paragraphs>305</Paragraphs>
  <Slides>11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Default</vt:lpstr>
      <vt:lpstr>Office-tema</vt:lpstr>
      <vt:lpstr>1_Office-tema</vt:lpstr>
      <vt:lpstr>2_Office Theme</vt:lpstr>
      <vt:lpstr>3_Office-tema</vt:lpstr>
      <vt:lpstr>ESS Core Powerpoint</vt:lpstr>
      <vt:lpstr>Office Theme</vt:lpstr>
      <vt:lpstr>VESPA Scope Setting  Welcome and meeting objectives</vt:lpstr>
      <vt:lpstr>ESS Project Scope on Instruments  Neutron Scattering Systems (NSS)</vt:lpstr>
      <vt:lpstr>NSS Project: Priorities for 2016</vt:lpstr>
      <vt:lpstr>PowerPoint Presentation</vt:lpstr>
      <vt:lpstr>Procedure for decisions on Construction of Instruments </vt:lpstr>
      <vt:lpstr>The ESS Neutron Instruments revised layout (June 2016)</vt:lpstr>
      <vt:lpstr>PowerPoint Presentation</vt:lpstr>
      <vt:lpstr>Potential order of commencement of operation of first 8 instruments (August 2023)</vt:lpstr>
      <vt:lpstr>Neutron Beam Instrument Draft Schedule    V1.6, 7th April 2016</vt:lpstr>
      <vt:lpstr>Scope-Setting Meeting</vt:lpstr>
      <vt:lpstr>Objectives for this meeting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ESS User</cp:lastModifiedBy>
  <cp:revision>428</cp:revision>
  <cp:lastPrinted>2016-07-20T04:38:31Z</cp:lastPrinted>
  <dcterms:modified xsi:type="dcterms:W3CDTF">2016-10-27T07:19:14Z</dcterms:modified>
</cp:coreProperties>
</file>