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5" r:id="rId5"/>
    <p:sldId id="264" r:id="rId6"/>
    <p:sldId id="259" r:id="rId7"/>
    <p:sldId id="257" r:id="rId8"/>
    <p:sldId id="258" r:id="rId9"/>
    <p:sldId id="266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 autoAdjust="0"/>
    <p:restoredTop sz="93251" autoAdjust="0"/>
  </p:normalViewPr>
  <p:slideViewPr>
    <p:cSldViewPr>
      <p:cViewPr>
        <p:scale>
          <a:sx n="90" d="100"/>
          <a:sy n="90" d="100"/>
        </p:scale>
        <p:origin x="-152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03/10/2016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20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03/10/2016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260652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03/10/2016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03/10/2016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4" y="260652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03/10/2016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03/10/2016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ESHAC </a:t>
            </a:r>
            <a:r>
              <a:rPr lang="en-GB" sz="4000" dirty="0" smtClean="0"/>
              <a:t>#5</a:t>
            </a:r>
            <a:endParaRPr lang="en-GB" sz="4000" noProof="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3 October 2016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prstClr val="white"/>
                </a:solidFill>
                <a:ea typeface="+mj-ea"/>
                <a:cs typeface="+mj-cs"/>
              </a:rPr>
              <a:t>ESS HQ, Lund</a:t>
            </a:r>
          </a:p>
          <a:p>
            <a:r>
              <a:rPr lang="en-GB" sz="3200" dirty="0" smtClean="0">
                <a:solidFill>
                  <a:prstClr val="white"/>
                </a:solidFill>
                <a:ea typeface="+mj-ea"/>
                <a:cs typeface="+mj-cs"/>
              </a:rPr>
              <a:t>2016-10-03—10-04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1845"/>
            <a:ext cx="7139136" cy="1143000"/>
          </a:xfrm>
        </p:spPr>
        <p:txBody>
          <a:bodyPr/>
          <a:lstStyle/>
          <a:p>
            <a:r>
              <a:rPr lang="en-US" dirty="0" smtClean="0"/>
              <a:t>ESS 2016 priorities – DG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7990"/>
            <a:ext cx="8784976" cy="533001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Continue emphasis on schedule performance – key to success 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Transition In-kind partners into execution phase (instruments!)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3</a:t>
            </a:r>
            <a:r>
              <a:rPr lang="en-US" sz="2500" baseline="30000" dirty="0">
                <a:solidFill>
                  <a:srgbClr val="000000"/>
                </a:solidFill>
              </a:rPr>
              <a:t>rd</a:t>
            </a:r>
            <a:r>
              <a:rPr lang="en-US" sz="2500" dirty="0">
                <a:solidFill>
                  <a:srgbClr val="000000"/>
                </a:solidFill>
              </a:rPr>
              <a:t> Annual Project Review and Response – now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Submit application to regulatory authority for license to commission first stages of accelerator systems – May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Establish a “cash facility” for liquidity gap/hold schedule – June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ESS start installation machine (accelerator) equipment – Sep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Establish operations plans consistent with requirements – Dec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Engage new members –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6494" y="1481650"/>
            <a:ext cx="7791626" cy="4393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baseline </a:t>
            </a:r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51" y="5761598"/>
            <a:ext cx="600231" cy="5798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5474" y="6149308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26%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106" y="5765418"/>
            <a:ext cx="599440" cy="579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23" y="5761146"/>
            <a:ext cx="599440" cy="579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084" y="5756951"/>
            <a:ext cx="599440" cy="5791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312" y="5758167"/>
            <a:ext cx="599440" cy="5791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8801" y="5756951"/>
            <a:ext cx="599440" cy="579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7495" y="5756951"/>
            <a:ext cx="599440" cy="5791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06107" y="6146665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15%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10856" y="6150937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12%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36889" y="6146665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16%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71312" y="6146665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41%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1867" y="6146665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9%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97822" y="6146665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42%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36302" y="6093298"/>
            <a:ext cx="9742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514"/>
            <a:r>
              <a:rPr lang="en-US" sz="1200" b="1" dirty="0">
                <a:solidFill>
                  <a:prstClr val="black"/>
                </a:solidFill>
                <a:latin typeface="Calibri"/>
              </a:rPr>
              <a:t>% Complete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31911" y="2980021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514"/>
            <a:r>
              <a:rPr lang="en-US" sz="800" i="1" dirty="0">
                <a:solidFill>
                  <a:prstClr val="black"/>
                </a:solidFill>
                <a:latin typeface="Calibri"/>
              </a:rPr>
              <a:t>* Indexation at at 1.5%/year applied.</a:t>
            </a:r>
          </a:p>
        </p:txBody>
      </p:sp>
    </p:spTree>
    <p:extLst>
      <p:ext uri="{BB962C8B-B14F-4D97-AF65-F5344CB8AC3E}">
        <p14:creationId xmlns:p14="http://schemas.microsoft.com/office/powerpoint/2010/main" val="4676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840760" cy="86409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 ESS Neutron Instruments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6543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Instrument Layout (Jan 2016)</a:t>
            </a:r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39752" y="1124744"/>
            <a:ext cx="6840760" cy="5428969"/>
            <a:chOff x="2411760" y="1428713"/>
            <a:chExt cx="6840760" cy="5428969"/>
          </a:xfrm>
        </p:grpSpPr>
        <p:grpSp>
          <p:nvGrpSpPr>
            <p:cNvPr id="24" name="Group 23"/>
            <p:cNvGrpSpPr/>
            <p:nvPr/>
          </p:nvGrpSpPr>
          <p:grpSpPr>
            <a:xfrm>
              <a:off x="2411760" y="1428713"/>
              <a:ext cx="6840760" cy="5428969"/>
              <a:chOff x="2411760" y="1196752"/>
              <a:chExt cx="6840760" cy="5428969"/>
            </a:xfrm>
          </p:grpSpPr>
          <p:grpSp>
            <p:nvGrpSpPr>
              <p:cNvPr id="110" name="Group 109"/>
              <p:cNvGrpSpPr>
                <a:grpSpLocks noChangeAspect="1"/>
              </p:cNvGrpSpPr>
              <p:nvPr/>
            </p:nvGrpSpPr>
            <p:grpSpPr>
              <a:xfrm>
                <a:off x="2411760" y="1196752"/>
                <a:ext cx="6840760" cy="5363156"/>
                <a:chOff x="970130" y="1412776"/>
                <a:chExt cx="6980367" cy="5472608"/>
              </a:xfrm>
            </p:grpSpPr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608" y="1412776"/>
                  <a:ext cx="6812725" cy="5472608"/>
                </a:xfrm>
                <a:prstGeom prst="rect">
                  <a:avLst/>
                </a:prstGeom>
              </p:spPr>
            </p:pic>
            <p:sp>
              <p:nvSpPr>
                <p:cNvPr id="112" name="TextBox 111"/>
                <p:cNvSpPr txBox="1"/>
                <p:nvPr/>
              </p:nvSpPr>
              <p:spPr>
                <a:xfrm>
                  <a:off x="1925339" y="3644433"/>
                  <a:ext cx="714152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ODIN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1619672" y="4365104"/>
                  <a:ext cx="933018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DREAM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5084873" y="1660539"/>
                  <a:ext cx="679188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NMX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6407469" y="2762702"/>
                  <a:ext cx="1182938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MIRACLES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5452261" y="1954449"/>
                  <a:ext cx="685693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BEER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5819648" y="2174882"/>
                  <a:ext cx="856651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C-SPEC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7142244" y="3424000"/>
                  <a:ext cx="754405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T-REX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6921811" y="3056613"/>
                  <a:ext cx="868893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MAGIC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6187036" y="2459311"/>
                  <a:ext cx="1011225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BIFROST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6839096" y="4085298"/>
                  <a:ext cx="1111401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HEIMDAL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3707904" y="5589240"/>
                  <a:ext cx="751121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FREIA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3995936" y="5229200"/>
                  <a:ext cx="606271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LoKI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1043608" y="5260939"/>
                  <a:ext cx="782584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SKADI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970130" y="5765800"/>
                  <a:ext cx="829636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VESPA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2289467" y="5848760"/>
                  <a:ext cx="738036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ESTIA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1575688" y="4746596"/>
                  <a:ext cx="584790" cy="34546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VOR</a:t>
                  </a:r>
                  <a:endPara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7020272" y="4709207"/>
                <a:ext cx="2123728" cy="58477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90"/>
                    </a:solidFill>
                  </a:rPr>
                  <a:t>15 (+1) Neutron Instruments (2025)</a:t>
                </a:r>
                <a:endParaRPr lang="en-US" sz="1600" b="1" dirty="0">
                  <a:solidFill>
                    <a:srgbClr val="000090"/>
                  </a:solidFill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4608081" y="6165304"/>
                <a:ext cx="4500000" cy="460417"/>
                <a:chOff x="3888000" y="6361583"/>
                <a:chExt cx="4500000" cy="460417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888000" y="6633376"/>
                  <a:ext cx="4500000" cy="188624"/>
                  <a:chOff x="3888000" y="6633376"/>
                  <a:chExt cx="4500000" cy="188624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3888000" y="6705686"/>
                    <a:ext cx="4500000" cy="0"/>
                  </a:xfrm>
                  <a:prstGeom prst="line">
                    <a:avLst/>
                  </a:prstGeom>
                  <a:ln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3888000" y="6642000"/>
                    <a:ext cx="0" cy="1800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5256000" y="6633376"/>
                    <a:ext cx="0" cy="1800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6624000" y="6633376"/>
                    <a:ext cx="0" cy="1800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7956376" y="6633376"/>
                    <a:ext cx="0" cy="1800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4860032" y="6381328"/>
                  <a:ext cx="79208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50 m</a:t>
                  </a:r>
                  <a:endParaRPr lang="en-US" sz="1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228184" y="6381328"/>
                  <a:ext cx="79208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100 m</a:t>
                  </a:r>
                  <a:endParaRPr lang="en-US" sz="1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7524328" y="6361583"/>
                  <a:ext cx="79208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150 m</a:t>
                  </a:r>
                  <a:endParaRPr lang="en-US" sz="1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707904" y="5148000"/>
              <a:ext cx="1656184" cy="1530652"/>
              <a:chOff x="3726000" y="5327964"/>
              <a:chExt cx="1656184" cy="1530652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V="1">
                <a:off x="4615200" y="5327964"/>
                <a:ext cx="0" cy="1440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726000" y="6489284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Proton  beam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72000" y="2484000"/>
              <a:ext cx="3931200" cy="2710800"/>
              <a:chOff x="3888000" y="2502000"/>
              <a:chExt cx="3931200" cy="27108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3906000" y="2502000"/>
                <a:ext cx="2268000" cy="2700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3888000" y="2779200"/>
                <a:ext cx="2736000" cy="2412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3895200" y="2930400"/>
                <a:ext cx="2952000" cy="2268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3895200" y="3297600"/>
                <a:ext cx="3276000" cy="1908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3902400" y="3448800"/>
                <a:ext cx="3456000" cy="1764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3888000" y="3762000"/>
                <a:ext cx="3780000" cy="1440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3895200" y="4021200"/>
                <a:ext cx="3924000" cy="1188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499992" y="5682734"/>
              <a:ext cx="824665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HR-NSE</a:t>
              </a:r>
              <a:endPara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2856" y="6592267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50" name="TextBox 49"/>
          <p:cNvSpPr txBox="1"/>
          <p:nvPr/>
        </p:nvSpPr>
        <p:spPr>
          <a:xfrm>
            <a:off x="35496" y="1556792"/>
            <a:ext cx="2232248" cy="2185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Instruments 1-16 to be delivered by NSS project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Instruments 17-22 to be delivered during initial operations     </a:t>
            </a:r>
            <a:r>
              <a:rPr lang="en-US" i="1" dirty="0" smtClean="0"/>
              <a:t>(up to 2028)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816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6840760" cy="144016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Major In Kind Contributions to NSS: </a:t>
            </a:r>
            <a:br>
              <a:rPr lang="en-US" sz="2800" dirty="0" smtClean="0"/>
            </a:br>
            <a:r>
              <a:rPr lang="en-US" sz="2800" dirty="0" smtClean="0"/>
              <a:t>The Neutron Beam Instruments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7308304" y="1628800"/>
            <a:ext cx="172819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Provisional total budget =  </a:t>
            </a:r>
          </a:p>
          <a:p>
            <a:pPr algn="ctr"/>
            <a:r>
              <a:rPr lang="en-US" sz="1600" b="1" dirty="0" smtClean="0"/>
              <a:t>188.9 M€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8304" y="2564904"/>
            <a:ext cx="172819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In-Kind Target </a:t>
            </a:r>
          </a:p>
          <a:p>
            <a:pPr algn="ctr"/>
            <a:r>
              <a:rPr lang="en-US" sz="1600" dirty="0" smtClean="0"/>
              <a:t>92.5 %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4933617"/>
            <a:ext cx="172819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600" dirty="0" smtClean="0"/>
              <a:t>Estimated ESS commitment to instruments 43 M€ </a:t>
            </a:r>
            <a:r>
              <a:rPr lang="en-US" sz="1200" dirty="0" smtClean="0"/>
              <a:t>(including guide bunker)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0528" y="6608385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 smtClean="0"/>
              <a:t>1</a:t>
            </a:r>
            <a:r>
              <a:rPr lang="en-US" sz="1200" dirty="0" smtClean="0"/>
              <a:t>Includes SONDE funded detector development, worth ~ 1.5 - 2 M€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2400" y="6597353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F7F7F"/>
                </a:solidFill>
              </a:rPr>
              <a:t>4 April 2016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63905"/>
              </p:ext>
            </p:extLst>
          </p:nvPr>
        </p:nvGraphicFramePr>
        <p:xfrm>
          <a:off x="36000" y="1484784"/>
          <a:ext cx="7164288" cy="5000687"/>
        </p:xfrm>
        <a:graphic>
          <a:graphicData uri="http://schemas.openxmlformats.org/drawingml/2006/table">
            <a:tbl>
              <a:tblPr/>
              <a:tblGrid>
                <a:gridCol w="1268676"/>
                <a:gridCol w="3519348"/>
                <a:gridCol w="1256845"/>
                <a:gridCol w="620056"/>
                <a:gridCol w="499363"/>
              </a:tblGrid>
              <a:tr h="455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Instrument </a:t>
                      </a: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class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Neutron Instrument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Lead Partner(s)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(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M€)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54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 scale structures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LOKI broadband SANS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 (UK)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SKADI general-purpose SANS (note 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FZJ (DE)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ESTIA focusing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 (CH)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FREIA liquids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 (UK)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NMX macromolecular crystallography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DREAM powder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diffractometer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bispectral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FZJ (DE)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HEIMDAL hybrid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 (DK)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MAGIC magnetism single-crystal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LLB (FR)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BEER engineering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HZG (DE) + NPI (CZ)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ODIN multi-purpose imaging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 (DE) + PSI (CH)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Spectroscopy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C-SPEC cold chopper spectrometer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 (DE)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BIFROST extreme-environments spectrometer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DTU (DK)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T-REX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bispectral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chopper spectrometer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FZJ (DE)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VESPA vibrational spectroscopy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 (IT)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MIRACLES backscattering spectrometer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ESS-Bilbao (ES)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16th Instrument </a:t>
                      </a:r>
                      <a:r>
                        <a:rPr lang="en-US" sz="14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VOR or NSE)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instruments (cost)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D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59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ESH &amp; Q Highlights–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#2 to SSM – May</a:t>
            </a:r>
          </a:p>
          <a:p>
            <a:r>
              <a:rPr lang="en-US" dirty="0" smtClean="0"/>
              <a:t>Permit for test stand – May</a:t>
            </a:r>
          </a:p>
          <a:p>
            <a:r>
              <a:rPr lang="en-US" dirty="0" smtClean="0"/>
              <a:t>Contract with SKB – Aug</a:t>
            </a:r>
          </a:p>
          <a:p>
            <a:r>
              <a:rPr lang="en-US" dirty="0" smtClean="0"/>
              <a:t>EFQM </a:t>
            </a:r>
            <a:r>
              <a:rPr lang="en-US" dirty="0" smtClean="0"/>
              <a:t>workshop – </a:t>
            </a:r>
            <a:r>
              <a:rPr lang="en-US" dirty="0" smtClean="0"/>
              <a:t>Aug, Oct</a:t>
            </a:r>
            <a:endParaRPr lang="en-US" dirty="0" smtClean="0"/>
          </a:p>
          <a:p>
            <a:r>
              <a:rPr lang="en-US" dirty="0" smtClean="0"/>
              <a:t>New ESH &amp; Q Ass Director </a:t>
            </a:r>
            <a:r>
              <a:rPr lang="en-US" dirty="0" smtClean="0"/>
              <a:t>– Oct</a:t>
            </a:r>
          </a:p>
          <a:p>
            <a:r>
              <a:rPr lang="en-US" dirty="0" smtClean="0"/>
              <a:t>EMT – </a:t>
            </a:r>
            <a:r>
              <a:rPr lang="en-US" smtClean="0"/>
              <a:t>Q Review</a:t>
            </a:r>
            <a:endParaRPr lang="en-US" dirty="0" smtClean="0"/>
          </a:p>
          <a:p>
            <a:r>
              <a:rPr lang="en-US" dirty="0" smtClean="0"/>
              <a:t>Complementary information SSM – Dec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136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– October 3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928813"/>
              </p:ext>
            </p:extLst>
          </p:nvPr>
        </p:nvGraphicFramePr>
        <p:xfrm>
          <a:off x="457200" y="1588761"/>
          <a:ext cx="8219256" cy="509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021"/>
                <a:gridCol w="4001427"/>
                <a:gridCol w="2193808"/>
              </a:tblGrid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Presenter</a:t>
                      </a:r>
                      <a:endParaRPr lang="en-US" sz="1600" dirty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09.00 –</a:t>
                      </a:r>
                      <a:r>
                        <a:rPr lang="en-US" sz="1600" baseline="0" dirty="0" smtClean="0"/>
                        <a:t> 09.15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Welcome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09.15</a:t>
                      </a:r>
                      <a:r>
                        <a:rPr lang="en-US" sz="1600" baseline="0" dirty="0" smtClean="0"/>
                        <a:t> – 10.15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Follow-up of</a:t>
                      </a:r>
                      <a:r>
                        <a:rPr lang="en-US" sz="1600" baseline="0" dirty="0" smtClean="0"/>
                        <a:t> ESHAC #3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Peter Jacobsson</a:t>
                      </a:r>
                      <a:endParaRPr lang="en-US" sz="1600" dirty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10.15</a:t>
                      </a:r>
                      <a:r>
                        <a:rPr lang="en-US" sz="1600" baseline="0" dirty="0" smtClean="0"/>
                        <a:t> – 10.30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COFFEE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11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10.30 – 11.20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kern="50" dirty="0" smtClean="0">
                          <a:effectLst/>
                          <a:latin typeface="+mn-lt"/>
                          <a:ea typeface="WenQuanYi Micro Hei"/>
                        </a:rPr>
                        <a:t>Status and follow-up the SSM application #2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Thomas Hansson</a:t>
                      </a:r>
                    </a:p>
                  </a:txBody>
                  <a:tcPr/>
                </a:tc>
              </a:tr>
              <a:tr h="350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11.20 – 11.50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SSM</a:t>
                      </a:r>
                      <a:r>
                        <a:rPr lang="en-US" sz="1600" baseline="0" dirty="0" smtClean="0"/>
                        <a:t> Licensing work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Peter Frisk/SSM</a:t>
                      </a:r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 50 – 13.00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LUNCH (</a:t>
                      </a:r>
                      <a:r>
                        <a:rPr lang="en-US" sz="1600" dirty="0" err="1" smtClean="0"/>
                        <a:t>Medicon</a:t>
                      </a:r>
                      <a:r>
                        <a:rPr lang="en-US" sz="1600" baseline="0" dirty="0" smtClean="0"/>
                        <a:t> Village)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13.00 – 13.30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Installation Phase -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Bertil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Winér</a:t>
                      </a:r>
                      <a:r>
                        <a:rPr lang="en-US" sz="1600" baseline="0" dirty="0" smtClean="0"/>
                        <a:t>/Peter J</a:t>
                      </a:r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13.30 – 14.00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Commissioning Phase –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Peter Jacobsson</a:t>
                      </a:r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14.00 – 14.30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Mattias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Skafar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14.30 – 14.50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14.50 – 15.20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Duy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Phan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15.20 – 15.50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Sustainability –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Peter Jacobsson</a:t>
                      </a:r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Site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smtClean="0"/>
              <a:t>October 4</a:t>
            </a:r>
            <a:endParaRPr lang="en-GB" noProof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199399"/>
              </p:ext>
            </p:extLst>
          </p:nvPr>
        </p:nvGraphicFramePr>
        <p:xfrm>
          <a:off x="457200" y="1600200"/>
          <a:ext cx="8363272" cy="483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485"/>
                <a:gridCol w="4071539"/>
                <a:gridCol w="2232248"/>
              </a:tblGrid>
              <a:tr h="369726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Presenter</a:t>
                      </a:r>
                      <a:endParaRPr lang="en-US" dirty="0"/>
                    </a:p>
                  </a:txBody>
                  <a:tcPr/>
                </a:tc>
              </a:tr>
              <a:tr h="369726">
                <a:tc>
                  <a:txBody>
                    <a:bodyPr/>
                    <a:lstStyle/>
                    <a:p>
                      <a:r>
                        <a:rPr lang="en-US" dirty="0" smtClean="0"/>
                        <a:t>08.45 –</a:t>
                      </a:r>
                      <a:r>
                        <a:rPr lang="en-US" baseline="0" dirty="0" smtClean="0"/>
                        <a:t> 09.30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estimate – ESH &amp; Q , “Steady</a:t>
                      </a:r>
                      <a:r>
                        <a:rPr lang="en-US" baseline="0" dirty="0" smtClean="0"/>
                        <a:t> State Operation”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 Jacobsson</a:t>
                      </a:r>
                      <a:endParaRPr lang="en-US" dirty="0"/>
                    </a:p>
                  </a:txBody>
                  <a:tcPr/>
                </a:tc>
              </a:tr>
              <a:tr h="638157">
                <a:tc>
                  <a:txBody>
                    <a:bodyPr/>
                    <a:lstStyle/>
                    <a:p>
                      <a:r>
                        <a:rPr lang="en-US" dirty="0" smtClean="0"/>
                        <a:t>09.30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COFFEE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8157">
                <a:tc>
                  <a:txBody>
                    <a:bodyPr/>
                    <a:lstStyle/>
                    <a:p>
                      <a:r>
                        <a:rPr lang="en-US" dirty="0" smtClean="0"/>
                        <a:t>10.00 – 11.45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ESHAC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8157">
                <a:tc>
                  <a:txBody>
                    <a:bodyPr/>
                    <a:lstStyle/>
                    <a:p>
                      <a:r>
                        <a:rPr lang="en-US" dirty="0" smtClean="0"/>
                        <a:t>11.45</a:t>
                      </a:r>
                      <a:r>
                        <a:rPr lang="en-US" baseline="0" dirty="0" smtClean="0"/>
                        <a:t> – 12.30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r>
                        <a:rPr lang="en-US" baseline="0" dirty="0" smtClean="0"/>
                        <a:t> (in-house)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8157">
                <a:tc>
                  <a:txBody>
                    <a:bodyPr/>
                    <a:lstStyle/>
                    <a:p>
                      <a:r>
                        <a:rPr lang="en-US" dirty="0" smtClean="0"/>
                        <a:t>12.30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Continued</a:t>
                      </a:r>
                      <a:r>
                        <a:rPr lang="en-US" baseline="0" dirty="0" smtClean="0"/>
                        <a:t> internal ESHAC discussions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8157">
                <a:tc>
                  <a:txBody>
                    <a:bodyPr/>
                    <a:lstStyle/>
                    <a:p>
                      <a:r>
                        <a:rPr lang="en-US" dirty="0" smtClean="0"/>
                        <a:t>13.00/13.30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8157">
                <a:tc>
                  <a:txBody>
                    <a:bodyPr/>
                    <a:lstStyle/>
                    <a:p>
                      <a:r>
                        <a:rPr lang="en-US" dirty="0" smtClean="0"/>
                        <a:t>14.30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Ending of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dirty="0"/>
              <a:t>How do you look upon the organisation of ESH and Q and the included cost estimate for the future operational phase</a:t>
            </a:r>
            <a:endParaRPr lang="en-US" dirty="0"/>
          </a:p>
          <a:p>
            <a:pPr lvl="0"/>
            <a:r>
              <a:rPr lang="en-GB" dirty="0"/>
              <a:t>What is your opinion about the status of our SSM application work and the associated time schedule</a:t>
            </a:r>
            <a:endParaRPr lang="en-US" dirty="0"/>
          </a:p>
          <a:p>
            <a:pPr lvl="0"/>
            <a:r>
              <a:rPr lang="en-GB" dirty="0"/>
              <a:t>How do you look upon the work done for sustainability</a:t>
            </a:r>
            <a:endParaRPr lang="en-US" dirty="0"/>
          </a:p>
          <a:p>
            <a:pPr lvl="0"/>
            <a:r>
              <a:rPr lang="en-GB" dirty="0"/>
              <a:t>How do you look upon the work done for ODH</a:t>
            </a:r>
            <a:endParaRPr lang="en-US" dirty="0"/>
          </a:p>
          <a:p>
            <a:pPr lvl="0"/>
            <a:r>
              <a:rPr lang="en-GB" dirty="0"/>
              <a:t>Your comments regarding the schedule and needed work for the commissioning, especially the first part of the accelerator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464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2806</TotalTime>
  <Words>786</Words>
  <Application>Microsoft Macintosh PowerPoint</Application>
  <PresentationFormat>On-screen Show (4:3)</PresentationFormat>
  <Paragraphs>217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ESS Core Powerpoint</vt:lpstr>
      <vt:lpstr>ESHAC #5</vt:lpstr>
      <vt:lpstr>ESS 2016 priorities – DG Slide</vt:lpstr>
      <vt:lpstr>Cost baseline status</vt:lpstr>
      <vt:lpstr>The ESS Neutron Instruments</vt:lpstr>
      <vt:lpstr>Major In Kind Contributions to NSS:  The Neutron Beam Instruments</vt:lpstr>
      <vt:lpstr>ESH &amp; Q Highlights– 2016</vt:lpstr>
      <vt:lpstr>Day 1 – October 3</vt:lpstr>
      <vt:lpstr>Day 2 – October 4</vt:lpstr>
      <vt:lpstr>Charge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Peter Jacobsson</cp:lastModifiedBy>
  <cp:revision>26</cp:revision>
  <cp:lastPrinted>2016-03-30T12:19:07Z</cp:lastPrinted>
  <dcterms:created xsi:type="dcterms:W3CDTF">2013-10-29T16:05:10Z</dcterms:created>
  <dcterms:modified xsi:type="dcterms:W3CDTF">2016-10-03T05:55:16Z</dcterms:modified>
</cp:coreProperties>
</file>