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sldIdLst>
    <p:sldId id="256" r:id="rId2"/>
    <p:sldId id="264" r:id="rId3"/>
    <p:sldId id="265" r:id="rId4"/>
    <p:sldId id="257" r:id="rId5"/>
    <p:sldId id="259" r:id="rId6"/>
    <p:sldId id="260" r:id="rId7"/>
    <p:sldId id="261" r:id="rId8"/>
    <p:sldId id="262" r:id="rId9"/>
    <p:sldId id="263" r:id="rId10"/>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4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5" autoAdjust="0"/>
    <p:restoredTop sz="94676" autoAdjust="0"/>
  </p:normalViewPr>
  <p:slideViewPr>
    <p:cSldViewPr>
      <p:cViewPr varScale="1">
        <p:scale>
          <a:sx n="82" d="100"/>
          <a:sy n="82" d="100"/>
        </p:scale>
        <p:origin x="-768"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9F57FC-B3FF-4DF2-9417-962901C07B3B}" type="datetimeFigureOut">
              <a:rPr lang="sv-SE" smtClean="0"/>
              <a:t>03/10/2016</a:t>
            </a:fld>
            <a:endParaRPr lang="sv-SE"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1A53A7-64CD-4D0E-AAE8-1AC9C79D7085}" type="slidenum">
              <a:rPr lang="sv-SE" smtClean="0"/>
              <a:t>‹#›</a:t>
            </a:fld>
            <a:endParaRPr lang="sv-SE" dirty="0"/>
          </a:p>
        </p:txBody>
      </p:sp>
    </p:spTree>
    <p:extLst>
      <p:ext uri="{BB962C8B-B14F-4D97-AF65-F5344CB8AC3E}">
        <p14:creationId xmlns:p14="http://schemas.microsoft.com/office/powerpoint/2010/main" val="1284655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sv-SE" smtClean="0"/>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Click to edit Master subtitle style</a:t>
            </a:r>
            <a:endParaRPr lang="sv-SE"/>
          </a:p>
        </p:txBody>
      </p:sp>
      <p:sp>
        <p:nvSpPr>
          <p:cNvPr id="4" name="Date Placeholder 3"/>
          <p:cNvSpPr>
            <a:spLocks noGrp="1"/>
          </p:cNvSpPr>
          <p:nvPr>
            <p:ph type="dt" sz="half" idx="10"/>
          </p:nvPr>
        </p:nvSpPr>
        <p:spPr/>
        <p:txBody>
          <a:bodyPr/>
          <a:lstStyle/>
          <a:p>
            <a:fld id="{5ED7AC81-318B-4D49-A602-9E30227C87EC}" type="datetime1">
              <a:rPr lang="sv-SE" smtClean="0"/>
              <a:t>03/10/2016</a:t>
            </a:fld>
            <a:endParaRPr lang="sv-SE" dirty="0"/>
          </a:p>
        </p:txBody>
      </p:sp>
      <p:sp>
        <p:nvSpPr>
          <p:cNvPr id="5" name="Footer Placeholder 4"/>
          <p:cNvSpPr>
            <a:spLocks noGrp="1"/>
          </p:cNvSpPr>
          <p:nvPr>
            <p:ph type="ftr" sz="quarter" idx="11"/>
          </p:nvPr>
        </p:nvSpPr>
        <p:spPr/>
        <p:txBody>
          <a:bodyPr/>
          <a:lstStyle/>
          <a:p>
            <a:endParaRPr lang="sv-SE" dirty="0"/>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dirty="0"/>
          </a:p>
        </p:txBody>
      </p:sp>
      <p:pic>
        <p:nvPicPr>
          <p:cNvPr id="7"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8304" y="260648"/>
            <a:ext cx="1656184" cy="886059"/>
          </a:xfrm>
          <a:prstGeom prst="rect">
            <a:avLst/>
          </a:prstGeom>
        </p:spPr>
      </p:pic>
    </p:spTree>
    <p:extLst>
      <p:ext uri="{BB962C8B-B14F-4D97-AF65-F5344CB8AC3E}">
        <p14:creationId xmlns:p14="http://schemas.microsoft.com/office/powerpoint/2010/main" val="2439884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
        <p:nvSpPr>
          <p:cNvPr id="2" name="Title 1"/>
          <p:cNvSpPr>
            <a:spLocks noGrp="1"/>
          </p:cNvSpPr>
          <p:nvPr>
            <p:ph type="title"/>
          </p:nvPr>
        </p:nvSpPr>
        <p:spPr/>
        <p:txBody>
          <a:bodyPr/>
          <a:lstStyle/>
          <a:p>
            <a:r>
              <a:rPr lang="sv-SE" smtClean="0"/>
              <a:t>Click to edit Master title style</a:t>
            </a:r>
            <a:endParaRPr lang="sv-SE"/>
          </a:p>
        </p:txBody>
      </p:sp>
      <p:sp>
        <p:nvSpPr>
          <p:cNvPr id="3" name="Content Placeholder 2"/>
          <p:cNvSpPr>
            <a:spLocks noGrp="1"/>
          </p:cNvSpPr>
          <p:nvPr>
            <p:ph idx="1"/>
          </p:nvPr>
        </p:nvSpPr>
        <p:spPr/>
        <p:txBody>
          <a:body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a:p>
        </p:txBody>
      </p:sp>
      <p:sp>
        <p:nvSpPr>
          <p:cNvPr id="4" name="Date Placeholder 3"/>
          <p:cNvSpPr>
            <a:spLocks noGrp="1"/>
          </p:cNvSpPr>
          <p:nvPr>
            <p:ph type="dt" sz="half" idx="10"/>
          </p:nvPr>
        </p:nvSpPr>
        <p:spPr/>
        <p:txBody>
          <a:bodyPr/>
          <a:lstStyle/>
          <a:p>
            <a:fld id="{6EB99CB0-346B-43FA-9EE6-F90C3F3BC0BA}" type="datetime1">
              <a:rPr lang="sv-SE" smtClean="0"/>
              <a:t>03/10/2016</a:t>
            </a:fld>
            <a:endParaRPr lang="sv-SE" dirty="0"/>
          </a:p>
        </p:txBody>
      </p:sp>
      <p:sp>
        <p:nvSpPr>
          <p:cNvPr id="5" name="Footer Placeholder 4"/>
          <p:cNvSpPr>
            <a:spLocks noGrp="1"/>
          </p:cNvSpPr>
          <p:nvPr>
            <p:ph type="ftr" sz="quarter" idx="11"/>
          </p:nvPr>
        </p:nvSpPr>
        <p:spPr/>
        <p:txBody>
          <a:bodyPr/>
          <a:lstStyle/>
          <a:p>
            <a:endParaRPr lang="sv-SE" dirty="0"/>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dirty="0"/>
          </a:p>
        </p:txBody>
      </p:sp>
      <p:pic>
        <p:nvPicPr>
          <p:cNvPr id="8" name="Bildobjekt 5"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4008" y="319530"/>
            <a:ext cx="1370480" cy="733206"/>
          </a:xfrm>
          <a:prstGeom prst="rect">
            <a:avLst/>
          </a:prstGeom>
        </p:spPr>
      </p:pic>
    </p:spTree>
    <p:extLst>
      <p:ext uri="{BB962C8B-B14F-4D97-AF65-F5344CB8AC3E}">
        <p14:creationId xmlns:p14="http://schemas.microsoft.com/office/powerpoint/2010/main" val="1351099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
        <p:nvSpPr>
          <p:cNvPr id="2" name="Title 1"/>
          <p:cNvSpPr>
            <a:spLocks noGrp="1"/>
          </p:cNvSpPr>
          <p:nvPr>
            <p:ph type="title"/>
          </p:nvPr>
        </p:nvSpPr>
        <p:spPr/>
        <p:txBody>
          <a:bodyPr/>
          <a:lstStyle/>
          <a:p>
            <a:r>
              <a:rPr lang="sv-SE" smtClean="0"/>
              <a:t>Click to edit Master title style</a:t>
            </a:r>
            <a:endParaRPr lang="sv-S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p:txBody>
      </p:sp>
      <p:sp>
        <p:nvSpPr>
          <p:cNvPr id="5" name="Date Placeholder 4"/>
          <p:cNvSpPr>
            <a:spLocks noGrp="1"/>
          </p:cNvSpPr>
          <p:nvPr>
            <p:ph type="dt" sz="half" idx="10"/>
          </p:nvPr>
        </p:nvSpPr>
        <p:spPr/>
        <p:txBody>
          <a:bodyPr/>
          <a:lstStyle/>
          <a:p>
            <a:fld id="{42E66B7F-8271-49DA-A25A-F4BB9F476347}" type="datetime1">
              <a:rPr lang="sv-SE" smtClean="0"/>
              <a:t>03/10/2016</a:t>
            </a:fld>
            <a:endParaRPr lang="sv-SE" dirty="0"/>
          </a:p>
        </p:txBody>
      </p:sp>
      <p:sp>
        <p:nvSpPr>
          <p:cNvPr id="6" name="Footer Placeholder 5"/>
          <p:cNvSpPr>
            <a:spLocks noGrp="1"/>
          </p:cNvSpPr>
          <p:nvPr>
            <p:ph type="ftr" sz="quarter" idx="11"/>
          </p:nvPr>
        </p:nvSpPr>
        <p:spPr/>
        <p:txBody>
          <a:bodyPr/>
          <a:lstStyle/>
          <a:p>
            <a:endParaRPr lang="sv-SE" dirty="0"/>
          </a:p>
        </p:txBody>
      </p:sp>
      <p:sp>
        <p:nvSpPr>
          <p:cNvPr id="7" name="Slide Number Placeholder 6"/>
          <p:cNvSpPr>
            <a:spLocks noGrp="1"/>
          </p:cNvSpPr>
          <p:nvPr>
            <p:ph type="sldNum" sz="quarter" idx="12"/>
          </p:nvPr>
        </p:nvSpPr>
        <p:spPr/>
        <p:txBody>
          <a:bodyPr/>
          <a:lstStyle/>
          <a:p>
            <a:fld id="{551115BC-487E-4422-894C-CB7CD3E79223}" type="slidenum">
              <a:rPr lang="sv-SE" smtClean="0"/>
              <a:t>‹#›</a:t>
            </a:fld>
            <a:endParaRPr lang="sv-SE" dirty="0"/>
          </a:p>
        </p:txBody>
      </p:sp>
      <p:pic>
        <p:nvPicPr>
          <p:cNvPr id="9"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4662" y="260648"/>
            <a:ext cx="1359826" cy="727507"/>
          </a:xfrm>
          <a:prstGeom prst="rect">
            <a:avLst/>
          </a:prstGeom>
        </p:spPr>
      </p:pic>
    </p:spTree>
    <p:extLst>
      <p:ext uri="{BB962C8B-B14F-4D97-AF65-F5344CB8AC3E}">
        <p14:creationId xmlns:p14="http://schemas.microsoft.com/office/powerpoint/2010/main" val="136283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a:p>
        </p:txBody>
      </p:sp>
      <p:sp>
        <p:nvSpPr>
          <p:cNvPr id="7" name="Date Placeholder 6"/>
          <p:cNvSpPr>
            <a:spLocks noGrp="1"/>
          </p:cNvSpPr>
          <p:nvPr>
            <p:ph type="dt" sz="half" idx="10"/>
          </p:nvPr>
        </p:nvSpPr>
        <p:spPr/>
        <p:txBody>
          <a:bodyPr/>
          <a:lstStyle/>
          <a:p>
            <a:fld id="{3C7D23FA-05C4-4CC1-B281-2F815585BC1C}" type="datetime1">
              <a:rPr lang="sv-SE" smtClean="0"/>
              <a:t>03/10/2016</a:t>
            </a:fld>
            <a:endParaRPr lang="sv-SE" dirty="0"/>
          </a:p>
        </p:txBody>
      </p:sp>
      <p:sp>
        <p:nvSpPr>
          <p:cNvPr id="8" name="Footer Placeholder 7"/>
          <p:cNvSpPr>
            <a:spLocks noGrp="1"/>
          </p:cNvSpPr>
          <p:nvPr>
            <p:ph type="ftr" sz="quarter" idx="11"/>
          </p:nvPr>
        </p:nvSpPr>
        <p:spPr/>
        <p:txBody>
          <a:bodyPr/>
          <a:lstStyle/>
          <a:p>
            <a:endParaRPr lang="sv-SE" dirty="0"/>
          </a:p>
        </p:txBody>
      </p:sp>
      <p:sp>
        <p:nvSpPr>
          <p:cNvPr id="9" name="Slide Number Placeholder 8"/>
          <p:cNvSpPr>
            <a:spLocks noGrp="1"/>
          </p:cNvSpPr>
          <p:nvPr>
            <p:ph type="sldNum" sz="quarter" idx="12"/>
          </p:nvPr>
        </p:nvSpPr>
        <p:spPr/>
        <p:txBody>
          <a:bodyPr/>
          <a:lstStyle/>
          <a:p>
            <a:fld id="{551115BC-487E-4422-894C-CB7CD3E79223}" type="slidenum">
              <a:rPr lang="sv-SE" smtClean="0"/>
              <a:t>‹#›</a:t>
            </a:fld>
            <a:endParaRPr lang="sv-SE" dirty="0"/>
          </a:p>
        </p:txBody>
      </p:sp>
      <p:sp>
        <p:nvSpPr>
          <p:cNvPr id="10"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Tree>
    <p:extLst>
      <p:ext uri="{BB962C8B-B14F-4D97-AF65-F5344CB8AC3E}">
        <p14:creationId xmlns:p14="http://schemas.microsoft.com/office/powerpoint/2010/main" val="12497403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139136" cy="1143000"/>
          </a:xfrm>
          <a:prstGeom prst="rect">
            <a:avLst/>
          </a:prstGeom>
        </p:spPr>
        <p:txBody>
          <a:bodyPr vert="horz" lIns="91440" tIns="45720" rIns="91440" bIns="45720" rtlCol="0" anchor="ctr">
            <a:normAutofit/>
          </a:bodyPr>
          <a:lstStyle/>
          <a:p>
            <a:r>
              <a:rPr lang="sv-SE" smtClean="0"/>
              <a:t>Click to edit Master title style</a:t>
            </a:r>
            <a:endParaRPr lang="sv-SE"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03233B-D569-4A6E-878F-CDE152514C47}" type="datetime1">
              <a:rPr lang="sv-SE" smtClean="0"/>
              <a:t>03/10/2016</a:t>
            </a:fld>
            <a:endParaRPr lang="sv-SE"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1115BC-487E-4422-894C-CB7CD3E79223}" type="slidenum">
              <a:rPr lang="sv-SE" smtClean="0"/>
              <a:t>‹#›</a:t>
            </a:fld>
            <a:endParaRPr lang="sv-SE" dirty="0"/>
          </a:p>
        </p:txBody>
      </p:sp>
    </p:spTree>
    <p:extLst>
      <p:ext uri="{BB962C8B-B14F-4D97-AF65-F5344CB8AC3E}">
        <p14:creationId xmlns:p14="http://schemas.microsoft.com/office/powerpoint/2010/main" val="3806408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Lst>
  <p:hf hdr="0" ftr="0" dt="0"/>
  <p:txStyles>
    <p:titleStyle>
      <a:lvl1pPr algn="l" defTabSz="914400" rtl="0" eaLnBrk="1" latinLnBrk="0" hangingPunct="1">
        <a:spcBef>
          <a:spcPct val="0"/>
        </a:spcBef>
        <a:buNone/>
        <a:defRPr sz="3200" kern="1200" baseline="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baseline="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GB" sz="4000" dirty="0" smtClean="0"/>
              <a:t>ESH &amp; Q in Steady State </a:t>
            </a:r>
            <a:r>
              <a:rPr lang="en-GB" sz="4000" dirty="0" smtClean="0"/>
              <a:t>Operation</a:t>
            </a:r>
            <a:br>
              <a:rPr lang="en-GB" sz="4000" dirty="0" smtClean="0"/>
            </a:br>
            <a:r>
              <a:rPr lang="en-GB" sz="4000" dirty="0" smtClean="0"/>
              <a:t>Rules &amp; Responsibilities</a:t>
            </a:r>
            <a:br>
              <a:rPr lang="en-GB" sz="4000" dirty="0" smtClean="0"/>
            </a:br>
            <a:r>
              <a:rPr lang="en-GB" sz="4000" dirty="0" smtClean="0"/>
              <a:t>Cost Estimate</a:t>
            </a:r>
            <a:endParaRPr lang="en-GB" sz="4000" dirty="0"/>
          </a:p>
        </p:txBody>
      </p:sp>
      <p:sp>
        <p:nvSpPr>
          <p:cNvPr id="3" name="Subtitle 2"/>
          <p:cNvSpPr>
            <a:spLocks noGrp="1"/>
          </p:cNvSpPr>
          <p:nvPr>
            <p:ph type="subTitle" idx="1"/>
          </p:nvPr>
        </p:nvSpPr>
        <p:spPr/>
        <p:txBody>
          <a:bodyPr>
            <a:noAutofit/>
          </a:bodyPr>
          <a:lstStyle/>
          <a:p>
            <a:r>
              <a:rPr lang="sv-SE" sz="2000" dirty="0" smtClean="0">
                <a:solidFill>
                  <a:schemeClr val="bg1"/>
                </a:solidFill>
              </a:rPr>
              <a:t>Peter Jacobsson</a:t>
            </a:r>
            <a:endParaRPr lang="sv-SE" sz="2000" dirty="0" smtClean="0">
              <a:solidFill>
                <a:schemeClr val="bg1"/>
              </a:solidFill>
            </a:endParaRPr>
          </a:p>
          <a:p>
            <a:endParaRPr lang="sv-SE" sz="2000" dirty="0">
              <a:solidFill>
                <a:schemeClr val="bg1"/>
              </a:solidFill>
            </a:endParaRPr>
          </a:p>
          <a:p>
            <a:endParaRPr lang="sv-SE" sz="2000" dirty="0" smtClean="0">
              <a:solidFill>
                <a:schemeClr val="bg1"/>
              </a:solidFill>
            </a:endParaRPr>
          </a:p>
          <a:p>
            <a:r>
              <a:rPr lang="sv-SE" sz="2000" dirty="0" smtClean="0">
                <a:solidFill>
                  <a:schemeClr val="bg1"/>
                </a:solidFill>
              </a:rPr>
              <a:t>ESHAC #5 2016-10-03--04</a:t>
            </a:r>
            <a:endParaRPr lang="sv-SE" sz="2000" dirty="0">
              <a:solidFill>
                <a:schemeClr val="bg1"/>
              </a:solidFill>
            </a:endParaRPr>
          </a:p>
        </p:txBody>
      </p:sp>
      <p:sp>
        <p:nvSpPr>
          <p:cNvPr id="4" name="Rectangle 3"/>
          <p:cNvSpPr/>
          <p:nvPr/>
        </p:nvSpPr>
        <p:spPr>
          <a:xfrm>
            <a:off x="2286000" y="5949280"/>
            <a:ext cx="4572000" cy="603242"/>
          </a:xfrm>
          <a:prstGeom prst="rect">
            <a:avLst/>
          </a:prstGeom>
        </p:spPr>
        <p:txBody>
          <a:bodyPr>
            <a:spAutoFit/>
          </a:bodyPr>
          <a:lstStyle/>
          <a:p>
            <a:pPr algn="ctr">
              <a:lnSpc>
                <a:spcPct val="120000"/>
              </a:lnSpc>
            </a:pPr>
            <a:r>
              <a:rPr lang="en-GB" sz="1600" dirty="0" smtClean="0">
                <a:solidFill>
                  <a:srgbClr val="FFFFFF"/>
                </a:solidFill>
              </a:rPr>
              <a:t>www.europeanspallationsource.se</a:t>
            </a:r>
          </a:p>
          <a:p>
            <a:pPr algn="ctr"/>
            <a:fld id="{656E358F-28A8-D04A-99E6-206C49444CD4}" type="datetime3">
              <a:rPr lang="sv-SE" sz="1400" smtClean="0">
                <a:solidFill>
                  <a:srgbClr val="FFFFFF"/>
                </a:solidFill>
              </a:rPr>
              <a:t>3 October 2016</a:t>
            </a:fld>
            <a:endParaRPr lang="en-GB" sz="1400" dirty="0" smtClean="0">
              <a:solidFill>
                <a:srgbClr val="FFFFFF"/>
              </a:solidFill>
            </a:endParaRPr>
          </a:p>
        </p:txBody>
      </p:sp>
    </p:spTree>
    <p:extLst>
      <p:ext uri="{BB962C8B-B14F-4D97-AF65-F5344CB8AC3E}">
        <p14:creationId xmlns:p14="http://schemas.microsoft.com/office/powerpoint/2010/main" val="1394613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Op Cost – Oct 24 -26</a:t>
            </a:r>
            <a:endParaRPr lang="en-US" dirty="0"/>
          </a:p>
        </p:txBody>
      </p:sp>
      <p:sp>
        <p:nvSpPr>
          <p:cNvPr id="3" name="Content Placeholder 2"/>
          <p:cNvSpPr>
            <a:spLocks noGrp="1"/>
          </p:cNvSpPr>
          <p:nvPr>
            <p:ph idx="1"/>
          </p:nvPr>
        </p:nvSpPr>
        <p:spPr/>
        <p:txBody>
          <a:bodyPr>
            <a:normAutofit lnSpcReduction="10000"/>
          </a:bodyPr>
          <a:lstStyle/>
          <a:p>
            <a:r>
              <a:rPr lang="en-US" dirty="0" smtClean="0"/>
              <a:t>The ESS Council will discuss the future operation costs for ESS at the December meeting 2016</a:t>
            </a:r>
          </a:p>
          <a:p>
            <a:r>
              <a:rPr lang="en-US" dirty="0" smtClean="0"/>
              <a:t>Selected Council members have formed a working group. This group have decided upon a special review.</a:t>
            </a:r>
          </a:p>
          <a:p>
            <a:r>
              <a:rPr lang="en-US" dirty="0" smtClean="0"/>
              <a:t>A review committee has been formed focusing upon three areas:</a:t>
            </a:r>
          </a:p>
          <a:p>
            <a:pPr lvl="1"/>
            <a:r>
              <a:rPr lang="en-US" dirty="0" smtClean="0"/>
              <a:t>Accelerator &amp; ICS</a:t>
            </a:r>
          </a:p>
          <a:p>
            <a:pPr lvl="1"/>
            <a:r>
              <a:rPr lang="en-US" dirty="0" smtClean="0"/>
              <a:t>Target &amp; NSS</a:t>
            </a:r>
          </a:p>
          <a:p>
            <a:pPr lvl="1"/>
            <a:r>
              <a:rPr lang="en-US" dirty="0" err="1" smtClean="0"/>
              <a:t>Adm</a:t>
            </a:r>
            <a:r>
              <a:rPr lang="en-US" dirty="0" smtClean="0"/>
              <a:t>, ESH &amp; Q, Technical </a:t>
            </a:r>
            <a:r>
              <a:rPr lang="en-US" dirty="0" err="1" smtClean="0"/>
              <a:t>Adm</a:t>
            </a:r>
            <a:endParaRPr lang="en-US" dirty="0" smtClean="0"/>
          </a:p>
          <a:p>
            <a:pPr lvl="1"/>
            <a:endParaRPr lang="en-US" dirty="0" smtClean="0"/>
          </a:p>
        </p:txBody>
      </p:sp>
      <p:sp>
        <p:nvSpPr>
          <p:cNvPr id="4" name="Slide Number Placeholder 3"/>
          <p:cNvSpPr>
            <a:spLocks noGrp="1"/>
          </p:cNvSpPr>
          <p:nvPr>
            <p:ph type="sldNum" sz="quarter" idx="12"/>
          </p:nvPr>
        </p:nvSpPr>
        <p:spPr/>
        <p:txBody>
          <a:bodyPr/>
          <a:lstStyle/>
          <a:p>
            <a:fld id="{551115BC-487E-4422-894C-CB7CD3E79223}" type="slidenum">
              <a:rPr lang="sv-SE" smtClean="0"/>
              <a:t>2</a:t>
            </a:fld>
            <a:endParaRPr lang="sv-SE" dirty="0"/>
          </a:p>
        </p:txBody>
      </p:sp>
    </p:spTree>
    <p:extLst>
      <p:ext uri="{BB962C8B-B14F-4D97-AF65-F5344CB8AC3E}">
        <p14:creationId xmlns:p14="http://schemas.microsoft.com/office/powerpoint/2010/main" val="2481706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Panel members</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3</a:t>
            </a:fld>
            <a:endParaRPr lang="sv-SE" dirty="0"/>
          </a:p>
        </p:txBody>
      </p:sp>
      <p:graphicFrame>
        <p:nvGraphicFramePr>
          <p:cNvPr id="5" name="Table 4"/>
          <p:cNvGraphicFramePr>
            <a:graphicFrameLocks noGrp="1"/>
          </p:cNvGraphicFramePr>
          <p:nvPr>
            <p:extLst>
              <p:ext uri="{D42A27DB-BD31-4B8C-83A1-F6EECF244321}">
                <p14:modId xmlns:p14="http://schemas.microsoft.com/office/powerpoint/2010/main" val="2765725527"/>
              </p:ext>
            </p:extLst>
          </p:nvPr>
        </p:nvGraphicFramePr>
        <p:xfrm>
          <a:off x="467544" y="1484784"/>
          <a:ext cx="8136905" cy="5112567"/>
        </p:xfrm>
        <a:graphic>
          <a:graphicData uri="http://schemas.openxmlformats.org/drawingml/2006/table">
            <a:tbl>
              <a:tblPr firstRow="1" bandRow="1">
                <a:tableStyleId>{5C22544A-7EE6-4342-B048-85BDC9FD1C3A}</a:tableStyleId>
              </a:tblPr>
              <a:tblGrid>
                <a:gridCol w="1732859"/>
                <a:gridCol w="1521903"/>
                <a:gridCol w="1627381"/>
                <a:gridCol w="1627381"/>
                <a:gridCol w="1627381"/>
              </a:tblGrid>
              <a:tr h="732025">
                <a:tc>
                  <a:txBody>
                    <a:bodyPr/>
                    <a:lstStyle/>
                    <a:p>
                      <a:pPr>
                        <a:spcAft>
                          <a:spcPts val="0"/>
                        </a:spcAft>
                      </a:pPr>
                      <a:r>
                        <a:rPr lang="en-US" sz="1600" dirty="0">
                          <a:solidFill>
                            <a:srgbClr val="365F91"/>
                          </a:solidFill>
                          <a:effectLst/>
                          <a:latin typeface="Tahoma"/>
                          <a:ea typeface="ＭＳ 明朝"/>
                          <a:cs typeface="Times New Roman"/>
                        </a:rPr>
                        <a:t> </a:t>
                      </a:r>
                    </a:p>
                  </a:txBody>
                  <a:tcPr marL="68580" marR="68580" marT="0" marB="0"/>
                </a:tc>
                <a:tc>
                  <a:txBody>
                    <a:bodyPr/>
                    <a:lstStyle/>
                    <a:p>
                      <a:pPr>
                        <a:spcAft>
                          <a:spcPts val="0"/>
                        </a:spcAft>
                      </a:pPr>
                      <a:r>
                        <a:rPr lang="en-US" sz="1600">
                          <a:solidFill>
                            <a:srgbClr val="365F91"/>
                          </a:solidFill>
                          <a:effectLst/>
                          <a:latin typeface="Tahoma"/>
                          <a:ea typeface="ＭＳ 明朝"/>
                          <a:cs typeface="Times New Roman"/>
                        </a:rPr>
                        <a:t> </a:t>
                      </a:r>
                    </a:p>
                    <a:p>
                      <a:pPr>
                        <a:spcAft>
                          <a:spcPts val="0"/>
                        </a:spcAft>
                      </a:pPr>
                      <a:r>
                        <a:rPr lang="en-US" sz="1600" b="1">
                          <a:solidFill>
                            <a:srgbClr val="365F91"/>
                          </a:solidFill>
                          <a:effectLst/>
                          <a:latin typeface="Tahoma"/>
                          <a:ea typeface="ＭＳ 明朝"/>
                          <a:cs typeface="Times New Roman"/>
                        </a:rPr>
                        <a:t>Panel 3</a:t>
                      </a:r>
                      <a:endParaRPr lang="en-US" sz="1600">
                        <a:solidFill>
                          <a:srgbClr val="365F91"/>
                        </a:solidFill>
                        <a:effectLst/>
                        <a:latin typeface="Tahoma"/>
                        <a:ea typeface="ＭＳ 明朝"/>
                        <a:cs typeface="Times New Roman"/>
                      </a:endParaRPr>
                    </a:p>
                  </a:txBody>
                  <a:tcPr marL="68580" marR="68580" marT="0" marB="0"/>
                </a:tc>
                <a:tc gridSpan="3">
                  <a:txBody>
                    <a:bodyPr/>
                    <a:lstStyle/>
                    <a:p>
                      <a:pPr>
                        <a:spcAft>
                          <a:spcPts val="0"/>
                        </a:spcAft>
                      </a:pPr>
                      <a:r>
                        <a:rPr lang="en-US" sz="1600">
                          <a:solidFill>
                            <a:srgbClr val="365F91"/>
                          </a:solidFill>
                          <a:effectLst/>
                          <a:latin typeface="Tahoma"/>
                          <a:ea typeface="ＭＳ 明朝"/>
                          <a:cs typeface="Times New Roman"/>
                        </a:rPr>
                        <a:t> </a:t>
                      </a:r>
                    </a:p>
                    <a:p>
                      <a:pPr>
                        <a:spcAft>
                          <a:spcPts val="0"/>
                        </a:spcAft>
                      </a:pPr>
                      <a:r>
                        <a:rPr lang="en-US" sz="1600" b="1">
                          <a:solidFill>
                            <a:srgbClr val="365F91"/>
                          </a:solidFill>
                          <a:effectLst/>
                          <a:latin typeface="Tahoma"/>
                          <a:ea typeface="ＭＳ 明朝"/>
                          <a:cs typeface="Times New Roman"/>
                        </a:rPr>
                        <a:t>Administration, ES&amp;H and Technical Services</a:t>
                      </a:r>
                      <a:endParaRPr lang="en-US" sz="1600">
                        <a:solidFill>
                          <a:srgbClr val="365F91"/>
                        </a:solidFill>
                        <a:effectLst/>
                        <a:latin typeface="Tahoma"/>
                        <a:ea typeface="ＭＳ 明朝"/>
                        <a:cs typeface="Times New Roman"/>
                      </a:endParaRPr>
                    </a:p>
                  </a:txBody>
                  <a:tcPr marL="68580" marR="68580" marT="0" marB="0"/>
                </a:tc>
                <a:tc hMerge="1">
                  <a:txBody>
                    <a:bodyPr/>
                    <a:lstStyle/>
                    <a:p>
                      <a:endParaRPr lang="en-US"/>
                    </a:p>
                  </a:txBody>
                  <a:tcPr/>
                </a:tc>
                <a:tc hMerge="1">
                  <a:txBody>
                    <a:bodyPr/>
                    <a:lstStyle/>
                    <a:p>
                      <a:endParaRPr lang="en-US"/>
                    </a:p>
                  </a:txBody>
                  <a:tcPr/>
                </a:tc>
              </a:tr>
              <a:tr h="732025">
                <a:tc>
                  <a:txBody>
                    <a:bodyPr/>
                    <a:lstStyle/>
                    <a:p>
                      <a:pPr>
                        <a:spcAft>
                          <a:spcPts val="0"/>
                        </a:spcAft>
                      </a:pPr>
                      <a:r>
                        <a:rPr lang="en-US" sz="1600" dirty="0">
                          <a:solidFill>
                            <a:srgbClr val="365F91"/>
                          </a:solidFill>
                          <a:effectLst/>
                          <a:latin typeface="Tahoma"/>
                          <a:ea typeface="ＭＳ 明朝"/>
                          <a:cs typeface="Times New Roman"/>
                        </a:rPr>
                        <a:t>Panel Chair</a:t>
                      </a:r>
                    </a:p>
                  </a:txBody>
                  <a:tcPr marL="68580" marR="68580" marT="0" marB="0"/>
                </a:tc>
                <a:tc>
                  <a:txBody>
                    <a:bodyPr/>
                    <a:lstStyle/>
                    <a:p>
                      <a:pPr>
                        <a:spcAft>
                          <a:spcPts val="0"/>
                        </a:spcAft>
                      </a:pPr>
                      <a:r>
                        <a:rPr lang="en-US" sz="1600">
                          <a:solidFill>
                            <a:srgbClr val="365F91"/>
                          </a:solidFill>
                          <a:effectLst/>
                          <a:latin typeface="Tahoma"/>
                          <a:ea typeface="ＭＳ 明朝"/>
                          <a:cs typeface="Times New Roman"/>
                        </a:rPr>
                        <a:t>Uschi </a:t>
                      </a:r>
                    </a:p>
                  </a:txBody>
                  <a:tcPr marL="68580" marR="68580" marT="0" marB="0"/>
                </a:tc>
                <a:tc>
                  <a:txBody>
                    <a:bodyPr/>
                    <a:lstStyle/>
                    <a:p>
                      <a:pPr>
                        <a:spcAft>
                          <a:spcPts val="0"/>
                        </a:spcAft>
                      </a:pPr>
                      <a:r>
                        <a:rPr lang="en-US" sz="1600">
                          <a:solidFill>
                            <a:srgbClr val="365F91"/>
                          </a:solidFill>
                          <a:effectLst/>
                          <a:latin typeface="Tahoma"/>
                          <a:ea typeface="ＭＳ 明朝"/>
                          <a:cs typeface="Times New Roman"/>
                        </a:rPr>
                        <a:t>Steigenberger</a:t>
                      </a:r>
                    </a:p>
                  </a:txBody>
                  <a:tcPr marL="68580" marR="68580" marT="0" marB="0"/>
                </a:tc>
                <a:tc>
                  <a:txBody>
                    <a:bodyPr/>
                    <a:lstStyle/>
                    <a:p>
                      <a:pPr>
                        <a:spcAft>
                          <a:spcPts val="0"/>
                        </a:spcAft>
                      </a:pPr>
                      <a:r>
                        <a:rPr lang="en-US" sz="1600">
                          <a:solidFill>
                            <a:srgbClr val="365F91"/>
                          </a:solidFill>
                          <a:effectLst/>
                          <a:latin typeface="Tahoma"/>
                          <a:ea typeface="ＭＳ 明朝"/>
                          <a:cs typeface="Times New Roman"/>
                        </a:rPr>
                        <a:t>ISIS-STFC</a:t>
                      </a:r>
                    </a:p>
                  </a:txBody>
                  <a:tcPr marL="68580" marR="68580" marT="0" marB="0"/>
                </a:tc>
                <a:tc>
                  <a:txBody>
                    <a:bodyPr/>
                    <a:lstStyle/>
                    <a:p>
                      <a:pPr>
                        <a:spcAft>
                          <a:spcPts val="0"/>
                        </a:spcAft>
                      </a:pPr>
                      <a:r>
                        <a:rPr lang="en-US" sz="1600">
                          <a:solidFill>
                            <a:srgbClr val="365F91"/>
                          </a:solidFill>
                          <a:effectLst/>
                          <a:latin typeface="Tahoma"/>
                          <a:ea typeface="ＭＳ 明朝"/>
                          <a:cs typeface="Times New Roman"/>
                        </a:rPr>
                        <a:t>Facility, Operations and Administration </a:t>
                      </a:r>
                    </a:p>
                  </a:txBody>
                  <a:tcPr marL="68580" marR="68580" marT="0" marB="0"/>
                </a:tc>
              </a:tr>
              <a:tr h="484147">
                <a:tc>
                  <a:txBody>
                    <a:bodyPr/>
                    <a:lstStyle/>
                    <a:p>
                      <a:pPr>
                        <a:spcAft>
                          <a:spcPts val="0"/>
                        </a:spcAft>
                      </a:pPr>
                      <a:r>
                        <a:rPr lang="en-US" sz="1600">
                          <a:solidFill>
                            <a:srgbClr val="365F91"/>
                          </a:solidFill>
                          <a:effectLst/>
                          <a:latin typeface="Tahoma"/>
                          <a:ea typeface="ＭＳ 明朝"/>
                          <a:cs typeface="Times New Roman"/>
                        </a:rPr>
                        <a:t> </a:t>
                      </a:r>
                    </a:p>
                  </a:txBody>
                  <a:tcPr marL="68580" marR="68580" marT="0" marB="0"/>
                </a:tc>
                <a:tc>
                  <a:txBody>
                    <a:bodyPr/>
                    <a:lstStyle/>
                    <a:p>
                      <a:pPr>
                        <a:spcAft>
                          <a:spcPts val="0"/>
                        </a:spcAft>
                      </a:pPr>
                      <a:r>
                        <a:rPr lang="en-US" sz="1600" dirty="0">
                          <a:solidFill>
                            <a:srgbClr val="365F91"/>
                          </a:solidFill>
                          <a:effectLst/>
                          <a:latin typeface="Tahoma"/>
                          <a:ea typeface="ＭＳ 明朝"/>
                          <a:cs typeface="Times New Roman"/>
                        </a:rPr>
                        <a:t>Frank</a:t>
                      </a:r>
                    </a:p>
                  </a:txBody>
                  <a:tcPr marL="68580" marR="68580" marT="0" marB="0"/>
                </a:tc>
                <a:tc>
                  <a:txBody>
                    <a:bodyPr/>
                    <a:lstStyle/>
                    <a:p>
                      <a:pPr>
                        <a:spcAft>
                          <a:spcPts val="0"/>
                        </a:spcAft>
                      </a:pPr>
                      <a:r>
                        <a:rPr lang="en-US" sz="1600">
                          <a:solidFill>
                            <a:srgbClr val="365F91"/>
                          </a:solidFill>
                          <a:effectLst/>
                          <a:latin typeface="Tahoma"/>
                          <a:ea typeface="ＭＳ 明朝"/>
                          <a:cs typeface="Times New Roman"/>
                        </a:rPr>
                        <a:t>Kornegay</a:t>
                      </a:r>
                    </a:p>
                  </a:txBody>
                  <a:tcPr marL="68580" marR="68580" marT="0" marB="0"/>
                </a:tc>
                <a:tc>
                  <a:txBody>
                    <a:bodyPr/>
                    <a:lstStyle/>
                    <a:p>
                      <a:pPr>
                        <a:spcAft>
                          <a:spcPts val="0"/>
                        </a:spcAft>
                      </a:pPr>
                      <a:r>
                        <a:rPr lang="en-US" sz="1600">
                          <a:solidFill>
                            <a:srgbClr val="365F91"/>
                          </a:solidFill>
                          <a:effectLst/>
                          <a:latin typeface="Tahoma"/>
                          <a:ea typeface="ＭＳ 明朝"/>
                          <a:cs typeface="Times New Roman"/>
                        </a:rPr>
                        <a:t>SNS-ORNL</a:t>
                      </a:r>
                    </a:p>
                  </a:txBody>
                  <a:tcPr marL="68580" marR="68580" marT="0" marB="0"/>
                </a:tc>
                <a:tc>
                  <a:txBody>
                    <a:bodyPr/>
                    <a:lstStyle/>
                    <a:p>
                      <a:pPr>
                        <a:spcAft>
                          <a:spcPts val="0"/>
                        </a:spcAft>
                      </a:pPr>
                      <a:r>
                        <a:rPr lang="en-US" sz="1600">
                          <a:solidFill>
                            <a:srgbClr val="365F91"/>
                          </a:solidFill>
                          <a:effectLst/>
                          <a:latin typeface="Tahoma"/>
                          <a:ea typeface="ＭＳ 明朝"/>
                          <a:cs typeface="Times New Roman"/>
                        </a:rPr>
                        <a:t>ESH Operations </a:t>
                      </a:r>
                    </a:p>
                  </a:txBody>
                  <a:tcPr marL="68580" marR="68580" marT="0" marB="0"/>
                </a:tc>
              </a:tr>
              <a:tr h="976034">
                <a:tc>
                  <a:txBody>
                    <a:bodyPr/>
                    <a:lstStyle/>
                    <a:p>
                      <a:pPr>
                        <a:spcAft>
                          <a:spcPts val="0"/>
                        </a:spcAft>
                      </a:pPr>
                      <a:r>
                        <a:rPr lang="en-US" sz="1600">
                          <a:solidFill>
                            <a:srgbClr val="365F91"/>
                          </a:solidFill>
                          <a:effectLst/>
                          <a:latin typeface="Tahoma"/>
                          <a:ea typeface="ＭＳ 明朝"/>
                          <a:cs typeface="Times New Roman"/>
                        </a:rPr>
                        <a:t> </a:t>
                      </a:r>
                    </a:p>
                  </a:txBody>
                  <a:tcPr marL="68580" marR="68580" marT="0" marB="0"/>
                </a:tc>
                <a:tc>
                  <a:txBody>
                    <a:bodyPr/>
                    <a:lstStyle/>
                    <a:p>
                      <a:pPr>
                        <a:spcAft>
                          <a:spcPts val="0"/>
                        </a:spcAft>
                      </a:pPr>
                      <a:r>
                        <a:rPr lang="en-US" sz="1600" dirty="0">
                          <a:solidFill>
                            <a:srgbClr val="365F91"/>
                          </a:solidFill>
                          <a:effectLst/>
                          <a:latin typeface="Tahoma"/>
                          <a:ea typeface="ＭＳ 明朝"/>
                          <a:cs typeface="Times New Roman"/>
                        </a:rPr>
                        <a:t>Matts </a:t>
                      </a:r>
                    </a:p>
                  </a:txBody>
                  <a:tcPr marL="68580" marR="68580" marT="0" marB="0"/>
                </a:tc>
                <a:tc>
                  <a:txBody>
                    <a:bodyPr/>
                    <a:lstStyle/>
                    <a:p>
                      <a:pPr>
                        <a:spcAft>
                          <a:spcPts val="0"/>
                        </a:spcAft>
                      </a:pPr>
                      <a:r>
                        <a:rPr lang="en-US" sz="1600" dirty="0">
                          <a:solidFill>
                            <a:srgbClr val="365F91"/>
                          </a:solidFill>
                          <a:effectLst/>
                          <a:latin typeface="Tahoma"/>
                          <a:ea typeface="ＭＳ 明朝"/>
                          <a:cs typeface="Times New Roman"/>
                        </a:rPr>
                        <a:t>Fletcher</a:t>
                      </a:r>
                    </a:p>
                  </a:txBody>
                  <a:tcPr marL="68580" marR="68580" marT="0" marB="0"/>
                </a:tc>
                <a:tc>
                  <a:txBody>
                    <a:bodyPr/>
                    <a:lstStyle/>
                    <a:p>
                      <a:pPr>
                        <a:spcAft>
                          <a:spcPts val="0"/>
                        </a:spcAft>
                      </a:pPr>
                      <a:r>
                        <a:rPr lang="en-US" sz="1600" dirty="0">
                          <a:solidFill>
                            <a:srgbClr val="365F91"/>
                          </a:solidFill>
                          <a:effectLst/>
                          <a:latin typeface="Tahoma"/>
                          <a:ea typeface="ＭＳ 明朝"/>
                          <a:cs typeface="Times New Roman"/>
                        </a:rPr>
                        <a:t>ISIS-STFC</a:t>
                      </a:r>
                    </a:p>
                  </a:txBody>
                  <a:tcPr marL="68580" marR="68580" marT="0" marB="0"/>
                </a:tc>
                <a:tc>
                  <a:txBody>
                    <a:bodyPr/>
                    <a:lstStyle/>
                    <a:p>
                      <a:pPr>
                        <a:spcAft>
                          <a:spcPts val="0"/>
                        </a:spcAft>
                      </a:pPr>
                      <a:r>
                        <a:rPr lang="en-US" sz="1600">
                          <a:solidFill>
                            <a:srgbClr val="365F91"/>
                          </a:solidFill>
                          <a:effectLst/>
                          <a:latin typeface="Tahoma"/>
                          <a:ea typeface="ＭＳ 明朝"/>
                          <a:cs typeface="Times New Roman"/>
                        </a:rPr>
                        <a:t>Target, Facility Operations and Technical Services</a:t>
                      </a:r>
                    </a:p>
                  </a:txBody>
                  <a:tcPr marL="68580" marR="68580" marT="0" marB="0"/>
                </a:tc>
              </a:tr>
              <a:tr h="1220042">
                <a:tc>
                  <a:txBody>
                    <a:bodyPr/>
                    <a:lstStyle/>
                    <a:p>
                      <a:pPr>
                        <a:spcAft>
                          <a:spcPts val="0"/>
                        </a:spcAft>
                      </a:pPr>
                      <a:r>
                        <a:rPr lang="en-US" sz="1600">
                          <a:solidFill>
                            <a:srgbClr val="365F91"/>
                          </a:solidFill>
                          <a:effectLst/>
                          <a:latin typeface="Tahoma"/>
                          <a:ea typeface="ＭＳ 明朝"/>
                          <a:cs typeface="Times New Roman"/>
                        </a:rPr>
                        <a:t> </a:t>
                      </a:r>
                    </a:p>
                  </a:txBody>
                  <a:tcPr marL="68580" marR="68580" marT="0" marB="0"/>
                </a:tc>
                <a:tc>
                  <a:txBody>
                    <a:bodyPr/>
                    <a:lstStyle/>
                    <a:p>
                      <a:pPr>
                        <a:spcAft>
                          <a:spcPts val="0"/>
                        </a:spcAft>
                      </a:pPr>
                      <a:r>
                        <a:rPr lang="en-US" sz="1600">
                          <a:solidFill>
                            <a:srgbClr val="365F91"/>
                          </a:solidFill>
                          <a:effectLst/>
                          <a:latin typeface="Tahoma"/>
                          <a:ea typeface="ＭＳ 明朝"/>
                          <a:cs typeface="Times New Roman"/>
                        </a:rPr>
                        <a:t>Lars</a:t>
                      </a:r>
                    </a:p>
                  </a:txBody>
                  <a:tcPr marL="68580" marR="68580" marT="0" marB="0"/>
                </a:tc>
                <a:tc>
                  <a:txBody>
                    <a:bodyPr/>
                    <a:lstStyle/>
                    <a:p>
                      <a:pPr>
                        <a:spcAft>
                          <a:spcPts val="0"/>
                        </a:spcAft>
                      </a:pPr>
                      <a:r>
                        <a:rPr lang="en-US" sz="1600">
                          <a:solidFill>
                            <a:srgbClr val="365F91"/>
                          </a:solidFill>
                          <a:effectLst/>
                          <a:latin typeface="Tahoma"/>
                          <a:ea typeface="ＭＳ 明朝"/>
                          <a:cs typeface="Times New Roman"/>
                        </a:rPr>
                        <a:t>Hagge</a:t>
                      </a:r>
                    </a:p>
                  </a:txBody>
                  <a:tcPr marL="68580" marR="68580" marT="0" marB="0"/>
                </a:tc>
                <a:tc>
                  <a:txBody>
                    <a:bodyPr/>
                    <a:lstStyle/>
                    <a:p>
                      <a:pPr>
                        <a:spcAft>
                          <a:spcPts val="0"/>
                        </a:spcAft>
                      </a:pPr>
                      <a:r>
                        <a:rPr lang="en-US" sz="1600" dirty="0">
                          <a:solidFill>
                            <a:srgbClr val="365F91"/>
                          </a:solidFill>
                          <a:effectLst/>
                          <a:latin typeface="Tahoma"/>
                          <a:ea typeface="ＭＳ 明朝"/>
                          <a:cs typeface="Times New Roman"/>
                        </a:rPr>
                        <a:t>DESY</a:t>
                      </a:r>
                    </a:p>
                  </a:txBody>
                  <a:tcPr marL="68580" marR="68580" marT="0" marB="0"/>
                </a:tc>
                <a:tc>
                  <a:txBody>
                    <a:bodyPr/>
                    <a:lstStyle/>
                    <a:p>
                      <a:pPr>
                        <a:spcAft>
                          <a:spcPts val="0"/>
                        </a:spcAft>
                      </a:pPr>
                      <a:r>
                        <a:rPr lang="en-US" sz="1600">
                          <a:solidFill>
                            <a:srgbClr val="365F91"/>
                          </a:solidFill>
                          <a:effectLst/>
                          <a:latin typeface="Tahoma"/>
                          <a:ea typeface="ＭＳ 明朝"/>
                          <a:cs typeface="Times New Roman"/>
                        </a:rPr>
                        <a:t>Config Management and business systems PLM/MRO </a:t>
                      </a:r>
                    </a:p>
                  </a:txBody>
                  <a:tcPr marL="68580" marR="68580" marT="0" marB="0"/>
                </a:tc>
              </a:tr>
              <a:tr h="484147">
                <a:tc>
                  <a:txBody>
                    <a:bodyPr/>
                    <a:lstStyle/>
                    <a:p>
                      <a:pPr>
                        <a:spcAft>
                          <a:spcPts val="0"/>
                        </a:spcAft>
                      </a:pPr>
                      <a:r>
                        <a:rPr lang="en-US" sz="1600">
                          <a:solidFill>
                            <a:srgbClr val="365F91"/>
                          </a:solidFill>
                          <a:effectLst/>
                          <a:latin typeface="Tahoma"/>
                          <a:ea typeface="ＭＳ 明朝"/>
                          <a:cs typeface="Times New Roman"/>
                        </a:rPr>
                        <a:t> </a:t>
                      </a:r>
                    </a:p>
                  </a:txBody>
                  <a:tcPr marL="68580" marR="68580" marT="0" marB="0"/>
                </a:tc>
                <a:tc>
                  <a:txBody>
                    <a:bodyPr/>
                    <a:lstStyle/>
                    <a:p>
                      <a:pPr>
                        <a:spcAft>
                          <a:spcPts val="0"/>
                        </a:spcAft>
                      </a:pPr>
                      <a:r>
                        <a:rPr lang="en-US" sz="1600">
                          <a:solidFill>
                            <a:srgbClr val="365F91"/>
                          </a:solidFill>
                          <a:effectLst/>
                          <a:latin typeface="Tahoma"/>
                          <a:ea typeface="ＭＳ 明朝"/>
                          <a:cs typeface="Times New Roman"/>
                        </a:rPr>
                        <a:t>Dianne</a:t>
                      </a:r>
                    </a:p>
                  </a:txBody>
                  <a:tcPr marL="68580" marR="68580" marT="0" marB="0"/>
                </a:tc>
                <a:tc>
                  <a:txBody>
                    <a:bodyPr/>
                    <a:lstStyle/>
                    <a:p>
                      <a:pPr>
                        <a:spcAft>
                          <a:spcPts val="0"/>
                        </a:spcAft>
                      </a:pPr>
                      <a:r>
                        <a:rPr lang="en-US" sz="1600">
                          <a:solidFill>
                            <a:srgbClr val="365F91"/>
                          </a:solidFill>
                          <a:effectLst/>
                          <a:latin typeface="Tahoma"/>
                          <a:ea typeface="ＭＳ 明朝"/>
                          <a:cs typeface="Times New Roman"/>
                        </a:rPr>
                        <a:t>Hatton </a:t>
                      </a:r>
                    </a:p>
                  </a:txBody>
                  <a:tcPr marL="68580" marR="68580" marT="0" marB="0"/>
                </a:tc>
                <a:tc>
                  <a:txBody>
                    <a:bodyPr/>
                    <a:lstStyle/>
                    <a:p>
                      <a:pPr>
                        <a:spcAft>
                          <a:spcPts val="0"/>
                        </a:spcAft>
                      </a:pPr>
                      <a:r>
                        <a:rPr lang="en-US" sz="1600" dirty="0">
                          <a:solidFill>
                            <a:srgbClr val="365F91"/>
                          </a:solidFill>
                          <a:effectLst/>
                          <a:latin typeface="Tahoma"/>
                          <a:ea typeface="ＭＳ 明朝"/>
                          <a:cs typeface="Times New Roman"/>
                        </a:rPr>
                        <a:t>BNL</a:t>
                      </a:r>
                    </a:p>
                  </a:txBody>
                  <a:tcPr marL="68580" marR="68580" marT="0" marB="0"/>
                </a:tc>
                <a:tc>
                  <a:txBody>
                    <a:bodyPr/>
                    <a:lstStyle/>
                    <a:p>
                      <a:pPr>
                        <a:spcAft>
                          <a:spcPts val="0"/>
                        </a:spcAft>
                      </a:pPr>
                      <a:r>
                        <a:rPr lang="en-US" sz="1600">
                          <a:solidFill>
                            <a:srgbClr val="365F91"/>
                          </a:solidFill>
                          <a:effectLst/>
                          <a:latin typeface="Tahoma"/>
                          <a:ea typeface="ＭＳ 明朝"/>
                          <a:cs typeface="Times New Roman"/>
                        </a:rPr>
                        <a:t>Administration </a:t>
                      </a:r>
                    </a:p>
                  </a:txBody>
                  <a:tcPr marL="68580" marR="68580" marT="0" marB="0"/>
                </a:tc>
              </a:tr>
              <a:tr h="484147">
                <a:tc>
                  <a:txBody>
                    <a:bodyPr/>
                    <a:lstStyle/>
                    <a:p>
                      <a:pPr>
                        <a:spcAft>
                          <a:spcPts val="0"/>
                        </a:spcAft>
                      </a:pPr>
                      <a:r>
                        <a:rPr lang="en-US" sz="1600">
                          <a:solidFill>
                            <a:srgbClr val="365F91"/>
                          </a:solidFill>
                          <a:effectLst/>
                          <a:latin typeface="Tahoma"/>
                          <a:ea typeface="ＭＳ 明朝"/>
                          <a:cs typeface="Times New Roman"/>
                        </a:rPr>
                        <a:t> </a:t>
                      </a:r>
                    </a:p>
                  </a:txBody>
                  <a:tcPr marL="68580" marR="68580" marT="0" marB="0"/>
                </a:tc>
                <a:tc>
                  <a:txBody>
                    <a:bodyPr/>
                    <a:lstStyle/>
                    <a:p>
                      <a:pPr>
                        <a:spcAft>
                          <a:spcPts val="0"/>
                        </a:spcAft>
                      </a:pPr>
                      <a:r>
                        <a:rPr lang="en-US" sz="1600">
                          <a:solidFill>
                            <a:srgbClr val="365F91"/>
                          </a:solidFill>
                          <a:effectLst/>
                          <a:latin typeface="Tahoma"/>
                          <a:ea typeface="ＭＳ 明朝"/>
                          <a:cs typeface="Times New Roman"/>
                        </a:rPr>
                        <a:t>Peter </a:t>
                      </a:r>
                    </a:p>
                  </a:txBody>
                  <a:tcPr marL="68580" marR="68580" marT="0" marB="0"/>
                </a:tc>
                <a:tc>
                  <a:txBody>
                    <a:bodyPr/>
                    <a:lstStyle/>
                    <a:p>
                      <a:pPr>
                        <a:spcAft>
                          <a:spcPts val="0"/>
                        </a:spcAft>
                      </a:pPr>
                      <a:r>
                        <a:rPr lang="en-US" sz="1600">
                          <a:solidFill>
                            <a:srgbClr val="365F91"/>
                          </a:solidFill>
                          <a:effectLst/>
                          <a:latin typeface="Tahoma"/>
                          <a:ea typeface="ＭＳ 明朝"/>
                          <a:cs typeface="Times New Roman"/>
                        </a:rPr>
                        <a:t>Andersson </a:t>
                      </a:r>
                    </a:p>
                  </a:txBody>
                  <a:tcPr marL="68580" marR="68580" marT="0" marB="0"/>
                </a:tc>
                <a:tc>
                  <a:txBody>
                    <a:bodyPr/>
                    <a:lstStyle/>
                    <a:p>
                      <a:pPr>
                        <a:spcAft>
                          <a:spcPts val="0"/>
                        </a:spcAft>
                      </a:pPr>
                      <a:r>
                        <a:rPr lang="en-US" sz="1600">
                          <a:solidFill>
                            <a:srgbClr val="365F91"/>
                          </a:solidFill>
                          <a:effectLst/>
                          <a:latin typeface="Tahoma"/>
                          <a:ea typeface="ＭＳ 明朝"/>
                          <a:cs typeface="Times New Roman"/>
                        </a:rPr>
                        <a:t>MAX-IV</a:t>
                      </a:r>
                    </a:p>
                  </a:txBody>
                  <a:tcPr marL="68580" marR="68580" marT="0" marB="0"/>
                </a:tc>
                <a:tc>
                  <a:txBody>
                    <a:bodyPr/>
                    <a:lstStyle/>
                    <a:p>
                      <a:pPr>
                        <a:spcAft>
                          <a:spcPts val="0"/>
                        </a:spcAft>
                      </a:pPr>
                      <a:r>
                        <a:rPr lang="en-US" sz="1600" dirty="0">
                          <a:solidFill>
                            <a:srgbClr val="365F91"/>
                          </a:solidFill>
                          <a:effectLst/>
                          <a:latin typeface="Tahoma"/>
                          <a:ea typeface="ＭＳ 明朝"/>
                          <a:cs typeface="Times New Roman"/>
                        </a:rPr>
                        <a:t>Administration</a:t>
                      </a:r>
                    </a:p>
                  </a:txBody>
                  <a:tcPr marL="68580" marR="68580" marT="0" marB="0"/>
                </a:tc>
              </a:tr>
            </a:tbl>
          </a:graphicData>
        </a:graphic>
      </p:graphicFrame>
    </p:spTree>
    <p:extLst>
      <p:ext uri="{BB962C8B-B14F-4D97-AF65-F5344CB8AC3E}">
        <p14:creationId xmlns:p14="http://schemas.microsoft.com/office/powerpoint/2010/main" val="2944363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err="1" smtClean="0"/>
              <a:t>Overview</a:t>
            </a:r>
            <a:endParaRPr lang="sv-SE"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t>The ESH &amp; Q role is to support the ESS facility in questions related to Quality, Safety, Sustainability, Environment and Security. It also has the role of ensuring the operation of ESS in safe and sustainable mode with the right quality as given by its stakeholders.</a:t>
            </a:r>
          </a:p>
          <a:p>
            <a:endParaRPr lang="sv-SE" dirty="0" smtClean="0"/>
          </a:p>
          <a:p>
            <a:pPr marL="0" indent="0">
              <a:buNone/>
            </a:pPr>
            <a:r>
              <a:rPr lang="sv-SE" u="sng" dirty="0" err="1" smtClean="0"/>
              <a:t>Structure</a:t>
            </a:r>
            <a:endParaRPr lang="sv-SE" u="sng" dirty="0" smtClean="0"/>
          </a:p>
          <a:p>
            <a:r>
              <a:rPr lang="sv-SE" dirty="0" smtClean="0"/>
              <a:t>ESH/Q management</a:t>
            </a:r>
          </a:p>
          <a:p>
            <a:r>
              <a:rPr lang="sv-SE" dirty="0" err="1" smtClean="0"/>
              <a:t>Occupational</a:t>
            </a:r>
            <a:r>
              <a:rPr lang="sv-SE" dirty="0" smtClean="0"/>
              <a:t> Health </a:t>
            </a:r>
            <a:r>
              <a:rPr lang="sv-SE" dirty="0" err="1" smtClean="0"/>
              <a:t>Safety</a:t>
            </a:r>
            <a:r>
              <a:rPr lang="sv-SE" dirty="0" smtClean="0"/>
              <a:t> (OHS)</a:t>
            </a:r>
          </a:p>
          <a:p>
            <a:r>
              <a:rPr lang="sv-SE" dirty="0" err="1" smtClean="0"/>
              <a:t>Radiation</a:t>
            </a:r>
            <a:r>
              <a:rPr lang="sv-SE" dirty="0" smtClean="0"/>
              <a:t> </a:t>
            </a:r>
            <a:r>
              <a:rPr lang="sv-SE" dirty="0" err="1" smtClean="0"/>
              <a:t>Protection</a:t>
            </a:r>
            <a:endParaRPr lang="sv-SE" dirty="0" smtClean="0"/>
          </a:p>
          <a:p>
            <a:r>
              <a:rPr lang="sv-SE" dirty="0" smtClean="0"/>
              <a:t>Rad Waste</a:t>
            </a:r>
          </a:p>
          <a:p>
            <a:r>
              <a:rPr lang="sv-SE" dirty="0" err="1" smtClean="0"/>
              <a:t>Quality</a:t>
            </a:r>
            <a:endParaRPr lang="sv-SE" dirty="0"/>
          </a:p>
        </p:txBody>
      </p:sp>
      <p:sp>
        <p:nvSpPr>
          <p:cNvPr id="4" name="Slide Number Placeholder 3"/>
          <p:cNvSpPr>
            <a:spLocks noGrp="1"/>
          </p:cNvSpPr>
          <p:nvPr>
            <p:ph type="sldNum" sz="quarter" idx="12"/>
          </p:nvPr>
        </p:nvSpPr>
        <p:spPr/>
        <p:txBody>
          <a:bodyPr/>
          <a:lstStyle/>
          <a:p>
            <a:fld id="{551115BC-487E-4422-894C-CB7CD3E79223}" type="slidenum">
              <a:rPr lang="sv-SE" smtClean="0"/>
              <a:t>4</a:t>
            </a:fld>
            <a:endParaRPr lang="sv-SE" dirty="0"/>
          </a:p>
        </p:txBody>
      </p:sp>
    </p:spTree>
    <p:extLst>
      <p:ext uri="{BB962C8B-B14F-4D97-AF65-F5344CB8AC3E}">
        <p14:creationId xmlns:p14="http://schemas.microsoft.com/office/powerpoint/2010/main" val="1489028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ESH/Q Management</a:t>
            </a:r>
            <a:endParaRPr lang="en-US" dirty="0"/>
          </a:p>
        </p:txBody>
      </p:sp>
      <p:sp>
        <p:nvSpPr>
          <p:cNvPr id="3" name="Content Placeholder 2"/>
          <p:cNvSpPr>
            <a:spLocks noGrp="1"/>
          </p:cNvSpPr>
          <p:nvPr>
            <p:ph sz="half" idx="1"/>
          </p:nvPr>
        </p:nvSpPr>
        <p:spPr/>
        <p:txBody>
          <a:bodyPr>
            <a:normAutofit fontScale="92500" lnSpcReduction="20000"/>
          </a:bodyPr>
          <a:lstStyle/>
          <a:p>
            <a:pPr lvl="0"/>
            <a:r>
              <a:rPr lang="en-US" dirty="0"/>
              <a:t>Line management of the ESH Division</a:t>
            </a:r>
          </a:p>
          <a:p>
            <a:pPr lvl="0"/>
            <a:r>
              <a:rPr lang="en-US" dirty="0"/>
              <a:t>Handling of the budget for the division, including the licensing cost and the cost for rad waste disposal.</a:t>
            </a:r>
          </a:p>
          <a:p>
            <a:pPr lvl="0"/>
            <a:r>
              <a:rPr lang="en-US" dirty="0"/>
              <a:t>Annual report of Sustainability (regulatory requirement)</a:t>
            </a:r>
          </a:p>
          <a:p>
            <a:r>
              <a:rPr lang="en-US" dirty="0"/>
              <a:t>Annual report of Energy Inventory (regulatory requirement</a:t>
            </a:r>
            <a:r>
              <a:rPr lang="en-US" dirty="0" smtClean="0"/>
              <a:t>)</a:t>
            </a:r>
            <a:endParaRPr lang="en-US" u="sng" dirty="0"/>
          </a:p>
        </p:txBody>
      </p:sp>
      <p:sp>
        <p:nvSpPr>
          <p:cNvPr id="4" name="Content Placeholder 3"/>
          <p:cNvSpPr>
            <a:spLocks noGrp="1"/>
          </p:cNvSpPr>
          <p:nvPr>
            <p:ph sz="half" idx="2"/>
          </p:nvPr>
        </p:nvSpPr>
        <p:spPr/>
        <p:txBody>
          <a:bodyPr>
            <a:normAutofit fontScale="92500" lnSpcReduction="20000"/>
          </a:bodyPr>
          <a:lstStyle/>
          <a:p>
            <a:r>
              <a:rPr lang="en-US" dirty="0"/>
              <a:t>Manager</a:t>
            </a:r>
          </a:p>
          <a:p>
            <a:r>
              <a:rPr lang="en-US" dirty="0"/>
              <a:t>Assistant</a:t>
            </a:r>
          </a:p>
          <a:p>
            <a:r>
              <a:rPr lang="en-US" dirty="0"/>
              <a:t>Environment</a:t>
            </a:r>
          </a:p>
          <a:p>
            <a:r>
              <a:rPr lang="en-US" dirty="0" smtClean="0"/>
              <a:t>Security</a:t>
            </a:r>
          </a:p>
          <a:p>
            <a:endParaRPr lang="en-US" dirty="0"/>
          </a:p>
          <a:p>
            <a:r>
              <a:rPr lang="en-US" u="sng" dirty="0" smtClean="0"/>
              <a:t>In total 4 FTE</a:t>
            </a:r>
          </a:p>
          <a:p>
            <a:endParaRPr lang="en-US" dirty="0"/>
          </a:p>
          <a:p>
            <a:r>
              <a:rPr lang="en-US" dirty="0" smtClean="0"/>
              <a:t>SSM Fee: 850 k€</a:t>
            </a:r>
          </a:p>
          <a:p>
            <a:r>
              <a:rPr lang="en-US" dirty="0" smtClean="0"/>
              <a:t>SKB Fee: 1 M€</a:t>
            </a:r>
          </a:p>
          <a:p>
            <a:endParaRPr lang="en-US" dirty="0"/>
          </a:p>
          <a:p>
            <a:endParaRPr lang="en-US" dirty="0" smtClean="0"/>
          </a:p>
          <a:p>
            <a:endParaRPr lang="en-US" dirty="0" smtClean="0"/>
          </a:p>
          <a:p>
            <a:endParaRPr lang="en-US" dirty="0"/>
          </a:p>
        </p:txBody>
      </p:sp>
      <p:sp>
        <p:nvSpPr>
          <p:cNvPr id="5" name="Slide Number Placeholder 4"/>
          <p:cNvSpPr>
            <a:spLocks noGrp="1"/>
          </p:cNvSpPr>
          <p:nvPr>
            <p:ph type="sldNum" sz="quarter" idx="12"/>
          </p:nvPr>
        </p:nvSpPr>
        <p:spPr/>
        <p:txBody>
          <a:bodyPr/>
          <a:lstStyle/>
          <a:p>
            <a:fld id="{551115BC-487E-4422-894C-CB7CD3E79223}" type="slidenum">
              <a:rPr lang="sv-SE" smtClean="0"/>
              <a:t>5</a:t>
            </a:fld>
            <a:endParaRPr lang="sv-SE" dirty="0"/>
          </a:p>
        </p:txBody>
      </p:sp>
    </p:spTree>
    <p:extLst>
      <p:ext uri="{BB962C8B-B14F-4D97-AF65-F5344CB8AC3E}">
        <p14:creationId xmlns:p14="http://schemas.microsoft.com/office/powerpoint/2010/main" val="3789025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Occupational Health Safety</a:t>
            </a:r>
            <a:endParaRPr lang="en-US" dirty="0"/>
          </a:p>
        </p:txBody>
      </p:sp>
      <p:sp>
        <p:nvSpPr>
          <p:cNvPr id="3" name="Content Placeholder 2"/>
          <p:cNvSpPr>
            <a:spLocks noGrp="1"/>
          </p:cNvSpPr>
          <p:nvPr>
            <p:ph sz="half" idx="1"/>
          </p:nvPr>
        </p:nvSpPr>
        <p:spPr/>
        <p:txBody>
          <a:bodyPr>
            <a:normAutofit fontScale="85000" lnSpcReduction="10000"/>
          </a:bodyPr>
          <a:lstStyle/>
          <a:p>
            <a:pPr lvl="0"/>
            <a:r>
              <a:rPr lang="en-US" dirty="0"/>
              <a:t>Act as the expert function concerning OHS</a:t>
            </a:r>
          </a:p>
          <a:p>
            <a:pPr lvl="0"/>
            <a:r>
              <a:rPr lang="en-US" dirty="0"/>
              <a:t>Act as competence pool for changes/projects for the facility</a:t>
            </a:r>
          </a:p>
          <a:p>
            <a:pPr lvl="0"/>
            <a:r>
              <a:rPr lang="en-US" dirty="0"/>
              <a:t>Act as independent reviewers of facility changes</a:t>
            </a:r>
          </a:p>
          <a:p>
            <a:pPr lvl="0"/>
            <a:r>
              <a:rPr lang="en-US" dirty="0"/>
              <a:t>Act and be responsible for the safety part of the </a:t>
            </a:r>
            <a:r>
              <a:rPr lang="en-US" dirty="0" smtClean="0"/>
              <a:t>Science experiments </a:t>
            </a:r>
            <a:r>
              <a:rPr lang="en-US" dirty="0"/>
              <a:t>approval process </a:t>
            </a:r>
          </a:p>
          <a:p>
            <a:pPr lvl="0"/>
            <a:r>
              <a:rPr lang="en-US" dirty="0"/>
              <a:t>Organize safety </a:t>
            </a:r>
            <a:r>
              <a:rPr lang="en-US" dirty="0" smtClean="0"/>
              <a:t>training</a:t>
            </a:r>
            <a:endParaRPr lang="en-US" dirty="0"/>
          </a:p>
        </p:txBody>
      </p:sp>
      <p:sp>
        <p:nvSpPr>
          <p:cNvPr id="4" name="Content Placeholder 3"/>
          <p:cNvSpPr>
            <a:spLocks noGrp="1"/>
          </p:cNvSpPr>
          <p:nvPr>
            <p:ph sz="half" idx="2"/>
          </p:nvPr>
        </p:nvSpPr>
        <p:spPr/>
        <p:txBody>
          <a:bodyPr>
            <a:normAutofit fontScale="85000" lnSpcReduction="10000"/>
          </a:bodyPr>
          <a:lstStyle/>
          <a:p>
            <a:r>
              <a:rPr lang="en-US" dirty="0" smtClean="0"/>
              <a:t>Group Leader/OHS in general (1)</a:t>
            </a:r>
          </a:p>
          <a:p>
            <a:r>
              <a:rPr lang="en-US" dirty="0" smtClean="0"/>
              <a:t>Fire Safety (2)</a:t>
            </a:r>
          </a:p>
          <a:p>
            <a:r>
              <a:rPr lang="en-US" dirty="0" smtClean="0"/>
              <a:t>Chemical Safety, incl. review of experiments (3)</a:t>
            </a:r>
          </a:p>
          <a:p>
            <a:r>
              <a:rPr lang="en-US" dirty="0" err="1" smtClean="0"/>
              <a:t>Cryo</a:t>
            </a:r>
            <a:r>
              <a:rPr lang="en-US" dirty="0" smtClean="0"/>
              <a:t>/Vacuum (1)</a:t>
            </a:r>
          </a:p>
          <a:p>
            <a:r>
              <a:rPr lang="en-US" dirty="0" smtClean="0"/>
              <a:t>Training (1)</a:t>
            </a:r>
          </a:p>
          <a:p>
            <a:endParaRPr lang="en-US" dirty="0"/>
          </a:p>
          <a:p>
            <a:r>
              <a:rPr lang="en-US" u="sng" dirty="0" smtClean="0"/>
              <a:t>In total: 8 FTE</a:t>
            </a:r>
          </a:p>
          <a:p>
            <a:endParaRPr lang="en-US" dirty="0" smtClean="0"/>
          </a:p>
          <a:p>
            <a:pPr marL="0" indent="0">
              <a:buNone/>
            </a:pPr>
            <a:endParaRPr lang="en-US" dirty="0"/>
          </a:p>
        </p:txBody>
      </p:sp>
      <p:sp>
        <p:nvSpPr>
          <p:cNvPr id="5" name="Slide Number Placeholder 4"/>
          <p:cNvSpPr>
            <a:spLocks noGrp="1"/>
          </p:cNvSpPr>
          <p:nvPr>
            <p:ph type="sldNum" sz="quarter" idx="12"/>
          </p:nvPr>
        </p:nvSpPr>
        <p:spPr/>
        <p:txBody>
          <a:bodyPr/>
          <a:lstStyle/>
          <a:p>
            <a:fld id="{551115BC-487E-4422-894C-CB7CD3E79223}" type="slidenum">
              <a:rPr lang="sv-SE" smtClean="0"/>
              <a:t>6</a:t>
            </a:fld>
            <a:endParaRPr lang="sv-SE" dirty="0"/>
          </a:p>
        </p:txBody>
      </p:sp>
    </p:spTree>
    <p:extLst>
      <p:ext uri="{BB962C8B-B14F-4D97-AF65-F5344CB8AC3E}">
        <p14:creationId xmlns:p14="http://schemas.microsoft.com/office/powerpoint/2010/main" val="2782861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Radiation Protection</a:t>
            </a:r>
            <a:endParaRPr lang="en-US" dirty="0"/>
          </a:p>
        </p:txBody>
      </p:sp>
      <p:sp>
        <p:nvSpPr>
          <p:cNvPr id="3" name="Content Placeholder 2"/>
          <p:cNvSpPr>
            <a:spLocks noGrp="1"/>
          </p:cNvSpPr>
          <p:nvPr>
            <p:ph sz="half" idx="1"/>
          </p:nvPr>
        </p:nvSpPr>
        <p:spPr/>
        <p:txBody>
          <a:bodyPr>
            <a:normAutofit fontScale="62500" lnSpcReduction="20000"/>
          </a:bodyPr>
          <a:lstStyle/>
          <a:p>
            <a:pPr lvl="0"/>
            <a:r>
              <a:rPr lang="en-US" dirty="0"/>
              <a:t>Act as the expert function concerning radiation protection</a:t>
            </a:r>
          </a:p>
          <a:p>
            <a:pPr lvl="0"/>
            <a:r>
              <a:rPr lang="en-US" dirty="0"/>
              <a:t>Support the facility, especially the instruments with radiation protection staff 24/7.</a:t>
            </a:r>
          </a:p>
          <a:p>
            <a:pPr lvl="0"/>
            <a:r>
              <a:rPr lang="en-US" dirty="0"/>
              <a:t>Act as competence pool for changes/projects for the facility</a:t>
            </a:r>
          </a:p>
          <a:p>
            <a:pPr lvl="0"/>
            <a:r>
              <a:rPr lang="en-US" dirty="0"/>
              <a:t>Act as independent reviewers of facility changes</a:t>
            </a:r>
          </a:p>
          <a:p>
            <a:pPr lvl="0"/>
            <a:r>
              <a:rPr lang="en-US" dirty="0"/>
              <a:t>Be the responsible for the contacts with SSM, including reporting (incidents, doses, monitor data)</a:t>
            </a:r>
          </a:p>
          <a:p>
            <a:pPr lvl="0"/>
            <a:r>
              <a:rPr lang="en-US" dirty="0"/>
              <a:t>Be responsible for the personal Dosimetry system</a:t>
            </a:r>
          </a:p>
          <a:p>
            <a:pPr lvl="0"/>
            <a:r>
              <a:rPr lang="en-US" dirty="0"/>
              <a:t>Be responsible for </a:t>
            </a:r>
            <a:r>
              <a:rPr lang="en-US" dirty="0" smtClean="0"/>
              <a:t>Detector </a:t>
            </a:r>
            <a:r>
              <a:rPr lang="en-US" dirty="0"/>
              <a:t>system(s)</a:t>
            </a:r>
          </a:p>
          <a:p>
            <a:r>
              <a:rPr lang="en-US" dirty="0"/>
              <a:t>Be responsible for the External Environment Monitoring System</a:t>
            </a:r>
            <a:r>
              <a:rPr lang="en-US" dirty="0"/>
              <a:t> </a:t>
            </a:r>
          </a:p>
        </p:txBody>
      </p:sp>
      <p:sp>
        <p:nvSpPr>
          <p:cNvPr id="4" name="Content Placeholder 3"/>
          <p:cNvSpPr>
            <a:spLocks noGrp="1"/>
          </p:cNvSpPr>
          <p:nvPr>
            <p:ph sz="half" idx="2"/>
          </p:nvPr>
        </p:nvSpPr>
        <p:spPr/>
        <p:txBody>
          <a:bodyPr>
            <a:normAutofit fontScale="62500" lnSpcReduction="20000"/>
          </a:bodyPr>
          <a:lstStyle/>
          <a:p>
            <a:r>
              <a:rPr lang="en-US" dirty="0" smtClean="0"/>
              <a:t>Manager</a:t>
            </a:r>
          </a:p>
          <a:p>
            <a:r>
              <a:rPr lang="en-US" dirty="0" smtClean="0"/>
              <a:t>Assistant</a:t>
            </a:r>
          </a:p>
          <a:p>
            <a:r>
              <a:rPr lang="en-US" dirty="0" smtClean="0"/>
              <a:t>RPE</a:t>
            </a:r>
          </a:p>
          <a:p>
            <a:r>
              <a:rPr lang="en-US" dirty="0" smtClean="0"/>
              <a:t>Rad Safety/</a:t>
            </a:r>
            <a:r>
              <a:rPr lang="en-US" dirty="0" err="1" smtClean="0"/>
              <a:t>Env</a:t>
            </a:r>
            <a:r>
              <a:rPr lang="en-US" dirty="0" smtClean="0"/>
              <a:t> Monitoring (2)</a:t>
            </a:r>
          </a:p>
          <a:p>
            <a:r>
              <a:rPr lang="en-US" dirty="0" smtClean="0"/>
              <a:t>RTE (12)</a:t>
            </a:r>
          </a:p>
          <a:p>
            <a:r>
              <a:rPr lang="en-US" dirty="0" smtClean="0"/>
              <a:t>Dosimetry/Calibration (2)</a:t>
            </a:r>
          </a:p>
          <a:p>
            <a:r>
              <a:rPr lang="en-US" dirty="0" smtClean="0"/>
              <a:t>Rad lab (1)</a:t>
            </a:r>
          </a:p>
          <a:p>
            <a:endParaRPr lang="en-US" dirty="0"/>
          </a:p>
          <a:p>
            <a:r>
              <a:rPr lang="en-US" u="sng" dirty="0" smtClean="0"/>
              <a:t>In total 20 FTEs</a:t>
            </a:r>
          </a:p>
          <a:p>
            <a:endParaRPr lang="en-US" dirty="0"/>
          </a:p>
          <a:p>
            <a:r>
              <a:rPr lang="en-US" dirty="0" smtClean="0"/>
              <a:t>Maintenance		500 k€</a:t>
            </a:r>
          </a:p>
          <a:p>
            <a:r>
              <a:rPr lang="en-US" dirty="0" smtClean="0"/>
              <a:t>External Service		100 k€</a:t>
            </a:r>
            <a:endParaRPr lang="en-US" dirty="0"/>
          </a:p>
        </p:txBody>
      </p:sp>
      <p:sp>
        <p:nvSpPr>
          <p:cNvPr id="5" name="Slide Number Placeholder 4"/>
          <p:cNvSpPr>
            <a:spLocks noGrp="1"/>
          </p:cNvSpPr>
          <p:nvPr>
            <p:ph type="sldNum" sz="quarter" idx="12"/>
          </p:nvPr>
        </p:nvSpPr>
        <p:spPr/>
        <p:txBody>
          <a:bodyPr/>
          <a:lstStyle/>
          <a:p>
            <a:fld id="{551115BC-487E-4422-894C-CB7CD3E79223}" type="slidenum">
              <a:rPr lang="sv-SE" smtClean="0"/>
              <a:t>7</a:t>
            </a:fld>
            <a:endParaRPr lang="sv-SE" dirty="0"/>
          </a:p>
        </p:txBody>
      </p:sp>
    </p:spTree>
    <p:extLst>
      <p:ext uri="{BB962C8B-B14F-4D97-AF65-F5344CB8AC3E}">
        <p14:creationId xmlns:p14="http://schemas.microsoft.com/office/powerpoint/2010/main" val="26953966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 Waste</a:t>
            </a:r>
            <a:endParaRPr lang="en-US" dirty="0"/>
          </a:p>
        </p:txBody>
      </p:sp>
      <p:sp>
        <p:nvSpPr>
          <p:cNvPr id="3" name="Content Placeholder 2"/>
          <p:cNvSpPr>
            <a:spLocks noGrp="1"/>
          </p:cNvSpPr>
          <p:nvPr>
            <p:ph sz="half" idx="1"/>
          </p:nvPr>
        </p:nvSpPr>
        <p:spPr/>
        <p:txBody>
          <a:bodyPr>
            <a:normAutofit fontScale="85000" lnSpcReduction="20000"/>
          </a:bodyPr>
          <a:lstStyle/>
          <a:p>
            <a:r>
              <a:rPr lang="en-US" dirty="0"/>
              <a:t>Act as the responsible organization for taking care and handle the radioactive and industrial waste at ESS. This includes:</a:t>
            </a:r>
          </a:p>
          <a:p>
            <a:pPr lvl="0"/>
            <a:r>
              <a:rPr lang="en-US" dirty="0"/>
              <a:t>Classify and measure all potential rad waste</a:t>
            </a:r>
          </a:p>
          <a:p>
            <a:pPr lvl="0"/>
            <a:r>
              <a:rPr lang="en-US" dirty="0"/>
              <a:t>Classify all industrial waste</a:t>
            </a:r>
          </a:p>
          <a:p>
            <a:pPr lvl="0"/>
            <a:r>
              <a:rPr lang="en-US" dirty="0"/>
              <a:t>Treat, package and store the waste before </a:t>
            </a:r>
            <a:r>
              <a:rPr lang="en-US" dirty="0" smtClean="0"/>
              <a:t>shipping</a:t>
            </a:r>
            <a:endParaRPr lang="en-US" dirty="0"/>
          </a:p>
        </p:txBody>
      </p:sp>
      <p:sp>
        <p:nvSpPr>
          <p:cNvPr id="4" name="Content Placeholder 3"/>
          <p:cNvSpPr>
            <a:spLocks noGrp="1"/>
          </p:cNvSpPr>
          <p:nvPr>
            <p:ph sz="half" idx="2"/>
          </p:nvPr>
        </p:nvSpPr>
        <p:spPr/>
        <p:txBody>
          <a:bodyPr>
            <a:normAutofit fontScale="85000" lnSpcReduction="20000"/>
          </a:bodyPr>
          <a:lstStyle/>
          <a:p>
            <a:r>
              <a:rPr lang="en-US" dirty="0" smtClean="0"/>
              <a:t>Group Leader (1)</a:t>
            </a:r>
          </a:p>
          <a:p>
            <a:r>
              <a:rPr lang="en-US" dirty="0" smtClean="0"/>
              <a:t>Waste Technicians (3)</a:t>
            </a:r>
          </a:p>
          <a:p>
            <a:r>
              <a:rPr lang="en-US" dirty="0" smtClean="0"/>
              <a:t>Logistics (1)</a:t>
            </a:r>
          </a:p>
          <a:p>
            <a:r>
              <a:rPr lang="en-US" dirty="0" smtClean="0"/>
              <a:t>Engineer (1)</a:t>
            </a:r>
          </a:p>
          <a:p>
            <a:endParaRPr lang="en-US" dirty="0"/>
          </a:p>
          <a:p>
            <a:r>
              <a:rPr lang="en-US" dirty="0" smtClean="0"/>
              <a:t>In </a:t>
            </a:r>
            <a:r>
              <a:rPr lang="en-US" u="sng" dirty="0" smtClean="0"/>
              <a:t>total 6 FTE</a:t>
            </a:r>
          </a:p>
          <a:p>
            <a:endParaRPr lang="en-US" dirty="0"/>
          </a:p>
          <a:p>
            <a:r>
              <a:rPr lang="en-US" dirty="0" smtClean="0"/>
              <a:t>Treatment		400 k€</a:t>
            </a:r>
          </a:p>
          <a:p>
            <a:r>
              <a:rPr lang="en-US" dirty="0" smtClean="0"/>
              <a:t>Transports		200 k€</a:t>
            </a:r>
          </a:p>
          <a:p>
            <a:r>
              <a:rPr lang="en-US" dirty="0" smtClean="0"/>
              <a:t>Maintenance	100 k€</a:t>
            </a:r>
          </a:p>
          <a:p>
            <a:r>
              <a:rPr lang="en-US" dirty="0" err="1" smtClean="0"/>
              <a:t>Ind</a:t>
            </a:r>
            <a:r>
              <a:rPr lang="en-US" dirty="0" smtClean="0"/>
              <a:t> Waste		200 k€</a:t>
            </a:r>
          </a:p>
          <a:p>
            <a:r>
              <a:rPr lang="en-US" dirty="0" smtClean="0"/>
              <a:t>Total		</a:t>
            </a:r>
            <a:r>
              <a:rPr lang="en-US" u="sng" dirty="0" smtClean="0"/>
              <a:t>900 k€</a:t>
            </a:r>
          </a:p>
          <a:p>
            <a:endParaRPr lang="en-US" dirty="0"/>
          </a:p>
        </p:txBody>
      </p:sp>
      <p:sp>
        <p:nvSpPr>
          <p:cNvPr id="5" name="Slide Number Placeholder 4"/>
          <p:cNvSpPr>
            <a:spLocks noGrp="1"/>
          </p:cNvSpPr>
          <p:nvPr>
            <p:ph type="sldNum" sz="quarter" idx="12"/>
          </p:nvPr>
        </p:nvSpPr>
        <p:spPr/>
        <p:txBody>
          <a:bodyPr/>
          <a:lstStyle/>
          <a:p>
            <a:fld id="{551115BC-487E-4422-894C-CB7CD3E79223}" type="slidenum">
              <a:rPr lang="sv-SE" smtClean="0"/>
              <a:t>8</a:t>
            </a:fld>
            <a:endParaRPr lang="sv-SE" dirty="0"/>
          </a:p>
        </p:txBody>
      </p:sp>
    </p:spTree>
    <p:extLst>
      <p:ext uri="{BB962C8B-B14F-4D97-AF65-F5344CB8AC3E}">
        <p14:creationId xmlns:p14="http://schemas.microsoft.com/office/powerpoint/2010/main" val="2113247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Quality</a:t>
            </a:r>
            <a:endParaRPr lang="en-US" dirty="0"/>
          </a:p>
        </p:txBody>
      </p:sp>
      <p:sp>
        <p:nvSpPr>
          <p:cNvPr id="3" name="Content Placeholder 2"/>
          <p:cNvSpPr>
            <a:spLocks noGrp="1"/>
          </p:cNvSpPr>
          <p:nvPr>
            <p:ph sz="half" idx="1"/>
          </p:nvPr>
        </p:nvSpPr>
        <p:spPr/>
        <p:txBody>
          <a:bodyPr>
            <a:normAutofit fontScale="70000" lnSpcReduction="20000"/>
          </a:bodyPr>
          <a:lstStyle/>
          <a:p>
            <a:pPr lvl="0"/>
            <a:r>
              <a:rPr lang="en-US" dirty="0"/>
              <a:t>Owner of a certifiable Integrated Management System, ESS Management System (ESSMS</a:t>
            </a:r>
            <a:r>
              <a:rPr lang="en-US" dirty="0" smtClean="0"/>
              <a:t>)</a:t>
            </a:r>
            <a:endParaRPr lang="en-US" dirty="0"/>
          </a:p>
          <a:p>
            <a:pPr lvl="0"/>
            <a:r>
              <a:rPr lang="en-US" dirty="0" smtClean="0"/>
              <a:t>Responsibility </a:t>
            </a:r>
            <a:r>
              <a:rPr lang="en-US" dirty="0"/>
              <a:t>for the Quality discipline and overall Management System framework for all other elements of the ESS Integrated Management </a:t>
            </a:r>
            <a:r>
              <a:rPr lang="en-US" dirty="0" smtClean="0"/>
              <a:t>System (Requirement form SSM)</a:t>
            </a:r>
            <a:endParaRPr lang="en-US" dirty="0"/>
          </a:p>
          <a:p>
            <a:pPr lvl="0"/>
            <a:r>
              <a:rPr lang="en-US" dirty="0"/>
              <a:t>Audit Management tracking. (internal and external)</a:t>
            </a:r>
          </a:p>
          <a:p>
            <a:pPr lvl="0"/>
            <a:r>
              <a:rPr lang="en-US" dirty="0"/>
              <a:t>Non-conformities Tracking</a:t>
            </a:r>
          </a:p>
          <a:p>
            <a:pPr lvl="0"/>
            <a:r>
              <a:rPr lang="en-US" dirty="0"/>
              <a:t>Corrective and preventive actions Tracking.</a:t>
            </a:r>
          </a:p>
          <a:p>
            <a:pPr lvl="0"/>
            <a:r>
              <a:rPr lang="en-US" dirty="0"/>
              <a:t>System for documented information’s &amp; archiving.</a:t>
            </a:r>
          </a:p>
          <a:p>
            <a:endParaRPr lang="en-US" dirty="0"/>
          </a:p>
        </p:txBody>
      </p:sp>
      <p:sp>
        <p:nvSpPr>
          <p:cNvPr id="4" name="Content Placeholder 3"/>
          <p:cNvSpPr>
            <a:spLocks noGrp="1"/>
          </p:cNvSpPr>
          <p:nvPr>
            <p:ph sz="half" idx="2"/>
          </p:nvPr>
        </p:nvSpPr>
        <p:spPr/>
        <p:txBody>
          <a:bodyPr>
            <a:normAutofit fontScale="70000" lnSpcReduction="20000"/>
          </a:bodyPr>
          <a:lstStyle/>
          <a:p>
            <a:pPr lvl="0"/>
            <a:r>
              <a:rPr lang="en-US" dirty="0" smtClean="0"/>
              <a:t>Manager (1)  </a:t>
            </a:r>
            <a:endParaRPr lang="en-US" dirty="0"/>
          </a:p>
          <a:p>
            <a:pPr lvl="0"/>
            <a:r>
              <a:rPr lang="en-US" dirty="0" smtClean="0"/>
              <a:t>QC Officer (1)</a:t>
            </a:r>
            <a:endParaRPr lang="en-US" dirty="0"/>
          </a:p>
          <a:p>
            <a:pPr lvl="0"/>
            <a:r>
              <a:rPr lang="en-US" dirty="0" smtClean="0"/>
              <a:t>QA Officer (1)</a:t>
            </a:r>
          </a:p>
          <a:p>
            <a:pPr lvl="0"/>
            <a:r>
              <a:rPr lang="en-US" dirty="0" smtClean="0"/>
              <a:t>Consultants QA/QC (1)</a:t>
            </a:r>
          </a:p>
          <a:p>
            <a:pPr lvl="0"/>
            <a:endParaRPr lang="en-US" dirty="0"/>
          </a:p>
          <a:p>
            <a:pPr lvl="0"/>
            <a:r>
              <a:rPr lang="en-US" u="sng" dirty="0" smtClean="0"/>
              <a:t>In total 4 FTE</a:t>
            </a:r>
          </a:p>
          <a:p>
            <a:pPr lvl="0"/>
            <a:endParaRPr lang="en-US" dirty="0"/>
          </a:p>
          <a:p>
            <a:pPr lvl="0"/>
            <a:r>
              <a:rPr lang="en-US" dirty="0" smtClean="0"/>
              <a:t>E-</a:t>
            </a:r>
            <a:r>
              <a:rPr lang="en-US" dirty="0" err="1" smtClean="0"/>
              <a:t>Nav</a:t>
            </a:r>
            <a:r>
              <a:rPr lang="en-US" dirty="0" smtClean="0"/>
              <a:t>	60 k€</a:t>
            </a:r>
            <a:endParaRPr lang="en-US" dirty="0"/>
          </a:p>
          <a:p>
            <a:endParaRPr lang="en-US" dirty="0"/>
          </a:p>
        </p:txBody>
      </p:sp>
      <p:sp>
        <p:nvSpPr>
          <p:cNvPr id="5" name="Slide Number Placeholder 4"/>
          <p:cNvSpPr>
            <a:spLocks noGrp="1"/>
          </p:cNvSpPr>
          <p:nvPr>
            <p:ph type="sldNum" sz="quarter" idx="12"/>
          </p:nvPr>
        </p:nvSpPr>
        <p:spPr/>
        <p:txBody>
          <a:bodyPr/>
          <a:lstStyle/>
          <a:p>
            <a:fld id="{551115BC-487E-4422-894C-CB7CD3E79223}" type="slidenum">
              <a:rPr lang="sv-SE" smtClean="0"/>
              <a:t>9</a:t>
            </a:fld>
            <a:endParaRPr lang="sv-SE" dirty="0"/>
          </a:p>
        </p:txBody>
      </p:sp>
    </p:spTree>
    <p:extLst>
      <p:ext uri="{BB962C8B-B14F-4D97-AF65-F5344CB8AC3E}">
        <p14:creationId xmlns:p14="http://schemas.microsoft.com/office/powerpoint/2010/main" val="914319160"/>
      </p:ext>
    </p:extLst>
  </p:cSld>
  <p:clrMapOvr>
    <a:masterClrMapping/>
  </p:clrMapOvr>
</p:sld>
</file>

<file path=ppt/theme/theme1.xml><?xml version="1.0" encoding="utf-8"?>
<a:theme xmlns:a="http://schemas.openxmlformats.org/drawingml/2006/main" name="Chess Core Powerpoi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esentation3" id="{304B92AB-78BC-4C78-8451-6C93EA327D00}" vid="{09D1907C-5BBC-45D0-9EBC-8615AFB12B8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Chess Core Powerpoint.potx</Template>
  <TotalTime>1381</TotalTime>
  <Words>648</Words>
  <Application>Microsoft Macintosh PowerPoint</Application>
  <PresentationFormat>On-screen Show (4:3)</PresentationFormat>
  <Paragraphs>149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Chess Core Powerpoint</vt:lpstr>
      <vt:lpstr>ESH &amp; Q in Steady State Operation Rules &amp; Responsibilities Cost Estimate</vt:lpstr>
      <vt:lpstr>Review of Op Cost – Oct 24 -26</vt:lpstr>
      <vt:lpstr>Panel members</vt:lpstr>
      <vt:lpstr>Overview</vt:lpstr>
      <vt:lpstr>ESH/Q Management</vt:lpstr>
      <vt:lpstr>Occupational Health Safety</vt:lpstr>
      <vt:lpstr>Radiation Protection</vt:lpstr>
      <vt:lpstr>Rad Waste</vt:lpstr>
      <vt:lpstr>Quality</vt:lpstr>
    </vt:vector>
  </TitlesOfParts>
  <Company>ESS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Heléne Björkman</dc:creator>
  <cp:lastModifiedBy>Peter Jacobsson</cp:lastModifiedBy>
  <cp:revision>15</cp:revision>
  <dcterms:created xsi:type="dcterms:W3CDTF">2013-10-29T16:05:10Z</dcterms:created>
  <dcterms:modified xsi:type="dcterms:W3CDTF">2016-10-04T07:30:31Z</dcterms:modified>
</cp:coreProperties>
</file>