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58" r:id="rId5"/>
    <p:sldId id="259" r:id="rId6"/>
    <p:sldId id="265" r:id="rId7"/>
    <p:sldId id="266" r:id="rId8"/>
    <p:sldId id="267" r:id="rId9"/>
    <p:sldId id="260" r:id="rId10"/>
    <p:sldId id="261" r:id="rId11"/>
    <p:sldId id="262" r:id="rId12"/>
    <p:sldId id="268" r:id="rId13"/>
    <p:sldId id="264" r:id="rId14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07" userDrawn="1">
          <p15:clr>
            <a:srgbClr val="A4A3A4"/>
          </p15:clr>
        </p15:guide>
        <p15:guide id="2" orient="horz" pos="4254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2205" userDrawn="1">
          <p15:clr>
            <a:srgbClr val="A4A3A4"/>
          </p15:clr>
        </p15:guide>
        <p15:guide id="5" orient="horz" pos="3126">
          <p15:clr>
            <a:srgbClr val="A4A3A4"/>
          </p15:clr>
        </p15:guide>
        <p15:guide id="6" pos="2892">
          <p15:clr>
            <a:srgbClr val="A4A3A4"/>
          </p15:clr>
        </p15:guide>
        <p15:guide id="7" pos="5670">
          <p15:clr>
            <a:srgbClr val="A4A3A4"/>
          </p15:clr>
        </p15:guide>
        <p15:guide id="8" pos="4682">
          <p15:clr>
            <a:srgbClr val="A4A3A4"/>
          </p15:clr>
        </p15:guide>
        <p15:guide id="9" pos="250">
          <p15:clr>
            <a:srgbClr val="A4A3A4"/>
          </p15:clr>
        </p15:guide>
        <p15:guide id="10" pos="88">
          <p15:clr>
            <a:srgbClr val="A4A3A4"/>
          </p15:clr>
        </p15:guide>
        <p15:guide id="11" pos="2935">
          <p15:clr>
            <a:srgbClr val="A4A3A4"/>
          </p15:clr>
        </p15:guide>
        <p15:guide id="12" pos="2909">
          <p15:clr>
            <a:srgbClr val="A4A3A4"/>
          </p15:clr>
        </p15:guide>
        <p15:guide id="13" orient="horz" pos="71">
          <p15:clr>
            <a:srgbClr val="A4A3A4"/>
          </p15:clr>
        </p15:guide>
        <p15:guide id="14" orient="horz" pos="3475">
          <p15:clr>
            <a:srgbClr val="A4A3A4"/>
          </p15:clr>
        </p15:guide>
        <p15:guide id="15" pos="204">
          <p15:clr>
            <a:srgbClr val="A4A3A4"/>
          </p15:clr>
        </p15:guide>
        <p15:guide id="16" pos="4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D4C"/>
    <a:srgbClr val="FFFFFF"/>
    <a:srgbClr val="C84418"/>
    <a:srgbClr val="5A0B28"/>
    <a:srgbClr val="0033CC"/>
    <a:srgbClr val="FF3300"/>
    <a:srgbClr val="008000"/>
    <a:srgbClr val="072F67"/>
    <a:srgbClr val="B8C7DC"/>
    <a:srgbClr val="87A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 autoAdjust="0"/>
    <p:restoredTop sz="99312" autoAdjust="0"/>
  </p:normalViewPr>
  <p:slideViewPr>
    <p:cSldViewPr>
      <p:cViewPr varScale="1">
        <p:scale>
          <a:sx n="89" d="100"/>
          <a:sy n="89" d="100"/>
        </p:scale>
        <p:origin x="-1664" y="-96"/>
      </p:cViewPr>
      <p:guideLst>
        <p:guide orient="horz" pos="1207"/>
        <p:guide orient="horz" pos="4254"/>
        <p:guide orient="horz" pos="3974"/>
        <p:guide orient="horz" pos="2205"/>
        <p:guide orient="horz" pos="3126"/>
        <p:guide orient="horz" pos="71"/>
        <p:guide orient="horz" pos="3475"/>
        <p:guide pos="2892"/>
        <p:guide pos="5670"/>
        <p:guide pos="4682"/>
        <p:guide pos="250"/>
        <p:guide pos="88"/>
        <p:guide pos="2935"/>
        <p:guide pos="2909"/>
        <p:guide pos="204"/>
        <p:guide pos="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36"/>
    </p:cViewPr>
  </p:sorterViewPr>
  <p:notesViewPr>
    <p:cSldViewPr snapToGrid="0" snapToObjects="1">
      <p:cViewPr varScale="1">
        <p:scale>
          <a:sx n="12" d="100"/>
          <a:sy n="12" d="100"/>
        </p:scale>
        <p:origin x="-8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FD79D-DE66-9045-A7FB-0C25E75BD3A5}" type="datetimeFigureOut">
              <a:rPr lang="nb-NO" smtClean="0"/>
              <a:t>17/10/16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7C63E-BF98-AA4B-BDB9-745AE637062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526925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AA01B3C1-717C-934F-A904-A4084379C4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3889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FE2014 – forside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5604" y="110282"/>
            <a:ext cx="8869680" cy="6652260"/>
          </a:xfrm>
          <a:prstGeom prst="rect">
            <a:avLst/>
          </a:prstGeom>
        </p:spPr>
      </p:pic>
      <p:sp>
        <p:nvSpPr>
          <p:cNvPr id="6" name="Tittel 1"/>
          <p:cNvSpPr>
            <a:spLocks noGrp="1"/>
          </p:cNvSpPr>
          <p:nvPr>
            <p:ph type="ctrTitle"/>
          </p:nvPr>
        </p:nvSpPr>
        <p:spPr>
          <a:xfrm>
            <a:off x="1085849" y="2183597"/>
            <a:ext cx="7264402" cy="857250"/>
          </a:xfrm>
          <a:prstGeom prst="rect">
            <a:avLst/>
          </a:prstGeom>
        </p:spPr>
        <p:txBody>
          <a:bodyPr/>
          <a:lstStyle>
            <a:lvl1pPr algn="l">
              <a:defRPr sz="40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12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16527" y="3155405"/>
            <a:ext cx="7340073" cy="460309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>
              <a:lnSpc>
                <a:spcPct val="70000"/>
              </a:lnSpc>
              <a:buFontTx/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nb-NO" noProof="0" smtClean="0"/>
              <a:t>Click to edit Master subtitle style</a:t>
            </a:r>
            <a:endParaRPr lang="en-US" noProof="0" dirty="0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45" y="477354"/>
            <a:ext cx="94101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985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FE2014 – sist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1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92943" y="5877272"/>
            <a:ext cx="4098107" cy="607483"/>
          </a:xfrm>
          <a:ln>
            <a:solidFill>
              <a:schemeClr val="tx1">
                <a:alpha val="0"/>
              </a:schemeClr>
            </a:solidFill>
          </a:ln>
        </p:spPr>
        <p:txBody>
          <a:bodyPr lIns="91440" tIns="45720" rIns="91440" bIns="45720"/>
          <a:lstStyle>
            <a:lvl1pPr marL="0" indent="0" algn="l">
              <a:buFontTx/>
              <a:buNone/>
              <a:defRPr sz="1000" b="0" i="0">
                <a:solidFill>
                  <a:srgbClr val="14131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noProof="0" dirty="0" err="1" smtClean="0"/>
              <a:t>Navn</a:t>
            </a:r>
            <a:r>
              <a:rPr lang="en-US" noProof="0" dirty="0" smtClean="0"/>
              <a:t> </a:t>
            </a:r>
            <a:r>
              <a:rPr lang="en-US" noProof="0" dirty="0" err="1" smtClean="0"/>
              <a:t>Navnesen</a:t>
            </a:r>
            <a:endParaRPr lang="en-US" noProof="0" dirty="0" smtClean="0"/>
          </a:p>
          <a:p>
            <a:pPr lvl="0"/>
            <a:r>
              <a:rPr lang="en-US" noProof="0" dirty="0" err="1" smtClean="0"/>
              <a:t>Navn.navnesen@ife.no</a:t>
            </a:r>
            <a:endParaRPr lang="en-US" noProof="0" dirty="0" smtClean="0"/>
          </a:p>
          <a:p>
            <a:pPr lvl="0"/>
            <a:r>
              <a:rPr lang="en-US" noProof="0" dirty="0" smtClean="0"/>
              <a:t>+47 999 99 999</a:t>
            </a:r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43" y="452766"/>
            <a:ext cx="2292669" cy="49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0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FE2014 –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8D78A-AF44-084D-9B20-2F6031FACDF6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02A7A-EFA1-DA44-AD70-5C7652F45B8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34461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FE2014 – standar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273050" y="4559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7609" y="6503248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E951-C4DC-404A-87C4-647CE792C83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10049177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FE2014 – to kolonner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A95D4-B2CE-0D4B-9F44-7E18C700A04D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9435-20BE-804C-BC15-D78D463BDF4E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65162" y="1925067"/>
            <a:ext cx="3978846" cy="431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</a:t>
            </a:r>
            <a:r>
              <a:rPr lang="nb-NO" dirty="0" smtClean="0"/>
              <a:t>nivå</a:t>
            </a:r>
            <a:endParaRPr lang="nb-NO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3" hasCustomPrompt="1"/>
          </p:nvPr>
        </p:nvSpPr>
        <p:spPr bwMode="auto">
          <a:xfrm>
            <a:off x="4788024" y="1916832"/>
            <a:ext cx="397884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</a:t>
            </a:r>
            <a:r>
              <a:rPr lang="nb-NO" dirty="0" smtClean="0"/>
              <a:t>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913299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FE2014 – to kolonner 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D976C-A66C-A54A-90C5-A1D49550EDD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89435-20BE-804C-BC15-D78D463BDF4E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4" hasCustomPrompt="1"/>
          </p:nvPr>
        </p:nvSpPr>
        <p:spPr>
          <a:xfrm>
            <a:off x="4659313" y="1916832"/>
            <a:ext cx="4161159" cy="432048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665162" y="1925067"/>
            <a:ext cx="3906838" cy="431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</a:t>
            </a:r>
            <a:r>
              <a:rPr lang="nb-NO" dirty="0" smtClean="0"/>
              <a:t>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79862234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FE2014 –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5AE1A-E694-9746-BBC7-430AA1DCECB0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53E77-8900-494B-A3F7-B660A0BA4F2E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11" name="Plassholder for bilde 8"/>
          <p:cNvSpPr>
            <a:spLocks noGrp="1"/>
          </p:cNvSpPr>
          <p:nvPr>
            <p:ph type="pic" sz="quarter" idx="14" hasCustomPrompt="1"/>
          </p:nvPr>
        </p:nvSpPr>
        <p:spPr>
          <a:xfrm>
            <a:off x="4659313" y="1916832"/>
            <a:ext cx="4161159" cy="432048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12" name="Plassholder for bilde 8"/>
          <p:cNvSpPr>
            <a:spLocks noGrp="1"/>
          </p:cNvSpPr>
          <p:nvPr>
            <p:ph type="pic" sz="quarter" idx="15" hasCustomPrompt="1"/>
          </p:nvPr>
        </p:nvSpPr>
        <p:spPr>
          <a:xfrm>
            <a:off x="395536" y="1916832"/>
            <a:ext cx="4161159" cy="432048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19702030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FE2014 – overskrift og 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7D28D-AB2B-4646-9096-61102D5C706B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4E951-C4DC-404A-87C4-647CE792C83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8" name="Plassholder for bilde 8"/>
          <p:cNvSpPr>
            <a:spLocks noGrp="1"/>
          </p:cNvSpPr>
          <p:nvPr>
            <p:ph type="pic" sz="quarter" idx="15" hasCustomPrompt="1"/>
          </p:nvPr>
        </p:nvSpPr>
        <p:spPr>
          <a:xfrm>
            <a:off x="395536" y="1916832"/>
            <a:ext cx="8424936" cy="432048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8574580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FE2014 – bunnjuster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 anchorCtr="0"/>
          <a:lstStyle>
            <a:lvl1pPr algn="l">
              <a:defRPr sz="4000" b="1" cap="none"/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946646"/>
            <a:ext cx="7772400" cy="3346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65163" y="6491342"/>
            <a:ext cx="677862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68F0F-D771-1246-9859-9188A56DFD12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499992" y="6491342"/>
            <a:ext cx="216024" cy="12311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B510A-2515-C241-AF61-AA6638B14400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32262756"/>
      </p:ext>
    </p:extLst>
  </p:cSld>
  <p:clrMapOvr>
    <a:masterClrMapping/>
  </p:clrMapOvr>
  <p:transition xmlns:p14="http://schemas.microsoft.com/office/powerpoint/2010/main"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FE2014 – Bar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 hasCustomPrompt="1"/>
          </p:nvPr>
        </p:nvSpPr>
        <p:spPr>
          <a:xfrm>
            <a:off x="139699" y="104775"/>
            <a:ext cx="8861425" cy="664845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4829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FE2014 – Kap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8"/>
          <p:cNvSpPr>
            <a:spLocks noGrp="1"/>
          </p:cNvSpPr>
          <p:nvPr>
            <p:ph type="pic" sz="quarter" idx="10" hasCustomPrompt="1"/>
          </p:nvPr>
        </p:nvSpPr>
        <p:spPr>
          <a:xfrm>
            <a:off x="139699" y="104775"/>
            <a:ext cx="8861425" cy="6648450"/>
          </a:xfrm>
          <a:solidFill>
            <a:srgbClr val="4C4D4C"/>
          </a:solidFill>
          <a:ln>
            <a:noFill/>
          </a:ln>
        </p:spPr>
        <p:txBody>
          <a:bodyPr/>
          <a:lstStyle/>
          <a:p>
            <a:r>
              <a:rPr lang="nb-NO" dirty="0" smtClean="0"/>
              <a:t>Klikk ikonet for å legge til et bilde</a:t>
            </a:r>
            <a:endParaRPr lang="nb-NO" dirty="0"/>
          </a:p>
        </p:txBody>
      </p:sp>
      <p:sp>
        <p:nvSpPr>
          <p:cNvPr id="3" name="Tittel 1"/>
          <p:cNvSpPr>
            <a:spLocks noGrp="1"/>
          </p:cNvSpPr>
          <p:nvPr>
            <p:ph type="ctrTitle"/>
          </p:nvPr>
        </p:nvSpPr>
        <p:spPr>
          <a:xfrm>
            <a:off x="1085849" y="2183597"/>
            <a:ext cx="7264402" cy="857250"/>
          </a:xfrm>
          <a:prstGeom prst="rect">
            <a:avLst/>
          </a:prstGeom>
        </p:spPr>
        <p:txBody>
          <a:bodyPr/>
          <a:lstStyle>
            <a:lvl1pPr algn="l">
              <a:defRPr sz="32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nb-NO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3342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e 16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6346800"/>
            <a:ext cx="8869680" cy="396179"/>
          </a:xfrm>
          <a:prstGeom prst="rect">
            <a:avLst/>
          </a:prstGeom>
        </p:spPr>
      </p:pic>
      <p:cxnSp>
        <p:nvCxnSpPr>
          <p:cNvPr id="3" name="Rett linje 2"/>
          <p:cNvCxnSpPr/>
          <p:nvPr/>
        </p:nvCxnSpPr>
        <p:spPr>
          <a:xfrm>
            <a:off x="133350" y="6299529"/>
            <a:ext cx="8867775" cy="0"/>
          </a:xfrm>
          <a:prstGeom prst="line">
            <a:avLst/>
          </a:prstGeom>
          <a:ln w="6350">
            <a:solidFill>
              <a:srgbClr val="4C4D4C">
                <a:alpha val="5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476672"/>
            <a:ext cx="8132762" cy="1124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1916832"/>
            <a:ext cx="8132762" cy="434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/>
              <a:t>Klikk for å redigere </a:t>
            </a:r>
            <a:r>
              <a:rPr lang="nb-NO" dirty="0" smtClean="0"/>
              <a:t>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  <a:endParaRPr lang="nb-NO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-857250" y="16192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cxnSp>
        <p:nvCxnSpPr>
          <p:cNvPr id="16" name="Rett linje 15"/>
          <p:cNvCxnSpPr/>
          <p:nvPr/>
        </p:nvCxnSpPr>
        <p:spPr>
          <a:xfrm flipV="1">
            <a:off x="133350" y="304800"/>
            <a:ext cx="8883650" cy="6134102"/>
          </a:xfrm>
          <a:prstGeom prst="line">
            <a:avLst/>
          </a:prstGeom>
          <a:ln w="6350">
            <a:gradFill flip="none" rotWithShape="1">
              <a:gsLst>
                <a:gs pos="0">
                  <a:srgbClr val="4C4D4C">
                    <a:alpha val="38000"/>
                  </a:srgbClr>
                </a:gs>
                <a:gs pos="25000">
                  <a:srgbClr val="FFFFFF">
                    <a:alpha val="25000"/>
                  </a:srgbClr>
                </a:gs>
                <a:gs pos="100000">
                  <a:srgbClr val="4C4D4C">
                    <a:alpha val="25000"/>
                  </a:srgbClr>
                </a:gs>
                <a:gs pos="75000">
                  <a:srgbClr val="FFFFFF">
                    <a:alpha val="25000"/>
                  </a:srgbClr>
                </a:gs>
              </a:gsLst>
              <a:lin ang="0" scaled="1"/>
              <a:tileRect/>
            </a:gradFill>
            <a:prstDash val="lg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25438" y="5373216"/>
            <a:ext cx="0" cy="1380011"/>
          </a:xfrm>
          <a:prstGeom prst="line">
            <a:avLst/>
          </a:prstGeom>
          <a:ln w="6350">
            <a:solidFill>
              <a:srgbClr val="4C4D4C">
                <a:alpha val="5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ett linje 32"/>
          <p:cNvCxnSpPr/>
          <p:nvPr/>
        </p:nvCxnSpPr>
        <p:spPr>
          <a:xfrm flipV="1">
            <a:off x="8799264" y="132545"/>
            <a:ext cx="0" cy="1380011"/>
          </a:xfrm>
          <a:prstGeom prst="line">
            <a:avLst/>
          </a:prstGeom>
          <a:ln w="6350">
            <a:solidFill>
              <a:srgbClr val="4C4D4C">
                <a:alpha val="50000"/>
              </a:srgb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Ellipse 1"/>
          <p:cNvSpPr/>
          <p:nvPr/>
        </p:nvSpPr>
        <p:spPr>
          <a:xfrm>
            <a:off x="217612" y="6190704"/>
            <a:ext cx="216024" cy="216024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</a:t>
            </a:r>
            <a:endParaRPr lang="nb-NO" dirty="0"/>
          </a:p>
        </p:txBody>
      </p:sp>
      <p:sp>
        <p:nvSpPr>
          <p:cNvPr id="11" name="Ellipse 10"/>
          <p:cNvSpPr/>
          <p:nvPr/>
        </p:nvSpPr>
        <p:spPr>
          <a:xfrm>
            <a:off x="259687" y="6233779"/>
            <a:ext cx="131501" cy="131501"/>
          </a:xfrm>
          <a:prstGeom prst="ellipse">
            <a:avLst/>
          </a:prstGeom>
          <a:solidFill>
            <a:srgbClr val="C844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8689156" y="361231"/>
            <a:ext cx="216024" cy="216024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</a:t>
            </a:r>
            <a:endParaRPr lang="nb-NO" dirty="0"/>
          </a:p>
        </p:txBody>
      </p:sp>
      <p:sp>
        <p:nvSpPr>
          <p:cNvPr id="20" name="Ellipse 19"/>
          <p:cNvSpPr/>
          <p:nvPr/>
        </p:nvSpPr>
        <p:spPr>
          <a:xfrm>
            <a:off x="8730587" y="404479"/>
            <a:ext cx="131501" cy="131501"/>
          </a:xfrm>
          <a:prstGeom prst="ellipse">
            <a:avLst/>
          </a:prstGeom>
          <a:solidFill>
            <a:srgbClr val="C8441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499992" y="6456805"/>
            <a:ext cx="216024" cy="216024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491342"/>
            <a:ext cx="677862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6B21A7E5-BA1B-B04F-AF0C-E126B3390856}" type="datetime1">
              <a:rPr lang="nb-NO" smtClean="0"/>
              <a:pPr>
                <a:defRPr/>
              </a:pPr>
              <a:t>17/10/16</a:t>
            </a:fld>
            <a:endParaRPr lang="nb-NO" dirty="0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9992" y="6491342"/>
            <a:ext cx="21602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800" b="0">
                <a:solidFill>
                  <a:srgbClr val="DF684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B511CC2A-178A-3648-8C4E-6631213AB7C5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pic>
        <p:nvPicPr>
          <p:cNvPr id="23" name="Bilde 22" descr="IFElogo_CMYK_nor_kortv.eps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566" y="6455675"/>
            <a:ext cx="315698" cy="2179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  <p:sldLayoutId id="2147484711" r:id="rId2"/>
    <p:sldLayoutId id="2147484713" r:id="rId3"/>
    <p:sldLayoutId id="2147484763" r:id="rId4"/>
    <p:sldLayoutId id="2147484715" r:id="rId5"/>
    <p:sldLayoutId id="2147484777" r:id="rId6"/>
    <p:sldLayoutId id="2147484712" r:id="rId7"/>
    <p:sldLayoutId id="2147484778" r:id="rId8"/>
    <p:sldLayoutId id="2147484780" r:id="rId9"/>
    <p:sldLayoutId id="2147484779" r:id="rId10"/>
    <p:sldLayoutId id="2147484716" r:id="rId11"/>
  </p:sldLayoutIdLst>
  <p:transition xmlns:p14="http://schemas.microsoft.com/office/powerpoint/2010/main" spd="slow">
    <p:fade thruBlk="1"/>
  </p:transition>
  <p:hf hdr="0" ftr="0"/>
  <p:txStyles>
    <p:titleStyle>
      <a:lvl1pPr algn="l" rtl="0" eaLnBrk="1" fontAlgn="base" hangingPunct="1">
        <a:lnSpc>
          <a:spcPct val="100000"/>
        </a:lnSpc>
        <a:spcBef>
          <a:spcPts val="600"/>
        </a:spcBef>
        <a:spcAft>
          <a:spcPts val="600"/>
        </a:spcAft>
        <a:defRPr sz="3200" b="1" i="0">
          <a:solidFill>
            <a:srgbClr val="4C4D4C"/>
          </a:solidFill>
          <a:latin typeface="Arial"/>
          <a:ea typeface="ヒラギノ角ゴ Pro W3" charset="0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ea typeface="ヒラギノ角ゴ Pro W3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ea typeface="ヒラギノ角ゴ Pro W3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ea typeface="ヒラギノ角ゴ Pro W3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ea typeface="ヒラギノ角ゴ Pro W3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1B4385"/>
          </a:solidFill>
          <a:latin typeface="Tahoma" pitchFamily="34" charset="0"/>
          <a:cs typeface="Arial" charset="0"/>
        </a:defRPr>
      </a:lvl9pPr>
    </p:titleStyle>
    <p:bodyStyle>
      <a:lvl1pPr marL="179388" indent="-216000" algn="l" rtl="0" eaLnBrk="1" fontAlgn="base" hangingPunct="1">
        <a:lnSpc>
          <a:spcPct val="100000"/>
        </a:lnSpc>
        <a:spcBef>
          <a:spcPct val="20000"/>
        </a:spcBef>
        <a:spcAft>
          <a:spcPct val="0"/>
        </a:spcAft>
        <a:buClr>
          <a:srgbClr val="DF6841"/>
        </a:buClr>
        <a:buSzPct val="100000"/>
        <a:buFont typeface="Lucida Grande"/>
        <a:buChar char="•"/>
        <a:defRPr sz="2000">
          <a:solidFill>
            <a:srgbClr val="4C4D4C"/>
          </a:solidFill>
          <a:latin typeface="Arial"/>
          <a:ea typeface="ヒラギノ角ゴ Pro W3" charset="0"/>
          <a:cs typeface="Arial"/>
        </a:defRPr>
      </a:lvl1pPr>
      <a:lvl2pPr marL="432000" indent="-216000" algn="l" rtl="0" eaLnBrk="1" fontAlgn="base" hangingPunct="1">
        <a:spcBef>
          <a:spcPct val="20000"/>
        </a:spcBef>
        <a:spcAft>
          <a:spcPct val="0"/>
        </a:spcAft>
        <a:buClr>
          <a:srgbClr val="DF6841"/>
        </a:buClr>
        <a:buSzPct val="100000"/>
        <a:buFont typeface="Lucida Grande"/>
        <a:buChar char="•"/>
        <a:defRPr sz="1800">
          <a:solidFill>
            <a:srgbClr val="4C4D4C"/>
          </a:solidFill>
          <a:latin typeface="Arial"/>
          <a:ea typeface="Arial" charset="0"/>
          <a:cs typeface="Arial"/>
        </a:defRPr>
      </a:lvl2pPr>
      <a:lvl3pPr marL="648000" indent="-216000" algn="l" rtl="0" eaLnBrk="1" fontAlgn="base" hangingPunct="1">
        <a:spcBef>
          <a:spcPct val="20000"/>
        </a:spcBef>
        <a:spcAft>
          <a:spcPct val="0"/>
        </a:spcAft>
        <a:buClr>
          <a:srgbClr val="DF6841"/>
        </a:buClr>
        <a:buSzPct val="100000"/>
        <a:buFont typeface="Lucida Grande"/>
        <a:buChar char="•"/>
        <a:defRPr sz="1600">
          <a:solidFill>
            <a:srgbClr val="4C4D4C"/>
          </a:solidFill>
          <a:latin typeface="Arial"/>
          <a:ea typeface="Arial" charset="0"/>
          <a:cs typeface="Arial"/>
        </a:defRPr>
      </a:lvl3pPr>
      <a:lvl4pPr marL="864000" indent="-180975" algn="l" rtl="0" eaLnBrk="1" fontAlgn="base" hangingPunct="1">
        <a:spcBef>
          <a:spcPct val="20000"/>
        </a:spcBef>
        <a:spcAft>
          <a:spcPct val="0"/>
        </a:spcAft>
        <a:buClr>
          <a:srgbClr val="DF6841"/>
        </a:buClr>
        <a:buSzPct val="100000"/>
        <a:buFont typeface="Lucida Grande"/>
        <a:buChar char="•"/>
        <a:defRPr sz="1400">
          <a:solidFill>
            <a:srgbClr val="4C4D4C"/>
          </a:solidFill>
          <a:latin typeface="Arial"/>
          <a:ea typeface="Arial" charset="0"/>
          <a:cs typeface="Arial"/>
        </a:defRPr>
      </a:lvl4pPr>
      <a:lvl5pPr marL="1617663" indent="-1793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rgbClr val="141313"/>
          </a:solidFill>
          <a:latin typeface="+mn-lt"/>
          <a:ea typeface="Arial" charset="0"/>
          <a:cs typeface="+mn-cs"/>
        </a:defRPr>
      </a:lvl5pPr>
      <a:lvl6pPr marL="2074863" indent="-1793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6pPr>
      <a:lvl7pPr marL="2532063" indent="-1793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7pPr>
      <a:lvl8pPr marL="2989263" indent="-1793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8pPr>
      <a:lvl9pPr marL="3446463" indent="-1793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ESS-Alarm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016527" y="3155405"/>
            <a:ext cx="7340073" cy="777651"/>
          </a:xfrm>
        </p:spPr>
        <p:txBody>
          <a:bodyPr/>
          <a:lstStyle/>
          <a:p>
            <a:r>
              <a:rPr lang="en-US" dirty="0" smtClean="0"/>
              <a:t>Kick-off meting, Lund 2016-10-17</a:t>
            </a:r>
          </a:p>
          <a:p>
            <a:endParaRPr lang="en-US" dirty="0" smtClean="0"/>
          </a:p>
          <a:p>
            <a:r>
              <a:rPr lang="en-US" dirty="0" smtClean="0"/>
              <a:t>In-kind contribution from Institute for Energy Technology, Norway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42266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ESS-specific technical </a:t>
            </a:r>
            <a:r>
              <a:rPr lang="en-US" dirty="0" smtClean="0"/>
              <a:t>guidance</a:t>
            </a:r>
          </a:p>
          <a:p>
            <a:r>
              <a:rPr lang="en-US" dirty="0" smtClean="0"/>
              <a:t>Guidance to </a:t>
            </a:r>
            <a:r>
              <a:rPr lang="en-US" dirty="0"/>
              <a:t>alarm logic and integration</a:t>
            </a:r>
            <a:endParaRPr lang="en-US" dirty="0" smtClean="0"/>
          </a:p>
          <a:p>
            <a:pPr lvl="1"/>
            <a:r>
              <a:rPr lang="en-US" dirty="0" smtClean="0"/>
              <a:t>Alarm </a:t>
            </a:r>
            <a:r>
              <a:rPr lang="en-US" dirty="0"/>
              <a:t>design </a:t>
            </a:r>
            <a:r>
              <a:rPr lang="en-US" dirty="0" smtClean="0"/>
              <a:t>principles</a:t>
            </a:r>
          </a:p>
          <a:p>
            <a:pPr lvl="1"/>
            <a:r>
              <a:rPr lang="en-US" dirty="0" smtClean="0"/>
              <a:t>Class definition </a:t>
            </a:r>
          </a:p>
          <a:p>
            <a:pPr lvl="1"/>
            <a:r>
              <a:rPr lang="en-US" dirty="0" smtClean="0"/>
              <a:t>Prioritization</a:t>
            </a:r>
          </a:p>
          <a:p>
            <a:pPr lvl="1"/>
            <a:r>
              <a:rPr lang="en-US" dirty="0" smtClean="0"/>
              <a:t>Set</a:t>
            </a:r>
            <a:r>
              <a:rPr lang="en-US" dirty="0"/>
              <a:t>-point </a:t>
            </a:r>
            <a:r>
              <a:rPr lang="en-US" dirty="0" smtClean="0"/>
              <a:t>determination</a:t>
            </a:r>
          </a:p>
          <a:p>
            <a:pPr lvl="1"/>
            <a:r>
              <a:rPr lang="en-US" dirty="0" smtClean="0"/>
              <a:t>Alarm structure maintenance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esting </a:t>
            </a:r>
            <a:r>
              <a:rPr lang="en-US" dirty="0"/>
              <a:t>and </a:t>
            </a:r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Review process</a:t>
            </a:r>
          </a:p>
          <a:p>
            <a:pPr lvl="1"/>
            <a:r>
              <a:rPr lang="en-GB" dirty="0" smtClean="0"/>
              <a:t>Alarm rationalization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Advanced </a:t>
            </a:r>
            <a:r>
              <a:rPr lang="en-US" dirty="0"/>
              <a:t>alarm management </a:t>
            </a:r>
            <a:r>
              <a:rPr lang="en-US" dirty="0" smtClean="0"/>
              <a:t>techniques</a:t>
            </a:r>
          </a:p>
          <a:p>
            <a:r>
              <a:rPr lang="en-US" dirty="0" smtClean="0"/>
              <a:t>Ensure </a:t>
            </a:r>
            <a:r>
              <a:rPr lang="en-US" dirty="0"/>
              <a:t>that only </a:t>
            </a:r>
            <a:r>
              <a:rPr lang="en-US" dirty="0" smtClean="0"/>
              <a:t>actionable </a:t>
            </a:r>
            <a:r>
              <a:rPr lang="en-US" dirty="0"/>
              <a:t>and meaningful alarms are presented to the control room operator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10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Alarm Management and Deployment </a:t>
            </a:r>
            <a:r>
              <a:rPr lang="en-US" dirty="0" smtClean="0"/>
              <a:t>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473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ESS specific alarm </a:t>
            </a:r>
            <a:r>
              <a:rPr lang="en-US" dirty="0" smtClean="0"/>
              <a:t>philosophy</a:t>
            </a:r>
            <a:endParaRPr lang="en-US" dirty="0" smtClean="0"/>
          </a:p>
          <a:p>
            <a:r>
              <a:rPr lang="en-US" dirty="0" smtClean="0"/>
              <a:t>Industry </a:t>
            </a:r>
            <a:r>
              <a:rPr lang="en-US" dirty="0"/>
              <a:t>best practices to develop an ESS specific Alarm </a:t>
            </a:r>
            <a:r>
              <a:rPr lang="en-US" dirty="0" smtClean="0"/>
              <a:t>Philosophy</a:t>
            </a:r>
            <a:endParaRPr lang="en-US" dirty="0" smtClean="0"/>
          </a:p>
          <a:p>
            <a:r>
              <a:rPr lang="en-US" dirty="0" smtClean="0"/>
              <a:t>To comply </a:t>
            </a:r>
            <a:r>
              <a:rPr lang="en-US" dirty="0"/>
              <a:t>with </a:t>
            </a:r>
            <a:endParaRPr lang="en-US" dirty="0" smtClean="0"/>
          </a:p>
          <a:p>
            <a:pPr lvl="1"/>
            <a:r>
              <a:rPr lang="en-US" dirty="0" smtClean="0"/>
              <a:t>Alarm </a:t>
            </a:r>
            <a:r>
              <a:rPr lang="en-US" dirty="0"/>
              <a:t>Management Guide [</a:t>
            </a:r>
            <a:r>
              <a:rPr lang="en-US" dirty="0" err="1"/>
              <a:t>Hollifield</a:t>
            </a:r>
            <a:r>
              <a:rPr lang="en-US" dirty="0"/>
              <a:t> &amp; </a:t>
            </a:r>
            <a:r>
              <a:rPr lang="en-US" dirty="0" err="1" smtClean="0"/>
              <a:t>Habibi</a:t>
            </a:r>
            <a:r>
              <a:rPr lang="en-US" dirty="0"/>
              <a:t>]</a:t>
            </a:r>
            <a:endParaRPr lang="en-US" dirty="0" smtClean="0"/>
          </a:p>
          <a:p>
            <a:pPr lvl="1"/>
            <a:r>
              <a:rPr lang="en-US" dirty="0" smtClean="0"/>
              <a:t>International </a:t>
            </a:r>
            <a:r>
              <a:rPr lang="en-US" dirty="0"/>
              <a:t>standard </a:t>
            </a:r>
            <a:r>
              <a:rPr lang="en-US" dirty="0" smtClean="0"/>
              <a:t>[</a:t>
            </a:r>
            <a:r>
              <a:rPr lang="en-US" dirty="0"/>
              <a:t>IEC 62682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SSM requirements</a:t>
            </a:r>
          </a:p>
          <a:p>
            <a:pPr lvl="1"/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Review </a:t>
            </a:r>
            <a:r>
              <a:rPr lang="en-US" dirty="0"/>
              <a:t>ESS Alarm Strategy document </a:t>
            </a:r>
            <a:r>
              <a:rPr lang="en-US" dirty="0" smtClean="0"/>
              <a:t>[</a:t>
            </a:r>
            <a:r>
              <a:rPr lang="en-US" dirty="0" err="1"/>
              <a:t>GoalArt</a:t>
            </a:r>
            <a:r>
              <a:rPr lang="en-US" dirty="0"/>
              <a:t>] and use it as input.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11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</a:t>
            </a:r>
            <a:r>
              <a:rPr lang="en-US" dirty="0" smtClean="0"/>
              <a:t>Philosophy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72348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Duration 2016-10.15 – 2017.04.15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12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79354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13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reference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35560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work closely with ESS to provide the organization with the means to implement a best possible alarm system for safe and reliable operation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ESS-Alarm project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522091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5163" y="1628800"/>
            <a:ext cx="8132762" cy="4680520"/>
          </a:xfrm>
        </p:spPr>
        <p:txBody>
          <a:bodyPr/>
          <a:lstStyle/>
          <a:p>
            <a:r>
              <a:rPr lang="en-US" b="1" dirty="0" smtClean="0"/>
              <a:t>John Einar Hulsund </a:t>
            </a:r>
            <a:r>
              <a:rPr lang="en-US" dirty="0" smtClean="0"/>
              <a:t>(project leader)</a:t>
            </a:r>
          </a:p>
          <a:p>
            <a:pPr lvl="1"/>
            <a:r>
              <a:rPr lang="en-US" dirty="0" smtClean="0"/>
              <a:t>At IFE since 1997, senior scientist</a:t>
            </a:r>
          </a:p>
          <a:p>
            <a:pPr lvl="1"/>
            <a:r>
              <a:rPr lang="en-US" dirty="0" smtClean="0"/>
              <a:t>M.Sc. In High Energy Physics (experimental particle physics)</a:t>
            </a:r>
          </a:p>
          <a:p>
            <a:pPr lvl="1"/>
            <a:r>
              <a:rPr lang="en-US" dirty="0" smtClean="0"/>
              <a:t>Experience with development and evaluation of operator support systems for the nuclear and oil industry</a:t>
            </a:r>
          </a:p>
          <a:p>
            <a:pPr lvl="1"/>
            <a:r>
              <a:rPr lang="en-US" dirty="0" smtClean="0"/>
              <a:t>Specialist areas: system design and implementation, prognostics and data analytics.</a:t>
            </a:r>
          </a:p>
          <a:p>
            <a:r>
              <a:rPr lang="en-US" b="1" dirty="0" smtClean="0"/>
              <a:t>Jan Erik </a:t>
            </a:r>
            <a:r>
              <a:rPr lang="en-US" b="1" dirty="0" err="1" smtClean="0"/>
              <a:t>Farbrot</a:t>
            </a:r>
            <a:endParaRPr lang="en-US" b="1" dirty="0" smtClean="0"/>
          </a:p>
          <a:p>
            <a:pPr lvl="1"/>
            <a:r>
              <a:rPr lang="en-US" dirty="0"/>
              <a:t>At IFE since 1996, principal scientist</a:t>
            </a:r>
          </a:p>
          <a:p>
            <a:pPr lvl="1"/>
            <a:r>
              <a:rPr lang="en-US" dirty="0" smtClean="0"/>
              <a:t>M.Sc</a:t>
            </a:r>
            <a:r>
              <a:rPr lang="en-US" dirty="0"/>
              <a:t>. in Engineering, System Construction with </a:t>
            </a:r>
            <a:r>
              <a:rPr lang="en-US" dirty="0" smtClean="0"/>
              <a:t>specialization </a:t>
            </a:r>
          </a:p>
          <a:p>
            <a:pPr marL="432000" lvl="2" indent="0">
              <a:buNone/>
            </a:pPr>
            <a:r>
              <a:rPr lang="en-US" sz="1800" dirty="0" smtClean="0"/>
              <a:t>in </a:t>
            </a:r>
            <a:r>
              <a:rPr lang="en-US" sz="1800" dirty="0"/>
              <a:t>process control</a:t>
            </a:r>
          </a:p>
          <a:p>
            <a:pPr lvl="1"/>
            <a:r>
              <a:rPr lang="en-US" dirty="0" smtClean="0"/>
              <a:t>Consultant</a:t>
            </a:r>
            <a:r>
              <a:rPr lang="en-US" dirty="0"/>
              <a:t>, manager, and applied researcher in different projects and industries both nationally and abroad</a:t>
            </a:r>
          </a:p>
          <a:p>
            <a:pPr lvl="1"/>
            <a:r>
              <a:rPr lang="en-US" dirty="0" smtClean="0"/>
              <a:t>Specialist </a:t>
            </a:r>
            <a:r>
              <a:rPr lang="en-US" dirty="0"/>
              <a:t>areas: system construction, control room </a:t>
            </a:r>
            <a:r>
              <a:rPr lang="en-US" dirty="0" err="1"/>
              <a:t>modernisation</a:t>
            </a:r>
            <a:r>
              <a:rPr lang="en-US" dirty="0"/>
              <a:t>, alarm management tools and systems, multi-disciplinary project management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3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5163" y="332656"/>
            <a:ext cx="8132762" cy="1124033"/>
          </a:xfrm>
        </p:spPr>
        <p:txBody>
          <a:bodyPr/>
          <a:lstStyle/>
          <a:p>
            <a:r>
              <a:rPr lang="en-US" dirty="0" smtClean="0"/>
              <a:t>Team presentation</a:t>
            </a:r>
            <a:endParaRPr lang="en-US" dirty="0"/>
          </a:p>
        </p:txBody>
      </p:sp>
      <p:pic>
        <p:nvPicPr>
          <p:cNvPr id="6" name="Picture 5" descr="IMG_086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552607"/>
            <a:ext cx="779500" cy="1084305"/>
          </a:xfrm>
          <a:prstGeom prst="rect">
            <a:avLst/>
          </a:prstGeom>
        </p:spPr>
      </p:pic>
      <p:pic>
        <p:nvPicPr>
          <p:cNvPr id="7" name="Picture 6" descr="0853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256" y="4113004"/>
            <a:ext cx="761184" cy="104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719959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Alarm System Survey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Alarm Tools Recommendations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Alarm Management </a:t>
            </a:r>
            <a:r>
              <a:rPr lang="en-US" dirty="0" smtClean="0"/>
              <a:t>and Deployment Plan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Alarm Strategy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4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project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73537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visit to SNS Oak Ridge in Tennessee</a:t>
            </a:r>
          </a:p>
          <a:p>
            <a:pPr lvl="1"/>
            <a:r>
              <a:rPr lang="en-US" dirty="0" smtClean="0"/>
              <a:t>Questionnaire</a:t>
            </a:r>
          </a:p>
          <a:p>
            <a:pPr lvl="1"/>
            <a:r>
              <a:rPr lang="en-US" dirty="0" smtClean="0"/>
              <a:t>Observations</a:t>
            </a:r>
          </a:p>
          <a:p>
            <a:pPr lvl="1"/>
            <a:r>
              <a:rPr lang="en-US" dirty="0" smtClean="0"/>
              <a:t>Interviews</a:t>
            </a:r>
          </a:p>
          <a:p>
            <a:endParaRPr lang="en-US" dirty="0"/>
          </a:p>
          <a:p>
            <a:r>
              <a:rPr lang="en-US" dirty="0" smtClean="0"/>
              <a:t>Systemizing and evaluation of the collected material</a:t>
            </a:r>
          </a:p>
          <a:p>
            <a:pPr lvl="1"/>
            <a:r>
              <a:rPr lang="en-US" dirty="0" smtClean="0"/>
              <a:t>Usability</a:t>
            </a:r>
          </a:p>
          <a:p>
            <a:pPr lvl="1"/>
            <a:r>
              <a:rPr lang="en-US" dirty="0" smtClean="0"/>
              <a:t>Standards</a:t>
            </a:r>
          </a:p>
          <a:p>
            <a:pPr lvl="1"/>
            <a:r>
              <a:rPr lang="en-US" dirty="0" smtClean="0"/>
              <a:t>Operational problems </a:t>
            </a:r>
          </a:p>
          <a:p>
            <a:pPr lvl="1"/>
            <a:r>
              <a:rPr lang="en-US" dirty="0" smtClean="0"/>
              <a:t>Adjustments done after startup (experience)</a:t>
            </a:r>
          </a:p>
          <a:p>
            <a:pPr lvl="1"/>
            <a:r>
              <a:rPr lang="en-US" dirty="0" smtClean="0"/>
              <a:t>Number of alarms for critical events</a:t>
            </a:r>
          </a:p>
          <a:p>
            <a:endParaRPr lang="en-US" dirty="0"/>
          </a:p>
          <a:p>
            <a:r>
              <a:rPr lang="en-US" dirty="0" smtClean="0"/>
              <a:t>Report from Alarm System Survey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Alarm </a:t>
            </a:r>
            <a:r>
              <a:rPr lang="en-US" dirty="0" smtClean="0"/>
              <a:t>system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52181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Shot 2016-10-15 at 18.37.3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" r="494"/>
          <a:stretch>
            <a:fillRect/>
          </a:stretch>
        </p:blipFill>
        <p:spPr/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6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excerpt from a standard questionnaire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73276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Operational </a:t>
            </a:r>
            <a:r>
              <a:rPr lang="en-US" dirty="0"/>
              <a:t>feedback on the alarm situation in the control room.  </a:t>
            </a:r>
          </a:p>
          <a:p>
            <a:r>
              <a:rPr lang="en-US" dirty="0" smtClean="0"/>
              <a:t>Steps to </a:t>
            </a:r>
            <a:r>
              <a:rPr lang="en-US" dirty="0"/>
              <a:t>design a well functioning alarm situation. </a:t>
            </a:r>
          </a:p>
          <a:p>
            <a:r>
              <a:rPr lang="en-US" dirty="0" smtClean="0"/>
              <a:t>How </a:t>
            </a:r>
            <a:r>
              <a:rPr lang="en-US" dirty="0"/>
              <a:t>the alarm system operates in relation to the safety and protection systems and the </a:t>
            </a:r>
            <a:r>
              <a:rPr lang="en-US" dirty="0" smtClean="0"/>
              <a:t>philosophy </a:t>
            </a:r>
            <a:r>
              <a:rPr lang="en-US" dirty="0"/>
              <a:t>behind. </a:t>
            </a:r>
          </a:p>
          <a:p>
            <a:r>
              <a:rPr lang="en-US" dirty="0" smtClean="0"/>
              <a:t>Which </a:t>
            </a:r>
            <a:r>
              <a:rPr lang="en-US" dirty="0"/>
              <a:t>alarm management systems are used?</a:t>
            </a:r>
          </a:p>
          <a:p>
            <a:r>
              <a:rPr lang="en-US" dirty="0" smtClean="0"/>
              <a:t>To </a:t>
            </a:r>
            <a:r>
              <a:rPr lang="en-US" dirty="0"/>
              <a:t>what extent and in which format are the alarms stored? (e.g. for review by authorities after </a:t>
            </a:r>
            <a:r>
              <a:rPr lang="en-US" dirty="0" smtClean="0"/>
              <a:t>severe </a:t>
            </a:r>
            <a:r>
              <a:rPr lang="en-US" dirty="0"/>
              <a:t>incidents?)</a:t>
            </a:r>
          </a:p>
          <a:p>
            <a:r>
              <a:rPr lang="en-US" dirty="0" smtClean="0"/>
              <a:t>Lessons </a:t>
            </a:r>
            <a:r>
              <a:rPr lang="en-US" dirty="0"/>
              <a:t>learned, e.g. </a:t>
            </a:r>
            <a:r>
              <a:rPr lang="en-US" dirty="0" smtClean="0"/>
              <a:t>differences </a:t>
            </a:r>
            <a:r>
              <a:rPr lang="en-US" dirty="0"/>
              <a:t>between design strategies and current strategies. Issues.</a:t>
            </a:r>
          </a:p>
          <a:p>
            <a:r>
              <a:rPr lang="en-US" dirty="0" smtClean="0"/>
              <a:t>Which </a:t>
            </a:r>
            <a:r>
              <a:rPr lang="en-US" dirty="0"/>
              <a:t>software are used and how do these perform regarding </a:t>
            </a:r>
            <a:r>
              <a:rPr lang="en-US" dirty="0" smtClean="0"/>
              <a:t>e.g</a:t>
            </a:r>
            <a:r>
              <a:rPr lang="en-US" dirty="0"/>
              <a:t>. human factors and interfaces.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7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Alarm survey report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555105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data needs to be stored? </a:t>
            </a:r>
          </a:p>
          <a:p>
            <a:r>
              <a:rPr lang="en-US" dirty="0" smtClean="0"/>
              <a:t>Open </a:t>
            </a:r>
            <a:r>
              <a:rPr lang="en-US" dirty="0"/>
              <a:t>source software </a:t>
            </a:r>
            <a:r>
              <a:rPr lang="en-US" dirty="0" smtClean="0"/>
              <a:t>compliance </a:t>
            </a:r>
            <a:r>
              <a:rPr lang="en-US" dirty="0"/>
              <a:t>with </a:t>
            </a:r>
            <a:r>
              <a:rPr lang="en-US" dirty="0" smtClean="0"/>
              <a:t>international alarm </a:t>
            </a:r>
            <a:r>
              <a:rPr lang="en-US" dirty="0"/>
              <a:t>standards </a:t>
            </a:r>
            <a:endParaRPr lang="en-US" dirty="0" smtClean="0"/>
          </a:p>
          <a:p>
            <a:r>
              <a:rPr lang="en-US" dirty="0" smtClean="0"/>
              <a:t>Developments needs for BEAST </a:t>
            </a:r>
            <a:r>
              <a:rPr lang="en-US" dirty="0"/>
              <a:t>HMI </a:t>
            </a:r>
            <a:endParaRPr lang="en-US" dirty="0" smtClean="0"/>
          </a:p>
          <a:p>
            <a:r>
              <a:rPr lang="en-US" dirty="0" smtClean="0"/>
              <a:t>Interfaces </a:t>
            </a:r>
            <a:r>
              <a:rPr lang="en-US" dirty="0"/>
              <a:t>to other parts of the control system? </a:t>
            </a:r>
            <a:r>
              <a:rPr lang="en-US" dirty="0" smtClean="0"/>
              <a:t>(log</a:t>
            </a:r>
            <a:r>
              <a:rPr lang="en-US" dirty="0"/>
              <a:t>-book, etc.)</a:t>
            </a:r>
          </a:p>
          <a:p>
            <a:r>
              <a:rPr lang="en-US" dirty="0" smtClean="0"/>
              <a:t>How </a:t>
            </a:r>
            <a:r>
              <a:rPr lang="en-US" dirty="0"/>
              <a:t>to develop BEAST to satisfy IEC standard and SSM requirements.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8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Alarm survey report </a:t>
            </a:r>
            <a:r>
              <a:rPr lang="en-US" dirty="0" smtClean="0"/>
              <a:t>topics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02142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CSStudio</a:t>
            </a:r>
            <a:r>
              <a:rPr lang="en-US" dirty="0" smtClean="0"/>
              <a:t> BEAST</a:t>
            </a:r>
          </a:p>
          <a:p>
            <a:r>
              <a:rPr lang="en-US" dirty="0" smtClean="0"/>
              <a:t>Recommendations for the integration </a:t>
            </a:r>
            <a:r>
              <a:rPr lang="en-US" dirty="0"/>
              <a:t>of </a:t>
            </a:r>
            <a:r>
              <a:rPr lang="en-US" dirty="0" smtClean="0"/>
              <a:t>BEAST as an </a:t>
            </a:r>
            <a:r>
              <a:rPr lang="en-US" dirty="0"/>
              <a:t>alarm </a:t>
            </a:r>
            <a:r>
              <a:rPr lang="en-US" dirty="0" smtClean="0"/>
              <a:t>tool</a:t>
            </a:r>
          </a:p>
          <a:p>
            <a:r>
              <a:rPr lang="en-US" dirty="0" smtClean="0"/>
              <a:t>Alarm handling, acknowledgements</a:t>
            </a:r>
          </a:p>
          <a:p>
            <a:r>
              <a:rPr lang="en-US" dirty="0" smtClean="0"/>
              <a:t>Alarm presentation, use of colors </a:t>
            </a:r>
          </a:p>
          <a:p>
            <a:r>
              <a:rPr lang="en-US" dirty="0" smtClean="0"/>
              <a:t>Integration with </a:t>
            </a:r>
            <a:r>
              <a:rPr lang="en-US" dirty="0"/>
              <a:t>workstation displays, </a:t>
            </a:r>
            <a:r>
              <a:rPr lang="en-US" dirty="0" smtClean="0"/>
              <a:t>overviews</a:t>
            </a:r>
          </a:p>
          <a:p>
            <a:r>
              <a:rPr lang="en-US" dirty="0" smtClean="0"/>
              <a:t>Software readiness for alarm prioritizing, filtering, state-based alarms</a:t>
            </a:r>
          </a:p>
          <a:p>
            <a:r>
              <a:rPr lang="en-US" dirty="0" smtClean="0"/>
              <a:t>Alarm tool performance</a:t>
            </a:r>
            <a:r>
              <a:rPr lang="en-US" dirty="0"/>
              <a:t>, maintenance, and configuration. </a:t>
            </a:r>
            <a:endParaRPr lang="en-US" dirty="0" smtClean="0"/>
          </a:p>
          <a:p>
            <a:r>
              <a:rPr lang="en-US" dirty="0" smtClean="0"/>
              <a:t>Improvements and suggestions </a:t>
            </a:r>
          </a:p>
          <a:p>
            <a:r>
              <a:rPr lang="en-US" dirty="0" smtClean="0"/>
              <a:t>Code </a:t>
            </a:r>
            <a:r>
              <a:rPr lang="en-US" dirty="0"/>
              <a:t>maintainability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CBF692-B549-DF42-83FB-B867F89AF72A}" type="datetime1">
              <a:rPr lang="nb-NO" smtClean="0"/>
              <a:t>17/10/16</a:t>
            </a:fld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4E951-C4DC-404A-87C4-647CE792C832}" type="slidenum">
              <a:rPr lang="nb-NO" smtClean="0"/>
              <a:pPr>
                <a:defRPr/>
              </a:pPr>
              <a:t>9</a:t>
            </a:fld>
            <a:endParaRPr lang="nb-NO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Alarm Tools </a:t>
            </a:r>
            <a:r>
              <a:rPr lang="en-US" dirty="0" smtClean="0"/>
              <a:t>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885805"/>
      </p:ext>
    </p:extLst>
  </p:cSld>
  <p:clrMapOvr>
    <a:masterClrMapping/>
  </p:clrMapOvr>
  <p:transition xmlns:p14="http://schemas.microsoft.com/office/powerpoint/2010/main" spd="slow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Alarm kick-off">
  <a:themeElements>
    <a:clrScheme name="Custom 5">
      <a:dk1>
        <a:srgbClr val="3B3C3B"/>
      </a:dk1>
      <a:lt1>
        <a:sysClr val="window" lastClr="FFFFFF"/>
      </a:lt1>
      <a:dk2>
        <a:srgbClr val="3B3B3B"/>
      </a:dk2>
      <a:lt2>
        <a:srgbClr val="D4D2D0"/>
      </a:lt2>
      <a:accent1>
        <a:srgbClr val="358891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C84418"/>
      </a:hlink>
      <a:folHlink>
        <a:srgbClr val="9D36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GIEK 1">
        <a:dk1>
          <a:srgbClr val="000000"/>
        </a:dk1>
        <a:lt1>
          <a:srgbClr val="FFFFFF"/>
        </a:lt1>
        <a:dk2>
          <a:srgbClr val="1B4385"/>
        </a:dk2>
        <a:lt2>
          <a:srgbClr val="6B5B49"/>
        </a:lt2>
        <a:accent1>
          <a:srgbClr val="0B8EC8"/>
        </a:accent1>
        <a:accent2>
          <a:srgbClr val="7E9144"/>
        </a:accent2>
        <a:accent3>
          <a:srgbClr val="FFFFFF"/>
        </a:accent3>
        <a:accent4>
          <a:srgbClr val="000000"/>
        </a:accent4>
        <a:accent5>
          <a:srgbClr val="AAC6E0"/>
        </a:accent5>
        <a:accent6>
          <a:srgbClr val="72833D"/>
        </a:accent6>
        <a:hlink>
          <a:srgbClr val="A4072D"/>
        </a:hlink>
        <a:folHlink>
          <a:srgbClr val="8DA7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Alarm kick-off.potx</Template>
  <TotalTime>1431</TotalTime>
  <Words>593</Words>
  <Application>Microsoft Macintosh PowerPoint</Application>
  <PresentationFormat>On-screen Show (4:3)</PresentationFormat>
  <Paragraphs>120</Paragraphs>
  <Slides>13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ESS Alarm kick-off</vt:lpstr>
      <vt:lpstr>ESS-Alarm project</vt:lpstr>
      <vt:lpstr>ESS-Alarm project objective</vt:lpstr>
      <vt:lpstr>Team presentation</vt:lpstr>
      <vt:lpstr>Alarm project overview</vt:lpstr>
      <vt:lpstr>Alarm system survey</vt:lpstr>
      <vt:lpstr>Example excerpt from a standard questionnaire</vt:lpstr>
      <vt:lpstr>Alarm survey report topics</vt:lpstr>
      <vt:lpstr>Alarm survey report topics (cont.)</vt:lpstr>
      <vt:lpstr>Alarm Tools Recommendations</vt:lpstr>
      <vt:lpstr>Alarm Management and Deployment Plan</vt:lpstr>
      <vt:lpstr>Alarm Philosophy</vt:lpstr>
      <vt:lpstr>Project scope</vt:lpstr>
      <vt:lpstr>Alarm reference projects</vt:lpstr>
    </vt:vector>
  </TitlesOfParts>
  <Company>Institutt for Energiteknikk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IFE presentasjonsmal</dc:title>
  <dc:creator>Mona Lunde Ramstad</dc:creator>
  <cp:keywords>ver 2015-10-07 cof</cp:keywords>
  <dc:description>Dev by addpoint.no</dc:description>
  <cp:lastModifiedBy>John Einar Hulsund</cp:lastModifiedBy>
  <cp:revision>31</cp:revision>
  <dcterms:created xsi:type="dcterms:W3CDTF">2015-05-11T08:20:38Z</dcterms:created>
  <dcterms:modified xsi:type="dcterms:W3CDTF">2016-10-17T09:41:41Z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