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7" r:id="rId3"/>
    <p:sldId id="270" r:id="rId4"/>
    <p:sldId id="258" r:id="rId5"/>
    <p:sldId id="259" r:id="rId6"/>
    <p:sldId id="260" r:id="rId7"/>
    <p:sldId id="261" r:id="rId8"/>
    <p:sldId id="268" r:id="rId9"/>
    <p:sldId id="272" r:id="rId10"/>
    <p:sldId id="269" r:id="rId11"/>
    <p:sldId id="271" r:id="rId1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00" autoAdjust="0"/>
    <p:restoredTop sz="94614" autoAdjust="0"/>
  </p:normalViewPr>
  <p:slideViewPr>
    <p:cSldViewPr>
      <p:cViewPr varScale="1">
        <p:scale>
          <a:sx n="108" d="100"/>
          <a:sy n="108" d="100"/>
        </p:scale>
        <p:origin x="-72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1" d="100"/>
          <a:sy n="131" d="100"/>
        </p:scale>
        <p:origin x="-54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&lt;Charge N&gt;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D48C5-1080-BF41-9F81-38E39502B937}" type="datetime1">
              <a:rPr lang="en-US" smtClean="0"/>
              <a:t>14/10/16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0E066-175A-2946-A8D5-ABF9E85AA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6228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v-SE" smtClean="0"/>
              <a:t>&lt;Charge N&gt;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C3A868-8FA8-8140-A81D-6097C2C973D8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A53A7-64CD-4D0E-AAE8-1AC9C79D708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465598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14BCC4-1883-A943-9A98-AF3049849382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1A53A7-64CD-4D0E-AAE8-1AC9C79D7085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7093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A53A7-64CD-4D0E-AAE8-1AC9C79D7085}" type="slidenum">
              <a:rPr lang="sv-SE" smtClean="0"/>
              <a:t>3</a:t>
            </a:fld>
            <a:endParaRPr lang="sv-SE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C1729EF-8D2E-5E48-9E20-E28F18165D19}" type="datetime1">
              <a:rPr lang="en-US" smtClean="0"/>
              <a:t>14/10/16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2334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A53A7-64CD-4D0E-AAE8-1AC9C79D7085}" type="slidenum">
              <a:rPr lang="sv-SE" smtClean="0"/>
              <a:t>4</a:t>
            </a:fld>
            <a:endParaRPr lang="sv-SE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C1729EF-8D2E-5E48-9E20-E28F18165D19}" type="datetime1">
              <a:rPr lang="en-US" smtClean="0"/>
              <a:t>14/10/16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2334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14BCC4-1883-A943-9A98-AF3049849382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1A53A7-64CD-4D0E-AAE8-1AC9C79D7085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7093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14BCC4-1883-A943-9A98-AF3049849382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1A53A7-64CD-4D0E-AAE8-1AC9C79D7085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709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14BCC4-1883-A943-9A98-AF3049849382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1A53A7-64CD-4D0E-AAE8-1AC9C79D7085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7093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14BCC4-1883-A943-9A98-AF3049849382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1A53A7-64CD-4D0E-AAE8-1AC9C79D7085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709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94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F80D-9FEF-9843-9217-39D9BEBB2FB8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&lt;Slide summary&gt; &lt;name&gt; November 2016 ESS Operations Cost Review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7" name="Bildobjekt 7" descr="ESS-vit-logga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260648"/>
            <a:ext cx="1656184" cy="88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84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1434354"/>
          </a:xfrm>
          <a:prstGeom prst="rect">
            <a:avLst/>
          </a:prstGeom>
          <a:solidFill>
            <a:srgbClr val="0094CA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0094CA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D6AE-68E3-A74D-817E-ADD0CF6A0E9F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&lt;Slide summary&gt; &lt;name&gt; November 2016 ESS Operations Cost Review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8" name="Bildobjekt 5" descr="ESS-vit-logga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4008" y="319530"/>
            <a:ext cx="1370480" cy="73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99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6"/>
          <p:cNvSpPr/>
          <p:nvPr userDrawn="1"/>
        </p:nvSpPr>
        <p:spPr>
          <a:xfrm>
            <a:off x="0" y="0"/>
            <a:ext cx="9144000" cy="1434354"/>
          </a:xfrm>
          <a:prstGeom prst="rect">
            <a:avLst/>
          </a:prstGeom>
          <a:solidFill>
            <a:srgbClr val="0094CA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0094CA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89A7-86F7-3D4A-A7F0-3538BA468BFD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&lt;Slide summary&gt; &lt;name&gt; November 2016 ESS Operations Cost Review</a:t>
            </a:r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9" name="Bildobjekt 7" descr="ESS-vit-logga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4662" y="260648"/>
            <a:ext cx="1359826" cy="7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A6E0-41BE-6546-9A6A-AEDC770ACB14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&lt;Slide summary&gt; &lt;name&gt; November 2016 ESS Operations Cost Review</a:t>
            </a:r>
            <a:endParaRPr lang="sv-S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Rektangel 6"/>
          <p:cNvSpPr/>
          <p:nvPr userDrawn="1"/>
        </p:nvSpPr>
        <p:spPr>
          <a:xfrm>
            <a:off x="0" y="0"/>
            <a:ext cx="9144000" cy="1434354"/>
          </a:xfrm>
          <a:prstGeom prst="rect">
            <a:avLst/>
          </a:prstGeom>
          <a:solidFill>
            <a:srgbClr val="0094CA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0094C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74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6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9464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BEA53-3ECD-0646-ABA9-C9531346CE82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1680" y="6309320"/>
            <a:ext cx="60486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rgbClr val="000000"/>
                </a:solidFill>
              </a:defRPr>
            </a:lvl1pPr>
          </a:lstStyle>
          <a:p>
            <a:r>
              <a:rPr lang="sv-SE" smtClean="0"/>
              <a:t>&lt;Slide summary&gt; &lt;name&gt; November 2016 ESS Operations Cost Review</a:t>
            </a:r>
            <a:endParaRPr lang="sv-SE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360" y="6356350"/>
            <a:ext cx="87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115BC-487E-4422-894C-CB7CD3E7922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6408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2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jpeg"/><Relationship Id="rId20" Type="http://schemas.openxmlformats.org/officeDocument/2006/relationships/image" Target="../media/image21.png"/><Relationship Id="rId21" Type="http://schemas.openxmlformats.org/officeDocument/2006/relationships/image" Target="../media/image22.png"/><Relationship Id="rId10" Type="http://schemas.openxmlformats.org/officeDocument/2006/relationships/image" Target="../media/image13.jpeg"/><Relationship Id="rId11" Type="http://schemas.openxmlformats.org/officeDocument/2006/relationships/image" Target="../media/image14.jpg"/><Relationship Id="rId12" Type="http://schemas.openxmlformats.org/officeDocument/2006/relationships/image" Target="../media/image15.jpeg"/><Relationship Id="rId13" Type="http://schemas.openxmlformats.org/officeDocument/2006/relationships/image" Target="../media/image16.jpeg"/><Relationship Id="rId14" Type="http://schemas.openxmlformats.org/officeDocument/2006/relationships/image" Target="../media/image17.jpeg"/><Relationship Id="rId15" Type="http://schemas.openxmlformats.org/officeDocument/2006/relationships/image" Target="../media/image18.jpg"/><Relationship Id="rId16" Type="http://schemas.openxmlformats.org/officeDocument/2006/relationships/image" Target="../media/image19.png"/><Relationship Id="rId17" Type="http://schemas.microsoft.com/office/2007/relationships/hdphoto" Target="../media/hdphoto1.wdp"/><Relationship Id="rId18" Type="http://schemas.openxmlformats.org/officeDocument/2006/relationships/image" Target="../media/image20.jpeg"/><Relationship Id="rId19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4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2736303"/>
          </a:xfrm>
        </p:spPr>
        <p:txBody>
          <a:bodyPr>
            <a:normAutofit/>
          </a:bodyPr>
          <a:lstStyle/>
          <a:p>
            <a:pPr algn="ctr"/>
            <a:r>
              <a:rPr lang="en-GB" sz="4000" noProof="0" dirty="0" smtClean="0"/>
              <a:t>European Spallation Source ERIC</a:t>
            </a:r>
            <a:br>
              <a:rPr lang="en-GB" sz="4000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>Vacuum System Section</a:t>
            </a:r>
            <a:br>
              <a:rPr lang="en-GB" noProof="0" dirty="0" smtClean="0"/>
            </a:br>
            <a:r>
              <a:rPr lang="en-GB" noProof="0" dirty="0" smtClean="0"/>
              <a:t> Specialized Technical Service</a:t>
            </a:r>
            <a:br>
              <a:rPr lang="en-GB" noProof="0" dirty="0" smtClean="0"/>
            </a:br>
            <a:r>
              <a:rPr lang="en-GB" dirty="0" smtClean="0"/>
              <a:t>(ESS.30.1.4)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1152128"/>
          </a:xfrm>
        </p:spPr>
        <p:txBody>
          <a:bodyPr>
            <a:noAutofit/>
          </a:bodyPr>
          <a:lstStyle/>
          <a:p>
            <a:r>
              <a:rPr lang="en-GB" sz="2000" noProof="0" dirty="0" smtClean="0">
                <a:solidFill>
                  <a:schemeClr val="bg1"/>
                </a:solidFill>
              </a:rPr>
              <a:t>Marcelo </a:t>
            </a:r>
            <a:r>
              <a:rPr lang="en-GB" sz="2000" noProof="0" dirty="0" err="1" smtClean="0">
                <a:solidFill>
                  <a:schemeClr val="bg1"/>
                </a:solidFill>
              </a:rPr>
              <a:t>Juni</a:t>
            </a:r>
            <a:r>
              <a:rPr lang="en-GB" sz="2000" noProof="0" dirty="0" smtClean="0">
                <a:solidFill>
                  <a:schemeClr val="bg1"/>
                </a:solidFill>
              </a:rPr>
              <a:t> Ferreira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Vacuum System Section Leader</a:t>
            </a:r>
          </a:p>
          <a:p>
            <a:r>
              <a:rPr lang="en-GB" sz="2000" noProof="0" dirty="0" smtClean="0">
                <a:solidFill>
                  <a:schemeClr val="bg1"/>
                </a:solidFill>
              </a:rPr>
              <a:t>Specialized Technical Service</a:t>
            </a:r>
            <a:endParaRPr lang="en-GB" sz="2000" noProof="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5949280"/>
            <a:ext cx="4572000" cy="60324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1600" dirty="0" err="1" smtClean="0">
                <a:solidFill>
                  <a:srgbClr val="FFFFFF"/>
                </a:solidFill>
              </a:rPr>
              <a:t>www.europeanspallationsource.se</a:t>
            </a:r>
            <a:endParaRPr lang="en-GB" sz="1600" dirty="0" smtClean="0">
              <a:solidFill>
                <a:srgbClr val="FFFFFF"/>
              </a:solidFill>
            </a:endParaRPr>
          </a:p>
          <a:p>
            <a:pPr algn="ctr"/>
            <a:fld id="{656E358F-28A8-D04A-99E6-206C49444CD4}" type="datetime3">
              <a:rPr lang="sv-SE" sz="1400" smtClean="0">
                <a:solidFill>
                  <a:srgbClr val="FFFFFF"/>
                </a:solidFill>
              </a:rPr>
              <a:t>14 October 2016</a:t>
            </a:fld>
            <a:endParaRPr lang="en-GB" sz="14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613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Budged for Vacuum</a:t>
            </a:r>
            <a:endParaRPr lang="en-US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7964760" y="6508750"/>
            <a:ext cx="87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51115BC-487E-4422-894C-CB7CD3E79223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1340024" y="6461720"/>
            <a:ext cx="70567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ctr" defTabSz="914400" rtl="0" eaLnBrk="1" latinLnBrk="0" hangingPunct="1"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mtClean="0"/>
              <a:t>Vacuum System Section </a:t>
            </a:r>
            <a:r>
              <a:rPr lang="sv-SE" sz="1000" smtClean="0"/>
              <a:t>MJ Ferreira, November 2016 ESS Operations Cost Review</a:t>
            </a:r>
            <a:endParaRPr lang="sv-SE" sz="1000" dirty="0"/>
          </a:p>
        </p:txBody>
      </p:sp>
      <p:sp>
        <p:nvSpPr>
          <p:cNvPr id="9" name="Date Placeholder 5"/>
          <p:cNvSpPr txBox="1">
            <a:spLocks/>
          </p:cNvSpPr>
          <p:nvPr/>
        </p:nvSpPr>
        <p:spPr>
          <a:xfrm>
            <a:off x="609600" y="6508750"/>
            <a:ext cx="9464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E7F1480-C240-7241-B16F-974441BA4F7A}" type="datetime1">
              <a:rPr lang="en-US" smtClean="0"/>
              <a:pPr/>
              <a:t>14/10/16</a:t>
            </a:fld>
            <a:endParaRPr lang="sv-S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0" y="1484784"/>
            <a:ext cx="9085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41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0986" y="1556792"/>
            <a:ext cx="1864938" cy="1296143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412776"/>
            <a:ext cx="2736304" cy="2219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WBS ESS.30.1.4: </a:t>
            </a:r>
            <a:br>
              <a:rPr lang="en-US" dirty="0" smtClean="0"/>
            </a:br>
            <a:r>
              <a:rPr lang="en-US" dirty="0" smtClean="0"/>
              <a:t>Vacuum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9" name="Picture 4" descr="laminar flow tents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2060848"/>
            <a:ext cx="2267815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84784"/>
            <a:ext cx="2411760" cy="197099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11760" y="1412776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Portable clean room for particle free installation Cold LINAC</a:t>
            </a:r>
            <a:endParaRPr lang="en-US" dirty="0">
              <a:solidFill>
                <a:srgbClr val="3366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789040"/>
            <a:ext cx="2088232" cy="1853289"/>
          </a:xfrm>
          <a:prstGeom prst="rect">
            <a:avLst/>
          </a:prstGeom>
        </p:spPr>
      </p:pic>
      <p:pic>
        <p:nvPicPr>
          <p:cNvPr id="13" name="Picture 12" descr="Screen Shot 2016-05-16 at 14.29.59.png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608" y="4869160"/>
            <a:ext cx="934511" cy="936104"/>
          </a:xfrm>
          <a:prstGeom prst="rect">
            <a:avLst/>
          </a:prstGeom>
          <a:ln w="34925">
            <a:noFill/>
          </a:ln>
        </p:spPr>
      </p:pic>
      <p:pic>
        <p:nvPicPr>
          <p:cNvPr id="14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79712" y="4221088"/>
            <a:ext cx="1871366" cy="1830189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7092280" y="3501008"/>
            <a:ext cx="1868702" cy="1584176"/>
            <a:chOff x="3598245" y="1902155"/>
            <a:chExt cx="5235255" cy="496552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15339" y="1974163"/>
              <a:ext cx="1083160" cy="86754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61381" y="3241303"/>
              <a:ext cx="791076" cy="109785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7973" y="5534181"/>
              <a:ext cx="1143000" cy="108585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17966" y="4638459"/>
              <a:ext cx="1192410" cy="2143125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92280" y="3733930"/>
              <a:ext cx="1607344" cy="1210457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43440" y="1902155"/>
              <a:ext cx="1790060" cy="1261361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92280" y="5260337"/>
              <a:ext cx="1607344" cy="1607344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6" cstate="screen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8245" y="3707931"/>
              <a:ext cx="1262456" cy="1262456"/>
            </a:xfrm>
            <a:prstGeom prst="rect">
              <a:avLst/>
            </a:prstGeom>
          </p:spPr>
        </p:pic>
      </p:grpSp>
      <p:pic>
        <p:nvPicPr>
          <p:cNvPr id="15" name="Content Placeholder 4" descr="IMG_0340.JPG"/>
          <p:cNvPicPr>
            <a:picLocks noChangeAspect="1"/>
          </p:cNvPicPr>
          <p:nvPr/>
        </p:nvPicPr>
        <p:blipFill rotWithShape="1">
          <a:blip r:embed="rId18" cstate="screen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30000"/>
                    </a14:imgEffect>
                    <a14:imgEffect>
                      <a14:brightnessContrast bright="13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142226" y="4802990"/>
            <a:ext cx="2232249" cy="1356478"/>
          </a:xfrm>
          <a:prstGeom prst="rect">
            <a:avLst/>
          </a:prstGeom>
        </p:spPr>
      </p:pic>
      <p:pic>
        <p:nvPicPr>
          <p:cNvPr id="25" name="Content Placeholder 7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5896" y="4869160"/>
            <a:ext cx="1715908" cy="187220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-10996" y="5932168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Vacuum Lab. Supporting design and operation for </a:t>
            </a:r>
            <a:r>
              <a:rPr lang="en-US" dirty="0" err="1" smtClean="0">
                <a:solidFill>
                  <a:srgbClr val="3366FF"/>
                </a:solidFill>
              </a:rPr>
              <a:t>Acc</a:t>
            </a:r>
            <a:r>
              <a:rPr lang="en-US" dirty="0" smtClean="0">
                <a:solidFill>
                  <a:srgbClr val="3366FF"/>
                </a:solidFill>
              </a:rPr>
              <a:t>/Target</a:t>
            </a:r>
            <a:r>
              <a:rPr lang="en-US" dirty="0" smtClean="0">
                <a:solidFill>
                  <a:srgbClr val="3366FF"/>
                </a:solidFill>
              </a:rPr>
              <a:t>/Instruments </a:t>
            </a:r>
            <a:r>
              <a:rPr lang="en-US" dirty="0" smtClean="0">
                <a:solidFill>
                  <a:srgbClr val="3366FF"/>
                </a:solidFill>
              </a:rPr>
              <a:t>and Control System.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67744" y="3573016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Standardization and integrated approach  through Framework Agreement including in kind.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48264" y="4941168"/>
            <a:ext cx="201622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Vacuum control: important to know early stage since vacuum device control differs functionalities.</a:t>
            </a:r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1916832"/>
            <a:ext cx="2232248" cy="1558391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020272" y="270892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Vacuum diagram.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8031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Vacuum System Section - Specialized Technical Service – location distribution</a:t>
            </a:r>
            <a:endParaRPr lang="en-GB" sz="240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t>2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1480-C240-7241-B16F-974441BA4F7A}" type="datetime1">
              <a:rPr lang="en-US" smtClean="0"/>
              <a:t>14/10/16</a:t>
            </a:fld>
            <a:endParaRPr lang="sv-SE" dirty="0"/>
          </a:p>
        </p:txBody>
      </p:sp>
      <p:grpSp>
        <p:nvGrpSpPr>
          <p:cNvPr id="8" name="Group 7"/>
          <p:cNvGrpSpPr/>
          <p:nvPr/>
        </p:nvGrpSpPr>
        <p:grpSpPr>
          <a:xfrm>
            <a:off x="683568" y="1412776"/>
            <a:ext cx="7281965" cy="4853462"/>
            <a:chOff x="107504" y="1484784"/>
            <a:chExt cx="7281965" cy="4853462"/>
          </a:xfrm>
        </p:grpSpPr>
        <p:grpSp>
          <p:nvGrpSpPr>
            <p:cNvPr id="3" name="Group 2"/>
            <p:cNvGrpSpPr/>
            <p:nvPr/>
          </p:nvGrpSpPr>
          <p:grpSpPr>
            <a:xfrm>
              <a:off x="107504" y="1484784"/>
              <a:ext cx="7281965" cy="4853462"/>
              <a:chOff x="467544" y="1772816"/>
              <a:chExt cx="7281965" cy="4853462"/>
            </a:xfrm>
          </p:grpSpPr>
          <p:pic>
            <p:nvPicPr>
              <p:cNvPr id="9" name="Platshållare för innehåll 4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7544" y="1772816"/>
                <a:ext cx="7281965" cy="4853462"/>
              </a:xfrm>
              <a:prstGeom prst="rect">
                <a:avLst/>
              </a:prstGeom>
            </p:spPr>
          </p:pic>
          <p:sp>
            <p:nvSpPr>
              <p:cNvPr id="7" name="Oval 6"/>
              <p:cNvSpPr/>
              <p:nvPr/>
            </p:nvSpPr>
            <p:spPr>
              <a:xfrm>
                <a:off x="2123728" y="2924944"/>
                <a:ext cx="1368152" cy="1008112"/>
              </a:xfrm>
              <a:prstGeom prst="ellipse">
                <a:avLst/>
              </a:prstGeom>
              <a:noFill/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2555776" y="3717032"/>
                <a:ext cx="1368152" cy="1008112"/>
              </a:xfrm>
              <a:prstGeom prst="ellipse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3779912" y="3861048"/>
                <a:ext cx="3816424" cy="576064"/>
              </a:xfrm>
              <a:prstGeom prst="ellipse">
                <a:avLst/>
              </a:prstGeom>
              <a:noFill/>
              <a:ln w="381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187624" y="2132856"/>
                <a:ext cx="6480720" cy="3600400"/>
              </a:xfrm>
              <a:prstGeom prst="ellipse">
                <a:avLst/>
              </a:prstGeom>
              <a:noFill/>
              <a:ln w="38100">
                <a:solidFill>
                  <a:schemeClr val="tx2">
                    <a:lumMod val="40000"/>
                    <a:lumOff val="6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Oval 35"/>
            <p:cNvSpPr/>
            <p:nvPr/>
          </p:nvSpPr>
          <p:spPr>
            <a:xfrm>
              <a:off x="827584" y="2060848"/>
              <a:ext cx="6480720" cy="3600400"/>
            </a:xfrm>
            <a:prstGeom prst="ellipse">
              <a:avLst/>
            </a:prstGeom>
            <a:noFill/>
            <a:ln w="381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011144" y="1412776"/>
            <a:ext cx="3132856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6"/>
                </a:solidFill>
              </a:rPr>
              <a:t>Vacuum room on G02 (klystron gallery)  Accelerator: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6"/>
                </a:solidFill>
              </a:rPr>
              <a:t>Warm LINAC (HV),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6"/>
                </a:solidFill>
              </a:rPr>
              <a:t>Cold LINAC (HV, UHV, </a:t>
            </a:r>
            <a:r>
              <a:rPr lang="en-US" sz="1600" dirty="0" smtClean="0">
                <a:solidFill>
                  <a:schemeClr val="accent6"/>
                </a:solidFill>
              </a:rPr>
              <a:t>vacuum </a:t>
            </a:r>
            <a:r>
              <a:rPr lang="en-US" sz="1600" dirty="0" smtClean="0">
                <a:solidFill>
                  <a:schemeClr val="accent6"/>
                </a:solidFill>
              </a:rPr>
              <a:t>insulation</a:t>
            </a:r>
            <a:r>
              <a:rPr lang="en-US" sz="1600" dirty="0" smtClean="0">
                <a:solidFill>
                  <a:schemeClr val="accent6"/>
                </a:solidFill>
              </a:rPr>
              <a:t>, </a:t>
            </a:r>
            <a:r>
              <a:rPr lang="en-US" sz="1600" dirty="0" err="1" smtClean="0">
                <a:solidFill>
                  <a:schemeClr val="accent6"/>
                </a:solidFill>
              </a:rPr>
              <a:t>Cryo</a:t>
            </a:r>
            <a:r>
              <a:rPr lang="en-US" sz="1600" dirty="0">
                <a:solidFill>
                  <a:schemeClr val="accent6"/>
                </a:solidFill>
              </a:rPr>
              <a:t>/</a:t>
            </a:r>
            <a:r>
              <a:rPr lang="en-US" sz="1600" dirty="0" smtClean="0">
                <a:solidFill>
                  <a:schemeClr val="accent6"/>
                </a:solidFill>
              </a:rPr>
              <a:t> particle free),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6"/>
                </a:solidFill>
              </a:rPr>
              <a:t>A2T + Dump+ </a:t>
            </a:r>
            <a:r>
              <a:rPr lang="en-US" sz="1600" dirty="0" err="1" smtClean="0">
                <a:solidFill>
                  <a:schemeClr val="accent6"/>
                </a:solidFill>
              </a:rPr>
              <a:t>DogLeg</a:t>
            </a:r>
            <a:r>
              <a:rPr lang="en-US" sz="1600" dirty="0" smtClean="0">
                <a:solidFill>
                  <a:schemeClr val="accent6"/>
                </a:solidFill>
              </a:rPr>
              <a:t> (HV).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004048" y="2132856"/>
            <a:ext cx="1008112" cy="1440160"/>
          </a:xfrm>
          <a:prstGeom prst="straightConnector1">
            <a:avLst/>
          </a:prstGeom>
          <a:ln>
            <a:solidFill>
              <a:schemeClr val="accent6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41" idx="0"/>
          </p:cNvCxnSpPr>
          <p:nvPr/>
        </p:nvCxnSpPr>
        <p:spPr>
          <a:xfrm>
            <a:off x="1565920" y="5301208"/>
            <a:ext cx="341784" cy="72008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0" y="5301208"/>
            <a:ext cx="3131840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Vacuum Laboratory  site wide support for all:</a:t>
            </a:r>
          </a:p>
          <a:p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Accelerator/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Target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Instruments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-stand-alone vacuum systems</a:t>
            </a:r>
            <a:r>
              <a:rPr lang="en-US" sz="1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, </a:t>
            </a:r>
          </a:p>
        </p:txBody>
      </p:sp>
      <p:cxnSp>
        <p:nvCxnSpPr>
          <p:cNvPr id="17" name="Straight Arrow Connector 16"/>
          <p:cNvCxnSpPr>
            <a:stCxn id="23" idx="0"/>
            <a:endCxn id="10" idx="5"/>
          </p:cNvCxnSpPr>
          <p:nvPr/>
        </p:nvCxnSpPr>
        <p:spPr>
          <a:xfrm flipH="1" flipV="1">
            <a:off x="3939591" y="4217469"/>
            <a:ext cx="4160801" cy="867715"/>
          </a:xfrm>
          <a:prstGeom prst="straightConnector1">
            <a:avLst/>
          </a:prstGeom>
          <a:ln>
            <a:solidFill>
              <a:schemeClr val="accent4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164288" y="5085184"/>
            <a:ext cx="1872208" cy="134076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4"/>
                </a:solidFill>
              </a:rPr>
              <a:t>Vacuum system on Target building: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4"/>
                </a:solidFill>
              </a:rPr>
              <a:t>Monolith Vessel (HV),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4"/>
                </a:solidFill>
              </a:rPr>
              <a:t>PBW (He).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-14648" y="1412776"/>
            <a:ext cx="2637628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Vacuum room on Neutron Instruments hall: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Bunker (NG, choppers),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Neutron guides (MH),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Instruments (LV, MV,HV)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Sample environment.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899592" y="2996952"/>
            <a:ext cx="1512168" cy="36004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7664" y="6309320"/>
            <a:ext cx="5256584" cy="365125"/>
          </a:xfrm>
        </p:spPr>
        <p:txBody>
          <a:bodyPr/>
          <a:lstStyle/>
          <a:p>
            <a:pPr algn="l"/>
            <a:r>
              <a:rPr lang="sv-SE" sz="1600" dirty="0"/>
              <a:t>Vacuum System </a:t>
            </a:r>
            <a:r>
              <a:rPr lang="sv-SE" sz="1600" dirty="0" err="1" smtClean="0"/>
              <a:t>Section</a:t>
            </a:r>
            <a:r>
              <a:rPr lang="sv-SE" sz="1600" dirty="0" smtClean="0"/>
              <a:t> </a:t>
            </a:r>
            <a:r>
              <a:rPr lang="sv-SE" sz="1000" dirty="0"/>
              <a:t>MJ </a:t>
            </a:r>
            <a:r>
              <a:rPr lang="sv-SE" sz="1000" dirty="0" smtClean="0"/>
              <a:t>Ferreira, </a:t>
            </a:r>
            <a:r>
              <a:rPr lang="sv-SE" sz="1000" dirty="0" smtClean="0">
                <a:solidFill>
                  <a:srgbClr val="000000"/>
                </a:solidFill>
              </a:rPr>
              <a:t>November 2016 ESS Operations </a:t>
            </a:r>
            <a:r>
              <a:rPr lang="sv-SE" sz="1000" dirty="0" err="1" smtClean="0">
                <a:solidFill>
                  <a:srgbClr val="000000"/>
                </a:solidFill>
              </a:rPr>
              <a:t>Cost</a:t>
            </a:r>
            <a:r>
              <a:rPr lang="sv-SE" sz="1000" dirty="0" smtClean="0">
                <a:solidFill>
                  <a:srgbClr val="000000"/>
                </a:solidFill>
              </a:rPr>
              <a:t> Review</a:t>
            </a:r>
            <a:endParaRPr lang="sv-SE" sz="1000" dirty="0">
              <a:solidFill>
                <a:srgbClr val="000000"/>
              </a:solidFill>
            </a:endParaRPr>
          </a:p>
        </p:txBody>
      </p:sp>
      <p:cxnSp>
        <p:nvCxnSpPr>
          <p:cNvPr id="46" name="Straight Arrow Connector 45"/>
          <p:cNvCxnSpPr>
            <a:endCxn id="49" idx="3"/>
          </p:cNvCxnSpPr>
          <p:nvPr/>
        </p:nvCxnSpPr>
        <p:spPr>
          <a:xfrm flipV="1">
            <a:off x="539552" y="4449237"/>
            <a:ext cx="1564895" cy="851971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2051720" y="4149080"/>
            <a:ext cx="360040" cy="351656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539552" y="4941168"/>
            <a:ext cx="1584176" cy="36004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251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139136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Subject Matter Experience in Operating Vacuum systems to Support Approach and Estimate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752528"/>
          </a:xfrm>
        </p:spPr>
        <p:txBody>
          <a:bodyPr wrap="none">
            <a:noAutofit/>
          </a:bodyPr>
          <a:lstStyle/>
          <a:p>
            <a:pPr marL="0" indent="0">
              <a:buNone/>
            </a:pPr>
            <a:r>
              <a:rPr lang="en-GB" sz="2000" dirty="0" smtClean="0"/>
              <a:t>Experience of the Vacuum System team</a:t>
            </a:r>
          </a:p>
          <a:p>
            <a:pPr lvl="1"/>
            <a:r>
              <a:rPr lang="en-GB" sz="2000" dirty="0" smtClean="0"/>
              <a:t>Marcelo </a:t>
            </a:r>
            <a:r>
              <a:rPr lang="en-GB" sz="2000" dirty="0" err="1" smtClean="0"/>
              <a:t>Juni</a:t>
            </a:r>
            <a:r>
              <a:rPr lang="en-GB" sz="2000" dirty="0" smtClean="0"/>
              <a:t> Ferreira – section leader</a:t>
            </a:r>
          </a:p>
          <a:p>
            <a:pPr marL="457200" lvl="1" indent="0">
              <a:buNone/>
            </a:pPr>
            <a:r>
              <a:rPr lang="en-GB" sz="2000" dirty="0" smtClean="0"/>
              <a:t>       2.5 years	ESS Vacuum system </a:t>
            </a:r>
          </a:p>
          <a:p>
            <a:pPr marL="457200" lvl="1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  3 years	SLAC Vacuum Science and Eng. Department</a:t>
            </a:r>
          </a:p>
          <a:p>
            <a:pPr marL="457200" lvl="1" indent="0">
              <a:buNone/>
            </a:pPr>
            <a:r>
              <a:rPr lang="en-GB" sz="2000" dirty="0" smtClean="0"/>
              <a:t>       4 years	NSLS-II/BNL Vacuum Group</a:t>
            </a:r>
          </a:p>
          <a:p>
            <a:pPr marL="457200" lvl="1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 18 years	LNLS/</a:t>
            </a:r>
            <a:r>
              <a:rPr lang="en-GB" sz="2000" dirty="0" err="1" smtClean="0"/>
              <a:t>ABTLu</a:t>
            </a:r>
            <a:r>
              <a:rPr lang="en-GB" sz="2000" dirty="0" err="1"/>
              <a:t>S</a:t>
            </a:r>
            <a:endParaRPr lang="en-GB" sz="2000" dirty="0" smtClean="0"/>
          </a:p>
          <a:p>
            <a:pPr lvl="1"/>
            <a:r>
              <a:rPr lang="is-IS" sz="2000" dirty="0" smtClean="0"/>
              <a:t>Peter Ladd former section leader (ESS and SNS)</a:t>
            </a:r>
          </a:p>
          <a:p>
            <a:pPr marL="457200" lvl="1" indent="0">
              <a:buNone/>
            </a:pPr>
            <a:r>
              <a:rPr lang="is-IS" sz="2000" dirty="0"/>
              <a:t> </a:t>
            </a:r>
            <a:r>
              <a:rPr lang="is-IS" sz="2000" dirty="0" smtClean="0"/>
              <a:t>     4 years	ESS Vacuum Group</a:t>
            </a:r>
          </a:p>
          <a:p>
            <a:pPr marL="457200" lvl="1" indent="0">
              <a:buNone/>
            </a:pPr>
            <a:r>
              <a:rPr lang="is-IS" sz="2000" dirty="0"/>
              <a:t> </a:t>
            </a:r>
            <a:r>
              <a:rPr lang="is-IS" sz="2000" dirty="0" smtClean="0"/>
              <a:t>    10 years 	SNS Vacuum Group</a:t>
            </a:r>
          </a:p>
          <a:p>
            <a:pPr marL="457200" lvl="1" indent="0">
              <a:buNone/>
            </a:pPr>
            <a:r>
              <a:rPr lang="is-IS" sz="2000" dirty="0" smtClean="0"/>
              <a:t>     30 years 	ITER, Cornell, private business....</a:t>
            </a:r>
          </a:p>
          <a:p>
            <a:pPr marL="457200" lvl="1" indent="0">
              <a:buNone/>
            </a:pPr>
            <a:endParaRPr lang="en-GB" sz="2000" dirty="0"/>
          </a:p>
          <a:p>
            <a:r>
              <a:rPr lang="en-GB" sz="2000" dirty="0" smtClean="0"/>
              <a:t>Consulted with SNS to compare estimates:</a:t>
            </a:r>
          </a:p>
          <a:p>
            <a:pPr marL="0" indent="0">
              <a:buNone/>
            </a:pPr>
            <a:r>
              <a:rPr lang="en-GB" sz="2000" dirty="0" smtClean="0"/>
              <a:t>       Peter Ladd and J. Prince 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t>3</a:t>
            </a:fld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382D5-92C6-6B48-AAC5-24DF4FB4B6B8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19672" y="6309320"/>
            <a:ext cx="5256584" cy="365125"/>
          </a:xfrm>
        </p:spPr>
        <p:txBody>
          <a:bodyPr/>
          <a:lstStyle/>
          <a:p>
            <a:pPr algn="l"/>
            <a:r>
              <a:rPr lang="sv-SE" sz="1600" dirty="0"/>
              <a:t>Vacuum System </a:t>
            </a:r>
            <a:r>
              <a:rPr lang="sv-SE" sz="1600" dirty="0" err="1" smtClean="0"/>
              <a:t>Section</a:t>
            </a:r>
            <a:r>
              <a:rPr lang="sv-SE" sz="1600" dirty="0" smtClean="0"/>
              <a:t> </a:t>
            </a:r>
            <a:r>
              <a:rPr lang="sv-SE" sz="1000" dirty="0"/>
              <a:t>MJ </a:t>
            </a:r>
            <a:r>
              <a:rPr lang="sv-SE" sz="1000" dirty="0" smtClean="0"/>
              <a:t>Ferreira, </a:t>
            </a:r>
            <a:r>
              <a:rPr lang="sv-SE" sz="1000" dirty="0" smtClean="0">
                <a:solidFill>
                  <a:srgbClr val="000000"/>
                </a:solidFill>
              </a:rPr>
              <a:t>November 2016 ESS Operations </a:t>
            </a:r>
            <a:r>
              <a:rPr lang="sv-SE" sz="1000" dirty="0" err="1" smtClean="0">
                <a:solidFill>
                  <a:srgbClr val="000000"/>
                </a:solidFill>
              </a:rPr>
              <a:t>Cost</a:t>
            </a:r>
            <a:r>
              <a:rPr lang="sv-SE" sz="1000" dirty="0" smtClean="0">
                <a:solidFill>
                  <a:srgbClr val="000000"/>
                </a:solidFill>
              </a:rPr>
              <a:t> Review</a:t>
            </a:r>
            <a:endParaRPr lang="sv-SE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983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139136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Vacuum system Experience to Support Approach and Estimate for Operation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6510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 smtClean="0"/>
              <a:t>ESS Vacuum System approach:</a:t>
            </a:r>
          </a:p>
          <a:p>
            <a:r>
              <a:rPr lang="en-GB" dirty="0" smtClean="0"/>
              <a:t>If the subsystem is already define (Ex: Accelerator), the maintenance in spare/supplies is estimated by average over 3 years period,</a:t>
            </a:r>
          </a:p>
          <a:p>
            <a:r>
              <a:rPr lang="en-GB" dirty="0" smtClean="0"/>
              <a:t>If the subsystem is unknown (Ex: </a:t>
            </a:r>
            <a:r>
              <a:rPr lang="en-GB" dirty="0" smtClean="0"/>
              <a:t>Instruments</a:t>
            </a:r>
            <a:r>
              <a:rPr lang="en-GB" dirty="0" smtClean="0"/>
              <a:t>) </a:t>
            </a:r>
            <a:r>
              <a:rPr lang="en-GB" dirty="0" smtClean="0"/>
              <a:t>the vacuum system cost/budge is used as a figure with 3% as maintenance in spare/supplies,</a:t>
            </a:r>
          </a:p>
          <a:p>
            <a:r>
              <a:rPr lang="en-GB" dirty="0" smtClean="0"/>
              <a:t>Peak work during shut-down is expected to have support from other groups or external contractors,</a:t>
            </a:r>
          </a:p>
          <a:p>
            <a:r>
              <a:rPr lang="en-GB" dirty="0" smtClean="0"/>
              <a:t>Minimum trained/skilled ESS personnel to keep critical activities necessary for ESS operation (Ex: particle-free instrumentation on </a:t>
            </a:r>
            <a:r>
              <a:rPr lang="en-GB" dirty="0" err="1" smtClean="0"/>
              <a:t>cryo</a:t>
            </a:r>
            <a:r>
              <a:rPr lang="en-GB" dirty="0" smtClean="0"/>
              <a:t> modules min number to exchange a BI = 3+1 ),</a:t>
            </a:r>
          </a:p>
          <a:p>
            <a:r>
              <a:rPr lang="en-GB" dirty="0" smtClean="0"/>
              <a:t>Take advantage of standardization policy from early stage (</a:t>
            </a:r>
            <a:r>
              <a:rPr lang="en-GB" dirty="0" smtClean="0"/>
              <a:t>Framework Agreement + ESS </a:t>
            </a:r>
            <a:r>
              <a:rPr lang="en-GB" dirty="0" smtClean="0"/>
              <a:t>Vacuum </a:t>
            </a:r>
            <a:r>
              <a:rPr lang="en-GB" dirty="0" smtClean="0"/>
              <a:t>Handbooks)</a:t>
            </a:r>
            <a:r>
              <a:rPr lang="en-GB" dirty="0" smtClean="0"/>
              <a:t>,</a:t>
            </a:r>
          </a:p>
          <a:p>
            <a:r>
              <a:rPr lang="en-GB" dirty="0" smtClean="0"/>
              <a:t>Centralized management with a minimum core team to keep state-of-art technology and engineering.</a:t>
            </a:r>
          </a:p>
          <a:p>
            <a:pPr marL="457200" lvl="1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Consulted with SNS to compare estimates:</a:t>
            </a:r>
          </a:p>
          <a:p>
            <a:r>
              <a:rPr lang="en-GB" dirty="0" smtClean="0"/>
              <a:t>Detail budge for vacuum from 2006-2008,</a:t>
            </a:r>
          </a:p>
          <a:p>
            <a:r>
              <a:rPr lang="en-GB" dirty="0" smtClean="0"/>
              <a:t>Totals for vacuum spare/supplies  2009-2011,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t>4</a:t>
            </a:fld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382D5-92C6-6B48-AAC5-24DF4FB4B6B8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7664" y="6309320"/>
            <a:ext cx="5256584" cy="365125"/>
          </a:xfrm>
        </p:spPr>
        <p:txBody>
          <a:bodyPr/>
          <a:lstStyle/>
          <a:p>
            <a:pPr algn="l"/>
            <a:r>
              <a:rPr lang="sv-SE" sz="1600" dirty="0"/>
              <a:t>Vacuum System </a:t>
            </a:r>
            <a:r>
              <a:rPr lang="sv-SE" sz="1600" dirty="0" err="1" smtClean="0"/>
              <a:t>Section</a:t>
            </a:r>
            <a:r>
              <a:rPr lang="sv-SE" sz="1600" dirty="0" smtClean="0"/>
              <a:t> </a:t>
            </a:r>
            <a:r>
              <a:rPr lang="sv-SE" sz="1000" dirty="0"/>
              <a:t>MJ </a:t>
            </a:r>
            <a:r>
              <a:rPr lang="sv-SE" sz="1000" dirty="0" smtClean="0"/>
              <a:t>Ferreira, </a:t>
            </a:r>
            <a:r>
              <a:rPr lang="sv-SE" sz="1000" dirty="0" smtClean="0">
                <a:solidFill>
                  <a:srgbClr val="000000"/>
                </a:solidFill>
              </a:rPr>
              <a:t>November 2016 ESS Operations </a:t>
            </a:r>
            <a:r>
              <a:rPr lang="sv-SE" sz="1000" dirty="0" err="1" smtClean="0">
                <a:solidFill>
                  <a:srgbClr val="000000"/>
                </a:solidFill>
              </a:rPr>
              <a:t>Cost</a:t>
            </a:r>
            <a:r>
              <a:rPr lang="sv-SE" sz="1000" dirty="0" smtClean="0">
                <a:solidFill>
                  <a:srgbClr val="000000"/>
                </a:solidFill>
              </a:rPr>
              <a:t> Review</a:t>
            </a:r>
            <a:endParaRPr lang="sv-SE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83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Vacuum System Scope, Requirements and Function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856984" cy="5040560"/>
          </a:xfrm>
        </p:spPr>
        <p:txBody>
          <a:bodyPr>
            <a:normAutofit fontScale="62500" lnSpcReduction="20000"/>
          </a:bodyPr>
          <a:lstStyle/>
          <a:p>
            <a:r>
              <a:rPr lang="en-GB" sz="2600" b="1" dirty="0" smtClean="0"/>
              <a:t>Vacuum System Scope</a:t>
            </a:r>
          </a:p>
          <a:p>
            <a:pPr marL="0" indent="0">
              <a:buNone/>
            </a:pPr>
            <a:r>
              <a:rPr lang="en-GB" sz="2400" dirty="0" smtClean="0"/>
              <a:t>	</a:t>
            </a:r>
            <a:r>
              <a:rPr lang="en-US" sz="2400" dirty="0" smtClean="0"/>
              <a:t>Vacuum System section has </a:t>
            </a:r>
            <a:r>
              <a:rPr lang="en-US" sz="2400" dirty="0"/>
              <a:t>the responsibility for all ESS “technical” vacuum systems of the Accelerator, Target and Neutron Instruments including neutron guides and choppers.</a:t>
            </a:r>
          </a:p>
          <a:p>
            <a:pPr marL="0" indent="0">
              <a:buNone/>
            </a:pPr>
            <a:r>
              <a:rPr lang="en-US" sz="2400" dirty="0"/>
              <a:t>The main task </a:t>
            </a:r>
            <a:r>
              <a:rPr lang="en-US" sz="2400" dirty="0" smtClean="0"/>
              <a:t>is </a:t>
            </a:r>
            <a:r>
              <a:rPr lang="en-US" sz="2400" dirty="0"/>
              <a:t>to support the in-kind-contributions (IKC) of the </a:t>
            </a:r>
            <a:r>
              <a:rPr lang="en-US" sz="2400" dirty="0" smtClean="0"/>
              <a:t>ESS vacuum </a:t>
            </a:r>
            <a:r>
              <a:rPr lang="en-US" sz="2400" dirty="0"/>
              <a:t>systems provided by our </a:t>
            </a:r>
            <a:r>
              <a:rPr lang="en-US" sz="2400" dirty="0" smtClean="0"/>
              <a:t>Partners </a:t>
            </a:r>
            <a:r>
              <a:rPr lang="en-US" sz="2400" dirty="0"/>
              <a:t>to ensure an </a:t>
            </a:r>
            <a:r>
              <a:rPr lang="en-US" sz="2400" b="1" dirty="0"/>
              <a:t>integrated vacuum system </a:t>
            </a:r>
            <a:r>
              <a:rPr lang="en-US" sz="2400" b="1" dirty="0" smtClean="0"/>
              <a:t>design and operation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GB" sz="2400" dirty="0" smtClean="0"/>
          </a:p>
          <a:p>
            <a:r>
              <a:rPr lang="en-GB" sz="2400" b="1" dirty="0" smtClean="0"/>
              <a:t>Vacuum System Requirements</a:t>
            </a:r>
            <a:endParaRPr lang="en-GB" sz="2400" b="1" dirty="0"/>
          </a:p>
          <a:p>
            <a:pPr marL="0" indent="0">
              <a:buNone/>
            </a:pPr>
            <a:r>
              <a:rPr lang="en-GB" sz="2400" dirty="0" smtClean="0"/>
              <a:t>        Operate the ESS facility on the most effective way to ensure:</a:t>
            </a:r>
          </a:p>
          <a:p>
            <a:pPr lvl="1"/>
            <a:r>
              <a:rPr lang="en-GB" dirty="0"/>
              <a:t>R</a:t>
            </a:r>
            <a:r>
              <a:rPr lang="en-GB" dirty="0" smtClean="0"/>
              <a:t>eliability of the operation (by design and/or maintenance),</a:t>
            </a:r>
          </a:p>
          <a:p>
            <a:pPr lvl="1"/>
            <a:r>
              <a:rPr lang="en-GB" dirty="0" smtClean="0"/>
              <a:t>Cost effective and safe design and operation,</a:t>
            </a:r>
          </a:p>
          <a:p>
            <a:pPr lvl="1"/>
            <a:r>
              <a:rPr lang="en-GB" b="1" dirty="0" smtClean="0"/>
              <a:t>Standardization of vacuum equipment and procedures</a:t>
            </a:r>
            <a:r>
              <a:rPr lang="en-GB" dirty="0" smtClean="0"/>
              <a:t>, </a:t>
            </a:r>
          </a:p>
          <a:p>
            <a:pPr lvl="1"/>
            <a:r>
              <a:rPr lang="en-GB" dirty="0" smtClean="0"/>
              <a:t>Training</a:t>
            </a:r>
            <a:r>
              <a:rPr lang="en-GB" dirty="0"/>
              <a:t> </a:t>
            </a:r>
            <a:r>
              <a:rPr lang="en-GB" dirty="0" smtClean="0"/>
              <a:t>non-vacuum personnel on the operation of the vacuum system,</a:t>
            </a:r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sz="2400" b="1" dirty="0" smtClean="0"/>
              <a:t>Function of the Vacuum System team</a:t>
            </a:r>
            <a:r>
              <a:rPr lang="en-GB" sz="2400" b="1" dirty="0" smtClean="0"/>
              <a:t>:</a:t>
            </a:r>
            <a:endParaRPr lang="en-GB" sz="2400" b="1" dirty="0" smtClean="0"/>
          </a:p>
          <a:p>
            <a:pPr lvl="1"/>
            <a:r>
              <a:rPr lang="en-GB" sz="2000" dirty="0" smtClean="0"/>
              <a:t>Specify the vacuum </a:t>
            </a:r>
            <a:r>
              <a:rPr lang="en-GB" sz="2100" dirty="0" smtClean="0"/>
              <a:t>system (pressure range, pumps, instruments, costing for fabrication and operation),</a:t>
            </a:r>
          </a:p>
          <a:p>
            <a:pPr lvl="1"/>
            <a:r>
              <a:rPr lang="en-GB" sz="2100" dirty="0" smtClean="0"/>
              <a:t>Design</a:t>
            </a:r>
            <a:r>
              <a:rPr lang="en-GB" sz="2100" dirty="0"/>
              <a:t> </a:t>
            </a:r>
            <a:r>
              <a:rPr lang="en-GB" sz="2100" dirty="0" smtClean="0"/>
              <a:t>and fabrication process specifications (including vacuum control system, safety and vacuum standardization policy),</a:t>
            </a:r>
          </a:p>
          <a:p>
            <a:pPr lvl="1"/>
            <a:r>
              <a:rPr lang="en-GB" sz="2100" b="1" dirty="0"/>
              <a:t>In house critical mass to have “state-of-art” application of vacuum technology for the ESS science</a:t>
            </a:r>
            <a:r>
              <a:rPr lang="en-GB" sz="2100" dirty="0" smtClean="0"/>
              <a:t>,</a:t>
            </a:r>
          </a:p>
          <a:p>
            <a:pPr lvl="1"/>
            <a:r>
              <a:rPr lang="en-GB" sz="2100" dirty="0" smtClean="0"/>
              <a:t>Vacuum Testing: materials, designs (gas dynamics), instruments and pumps for all applications (EX: test vacuum compatibility of cables to be used on the neutron instruments)</a:t>
            </a:r>
            <a:r>
              <a:rPr lang="en-GB" sz="2100" dirty="0" smtClean="0"/>
              <a:t>,</a:t>
            </a:r>
          </a:p>
          <a:p>
            <a:pPr lvl="1"/>
            <a:r>
              <a:rPr lang="en-GB" sz="2100" dirty="0" smtClean="0"/>
              <a:t>Maintenance of all vacuum related equipment,</a:t>
            </a:r>
            <a:endParaRPr lang="en-GB" sz="2100" dirty="0" smtClean="0"/>
          </a:p>
          <a:p>
            <a:pPr lvl="1"/>
            <a:r>
              <a:rPr lang="en-GB" sz="2100" dirty="0" smtClean="0"/>
              <a:t>Installation of all vacuum </a:t>
            </a:r>
            <a:r>
              <a:rPr lang="en-GB" sz="2000" dirty="0" smtClean="0"/>
              <a:t>systems including interface with ESS/ICS,</a:t>
            </a:r>
          </a:p>
          <a:p>
            <a:pPr lvl="1"/>
            <a:r>
              <a:rPr lang="en-GB" sz="2000" dirty="0" smtClean="0"/>
              <a:t>Operation of the ESS vacuum system complex and/or training of non-vacuum personnel on the vacuum system, 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t>5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1480-C240-7241-B16F-974441BA4F7A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7664" y="6309320"/>
            <a:ext cx="5256584" cy="365125"/>
          </a:xfrm>
        </p:spPr>
        <p:txBody>
          <a:bodyPr/>
          <a:lstStyle/>
          <a:p>
            <a:pPr algn="l"/>
            <a:r>
              <a:rPr lang="sv-SE" sz="1600" dirty="0"/>
              <a:t>Vacuum System </a:t>
            </a:r>
            <a:r>
              <a:rPr lang="sv-SE" sz="1600" dirty="0" err="1" smtClean="0"/>
              <a:t>Section</a:t>
            </a:r>
            <a:r>
              <a:rPr lang="sv-SE" sz="1600" dirty="0" smtClean="0"/>
              <a:t> </a:t>
            </a:r>
            <a:r>
              <a:rPr lang="sv-SE" sz="1000" dirty="0"/>
              <a:t>MJ </a:t>
            </a:r>
            <a:r>
              <a:rPr lang="sv-SE" sz="1000" dirty="0" smtClean="0"/>
              <a:t>Ferreira, </a:t>
            </a:r>
            <a:r>
              <a:rPr lang="sv-SE" sz="1000" dirty="0" smtClean="0">
                <a:solidFill>
                  <a:srgbClr val="000000"/>
                </a:solidFill>
              </a:rPr>
              <a:t>November 2016 ESS Operations </a:t>
            </a:r>
            <a:r>
              <a:rPr lang="sv-SE" sz="1000" dirty="0" err="1" smtClean="0">
                <a:solidFill>
                  <a:srgbClr val="000000"/>
                </a:solidFill>
              </a:rPr>
              <a:t>Cost</a:t>
            </a:r>
            <a:r>
              <a:rPr lang="sv-SE" sz="1000" dirty="0" smtClean="0">
                <a:solidFill>
                  <a:srgbClr val="000000"/>
                </a:solidFill>
              </a:rPr>
              <a:t> Review</a:t>
            </a:r>
            <a:endParaRPr lang="sv-SE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66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Labor</a:t>
            </a:r>
            <a:r>
              <a:rPr lang="en-GB" dirty="0" smtClean="0"/>
              <a:t> Resources to Support Vacuum System Operations</a:t>
            </a:r>
            <a:endParaRPr lang="en-GB" sz="24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6805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Expertise requirements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/>
              <a:t>Vacuum System Eng. (Physicist/Engineer </a:t>
            </a:r>
            <a:r>
              <a:rPr lang="en-GB" sz="2000" dirty="0" err="1"/>
              <a:t>Phd</a:t>
            </a:r>
            <a:r>
              <a:rPr lang="en-GB" sz="2000" dirty="0"/>
              <a:t>), material science for vacuum, instrumentation/pumps, particle accelerator vacuum system design, gas dynamics/vacuum simulation specialist, management </a:t>
            </a:r>
            <a:r>
              <a:rPr lang="en-GB" sz="2000" dirty="0" smtClean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Vacuum System </a:t>
            </a:r>
            <a:r>
              <a:rPr lang="en-GB" sz="2000" dirty="0"/>
              <a:t>Eng. (physicist/engineer), vacuum, contamination, instrumentation/pumps, system design and particle free specialist ,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/>
              <a:t>Vacuum System Eng. (Materials Engineer), material science for vacuum, contamination and gas dynamics/vacuum simulations specialist,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/>
              <a:t>Vacuum System Eng. (Electronics Engineer), control systems (</a:t>
            </a:r>
            <a:r>
              <a:rPr lang="en-GB" sz="2000" dirty="0" err="1"/>
              <a:t>hard+soft</a:t>
            </a:r>
            <a:r>
              <a:rPr lang="en-GB" sz="2000" dirty="0"/>
              <a:t>), </a:t>
            </a:r>
            <a:r>
              <a:rPr lang="en-GB" sz="2000" dirty="0" smtClean="0"/>
              <a:t>High voltage/electronics, vacuum </a:t>
            </a:r>
            <a:r>
              <a:rPr lang="en-GB" sz="2000" dirty="0"/>
              <a:t>instrumentation/</a:t>
            </a:r>
            <a:r>
              <a:rPr lang="en-GB" sz="2000" dirty="0" smtClean="0"/>
              <a:t>pumps/gauges/valves controllers, and cabling,</a:t>
            </a:r>
            <a:endParaRPr lang="en-GB" sz="2000" dirty="0"/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Vacuum </a:t>
            </a:r>
            <a:r>
              <a:rPr lang="en-GB" sz="2000" dirty="0"/>
              <a:t>System Technicians: mechanics, vacuum instrumentation/pumps, particle-free work, </a:t>
            </a:r>
            <a:r>
              <a:rPr lang="en-GB" sz="2000" dirty="0" smtClean="0"/>
              <a:t>cryogenics, vacuum instrumentation maintenance </a:t>
            </a:r>
            <a:r>
              <a:rPr lang="en-GB" sz="2000" dirty="0"/>
              <a:t>and particle accelerator </a:t>
            </a:r>
            <a:r>
              <a:rPr lang="en-GB" sz="2000" dirty="0" smtClean="0"/>
              <a:t>operation.</a:t>
            </a:r>
            <a:endParaRPr lang="en-GB" sz="2000" dirty="0"/>
          </a:p>
          <a:p>
            <a:pPr lvl="1"/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Staffing plan (normal working hours)</a:t>
            </a:r>
          </a:p>
          <a:p>
            <a:pPr lvl="1"/>
            <a:r>
              <a:rPr lang="en-GB" sz="2000" dirty="0" smtClean="0"/>
              <a:t>1 FTE Engineering management</a:t>
            </a:r>
          </a:p>
          <a:p>
            <a:pPr lvl="1"/>
            <a:r>
              <a:rPr lang="en-GB" sz="2000" dirty="0" smtClean="0"/>
              <a:t>3 FTE Engineering Accelerator</a:t>
            </a:r>
          </a:p>
          <a:p>
            <a:pPr lvl="1"/>
            <a:r>
              <a:rPr lang="en-GB" sz="2000" dirty="0" smtClean="0"/>
              <a:t>1 FTE Engineering </a:t>
            </a:r>
            <a:r>
              <a:rPr lang="en-GB" sz="2000" dirty="0" smtClean="0"/>
              <a:t>Instruments</a:t>
            </a:r>
            <a:endParaRPr lang="en-GB" sz="2000" dirty="0" smtClean="0"/>
          </a:p>
          <a:p>
            <a:pPr lvl="1"/>
            <a:r>
              <a:rPr lang="en-GB" sz="2000" dirty="0" smtClean="0"/>
              <a:t>4 FTE Technicians Accelerator</a:t>
            </a:r>
          </a:p>
          <a:p>
            <a:pPr lvl="1"/>
            <a:r>
              <a:rPr lang="en-GB" sz="2000" dirty="0" smtClean="0"/>
              <a:t>3 FTE Technicians </a:t>
            </a:r>
            <a:r>
              <a:rPr lang="en-GB" sz="2000" dirty="0" smtClean="0"/>
              <a:t>Instruments</a:t>
            </a:r>
            <a:endParaRPr lang="en-GB" sz="2000" dirty="0" smtClean="0"/>
          </a:p>
          <a:p>
            <a:pPr lvl="1"/>
            <a:r>
              <a:rPr lang="en-GB" sz="2000" dirty="0" smtClean="0"/>
              <a:t>1 FTE Technicians Target</a:t>
            </a:r>
          </a:p>
          <a:p>
            <a:pPr lvl="1"/>
            <a:r>
              <a:rPr lang="en-GB" sz="2000" dirty="0" smtClean="0"/>
              <a:t>I</a:t>
            </a:r>
            <a:r>
              <a:rPr lang="en-US" sz="2000" dirty="0" err="1" smtClean="0"/>
              <a:t>nternship</a:t>
            </a:r>
            <a:r>
              <a:rPr lang="en-US" sz="2000" dirty="0" smtClean="0"/>
              <a:t> undergraduate students (physicist/engineer),</a:t>
            </a:r>
            <a:endParaRPr lang="en-GB" sz="2000" dirty="0" smtClean="0"/>
          </a:p>
          <a:p>
            <a:pPr lvl="1"/>
            <a:r>
              <a:rPr lang="en-GB" sz="2000" dirty="0"/>
              <a:t>apprenticeship training</a:t>
            </a:r>
            <a:r>
              <a:rPr lang="en-US" sz="2000" dirty="0" smtClean="0"/>
              <a:t> (technical students),</a:t>
            </a:r>
            <a:endParaRPr lang="en-GB" sz="2000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t>6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1480-C240-7241-B16F-974441BA4F7A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7664" y="6309320"/>
            <a:ext cx="5256584" cy="365125"/>
          </a:xfrm>
        </p:spPr>
        <p:txBody>
          <a:bodyPr/>
          <a:lstStyle/>
          <a:p>
            <a:pPr algn="l"/>
            <a:r>
              <a:rPr lang="sv-SE" sz="1600" dirty="0"/>
              <a:t>Vacuum System </a:t>
            </a:r>
            <a:r>
              <a:rPr lang="sv-SE" sz="1600" dirty="0" err="1" smtClean="0"/>
              <a:t>Section</a:t>
            </a:r>
            <a:r>
              <a:rPr lang="sv-SE" sz="1600" dirty="0" smtClean="0"/>
              <a:t> </a:t>
            </a:r>
            <a:r>
              <a:rPr lang="sv-SE" sz="1000" dirty="0"/>
              <a:t>MJ </a:t>
            </a:r>
            <a:r>
              <a:rPr lang="sv-SE" sz="1000" dirty="0" smtClean="0"/>
              <a:t>Ferreira, </a:t>
            </a:r>
            <a:r>
              <a:rPr lang="sv-SE" sz="1000" dirty="0" smtClean="0">
                <a:solidFill>
                  <a:srgbClr val="000000"/>
                </a:solidFill>
              </a:rPr>
              <a:t>November 2016 ESS Operations </a:t>
            </a:r>
            <a:r>
              <a:rPr lang="sv-SE" sz="1000" dirty="0" err="1" smtClean="0">
                <a:solidFill>
                  <a:srgbClr val="000000"/>
                </a:solidFill>
              </a:rPr>
              <a:t>Cost</a:t>
            </a:r>
            <a:r>
              <a:rPr lang="sv-SE" sz="1000" dirty="0" smtClean="0">
                <a:solidFill>
                  <a:srgbClr val="000000"/>
                </a:solidFill>
              </a:rPr>
              <a:t> Review</a:t>
            </a:r>
            <a:endParaRPr lang="sv-SE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656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139136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Operations Costs for ESS Vacuum System</a:t>
            </a:r>
            <a:endParaRPr lang="en-GB" sz="240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t>7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1480-C240-7241-B16F-974441BA4F7A}" type="datetime1">
              <a:rPr lang="en-US" smtClean="0"/>
              <a:t>14/10/16</a:t>
            </a:fld>
            <a:endParaRPr lang="sv-SE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9582946"/>
              </p:ext>
            </p:extLst>
          </p:nvPr>
        </p:nvGraphicFramePr>
        <p:xfrm>
          <a:off x="1331640" y="1556792"/>
          <a:ext cx="8874986" cy="244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Document" r:id="rId4" imgW="5892800" imgH="1625600" progId="Word.Document.12">
                  <p:embed/>
                </p:oleObj>
              </mc:Choice>
              <mc:Fallback>
                <p:oleObj name="Document" r:id="rId4" imgW="5892800" imgH="1625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31640" y="1556792"/>
                        <a:ext cx="8874986" cy="24482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611560" y="3789040"/>
            <a:ext cx="80648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Includes:</a:t>
            </a:r>
          </a:p>
          <a:p>
            <a:r>
              <a:rPr lang="en-US" dirty="0"/>
              <a:t>-</a:t>
            </a:r>
            <a:r>
              <a:rPr lang="en-US" dirty="0" smtClean="0"/>
              <a:t>Vacuum </a:t>
            </a:r>
            <a:r>
              <a:rPr lang="en-US" dirty="0"/>
              <a:t>spares include:  pumps, gauges, RGA, valves, clean rooms, leak detectors, control system, controllers, gas injection and venting systems.</a:t>
            </a:r>
          </a:p>
          <a:p>
            <a:r>
              <a:rPr lang="en-US" dirty="0" smtClean="0"/>
              <a:t>-Vacuum </a:t>
            </a:r>
            <a:r>
              <a:rPr lang="en-US" dirty="0"/>
              <a:t>supplies include: detergents, chemicals, laboratory tools, hardware, Al foils, wipes, paper, gaskets, </a:t>
            </a:r>
            <a:r>
              <a:rPr lang="en-US" dirty="0" err="1"/>
              <a:t>o-rings</a:t>
            </a:r>
            <a:r>
              <a:rPr lang="en-US" dirty="0"/>
              <a:t>, bolts, shop supplies, oil, grease, external services, etc. </a:t>
            </a:r>
            <a:endParaRPr lang="en-US" dirty="0" smtClean="0"/>
          </a:p>
          <a:p>
            <a:r>
              <a:rPr lang="en-US" dirty="0" smtClean="0"/>
              <a:t>-Contractors for peak workloads during shutdown or special maintenances.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7664" y="6309320"/>
            <a:ext cx="5256584" cy="365125"/>
          </a:xfrm>
        </p:spPr>
        <p:txBody>
          <a:bodyPr/>
          <a:lstStyle/>
          <a:p>
            <a:pPr algn="l"/>
            <a:r>
              <a:rPr lang="sv-SE" sz="1600" dirty="0"/>
              <a:t>Vacuum System </a:t>
            </a:r>
            <a:r>
              <a:rPr lang="sv-SE" sz="1600" dirty="0" err="1" smtClean="0"/>
              <a:t>Section</a:t>
            </a:r>
            <a:r>
              <a:rPr lang="sv-SE" sz="1600" dirty="0" smtClean="0"/>
              <a:t> </a:t>
            </a:r>
            <a:r>
              <a:rPr lang="sv-SE" sz="1000" dirty="0"/>
              <a:t>MJ </a:t>
            </a:r>
            <a:r>
              <a:rPr lang="sv-SE" sz="1000" dirty="0" smtClean="0"/>
              <a:t>Ferreira, </a:t>
            </a:r>
            <a:r>
              <a:rPr lang="sv-SE" sz="1000" dirty="0" smtClean="0">
                <a:solidFill>
                  <a:srgbClr val="000000"/>
                </a:solidFill>
              </a:rPr>
              <a:t>November 2016 ESS Operations </a:t>
            </a:r>
            <a:r>
              <a:rPr lang="sv-SE" sz="1000" dirty="0" err="1" smtClean="0">
                <a:solidFill>
                  <a:srgbClr val="000000"/>
                </a:solidFill>
              </a:rPr>
              <a:t>Cost</a:t>
            </a:r>
            <a:r>
              <a:rPr lang="sv-SE" sz="1000" dirty="0" smtClean="0">
                <a:solidFill>
                  <a:srgbClr val="000000"/>
                </a:solidFill>
              </a:rPr>
              <a:t> Review</a:t>
            </a:r>
            <a:endParaRPr lang="sv-SE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331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344816" cy="1143000"/>
          </a:xfrm>
        </p:spPr>
        <p:txBody>
          <a:bodyPr>
            <a:normAutofit fontScale="90000"/>
          </a:bodyPr>
          <a:lstStyle/>
          <a:p>
            <a:r>
              <a:rPr lang="en-GB" sz="3600" dirty="0" smtClean="0"/>
              <a:t>Comparison ESS </a:t>
            </a:r>
            <a:r>
              <a:rPr lang="en-GB" sz="3600" dirty="0" smtClean="0">
                <a:sym typeface="Wingdings"/>
              </a:rPr>
              <a:t></a:t>
            </a:r>
            <a:r>
              <a:rPr lang="en-GB" sz="3600" dirty="0" smtClean="0"/>
              <a:t>SNS Facilities Operation</a:t>
            </a:r>
            <a:endParaRPr lang="en-GB" sz="24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4320480" cy="4752528"/>
          </a:xfrm>
        </p:spPr>
        <p:txBody>
          <a:bodyPr wrap="square">
            <a:noAutofit/>
          </a:bodyPr>
          <a:lstStyle/>
          <a:p>
            <a:pPr marL="0" indent="0">
              <a:buNone/>
            </a:pPr>
            <a:r>
              <a:rPr lang="en-GB" sz="1600" dirty="0" smtClean="0"/>
              <a:t>ESS Vacuum Team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 smtClean="0"/>
              <a:t>Scope: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1600" dirty="0"/>
              <a:t>R</a:t>
            </a:r>
            <a:r>
              <a:rPr lang="en-US" sz="1600" dirty="0" smtClean="0"/>
              <a:t>esponsible </a:t>
            </a:r>
            <a:r>
              <a:rPr lang="en-US" sz="1600" dirty="0"/>
              <a:t>for all ESS “technical” vacuum systems of the Accelerator, Target and Neutron </a:t>
            </a:r>
            <a:r>
              <a:rPr lang="en-US" sz="1600" dirty="0" smtClean="0"/>
              <a:t>Instruments,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1600" dirty="0" smtClean="0"/>
              <a:t>Target in high-vacuum connected directly to accelerator,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1600" dirty="0"/>
              <a:t>Responsible</a:t>
            </a:r>
            <a:r>
              <a:rPr lang="en-GB" sz="1600" dirty="0" smtClean="0"/>
              <a:t> for the Vacuum control system,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 smtClean="0"/>
              <a:t>Early discussions with choppers and Instruments (x22),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 smtClean="0"/>
              <a:t>Early implementation of vacuum policy on standardization, Vacuum FA,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en-GB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/>
              <a:t>Resources: staff of </a:t>
            </a:r>
            <a:r>
              <a:rPr lang="en-GB" sz="1600" dirty="0" smtClean="0"/>
              <a:t>13</a:t>
            </a:r>
            <a:endParaRPr lang="en-GB" sz="1600" dirty="0"/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 smtClean="0"/>
              <a:t>5 </a:t>
            </a:r>
            <a:r>
              <a:rPr lang="en-GB" sz="1600" dirty="0"/>
              <a:t>engineers;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/>
              <a:t>8 </a:t>
            </a:r>
            <a:r>
              <a:rPr lang="en-GB" sz="1600" dirty="0" smtClean="0"/>
              <a:t>technicians;</a:t>
            </a:r>
          </a:p>
          <a:p>
            <a:pPr marL="0" indent="0">
              <a:spcBef>
                <a:spcPts val="0"/>
              </a:spcBef>
              <a:buNone/>
            </a:pPr>
            <a:endParaRPr lang="en-GB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 smtClean="0"/>
              <a:t>Budget: 1.1M€ (including all support for </a:t>
            </a:r>
            <a:r>
              <a:rPr lang="en-GB" sz="1600" dirty="0" smtClean="0"/>
              <a:t>Accelerator/Target/Instruments)</a:t>
            </a:r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t>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7664" y="6309320"/>
            <a:ext cx="5256584" cy="365125"/>
          </a:xfrm>
        </p:spPr>
        <p:txBody>
          <a:bodyPr/>
          <a:lstStyle/>
          <a:p>
            <a:pPr algn="l"/>
            <a:r>
              <a:rPr lang="sv-SE" sz="1600" dirty="0"/>
              <a:t>Vacuum System </a:t>
            </a:r>
            <a:r>
              <a:rPr lang="sv-SE" sz="1600" dirty="0" err="1" smtClean="0"/>
              <a:t>Section</a:t>
            </a:r>
            <a:r>
              <a:rPr lang="sv-SE" sz="1600" dirty="0" smtClean="0"/>
              <a:t> </a:t>
            </a:r>
            <a:r>
              <a:rPr lang="sv-SE" sz="1000" dirty="0"/>
              <a:t>MJ </a:t>
            </a:r>
            <a:r>
              <a:rPr lang="sv-SE" sz="1000" dirty="0" smtClean="0"/>
              <a:t>Ferreira, </a:t>
            </a:r>
            <a:r>
              <a:rPr lang="sv-SE" sz="1000" dirty="0" smtClean="0">
                <a:solidFill>
                  <a:srgbClr val="000000"/>
                </a:solidFill>
              </a:rPr>
              <a:t>November 2016 ESS Operations </a:t>
            </a:r>
            <a:r>
              <a:rPr lang="sv-SE" sz="1000" dirty="0" err="1" smtClean="0">
                <a:solidFill>
                  <a:srgbClr val="000000"/>
                </a:solidFill>
              </a:rPr>
              <a:t>Cost</a:t>
            </a:r>
            <a:r>
              <a:rPr lang="sv-SE" sz="1000" dirty="0" smtClean="0">
                <a:solidFill>
                  <a:srgbClr val="000000"/>
                </a:solidFill>
              </a:rPr>
              <a:t> Review</a:t>
            </a:r>
            <a:endParaRPr lang="sv-SE" sz="1000" dirty="0">
              <a:solidFill>
                <a:srgbClr val="000000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1480-C240-7241-B16F-974441BA4F7A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835488" y="1556792"/>
            <a:ext cx="4308512" cy="4752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dirty="0" smtClean="0"/>
              <a:t>SNS Vacuum Team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 smtClean="0"/>
              <a:t>Scope: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 smtClean="0"/>
              <a:t>originally responsible only for accelerator. Later became responsible for Instruments.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 smtClean="0"/>
              <a:t>Target run in He.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 smtClean="0"/>
              <a:t>No responsibilities on control system,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 smtClean="0"/>
              <a:t>No standardization, high cost/effort on maintenance,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 smtClean="0"/>
              <a:t>Late implementation on vacuum rules for instruments (x17).</a:t>
            </a:r>
          </a:p>
          <a:p>
            <a:pPr marL="0" indent="0">
              <a:spcBef>
                <a:spcPts val="0"/>
              </a:spcBef>
              <a:buNone/>
            </a:pPr>
            <a:endParaRPr lang="en-GB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 smtClean="0"/>
              <a:t>Resources: staff of 12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 smtClean="0"/>
              <a:t>4 engineers;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 smtClean="0"/>
              <a:t>8 technicians (support from Union on mechanical and electrical),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GB" sz="1600" dirty="0" smtClean="0"/>
              <a:t>Support from Beam Instrumentation staff,</a:t>
            </a:r>
          </a:p>
          <a:p>
            <a:pPr marL="0" indent="0">
              <a:spcBef>
                <a:spcPts val="0"/>
              </a:spcBef>
              <a:buNone/>
            </a:pPr>
            <a:endParaRPr lang="en-GB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 smtClean="0"/>
              <a:t>Budget: $1M (no Instrument budge from 2006 to 2011).</a:t>
            </a:r>
          </a:p>
        </p:txBody>
      </p:sp>
    </p:spTree>
    <p:extLst>
      <p:ext uri="{BB962C8B-B14F-4D97-AF65-F5344CB8AC3E}">
        <p14:creationId xmlns:p14="http://schemas.microsoft.com/office/powerpoint/2010/main" val="408688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4565104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en-US" dirty="0" smtClean="0"/>
              <a:t>Operation cost (FTE and budge) was estimated using ESS personal experience against SNS as benchmark,</a:t>
            </a:r>
          </a:p>
          <a:p>
            <a:pPr>
              <a:buFontTx/>
              <a:buChar char="-"/>
            </a:pPr>
            <a:r>
              <a:rPr lang="en-US" dirty="0" smtClean="0"/>
              <a:t>Use the best available information on ESS vacuum system to create a reasonable scenario for maintenance and operation,</a:t>
            </a:r>
          </a:p>
          <a:p>
            <a:pPr>
              <a:buFontTx/>
              <a:buChar char="-"/>
            </a:pPr>
            <a:r>
              <a:rPr lang="en-US" dirty="0" smtClean="0"/>
              <a:t>Use of standardization of equipment and procedures to simplify </a:t>
            </a:r>
            <a:r>
              <a:rPr lang="en-US" dirty="0"/>
              <a:t>maintenance and </a:t>
            </a:r>
            <a:r>
              <a:rPr lang="en-US" dirty="0" smtClean="0"/>
              <a:t>operation (scale),</a:t>
            </a:r>
          </a:p>
          <a:p>
            <a:pPr>
              <a:buFontTx/>
              <a:buChar char="-"/>
            </a:pPr>
            <a:r>
              <a:rPr lang="en-US" dirty="0" smtClean="0"/>
              <a:t>Use of the best knowledge on the field to make cost effective options for the vacuum </a:t>
            </a:r>
            <a:r>
              <a:rPr lang="en-US" dirty="0" smtClean="0"/>
              <a:t>system</a:t>
            </a:r>
            <a:r>
              <a:rPr lang="en-US" dirty="0" smtClean="0"/>
              <a:t>,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FTE prepared on inputs from each </a:t>
            </a:r>
            <a:r>
              <a:rPr lang="en-US" dirty="0" smtClean="0"/>
              <a:t>division Accelerator/Target/Instruments,</a:t>
            </a:r>
            <a:endParaRPr lang="en-US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Steady </a:t>
            </a:r>
            <a:r>
              <a:rPr lang="en-US" b="1" dirty="0"/>
              <a:t>State </a:t>
            </a:r>
            <a:r>
              <a:rPr lang="en-US" b="1" dirty="0" smtClean="0"/>
              <a:t>Budget: 1 M€</a:t>
            </a:r>
          </a:p>
          <a:p>
            <a:pPr marL="0" indent="0">
              <a:buNone/>
            </a:pPr>
            <a:r>
              <a:rPr lang="en-US" b="1" dirty="0"/>
              <a:t>Steady State </a:t>
            </a:r>
            <a:r>
              <a:rPr lang="en-US" b="1" dirty="0" smtClean="0"/>
              <a:t>FTE’s: 13 (1.3 M€)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D6AE-68E3-A74D-817E-ADD0CF6A0E9F}" type="datetime1">
              <a:rPr lang="en-US" smtClean="0"/>
              <a:t>14/10/16</a:t>
            </a:fld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sv-SE" smtClean="0"/>
              <a:t>9</a:t>
            </a:fld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35696" y="6309320"/>
            <a:ext cx="5256584" cy="365125"/>
          </a:xfrm>
        </p:spPr>
        <p:txBody>
          <a:bodyPr/>
          <a:lstStyle/>
          <a:p>
            <a:pPr algn="l"/>
            <a:r>
              <a:rPr lang="sv-SE" sz="1600" dirty="0"/>
              <a:t>Vacuum System </a:t>
            </a:r>
            <a:r>
              <a:rPr lang="sv-SE" sz="1600" dirty="0" err="1" smtClean="0"/>
              <a:t>Section</a:t>
            </a:r>
            <a:r>
              <a:rPr lang="sv-SE" sz="1600" dirty="0" smtClean="0"/>
              <a:t> </a:t>
            </a:r>
            <a:r>
              <a:rPr lang="sv-SE" sz="1000" dirty="0"/>
              <a:t>MJ </a:t>
            </a:r>
            <a:r>
              <a:rPr lang="sv-SE" sz="1000" dirty="0" smtClean="0"/>
              <a:t>Ferreira, </a:t>
            </a:r>
            <a:r>
              <a:rPr lang="sv-SE" sz="1000" dirty="0" smtClean="0">
                <a:solidFill>
                  <a:srgbClr val="000000"/>
                </a:solidFill>
              </a:rPr>
              <a:t>November 2016 ESS Operations </a:t>
            </a:r>
            <a:r>
              <a:rPr lang="sv-SE" sz="1000" dirty="0" err="1" smtClean="0">
                <a:solidFill>
                  <a:srgbClr val="000000"/>
                </a:solidFill>
              </a:rPr>
              <a:t>Cost</a:t>
            </a:r>
            <a:r>
              <a:rPr lang="sv-SE" sz="1000" dirty="0" smtClean="0">
                <a:solidFill>
                  <a:srgbClr val="000000"/>
                </a:solidFill>
              </a:rPr>
              <a:t> Review</a:t>
            </a:r>
            <a:endParaRPr lang="sv-SE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20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SS Core 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 Core Powerpoint.pptx</Template>
  <TotalTime>1766</TotalTime>
  <Words>1062</Words>
  <Application>Microsoft Macintosh PowerPoint</Application>
  <PresentationFormat>On-screen Show (4:3)</PresentationFormat>
  <Paragraphs>177</Paragraphs>
  <Slides>11</Slides>
  <Notes>7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ESS Core Powerpoint</vt:lpstr>
      <vt:lpstr>Document</vt:lpstr>
      <vt:lpstr>European Spallation Source ERIC  Vacuum System Section  Specialized Technical Service (ESS.30.1.4)</vt:lpstr>
      <vt:lpstr>Vacuum System Section - Specialized Technical Service – location distribution</vt:lpstr>
      <vt:lpstr>Subject Matter Experience in Operating Vacuum systems to Support Approach and Estimate</vt:lpstr>
      <vt:lpstr>Vacuum system Experience to Support Approach and Estimate for Operation</vt:lpstr>
      <vt:lpstr>Vacuum System Scope, Requirements and Function</vt:lpstr>
      <vt:lpstr>Labor Resources to Support Vacuum System Operations</vt:lpstr>
      <vt:lpstr>Operations Costs for ESS Vacuum System</vt:lpstr>
      <vt:lpstr>Comparison ESS SNS Facilities Operation</vt:lpstr>
      <vt:lpstr>Summary</vt:lpstr>
      <vt:lpstr>Budged for Vacuum</vt:lpstr>
      <vt:lpstr>WBS ESS.30.1.4:  Vacuum System</vt:lpstr>
    </vt:vector>
  </TitlesOfParts>
  <Company>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Heléne Björkman</dc:creator>
  <cp:lastModifiedBy>ESS User</cp:lastModifiedBy>
  <cp:revision>133</cp:revision>
  <dcterms:created xsi:type="dcterms:W3CDTF">2013-10-29T16:05:10Z</dcterms:created>
  <dcterms:modified xsi:type="dcterms:W3CDTF">2016-10-14T10:10:41Z</dcterms:modified>
</cp:coreProperties>
</file>