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gif" ContentType="image/gif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6"/>
  </p:notesMasterIdLst>
  <p:handoutMasterIdLst>
    <p:handoutMasterId r:id="rId17"/>
  </p:handoutMasterIdLst>
  <p:sldIdLst>
    <p:sldId id="259" r:id="rId2"/>
    <p:sldId id="297" r:id="rId3"/>
    <p:sldId id="299" r:id="rId4"/>
    <p:sldId id="308" r:id="rId5"/>
    <p:sldId id="319" r:id="rId6"/>
    <p:sldId id="316" r:id="rId7"/>
    <p:sldId id="315" r:id="rId8"/>
    <p:sldId id="300" r:id="rId9"/>
    <p:sldId id="304" r:id="rId10"/>
    <p:sldId id="302" r:id="rId11"/>
    <p:sldId id="318" r:id="rId12"/>
    <p:sldId id="301" r:id="rId13"/>
    <p:sldId id="295" r:id="rId14"/>
    <p:sldId id="320" r:id="rId15"/>
  </p:sldIdLst>
  <p:sldSz cx="9144000" cy="5143500" type="screen16x9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2776">
          <p15:clr>
            <a:srgbClr val="A4A3A4"/>
          </p15:clr>
        </p15:guide>
        <p15:guide id="4" orient="horz" pos="63">
          <p15:clr>
            <a:srgbClr val="A4A3A4"/>
          </p15:clr>
        </p15:guide>
        <p15:guide id="5" pos="38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2AA1E"/>
    <a:srgbClr val="82AF19"/>
    <a:srgbClr val="485156"/>
    <a:srgbClr val="82B819"/>
    <a:srgbClr val="82B80F"/>
    <a:srgbClr val="8AB80F"/>
    <a:srgbClr val="8AB805"/>
    <a:srgbClr val="7D0046"/>
    <a:srgbClr val="9BBE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9" autoAdjust="0"/>
    <p:restoredTop sz="81213"/>
  </p:normalViewPr>
  <p:slideViewPr>
    <p:cSldViewPr snapToGrid="0" snapToObjects="1">
      <p:cViewPr>
        <p:scale>
          <a:sx n="115" d="100"/>
          <a:sy n="115" d="100"/>
        </p:scale>
        <p:origin x="1512" y="888"/>
      </p:cViewPr>
      <p:guideLst>
        <p:guide orient="horz" pos="1620"/>
        <p:guide pos="2880"/>
        <p:guide pos="2776"/>
        <p:guide orient="horz" pos="63"/>
        <p:guide pos="38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280"/>
    </p:cViewPr>
  </p:sorterViewPr>
  <p:notesViewPr>
    <p:cSldViewPr snapToGrid="0" snapToObject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F373C-62F2-E542-A31B-D414FBBD2CE2}" type="datetimeFigureOut">
              <a:rPr lang="da-DK" smtClean="0"/>
              <a:t>27/01/2017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329FE-1567-AC46-B510-35DD9DCF628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9536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95BDF-3F42-4B44-9926-2C470335BF83}" type="datetimeFigureOut">
              <a:rPr lang="da-DK" smtClean="0"/>
              <a:t>27/01/2017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60E1A-7BE3-3D46-9629-02100BF9516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3102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is who? Who does what?</a:t>
            </a:r>
          </a:p>
          <a:p>
            <a:endParaRPr lang="en-US" dirty="0" smtClean="0"/>
          </a:p>
          <a:p>
            <a:r>
              <a:rPr lang="en-US" dirty="0" smtClean="0"/>
              <a:t>There will be food, coffee, fruit, and cake. (I hope.)</a:t>
            </a:r>
          </a:p>
          <a:p>
            <a:endParaRPr lang="en-GB" dirty="0" smtClean="0"/>
          </a:p>
          <a:p>
            <a:r>
              <a:rPr lang="en-GB" dirty="0" smtClean="0"/>
              <a:t>Hands on</a:t>
            </a:r>
          </a:p>
          <a:p>
            <a:r>
              <a:rPr lang="en-GB" dirty="0" smtClean="0"/>
              <a:t>Integration</a:t>
            </a:r>
          </a:p>
          <a:p>
            <a:r>
              <a:rPr lang="en-GB" dirty="0" smtClean="0"/>
              <a:t>Stuff for operations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2939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Session conveners’ role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8060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BC99C-C17F-0247-AD48-9BD861AA6815}" type="datetimeFigureOut">
              <a:rPr lang="da-DK" smtClean="0"/>
              <a:t>27/01/2017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0D9F-E2C0-6343-AB13-5EC8705A2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07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BC99C-C17F-0247-AD48-9BD861AA6815}" type="datetimeFigureOut">
              <a:rPr lang="da-DK" smtClean="0"/>
              <a:t>27/01/2017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0D9F-E2C0-6343-AB13-5EC8705A2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9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BC99C-C17F-0247-AD48-9BD861AA6815}" type="datetimeFigureOut">
              <a:rPr lang="da-DK" smtClean="0"/>
              <a:t>27/01/2017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0D9F-E2C0-6343-AB13-5EC8705A2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19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lede 21" descr="16g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924" y="0"/>
            <a:ext cx="4811076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07700" y="1657354"/>
            <a:ext cx="4929550" cy="1102519"/>
          </a:xfr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485156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slide </a:t>
            </a:r>
            <a:r>
              <a:rPr lang="da-DK" dirty="0" err="1"/>
              <a:t>title</a:t>
            </a:r>
            <a:r>
              <a:rPr lang="da-DK" dirty="0"/>
              <a:t> and </a:t>
            </a:r>
            <a:r>
              <a:rPr lang="da-DK" dirty="0" err="1"/>
              <a:t>second</a:t>
            </a:r>
            <a:r>
              <a:rPr lang="da-DK" dirty="0"/>
              <a:t> line of </a:t>
            </a:r>
            <a:r>
              <a:rPr lang="da-DK" dirty="0" err="1"/>
              <a:t>title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006300" y="2763838"/>
            <a:ext cx="4930950" cy="1314450"/>
          </a:xfrm>
        </p:spPr>
        <p:txBody>
          <a:bodyPr>
            <a:noAutofit/>
          </a:bodyPr>
          <a:lstStyle>
            <a:lvl1pPr marL="0" indent="0" algn="l">
              <a:buNone/>
              <a:defRPr sz="1600" baseline="0">
                <a:solidFill>
                  <a:srgbClr val="4851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subtitlte</a:t>
            </a:r>
            <a:endParaRPr lang="da-DK" dirty="0"/>
          </a:p>
        </p:txBody>
      </p:sp>
      <p:sp>
        <p:nvSpPr>
          <p:cNvPr id="17" name="Pladsholder til billede 16"/>
          <p:cNvSpPr>
            <a:spLocks noGrp="1"/>
          </p:cNvSpPr>
          <p:nvPr>
            <p:ph type="pic" sz="quarter" idx="13" hasCustomPrompt="1"/>
          </p:nvPr>
        </p:nvSpPr>
        <p:spPr>
          <a:xfrm>
            <a:off x="5366462" y="1397000"/>
            <a:ext cx="3987089" cy="3871038"/>
          </a:xfrm>
          <a:custGeom>
            <a:avLst/>
            <a:gdLst/>
            <a:ahLst/>
            <a:cxnLst/>
            <a:rect l="l" t="t" r="r" b="b"/>
            <a:pathLst>
              <a:path w="3987089" h="3871038">
                <a:moveTo>
                  <a:pt x="3733089" y="0"/>
                </a:moveTo>
                <a:cubicBezTo>
                  <a:pt x="3797518" y="0"/>
                  <a:pt x="3861566" y="1632"/>
                  <a:pt x="3925193" y="4858"/>
                </a:cubicBezTo>
                <a:lnTo>
                  <a:pt x="3987089" y="9564"/>
                </a:lnTo>
                <a:lnTo>
                  <a:pt x="3987089" y="3871038"/>
                </a:lnTo>
                <a:lnTo>
                  <a:pt x="3488" y="3871038"/>
                </a:lnTo>
                <a:lnTo>
                  <a:pt x="0" y="3733089"/>
                </a:lnTo>
                <a:cubicBezTo>
                  <a:pt x="0" y="1671361"/>
                  <a:pt x="1671361" y="0"/>
                  <a:pt x="3733089" y="0"/>
                </a:cubicBezTo>
                <a:close/>
              </a:path>
            </a:pathLst>
          </a:custGeom>
          <a:ln>
            <a:solidFill>
              <a:srgbClr val="82AF19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rgbClr val="485156"/>
                </a:solidFill>
              </a:defRPr>
            </a:lvl1pPr>
          </a:lstStyle>
          <a:p>
            <a:r>
              <a:rPr lang="da-DK" dirty="0"/>
              <a:t>Drag </a:t>
            </a:r>
            <a:r>
              <a:rPr lang="da-DK" dirty="0" err="1"/>
              <a:t>picture</a:t>
            </a:r>
            <a:r>
              <a:rPr lang="da-DK" dirty="0"/>
              <a:t> or </a:t>
            </a:r>
            <a:r>
              <a:rPr lang="da-DK" dirty="0" err="1"/>
              <a:t>click</a:t>
            </a:r>
            <a:r>
              <a:rPr lang="da-DK" dirty="0"/>
              <a:t> on </a:t>
            </a:r>
            <a:r>
              <a:rPr lang="da-DK" dirty="0" err="1"/>
              <a:t>icon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photo</a:t>
            </a:r>
            <a:endParaRPr lang="da-DK" dirty="0"/>
          </a:p>
        </p:txBody>
      </p:sp>
      <p:pic>
        <p:nvPicPr>
          <p:cNvPr id="11" name="Billede 10" descr="euFl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3" y="4723510"/>
            <a:ext cx="264706" cy="180000"/>
          </a:xfrm>
          <a:prstGeom prst="rect">
            <a:avLst/>
          </a:prstGeom>
        </p:spPr>
      </p:pic>
      <p:sp>
        <p:nvSpPr>
          <p:cNvPr id="12" name="Tekstfelt 11"/>
          <p:cNvSpPr txBox="1"/>
          <p:nvPr userDrawn="1"/>
        </p:nvSpPr>
        <p:spPr>
          <a:xfrm>
            <a:off x="602961" y="4689845"/>
            <a:ext cx="250536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50" kern="1200" dirty="0" err="1">
                <a:solidFill>
                  <a:srgbClr val="485156"/>
                </a:solidFill>
                <a:latin typeface="+mn-lt"/>
                <a:ea typeface="+mn-ea"/>
                <a:cs typeface="+mn-cs"/>
              </a:rPr>
              <a:t>BrightnESS</a:t>
            </a:r>
            <a:r>
              <a:rPr lang="da-DK" sz="550" kern="1200" dirty="0">
                <a:solidFill>
                  <a:srgbClr val="485156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da-DK" sz="550" kern="1200" dirty="0" err="1">
                <a:solidFill>
                  <a:srgbClr val="485156"/>
                </a:solidFill>
                <a:latin typeface="+mn-lt"/>
                <a:ea typeface="+mn-ea"/>
                <a:cs typeface="+mn-cs"/>
              </a:rPr>
              <a:t>funded</a:t>
            </a:r>
            <a:r>
              <a:rPr lang="da-DK" sz="550" kern="1200" dirty="0">
                <a:solidFill>
                  <a:srgbClr val="485156"/>
                </a:solidFill>
                <a:latin typeface="+mn-lt"/>
                <a:ea typeface="+mn-ea"/>
                <a:cs typeface="+mn-cs"/>
              </a:rPr>
              <a:t> by the European Union Framework Programme for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50" kern="1200" dirty="0">
                <a:solidFill>
                  <a:srgbClr val="485156"/>
                </a:solidFill>
                <a:latin typeface="+mn-lt"/>
                <a:ea typeface="+mn-ea"/>
                <a:cs typeface="+mn-cs"/>
              </a:rPr>
              <a:t>Research and Innovation Horizon 2020, under grant agreement 676548</a:t>
            </a:r>
          </a:p>
          <a:p>
            <a:endParaRPr lang="da-DK" sz="550" dirty="0">
              <a:solidFill>
                <a:srgbClr val="4851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112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06300" y="861616"/>
            <a:ext cx="7767742" cy="8572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slide </a:t>
            </a:r>
            <a:r>
              <a:rPr lang="da-DK" dirty="0" err="1"/>
              <a:t>title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1006300" y="1697039"/>
            <a:ext cx="7767742" cy="2808685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  <a:p>
            <a:pPr lvl="1"/>
            <a:r>
              <a:rPr lang="da-DK" dirty="0"/>
              <a:t>First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BC99C-C17F-0247-AD48-9BD861AA6815}" type="datetimeFigureOut">
              <a:rPr lang="da-DK" smtClean="0"/>
              <a:t>27/01/2017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9827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-1" y="0"/>
            <a:ext cx="9144001" cy="825142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defTabSz="482163">
              <a:defRPr sz="2400">
                <a:solidFill>
                  <a:srgbClr val="0094CA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198238" y="-152976"/>
            <a:ext cx="7139138" cy="1131093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482163">
              <a:defRPr sz="232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19" name="Shape 119"/>
          <p:cNvSpPr>
            <a:spLocks noGrp="1"/>
          </p:cNvSpPr>
          <p:nvPr>
            <p:ph type="body" sz="half" idx="1"/>
          </p:nvPr>
        </p:nvSpPr>
        <p:spPr>
          <a:xfrm>
            <a:off x="457199" y="1200150"/>
            <a:ext cx="4038601" cy="3943351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245386" indent="-245386" defTabSz="482163">
              <a:spcBef>
                <a:spcPts val="316"/>
              </a:spcBef>
              <a:buSzPct val="100000"/>
              <a:buFont typeface="Arial"/>
              <a:defRPr sz="2004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79652" indent="-238570" defTabSz="482163">
              <a:spcBef>
                <a:spcPts val="316"/>
              </a:spcBef>
              <a:buSzPct val="100000"/>
              <a:buFont typeface="Arial"/>
              <a:buChar char="–"/>
              <a:defRPr sz="2004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1190" indent="-229027" defTabSz="482163">
              <a:spcBef>
                <a:spcPts val="316"/>
              </a:spcBef>
              <a:buSzPct val="100000"/>
              <a:buFont typeface="Arial"/>
              <a:defRPr sz="2004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77720" indent="-254475" defTabSz="482163">
              <a:spcBef>
                <a:spcPts val="316"/>
              </a:spcBef>
              <a:buSzPct val="100000"/>
              <a:buFont typeface="Arial"/>
              <a:buChar char="–"/>
              <a:defRPr sz="2004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218801" indent="-254475" defTabSz="482163">
              <a:spcBef>
                <a:spcPts val="316"/>
              </a:spcBef>
              <a:buSzPct val="100000"/>
              <a:buFont typeface="Arial"/>
              <a:buChar char="»"/>
              <a:defRPr sz="2004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ldNum" sz="quarter" idx="2"/>
          </p:nvPr>
        </p:nvSpPr>
        <p:spPr>
          <a:xfrm>
            <a:off x="6553200" y="4806270"/>
            <a:ext cx="2133600" cy="195829"/>
          </a:xfrm>
          <a:prstGeom prst="rect">
            <a:avLst/>
          </a:prstGeom>
        </p:spPr>
        <p:txBody>
          <a:bodyPr wrap="square" lIns="65023" tIns="65023" rIns="65023" bIns="65023" anchor="ctr"/>
          <a:lstStyle>
            <a:lvl1pPr algn="r" defTabSz="482163">
              <a:defRPr sz="844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21" name="image1.png" descr="ESS-vit-logg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68943" y="139755"/>
            <a:ext cx="1359827" cy="54563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7662050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/>
          <p:nvPr/>
        </p:nvSpPr>
        <p:spPr>
          <a:xfrm>
            <a:off x="-1" y="0"/>
            <a:ext cx="9144001" cy="1075766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marL="0" marR="0" algn="ctr" defTabSz="342872">
              <a:defRPr sz="2400">
                <a:solidFill>
                  <a:srgbClr val="0094C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pic>
        <p:nvPicPr>
          <p:cNvPr id="473" name="image1.png" descr="ESS-vit-logg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26973" y="284069"/>
            <a:ext cx="1359827" cy="545631"/>
          </a:xfrm>
          <a:prstGeom prst="rect">
            <a:avLst/>
          </a:prstGeom>
          <a:ln w="12700">
            <a:miter lim="400000"/>
          </a:ln>
        </p:spPr>
      </p:pic>
      <p:sp>
        <p:nvSpPr>
          <p:cNvPr id="474" name="Shape 474"/>
          <p:cNvSpPr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1" cy="13144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342872">
              <a:lnSpc>
                <a:spcPts val="1793"/>
              </a:lnSpc>
              <a:spcBef>
                <a:spcPts val="896"/>
              </a:spcBef>
              <a:defRPr>
                <a:solidFill>
                  <a:srgbClr val="888888"/>
                </a:solidFill>
              </a:defRPr>
            </a:lvl1pPr>
            <a:lvl2pPr algn="ctr" defTabSz="342872">
              <a:lnSpc>
                <a:spcPts val="1793"/>
              </a:lnSpc>
              <a:spcBef>
                <a:spcPts val="896"/>
              </a:spcBef>
              <a:defRPr>
                <a:solidFill>
                  <a:srgbClr val="888888"/>
                </a:solidFill>
              </a:defRPr>
            </a:lvl2pPr>
            <a:lvl3pPr algn="ctr" defTabSz="342872">
              <a:lnSpc>
                <a:spcPts val="1793"/>
              </a:lnSpc>
              <a:spcBef>
                <a:spcPts val="896"/>
              </a:spcBef>
              <a:defRPr>
                <a:solidFill>
                  <a:srgbClr val="888888"/>
                </a:solidFill>
              </a:defRPr>
            </a:lvl3pPr>
            <a:lvl4pPr algn="ctr" defTabSz="342872">
              <a:lnSpc>
                <a:spcPts val="1793"/>
              </a:lnSpc>
              <a:spcBef>
                <a:spcPts val="896"/>
              </a:spcBef>
              <a:defRPr>
                <a:solidFill>
                  <a:srgbClr val="888888"/>
                </a:solidFill>
              </a:defRPr>
            </a:lvl4pPr>
            <a:lvl5pPr algn="ctr" defTabSz="342872">
              <a:lnSpc>
                <a:spcPts val="1793"/>
              </a:lnSpc>
              <a:spcBef>
                <a:spcPts val="896"/>
              </a:spcBef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5" name="Shape 475"/>
          <p:cNvSpPr>
            <a:spLocks noGrp="1"/>
          </p:cNvSpPr>
          <p:nvPr>
            <p:ph type="sldNum" sz="quarter" idx="2"/>
          </p:nvPr>
        </p:nvSpPr>
        <p:spPr>
          <a:xfrm>
            <a:off x="4419600" y="4629969"/>
            <a:ext cx="2133601" cy="274588"/>
          </a:xfrm>
          <a:prstGeom prst="rect">
            <a:avLst/>
          </a:prstGeom>
        </p:spPr>
        <p:txBody>
          <a:bodyPr wrap="none"/>
          <a:lstStyle>
            <a:lvl1pPr defTabSz="342872"/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307382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BC99C-C17F-0247-AD48-9BD861AA6815}" type="datetimeFigureOut">
              <a:rPr lang="da-DK" smtClean="0"/>
              <a:t>27/01/2017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0D9F-E2C0-6343-AB13-5EC8705A2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06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BC99C-C17F-0247-AD48-9BD861AA6815}" type="datetimeFigureOut">
              <a:rPr lang="da-DK" smtClean="0"/>
              <a:t>27/01/2017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0D9F-E2C0-6343-AB13-5EC8705A2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52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BC99C-C17F-0247-AD48-9BD861AA6815}" type="datetimeFigureOut">
              <a:rPr lang="da-DK" smtClean="0"/>
              <a:t>27/01/2017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0D9F-E2C0-6343-AB13-5EC8705A2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26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BC99C-C17F-0247-AD48-9BD861AA6815}" type="datetimeFigureOut">
              <a:rPr lang="da-DK" smtClean="0"/>
              <a:t>27/01/2017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0D9F-E2C0-6343-AB13-5EC8705A2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9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BC99C-C17F-0247-AD48-9BD861AA6815}" type="datetimeFigureOut">
              <a:rPr lang="da-DK" smtClean="0"/>
              <a:t>27/01/2017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0D9F-E2C0-6343-AB13-5EC8705A2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5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BC99C-C17F-0247-AD48-9BD861AA6815}" type="datetimeFigureOut">
              <a:rPr lang="da-DK" smtClean="0"/>
              <a:t>27/01/2017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0D9F-E2C0-6343-AB13-5EC8705A2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38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BC99C-C17F-0247-AD48-9BD861AA6815}" type="datetimeFigureOut">
              <a:rPr lang="da-DK" smtClean="0"/>
              <a:t>27/01/2017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0D9F-E2C0-6343-AB13-5EC8705A2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6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BC99C-C17F-0247-AD48-9BD861AA6815}" type="datetimeFigureOut">
              <a:rPr lang="da-DK" smtClean="0"/>
              <a:t>27/01/2017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0D9F-E2C0-6343-AB13-5EC8705A2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54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BC99C-C17F-0247-AD48-9BD861AA6815}" type="datetimeFigureOut">
              <a:rPr lang="da-DK" smtClean="0"/>
              <a:t>27/01/2017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50D9F-E2C0-6343-AB13-5EC8705A225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Billede 13" descr="bl.ep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00" y="379128"/>
            <a:ext cx="1146048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1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8.gif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tiff"/><Relationship Id="rId3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emf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07700" y="1657354"/>
            <a:ext cx="6017102" cy="1102519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BrightnESS</a:t>
            </a:r>
            <a:r>
              <a:rPr lang="en-GB" dirty="0" smtClean="0"/>
              <a:t> WP5 </a:t>
            </a:r>
            <a:br>
              <a:rPr lang="en-GB" dirty="0" smtClean="0"/>
            </a:br>
            <a:r>
              <a:rPr lang="en-GB" dirty="0" smtClean="0"/>
              <a:t>First Integrated Design Review</a:t>
            </a:r>
            <a:endParaRPr lang="en-GB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006300" y="3093668"/>
            <a:ext cx="4930950" cy="984620"/>
          </a:xfrm>
        </p:spPr>
        <p:txBody>
          <a:bodyPr/>
          <a:lstStyle/>
          <a:p>
            <a:r>
              <a:rPr lang="en-US" dirty="0" smtClean="0"/>
              <a:t>January/February 2017</a:t>
            </a:r>
          </a:p>
          <a:p>
            <a:endParaRPr lang="en-US" dirty="0" smtClean="0"/>
          </a:p>
          <a:p>
            <a:r>
              <a:rPr lang="da-DK" dirty="0" smtClean="0"/>
              <a:t>DMSC, Copenhagen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40071" y="6723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8305" y="220280"/>
            <a:ext cx="1183341" cy="63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34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175392" y="1697039"/>
            <a:ext cx="6598649" cy="28086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600" dirty="0" smtClean="0"/>
              <a:t>Joint Task with PSI.</a:t>
            </a:r>
          </a:p>
          <a:p>
            <a:pPr marL="0" indent="0">
              <a:buNone/>
            </a:pPr>
            <a:endParaRPr lang="en-GB" sz="1600" dirty="0" smtClean="0"/>
          </a:p>
          <a:p>
            <a:r>
              <a:rPr lang="en-GB" sz="1600" dirty="0" smtClean="0"/>
              <a:t>Collecting Metadata from fast Sample Environments</a:t>
            </a:r>
          </a:p>
          <a:p>
            <a:r>
              <a:rPr lang="en-GB" sz="1600" dirty="0" smtClean="0"/>
              <a:t>High Speed – up to MHz</a:t>
            </a:r>
          </a:p>
          <a:p>
            <a:r>
              <a:rPr lang="en-GB" sz="1600" dirty="0" smtClean="0"/>
              <a:t>Lots of data, close to neutron events</a:t>
            </a:r>
          </a:p>
          <a:p>
            <a:r>
              <a:rPr lang="en-GB" sz="1600" dirty="0" smtClean="0"/>
              <a:t>No turn key solution available </a:t>
            </a:r>
            <a:br>
              <a:rPr lang="en-GB" sz="1600" dirty="0" smtClean="0"/>
            </a:br>
            <a:r>
              <a:rPr lang="en-GB" sz="1600" dirty="0" smtClean="0"/>
              <a:t>that includes accurate timing</a:t>
            </a:r>
          </a:p>
          <a:p>
            <a:r>
              <a:rPr lang="en-GB" sz="1600" dirty="0" smtClean="0"/>
              <a:t>Evaluating partial technical </a:t>
            </a:r>
            <a:br>
              <a:rPr lang="en-GB" sz="1600" dirty="0" smtClean="0"/>
            </a:br>
            <a:r>
              <a:rPr lang="en-GB" sz="1600" dirty="0" smtClean="0"/>
              <a:t>solutions that can be combined</a:t>
            </a:r>
          </a:p>
          <a:p>
            <a:r>
              <a:rPr lang="en-GB" sz="1600" dirty="0" smtClean="0"/>
              <a:t>Integration into data stream</a:t>
            </a:r>
          </a:p>
          <a:p>
            <a:pPr marL="0" indent="0">
              <a:buNone/>
            </a:pPr>
            <a:endParaRPr lang="en-GB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8305" y="220280"/>
            <a:ext cx="1183341" cy="636739"/>
          </a:xfrm>
          <a:prstGeom prst="rect">
            <a:avLst/>
          </a:prstGeom>
        </p:spPr>
      </p:pic>
      <p:pic>
        <p:nvPicPr>
          <p:cNvPr id="7" name="Billed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16" y="4893945"/>
            <a:ext cx="292100" cy="2032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8" name="Tekstfelt 8"/>
          <p:cNvSpPr txBox="1"/>
          <p:nvPr/>
        </p:nvSpPr>
        <p:spPr>
          <a:xfrm>
            <a:off x="763538" y="4893945"/>
            <a:ext cx="5216475" cy="24955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800"/>
              </a:lnSpc>
              <a:spcAft>
                <a:spcPts val="0"/>
              </a:spcAft>
            </a:pPr>
            <a:r>
              <a:rPr lang="en-GB" sz="650" dirty="0" err="1">
                <a:effectLst/>
                <a:latin typeface="Calibri" charset="0"/>
                <a:ea typeface="Times New Roman" charset="0"/>
                <a:cs typeface="Times New Roman" charset="0"/>
              </a:rPr>
              <a:t>BrightnESS</a:t>
            </a:r>
            <a:r>
              <a:rPr lang="en-GB" sz="650" dirty="0">
                <a:effectLst/>
                <a:latin typeface="Calibri" charset="0"/>
                <a:ea typeface="Times New Roman" charset="0"/>
                <a:cs typeface="Times New Roman" charset="0"/>
              </a:rPr>
              <a:t> is funded by the European Union’s Horizon 2020 research and innovation programme under grant agreement No. 676548</a:t>
            </a:r>
            <a:endParaRPr sz="1100" dirty="0">
              <a:effectLst/>
              <a:latin typeface="Calibri" charset="0"/>
              <a:ea typeface="Times New Roman" charset="0"/>
              <a:cs typeface="Times New Roman" charset="0"/>
            </a:endParaRPr>
          </a:p>
          <a:p>
            <a:pPr>
              <a:lnSpc>
                <a:spcPts val="1300"/>
              </a:lnSpc>
              <a:spcAft>
                <a:spcPts val="0"/>
              </a:spcAft>
            </a:pPr>
            <a:r>
              <a:rPr lang="en-US" sz="650" dirty="0">
                <a:effectLst/>
                <a:latin typeface="Calibri" charset="0"/>
                <a:ea typeface="Times New Roman" charset="0"/>
                <a:cs typeface="Times New Roman" charset="0"/>
              </a:rPr>
              <a:t> </a:t>
            </a:r>
            <a:endParaRPr sz="1100" dirty="0">
              <a:effectLst/>
              <a:latin typeface="Calibri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780810" y="626395"/>
            <a:ext cx="675047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7F7F7F"/>
                </a:solidFill>
              </a:rPr>
              <a:t>Task 5.2 – Fast Field Data                 </a:t>
            </a:r>
            <a:endParaRPr lang="en-GB" b="1" dirty="0">
              <a:solidFill>
                <a:srgbClr val="7F7F7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2859" y="2664385"/>
            <a:ext cx="2972747" cy="2229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52902"/>
            <a:ext cx="1903610" cy="16410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07536" y="1164556"/>
            <a:ext cx="2395882" cy="178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48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96826" y="1520862"/>
            <a:ext cx="2059606" cy="2882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 smtClean="0"/>
              <a:t>Technology Choice:</a:t>
            </a:r>
            <a:endParaRPr lang="en-GB" sz="1600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8305" y="220280"/>
            <a:ext cx="1183341" cy="636739"/>
          </a:xfrm>
          <a:prstGeom prst="rect">
            <a:avLst/>
          </a:prstGeom>
        </p:spPr>
      </p:pic>
      <p:pic>
        <p:nvPicPr>
          <p:cNvPr id="8" name="Billed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16" y="4893945"/>
            <a:ext cx="292100" cy="2032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9" name="Tekstfelt 8"/>
          <p:cNvSpPr txBox="1"/>
          <p:nvPr/>
        </p:nvSpPr>
        <p:spPr>
          <a:xfrm>
            <a:off x="763538" y="4893945"/>
            <a:ext cx="5216475" cy="24955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800"/>
              </a:lnSpc>
              <a:spcAft>
                <a:spcPts val="0"/>
              </a:spcAft>
            </a:pPr>
            <a:r>
              <a:rPr lang="en-GB" sz="650" dirty="0" err="1">
                <a:effectLst/>
                <a:latin typeface="Calibri" charset="0"/>
                <a:ea typeface="Times New Roman" charset="0"/>
                <a:cs typeface="Times New Roman" charset="0"/>
              </a:rPr>
              <a:t>BrightnESS</a:t>
            </a:r>
            <a:r>
              <a:rPr lang="en-GB" sz="650" dirty="0">
                <a:effectLst/>
                <a:latin typeface="Calibri" charset="0"/>
                <a:ea typeface="Times New Roman" charset="0"/>
                <a:cs typeface="Times New Roman" charset="0"/>
              </a:rPr>
              <a:t> is funded by the European Union’s Horizon 2020 research and innovation programme under grant agreement No. 676548</a:t>
            </a:r>
            <a:endParaRPr sz="1100" dirty="0">
              <a:effectLst/>
              <a:latin typeface="Calibri" charset="0"/>
              <a:ea typeface="Times New Roman" charset="0"/>
              <a:cs typeface="Times New Roman" charset="0"/>
            </a:endParaRPr>
          </a:p>
          <a:p>
            <a:pPr>
              <a:lnSpc>
                <a:spcPts val="1300"/>
              </a:lnSpc>
              <a:spcAft>
                <a:spcPts val="0"/>
              </a:spcAft>
            </a:pPr>
            <a:r>
              <a:rPr lang="en-US" sz="650" dirty="0">
                <a:effectLst/>
                <a:latin typeface="Calibri" charset="0"/>
                <a:ea typeface="Times New Roman" charset="0"/>
                <a:cs typeface="Times New Roman" charset="0"/>
              </a:rPr>
              <a:t> </a:t>
            </a:r>
            <a:endParaRPr sz="1100" dirty="0">
              <a:effectLst/>
              <a:latin typeface="Calibri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63538" y="626395"/>
            <a:ext cx="776774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7F7F7F"/>
                </a:solidFill>
              </a:rPr>
              <a:t>Task 5.3 – Data Aggregation</a:t>
            </a:r>
            <a:endParaRPr lang="en-GB" b="1" dirty="0">
              <a:solidFill>
                <a:srgbClr val="7F7F7F"/>
              </a:solidFill>
            </a:endParaRPr>
          </a:p>
        </p:txBody>
      </p:sp>
      <p:grpSp>
        <p:nvGrpSpPr>
          <p:cNvPr id="22" name="Group 136"/>
          <p:cNvGrpSpPr/>
          <p:nvPr/>
        </p:nvGrpSpPr>
        <p:grpSpPr>
          <a:xfrm>
            <a:off x="1724242" y="2002891"/>
            <a:ext cx="1020962" cy="567268"/>
            <a:chOff x="0" y="0"/>
            <a:chExt cx="1020960" cy="567266"/>
          </a:xfrm>
        </p:grpSpPr>
        <p:pic>
          <p:nvPicPr>
            <p:cNvPr id="23" name="image4.gif" descr="logo101.gif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567267" cy="5672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" name="Shape 135"/>
            <p:cNvSpPr/>
            <p:nvPr/>
          </p:nvSpPr>
          <p:spPr>
            <a:xfrm>
              <a:off x="573280" y="142826"/>
              <a:ext cx="447681" cy="2792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ctr">
              <a:noAutofit/>
            </a:bodyPr>
            <a:lstStyle>
              <a:lvl1pPr marL="57799" marR="57799" defTabSz="1295400">
                <a:defRPr sz="1600" b="1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uFillTx/>
                </a:defRPr>
              </a:pPr>
              <a:r>
                <a:rPr sz="1600" b="1">
                  <a:uFill>
                    <a:solidFill/>
                  </a:uFill>
                </a:rPr>
                <a:t>V4</a:t>
              </a:r>
            </a:p>
          </p:txBody>
        </p:sp>
      </p:grpSp>
      <p:pic>
        <p:nvPicPr>
          <p:cNvPr id="25" name="pasted-image.pn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24242" y="3089918"/>
            <a:ext cx="946875" cy="295744"/>
          </a:xfrm>
          <a:prstGeom prst="rect">
            <a:avLst/>
          </a:prstGeom>
          <a:ln w="3175">
            <a:rou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011" y="3928304"/>
            <a:ext cx="1891889" cy="474718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6304990" y="1532291"/>
            <a:ext cx="2572026" cy="1083540"/>
            <a:chOff x="2514299" y="1557789"/>
            <a:chExt cx="2572026" cy="1083540"/>
          </a:xfrm>
        </p:grpSpPr>
        <p:sp>
          <p:nvSpPr>
            <p:cNvPr id="26" name="Rectangle 25"/>
            <p:cNvSpPr/>
            <p:nvPr/>
          </p:nvSpPr>
          <p:spPr>
            <a:xfrm>
              <a:off x="2514299" y="1557789"/>
              <a:ext cx="2572026" cy="1083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690527" y="1692464"/>
              <a:ext cx="2187393" cy="763193"/>
              <a:chOff x="0" y="0"/>
              <a:chExt cx="4228917" cy="142048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0"/>
                <a:ext cx="1014008" cy="34048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900" kern="1200" dirty="0">
                    <a:solidFill>
                      <a:srgbClr val="FFFFFF"/>
                    </a:solidFill>
                    <a:effectLst/>
                    <a:latin typeface="Arial"/>
                    <a:ea typeface="ＭＳ 明朝"/>
                    <a:cs typeface="Times New Roman"/>
                  </a:rPr>
                  <a:t>Client</a:t>
                </a:r>
                <a:endParaRPr lang="en-GB" sz="900" dirty="0">
                  <a:effectLst/>
                  <a:latin typeface="Times"/>
                  <a:ea typeface="ＭＳ 明朝"/>
                  <a:cs typeface="Times New Roman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0" y="540000"/>
                <a:ext cx="1014008" cy="34048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900" kern="1200" dirty="0">
                    <a:solidFill>
                      <a:srgbClr val="FFFFFF"/>
                    </a:solidFill>
                    <a:effectLst/>
                    <a:latin typeface="Arial"/>
                    <a:ea typeface="ＭＳ 明朝"/>
                    <a:cs typeface="Times New Roman"/>
                  </a:rPr>
                  <a:t>Client</a:t>
                </a:r>
                <a:endParaRPr lang="en-GB" sz="900" dirty="0">
                  <a:effectLst/>
                  <a:latin typeface="Times"/>
                  <a:ea typeface="ＭＳ 明朝"/>
                  <a:cs typeface="Times New Roman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0" y="1080000"/>
                <a:ext cx="1014008" cy="34048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900" kern="1200" dirty="0">
                    <a:solidFill>
                      <a:srgbClr val="FFFFFF"/>
                    </a:solidFill>
                    <a:effectLst/>
                    <a:latin typeface="Arial"/>
                    <a:ea typeface="ＭＳ 明朝"/>
                    <a:cs typeface="Times New Roman"/>
                  </a:rPr>
                  <a:t>Client</a:t>
                </a:r>
                <a:endParaRPr lang="en-GB" sz="900" dirty="0">
                  <a:effectLst/>
                  <a:latin typeface="Times"/>
                  <a:ea typeface="ＭＳ 明朝"/>
                  <a:cs typeface="Times New Roman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214909" y="272661"/>
                <a:ext cx="1014008" cy="34048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900" kern="1200" dirty="0">
                    <a:solidFill>
                      <a:srgbClr val="FFFFFF"/>
                    </a:solidFill>
                    <a:effectLst/>
                    <a:latin typeface="Arial"/>
                    <a:ea typeface="ＭＳ 明朝"/>
                    <a:cs typeface="Times New Roman"/>
                  </a:rPr>
                  <a:t>Server</a:t>
                </a:r>
                <a:endParaRPr lang="en-GB" sz="900" dirty="0">
                  <a:effectLst/>
                  <a:latin typeface="Times"/>
                  <a:ea typeface="ＭＳ 明朝"/>
                  <a:cs typeface="Times New Roman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214909" y="812661"/>
                <a:ext cx="1014008" cy="34048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900" kern="1200">
                    <a:solidFill>
                      <a:srgbClr val="FFFFFF"/>
                    </a:solidFill>
                    <a:effectLst/>
                    <a:latin typeface="Arial"/>
                    <a:ea typeface="ＭＳ 明朝"/>
                    <a:cs typeface="Times New Roman"/>
                  </a:rPr>
                  <a:t>Server</a:t>
                </a:r>
                <a:endParaRPr lang="en-GB" sz="900">
                  <a:effectLst/>
                  <a:latin typeface="Times"/>
                  <a:ea typeface="ＭＳ 明朝"/>
                  <a:cs typeface="Times New Roman"/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1014008" y="170243"/>
                <a:ext cx="2200901" cy="2726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014008" y="170243"/>
                <a:ext cx="2200901" cy="8126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014008" y="710243"/>
                <a:ext cx="2200901" cy="2726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1014008" y="442904"/>
                <a:ext cx="2200901" cy="80733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1014008" y="982904"/>
                <a:ext cx="2200901" cy="26733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3404630" y="2357666"/>
              <a:ext cx="16816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EPICS interaction model</a:t>
              </a:r>
              <a:endParaRPr lang="en-GB" sz="12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601158" y="2758070"/>
            <a:ext cx="3657591" cy="2104098"/>
            <a:chOff x="1861779" y="2789847"/>
            <a:chExt cx="3657591" cy="210409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61779" y="2789847"/>
              <a:ext cx="3657591" cy="210409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9510" y="3873326"/>
              <a:ext cx="774534" cy="567264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041372" y="4609152"/>
              <a:ext cx="10449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Design Model</a:t>
              </a:r>
              <a:endParaRPr lang="en-GB" sz="1200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745204" y="2251434"/>
            <a:ext cx="2319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Facility Control System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2745204" y="3237790"/>
            <a:ext cx="3987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General Purpose Communication Library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2745204" y="4131601"/>
            <a:ext cx="2326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“Big Data” Data Broker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984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773" b="3824"/>
          <a:stretch/>
        </p:blipFill>
        <p:spPr>
          <a:xfrm>
            <a:off x="219081" y="1077770"/>
            <a:ext cx="8734988" cy="3555013"/>
          </a:xfr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735403" y="508012"/>
            <a:ext cx="776774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7F7F7F"/>
                </a:solidFill>
              </a:rPr>
              <a:t>Milestones and Deliverables</a:t>
            </a:r>
            <a:endParaRPr lang="en-GB" b="1" dirty="0">
              <a:solidFill>
                <a:srgbClr val="7F7F7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8305" y="220280"/>
            <a:ext cx="1183341" cy="636739"/>
          </a:xfrm>
          <a:prstGeom prst="rect">
            <a:avLst/>
          </a:prstGeom>
        </p:spPr>
      </p:pic>
      <p:pic>
        <p:nvPicPr>
          <p:cNvPr id="8" name="Billed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16" y="4893945"/>
            <a:ext cx="292100" cy="2032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9" name="Tekstfelt 8"/>
          <p:cNvSpPr txBox="1"/>
          <p:nvPr/>
        </p:nvSpPr>
        <p:spPr>
          <a:xfrm>
            <a:off x="763538" y="4893945"/>
            <a:ext cx="5216475" cy="24955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800"/>
              </a:lnSpc>
              <a:spcAft>
                <a:spcPts val="0"/>
              </a:spcAft>
            </a:pPr>
            <a:r>
              <a:rPr lang="en-GB" sz="650" dirty="0" err="1">
                <a:effectLst/>
                <a:latin typeface="Calibri" charset="0"/>
                <a:ea typeface="Times New Roman" charset="0"/>
                <a:cs typeface="Times New Roman" charset="0"/>
              </a:rPr>
              <a:t>BrightnESS</a:t>
            </a:r>
            <a:r>
              <a:rPr lang="en-GB" sz="650" dirty="0">
                <a:effectLst/>
                <a:latin typeface="Calibri" charset="0"/>
                <a:ea typeface="Times New Roman" charset="0"/>
                <a:cs typeface="Times New Roman" charset="0"/>
              </a:rPr>
              <a:t> is funded by the European Union’s Horizon 2020 research and innovation programme under grant agreement No. 676548</a:t>
            </a:r>
            <a:endParaRPr sz="1100" dirty="0">
              <a:effectLst/>
              <a:latin typeface="Calibri" charset="0"/>
              <a:ea typeface="Times New Roman" charset="0"/>
              <a:cs typeface="Times New Roman" charset="0"/>
            </a:endParaRPr>
          </a:p>
          <a:p>
            <a:pPr>
              <a:lnSpc>
                <a:spcPts val="1300"/>
              </a:lnSpc>
              <a:spcAft>
                <a:spcPts val="0"/>
              </a:spcAft>
            </a:pPr>
            <a:r>
              <a:rPr lang="en-US" sz="650" dirty="0">
                <a:effectLst/>
                <a:latin typeface="Calibri" charset="0"/>
                <a:ea typeface="Times New Roman" charset="0"/>
                <a:cs typeface="Times New Roman" charset="0"/>
              </a:rPr>
              <a:t> </a:t>
            </a:r>
            <a:endParaRPr sz="1100" dirty="0">
              <a:effectLst/>
              <a:latin typeface="Calibri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947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8305" y="220280"/>
            <a:ext cx="1183341" cy="636739"/>
          </a:xfrm>
          <a:prstGeom prst="rect">
            <a:avLst/>
          </a:prstGeom>
        </p:spPr>
      </p:pic>
      <p:pic>
        <p:nvPicPr>
          <p:cNvPr id="8" name="Billed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16" y="4893945"/>
            <a:ext cx="292100" cy="2032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9" name="Tekstfelt 8"/>
          <p:cNvSpPr txBox="1"/>
          <p:nvPr/>
        </p:nvSpPr>
        <p:spPr>
          <a:xfrm>
            <a:off x="763538" y="4893945"/>
            <a:ext cx="5216475" cy="24955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800"/>
              </a:lnSpc>
              <a:spcAft>
                <a:spcPts val="0"/>
              </a:spcAft>
            </a:pPr>
            <a:r>
              <a:rPr lang="en-GB" sz="650" dirty="0" err="1">
                <a:effectLst/>
                <a:latin typeface="Calibri" charset="0"/>
                <a:ea typeface="Times New Roman" charset="0"/>
                <a:cs typeface="Times New Roman" charset="0"/>
              </a:rPr>
              <a:t>BrightnESS</a:t>
            </a:r>
            <a:r>
              <a:rPr lang="en-GB" sz="650" dirty="0">
                <a:effectLst/>
                <a:latin typeface="Calibri" charset="0"/>
                <a:ea typeface="Times New Roman" charset="0"/>
                <a:cs typeface="Times New Roman" charset="0"/>
              </a:rPr>
              <a:t> is funded by the European Union’s Horizon 2020 research and innovation programme under grant agreement No. 676548</a:t>
            </a:r>
            <a:endParaRPr sz="1100" dirty="0">
              <a:effectLst/>
              <a:latin typeface="Calibri" charset="0"/>
              <a:ea typeface="Times New Roman" charset="0"/>
              <a:cs typeface="Times New Roman" charset="0"/>
            </a:endParaRPr>
          </a:p>
          <a:p>
            <a:pPr>
              <a:lnSpc>
                <a:spcPts val="1300"/>
              </a:lnSpc>
              <a:spcAft>
                <a:spcPts val="0"/>
              </a:spcAft>
            </a:pPr>
            <a:r>
              <a:rPr lang="en-US" sz="650" dirty="0">
                <a:effectLst/>
                <a:latin typeface="Calibri" charset="0"/>
                <a:ea typeface="Times New Roman" charset="0"/>
                <a:cs typeface="Times New Roman" charset="0"/>
              </a:rPr>
              <a:t> </a:t>
            </a:r>
            <a:endParaRPr sz="1100" dirty="0">
              <a:effectLst/>
              <a:latin typeface="Calibri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88129" y="626395"/>
            <a:ext cx="776774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7F7F7F"/>
                </a:solidFill>
              </a:rPr>
              <a:t>Agenda</a:t>
            </a:r>
            <a:endParaRPr lang="en-GB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0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8305" y="220280"/>
            <a:ext cx="1183341" cy="636739"/>
          </a:xfrm>
          <a:prstGeom prst="rect">
            <a:avLst/>
          </a:prstGeom>
        </p:spPr>
      </p:pic>
      <p:pic>
        <p:nvPicPr>
          <p:cNvPr id="8" name="Billed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16" y="4893945"/>
            <a:ext cx="292100" cy="2032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9" name="Tekstfelt 8"/>
          <p:cNvSpPr txBox="1"/>
          <p:nvPr/>
        </p:nvSpPr>
        <p:spPr>
          <a:xfrm>
            <a:off x="763538" y="4893945"/>
            <a:ext cx="5216475" cy="24955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800"/>
              </a:lnSpc>
              <a:spcAft>
                <a:spcPts val="0"/>
              </a:spcAft>
            </a:pPr>
            <a:r>
              <a:rPr lang="en-GB" sz="650" dirty="0" err="1">
                <a:effectLst/>
                <a:latin typeface="Calibri" charset="0"/>
                <a:ea typeface="Times New Roman" charset="0"/>
                <a:cs typeface="Times New Roman" charset="0"/>
              </a:rPr>
              <a:t>BrightnESS</a:t>
            </a:r>
            <a:r>
              <a:rPr lang="en-GB" sz="650" dirty="0">
                <a:effectLst/>
                <a:latin typeface="Calibri" charset="0"/>
                <a:ea typeface="Times New Roman" charset="0"/>
                <a:cs typeface="Times New Roman" charset="0"/>
              </a:rPr>
              <a:t> is funded by the European Union’s Horizon 2020 research and innovation programme under grant agreement No. 676548</a:t>
            </a:r>
            <a:endParaRPr sz="1100" dirty="0">
              <a:effectLst/>
              <a:latin typeface="Calibri" charset="0"/>
              <a:ea typeface="Times New Roman" charset="0"/>
              <a:cs typeface="Times New Roman" charset="0"/>
            </a:endParaRPr>
          </a:p>
          <a:p>
            <a:pPr>
              <a:lnSpc>
                <a:spcPts val="1300"/>
              </a:lnSpc>
              <a:spcAft>
                <a:spcPts val="0"/>
              </a:spcAft>
            </a:pPr>
            <a:r>
              <a:rPr lang="en-US" sz="650" dirty="0">
                <a:effectLst/>
                <a:latin typeface="Calibri" charset="0"/>
                <a:ea typeface="Times New Roman" charset="0"/>
                <a:cs typeface="Times New Roman" charset="0"/>
              </a:rPr>
              <a:t> </a:t>
            </a:r>
            <a:endParaRPr sz="1100" dirty="0">
              <a:effectLst/>
              <a:latin typeface="Calibri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88129" y="626395"/>
            <a:ext cx="776774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7F7F7F"/>
                </a:solidFill>
              </a:rPr>
              <a:t>Workshop</a:t>
            </a:r>
            <a:endParaRPr lang="en-GB" b="1" dirty="0">
              <a:solidFill>
                <a:srgbClr val="7F7F7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8849" y="1727729"/>
            <a:ext cx="65980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Ask </a:t>
            </a:r>
            <a:r>
              <a:rPr lang="en-US" dirty="0" smtClean="0"/>
              <a:t>questions</a:t>
            </a:r>
            <a:r>
              <a:rPr lang="en-US" dirty="0" smtClean="0"/>
              <a:t>. </a:t>
            </a:r>
            <a:r>
              <a:rPr lang="en-US" dirty="0" smtClean="0"/>
              <a:t>We’re not running a tight </a:t>
            </a:r>
            <a:r>
              <a:rPr lang="en-GB" dirty="0" smtClean="0"/>
              <a:t>programme</a:t>
            </a:r>
            <a:r>
              <a:rPr lang="en-US" dirty="0" smtClean="0"/>
              <a:t>, ther</a:t>
            </a:r>
            <a:r>
              <a:rPr lang="en-US" dirty="0" smtClean="0"/>
              <a:t>e is time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Have a positive attitude but do find and point out </a:t>
            </a:r>
            <a:r>
              <a:rPr lang="en-US" dirty="0" smtClean="0"/>
              <a:t>problems:</a:t>
            </a:r>
            <a:endParaRPr lang="en-US" dirty="0"/>
          </a:p>
          <a:p>
            <a:r>
              <a:rPr lang="en-US" dirty="0"/>
              <a:t>If you think something will </a:t>
            </a:r>
            <a:r>
              <a:rPr lang="en-US" dirty="0" smtClean="0"/>
              <a:t>not </a:t>
            </a:r>
            <a:r>
              <a:rPr lang="en-US" dirty="0"/>
              <a:t>work, </a:t>
            </a:r>
            <a:r>
              <a:rPr lang="en-US" dirty="0" smtClean="0"/>
              <a:t>be </a:t>
            </a:r>
            <a:r>
              <a:rPr lang="en-US" dirty="0"/>
              <a:t>unreliable, </a:t>
            </a:r>
            <a:r>
              <a:rPr lang="en-US" dirty="0" smtClean="0"/>
              <a:t>slow </a:t>
            </a:r>
            <a:r>
              <a:rPr lang="en-US" dirty="0"/>
              <a:t>or you just don't understand it, say so!  </a:t>
            </a:r>
          </a:p>
          <a:p>
            <a:endParaRPr lang="en-US" dirty="0" smtClean="0"/>
          </a:p>
          <a:p>
            <a:r>
              <a:rPr lang="en-US" dirty="0" smtClean="0"/>
              <a:t>Be </a:t>
            </a:r>
            <a:r>
              <a:rPr lang="en-US" dirty="0"/>
              <a:t>concrete </a:t>
            </a:r>
            <a:r>
              <a:rPr lang="en-US" dirty="0" smtClean="0"/>
              <a:t>in your suggestions.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3741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8305" y="220280"/>
            <a:ext cx="1183341" cy="636739"/>
          </a:xfrm>
          <a:prstGeom prst="rect">
            <a:avLst/>
          </a:prstGeom>
        </p:spPr>
      </p:pic>
      <p:pic>
        <p:nvPicPr>
          <p:cNvPr id="8" name="Billed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16" y="4893945"/>
            <a:ext cx="292100" cy="2032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9" name="Tekstfelt 8"/>
          <p:cNvSpPr txBox="1"/>
          <p:nvPr/>
        </p:nvSpPr>
        <p:spPr>
          <a:xfrm>
            <a:off x="763538" y="4893945"/>
            <a:ext cx="5216475" cy="24955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800"/>
              </a:lnSpc>
              <a:spcAft>
                <a:spcPts val="0"/>
              </a:spcAft>
            </a:pPr>
            <a:r>
              <a:rPr lang="en-GB" sz="650" dirty="0" err="1">
                <a:effectLst/>
                <a:latin typeface="Calibri" charset="0"/>
                <a:ea typeface="Times New Roman" charset="0"/>
                <a:cs typeface="Times New Roman" charset="0"/>
              </a:rPr>
              <a:t>BrightnESS</a:t>
            </a:r>
            <a:r>
              <a:rPr lang="en-GB" sz="650" dirty="0">
                <a:effectLst/>
                <a:latin typeface="Calibri" charset="0"/>
                <a:ea typeface="Times New Roman" charset="0"/>
                <a:cs typeface="Times New Roman" charset="0"/>
              </a:rPr>
              <a:t> is funded by the European Union’s Horizon 2020 research and innovation programme under grant agreement No. 676548</a:t>
            </a:r>
            <a:endParaRPr sz="1100" dirty="0">
              <a:effectLst/>
              <a:latin typeface="Calibri" charset="0"/>
              <a:ea typeface="Times New Roman" charset="0"/>
              <a:cs typeface="Times New Roman" charset="0"/>
            </a:endParaRPr>
          </a:p>
          <a:p>
            <a:pPr>
              <a:lnSpc>
                <a:spcPts val="1300"/>
              </a:lnSpc>
              <a:spcAft>
                <a:spcPts val="0"/>
              </a:spcAft>
            </a:pPr>
            <a:r>
              <a:rPr lang="en-US" sz="650" dirty="0">
                <a:effectLst/>
                <a:latin typeface="Calibri" charset="0"/>
                <a:ea typeface="Times New Roman" charset="0"/>
                <a:cs typeface="Times New Roman" charset="0"/>
              </a:rPr>
              <a:t> </a:t>
            </a:r>
            <a:endParaRPr sz="1100" dirty="0">
              <a:effectLst/>
              <a:latin typeface="Calibri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88129" y="626395"/>
            <a:ext cx="776774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7F7F7F"/>
                </a:solidFill>
              </a:rPr>
              <a:t>Welcome</a:t>
            </a:r>
            <a:endParaRPr lang="en-GB" b="1" dirty="0">
              <a:solidFill>
                <a:srgbClr val="7F7F7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12678" y="2446421"/>
            <a:ext cx="62970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400" dirty="0" smtClean="0">
                <a:solidFill>
                  <a:schemeClr val="bg1"/>
                </a:solidFill>
              </a:rPr>
              <a:t>What do we want this meeting/workshop to be?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535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8305" y="220280"/>
            <a:ext cx="1183341" cy="636739"/>
          </a:xfrm>
          <a:prstGeom prst="rect">
            <a:avLst/>
          </a:prstGeom>
        </p:spPr>
      </p:pic>
      <p:pic>
        <p:nvPicPr>
          <p:cNvPr id="8" name="Billed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16" y="4893945"/>
            <a:ext cx="292100" cy="2032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9" name="Tekstfelt 8"/>
          <p:cNvSpPr txBox="1"/>
          <p:nvPr/>
        </p:nvSpPr>
        <p:spPr>
          <a:xfrm>
            <a:off x="763538" y="4893945"/>
            <a:ext cx="5216475" cy="24955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800"/>
              </a:lnSpc>
              <a:spcAft>
                <a:spcPts val="0"/>
              </a:spcAft>
            </a:pPr>
            <a:r>
              <a:rPr lang="en-GB" sz="650" dirty="0" err="1">
                <a:effectLst/>
                <a:latin typeface="Calibri" charset="0"/>
                <a:ea typeface="Times New Roman" charset="0"/>
                <a:cs typeface="Times New Roman" charset="0"/>
              </a:rPr>
              <a:t>BrightnESS</a:t>
            </a:r>
            <a:r>
              <a:rPr lang="en-GB" sz="650" dirty="0">
                <a:effectLst/>
                <a:latin typeface="Calibri" charset="0"/>
                <a:ea typeface="Times New Roman" charset="0"/>
                <a:cs typeface="Times New Roman" charset="0"/>
              </a:rPr>
              <a:t> is funded by the European Union’s Horizon 2020 research and innovation programme under grant agreement No. 676548</a:t>
            </a:r>
            <a:endParaRPr sz="1100" dirty="0">
              <a:effectLst/>
              <a:latin typeface="Calibri" charset="0"/>
              <a:ea typeface="Times New Roman" charset="0"/>
              <a:cs typeface="Times New Roman" charset="0"/>
            </a:endParaRPr>
          </a:p>
          <a:p>
            <a:pPr>
              <a:lnSpc>
                <a:spcPts val="1300"/>
              </a:lnSpc>
              <a:spcAft>
                <a:spcPts val="0"/>
              </a:spcAft>
            </a:pPr>
            <a:r>
              <a:rPr lang="en-US" sz="650" dirty="0">
                <a:effectLst/>
                <a:latin typeface="Calibri" charset="0"/>
                <a:ea typeface="Times New Roman" charset="0"/>
                <a:cs typeface="Times New Roman" charset="0"/>
              </a:rPr>
              <a:t> </a:t>
            </a:r>
            <a:endParaRPr sz="1100" dirty="0">
              <a:effectLst/>
              <a:latin typeface="Calibri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63538" y="626395"/>
            <a:ext cx="776774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7F7F7F"/>
                </a:solidFill>
              </a:rPr>
              <a:t>Overview of ESS Data Pipelines</a:t>
            </a:r>
            <a:endParaRPr lang="en-GB" b="1" dirty="0">
              <a:solidFill>
                <a:srgbClr val="7F7F7F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1508835"/>
            <a:ext cx="5759450" cy="3204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651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8305" y="220280"/>
            <a:ext cx="1183341" cy="636739"/>
          </a:xfrm>
          <a:prstGeom prst="rect">
            <a:avLst/>
          </a:prstGeom>
        </p:spPr>
      </p:pic>
      <p:pic>
        <p:nvPicPr>
          <p:cNvPr id="8" name="Billed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16" y="4893945"/>
            <a:ext cx="292100" cy="2032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9" name="Tekstfelt 8"/>
          <p:cNvSpPr txBox="1"/>
          <p:nvPr/>
        </p:nvSpPr>
        <p:spPr>
          <a:xfrm>
            <a:off x="763538" y="4893945"/>
            <a:ext cx="5216475" cy="24955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800"/>
              </a:lnSpc>
              <a:spcAft>
                <a:spcPts val="0"/>
              </a:spcAft>
            </a:pPr>
            <a:r>
              <a:rPr lang="en-GB" sz="650" dirty="0" err="1">
                <a:effectLst/>
                <a:latin typeface="Calibri" charset="0"/>
                <a:ea typeface="Times New Roman" charset="0"/>
                <a:cs typeface="Times New Roman" charset="0"/>
              </a:rPr>
              <a:t>BrightnESS</a:t>
            </a:r>
            <a:r>
              <a:rPr lang="en-GB" sz="650" dirty="0">
                <a:effectLst/>
                <a:latin typeface="Calibri" charset="0"/>
                <a:ea typeface="Times New Roman" charset="0"/>
                <a:cs typeface="Times New Roman" charset="0"/>
              </a:rPr>
              <a:t> is funded by the European Union’s Horizon 2020 research and innovation programme under grant agreement No. 676548</a:t>
            </a:r>
            <a:endParaRPr sz="1100" dirty="0">
              <a:effectLst/>
              <a:latin typeface="Calibri" charset="0"/>
              <a:ea typeface="Times New Roman" charset="0"/>
              <a:cs typeface="Times New Roman" charset="0"/>
            </a:endParaRPr>
          </a:p>
          <a:p>
            <a:pPr>
              <a:lnSpc>
                <a:spcPts val="1300"/>
              </a:lnSpc>
              <a:spcAft>
                <a:spcPts val="0"/>
              </a:spcAft>
            </a:pPr>
            <a:r>
              <a:rPr lang="en-US" sz="650" dirty="0">
                <a:effectLst/>
                <a:latin typeface="Calibri" charset="0"/>
                <a:ea typeface="Times New Roman" charset="0"/>
                <a:cs typeface="Times New Roman" charset="0"/>
              </a:rPr>
              <a:t> </a:t>
            </a:r>
            <a:endParaRPr sz="1100" dirty="0">
              <a:effectLst/>
              <a:latin typeface="Calibri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63538" y="626395"/>
            <a:ext cx="776774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7F7F7F"/>
                </a:solidFill>
              </a:rPr>
              <a:t>Architecture</a:t>
            </a:r>
            <a:endParaRPr lang="en-GB" b="1" dirty="0">
              <a:solidFill>
                <a:srgbClr val="7F7F7F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988163" y="1483645"/>
            <a:ext cx="5527759" cy="3179947"/>
            <a:chOff x="1861779" y="2789847"/>
            <a:chExt cx="3657591" cy="210409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61779" y="2789847"/>
              <a:ext cx="3657591" cy="210409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9510" y="3873326"/>
              <a:ext cx="774534" cy="567264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041372" y="4609152"/>
              <a:ext cx="10449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Design Model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602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/>
          <p:nvPr/>
        </p:nvSpPr>
        <p:spPr>
          <a:xfrm>
            <a:off x="1120968" y="925552"/>
            <a:ext cx="2057523" cy="4677464"/>
          </a:xfrm>
          <a:prstGeom prst="rect">
            <a:avLst/>
          </a:prstGeom>
          <a:solidFill>
            <a:srgbClr val="D6E7E0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defTabSz="342872">
              <a:defRPr sz="2400">
                <a:uFillTx/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588" name="Shape 588"/>
          <p:cNvSpPr/>
          <p:nvPr/>
        </p:nvSpPr>
        <p:spPr>
          <a:xfrm>
            <a:off x="1512758" y="2085221"/>
            <a:ext cx="634945" cy="616619"/>
          </a:xfrm>
          <a:prstGeom prst="rect">
            <a:avLst/>
          </a:prstGeom>
          <a:solidFill>
            <a:srgbClr val="CDDDAC"/>
          </a:solidFill>
          <a:ln w="25400">
            <a:solidFill>
              <a:srgbClr val="000000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marL="0" marR="0" algn="ctr" defTabSz="650240">
              <a:defRPr sz="1800"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949"/>
              <a:t>Event Formation</a:t>
            </a:r>
          </a:p>
        </p:txBody>
      </p:sp>
      <p:sp>
        <p:nvSpPr>
          <p:cNvPr id="589" name="Shape 589"/>
          <p:cNvSpPr/>
          <p:nvPr/>
        </p:nvSpPr>
        <p:spPr>
          <a:xfrm rot="16200000">
            <a:off x="1493631" y="1325951"/>
            <a:ext cx="750949" cy="270049"/>
          </a:xfrm>
          <a:prstGeom prst="rect">
            <a:avLst/>
          </a:prstGeom>
          <a:solidFill>
            <a:srgbClr val="DDDDDD"/>
          </a:solidFill>
          <a:ln w="25400">
            <a:solidFill>
              <a:srgbClr val="000000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marL="0" marR="0" algn="ctr" defTabSz="650240">
              <a:defRPr sz="1800"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949"/>
              <a:t>Detector</a:t>
            </a:r>
          </a:p>
        </p:txBody>
      </p:sp>
      <p:sp>
        <p:nvSpPr>
          <p:cNvPr id="590" name="Shape 590"/>
          <p:cNvSpPr/>
          <p:nvPr/>
        </p:nvSpPr>
        <p:spPr>
          <a:xfrm>
            <a:off x="1216219" y="3249572"/>
            <a:ext cx="4456023" cy="2448693"/>
          </a:xfrm>
          <a:prstGeom prst="rect">
            <a:avLst/>
          </a:prstGeom>
          <a:solidFill>
            <a:srgbClr val="D6E7E0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defTabSz="342872">
              <a:defRPr sz="2400">
                <a:uFillTx/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591" name="Shape 591"/>
          <p:cNvSpPr/>
          <p:nvPr/>
        </p:nvSpPr>
        <p:spPr>
          <a:xfrm>
            <a:off x="2613235" y="2917200"/>
            <a:ext cx="2949584" cy="19064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</a:path>
            </a:pathLst>
          </a:custGeom>
          <a:ln w="25400">
            <a:solidFill>
              <a:srgbClr val="4F81BD"/>
            </a:solidFill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34289" tIns="34289" rIns="34289" bIns="34289"/>
          <a:lstStyle/>
          <a:p>
            <a:pPr defTabSz="342872">
              <a:defRPr sz="2400">
                <a:uFillTx/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592" name="Shape 592"/>
          <p:cNvSpPr/>
          <p:nvPr/>
        </p:nvSpPr>
        <p:spPr>
          <a:xfrm>
            <a:off x="2517985" y="2821950"/>
            <a:ext cx="2533304" cy="5361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</a:path>
            </a:pathLst>
          </a:custGeom>
          <a:ln w="25400">
            <a:solidFill>
              <a:srgbClr val="4F81BD"/>
            </a:solidFill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34289" tIns="34289" rIns="34289" bIns="34289"/>
          <a:lstStyle/>
          <a:p>
            <a:pPr defTabSz="342872">
              <a:defRPr sz="2400">
                <a:uFillTx/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593" name="Shape 593"/>
          <p:cNvSpPr/>
          <p:nvPr/>
        </p:nvSpPr>
        <p:spPr>
          <a:xfrm flipV="1">
            <a:off x="5960131" y="2889435"/>
            <a:ext cx="1" cy="849129"/>
          </a:xfrm>
          <a:prstGeom prst="line">
            <a:avLst/>
          </a:prstGeom>
          <a:ln w="25400">
            <a:solidFill>
              <a:srgbClr val="4F81BD"/>
            </a:solidFill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34289" tIns="34289" rIns="34289" bIns="34289"/>
          <a:lstStyle/>
          <a:p>
            <a:pPr defTabSz="342872">
              <a:defRPr sz="2400">
                <a:uFillTx/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594" name="Shape 594"/>
          <p:cNvSpPr/>
          <p:nvPr/>
        </p:nvSpPr>
        <p:spPr>
          <a:xfrm>
            <a:off x="6422323" y="4274225"/>
            <a:ext cx="1142331" cy="1"/>
          </a:xfrm>
          <a:prstGeom prst="line">
            <a:avLst/>
          </a:prstGeom>
          <a:ln w="25400">
            <a:solidFill>
              <a:srgbClr val="4F81BD"/>
            </a:solidFill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34289" tIns="34289" rIns="34289" bIns="34289"/>
          <a:lstStyle/>
          <a:p>
            <a:pPr defTabSz="342872">
              <a:defRPr sz="2400">
                <a:uFillTx/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595" name="Shape 595"/>
          <p:cNvSpPr/>
          <p:nvPr/>
        </p:nvSpPr>
        <p:spPr>
          <a:xfrm>
            <a:off x="2719563" y="2576020"/>
            <a:ext cx="1195320" cy="5721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</a:path>
            </a:pathLst>
          </a:custGeom>
          <a:ln w="25400">
            <a:solidFill>
              <a:srgbClr val="4F81BD"/>
            </a:solidFill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34289" tIns="34289" rIns="34289" bIns="34289"/>
          <a:lstStyle/>
          <a:p>
            <a:pPr defTabSz="342872">
              <a:defRPr sz="2400">
                <a:uFillTx/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596" name="Shape 596"/>
          <p:cNvSpPr/>
          <p:nvPr/>
        </p:nvSpPr>
        <p:spPr>
          <a:xfrm>
            <a:off x="5556358" y="1676910"/>
            <a:ext cx="1780417" cy="8396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ln w="25400">
            <a:solidFill>
              <a:srgbClr val="4F81BD"/>
            </a:solidFill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34289" tIns="34289" rIns="34289" bIns="34289"/>
          <a:lstStyle/>
          <a:p>
            <a:pPr defTabSz="342872">
              <a:defRPr sz="2400">
                <a:uFillTx/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597" name="Shape 597"/>
          <p:cNvSpPr/>
          <p:nvPr/>
        </p:nvSpPr>
        <p:spPr>
          <a:xfrm>
            <a:off x="4317450" y="4307215"/>
            <a:ext cx="3287391" cy="329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051"/>
                </a:moveTo>
                <a:lnTo>
                  <a:pt x="0" y="21600"/>
                </a:lnTo>
                <a:lnTo>
                  <a:pt x="19902" y="21600"/>
                </a:lnTo>
                <a:lnTo>
                  <a:pt x="21600" y="0"/>
                </a:lnTo>
              </a:path>
            </a:pathLst>
          </a:custGeom>
          <a:ln w="25400">
            <a:solidFill>
              <a:srgbClr val="4F81BD"/>
            </a:solidFill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34289" tIns="34289" rIns="34289" bIns="34289"/>
          <a:lstStyle/>
          <a:p>
            <a:pPr defTabSz="342872">
              <a:defRPr sz="2400">
                <a:uFillTx/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598" name="Shape 598"/>
          <p:cNvSpPr/>
          <p:nvPr/>
        </p:nvSpPr>
        <p:spPr>
          <a:xfrm>
            <a:off x="2642420" y="1559252"/>
            <a:ext cx="320649" cy="481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</a:path>
            </a:pathLst>
          </a:custGeom>
          <a:ln w="25400">
            <a:solidFill>
              <a:srgbClr val="4F81BD"/>
            </a:solidFill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34289" tIns="34289" rIns="34289" bIns="34289"/>
          <a:lstStyle/>
          <a:p>
            <a:pPr defTabSz="342872">
              <a:defRPr sz="2400">
                <a:uFillTx/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599" name="Shape 599"/>
          <p:cNvSpPr/>
          <p:nvPr/>
        </p:nvSpPr>
        <p:spPr>
          <a:xfrm>
            <a:off x="2699993" y="4944091"/>
            <a:ext cx="4456023" cy="1"/>
          </a:xfrm>
          <a:prstGeom prst="line">
            <a:avLst/>
          </a:prstGeom>
          <a:ln w="25400">
            <a:solidFill>
              <a:srgbClr val="4F81BD"/>
            </a:solidFill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34289" tIns="34289" rIns="34289" bIns="34289"/>
          <a:lstStyle/>
          <a:p>
            <a:pPr defTabSz="342872">
              <a:defRPr sz="2400">
                <a:uFillTx/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600" name="Shape 600"/>
          <p:cNvSpPr/>
          <p:nvPr/>
        </p:nvSpPr>
        <p:spPr>
          <a:xfrm flipV="1">
            <a:off x="2034461" y="3849661"/>
            <a:ext cx="1" cy="849129"/>
          </a:xfrm>
          <a:prstGeom prst="line">
            <a:avLst/>
          </a:prstGeom>
          <a:ln w="25400">
            <a:solidFill>
              <a:srgbClr val="4F81BD"/>
            </a:solidFill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34289" tIns="34289" rIns="34289" bIns="34289"/>
          <a:lstStyle/>
          <a:p>
            <a:pPr defTabSz="342872">
              <a:defRPr sz="2400">
                <a:uFillTx/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601" name="Shape 601"/>
          <p:cNvSpPr/>
          <p:nvPr/>
        </p:nvSpPr>
        <p:spPr>
          <a:xfrm flipV="1">
            <a:off x="5183927" y="2889435"/>
            <a:ext cx="1" cy="849129"/>
          </a:xfrm>
          <a:prstGeom prst="line">
            <a:avLst/>
          </a:prstGeom>
          <a:ln w="25400">
            <a:solidFill>
              <a:srgbClr val="4F81BD"/>
            </a:solidFill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34289" tIns="34289" rIns="34289" bIns="34289"/>
          <a:lstStyle/>
          <a:p>
            <a:pPr defTabSz="342872">
              <a:defRPr sz="2400">
                <a:uFillTx/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602" name="Shape 602"/>
          <p:cNvSpPr/>
          <p:nvPr/>
        </p:nvSpPr>
        <p:spPr>
          <a:xfrm>
            <a:off x="6194444" y="2454472"/>
            <a:ext cx="1142331" cy="1"/>
          </a:xfrm>
          <a:prstGeom prst="line">
            <a:avLst/>
          </a:prstGeom>
          <a:ln w="25400">
            <a:solidFill>
              <a:srgbClr val="4F81BD"/>
            </a:solidFill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34289" tIns="34289" rIns="34289" bIns="34289"/>
          <a:lstStyle/>
          <a:p>
            <a:pPr defTabSz="342872">
              <a:defRPr sz="2400">
                <a:uFillTx/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603" name="Shape 603"/>
          <p:cNvSpPr/>
          <p:nvPr/>
        </p:nvSpPr>
        <p:spPr>
          <a:xfrm flipH="1">
            <a:off x="7582022" y="1815936"/>
            <a:ext cx="1" cy="2800934"/>
          </a:xfrm>
          <a:prstGeom prst="line">
            <a:avLst/>
          </a:prstGeom>
          <a:ln w="25400">
            <a:solidFill>
              <a:srgbClr val="4F81BD"/>
            </a:solidFill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34289" tIns="34289" rIns="34289" bIns="34289"/>
          <a:lstStyle/>
          <a:p>
            <a:pPr defTabSz="342872">
              <a:defRPr sz="2400">
                <a:uFillTx/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604" name="Shape 604"/>
          <p:cNvSpPr/>
          <p:nvPr/>
        </p:nvSpPr>
        <p:spPr>
          <a:xfrm>
            <a:off x="2620894" y="4167495"/>
            <a:ext cx="763246" cy="1"/>
          </a:xfrm>
          <a:prstGeom prst="line">
            <a:avLst/>
          </a:prstGeom>
          <a:ln w="25400">
            <a:solidFill>
              <a:srgbClr val="4F81BD"/>
            </a:solidFill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34289" tIns="34289" rIns="34289" bIns="34289"/>
          <a:lstStyle/>
          <a:p>
            <a:pPr defTabSz="342872">
              <a:defRPr sz="2400">
                <a:uFillTx/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605" name="Shape 605"/>
          <p:cNvSpPr/>
          <p:nvPr/>
        </p:nvSpPr>
        <p:spPr>
          <a:xfrm flipH="1">
            <a:off x="4092789" y="2742839"/>
            <a:ext cx="1" cy="1142321"/>
          </a:xfrm>
          <a:prstGeom prst="line">
            <a:avLst/>
          </a:prstGeom>
          <a:ln w="25400">
            <a:solidFill>
              <a:srgbClr val="4F81BD"/>
            </a:solidFill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34289" tIns="34289" rIns="34289" bIns="34289"/>
          <a:lstStyle/>
          <a:p>
            <a:pPr defTabSz="342872">
              <a:defRPr sz="2400">
                <a:uFillTx/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606" name="Shape 606"/>
          <p:cNvSpPr/>
          <p:nvPr/>
        </p:nvSpPr>
        <p:spPr>
          <a:xfrm>
            <a:off x="1863262" y="4621844"/>
            <a:ext cx="952500" cy="376077"/>
          </a:xfrm>
          <a:prstGeom prst="rect">
            <a:avLst/>
          </a:prstGeom>
          <a:solidFill>
            <a:srgbClr val="CDDDAC"/>
          </a:solidFill>
          <a:ln w="25400">
            <a:solidFill>
              <a:srgbClr val="4F81BD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marL="0" marR="0" algn="ctr" defTabSz="650240">
              <a:defRPr sz="2400"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266"/>
              <a:t>FW</a:t>
            </a:r>
          </a:p>
        </p:txBody>
      </p:sp>
      <p:sp>
        <p:nvSpPr>
          <p:cNvPr id="607" name="Shape 607"/>
          <p:cNvSpPr/>
          <p:nvPr/>
        </p:nvSpPr>
        <p:spPr>
          <a:xfrm>
            <a:off x="1863262" y="3034436"/>
            <a:ext cx="952500" cy="1416856"/>
          </a:xfrm>
          <a:prstGeom prst="rect">
            <a:avLst/>
          </a:prstGeom>
          <a:solidFill>
            <a:srgbClr val="CDDDAC"/>
          </a:solidFill>
          <a:ln w="25400">
            <a:solidFill>
              <a:srgbClr val="4F81BD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/>
          <a:p>
            <a:pPr algn="ctr" defTabSz="342872">
              <a:defRPr sz="2400">
                <a:uFillTx/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  <a:p>
            <a:pPr algn="ctr" defTabSz="342872">
              <a:defRPr sz="2400">
                <a:uFillTx/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  <a:p>
            <a:pPr algn="ctr" defTabSz="342872">
              <a:defRPr sz="2400">
                <a:uFillTx/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  <a:p>
            <a:pPr algn="ctr" defTabSz="342872">
              <a:defRPr sz="2400">
                <a:uFillTx/>
                <a:latin typeface="Calibri"/>
                <a:ea typeface="Calibri"/>
                <a:cs typeface="Calibri"/>
                <a:sym typeface="Calibri"/>
              </a:defRPr>
            </a:pPr>
            <a:r>
              <a:rPr sz="1266"/>
              <a:t>AGG</a:t>
            </a:r>
          </a:p>
        </p:txBody>
      </p:sp>
      <p:sp>
        <p:nvSpPr>
          <p:cNvPr id="608" name="Shape 608"/>
          <p:cNvSpPr/>
          <p:nvPr/>
        </p:nvSpPr>
        <p:spPr>
          <a:xfrm flipV="1">
            <a:off x="1989008" y="1615066"/>
            <a:ext cx="1" cy="1525878"/>
          </a:xfrm>
          <a:prstGeom prst="line">
            <a:avLst/>
          </a:prstGeom>
          <a:ln w="25400">
            <a:solidFill>
              <a:srgbClr val="4F81BD"/>
            </a:solidFill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34289" tIns="34289" rIns="34289" bIns="34289"/>
          <a:lstStyle/>
          <a:p>
            <a:pPr defTabSz="342872">
              <a:defRPr sz="2400">
                <a:uFillTx/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609" name="Shape 609"/>
          <p:cNvSpPr/>
          <p:nvPr/>
        </p:nvSpPr>
        <p:spPr>
          <a:xfrm flipV="1">
            <a:off x="2312031" y="1622745"/>
            <a:ext cx="1" cy="1525878"/>
          </a:xfrm>
          <a:prstGeom prst="line">
            <a:avLst/>
          </a:prstGeom>
          <a:ln w="25400">
            <a:solidFill>
              <a:srgbClr val="4F81BD"/>
            </a:solidFill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34289" tIns="34289" rIns="34289" bIns="34289"/>
          <a:lstStyle/>
          <a:p>
            <a:pPr defTabSz="342872">
              <a:defRPr sz="2400">
                <a:uFillTx/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610" name="Shape 610"/>
          <p:cNvSpPr/>
          <p:nvPr/>
        </p:nvSpPr>
        <p:spPr>
          <a:xfrm flipV="1">
            <a:off x="2645638" y="1477767"/>
            <a:ext cx="1" cy="1663177"/>
          </a:xfrm>
          <a:prstGeom prst="line">
            <a:avLst/>
          </a:prstGeom>
          <a:ln w="25400">
            <a:solidFill>
              <a:srgbClr val="4F81BD"/>
            </a:solidFill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34289" tIns="34289" rIns="34289" bIns="34289"/>
          <a:lstStyle/>
          <a:p>
            <a:pPr defTabSz="342872">
              <a:defRPr sz="2400">
                <a:uFillTx/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611" name="Shape 611"/>
          <p:cNvSpPr/>
          <p:nvPr/>
        </p:nvSpPr>
        <p:spPr>
          <a:xfrm>
            <a:off x="7105772" y="3313175"/>
            <a:ext cx="952500" cy="616619"/>
          </a:xfrm>
          <a:prstGeom prst="rect">
            <a:avLst/>
          </a:prstGeom>
          <a:solidFill>
            <a:srgbClr val="CDDDAC"/>
          </a:solidFill>
          <a:ln w="25400">
            <a:solidFill>
              <a:srgbClr val="C0504D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/>
          <a:p>
            <a:pPr algn="ctr" defTabSz="342872">
              <a:defRPr sz="2400">
                <a:uFillTx/>
                <a:latin typeface="Calibri"/>
                <a:ea typeface="Calibri"/>
                <a:cs typeface="Calibri"/>
                <a:sym typeface="Calibri"/>
              </a:defRPr>
            </a:pPr>
            <a:r>
              <a:rPr sz="1266"/>
              <a:t>Download</a:t>
            </a:r>
          </a:p>
          <a:p>
            <a:pPr algn="ctr" defTabSz="342872">
              <a:defRPr sz="2400">
                <a:uFillTx/>
                <a:latin typeface="Calibri"/>
                <a:ea typeface="Calibri"/>
                <a:cs typeface="Calibri"/>
                <a:sym typeface="Calibri"/>
              </a:defRPr>
            </a:pPr>
            <a:r>
              <a:rPr sz="1266"/>
              <a:t>Web</a:t>
            </a:r>
          </a:p>
        </p:txBody>
      </p:sp>
      <p:sp>
        <p:nvSpPr>
          <p:cNvPr id="612" name="Shape 612"/>
          <p:cNvSpPr/>
          <p:nvPr/>
        </p:nvSpPr>
        <p:spPr>
          <a:xfrm>
            <a:off x="3535470" y="2434551"/>
            <a:ext cx="952500" cy="526581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marL="0" marR="0" algn="ctr" defTabSz="650240">
              <a:defRPr sz="2400"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266"/>
              <a:t>Config Engine</a:t>
            </a:r>
          </a:p>
        </p:txBody>
      </p:sp>
      <p:sp>
        <p:nvSpPr>
          <p:cNvPr id="613" name="Shape 613"/>
          <p:cNvSpPr/>
          <p:nvPr/>
        </p:nvSpPr>
        <p:spPr>
          <a:xfrm>
            <a:off x="4903416" y="2176979"/>
            <a:ext cx="1337856" cy="952500"/>
          </a:xfrm>
          <a:prstGeom prst="rect">
            <a:avLst/>
          </a:prstGeom>
          <a:solidFill>
            <a:srgbClr val="CDDDAC"/>
          </a:solidFill>
          <a:ln w="25400">
            <a:solidFill>
              <a:srgbClr val="7C9647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/>
          <a:p>
            <a:pPr algn="ctr" defTabSz="342872">
              <a:defRPr sz="2400">
                <a:uFillTx/>
                <a:latin typeface="Calibri"/>
                <a:ea typeface="Calibri"/>
                <a:cs typeface="Calibri"/>
                <a:sym typeface="Calibri"/>
              </a:defRPr>
            </a:pPr>
            <a:r>
              <a:rPr sz="1266"/>
              <a:t>ICAT</a:t>
            </a:r>
          </a:p>
          <a:p>
            <a:pPr algn="ctr" defTabSz="342872">
              <a:defRPr sz="2400">
                <a:uFillTx/>
                <a:latin typeface="Calibri"/>
                <a:ea typeface="Calibri"/>
                <a:cs typeface="Calibri"/>
                <a:sym typeface="Calibri"/>
              </a:defRPr>
            </a:pPr>
            <a:r>
              <a:rPr sz="1266"/>
              <a:t>ISPyB</a:t>
            </a:r>
          </a:p>
          <a:p>
            <a:pPr algn="ctr" defTabSz="342872">
              <a:defRPr sz="2400">
                <a:uFillTx/>
                <a:latin typeface="Calibri"/>
                <a:ea typeface="Calibri"/>
                <a:cs typeface="Calibri"/>
                <a:sym typeface="Calibri"/>
              </a:defRPr>
            </a:pPr>
            <a:r>
              <a:rPr sz="1266"/>
              <a:t>+Glue</a:t>
            </a:r>
          </a:p>
        </p:txBody>
      </p:sp>
      <p:sp>
        <p:nvSpPr>
          <p:cNvPr id="614" name="Shape 614"/>
          <p:cNvSpPr/>
          <p:nvPr/>
        </p:nvSpPr>
        <p:spPr>
          <a:xfrm>
            <a:off x="7105772" y="4085314"/>
            <a:ext cx="952500" cy="952500"/>
          </a:xfrm>
          <a:prstGeom prst="rect">
            <a:avLst/>
          </a:prstGeom>
          <a:solidFill>
            <a:srgbClr val="A5D6E3"/>
          </a:solidFill>
          <a:ln w="25400">
            <a:solidFill>
              <a:srgbClr val="7C9647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marL="0" marR="0" algn="ctr" defTabSz="650240">
              <a:defRPr sz="2400"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266"/>
              <a:t>PFS</a:t>
            </a:r>
          </a:p>
        </p:txBody>
      </p:sp>
      <p:sp>
        <p:nvSpPr>
          <p:cNvPr id="615" name="Shape 615"/>
          <p:cNvSpPr/>
          <p:nvPr/>
        </p:nvSpPr>
        <p:spPr>
          <a:xfrm>
            <a:off x="7105772" y="1180806"/>
            <a:ext cx="952500" cy="952500"/>
          </a:xfrm>
          <a:prstGeom prst="rect">
            <a:avLst/>
          </a:prstGeom>
          <a:solidFill>
            <a:srgbClr val="A5D6E3"/>
          </a:solidFill>
          <a:ln w="25400">
            <a:solidFill>
              <a:srgbClr val="7C9647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marL="0" marR="0" algn="ctr" defTabSz="650240">
              <a:defRPr sz="2400"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266"/>
              <a:t>DB</a:t>
            </a:r>
          </a:p>
        </p:txBody>
      </p:sp>
      <p:sp>
        <p:nvSpPr>
          <p:cNvPr id="616" name="Shape 616"/>
          <p:cNvSpPr/>
          <p:nvPr/>
        </p:nvSpPr>
        <p:spPr>
          <a:xfrm>
            <a:off x="7105772" y="2780339"/>
            <a:ext cx="952500" cy="376077"/>
          </a:xfrm>
          <a:prstGeom prst="rect">
            <a:avLst/>
          </a:prstGeom>
          <a:solidFill>
            <a:srgbClr val="A5D6E3"/>
          </a:solidFill>
          <a:ln w="25400">
            <a:solidFill>
              <a:srgbClr val="7C9647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marL="0" marR="0" algn="ctr" defTabSz="650240">
              <a:defRPr sz="2400"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266"/>
              <a:t>Auth</a:t>
            </a:r>
          </a:p>
        </p:txBody>
      </p:sp>
      <p:sp>
        <p:nvSpPr>
          <p:cNvPr id="617" name="Shape 617"/>
          <p:cNvSpPr/>
          <p:nvPr/>
        </p:nvSpPr>
        <p:spPr>
          <a:xfrm>
            <a:off x="7105772" y="2266434"/>
            <a:ext cx="952500" cy="376078"/>
          </a:xfrm>
          <a:prstGeom prst="rect">
            <a:avLst/>
          </a:prstGeom>
          <a:solidFill>
            <a:srgbClr val="A5D6E3"/>
          </a:solidFill>
          <a:ln w="25400">
            <a:solidFill>
              <a:srgbClr val="C0504D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marL="0" marR="0" algn="ctr" defTabSz="650240">
              <a:defRPr sz="2400"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266"/>
              <a:t>UO</a:t>
            </a:r>
          </a:p>
        </p:txBody>
      </p:sp>
      <p:grpSp>
        <p:nvGrpSpPr>
          <p:cNvPr id="622" name="Group 622"/>
          <p:cNvGrpSpPr/>
          <p:nvPr/>
        </p:nvGrpSpPr>
        <p:grpSpPr>
          <a:xfrm>
            <a:off x="3193995" y="3508645"/>
            <a:ext cx="2207145" cy="952500"/>
            <a:chOff x="0" y="0"/>
            <a:chExt cx="4185400" cy="1806222"/>
          </a:xfrm>
        </p:grpSpPr>
        <p:sp>
          <p:nvSpPr>
            <p:cNvPr id="618" name="Shape 618"/>
            <p:cNvSpPr/>
            <p:nvPr/>
          </p:nvSpPr>
          <p:spPr>
            <a:xfrm>
              <a:off x="0" y="0"/>
              <a:ext cx="4185401" cy="1806223"/>
            </a:xfrm>
            <a:prstGeom prst="rect">
              <a:avLst/>
            </a:prstGeom>
            <a:solidFill>
              <a:srgbClr val="A5D6E3"/>
            </a:solidFill>
            <a:ln w="25400" cap="flat">
              <a:solidFill>
                <a:srgbClr val="4F81BD"/>
              </a:solidFill>
              <a:prstDash val="solid"/>
              <a:round/>
            </a:ln>
            <a:effectLst>
              <a:outerShdw blurRad="50800" dist="254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342872">
                <a:defRPr sz="2400">
                  <a:uFillTx/>
                  <a:latin typeface="Calibri"/>
                  <a:ea typeface="Calibri"/>
                  <a:cs typeface="Calibri"/>
                  <a:sym typeface="Calibri"/>
                </a:defRPr>
              </a:pPr>
              <a:endParaRPr sz="1266"/>
            </a:p>
          </p:txBody>
        </p:sp>
        <p:sp>
          <p:nvSpPr>
            <p:cNvPr id="619" name="Shape 619"/>
            <p:cNvSpPr/>
            <p:nvPr/>
          </p:nvSpPr>
          <p:spPr>
            <a:xfrm>
              <a:off x="178637" y="318465"/>
              <a:ext cx="1204043" cy="1169292"/>
            </a:xfrm>
            <a:prstGeom prst="rect">
              <a:avLst/>
            </a:prstGeom>
            <a:solidFill>
              <a:srgbClr val="C0B2D1"/>
            </a:solidFill>
            <a:ln w="25400" cap="flat">
              <a:solidFill>
                <a:srgbClr val="4F81BD"/>
              </a:solidFill>
              <a:prstDash val="solid"/>
              <a:round/>
            </a:ln>
            <a:effectLst>
              <a:outerShdw blurRad="50800" dist="254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noAutofit/>
            </a:bodyPr>
            <a:lstStyle>
              <a:lvl1pPr marL="0" marR="0" algn="ctr" defTabSz="650240">
                <a:defRPr sz="2200"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160"/>
                <a:t>ECP</a:t>
              </a:r>
            </a:p>
          </p:txBody>
        </p:sp>
        <p:sp>
          <p:nvSpPr>
            <p:cNvPr id="620" name="Shape 620"/>
            <p:cNvSpPr/>
            <p:nvPr/>
          </p:nvSpPr>
          <p:spPr>
            <a:xfrm>
              <a:off x="1490679" y="318465"/>
              <a:ext cx="1204042" cy="1169292"/>
            </a:xfrm>
            <a:prstGeom prst="rect">
              <a:avLst/>
            </a:prstGeom>
            <a:solidFill>
              <a:srgbClr val="C0B2D1"/>
            </a:solidFill>
            <a:ln w="25400" cap="flat">
              <a:solidFill>
                <a:srgbClr val="4F81BD"/>
              </a:solidFill>
              <a:prstDash val="solid"/>
              <a:round/>
            </a:ln>
            <a:effectLst>
              <a:outerShdw blurRad="50800" dist="254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noAutofit/>
            </a:bodyPr>
            <a:lstStyle>
              <a:lvl1pPr marL="0" marR="0" algn="ctr" defTabSz="650240">
                <a:defRPr sz="2200"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160"/>
                <a:t>Live Mantid</a:t>
              </a:r>
            </a:p>
          </p:txBody>
        </p:sp>
        <p:sp>
          <p:nvSpPr>
            <p:cNvPr id="621" name="Shape 621"/>
            <p:cNvSpPr/>
            <p:nvPr/>
          </p:nvSpPr>
          <p:spPr>
            <a:xfrm>
              <a:off x="2802720" y="318465"/>
              <a:ext cx="1204042" cy="1169292"/>
            </a:xfrm>
            <a:prstGeom prst="rect">
              <a:avLst/>
            </a:prstGeom>
            <a:solidFill>
              <a:srgbClr val="E0A8A6"/>
            </a:solidFill>
            <a:ln w="25400" cap="flat">
              <a:solidFill>
                <a:srgbClr val="4F81BD"/>
              </a:solidFill>
              <a:prstDash val="solid"/>
              <a:round/>
            </a:ln>
            <a:effectLst>
              <a:outerShdw blurRad="50800" dist="254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noAutofit/>
            </a:bodyPr>
            <a:lstStyle>
              <a:lvl1pPr marL="0" marR="0" algn="ctr" defTabSz="650240">
                <a:defRPr sz="2200"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160"/>
                <a:t>Live Analysis</a:t>
              </a:r>
            </a:p>
          </p:txBody>
        </p:sp>
      </p:grpSp>
      <p:sp>
        <p:nvSpPr>
          <p:cNvPr id="623" name="Shape 623"/>
          <p:cNvSpPr/>
          <p:nvPr/>
        </p:nvSpPr>
        <p:spPr>
          <a:xfrm rot="16200000">
            <a:off x="1583054" y="1366210"/>
            <a:ext cx="750948" cy="270049"/>
          </a:xfrm>
          <a:prstGeom prst="rect">
            <a:avLst/>
          </a:prstGeom>
          <a:solidFill>
            <a:srgbClr val="DDDDDD"/>
          </a:solidFill>
          <a:ln w="25400">
            <a:solidFill>
              <a:srgbClr val="000000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marL="0" marR="0" algn="ctr" defTabSz="650240">
              <a:defRPr sz="1800"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949"/>
              <a:t>Detector</a:t>
            </a:r>
          </a:p>
        </p:txBody>
      </p:sp>
      <p:sp>
        <p:nvSpPr>
          <p:cNvPr id="624" name="Shape 624"/>
          <p:cNvSpPr/>
          <p:nvPr/>
        </p:nvSpPr>
        <p:spPr>
          <a:xfrm rot="16200000">
            <a:off x="1907112" y="1366573"/>
            <a:ext cx="750948" cy="270049"/>
          </a:xfrm>
          <a:prstGeom prst="rect">
            <a:avLst/>
          </a:prstGeom>
          <a:solidFill>
            <a:srgbClr val="DDDDDD"/>
          </a:solidFill>
          <a:ln w="25400">
            <a:solidFill>
              <a:srgbClr val="000000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marL="0" marR="0" algn="ctr" defTabSz="650240">
              <a:defRPr sz="1800"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949"/>
              <a:t> (fast) SE</a:t>
            </a:r>
          </a:p>
        </p:txBody>
      </p:sp>
      <p:sp>
        <p:nvSpPr>
          <p:cNvPr id="625" name="Shape 625"/>
          <p:cNvSpPr/>
          <p:nvPr/>
        </p:nvSpPr>
        <p:spPr>
          <a:xfrm rot="16200000">
            <a:off x="2553037" y="1366210"/>
            <a:ext cx="750949" cy="270049"/>
          </a:xfrm>
          <a:prstGeom prst="rect">
            <a:avLst/>
          </a:prstGeom>
          <a:solidFill>
            <a:srgbClr val="DDDDDD"/>
          </a:solidFill>
          <a:ln w="25400">
            <a:solidFill>
              <a:srgbClr val="000000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marL="0" marR="0" algn="ctr" defTabSz="650240">
              <a:defRPr sz="1800"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949"/>
              <a:t>Motion et al</a:t>
            </a:r>
          </a:p>
        </p:txBody>
      </p:sp>
      <p:sp>
        <p:nvSpPr>
          <p:cNvPr id="626" name="Shape 626"/>
          <p:cNvSpPr/>
          <p:nvPr/>
        </p:nvSpPr>
        <p:spPr>
          <a:xfrm rot="16200000">
            <a:off x="2416196" y="3178975"/>
            <a:ext cx="458884" cy="270049"/>
          </a:xfrm>
          <a:prstGeom prst="rect">
            <a:avLst/>
          </a:prstGeom>
          <a:solidFill>
            <a:srgbClr val="CDDDAC"/>
          </a:solidFill>
          <a:ln w="25400">
            <a:solidFill>
              <a:srgbClr val="4F81BD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marL="0" marR="0" algn="ctr" defTabSz="650240">
              <a:defRPr sz="1400"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738"/>
              <a:t>EPICS</a:t>
            </a:r>
          </a:p>
        </p:txBody>
      </p:sp>
      <p:sp>
        <p:nvSpPr>
          <p:cNvPr id="627" name="Shape 627"/>
          <p:cNvSpPr/>
          <p:nvPr/>
        </p:nvSpPr>
        <p:spPr>
          <a:xfrm rot="16200000">
            <a:off x="1805102" y="3178975"/>
            <a:ext cx="458885" cy="270049"/>
          </a:xfrm>
          <a:prstGeom prst="rect">
            <a:avLst/>
          </a:prstGeom>
          <a:solidFill>
            <a:srgbClr val="CDDDAC"/>
          </a:solidFill>
          <a:ln w="25400">
            <a:solidFill>
              <a:srgbClr val="4F81BD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marL="0" marR="0" algn="ctr" defTabSz="650240">
              <a:defRPr sz="1400"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738"/>
              <a:t>“BDI”</a:t>
            </a:r>
          </a:p>
        </p:txBody>
      </p:sp>
      <p:sp>
        <p:nvSpPr>
          <p:cNvPr id="628" name="Shape 628"/>
          <p:cNvSpPr/>
          <p:nvPr/>
        </p:nvSpPr>
        <p:spPr>
          <a:xfrm rot="16200000">
            <a:off x="2110070" y="3178975"/>
            <a:ext cx="458885" cy="270049"/>
          </a:xfrm>
          <a:prstGeom prst="rect">
            <a:avLst/>
          </a:prstGeom>
          <a:solidFill>
            <a:srgbClr val="CDDDAC"/>
          </a:solidFill>
          <a:ln w="25400">
            <a:solidFill>
              <a:srgbClr val="4F81BD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marL="0" marR="0" algn="ctr" defTabSz="650240">
              <a:defRPr sz="1400"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738"/>
              <a:t>fast SE</a:t>
            </a:r>
          </a:p>
        </p:txBody>
      </p:sp>
      <p:sp>
        <p:nvSpPr>
          <p:cNvPr id="629" name="Shape 629"/>
          <p:cNvSpPr/>
          <p:nvPr/>
        </p:nvSpPr>
        <p:spPr>
          <a:xfrm rot="16200000">
            <a:off x="2230135" y="1366210"/>
            <a:ext cx="750948" cy="270049"/>
          </a:xfrm>
          <a:prstGeom prst="rect">
            <a:avLst/>
          </a:prstGeom>
          <a:solidFill>
            <a:srgbClr val="DDDDDD"/>
          </a:solidFill>
          <a:ln w="25400">
            <a:solidFill>
              <a:srgbClr val="000000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marL="0" marR="0" algn="ctr" defTabSz="650240">
              <a:defRPr sz="1800"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949"/>
              <a:t> SE</a:t>
            </a:r>
          </a:p>
        </p:txBody>
      </p:sp>
      <p:grpSp>
        <p:nvGrpSpPr>
          <p:cNvPr id="634" name="Group 634"/>
          <p:cNvGrpSpPr/>
          <p:nvPr/>
        </p:nvGrpSpPr>
        <p:grpSpPr>
          <a:xfrm>
            <a:off x="5769848" y="3508645"/>
            <a:ext cx="1123281" cy="952500"/>
            <a:chOff x="0" y="0"/>
            <a:chExt cx="2130072" cy="1806222"/>
          </a:xfrm>
        </p:grpSpPr>
        <p:sp>
          <p:nvSpPr>
            <p:cNvPr id="630" name="Shape 630"/>
            <p:cNvSpPr/>
            <p:nvPr/>
          </p:nvSpPr>
          <p:spPr>
            <a:xfrm>
              <a:off x="0" y="0"/>
              <a:ext cx="2130073" cy="1806223"/>
            </a:xfrm>
            <a:prstGeom prst="rect">
              <a:avLst/>
            </a:prstGeom>
            <a:solidFill>
              <a:srgbClr val="A5D6E3"/>
            </a:solidFill>
            <a:ln w="25400" cap="flat">
              <a:solidFill>
                <a:srgbClr val="C0504D"/>
              </a:solidFill>
              <a:prstDash val="solid"/>
              <a:round/>
            </a:ln>
            <a:effectLst>
              <a:outerShdw blurRad="50800" dist="254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342872">
                <a:defRPr sz="2400">
                  <a:uFillTx/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66"/>
                <a:t>Reduction</a:t>
              </a:r>
            </a:p>
            <a:p>
              <a:pPr algn="ctr" defTabSz="342872">
                <a:defRPr sz="2400">
                  <a:uFillTx/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66"/>
                <a:t>Analysis</a:t>
              </a:r>
            </a:p>
            <a:p>
              <a:pPr algn="ctr" defTabSz="342872">
                <a:defRPr sz="2400">
                  <a:uFillTx/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66"/>
                <a:t>Service</a:t>
              </a:r>
            </a:p>
          </p:txBody>
        </p:sp>
        <p:sp>
          <p:nvSpPr>
            <p:cNvPr id="631" name="Shape 631"/>
            <p:cNvSpPr/>
            <p:nvPr/>
          </p:nvSpPr>
          <p:spPr>
            <a:xfrm>
              <a:off x="353026" y="1210539"/>
              <a:ext cx="1424021" cy="439845"/>
            </a:xfrm>
            <a:prstGeom prst="rect">
              <a:avLst/>
            </a:prstGeom>
            <a:solidFill>
              <a:srgbClr val="CDDDAC"/>
            </a:solidFill>
            <a:ln w="25400" cap="flat">
              <a:solidFill>
                <a:srgbClr val="4F81BD"/>
              </a:solidFill>
              <a:prstDash val="solid"/>
              <a:round/>
            </a:ln>
            <a:effectLst>
              <a:outerShdw blurRad="50800" dist="254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noAutofit/>
            </a:bodyPr>
            <a:lstStyle>
              <a:lvl1pPr marL="0" marR="0" algn="ctr" defTabSz="650240">
                <a:defRPr sz="1800"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949"/>
                <a:t>Service</a:t>
              </a:r>
            </a:p>
          </p:txBody>
        </p:sp>
        <p:sp>
          <p:nvSpPr>
            <p:cNvPr id="632" name="Shape 632"/>
            <p:cNvSpPr/>
            <p:nvPr/>
          </p:nvSpPr>
          <p:spPr>
            <a:xfrm>
              <a:off x="353026" y="693961"/>
              <a:ext cx="1424021" cy="439844"/>
            </a:xfrm>
            <a:prstGeom prst="rect">
              <a:avLst/>
            </a:prstGeom>
            <a:solidFill>
              <a:srgbClr val="C0B2D1"/>
            </a:solidFill>
            <a:ln w="25400" cap="flat">
              <a:solidFill>
                <a:srgbClr val="4F81BD"/>
              </a:solidFill>
              <a:prstDash val="solid"/>
              <a:round/>
            </a:ln>
            <a:effectLst>
              <a:outerShdw blurRad="50800" dist="254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noAutofit/>
            </a:bodyPr>
            <a:lstStyle>
              <a:lvl1pPr marL="0" marR="0" algn="ctr" defTabSz="650240">
                <a:defRPr sz="1800"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949"/>
                <a:t>Reduction</a:t>
              </a:r>
            </a:p>
          </p:txBody>
        </p:sp>
        <p:sp>
          <p:nvSpPr>
            <p:cNvPr id="633" name="Shape 633"/>
            <p:cNvSpPr/>
            <p:nvPr/>
          </p:nvSpPr>
          <p:spPr>
            <a:xfrm>
              <a:off x="353026" y="183011"/>
              <a:ext cx="1424021" cy="439845"/>
            </a:xfrm>
            <a:prstGeom prst="rect">
              <a:avLst/>
            </a:prstGeom>
            <a:solidFill>
              <a:srgbClr val="E0A8A6"/>
            </a:solidFill>
            <a:ln w="25400" cap="flat">
              <a:solidFill>
                <a:srgbClr val="4F81BD"/>
              </a:solidFill>
              <a:prstDash val="solid"/>
              <a:round/>
            </a:ln>
            <a:effectLst>
              <a:outerShdw blurRad="50800" dist="254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noAutofit/>
            </a:bodyPr>
            <a:lstStyle>
              <a:lvl1pPr marL="0" marR="0" algn="ctr" defTabSz="650240">
                <a:defRPr sz="1800"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949"/>
                <a:t>Analysis</a:t>
              </a:r>
            </a:p>
          </p:txBody>
        </p:sp>
      </p:grpSp>
      <p:grpSp>
        <p:nvGrpSpPr>
          <p:cNvPr id="655" name="Group 655"/>
          <p:cNvGrpSpPr/>
          <p:nvPr/>
        </p:nvGrpSpPr>
        <p:grpSpPr>
          <a:xfrm>
            <a:off x="3429888" y="1168001"/>
            <a:ext cx="1889032" cy="969679"/>
            <a:chOff x="0" y="0"/>
            <a:chExt cx="3582162" cy="1838797"/>
          </a:xfrm>
        </p:grpSpPr>
        <p:sp>
          <p:nvSpPr>
            <p:cNvPr id="635" name="Shape 635"/>
            <p:cNvSpPr/>
            <p:nvPr/>
          </p:nvSpPr>
          <p:spPr>
            <a:xfrm>
              <a:off x="1407379" y="1529092"/>
              <a:ext cx="262472" cy="268462"/>
            </a:xfrm>
            <a:prstGeom prst="rect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>
              <a:outerShdw blurRad="50800" dist="254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defTabSz="342872">
                <a:defRPr sz="2000">
                  <a:uFillTx/>
                  <a:latin typeface="Calibri"/>
                  <a:ea typeface="Calibri"/>
                  <a:cs typeface="Calibri"/>
                  <a:sym typeface="Calibri"/>
                </a:defRPr>
              </a:pPr>
              <a:endParaRPr sz="1055"/>
            </a:p>
          </p:txBody>
        </p:sp>
        <p:sp>
          <p:nvSpPr>
            <p:cNvPr id="636" name="Shape 636"/>
            <p:cNvSpPr/>
            <p:nvPr/>
          </p:nvSpPr>
          <p:spPr>
            <a:xfrm>
              <a:off x="1704500" y="1399615"/>
              <a:ext cx="1101000" cy="439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4289" tIns="34289" rIns="34289" bIns="34289" numCol="1" anchor="t">
              <a:spAutoFit/>
            </a:bodyPr>
            <a:lstStyle>
              <a:lvl1pPr marL="0" marR="0" defTabSz="650240">
                <a:defRPr sz="2000"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055"/>
                <a:t>unknown</a:t>
              </a:r>
            </a:p>
          </p:txBody>
        </p:sp>
        <p:sp>
          <p:nvSpPr>
            <p:cNvPr id="637" name="Shape 637"/>
            <p:cNvSpPr/>
            <p:nvPr/>
          </p:nvSpPr>
          <p:spPr>
            <a:xfrm>
              <a:off x="0" y="129477"/>
              <a:ext cx="262471" cy="268463"/>
            </a:xfrm>
            <a:prstGeom prst="rect">
              <a:avLst/>
            </a:prstGeom>
            <a:solidFill>
              <a:srgbClr val="A5D6E3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defTabSz="342872">
                <a:defRPr sz="2000">
                  <a:uFillTx/>
                  <a:latin typeface="Calibri"/>
                  <a:ea typeface="Calibri"/>
                  <a:cs typeface="Calibri"/>
                  <a:sym typeface="Calibri"/>
                </a:defRPr>
              </a:pPr>
              <a:endParaRPr sz="1055"/>
            </a:p>
          </p:txBody>
        </p:sp>
        <p:sp>
          <p:nvSpPr>
            <p:cNvPr id="638" name="Shape 638"/>
            <p:cNvSpPr/>
            <p:nvPr/>
          </p:nvSpPr>
          <p:spPr>
            <a:xfrm>
              <a:off x="5166" y="479381"/>
              <a:ext cx="262472" cy="268462"/>
            </a:xfrm>
            <a:prstGeom prst="rect">
              <a:avLst/>
            </a:prstGeom>
            <a:solidFill>
              <a:srgbClr val="CDDDAC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defTabSz="342872">
                <a:defRPr sz="2000">
                  <a:uFillTx/>
                  <a:latin typeface="Calibri"/>
                  <a:ea typeface="Calibri"/>
                  <a:cs typeface="Calibri"/>
                  <a:sym typeface="Calibri"/>
                </a:defRPr>
              </a:pPr>
              <a:endParaRPr sz="1055"/>
            </a:p>
          </p:txBody>
        </p:sp>
        <p:sp>
          <p:nvSpPr>
            <p:cNvPr id="639" name="Shape 639"/>
            <p:cNvSpPr/>
            <p:nvPr/>
          </p:nvSpPr>
          <p:spPr>
            <a:xfrm>
              <a:off x="0" y="829285"/>
              <a:ext cx="262471" cy="268462"/>
            </a:xfrm>
            <a:prstGeom prst="rect">
              <a:avLst/>
            </a:prstGeom>
            <a:solidFill>
              <a:srgbClr val="C0B2D1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defTabSz="342872">
                <a:defRPr sz="2000">
                  <a:uFillTx/>
                  <a:latin typeface="Calibri"/>
                  <a:ea typeface="Calibri"/>
                  <a:cs typeface="Calibri"/>
                  <a:sym typeface="Calibri"/>
                </a:defRPr>
              </a:pPr>
              <a:endParaRPr sz="1055"/>
            </a:p>
          </p:txBody>
        </p:sp>
        <p:sp>
          <p:nvSpPr>
            <p:cNvPr id="640" name="Shape 640"/>
            <p:cNvSpPr/>
            <p:nvPr/>
          </p:nvSpPr>
          <p:spPr>
            <a:xfrm>
              <a:off x="0" y="1179188"/>
              <a:ext cx="262471" cy="268463"/>
            </a:xfrm>
            <a:prstGeom prst="rect">
              <a:avLst/>
            </a:prstGeom>
            <a:solidFill>
              <a:srgbClr val="E0A8A6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defTabSz="342872">
                <a:defRPr sz="2000">
                  <a:uFillTx/>
                  <a:latin typeface="Calibri"/>
                  <a:ea typeface="Calibri"/>
                  <a:cs typeface="Calibri"/>
                  <a:sym typeface="Calibri"/>
                </a:defRPr>
              </a:pPr>
              <a:endParaRPr sz="1055"/>
            </a:p>
          </p:txBody>
        </p:sp>
        <p:sp>
          <p:nvSpPr>
            <p:cNvPr id="641" name="Shape 641"/>
            <p:cNvSpPr/>
            <p:nvPr/>
          </p:nvSpPr>
          <p:spPr>
            <a:xfrm>
              <a:off x="0" y="1529092"/>
              <a:ext cx="262471" cy="268462"/>
            </a:xfrm>
            <a:prstGeom prst="rect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defTabSz="342872">
                <a:defRPr sz="2000">
                  <a:uFillTx/>
                  <a:latin typeface="Calibri"/>
                  <a:ea typeface="Calibri"/>
                  <a:cs typeface="Calibri"/>
                  <a:sym typeface="Calibri"/>
                </a:defRPr>
              </a:pPr>
              <a:endParaRPr sz="1055"/>
            </a:p>
          </p:txBody>
        </p:sp>
        <p:sp>
          <p:nvSpPr>
            <p:cNvPr id="642" name="Shape 642"/>
            <p:cNvSpPr/>
            <p:nvPr/>
          </p:nvSpPr>
          <p:spPr>
            <a:xfrm>
              <a:off x="281404" y="0"/>
              <a:ext cx="532563" cy="439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4289" tIns="34289" rIns="34289" bIns="34289" numCol="1" anchor="t">
              <a:spAutoFit/>
            </a:bodyPr>
            <a:lstStyle>
              <a:lvl1pPr marL="0" marR="0" defTabSz="650240">
                <a:defRPr sz="2000"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055"/>
                <a:t>DST</a:t>
              </a:r>
            </a:p>
          </p:txBody>
        </p:sp>
        <p:sp>
          <p:nvSpPr>
            <p:cNvPr id="643" name="Shape 643"/>
            <p:cNvSpPr/>
            <p:nvPr/>
          </p:nvSpPr>
          <p:spPr>
            <a:xfrm>
              <a:off x="281404" y="349902"/>
              <a:ext cx="508245" cy="439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4289" tIns="34289" rIns="34289" bIns="34289" numCol="1" anchor="t">
              <a:spAutoFit/>
            </a:bodyPr>
            <a:lstStyle>
              <a:lvl1pPr marL="0" marR="0" defTabSz="650240">
                <a:defRPr sz="2000"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055"/>
                <a:t>DM</a:t>
              </a:r>
            </a:p>
          </p:txBody>
        </p:sp>
        <p:sp>
          <p:nvSpPr>
            <p:cNvPr id="644" name="Shape 644"/>
            <p:cNvSpPr/>
            <p:nvPr/>
          </p:nvSpPr>
          <p:spPr>
            <a:xfrm>
              <a:off x="304723" y="699807"/>
              <a:ext cx="514324" cy="439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4289" tIns="34289" rIns="34289" bIns="34289" numCol="1" anchor="t">
              <a:spAutoFit/>
            </a:bodyPr>
            <a:lstStyle>
              <a:lvl1pPr marL="0" marR="0" defTabSz="650240">
                <a:defRPr sz="2000"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055"/>
                <a:t>IDG</a:t>
              </a:r>
            </a:p>
          </p:txBody>
        </p:sp>
        <p:sp>
          <p:nvSpPr>
            <p:cNvPr id="645" name="Shape 645"/>
            <p:cNvSpPr/>
            <p:nvPr/>
          </p:nvSpPr>
          <p:spPr>
            <a:xfrm>
              <a:off x="304723" y="1049711"/>
              <a:ext cx="657195" cy="439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4289" tIns="34289" rIns="34289" bIns="34289" numCol="1" anchor="t">
              <a:spAutoFit/>
            </a:bodyPr>
            <a:lstStyle>
              <a:lvl1pPr marL="0" marR="0" defTabSz="650240">
                <a:defRPr sz="2000"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055"/>
                <a:t>DAM</a:t>
              </a:r>
            </a:p>
          </p:txBody>
        </p:sp>
        <p:sp>
          <p:nvSpPr>
            <p:cNvPr id="646" name="Shape 646"/>
            <p:cNvSpPr/>
            <p:nvPr/>
          </p:nvSpPr>
          <p:spPr>
            <a:xfrm>
              <a:off x="297119" y="1399613"/>
              <a:ext cx="982450" cy="439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4289" tIns="34289" rIns="34289" bIns="34289" numCol="1" anchor="t">
              <a:spAutoFit/>
            </a:bodyPr>
            <a:lstStyle>
              <a:lvl1pPr marL="0" marR="0" defTabSz="650240">
                <a:defRPr sz="2000"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055"/>
                <a:t>External</a:t>
              </a:r>
            </a:p>
          </p:txBody>
        </p:sp>
        <p:sp>
          <p:nvSpPr>
            <p:cNvPr id="647" name="Shape 647"/>
            <p:cNvSpPr/>
            <p:nvPr/>
          </p:nvSpPr>
          <p:spPr>
            <a:xfrm>
              <a:off x="1407379" y="129477"/>
              <a:ext cx="262472" cy="268463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>
              <a:outerShdw blurRad="50800" dist="254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defTabSz="342872">
                <a:defRPr sz="2000">
                  <a:uFillTx/>
                  <a:latin typeface="Calibri"/>
                  <a:ea typeface="Calibri"/>
                  <a:cs typeface="Calibri"/>
                  <a:sym typeface="Calibri"/>
                </a:defRPr>
              </a:pPr>
              <a:endParaRPr sz="1055"/>
            </a:p>
          </p:txBody>
        </p:sp>
        <p:sp>
          <p:nvSpPr>
            <p:cNvPr id="648" name="Shape 648"/>
            <p:cNvSpPr/>
            <p:nvPr/>
          </p:nvSpPr>
          <p:spPr>
            <a:xfrm>
              <a:off x="1412545" y="479381"/>
              <a:ext cx="262472" cy="268462"/>
            </a:xfrm>
            <a:prstGeom prst="rect">
              <a:avLst/>
            </a:prstGeom>
            <a:noFill/>
            <a:ln w="25400" cap="flat">
              <a:solidFill>
                <a:srgbClr val="3F6797"/>
              </a:solidFill>
              <a:prstDash val="solid"/>
              <a:round/>
            </a:ln>
            <a:effectLst>
              <a:outerShdw blurRad="50800" dist="254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defTabSz="342872">
                <a:defRPr sz="2000">
                  <a:uFillTx/>
                  <a:latin typeface="Calibri"/>
                  <a:ea typeface="Calibri"/>
                  <a:cs typeface="Calibri"/>
                  <a:sym typeface="Calibri"/>
                </a:defRPr>
              </a:pPr>
              <a:endParaRPr sz="1055"/>
            </a:p>
          </p:txBody>
        </p:sp>
        <p:sp>
          <p:nvSpPr>
            <p:cNvPr id="649" name="Shape 649"/>
            <p:cNvSpPr/>
            <p:nvPr/>
          </p:nvSpPr>
          <p:spPr>
            <a:xfrm>
              <a:off x="1407379" y="829285"/>
              <a:ext cx="262472" cy="268462"/>
            </a:xfrm>
            <a:prstGeom prst="rect">
              <a:avLst/>
            </a:prstGeom>
            <a:noFill/>
            <a:ln w="25400" cap="flat">
              <a:solidFill>
                <a:srgbClr val="9A403E"/>
              </a:solidFill>
              <a:prstDash val="solid"/>
              <a:round/>
            </a:ln>
            <a:effectLst>
              <a:outerShdw blurRad="50800" dist="254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defTabSz="342872">
                <a:defRPr sz="2000">
                  <a:uFillTx/>
                  <a:latin typeface="Calibri"/>
                  <a:ea typeface="Calibri"/>
                  <a:cs typeface="Calibri"/>
                  <a:sym typeface="Calibri"/>
                </a:defRPr>
              </a:pPr>
              <a:endParaRPr sz="1055"/>
            </a:p>
          </p:txBody>
        </p:sp>
        <p:sp>
          <p:nvSpPr>
            <p:cNvPr id="650" name="Shape 650"/>
            <p:cNvSpPr/>
            <p:nvPr/>
          </p:nvSpPr>
          <p:spPr>
            <a:xfrm>
              <a:off x="1407379" y="1179188"/>
              <a:ext cx="262472" cy="268462"/>
            </a:xfrm>
            <a:prstGeom prst="rect">
              <a:avLst/>
            </a:prstGeom>
            <a:noFill/>
            <a:ln w="25400" cap="flat">
              <a:solidFill>
                <a:srgbClr val="7C9647"/>
              </a:solidFill>
              <a:prstDash val="solid"/>
              <a:round/>
            </a:ln>
            <a:effectLst>
              <a:outerShdw blurRad="50800" dist="254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defTabSz="342872">
                <a:defRPr sz="2000">
                  <a:uFillTx/>
                  <a:latin typeface="Calibri"/>
                  <a:ea typeface="Calibri"/>
                  <a:cs typeface="Calibri"/>
                  <a:sym typeface="Calibri"/>
                </a:defRPr>
              </a:pPr>
              <a:endParaRPr sz="1055"/>
            </a:p>
          </p:txBody>
        </p:sp>
        <p:sp>
          <p:nvSpPr>
            <p:cNvPr id="651" name="Shape 651"/>
            <p:cNvSpPr/>
            <p:nvPr/>
          </p:nvSpPr>
          <p:spPr>
            <a:xfrm>
              <a:off x="1688783" y="0"/>
              <a:ext cx="1101000" cy="439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4289" tIns="34289" rIns="34289" bIns="34289" numCol="1" anchor="t">
              <a:spAutoFit/>
            </a:bodyPr>
            <a:lstStyle>
              <a:lvl1pPr marL="0" marR="0" defTabSz="650240">
                <a:defRPr sz="2000"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055"/>
                <a:t>Beamline</a:t>
              </a:r>
            </a:p>
          </p:txBody>
        </p:sp>
        <p:sp>
          <p:nvSpPr>
            <p:cNvPr id="652" name="Shape 652"/>
            <p:cNvSpPr/>
            <p:nvPr/>
          </p:nvSpPr>
          <p:spPr>
            <a:xfrm>
              <a:off x="1688783" y="349902"/>
              <a:ext cx="638957" cy="439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4289" tIns="34289" rIns="34289" bIns="34289" numCol="1" anchor="t">
              <a:spAutoFit/>
            </a:bodyPr>
            <a:lstStyle>
              <a:lvl1pPr marL="0" marR="0" defTabSz="650240">
                <a:defRPr sz="2000"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055"/>
                <a:t>Lund</a:t>
              </a:r>
            </a:p>
          </p:txBody>
        </p:sp>
        <p:sp>
          <p:nvSpPr>
            <p:cNvPr id="653" name="Shape 653"/>
            <p:cNvSpPr/>
            <p:nvPr/>
          </p:nvSpPr>
          <p:spPr>
            <a:xfrm>
              <a:off x="1712102" y="699807"/>
              <a:ext cx="1438414" cy="439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4289" tIns="34289" rIns="34289" bIns="34289" numCol="1" anchor="t">
              <a:spAutoFit/>
            </a:bodyPr>
            <a:lstStyle>
              <a:lvl1pPr marL="0" marR="0" defTabSz="650240">
                <a:defRPr sz="2000"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055"/>
                <a:t>Copenhagen</a:t>
              </a:r>
            </a:p>
          </p:txBody>
        </p:sp>
        <p:sp>
          <p:nvSpPr>
            <p:cNvPr id="654" name="Shape 654"/>
            <p:cNvSpPr/>
            <p:nvPr/>
          </p:nvSpPr>
          <p:spPr>
            <a:xfrm>
              <a:off x="1712102" y="1049711"/>
              <a:ext cx="1870060" cy="439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4289" tIns="34289" rIns="34289" bIns="34289" numCol="1" anchor="t">
              <a:spAutoFit/>
            </a:bodyPr>
            <a:lstStyle>
              <a:lvl1pPr marL="0" marR="0" defTabSz="650240">
                <a:defRPr sz="2000"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055"/>
                <a:t>Both/Redundant</a:t>
              </a:r>
            </a:p>
          </p:txBody>
        </p:sp>
      </p:grpSp>
      <p:sp>
        <p:nvSpPr>
          <p:cNvPr id="656" name="Shape 656"/>
          <p:cNvSpPr/>
          <p:nvPr/>
        </p:nvSpPr>
        <p:spPr>
          <a:xfrm rot="16200000">
            <a:off x="875315" y="3987619"/>
            <a:ext cx="1396534" cy="361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marL="0" marR="0" defTabSz="650240">
              <a:defRPr sz="3600" b="1" i="1">
                <a:solidFill>
                  <a:srgbClr val="005493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898"/>
              <a:t>per beamline</a:t>
            </a:r>
          </a:p>
        </p:txBody>
      </p:sp>
      <p:sp>
        <p:nvSpPr>
          <p:cNvPr id="657" name="Shape 657"/>
          <p:cNvSpPr/>
          <p:nvPr/>
        </p:nvSpPr>
        <p:spPr>
          <a:xfrm>
            <a:off x="5435263" y="1096634"/>
            <a:ext cx="1596974" cy="361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marL="0" marR="0" defTabSz="650240">
              <a:defRPr sz="3600" b="1" i="1">
                <a:solidFill>
                  <a:srgbClr val="005493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898"/>
              <a:t>facility services</a:t>
            </a:r>
          </a:p>
        </p:txBody>
      </p:sp>
      <p:sp>
        <p:nvSpPr>
          <p:cNvPr id="658" name="Shape 658"/>
          <p:cNvSpPr/>
          <p:nvPr/>
        </p:nvSpPr>
        <p:spPr>
          <a:xfrm>
            <a:off x="1579731" y="2152194"/>
            <a:ext cx="634945" cy="616619"/>
          </a:xfrm>
          <a:prstGeom prst="rect">
            <a:avLst/>
          </a:prstGeom>
          <a:solidFill>
            <a:srgbClr val="CDDDAC"/>
          </a:solidFill>
          <a:ln w="25400">
            <a:solidFill>
              <a:srgbClr val="000000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marL="0" marR="0" algn="ctr" defTabSz="650240">
              <a:defRPr sz="1800"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949"/>
              <a:t>Event Formation</a:t>
            </a:r>
          </a:p>
        </p:txBody>
      </p:sp>
      <p:sp>
        <p:nvSpPr>
          <p:cNvPr id="659" name="Shape 6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b="1" dirty="0">
                <a:solidFill>
                  <a:schemeClr val="bg1">
                    <a:lumMod val="50000"/>
                  </a:schemeClr>
                </a:solidFill>
              </a:rPr>
              <a:t>Interfaces and Responsibilities</a:t>
            </a: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8305" y="220280"/>
            <a:ext cx="1183341" cy="63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16854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3062949" y="919099"/>
            <a:ext cx="1379056" cy="1747335"/>
          </a:xfrm>
          <a:prstGeom prst="roundRect">
            <a:avLst>
              <a:gd name="adj" fmla="val 7285"/>
            </a:avLst>
          </a:prstGeom>
          <a:ln w="127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134" name="Shape 134"/>
          <p:cNvSpPr/>
          <p:nvPr/>
        </p:nvSpPr>
        <p:spPr>
          <a:xfrm>
            <a:off x="3067749" y="2432999"/>
            <a:ext cx="1379056" cy="2182910"/>
          </a:xfrm>
          <a:prstGeom prst="roundRect">
            <a:avLst>
              <a:gd name="adj" fmla="val 7285"/>
            </a:avLst>
          </a:prstGeom>
          <a:solidFill>
            <a:srgbClr val="FFFFFF"/>
          </a:solidFill>
          <a:ln w="25400">
            <a:solidFill>
              <a:srgbClr val="85888D"/>
            </a:solidFill>
            <a:miter lim="400000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135" name="Shape 135"/>
          <p:cNvSpPr/>
          <p:nvPr/>
        </p:nvSpPr>
        <p:spPr>
          <a:xfrm>
            <a:off x="4348330" y="2760390"/>
            <a:ext cx="742768" cy="281286"/>
          </a:xfrm>
          <a:prstGeom prst="ellipse">
            <a:avLst/>
          </a:prstGeom>
          <a:solidFill>
            <a:schemeClr val="accent2">
              <a:hueOff val="-2473793"/>
              <a:satOff val="-50209"/>
              <a:lumOff val="23543"/>
            </a:schemeClr>
          </a:solid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26789" tIns="26789" rIns="26789" bIns="2678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136" name="Shape 136"/>
          <p:cNvSpPr/>
          <p:nvPr/>
        </p:nvSpPr>
        <p:spPr>
          <a:xfrm>
            <a:off x="2144882" y="997892"/>
            <a:ext cx="669727" cy="669727"/>
          </a:xfrm>
          <a:prstGeom prst="rect">
            <a:avLst/>
          </a:prstGeom>
          <a:solidFill>
            <a:schemeClr val="accent5">
              <a:hueOff val="-444211"/>
              <a:satOff val="-14915"/>
              <a:lumOff val="22857"/>
              <a:alpha val="66641"/>
            </a:schemeClr>
          </a:solidFill>
          <a:ln w="25400">
            <a:solidFill>
              <a:srgbClr val="85888D">
                <a:alpha val="66641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137" name="Shape 137"/>
          <p:cNvSpPr/>
          <p:nvPr/>
        </p:nvSpPr>
        <p:spPr>
          <a:xfrm>
            <a:off x="2161257" y="1101736"/>
            <a:ext cx="636978" cy="281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>
            <a:spAutoFit/>
          </a:bodyPr>
          <a:lstStyle/>
          <a:p>
            <a:pPr algn="ctr">
              <a:defRPr sz="1400"/>
            </a:pPr>
            <a:r>
              <a:rPr sz="738"/>
              <a:t>Detector data</a:t>
            </a:r>
          </a:p>
          <a:p>
            <a:pPr algn="ctr">
              <a:defRPr sz="1400"/>
            </a:pPr>
            <a:r>
              <a:rPr sz="738"/>
              <a:t>interface</a:t>
            </a:r>
          </a:p>
        </p:txBody>
      </p:sp>
      <p:sp>
        <p:nvSpPr>
          <p:cNvPr id="138" name="Shape 138"/>
          <p:cNvSpPr/>
          <p:nvPr/>
        </p:nvSpPr>
        <p:spPr>
          <a:xfrm>
            <a:off x="1173826" y="997892"/>
            <a:ext cx="669727" cy="669727"/>
          </a:xfrm>
          <a:prstGeom prst="rect">
            <a:avLst/>
          </a:prstGeom>
          <a:solidFill>
            <a:schemeClr val="accent5">
              <a:hueOff val="-444211"/>
              <a:satOff val="-14915"/>
              <a:lumOff val="22857"/>
              <a:alpha val="66641"/>
            </a:schemeClr>
          </a:solidFill>
          <a:ln w="25400">
            <a:solidFill>
              <a:srgbClr val="85888D">
                <a:alpha val="66641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139" name="Shape 139"/>
          <p:cNvSpPr/>
          <p:nvPr/>
        </p:nvSpPr>
        <p:spPr>
          <a:xfrm>
            <a:off x="1184182" y="1922115"/>
            <a:ext cx="669727" cy="669727"/>
          </a:xfrm>
          <a:prstGeom prst="rect">
            <a:avLst/>
          </a:prstGeom>
          <a:solidFill>
            <a:srgbClr val="DCDEE0">
              <a:alpha val="66641"/>
            </a:srgbClr>
          </a:solidFill>
          <a:ln w="25400">
            <a:solidFill>
              <a:srgbClr val="85888D">
                <a:alpha val="66641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140" name="Shape 140"/>
          <p:cNvSpPr/>
          <p:nvPr/>
        </p:nvSpPr>
        <p:spPr>
          <a:xfrm>
            <a:off x="1158800" y="3774166"/>
            <a:ext cx="669727" cy="227708"/>
          </a:xfrm>
          <a:prstGeom prst="rect">
            <a:avLst/>
          </a:prstGeom>
          <a:solidFill>
            <a:srgbClr val="A6AAA9">
              <a:alpha val="66641"/>
            </a:srgbClr>
          </a:solidFill>
          <a:ln w="25400">
            <a:solidFill>
              <a:srgbClr val="85888D">
                <a:alpha val="66641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141" name="Shape 141"/>
          <p:cNvSpPr/>
          <p:nvPr/>
        </p:nvSpPr>
        <p:spPr>
          <a:xfrm>
            <a:off x="7051689" y="3967957"/>
            <a:ext cx="927763" cy="346130"/>
          </a:xfrm>
          <a:prstGeom prst="rect">
            <a:avLst/>
          </a:prstGeom>
          <a:solidFill>
            <a:schemeClr val="accent6">
              <a:satOff val="24555"/>
              <a:lumOff val="22232"/>
              <a:alpha val="66641"/>
            </a:schemeClr>
          </a:solidFill>
          <a:ln w="25400">
            <a:solidFill>
              <a:srgbClr val="85888D">
                <a:alpha val="66641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142" name="Shape 142"/>
          <p:cNvSpPr/>
          <p:nvPr/>
        </p:nvSpPr>
        <p:spPr>
          <a:xfrm>
            <a:off x="3129753" y="1000798"/>
            <a:ext cx="1245450" cy="669727"/>
          </a:xfrm>
          <a:prstGeom prst="rect">
            <a:avLst/>
          </a:prstGeom>
          <a:solidFill>
            <a:schemeClr val="accent6">
              <a:satOff val="24555"/>
              <a:lumOff val="22232"/>
              <a:alpha val="66641"/>
            </a:schemeClr>
          </a:solidFill>
          <a:ln w="25400">
            <a:solidFill>
              <a:srgbClr val="85888D">
                <a:alpha val="66641"/>
              </a:srgb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/>
          <a:p>
            <a:pPr algn="ctr">
              <a:defRPr sz="1400"/>
            </a:pPr>
            <a:r>
              <a:rPr sz="738"/>
              <a:t>Detector </a:t>
            </a:r>
          </a:p>
          <a:p>
            <a:pPr algn="ctr">
              <a:defRPr sz="1400"/>
            </a:pPr>
            <a:r>
              <a:rPr sz="738"/>
              <a:t>signal </a:t>
            </a:r>
          </a:p>
          <a:p>
            <a:pPr algn="ctr">
              <a:defRPr sz="1400"/>
            </a:pPr>
            <a:r>
              <a:rPr sz="738"/>
              <a:t>processing</a:t>
            </a:r>
          </a:p>
          <a:p>
            <a:pPr algn="ctr">
              <a:defRPr sz="1400"/>
            </a:pPr>
            <a:r>
              <a:rPr sz="738"/>
              <a:t>Pixel positioning</a:t>
            </a:r>
          </a:p>
        </p:txBody>
      </p:sp>
      <p:sp>
        <p:nvSpPr>
          <p:cNvPr id="143" name="Shape 143"/>
          <p:cNvSpPr/>
          <p:nvPr/>
        </p:nvSpPr>
        <p:spPr>
          <a:xfrm>
            <a:off x="1796236" y="1010976"/>
            <a:ext cx="337833" cy="232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/>
          <a:p>
            <a:pPr algn="ctr">
              <a:defRPr sz="1100"/>
            </a:pPr>
            <a:r>
              <a:rPr sz="580"/>
              <a:t>Detector </a:t>
            </a:r>
          </a:p>
          <a:p>
            <a:pPr algn="ctr">
              <a:defRPr sz="1100"/>
            </a:pPr>
            <a:r>
              <a:rPr sz="580"/>
              <a:t>signal</a:t>
            </a:r>
          </a:p>
        </p:txBody>
      </p:sp>
      <p:sp>
        <p:nvSpPr>
          <p:cNvPr id="144" name="Shape 144"/>
          <p:cNvSpPr/>
          <p:nvPr/>
        </p:nvSpPr>
        <p:spPr>
          <a:xfrm>
            <a:off x="2805402" y="1316762"/>
            <a:ext cx="287558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145" name="Shape 145"/>
          <p:cNvSpPr/>
          <p:nvPr/>
        </p:nvSpPr>
        <p:spPr>
          <a:xfrm>
            <a:off x="5244069" y="1002079"/>
            <a:ext cx="1054375" cy="281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/>
          <a:p>
            <a:pPr algn="ctr">
              <a:defRPr sz="1400"/>
            </a:pPr>
            <a:r>
              <a:rPr sz="738"/>
              <a:t>Frames of Events &amp; </a:t>
            </a:r>
          </a:p>
          <a:p>
            <a:pPr algn="ctr">
              <a:defRPr sz="1400"/>
            </a:pPr>
            <a:r>
              <a:rPr sz="738"/>
              <a:t>Aggregation of meta data </a:t>
            </a:r>
          </a:p>
        </p:txBody>
      </p:sp>
      <p:sp>
        <p:nvSpPr>
          <p:cNvPr id="146" name="Shape 146"/>
          <p:cNvSpPr/>
          <p:nvPr/>
        </p:nvSpPr>
        <p:spPr>
          <a:xfrm>
            <a:off x="1875648" y="1356946"/>
            <a:ext cx="239145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147" name="Shape 147"/>
          <p:cNvSpPr/>
          <p:nvPr/>
        </p:nvSpPr>
        <p:spPr>
          <a:xfrm>
            <a:off x="1275323" y="1241261"/>
            <a:ext cx="429204" cy="167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1400"/>
            </a:lvl1pPr>
          </a:lstStyle>
          <a:p>
            <a:pPr algn="ctr"/>
            <a:r>
              <a:rPr sz="738"/>
              <a:t>Detectors</a:t>
            </a:r>
          </a:p>
        </p:txBody>
      </p:sp>
      <p:sp>
        <p:nvSpPr>
          <p:cNvPr id="148" name="Shape 148"/>
          <p:cNvSpPr/>
          <p:nvPr/>
        </p:nvSpPr>
        <p:spPr>
          <a:xfrm>
            <a:off x="1875648" y="2277070"/>
            <a:ext cx="239145" cy="0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149" name="Shape 149"/>
          <p:cNvSpPr/>
          <p:nvPr/>
        </p:nvSpPr>
        <p:spPr>
          <a:xfrm>
            <a:off x="2124236" y="1922115"/>
            <a:ext cx="669727" cy="669727"/>
          </a:xfrm>
          <a:prstGeom prst="rect">
            <a:avLst/>
          </a:prstGeom>
          <a:solidFill>
            <a:schemeClr val="accent5">
              <a:hueOff val="-444211"/>
              <a:satOff val="-14915"/>
              <a:lumOff val="22857"/>
              <a:alpha val="66641"/>
            </a:schemeClr>
          </a:solidFill>
          <a:ln w="25400">
            <a:solidFill>
              <a:srgbClr val="85888D">
                <a:alpha val="66641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150" name="Shape 150"/>
          <p:cNvSpPr/>
          <p:nvPr/>
        </p:nvSpPr>
        <p:spPr>
          <a:xfrm>
            <a:off x="1206415" y="1986432"/>
            <a:ext cx="732454" cy="54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>
            <a:spAutoFit/>
          </a:bodyPr>
          <a:lstStyle/>
          <a:p>
            <a:pPr algn="ctr">
              <a:defRPr sz="1200"/>
            </a:pPr>
            <a:r>
              <a:rPr sz="633"/>
              <a:t>Fast SE &amp; motion</a:t>
            </a:r>
          </a:p>
          <a:p>
            <a:pPr algn="ctr">
              <a:defRPr sz="1200"/>
            </a:pPr>
            <a:endParaRPr sz="633"/>
          </a:p>
          <a:p>
            <a:pPr algn="ctr">
              <a:defRPr sz="1200"/>
            </a:pPr>
            <a:r>
              <a:rPr sz="633"/>
              <a:t>i.e With a latency</a:t>
            </a:r>
          </a:p>
          <a:p>
            <a:pPr algn="ctr">
              <a:defRPr sz="1200"/>
            </a:pPr>
            <a:r>
              <a:rPr sz="633"/>
              <a:t>that is outside of spec for EPICS </a:t>
            </a:r>
          </a:p>
        </p:txBody>
      </p:sp>
      <p:sp>
        <p:nvSpPr>
          <p:cNvPr id="151" name="Shape 151"/>
          <p:cNvSpPr/>
          <p:nvPr/>
        </p:nvSpPr>
        <p:spPr>
          <a:xfrm>
            <a:off x="1269734" y="2598307"/>
            <a:ext cx="414777" cy="143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1100"/>
            </a:lvl1pPr>
          </a:lstStyle>
          <a:p>
            <a:pPr algn="ctr"/>
            <a:r>
              <a:rPr sz="580"/>
              <a:t>Fast SE data</a:t>
            </a:r>
          </a:p>
        </p:txBody>
      </p:sp>
      <p:sp>
        <p:nvSpPr>
          <p:cNvPr id="152" name="Shape 152"/>
          <p:cNvSpPr/>
          <p:nvPr/>
        </p:nvSpPr>
        <p:spPr>
          <a:xfrm>
            <a:off x="2117539" y="1937442"/>
            <a:ext cx="591108" cy="394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/>
          <a:p>
            <a:pPr algn="ctr">
              <a:defRPr sz="1400"/>
            </a:pPr>
            <a:r>
              <a:rPr sz="738"/>
              <a:t>High speed </a:t>
            </a:r>
          </a:p>
          <a:p>
            <a:pPr algn="ctr">
              <a:defRPr sz="1400"/>
            </a:pPr>
            <a:r>
              <a:rPr sz="738"/>
              <a:t>environment </a:t>
            </a:r>
          </a:p>
          <a:p>
            <a:pPr algn="ctr">
              <a:defRPr sz="1400"/>
            </a:pPr>
            <a:r>
              <a:rPr sz="738"/>
              <a:t>data interface</a:t>
            </a:r>
          </a:p>
        </p:txBody>
      </p:sp>
      <p:sp>
        <p:nvSpPr>
          <p:cNvPr id="153" name="Shape 153"/>
          <p:cNvSpPr/>
          <p:nvPr/>
        </p:nvSpPr>
        <p:spPr>
          <a:xfrm>
            <a:off x="5072879" y="1255580"/>
            <a:ext cx="207255" cy="735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545"/>
                </a:lnTo>
                <a:lnTo>
                  <a:pt x="21558" y="21600"/>
                </a:lnTo>
              </a:path>
            </a:pathLst>
          </a:cu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154" name="Shape 154"/>
          <p:cNvSpPr/>
          <p:nvPr/>
        </p:nvSpPr>
        <p:spPr>
          <a:xfrm>
            <a:off x="5109069" y="1319441"/>
            <a:ext cx="841056" cy="587032"/>
          </a:xfrm>
          <a:prstGeom prst="rect">
            <a:avLst/>
          </a:prstGeom>
          <a:solidFill>
            <a:schemeClr val="accent6">
              <a:satOff val="24555"/>
              <a:lumOff val="22232"/>
              <a:alpha val="65183"/>
            </a:schemeClr>
          </a:solidFill>
          <a:ln w="25400">
            <a:solidFill>
              <a:srgbClr val="85888D">
                <a:alpha val="65183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155" name="Shape 155"/>
          <p:cNvSpPr/>
          <p:nvPr/>
        </p:nvSpPr>
        <p:spPr>
          <a:xfrm>
            <a:off x="5020691" y="1367746"/>
            <a:ext cx="941158" cy="281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>
            <a:spAutoFit/>
          </a:bodyPr>
          <a:lstStyle>
            <a:lvl1pPr>
              <a:defRPr sz="1400"/>
            </a:lvl1pPr>
          </a:lstStyle>
          <a:p>
            <a:pPr algn="ctr"/>
            <a:r>
              <a:rPr sz="738"/>
              <a:t>Neutron data and meta data Aggregator</a:t>
            </a:r>
          </a:p>
        </p:txBody>
      </p:sp>
      <p:sp>
        <p:nvSpPr>
          <p:cNvPr id="156" name="Shape 156"/>
          <p:cNvSpPr/>
          <p:nvPr/>
        </p:nvSpPr>
        <p:spPr>
          <a:xfrm>
            <a:off x="6419575" y="1588482"/>
            <a:ext cx="773850" cy="167658"/>
          </a:xfrm>
          <a:prstGeom prst="rect">
            <a:avLst/>
          </a:prstGeom>
          <a:solidFill>
            <a:schemeClr val="accent3">
              <a:satOff val="18648"/>
              <a:lumOff val="5971"/>
              <a:alpha val="6141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1400"/>
            </a:lvl1pPr>
          </a:lstStyle>
          <a:p>
            <a:pPr algn="ctr"/>
            <a:r>
              <a:rPr sz="738"/>
              <a:t>Mantid subscriber </a:t>
            </a:r>
          </a:p>
        </p:txBody>
      </p:sp>
      <p:sp>
        <p:nvSpPr>
          <p:cNvPr id="157" name="Shape 157"/>
          <p:cNvSpPr/>
          <p:nvPr/>
        </p:nvSpPr>
        <p:spPr>
          <a:xfrm>
            <a:off x="6788692" y="4084676"/>
            <a:ext cx="1541646" cy="321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>
            <a:spAutoFit/>
          </a:bodyPr>
          <a:lstStyle/>
          <a:p>
            <a:pPr algn="ctr">
              <a:defRPr sz="1100"/>
            </a:pPr>
            <a:r>
              <a:rPr sz="580"/>
              <a:t>File writing service</a:t>
            </a:r>
          </a:p>
          <a:p>
            <a:pPr algn="ctr">
              <a:defRPr sz="1100"/>
            </a:pPr>
            <a:endParaRPr sz="580"/>
          </a:p>
          <a:p>
            <a:pPr algn="ctr">
              <a:defRPr sz="1100"/>
            </a:pPr>
            <a:endParaRPr sz="580"/>
          </a:p>
        </p:txBody>
      </p:sp>
      <p:sp>
        <p:nvSpPr>
          <p:cNvPr id="158" name="Shape 158"/>
          <p:cNvSpPr/>
          <p:nvPr/>
        </p:nvSpPr>
        <p:spPr>
          <a:xfrm>
            <a:off x="1889043" y="3891609"/>
            <a:ext cx="1244637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159" name="Shape 159"/>
          <p:cNvSpPr/>
          <p:nvPr/>
        </p:nvSpPr>
        <p:spPr>
          <a:xfrm>
            <a:off x="3152419" y="3642145"/>
            <a:ext cx="1163944" cy="611117"/>
          </a:xfrm>
          <a:prstGeom prst="rect">
            <a:avLst/>
          </a:prstGeom>
          <a:solidFill>
            <a:schemeClr val="accent2">
              <a:hueOff val="-2473793"/>
              <a:satOff val="-50209"/>
              <a:lumOff val="23543"/>
              <a:alpha val="66641"/>
            </a:schemeClr>
          </a:solidFill>
          <a:ln w="25400">
            <a:solidFill>
              <a:srgbClr val="85888D">
                <a:alpha val="66641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160" name="Shape 160"/>
          <p:cNvSpPr/>
          <p:nvPr/>
        </p:nvSpPr>
        <p:spPr>
          <a:xfrm>
            <a:off x="1277663" y="3845176"/>
            <a:ext cx="452430" cy="15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>
            <a:spAutoFit/>
          </a:bodyPr>
          <a:lstStyle>
            <a:lvl1pPr algn="l">
              <a:defRPr sz="1200"/>
            </a:lvl1pPr>
          </a:lstStyle>
          <a:p>
            <a:pPr algn="ctr"/>
            <a:r>
              <a:rPr sz="633"/>
              <a:t>Choppers</a:t>
            </a:r>
          </a:p>
        </p:txBody>
      </p:sp>
      <p:sp>
        <p:nvSpPr>
          <p:cNvPr id="161" name="Shape 161"/>
          <p:cNvSpPr/>
          <p:nvPr/>
        </p:nvSpPr>
        <p:spPr>
          <a:xfrm>
            <a:off x="3175535" y="3716485"/>
            <a:ext cx="504546" cy="167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1400"/>
            </a:lvl1pPr>
          </a:lstStyle>
          <a:p>
            <a:pPr algn="ctr"/>
            <a:r>
              <a:rPr sz="738"/>
              <a:t>Control Box</a:t>
            </a:r>
          </a:p>
        </p:txBody>
      </p:sp>
      <p:sp>
        <p:nvSpPr>
          <p:cNvPr id="162" name="Shape 162"/>
          <p:cNvSpPr/>
          <p:nvPr/>
        </p:nvSpPr>
        <p:spPr>
          <a:xfrm>
            <a:off x="3120750" y="2912183"/>
            <a:ext cx="1217875" cy="669727"/>
          </a:xfrm>
          <a:prstGeom prst="rect">
            <a:avLst/>
          </a:prstGeom>
          <a:solidFill>
            <a:schemeClr val="accent2">
              <a:hueOff val="-2473793"/>
              <a:satOff val="-50209"/>
              <a:lumOff val="23543"/>
              <a:alpha val="66641"/>
            </a:schemeClr>
          </a:solidFill>
          <a:ln w="25400">
            <a:solidFill>
              <a:srgbClr val="85888D">
                <a:alpha val="66641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163" name="Shape 163"/>
          <p:cNvSpPr/>
          <p:nvPr/>
        </p:nvSpPr>
        <p:spPr>
          <a:xfrm>
            <a:off x="3137303" y="3010801"/>
            <a:ext cx="504546" cy="167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1400"/>
            </a:lvl1pPr>
          </a:lstStyle>
          <a:p>
            <a:pPr algn="ctr"/>
            <a:r>
              <a:rPr sz="738"/>
              <a:t>Control Box</a:t>
            </a:r>
          </a:p>
        </p:txBody>
      </p:sp>
      <p:sp>
        <p:nvSpPr>
          <p:cNvPr id="164" name="Shape 164"/>
          <p:cNvSpPr/>
          <p:nvPr/>
        </p:nvSpPr>
        <p:spPr>
          <a:xfrm>
            <a:off x="1239004" y="4276211"/>
            <a:ext cx="467769" cy="401443"/>
          </a:xfrm>
          <a:prstGeom prst="rect">
            <a:avLst/>
          </a:prstGeom>
          <a:solidFill>
            <a:schemeClr val="accent6">
              <a:satOff val="24555"/>
              <a:lumOff val="22232"/>
              <a:alpha val="59538"/>
            </a:schemeClr>
          </a:solidFill>
          <a:ln w="25400">
            <a:solidFill>
              <a:srgbClr val="85888D">
                <a:alpha val="59538"/>
              </a:srgb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17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sz="896"/>
              <a:t>DM group</a:t>
            </a:r>
          </a:p>
        </p:txBody>
      </p:sp>
      <p:sp>
        <p:nvSpPr>
          <p:cNvPr id="165" name="Shape 165"/>
          <p:cNvSpPr/>
          <p:nvPr/>
        </p:nvSpPr>
        <p:spPr>
          <a:xfrm>
            <a:off x="2267034" y="4286195"/>
            <a:ext cx="524503" cy="409456"/>
          </a:xfrm>
          <a:prstGeom prst="rect">
            <a:avLst/>
          </a:prstGeom>
          <a:solidFill>
            <a:schemeClr val="accent2">
              <a:hueOff val="-2473793"/>
              <a:satOff val="-50209"/>
              <a:lumOff val="23543"/>
              <a:alpha val="62961"/>
            </a:schemeClr>
          </a:solidFill>
          <a:ln w="25400">
            <a:solidFill>
              <a:srgbClr val="85888D">
                <a:alpha val="62961"/>
              </a:srgb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2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sz="1266"/>
              <a:t>ICS</a:t>
            </a:r>
          </a:p>
        </p:txBody>
      </p:sp>
      <p:sp>
        <p:nvSpPr>
          <p:cNvPr id="166" name="Shape 166"/>
          <p:cNvSpPr/>
          <p:nvPr/>
        </p:nvSpPr>
        <p:spPr>
          <a:xfrm>
            <a:off x="2801208" y="4738435"/>
            <a:ext cx="453338" cy="375698"/>
          </a:xfrm>
          <a:prstGeom prst="rect">
            <a:avLst/>
          </a:prstGeom>
          <a:solidFill>
            <a:schemeClr val="accent5">
              <a:hueOff val="-444211"/>
              <a:satOff val="-14915"/>
              <a:lumOff val="22857"/>
            </a:schemeClr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13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sz="685"/>
              <a:t>Detector group</a:t>
            </a:r>
          </a:p>
        </p:txBody>
      </p:sp>
      <p:sp>
        <p:nvSpPr>
          <p:cNvPr id="167" name="Shape 167"/>
          <p:cNvSpPr>
            <a:spLocks noGrp="1"/>
          </p:cNvSpPr>
          <p:nvPr>
            <p:ph type="title" idx="4294967295"/>
          </p:nvPr>
        </p:nvSpPr>
        <p:spPr>
          <a:xfrm>
            <a:off x="3680081" y="-135723"/>
            <a:ext cx="5354638" cy="1131888"/>
          </a:xfrm>
          <a:prstGeom prst="rect">
            <a:avLst/>
          </a:prstGeom>
        </p:spPr>
        <p:txBody>
          <a:bodyPr>
            <a:normAutofit/>
          </a:bodyPr>
          <a:lstStyle>
            <a:lvl1pPr defTabSz="896111">
              <a:defRPr sz="4312"/>
            </a:lvl1pPr>
          </a:lstStyle>
          <a:p>
            <a:r>
              <a:rPr sz="2000" b="1" dirty="0">
                <a:solidFill>
                  <a:schemeClr val="bg1">
                    <a:lumMod val="50000"/>
                  </a:schemeClr>
                </a:solidFill>
              </a:rPr>
              <a:t>Data flow from Detectors, SE, choppers and motion control to disk, Mantid &amp; analysis</a:t>
            </a:r>
          </a:p>
        </p:txBody>
      </p:sp>
      <p:sp>
        <p:nvSpPr>
          <p:cNvPr id="168" name="Shape 168"/>
          <p:cNvSpPr/>
          <p:nvPr/>
        </p:nvSpPr>
        <p:spPr>
          <a:xfrm>
            <a:off x="3788627" y="2933690"/>
            <a:ext cx="551969" cy="232612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>
            <a:spAutoFit/>
          </a:bodyPr>
          <a:lstStyle/>
          <a:p>
            <a:pPr algn="ctr">
              <a:defRPr sz="1100"/>
            </a:pPr>
            <a:r>
              <a:rPr sz="580"/>
              <a:t>Time stamped </a:t>
            </a:r>
          </a:p>
          <a:p>
            <a:pPr algn="ctr">
              <a:defRPr sz="1100"/>
            </a:pPr>
            <a:r>
              <a:rPr sz="580"/>
              <a:t>signals</a:t>
            </a:r>
          </a:p>
        </p:txBody>
      </p:sp>
      <p:sp>
        <p:nvSpPr>
          <p:cNvPr id="169" name="Shape 169"/>
          <p:cNvSpPr/>
          <p:nvPr/>
        </p:nvSpPr>
        <p:spPr>
          <a:xfrm>
            <a:off x="3750823" y="3670754"/>
            <a:ext cx="551969" cy="232612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>
            <a:spAutoFit/>
          </a:bodyPr>
          <a:lstStyle/>
          <a:p>
            <a:pPr algn="ctr">
              <a:defRPr sz="1100"/>
            </a:pPr>
            <a:r>
              <a:rPr sz="580"/>
              <a:t>Time stamped </a:t>
            </a:r>
          </a:p>
          <a:p>
            <a:pPr algn="ctr">
              <a:defRPr sz="1100"/>
            </a:pPr>
            <a:r>
              <a:rPr sz="580"/>
              <a:t>signals</a:t>
            </a:r>
          </a:p>
        </p:txBody>
      </p:sp>
      <p:sp>
        <p:nvSpPr>
          <p:cNvPr id="170" name="Shape 170"/>
          <p:cNvSpPr/>
          <p:nvPr/>
        </p:nvSpPr>
        <p:spPr>
          <a:xfrm>
            <a:off x="2804218" y="2256979"/>
            <a:ext cx="289925" cy="0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171" name="Shape 171"/>
          <p:cNvSpPr/>
          <p:nvPr/>
        </p:nvSpPr>
        <p:spPr>
          <a:xfrm>
            <a:off x="4451429" y="2784727"/>
            <a:ext cx="518972" cy="232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/>
          <a:p>
            <a:pPr algn="ctr">
              <a:defRPr sz="1100"/>
            </a:pPr>
            <a:r>
              <a:rPr sz="580"/>
              <a:t>Instrument PV </a:t>
            </a:r>
          </a:p>
          <a:p>
            <a:pPr algn="ctr">
              <a:defRPr sz="1100"/>
            </a:pPr>
            <a:r>
              <a:rPr sz="580"/>
              <a:t>access gateway</a:t>
            </a:r>
          </a:p>
        </p:txBody>
      </p:sp>
      <p:sp>
        <p:nvSpPr>
          <p:cNvPr id="172" name="Shape 172"/>
          <p:cNvSpPr/>
          <p:nvPr/>
        </p:nvSpPr>
        <p:spPr>
          <a:xfrm>
            <a:off x="3877972" y="4004965"/>
            <a:ext cx="387738" cy="227707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24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</a:defRPr>
            </a:lvl1pPr>
          </a:lstStyle>
          <a:p>
            <a:pPr algn="ctr"/>
            <a:r>
              <a:rPr sz="1266"/>
              <a:t>ERC</a:t>
            </a:r>
          </a:p>
        </p:txBody>
      </p:sp>
      <p:sp>
        <p:nvSpPr>
          <p:cNvPr id="173" name="Shape 173"/>
          <p:cNvSpPr/>
          <p:nvPr/>
        </p:nvSpPr>
        <p:spPr>
          <a:xfrm>
            <a:off x="3921749" y="3260762"/>
            <a:ext cx="387739" cy="281286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24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</a:defRPr>
            </a:lvl1pPr>
          </a:lstStyle>
          <a:p>
            <a:pPr algn="ctr"/>
            <a:r>
              <a:rPr sz="1266"/>
              <a:t>ERC</a:t>
            </a:r>
          </a:p>
        </p:txBody>
      </p:sp>
      <p:sp>
        <p:nvSpPr>
          <p:cNvPr id="174" name="Shape 174"/>
          <p:cNvSpPr/>
          <p:nvPr/>
        </p:nvSpPr>
        <p:spPr>
          <a:xfrm>
            <a:off x="2169395" y="3538880"/>
            <a:ext cx="669727" cy="669727"/>
          </a:xfrm>
          <a:prstGeom prst="rect">
            <a:avLst/>
          </a:prstGeom>
          <a:solidFill>
            <a:srgbClr val="A6AAA9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2400"/>
            </a:lvl1pPr>
          </a:lstStyle>
          <a:p>
            <a:pPr algn="ctr"/>
            <a:r>
              <a:rPr sz="1266"/>
              <a:t>ChiC</a:t>
            </a:r>
          </a:p>
        </p:txBody>
      </p:sp>
      <p:sp>
        <p:nvSpPr>
          <p:cNvPr id="175" name="Shape 175"/>
          <p:cNvSpPr/>
          <p:nvPr/>
        </p:nvSpPr>
        <p:spPr>
          <a:xfrm>
            <a:off x="1169015" y="2847219"/>
            <a:ext cx="669727" cy="254497"/>
          </a:xfrm>
          <a:prstGeom prst="rect">
            <a:avLst/>
          </a:prstGeom>
          <a:solidFill>
            <a:srgbClr val="A6AAA9">
              <a:alpha val="66641"/>
            </a:srgbClr>
          </a:solidFill>
          <a:ln w="25400">
            <a:solidFill>
              <a:srgbClr val="85888D">
                <a:alpha val="66641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176" name="Shape 176"/>
          <p:cNvSpPr/>
          <p:nvPr/>
        </p:nvSpPr>
        <p:spPr>
          <a:xfrm>
            <a:off x="1849733" y="3005510"/>
            <a:ext cx="1244078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177" name="Shape 177"/>
          <p:cNvSpPr/>
          <p:nvPr/>
        </p:nvSpPr>
        <p:spPr>
          <a:xfrm>
            <a:off x="1243244" y="2895832"/>
            <a:ext cx="537898" cy="248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>
            <a:spAutoFit/>
          </a:bodyPr>
          <a:lstStyle>
            <a:lvl1pPr algn="l">
              <a:defRPr sz="1200"/>
            </a:lvl1pPr>
          </a:lstStyle>
          <a:p>
            <a:pPr algn="ctr"/>
            <a:r>
              <a:rPr sz="633"/>
              <a:t>Sample environment</a:t>
            </a:r>
          </a:p>
        </p:txBody>
      </p:sp>
      <p:sp>
        <p:nvSpPr>
          <p:cNvPr id="178" name="Shape 178"/>
          <p:cNvSpPr/>
          <p:nvPr/>
        </p:nvSpPr>
        <p:spPr>
          <a:xfrm>
            <a:off x="1158800" y="3147137"/>
            <a:ext cx="669727" cy="254497"/>
          </a:xfrm>
          <a:prstGeom prst="rect">
            <a:avLst/>
          </a:prstGeom>
          <a:solidFill>
            <a:srgbClr val="A6AAA9">
              <a:alpha val="66641"/>
            </a:srgbClr>
          </a:solidFill>
          <a:ln w="25400">
            <a:solidFill>
              <a:srgbClr val="85888D">
                <a:alpha val="66641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179" name="Shape 179"/>
          <p:cNvSpPr/>
          <p:nvPr/>
        </p:nvSpPr>
        <p:spPr>
          <a:xfrm>
            <a:off x="1856221" y="3247046"/>
            <a:ext cx="1258856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180" name="Shape 180"/>
          <p:cNvSpPr/>
          <p:nvPr/>
        </p:nvSpPr>
        <p:spPr>
          <a:xfrm>
            <a:off x="1234929" y="3216227"/>
            <a:ext cx="537898" cy="15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>
            <a:spAutoFit/>
          </a:bodyPr>
          <a:lstStyle>
            <a:lvl1pPr algn="l">
              <a:defRPr sz="1200"/>
            </a:lvl1pPr>
          </a:lstStyle>
          <a:p>
            <a:pPr algn="ctr"/>
            <a:r>
              <a:rPr sz="633"/>
              <a:t>Motion axis</a:t>
            </a:r>
          </a:p>
        </p:txBody>
      </p:sp>
      <p:sp>
        <p:nvSpPr>
          <p:cNvPr id="181" name="Shape 181"/>
          <p:cNvSpPr/>
          <p:nvPr/>
        </p:nvSpPr>
        <p:spPr>
          <a:xfrm>
            <a:off x="2144882" y="2807941"/>
            <a:ext cx="669727" cy="532706"/>
          </a:xfrm>
          <a:prstGeom prst="rect">
            <a:avLst/>
          </a:prstGeom>
          <a:solidFill>
            <a:srgbClr val="A6AAA9">
              <a:alpha val="96987"/>
            </a:srgbClr>
          </a:solidFill>
          <a:ln w="25400">
            <a:solidFill>
              <a:srgbClr val="85888D">
                <a:alpha val="96987"/>
              </a:srgb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2400"/>
            </a:lvl1pPr>
          </a:lstStyle>
          <a:p>
            <a:pPr algn="ctr"/>
            <a:r>
              <a:rPr sz="1266"/>
              <a:t>PLC layer</a:t>
            </a:r>
          </a:p>
        </p:txBody>
      </p:sp>
      <p:sp>
        <p:nvSpPr>
          <p:cNvPr id="182" name="Shape 182"/>
          <p:cNvSpPr/>
          <p:nvPr/>
        </p:nvSpPr>
        <p:spPr>
          <a:xfrm>
            <a:off x="4378378" y="1105049"/>
            <a:ext cx="742768" cy="281285"/>
          </a:xfrm>
          <a:prstGeom prst="ellipse">
            <a:avLst/>
          </a:prstGeom>
          <a:solidFill>
            <a:schemeClr val="accent6">
              <a:satOff val="24555"/>
              <a:lumOff val="22232"/>
            </a:schemeClr>
          </a:solid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26789" tIns="26789" rIns="26789" bIns="2678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183" name="Shape 183"/>
          <p:cNvSpPr/>
          <p:nvPr/>
        </p:nvSpPr>
        <p:spPr>
          <a:xfrm>
            <a:off x="4511976" y="1174014"/>
            <a:ext cx="459661" cy="143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1100"/>
            </a:lvl1pPr>
          </a:lstStyle>
          <a:p>
            <a:pPr algn="ctr"/>
            <a:r>
              <a:rPr sz="580"/>
              <a:t>Apache Kafka</a:t>
            </a:r>
          </a:p>
        </p:txBody>
      </p:sp>
      <p:sp>
        <p:nvSpPr>
          <p:cNvPr id="184" name="Shape 184"/>
          <p:cNvSpPr/>
          <p:nvPr/>
        </p:nvSpPr>
        <p:spPr>
          <a:xfrm>
            <a:off x="5101817" y="1925227"/>
            <a:ext cx="149198" cy="984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185" name="Shape 185"/>
          <p:cNvSpPr/>
          <p:nvPr/>
        </p:nvSpPr>
        <p:spPr>
          <a:xfrm>
            <a:off x="2433567" y="1429920"/>
            <a:ext cx="387739" cy="227708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24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</a:defRPr>
            </a:lvl1pPr>
          </a:lstStyle>
          <a:p>
            <a:pPr algn="ctr"/>
            <a:r>
              <a:rPr sz="1266"/>
              <a:t>ERC</a:t>
            </a:r>
          </a:p>
        </p:txBody>
      </p:sp>
      <p:sp>
        <p:nvSpPr>
          <p:cNvPr id="186" name="Shape 186"/>
          <p:cNvSpPr/>
          <p:nvPr/>
        </p:nvSpPr>
        <p:spPr>
          <a:xfrm>
            <a:off x="2410495" y="2363273"/>
            <a:ext cx="387739" cy="227708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24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</a:defRPr>
            </a:lvl1pPr>
          </a:lstStyle>
          <a:p>
            <a:pPr algn="ctr"/>
            <a:r>
              <a:rPr sz="1266"/>
              <a:t>ERC</a:t>
            </a:r>
          </a:p>
        </p:txBody>
      </p:sp>
      <p:sp>
        <p:nvSpPr>
          <p:cNvPr id="187" name="Shape 187"/>
          <p:cNvSpPr/>
          <p:nvPr/>
        </p:nvSpPr>
        <p:spPr>
          <a:xfrm flipV="1">
            <a:off x="5906432" y="1956638"/>
            <a:ext cx="1" cy="1457931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188" name="Shape 188"/>
          <p:cNvSpPr/>
          <p:nvPr/>
        </p:nvSpPr>
        <p:spPr>
          <a:xfrm>
            <a:off x="6426656" y="4436084"/>
            <a:ext cx="464516" cy="187796"/>
          </a:xfrm>
          <a:prstGeom prst="rect">
            <a:avLst/>
          </a:prstGeom>
          <a:solidFill>
            <a:schemeClr val="accent6">
              <a:satOff val="24555"/>
              <a:lumOff val="22232"/>
              <a:alpha val="66641"/>
            </a:schemeClr>
          </a:solidFill>
          <a:ln w="25400">
            <a:solidFill>
              <a:srgbClr val="85888D">
                <a:alpha val="66641"/>
              </a:srgb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b"/>
          <a:lstStyle>
            <a:lvl1pPr>
              <a:defRPr sz="1200"/>
            </a:lvl1pPr>
          </a:lstStyle>
          <a:p>
            <a:pPr algn="ctr"/>
            <a:r>
              <a:rPr sz="633"/>
              <a:t>catalogue</a:t>
            </a:r>
          </a:p>
        </p:txBody>
      </p:sp>
      <p:sp>
        <p:nvSpPr>
          <p:cNvPr id="189" name="Shape 189"/>
          <p:cNvSpPr/>
          <p:nvPr/>
        </p:nvSpPr>
        <p:spPr>
          <a:xfrm>
            <a:off x="3229841" y="4023464"/>
            <a:ext cx="551969" cy="143356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>
            <a:spAutoFit/>
          </a:bodyPr>
          <a:lstStyle>
            <a:lvl1pPr>
              <a:defRPr sz="1100"/>
            </a:lvl1pPr>
          </a:lstStyle>
          <a:p>
            <a:pPr algn="ctr"/>
            <a:r>
              <a:rPr sz="580"/>
              <a:t>IOC(s)</a:t>
            </a:r>
          </a:p>
        </p:txBody>
      </p:sp>
      <p:sp>
        <p:nvSpPr>
          <p:cNvPr id="190" name="Shape 190"/>
          <p:cNvSpPr/>
          <p:nvPr/>
        </p:nvSpPr>
        <p:spPr>
          <a:xfrm>
            <a:off x="3186784" y="3370139"/>
            <a:ext cx="551969" cy="143356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>
            <a:spAutoFit/>
          </a:bodyPr>
          <a:lstStyle>
            <a:lvl1pPr>
              <a:defRPr sz="1100"/>
            </a:lvl1pPr>
          </a:lstStyle>
          <a:p>
            <a:pPr algn="ctr"/>
            <a:r>
              <a:rPr sz="580"/>
              <a:t>IOC(s)</a:t>
            </a:r>
          </a:p>
        </p:txBody>
      </p:sp>
      <p:sp>
        <p:nvSpPr>
          <p:cNvPr id="191" name="Shape 191"/>
          <p:cNvSpPr/>
          <p:nvPr/>
        </p:nvSpPr>
        <p:spPr>
          <a:xfrm>
            <a:off x="4971032" y="3407513"/>
            <a:ext cx="1083315" cy="1042910"/>
          </a:xfrm>
          <a:prstGeom prst="rect">
            <a:avLst/>
          </a:prstGeom>
          <a:solidFill>
            <a:schemeClr val="accent3">
              <a:satOff val="18648"/>
              <a:lumOff val="5971"/>
              <a:alpha val="61419"/>
            </a:schemeClr>
          </a:solidFill>
          <a:ln w="25400">
            <a:solidFill>
              <a:srgbClr val="85888D">
                <a:alpha val="61419"/>
              </a:srgb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b"/>
          <a:lstStyle>
            <a:lvl1pPr>
              <a:defRPr sz="1500"/>
            </a:lvl1pPr>
          </a:lstStyle>
          <a:p>
            <a:pPr algn="ctr"/>
            <a:r>
              <a:rPr sz="791"/>
              <a:t>Python based experiment control system &amp; visualisation of detector data.DAQ control &amp; configuration</a:t>
            </a:r>
          </a:p>
        </p:txBody>
      </p:sp>
      <p:sp>
        <p:nvSpPr>
          <p:cNvPr id="192" name="Shape 192"/>
          <p:cNvSpPr/>
          <p:nvPr/>
        </p:nvSpPr>
        <p:spPr>
          <a:xfrm>
            <a:off x="5390513" y="4589312"/>
            <a:ext cx="406699" cy="301377"/>
          </a:xfrm>
          <a:prstGeom prst="rect">
            <a:avLst/>
          </a:prstGeom>
          <a:solidFill>
            <a:schemeClr val="accent2">
              <a:hueOff val="-554920"/>
              <a:satOff val="-21482"/>
              <a:lumOff val="-6228"/>
              <a:alpha val="66641"/>
            </a:schemeClr>
          </a:solidFill>
          <a:ln w="25400">
            <a:solidFill>
              <a:srgbClr val="85888D">
                <a:alpha val="66641"/>
              </a:srgb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b"/>
          <a:lstStyle>
            <a:lvl1pPr algn="l">
              <a:defRPr sz="1500"/>
            </a:lvl1pPr>
          </a:lstStyle>
          <a:p>
            <a:pPr algn="ctr"/>
            <a:r>
              <a:rPr sz="791"/>
              <a:t>DB access</a:t>
            </a:r>
          </a:p>
        </p:txBody>
      </p:sp>
      <p:sp>
        <p:nvSpPr>
          <p:cNvPr id="193" name="Shape 193"/>
          <p:cNvSpPr/>
          <p:nvPr/>
        </p:nvSpPr>
        <p:spPr>
          <a:xfrm rot="16200000">
            <a:off x="5875863" y="4460165"/>
            <a:ext cx="346131" cy="288372"/>
          </a:xfrm>
          <a:prstGeom prst="rect">
            <a:avLst/>
          </a:prstGeom>
          <a:solidFill>
            <a:schemeClr val="accent1">
              <a:satOff val="-3355"/>
              <a:lumOff val="26614"/>
              <a:alpha val="65495"/>
            </a:schemeClr>
          </a:solidFill>
          <a:ln w="25400">
            <a:solidFill>
              <a:srgbClr val="85888D">
                <a:alpha val="65495"/>
              </a:srgb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algn="ctr" rtl="1">
              <a:defRPr sz="1000"/>
            </a:pPr>
            <a:r>
              <a:rPr sz="527"/>
              <a:t>Reduction </a:t>
            </a:r>
          </a:p>
          <a:p>
            <a:pPr algn="ctr" rtl="1">
              <a:defRPr sz="1000"/>
            </a:pPr>
            <a:r>
              <a:rPr sz="527"/>
              <a:t>/ Analysis</a:t>
            </a:r>
          </a:p>
          <a:p>
            <a:pPr algn="ctr" rtl="1">
              <a:defRPr sz="1000"/>
            </a:pPr>
            <a:r>
              <a:rPr sz="527"/>
              <a:t> API</a:t>
            </a:r>
          </a:p>
        </p:txBody>
      </p:sp>
      <p:sp>
        <p:nvSpPr>
          <p:cNvPr id="194" name="Shape 194"/>
          <p:cNvSpPr/>
          <p:nvPr/>
        </p:nvSpPr>
        <p:spPr>
          <a:xfrm flipH="1">
            <a:off x="6902577" y="4265931"/>
            <a:ext cx="150057" cy="150057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195" name="Shape 195"/>
          <p:cNvSpPr/>
          <p:nvPr/>
        </p:nvSpPr>
        <p:spPr>
          <a:xfrm>
            <a:off x="6542270" y="1823607"/>
            <a:ext cx="788691" cy="735442"/>
          </a:xfrm>
          <a:prstGeom prst="rect">
            <a:avLst/>
          </a:prstGeom>
          <a:solidFill>
            <a:schemeClr val="accent3">
              <a:satOff val="18648"/>
              <a:lumOff val="5971"/>
              <a:alpha val="6141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>
            <a:spAutoFit/>
          </a:bodyPr>
          <a:lstStyle/>
          <a:p>
            <a:pPr algn="ctr">
              <a:defRPr sz="1400"/>
            </a:pPr>
            <a:r>
              <a:rPr sz="738"/>
              <a:t>Data reduction</a:t>
            </a:r>
          </a:p>
          <a:p>
            <a:pPr algn="ctr">
              <a:defRPr sz="1400"/>
            </a:pPr>
            <a:r>
              <a:rPr sz="738"/>
              <a:t>automated reduction</a:t>
            </a:r>
          </a:p>
          <a:p>
            <a:pPr algn="ctr">
              <a:defRPr sz="1400"/>
            </a:pPr>
            <a:r>
              <a:rPr sz="738"/>
              <a:t>data correction</a:t>
            </a:r>
          </a:p>
          <a:p>
            <a:pPr algn="ctr">
              <a:defRPr sz="1400"/>
            </a:pPr>
            <a:r>
              <a:rPr sz="738"/>
              <a:t>visualisation of reduced data</a:t>
            </a:r>
          </a:p>
        </p:txBody>
      </p:sp>
      <p:sp>
        <p:nvSpPr>
          <p:cNvPr id="196" name="Shape 196"/>
          <p:cNvSpPr/>
          <p:nvPr/>
        </p:nvSpPr>
        <p:spPr>
          <a:xfrm>
            <a:off x="7051689" y="4490223"/>
            <a:ext cx="927763" cy="181943"/>
          </a:xfrm>
          <a:prstGeom prst="rect">
            <a:avLst/>
          </a:prstGeom>
          <a:solidFill>
            <a:schemeClr val="accent2">
              <a:hueOff val="-554920"/>
              <a:satOff val="-21482"/>
              <a:lumOff val="-6228"/>
              <a:alpha val="66641"/>
            </a:schemeClr>
          </a:solidFill>
          <a:ln w="25400">
            <a:solidFill>
              <a:srgbClr val="85888D">
                <a:alpha val="66641"/>
              </a:srgb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b"/>
          <a:lstStyle>
            <a:lvl1pPr>
              <a:defRPr sz="1700"/>
            </a:lvl1pPr>
          </a:lstStyle>
          <a:p>
            <a:pPr algn="ctr"/>
            <a:r>
              <a:rPr sz="896"/>
              <a:t>PFS</a:t>
            </a:r>
          </a:p>
        </p:txBody>
      </p:sp>
      <p:sp>
        <p:nvSpPr>
          <p:cNvPr id="197" name="Shape 197"/>
          <p:cNvSpPr/>
          <p:nvPr/>
        </p:nvSpPr>
        <p:spPr>
          <a:xfrm>
            <a:off x="7419176" y="4294214"/>
            <a:ext cx="1" cy="213500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198" name="Shape 198"/>
          <p:cNvSpPr/>
          <p:nvPr/>
        </p:nvSpPr>
        <p:spPr>
          <a:xfrm rot="16200000">
            <a:off x="6009689" y="2112734"/>
            <a:ext cx="801163" cy="181943"/>
          </a:xfrm>
          <a:prstGeom prst="rect">
            <a:avLst/>
          </a:prstGeom>
          <a:solidFill>
            <a:schemeClr val="accent3">
              <a:satOff val="18648"/>
              <a:lumOff val="5971"/>
              <a:alpha val="61419"/>
            </a:schemeClr>
          </a:solidFill>
          <a:ln w="25400">
            <a:solidFill>
              <a:srgbClr val="85888D">
                <a:alpha val="61419"/>
              </a:srgb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b"/>
          <a:lstStyle>
            <a:lvl1pPr rtl="1">
              <a:defRPr sz="1500"/>
            </a:lvl1pPr>
          </a:lstStyle>
          <a:p>
            <a:pPr algn="ctr"/>
            <a:r>
              <a:rPr sz="791"/>
              <a:t>  API config</a:t>
            </a:r>
          </a:p>
        </p:txBody>
      </p:sp>
      <p:sp>
        <p:nvSpPr>
          <p:cNvPr id="199" name="Shape 199"/>
          <p:cNvSpPr/>
          <p:nvPr/>
        </p:nvSpPr>
        <p:spPr>
          <a:xfrm>
            <a:off x="5762549" y="1450943"/>
            <a:ext cx="336508" cy="299416"/>
          </a:xfrm>
          <a:prstGeom prst="ellipse">
            <a:avLst/>
          </a:prstGeom>
          <a:solidFill>
            <a:schemeClr val="accent6">
              <a:satOff val="24555"/>
              <a:lumOff val="22232"/>
            </a:schemeClr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1000"/>
            </a:lvl1pPr>
          </a:lstStyle>
          <a:p>
            <a:pPr algn="ctr"/>
            <a:r>
              <a:rPr sz="527"/>
              <a:t>Kafka</a:t>
            </a:r>
          </a:p>
        </p:txBody>
      </p:sp>
      <p:sp>
        <p:nvSpPr>
          <p:cNvPr id="200" name="Shape 200"/>
          <p:cNvSpPr/>
          <p:nvPr/>
        </p:nvSpPr>
        <p:spPr>
          <a:xfrm>
            <a:off x="6407848" y="2659015"/>
            <a:ext cx="883786" cy="181943"/>
          </a:xfrm>
          <a:prstGeom prst="rect">
            <a:avLst/>
          </a:prstGeom>
          <a:solidFill>
            <a:schemeClr val="accent4">
              <a:satOff val="1488"/>
              <a:lumOff val="-7242"/>
              <a:alpha val="66641"/>
            </a:schemeClr>
          </a:solidFill>
          <a:ln w="25400">
            <a:solidFill>
              <a:srgbClr val="85888D">
                <a:alpha val="66641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201" name="Shape 201"/>
          <p:cNvSpPr/>
          <p:nvPr/>
        </p:nvSpPr>
        <p:spPr>
          <a:xfrm>
            <a:off x="6435742" y="2673439"/>
            <a:ext cx="751408" cy="167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1400"/>
            </a:lvl1pPr>
          </a:lstStyle>
          <a:p>
            <a:pPr algn="ctr"/>
            <a:r>
              <a:rPr sz="738"/>
              <a:t>Analysis interface </a:t>
            </a:r>
          </a:p>
        </p:txBody>
      </p:sp>
      <p:sp>
        <p:nvSpPr>
          <p:cNvPr id="202" name="Shape 202"/>
          <p:cNvSpPr/>
          <p:nvPr/>
        </p:nvSpPr>
        <p:spPr>
          <a:xfrm>
            <a:off x="6548968" y="2878874"/>
            <a:ext cx="735969" cy="641167"/>
          </a:xfrm>
          <a:prstGeom prst="rect">
            <a:avLst/>
          </a:prstGeom>
          <a:solidFill>
            <a:schemeClr val="accent4">
              <a:alpha val="66641"/>
            </a:schemeClr>
          </a:solidFill>
          <a:ln w="25400">
            <a:solidFill>
              <a:srgbClr val="85888D">
                <a:alpha val="66641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203" name="Shape 203"/>
          <p:cNvSpPr/>
          <p:nvPr/>
        </p:nvSpPr>
        <p:spPr>
          <a:xfrm>
            <a:off x="6487239" y="2938709"/>
            <a:ext cx="788692" cy="508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>
            <a:spAutoFit/>
          </a:bodyPr>
          <a:lstStyle/>
          <a:p>
            <a:pPr algn="ctr">
              <a:defRPr sz="1400"/>
            </a:pPr>
            <a:r>
              <a:rPr sz="738"/>
              <a:t>Data analysis codes</a:t>
            </a:r>
          </a:p>
          <a:p>
            <a:pPr algn="ctr">
              <a:defRPr sz="1400"/>
            </a:pPr>
            <a:r>
              <a:rPr sz="738"/>
              <a:t>visualisation of analysed data</a:t>
            </a:r>
          </a:p>
        </p:txBody>
      </p:sp>
      <p:sp>
        <p:nvSpPr>
          <p:cNvPr id="204" name="Shape 204"/>
          <p:cNvSpPr/>
          <p:nvPr/>
        </p:nvSpPr>
        <p:spPr>
          <a:xfrm rot="16200000">
            <a:off x="6120533" y="3093545"/>
            <a:ext cx="592871" cy="181943"/>
          </a:xfrm>
          <a:prstGeom prst="rect">
            <a:avLst/>
          </a:prstGeom>
          <a:solidFill>
            <a:schemeClr val="accent4">
              <a:satOff val="1488"/>
              <a:lumOff val="-7242"/>
              <a:alpha val="66641"/>
            </a:schemeClr>
          </a:solidFill>
          <a:ln w="25400">
            <a:solidFill>
              <a:srgbClr val="85888D">
                <a:alpha val="66641"/>
              </a:srgb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b"/>
          <a:lstStyle>
            <a:lvl1pPr rtl="1">
              <a:defRPr sz="1500"/>
            </a:lvl1pPr>
          </a:lstStyle>
          <a:p>
            <a:pPr algn="ctr"/>
            <a:r>
              <a:rPr sz="791"/>
              <a:t>  API config</a:t>
            </a:r>
          </a:p>
        </p:txBody>
      </p:sp>
      <p:sp>
        <p:nvSpPr>
          <p:cNvPr id="205" name="Shape 205"/>
          <p:cNvSpPr/>
          <p:nvPr/>
        </p:nvSpPr>
        <p:spPr>
          <a:xfrm>
            <a:off x="4706102" y="3058087"/>
            <a:ext cx="254478" cy="4902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206" name="Shape 206"/>
          <p:cNvSpPr/>
          <p:nvPr/>
        </p:nvSpPr>
        <p:spPr>
          <a:xfrm>
            <a:off x="6159356" y="2147231"/>
            <a:ext cx="151629" cy="23790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8949" y="21600"/>
                </a:lnTo>
                <a:lnTo>
                  <a:pt x="8949" y="0"/>
                </a:lnTo>
                <a:lnTo>
                  <a:pt x="21600" y="0"/>
                </a:ln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207" name="Shape 207"/>
          <p:cNvSpPr/>
          <p:nvPr/>
        </p:nvSpPr>
        <p:spPr>
          <a:xfrm>
            <a:off x="6100442" y="1578775"/>
            <a:ext cx="14805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208" name="Shape 208"/>
          <p:cNvSpPr/>
          <p:nvPr/>
        </p:nvSpPr>
        <p:spPr>
          <a:xfrm>
            <a:off x="6027007" y="1426413"/>
            <a:ext cx="1901603" cy="2525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209" name="Shape 209"/>
          <p:cNvSpPr/>
          <p:nvPr/>
        </p:nvSpPr>
        <p:spPr>
          <a:xfrm rot="16200000">
            <a:off x="6905473" y="2010916"/>
            <a:ext cx="1065306" cy="181943"/>
          </a:xfrm>
          <a:prstGeom prst="rect">
            <a:avLst/>
          </a:prstGeom>
          <a:solidFill>
            <a:schemeClr val="accent3">
              <a:satOff val="18648"/>
              <a:lumOff val="5971"/>
              <a:alpha val="61419"/>
            </a:schemeClr>
          </a:solidFill>
          <a:ln w="25400">
            <a:solidFill>
              <a:srgbClr val="85888D">
                <a:alpha val="61419"/>
              </a:srgb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b"/>
          <a:lstStyle>
            <a:lvl1pPr rtl="1">
              <a:defRPr sz="1500"/>
            </a:lvl1pPr>
          </a:lstStyle>
          <a:p>
            <a:pPr algn="ctr"/>
            <a:r>
              <a:rPr sz="791"/>
              <a:t>File Nexus Processed</a:t>
            </a:r>
          </a:p>
        </p:txBody>
      </p:sp>
      <p:sp>
        <p:nvSpPr>
          <p:cNvPr id="210" name="Shape 210"/>
          <p:cNvSpPr/>
          <p:nvPr/>
        </p:nvSpPr>
        <p:spPr>
          <a:xfrm rot="16200000">
            <a:off x="6928771" y="3093545"/>
            <a:ext cx="1016243" cy="181943"/>
          </a:xfrm>
          <a:prstGeom prst="rect">
            <a:avLst/>
          </a:prstGeom>
          <a:solidFill>
            <a:schemeClr val="accent4">
              <a:satOff val="1488"/>
              <a:lumOff val="-7242"/>
              <a:alpha val="66641"/>
            </a:schemeClr>
          </a:solidFill>
          <a:ln w="25400">
            <a:solidFill>
              <a:srgbClr val="85888D">
                <a:alpha val="66641"/>
              </a:srgb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b"/>
          <a:lstStyle>
            <a:lvl1pPr rtl="1">
              <a:defRPr sz="1500"/>
            </a:lvl1pPr>
          </a:lstStyle>
          <a:p>
            <a:pPr algn="ctr"/>
            <a:r>
              <a:rPr sz="791"/>
              <a:t>Analysis file in</a:t>
            </a:r>
          </a:p>
        </p:txBody>
      </p:sp>
      <p:sp>
        <p:nvSpPr>
          <p:cNvPr id="211" name="Shape 211"/>
          <p:cNvSpPr/>
          <p:nvPr/>
        </p:nvSpPr>
        <p:spPr>
          <a:xfrm>
            <a:off x="7434674" y="3701373"/>
            <a:ext cx="1" cy="26628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212" name="Shape 212"/>
          <p:cNvSpPr/>
          <p:nvPr/>
        </p:nvSpPr>
        <p:spPr>
          <a:xfrm>
            <a:off x="7539908" y="2100901"/>
            <a:ext cx="70793" cy="18614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213" name="Shape 213"/>
          <p:cNvSpPr/>
          <p:nvPr/>
        </p:nvSpPr>
        <p:spPr>
          <a:xfrm>
            <a:off x="5804716" y="4856224"/>
            <a:ext cx="626597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214" name="Shape 214"/>
          <p:cNvSpPr/>
          <p:nvPr/>
        </p:nvSpPr>
        <p:spPr>
          <a:xfrm>
            <a:off x="5734813" y="4899181"/>
            <a:ext cx="679642" cy="1320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215" name="Shape 215"/>
          <p:cNvSpPr/>
          <p:nvPr/>
        </p:nvSpPr>
        <p:spPr>
          <a:xfrm>
            <a:off x="6425225" y="4227973"/>
            <a:ext cx="464516" cy="187796"/>
          </a:xfrm>
          <a:prstGeom prst="rect">
            <a:avLst/>
          </a:prstGeom>
          <a:solidFill>
            <a:schemeClr val="accent6">
              <a:satOff val="24555"/>
              <a:lumOff val="22232"/>
              <a:alpha val="66641"/>
            </a:schemeClr>
          </a:solidFill>
          <a:ln w="25400">
            <a:solidFill>
              <a:srgbClr val="85888D">
                <a:alpha val="66641"/>
              </a:srgb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b"/>
          <a:lstStyle>
            <a:lvl1pPr>
              <a:defRPr sz="1200"/>
            </a:lvl1pPr>
          </a:lstStyle>
          <a:p>
            <a:pPr algn="ctr"/>
            <a:r>
              <a:rPr sz="633"/>
              <a:t>DOI</a:t>
            </a:r>
          </a:p>
        </p:txBody>
      </p:sp>
      <p:sp>
        <p:nvSpPr>
          <p:cNvPr id="216" name="Shape 216"/>
          <p:cNvSpPr/>
          <p:nvPr/>
        </p:nvSpPr>
        <p:spPr>
          <a:xfrm>
            <a:off x="6423665" y="4017691"/>
            <a:ext cx="464516" cy="187796"/>
          </a:xfrm>
          <a:prstGeom prst="rect">
            <a:avLst/>
          </a:prstGeom>
          <a:solidFill>
            <a:schemeClr val="accent6">
              <a:satOff val="24555"/>
              <a:lumOff val="22232"/>
              <a:alpha val="66641"/>
            </a:schemeClr>
          </a:solidFill>
          <a:ln w="25400">
            <a:solidFill>
              <a:srgbClr val="85888D">
                <a:alpha val="66641"/>
              </a:srgb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b"/>
          <a:lstStyle>
            <a:lvl1pPr>
              <a:defRPr sz="1200"/>
            </a:lvl1pPr>
          </a:lstStyle>
          <a:p>
            <a:pPr algn="ctr"/>
            <a:r>
              <a:rPr sz="633"/>
              <a:t>WEB</a:t>
            </a:r>
          </a:p>
        </p:txBody>
      </p:sp>
      <p:sp>
        <p:nvSpPr>
          <p:cNvPr id="217" name="Shape 217"/>
          <p:cNvSpPr/>
          <p:nvPr/>
        </p:nvSpPr>
        <p:spPr>
          <a:xfrm flipH="1">
            <a:off x="6895249" y="4156879"/>
            <a:ext cx="150057" cy="150057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218" name="Shape 218"/>
          <p:cNvSpPr/>
          <p:nvPr/>
        </p:nvSpPr>
        <p:spPr>
          <a:xfrm flipH="1">
            <a:off x="6885953" y="4010383"/>
            <a:ext cx="150057" cy="150057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219" name="Shape 219"/>
          <p:cNvSpPr/>
          <p:nvPr/>
        </p:nvSpPr>
        <p:spPr>
          <a:xfrm>
            <a:off x="6166407" y="3496888"/>
            <a:ext cx="208806" cy="1163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608"/>
                </a:lnTo>
                <a:lnTo>
                  <a:pt x="12185" y="2608"/>
                </a:lnTo>
                <a:lnTo>
                  <a:pt x="12185" y="21600"/>
                </a:lnTo>
                <a:lnTo>
                  <a:pt x="0" y="21600"/>
                </a:ln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220" name="Shape 220"/>
          <p:cNvSpPr/>
          <p:nvPr/>
        </p:nvSpPr>
        <p:spPr>
          <a:xfrm>
            <a:off x="3108236" y="2453844"/>
            <a:ext cx="1245820" cy="454841"/>
          </a:xfrm>
          <a:prstGeom prst="roundRect">
            <a:avLst>
              <a:gd name="adj" fmla="val 22087"/>
            </a:avLst>
          </a:prstGeom>
          <a:solidFill>
            <a:srgbClr val="A6AAA9"/>
          </a:solidFill>
          <a:ln w="25400">
            <a:solidFill>
              <a:srgbClr val="85888D"/>
            </a:solidFill>
            <a:miter lim="400000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221" name="Shape 221"/>
          <p:cNvSpPr/>
          <p:nvPr/>
        </p:nvSpPr>
        <p:spPr>
          <a:xfrm>
            <a:off x="3158755" y="2475491"/>
            <a:ext cx="1137955" cy="187796"/>
          </a:xfrm>
          <a:prstGeom prst="rect">
            <a:avLst/>
          </a:prstGeom>
          <a:solidFill>
            <a:schemeClr val="accent3">
              <a:satOff val="18648"/>
              <a:lumOff val="5971"/>
              <a:alpha val="66641"/>
            </a:schemeClr>
          </a:solidFill>
          <a:ln w="25400">
            <a:solidFill>
              <a:srgbClr val="85888D">
                <a:alpha val="66641"/>
              </a:srgb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b"/>
          <a:lstStyle>
            <a:lvl1pPr>
              <a:defRPr sz="1700"/>
            </a:lvl1pPr>
          </a:lstStyle>
          <a:p>
            <a:pPr algn="ctr"/>
            <a:r>
              <a:rPr sz="896"/>
              <a:t>Accelerator data</a:t>
            </a:r>
          </a:p>
        </p:txBody>
      </p:sp>
      <p:sp>
        <p:nvSpPr>
          <p:cNvPr id="222" name="Shape 222"/>
          <p:cNvSpPr/>
          <p:nvPr/>
        </p:nvSpPr>
        <p:spPr>
          <a:xfrm>
            <a:off x="3160710" y="2700625"/>
            <a:ext cx="1137955" cy="187796"/>
          </a:xfrm>
          <a:prstGeom prst="rect">
            <a:avLst/>
          </a:prstGeom>
          <a:solidFill>
            <a:srgbClr val="FFFFFF">
              <a:alpha val="66641"/>
            </a:srgbClr>
          </a:solidFill>
          <a:ln w="25400">
            <a:solidFill>
              <a:srgbClr val="85888D">
                <a:alpha val="66641"/>
              </a:srgb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b"/>
          <a:lstStyle>
            <a:lvl1pPr>
              <a:defRPr sz="1700"/>
            </a:lvl1pPr>
          </a:lstStyle>
          <a:p>
            <a:pPr algn="ctr"/>
            <a:r>
              <a:rPr sz="896"/>
              <a:t>PSS Status</a:t>
            </a:r>
          </a:p>
        </p:txBody>
      </p:sp>
      <p:sp>
        <p:nvSpPr>
          <p:cNvPr id="223" name="Shape 223"/>
          <p:cNvSpPr/>
          <p:nvPr/>
        </p:nvSpPr>
        <p:spPr>
          <a:xfrm>
            <a:off x="6423665" y="4769147"/>
            <a:ext cx="579072" cy="346130"/>
          </a:xfrm>
          <a:prstGeom prst="rect">
            <a:avLst/>
          </a:prstGeom>
          <a:solidFill>
            <a:schemeClr val="accent2">
              <a:hueOff val="-554920"/>
              <a:satOff val="-21482"/>
              <a:lumOff val="-6228"/>
              <a:alpha val="66641"/>
            </a:schemeClr>
          </a:solidFill>
          <a:ln w="25400">
            <a:solidFill>
              <a:srgbClr val="85888D">
                <a:alpha val="66641"/>
              </a:srgb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b"/>
          <a:lstStyle>
            <a:lvl1pPr>
              <a:defRPr sz="1700"/>
            </a:lvl1pPr>
          </a:lstStyle>
          <a:p>
            <a:pPr algn="ctr"/>
            <a:r>
              <a:rPr sz="896"/>
              <a:t>User Office DB</a:t>
            </a:r>
          </a:p>
        </p:txBody>
      </p:sp>
      <p:sp>
        <p:nvSpPr>
          <p:cNvPr id="224" name="Shape 224"/>
          <p:cNvSpPr/>
          <p:nvPr/>
        </p:nvSpPr>
        <p:spPr>
          <a:xfrm>
            <a:off x="6150658" y="1460004"/>
            <a:ext cx="288372" cy="301377"/>
          </a:xfrm>
          <a:prstGeom prst="ellipse">
            <a:avLst/>
          </a:prstGeom>
          <a:solidFill>
            <a:schemeClr val="accent6">
              <a:satOff val="24555"/>
              <a:lumOff val="22232"/>
            </a:schemeClr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1000"/>
            </a:lvl1pPr>
          </a:lstStyle>
          <a:p>
            <a:pPr algn="ctr"/>
            <a:r>
              <a:rPr sz="527"/>
              <a:t>Kafka</a:t>
            </a:r>
          </a:p>
        </p:txBody>
      </p:sp>
      <p:sp>
        <p:nvSpPr>
          <p:cNvPr id="225" name="Shape 225"/>
          <p:cNvSpPr/>
          <p:nvPr/>
        </p:nvSpPr>
        <p:spPr>
          <a:xfrm>
            <a:off x="3451940" y="4653323"/>
            <a:ext cx="527122" cy="468235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/>
          <a:p>
            <a:pPr algn="ctr">
              <a:defRPr sz="13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</a:defRPr>
            </a:pPr>
            <a:r>
              <a:rPr sz="685"/>
              <a:t>ERC</a:t>
            </a:r>
          </a:p>
          <a:p>
            <a:pPr algn="ctr">
              <a:defRPr sz="13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</a:defRPr>
            </a:pPr>
            <a:r>
              <a:rPr sz="685"/>
              <a:t>Event receiver card</a:t>
            </a:r>
          </a:p>
        </p:txBody>
      </p:sp>
      <p:sp>
        <p:nvSpPr>
          <p:cNvPr id="226" name="Shape 226"/>
          <p:cNvSpPr/>
          <p:nvPr/>
        </p:nvSpPr>
        <p:spPr>
          <a:xfrm>
            <a:off x="3119942" y="1720247"/>
            <a:ext cx="1245450" cy="669727"/>
          </a:xfrm>
          <a:prstGeom prst="rect">
            <a:avLst/>
          </a:prstGeom>
          <a:solidFill>
            <a:schemeClr val="accent6">
              <a:satOff val="24555"/>
              <a:lumOff val="22232"/>
              <a:alpha val="66641"/>
            </a:schemeClr>
          </a:solidFill>
          <a:ln w="25400">
            <a:solidFill>
              <a:srgbClr val="85888D">
                <a:alpha val="66641"/>
              </a:srgb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2400"/>
            </a:lvl1pPr>
          </a:lstStyle>
          <a:p>
            <a:pPr algn="ctr"/>
            <a:r>
              <a:rPr sz="1266"/>
              <a:t>Fast SE readout</a:t>
            </a:r>
          </a:p>
        </p:txBody>
      </p:sp>
      <p:sp>
        <p:nvSpPr>
          <p:cNvPr id="227" name="Shape 227"/>
          <p:cNvSpPr/>
          <p:nvPr/>
        </p:nvSpPr>
        <p:spPr>
          <a:xfrm>
            <a:off x="1761448" y="4282712"/>
            <a:ext cx="453338" cy="388442"/>
          </a:xfrm>
          <a:prstGeom prst="rect">
            <a:avLst/>
          </a:prstGeom>
          <a:solidFill>
            <a:schemeClr val="accent3">
              <a:satOff val="18648"/>
              <a:lumOff val="5971"/>
              <a:alpha val="59538"/>
            </a:schemeClr>
          </a:solidFill>
          <a:ln w="25400">
            <a:solidFill>
              <a:srgbClr val="85888D">
                <a:alpha val="59538"/>
              </a:srgb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17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sz="896"/>
              <a:t>ID group</a:t>
            </a:r>
          </a:p>
        </p:txBody>
      </p:sp>
      <p:sp>
        <p:nvSpPr>
          <p:cNvPr id="228" name="Shape 228"/>
          <p:cNvSpPr/>
          <p:nvPr/>
        </p:nvSpPr>
        <p:spPr>
          <a:xfrm>
            <a:off x="1253371" y="4734334"/>
            <a:ext cx="439036" cy="393428"/>
          </a:xfrm>
          <a:prstGeom prst="rect">
            <a:avLst/>
          </a:prstGeom>
          <a:solidFill>
            <a:schemeClr val="accent4">
              <a:satOff val="1488"/>
              <a:lumOff val="-7242"/>
              <a:alpha val="74595"/>
            </a:schemeClr>
          </a:solidFill>
          <a:ln w="25400">
            <a:solidFill>
              <a:srgbClr val="85888D">
                <a:alpha val="74595"/>
              </a:srgb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/>
          <a:p>
            <a:pPr algn="ctr">
              <a:defRPr sz="17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896"/>
              <a:t>DAM</a:t>
            </a:r>
          </a:p>
          <a:p>
            <a:pPr algn="ctr">
              <a:defRPr sz="17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896"/>
              <a:t>group</a:t>
            </a:r>
          </a:p>
        </p:txBody>
      </p:sp>
      <p:sp>
        <p:nvSpPr>
          <p:cNvPr id="229" name="Shape 229"/>
          <p:cNvSpPr/>
          <p:nvPr/>
        </p:nvSpPr>
        <p:spPr>
          <a:xfrm>
            <a:off x="1768599" y="4734334"/>
            <a:ext cx="439036" cy="393428"/>
          </a:xfrm>
          <a:prstGeom prst="rect">
            <a:avLst/>
          </a:prstGeom>
          <a:solidFill>
            <a:schemeClr val="accent2">
              <a:hueOff val="-902888"/>
              <a:satOff val="-15377"/>
              <a:lumOff val="-12864"/>
              <a:alpha val="74595"/>
            </a:schemeClr>
          </a:solidFill>
          <a:ln w="25400">
            <a:solidFill>
              <a:srgbClr val="85888D">
                <a:alpha val="74595"/>
              </a:srgb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/>
          <a:p>
            <a:pPr algn="ctr">
              <a:defRPr sz="17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896"/>
              <a:t>DST</a:t>
            </a:r>
          </a:p>
          <a:p>
            <a:pPr algn="ctr">
              <a:defRPr sz="17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896"/>
              <a:t>group</a:t>
            </a:r>
          </a:p>
        </p:txBody>
      </p:sp>
      <p:sp>
        <p:nvSpPr>
          <p:cNvPr id="230" name="Shape 230"/>
          <p:cNvSpPr/>
          <p:nvPr/>
        </p:nvSpPr>
        <p:spPr>
          <a:xfrm>
            <a:off x="2433567" y="3968005"/>
            <a:ext cx="387739" cy="227708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24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</a:defRPr>
            </a:lvl1pPr>
          </a:lstStyle>
          <a:p>
            <a:pPr algn="ctr"/>
            <a:r>
              <a:rPr sz="1266"/>
              <a:t>ERC</a:t>
            </a:r>
          </a:p>
        </p:txBody>
      </p:sp>
      <p:sp>
        <p:nvSpPr>
          <p:cNvPr id="231" name="Shape 231"/>
          <p:cNvSpPr/>
          <p:nvPr/>
        </p:nvSpPr>
        <p:spPr>
          <a:xfrm>
            <a:off x="2251877" y="4743198"/>
            <a:ext cx="453338" cy="375698"/>
          </a:xfrm>
          <a:prstGeom prst="rect">
            <a:avLst/>
          </a:prstGeom>
          <a:solidFill>
            <a:srgbClr val="A6AAA9">
              <a:alpha val="66641"/>
            </a:srgbClr>
          </a:solidFill>
          <a:ln w="25400">
            <a:solidFill>
              <a:srgbClr val="85888D">
                <a:alpha val="66641"/>
              </a:srgb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1200"/>
            </a:lvl1pPr>
          </a:lstStyle>
          <a:p>
            <a:pPr algn="ctr"/>
            <a:r>
              <a:rPr sz="633"/>
              <a:t>Chopper &amp; motion &amp; SE</a:t>
            </a:r>
          </a:p>
        </p:txBody>
      </p:sp>
      <p:sp>
        <p:nvSpPr>
          <p:cNvPr id="232" name="Shape 232"/>
          <p:cNvSpPr/>
          <p:nvPr/>
        </p:nvSpPr>
        <p:spPr>
          <a:xfrm>
            <a:off x="3068154" y="4265340"/>
            <a:ext cx="1368648" cy="329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>
            <a:spAutoFit/>
          </a:bodyPr>
          <a:lstStyle>
            <a:lvl1pPr>
              <a:defRPr sz="1700"/>
            </a:lvl1pPr>
          </a:lstStyle>
          <a:p>
            <a:pPr algn="ctr"/>
            <a:r>
              <a:rPr sz="896"/>
              <a:t>ICS software, CCDB ,IOC factory naming, SCR</a:t>
            </a:r>
          </a:p>
        </p:txBody>
      </p:sp>
    </p:spTree>
    <p:extLst>
      <p:ext uri="{BB962C8B-B14F-4D97-AF65-F5344CB8AC3E}">
        <p14:creationId xmlns:p14="http://schemas.microsoft.com/office/powerpoint/2010/main" val="181467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/>
        </p:nvSpPr>
        <p:spPr>
          <a:xfrm>
            <a:off x="1909477" y="2318187"/>
            <a:ext cx="2727697" cy="1822311"/>
          </a:xfrm>
          <a:prstGeom prst="roundRect">
            <a:avLst>
              <a:gd name="adj" fmla="val 5513"/>
            </a:avLst>
          </a:prstGeom>
          <a:solidFill>
            <a:srgbClr val="DCDEE0"/>
          </a:solidFill>
          <a:ln w="25400">
            <a:solidFill>
              <a:srgbClr val="85888D"/>
            </a:solidFill>
            <a:miter lim="400000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235" name="Shape 235"/>
          <p:cNvSpPr/>
          <p:nvPr/>
        </p:nvSpPr>
        <p:spPr>
          <a:xfrm>
            <a:off x="1953042" y="94694"/>
            <a:ext cx="717340" cy="566233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2200"/>
            </a:lvl1pPr>
          </a:lstStyle>
          <a:p>
            <a:pPr algn="ctr"/>
            <a:r>
              <a:rPr sz="1160"/>
              <a:t>Detectors</a:t>
            </a:r>
          </a:p>
        </p:txBody>
      </p:sp>
      <p:sp>
        <p:nvSpPr>
          <p:cNvPr id="236" name="Shape 236"/>
          <p:cNvSpPr/>
          <p:nvPr/>
        </p:nvSpPr>
        <p:spPr>
          <a:xfrm>
            <a:off x="1953042" y="811302"/>
            <a:ext cx="717340" cy="477599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/>
          <a:p>
            <a:pPr algn="ctr">
              <a:defRPr sz="2400"/>
            </a:pPr>
            <a:r>
              <a:rPr sz="1266"/>
              <a:t>Epics</a:t>
            </a:r>
          </a:p>
          <a:p>
            <a:pPr algn="ctr">
              <a:defRPr sz="2400"/>
            </a:pPr>
            <a:r>
              <a:rPr sz="1266"/>
              <a:t>Devices</a:t>
            </a:r>
          </a:p>
        </p:txBody>
      </p:sp>
      <p:sp>
        <p:nvSpPr>
          <p:cNvPr id="237" name="Shape 237"/>
          <p:cNvSpPr/>
          <p:nvPr/>
        </p:nvSpPr>
        <p:spPr>
          <a:xfrm>
            <a:off x="3015238" y="902465"/>
            <a:ext cx="391372" cy="391372"/>
          </a:xfrm>
          <a:prstGeom prst="ellipse">
            <a:avLst/>
          </a:prstGeom>
          <a:solidFill>
            <a:schemeClr val="accent4">
              <a:hueOff val="384618"/>
              <a:satOff val="3869"/>
              <a:lumOff val="5802"/>
            </a:schemeClr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1100"/>
            </a:lvl1pPr>
          </a:lstStyle>
          <a:p>
            <a:pPr algn="ctr"/>
            <a:r>
              <a:rPr sz="580"/>
              <a:t>PV gate</a:t>
            </a:r>
          </a:p>
        </p:txBody>
      </p:sp>
      <p:sp>
        <p:nvSpPr>
          <p:cNvPr id="238" name="Shape 238"/>
          <p:cNvSpPr/>
          <p:nvPr/>
        </p:nvSpPr>
        <p:spPr>
          <a:xfrm>
            <a:off x="3738072" y="685885"/>
            <a:ext cx="713835" cy="515716"/>
          </a:xfrm>
          <a:prstGeom prst="rect">
            <a:avLst/>
          </a:prstGeom>
          <a:solidFill>
            <a:schemeClr val="accent6">
              <a:satOff val="24555"/>
              <a:lumOff val="22232"/>
            </a:schemeClr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2400"/>
            </a:lvl1pPr>
          </a:lstStyle>
          <a:p>
            <a:pPr algn="ctr"/>
            <a:r>
              <a:rPr sz="1266"/>
              <a:t>Agg.</a:t>
            </a:r>
          </a:p>
        </p:txBody>
      </p:sp>
      <p:sp>
        <p:nvSpPr>
          <p:cNvPr id="239" name="Shape 239"/>
          <p:cNvSpPr/>
          <p:nvPr/>
        </p:nvSpPr>
        <p:spPr>
          <a:xfrm>
            <a:off x="5109230" y="3030478"/>
            <a:ext cx="1068240" cy="73615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r>
              <a:rPr sz="1266" dirty="0"/>
              <a:t>Configuration service</a:t>
            </a:r>
          </a:p>
        </p:txBody>
      </p:sp>
      <p:sp>
        <p:nvSpPr>
          <p:cNvPr id="240" name="Shape 240"/>
          <p:cNvSpPr/>
          <p:nvPr/>
        </p:nvSpPr>
        <p:spPr>
          <a:xfrm>
            <a:off x="2197125" y="3122133"/>
            <a:ext cx="480268" cy="566234"/>
          </a:xfrm>
          <a:prstGeom prst="rect">
            <a:avLst/>
          </a:prstGeom>
          <a:solidFill>
            <a:srgbClr val="FFFFFF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400"/>
            </a:lvl1pPr>
          </a:lstStyle>
          <a:p>
            <a:pPr algn="ctr"/>
            <a:r>
              <a:rPr sz="738"/>
              <a:t>Script Engine</a:t>
            </a:r>
          </a:p>
        </p:txBody>
      </p:sp>
      <p:sp>
        <p:nvSpPr>
          <p:cNvPr id="241" name="Shape 241"/>
          <p:cNvSpPr/>
          <p:nvPr/>
        </p:nvSpPr>
        <p:spPr>
          <a:xfrm>
            <a:off x="2155817" y="2618425"/>
            <a:ext cx="2376470" cy="308939"/>
          </a:xfrm>
          <a:prstGeom prst="rect">
            <a:avLst/>
          </a:prstGeom>
          <a:solidFill>
            <a:srgbClr val="FFFFFF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2400"/>
            </a:lvl1pPr>
          </a:lstStyle>
          <a:p>
            <a:pPr algn="ctr"/>
            <a:r>
              <a:rPr sz="1266"/>
              <a:t>Abstraction layer</a:t>
            </a:r>
          </a:p>
        </p:txBody>
      </p:sp>
      <p:sp>
        <p:nvSpPr>
          <p:cNvPr id="242" name="Shape 242"/>
          <p:cNvSpPr/>
          <p:nvPr/>
        </p:nvSpPr>
        <p:spPr>
          <a:xfrm>
            <a:off x="6341451" y="3030478"/>
            <a:ext cx="604638" cy="736150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2400"/>
            </a:lvl1pPr>
          </a:lstStyle>
          <a:p>
            <a:pPr algn="ctr"/>
            <a:r>
              <a:rPr sz="1266"/>
              <a:t>Vis service</a:t>
            </a:r>
          </a:p>
        </p:txBody>
      </p:sp>
      <p:sp>
        <p:nvSpPr>
          <p:cNvPr id="243" name="Shape 243"/>
          <p:cNvSpPr/>
          <p:nvPr/>
        </p:nvSpPr>
        <p:spPr>
          <a:xfrm>
            <a:off x="2246584" y="4363226"/>
            <a:ext cx="4745036" cy="515716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2400"/>
            </a:lvl1pPr>
          </a:lstStyle>
          <a:p>
            <a:pPr algn="ctr"/>
            <a:r>
              <a:rPr sz="1266"/>
              <a:t>Client</a:t>
            </a:r>
          </a:p>
        </p:txBody>
      </p:sp>
      <p:sp>
        <p:nvSpPr>
          <p:cNvPr id="244" name="Shape 244"/>
          <p:cNvSpPr/>
          <p:nvPr/>
        </p:nvSpPr>
        <p:spPr>
          <a:xfrm>
            <a:off x="2724718" y="3122133"/>
            <a:ext cx="480268" cy="566234"/>
          </a:xfrm>
          <a:prstGeom prst="rect">
            <a:avLst/>
          </a:prstGeom>
          <a:solidFill>
            <a:srgbClr val="FFFFFF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400"/>
            </a:lvl1pPr>
          </a:lstStyle>
          <a:p>
            <a:pPr algn="ctr"/>
            <a:r>
              <a:rPr sz="738"/>
              <a:t>Logging</a:t>
            </a:r>
          </a:p>
        </p:txBody>
      </p:sp>
      <p:sp>
        <p:nvSpPr>
          <p:cNvPr id="245" name="Shape 245"/>
          <p:cNvSpPr/>
          <p:nvPr/>
        </p:nvSpPr>
        <p:spPr>
          <a:xfrm>
            <a:off x="3252834" y="3122133"/>
            <a:ext cx="480268" cy="566234"/>
          </a:xfrm>
          <a:prstGeom prst="rect">
            <a:avLst/>
          </a:prstGeom>
          <a:solidFill>
            <a:srgbClr val="FFFFFF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400"/>
            </a:lvl1pPr>
          </a:lstStyle>
          <a:p>
            <a:pPr algn="ctr"/>
            <a:r>
              <a:rPr sz="738"/>
              <a:t>Alarms</a:t>
            </a:r>
          </a:p>
        </p:txBody>
      </p:sp>
      <p:sp>
        <p:nvSpPr>
          <p:cNvPr id="246" name="Shape 246"/>
          <p:cNvSpPr/>
          <p:nvPr/>
        </p:nvSpPr>
        <p:spPr>
          <a:xfrm>
            <a:off x="3781918" y="3122133"/>
            <a:ext cx="480268" cy="566234"/>
          </a:xfrm>
          <a:prstGeom prst="rect">
            <a:avLst/>
          </a:prstGeom>
          <a:solidFill>
            <a:srgbClr val="FFFFFF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400"/>
            </a:lvl1pPr>
          </a:lstStyle>
          <a:p>
            <a:pPr algn="ctr"/>
            <a:r>
              <a:rPr sz="738"/>
              <a:t>ECP config</a:t>
            </a:r>
          </a:p>
        </p:txBody>
      </p:sp>
      <p:sp>
        <p:nvSpPr>
          <p:cNvPr id="247" name="Shape 247"/>
          <p:cNvSpPr/>
          <p:nvPr/>
        </p:nvSpPr>
        <p:spPr>
          <a:xfrm>
            <a:off x="5558891" y="730935"/>
            <a:ext cx="480268" cy="566233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>
              <a:defRPr sz="1400"/>
            </a:pPr>
            <a:r>
              <a:rPr sz="738"/>
              <a:t>Mantid</a:t>
            </a:r>
          </a:p>
          <a:p>
            <a:pPr algn="ctr">
              <a:defRPr sz="1400"/>
            </a:pPr>
            <a:r>
              <a:rPr sz="738"/>
              <a:t>AAS</a:t>
            </a:r>
          </a:p>
        </p:txBody>
      </p:sp>
      <p:sp>
        <p:nvSpPr>
          <p:cNvPr id="248" name="Shape 248"/>
          <p:cNvSpPr/>
          <p:nvPr/>
        </p:nvSpPr>
        <p:spPr>
          <a:xfrm>
            <a:off x="2155817" y="2368769"/>
            <a:ext cx="556920" cy="202227"/>
          </a:xfrm>
          <a:prstGeom prst="rect">
            <a:avLst/>
          </a:prstGeom>
          <a:solidFill>
            <a:srgbClr val="FFFFFF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900"/>
            </a:lvl1pPr>
          </a:lstStyle>
          <a:p>
            <a:pPr algn="ctr"/>
            <a:r>
              <a:rPr sz="475"/>
              <a:t>CA comm</a:t>
            </a:r>
          </a:p>
        </p:txBody>
      </p:sp>
      <p:sp>
        <p:nvSpPr>
          <p:cNvPr id="249" name="Shape 249"/>
          <p:cNvSpPr/>
          <p:nvPr/>
        </p:nvSpPr>
        <p:spPr>
          <a:xfrm>
            <a:off x="2758571" y="2368769"/>
            <a:ext cx="556920" cy="202227"/>
          </a:xfrm>
          <a:prstGeom prst="rect">
            <a:avLst/>
          </a:prstGeom>
          <a:solidFill>
            <a:srgbClr val="FFFFFF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900"/>
            </a:lvl1pPr>
          </a:lstStyle>
          <a:p>
            <a:pPr algn="ctr"/>
            <a:r>
              <a:rPr sz="475"/>
              <a:t>Agg Comm</a:t>
            </a:r>
          </a:p>
        </p:txBody>
      </p:sp>
      <p:sp>
        <p:nvSpPr>
          <p:cNvPr id="250" name="Shape 250"/>
          <p:cNvSpPr/>
          <p:nvPr/>
        </p:nvSpPr>
        <p:spPr>
          <a:xfrm>
            <a:off x="3364307" y="2368769"/>
            <a:ext cx="556920" cy="202227"/>
          </a:xfrm>
          <a:prstGeom prst="rect">
            <a:avLst/>
          </a:prstGeom>
          <a:solidFill>
            <a:srgbClr val="FFFFFF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900"/>
            </a:lvl1pPr>
          </a:lstStyle>
          <a:p>
            <a:pPr algn="ctr"/>
            <a:r>
              <a:rPr sz="475"/>
              <a:t>File Writer Comm</a:t>
            </a:r>
          </a:p>
        </p:txBody>
      </p:sp>
      <p:sp>
        <p:nvSpPr>
          <p:cNvPr id="251" name="Shape 251"/>
          <p:cNvSpPr/>
          <p:nvPr/>
        </p:nvSpPr>
        <p:spPr>
          <a:xfrm>
            <a:off x="3970044" y="2368769"/>
            <a:ext cx="556920" cy="202227"/>
          </a:xfrm>
          <a:prstGeom prst="rect">
            <a:avLst/>
          </a:prstGeom>
          <a:solidFill>
            <a:srgbClr val="FFFFFF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900"/>
            </a:lvl1pPr>
          </a:lstStyle>
          <a:p>
            <a:pPr algn="ctr"/>
            <a:r>
              <a:rPr sz="475"/>
              <a:t>MAAS Comm</a:t>
            </a:r>
          </a:p>
        </p:txBody>
      </p:sp>
      <p:sp>
        <p:nvSpPr>
          <p:cNvPr id="252" name="Shape 252"/>
          <p:cNvSpPr/>
          <p:nvPr/>
        </p:nvSpPr>
        <p:spPr>
          <a:xfrm>
            <a:off x="2500386" y="2939724"/>
            <a:ext cx="1" cy="188832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253" name="Shape 253"/>
          <p:cNvSpPr/>
          <p:nvPr/>
        </p:nvSpPr>
        <p:spPr>
          <a:xfrm>
            <a:off x="2969195" y="2926330"/>
            <a:ext cx="1" cy="21562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254" name="Shape 254"/>
          <p:cNvSpPr/>
          <p:nvPr/>
        </p:nvSpPr>
        <p:spPr>
          <a:xfrm>
            <a:off x="3438003" y="2926330"/>
            <a:ext cx="1" cy="21562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255" name="Shape 255"/>
          <p:cNvSpPr/>
          <p:nvPr/>
        </p:nvSpPr>
        <p:spPr>
          <a:xfrm>
            <a:off x="4040757" y="2926330"/>
            <a:ext cx="1" cy="21562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256" name="Shape 256"/>
          <p:cNvSpPr/>
          <p:nvPr/>
        </p:nvSpPr>
        <p:spPr>
          <a:xfrm flipH="1">
            <a:off x="2715472" y="1098152"/>
            <a:ext cx="254677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257" name="Shape 257"/>
          <p:cNvSpPr/>
          <p:nvPr/>
        </p:nvSpPr>
        <p:spPr>
          <a:xfrm flipH="1" flipV="1">
            <a:off x="2684404" y="387386"/>
            <a:ext cx="524375" cy="524375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258" name="Shape 258"/>
          <p:cNvSpPr/>
          <p:nvPr/>
        </p:nvSpPr>
        <p:spPr>
          <a:xfrm flipH="1">
            <a:off x="3451700" y="1098152"/>
            <a:ext cx="254677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259" name="Shape 259"/>
          <p:cNvSpPr/>
          <p:nvPr/>
        </p:nvSpPr>
        <p:spPr>
          <a:xfrm flipH="1" flipV="1">
            <a:off x="2692921" y="215245"/>
            <a:ext cx="1039684" cy="68312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260" name="Shape 260"/>
          <p:cNvSpPr/>
          <p:nvPr/>
        </p:nvSpPr>
        <p:spPr>
          <a:xfrm flipH="1" flipV="1">
            <a:off x="4583172" y="1020748"/>
            <a:ext cx="90473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261" name="Shape 261"/>
          <p:cNvSpPr/>
          <p:nvPr/>
        </p:nvSpPr>
        <p:spPr>
          <a:xfrm>
            <a:off x="4674852" y="1193046"/>
            <a:ext cx="480268" cy="566233"/>
          </a:xfrm>
          <a:prstGeom prst="rect">
            <a:avLst/>
          </a:prstGeom>
          <a:solidFill>
            <a:schemeClr val="accent6">
              <a:satOff val="24555"/>
              <a:lumOff val="22232"/>
            </a:schemeClr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400"/>
            </a:lvl1pPr>
          </a:lstStyle>
          <a:p>
            <a:pPr algn="ctr"/>
            <a:r>
              <a:rPr sz="738"/>
              <a:t>FileWriter</a:t>
            </a:r>
          </a:p>
        </p:txBody>
      </p:sp>
      <p:sp>
        <p:nvSpPr>
          <p:cNvPr id="262" name="Shape 262"/>
          <p:cNvSpPr/>
          <p:nvPr/>
        </p:nvSpPr>
        <p:spPr>
          <a:xfrm flipH="1">
            <a:off x="3729310" y="1745458"/>
            <a:ext cx="946952" cy="613415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263" name="Shape 263"/>
          <p:cNvSpPr/>
          <p:nvPr/>
        </p:nvSpPr>
        <p:spPr>
          <a:xfrm flipV="1">
            <a:off x="5154459" y="1333689"/>
            <a:ext cx="349037" cy="183043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264" name="Shape 264"/>
          <p:cNvSpPr/>
          <p:nvPr/>
        </p:nvSpPr>
        <p:spPr>
          <a:xfrm flipH="1">
            <a:off x="3068974" y="1203115"/>
            <a:ext cx="826799" cy="1164140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265" name="Shape 265"/>
          <p:cNvSpPr/>
          <p:nvPr/>
        </p:nvSpPr>
        <p:spPr>
          <a:xfrm flipH="1">
            <a:off x="2338973" y="1284543"/>
            <a:ext cx="826799" cy="110532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266" name="Shape 266"/>
          <p:cNvSpPr/>
          <p:nvPr/>
        </p:nvSpPr>
        <p:spPr>
          <a:xfrm flipH="1" flipV="1">
            <a:off x="5879002" y="1324126"/>
            <a:ext cx="724374" cy="1706183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267" name="Shape 267"/>
          <p:cNvSpPr/>
          <p:nvPr/>
        </p:nvSpPr>
        <p:spPr>
          <a:xfrm flipH="1">
            <a:off x="4253735" y="3403240"/>
            <a:ext cx="85128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268" name="Shape 268"/>
          <p:cNvSpPr/>
          <p:nvPr/>
        </p:nvSpPr>
        <p:spPr>
          <a:xfrm flipV="1">
            <a:off x="5787710" y="1340438"/>
            <a:ext cx="1" cy="1673558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269" name="Shape 269"/>
          <p:cNvSpPr/>
          <p:nvPr/>
        </p:nvSpPr>
        <p:spPr>
          <a:xfrm flipH="1">
            <a:off x="2415310" y="3679413"/>
            <a:ext cx="1" cy="683122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270" name="Shape 270"/>
          <p:cNvSpPr/>
          <p:nvPr/>
        </p:nvSpPr>
        <p:spPr>
          <a:xfrm flipH="1">
            <a:off x="2922314" y="3679413"/>
            <a:ext cx="1" cy="68312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271" name="Shape 271"/>
          <p:cNvSpPr/>
          <p:nvPr/>
        </p:nvSpPr>
        <p:spPr>
          <a:xfrm flipH="1">
            <a:off x="3429318" y="3679413"/>
            <a:ext cx="1" cy="68312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272" name="Shape 272"/>
          <p:cNvSpPr/>
          <p:nvPr/>
        </p:nvSpPr>
        <p:spPr>
          <a:xfrm>
            <a:off x="2155817" y="3762585"/>
            <a:ext cx="2376470" cy="308938"/>
          </a:xfrm>
          <a:prstGeom prst="rect">
            <a:avLst/>
          </a:prstGeom>
          <a:solidFill>
            <a:srgbClr val="FFFFFF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2400"/>
            </a:lvl1pPr>
          </a:lstStyle>
          <a:p>
            <a:pPr algn="ctr"/>
            <a:r>
              <a:rPr sz="1266"/>
              <a:t>Access control layer</a:t>
            </a:r>
          </a:p>
        </p:txBody>
      </p:sp>
      <p:sp>
        <p:nvSpPr>
          <p:cNvPr id="273" name="Shape 273"/>
          <p:cNvSpPr/>
          <p:nvPr/>
        </p:nvSpPr>
        <p:spPr>
          <a:xfrm flipV="1">
            <a:off x="6643770" y="3776982"/>
            <a:ext cx="1" cy="579628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274" name="Shape 274"/>
          <p:cNvSpPr/>
          <p:nvPr/>
        </p:nvSpPr>
        <p:spPr>
          <a:xfrm rot="16200000">
            <a:off x="1211699" y="3128228"/>
            <a:ext cx="1647920" cy="202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/>
            </a:lvl1pPr>
          </a:lstStyle>
          <a:p>
            <a:pPr algn="ctr"/>
            <a:r>
              <a:rPr sz="1266"/>
              <a:t>Server</a:t>
            </a:r>
          </a:p>
        </p:txBody>
      </p:sp>
      <p:sp>
        <p:nvSpPr>
          <p:cNvPr id="275" name="Shape 275"/>
          <p:cNvSpPr/>
          <p:nvPr/>
        </p:nvSpPr>
        <p:spPr>
          <a:xfrm>
            <a:off x="7416860" y="175062"/>
            <a:ext cx="813404" cy="566233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2200"/>
            </a:lvl1pPr>
          </a:lstStyle>
          <a:p>
            <a:pPr algn="ctr"/>
            <a:r>
              <a:rPr sz="1160"/>
              <a:t>Science NT Groups</a:t>
            </a:r>
          </a:p>
        </p:txBody>
      </p:sp>
      <p:sp>
        <p:nvSpPr>
          <p:cNvPr id="276" name="Shape 276"/>
          <p:cNvSpPr/>
          <p:nvPr/>
        </p:nvSpPr>
        <p:spPr>
          <a:xfrm>
            <a:off x="7416860" y="815035"/>
            <a:ext cx="813404" cy="566233"/>
          </a:xfrm>
          <a:prstGeom prst="rect">
            <a:avLst/>
          </a:prstGeom>
          <a:solidFill>
            <a:schemeClr val="accent6">
              <a:satOff val="24555"/>
              <a:lumOff val="22232"/>
            </a:schemeClr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2400"/>
            </a:lvl1pPr>
          </a:lstStyle>
          <a:p>
            <a:pPr algn="ctr"/>
            <a:r>
              <a:rPr sz="1266"/>
              <a:t>DMSC DM</a:t>
            </a:r>
          </a:p>
        </p:txBody>
      </p:sp>
      <p:sp>
        <p:nvSpPr>
          <p:cNvPr id="277" name="Shape 277"/>
          <p:cNvSpPr/>
          <p:nvPr/>
        </p:nvSpPr>
        <p:spPr>
          <a:xfrm>
            <a:off x="7627876" y="1472866"/>
            <a:ext cx="391372" cy="391372"/>
          </a:xfrm>
          <a:prstGeom prst="ellipse">
            <a:avLst/>
          </a:prstGeom>
          <a:solidFill>
            <a:schemeClr val="accent4">
              <a:hueOff val="384618"/>
              <a:satOff val="3869"/>
              <a:lumOff val="5802"/>
            </a:schemeClr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1500"/>
            </a:lvl1pPr>
          </a:lstStyle>
          <a:p>
            <a:pPr algn="ctr"/>
            <a:r>
              <a:rPr sz="791"/>
              <a:t>ICS</a:t>
            </a:r>
          </a:p>
        </p:txBody>
      </p:sp>
      <p:sp>
        <p:nvSpPr>
          <p:cNvPr id="278" name="Shape 278"/>
          <p:cNvSpPr/>
          <p:nvPr/>
        </p:nvSpPr>
        <p:spPr>
          <a:xfrm>
            <a:off x="2306860" y="4403409"/>
            <a:ext cx="4745036" cy="515716"/>
          </a:xfrm>
          <a:prstGeom prst="rect">
            <a:avLst/>
          </a:prstGeom>
          <a:solidFill>
            <a:srgbClr val="FFFFFF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2400"/>
            </a:lvl1pPr>
          </a:lstStyle>
          <a:p>
            <a:pPr algn="ctr"/>
            <a:r>
              <a:rPr sz="1266"/>
              <a:t>Client</a:t>
            </a:r>
          </a:p>
        </p:txBody>
      </p:sp>
      <p:sp>
        <p:nvSpPr>
          <p:cNvPr id="279" name="Shape 279"/>
          <p:cNvSpPr/>
          <p:nvPr/>
        </p:nvSpPr>
        <p:spPr>
          <a:xfrm>
            <a:off x="2367135" y="4458324"/>
            <a:ext cx="4745036" cy="515716"/>
          </a:xfrm>
          <a:prstGeom prst="rect">
            <a:avLst/>
          </a:prstGeom>
          <a:solidFill>
            <a:srgbClr val="FFFFFF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2400"/>
            </a:lvl1pPr>
          </a:lstStyle>
          <a:p>
            <a:pPr algn="ctr"/>
            <a:r>
              <a:rPr sz="1266"/>
              <a:t>Client</a:t>
            </a:r>
          </a:p>
        </p:txBody>
      </p:sp>
      <p:sp>
        <p:nvSpPr>
          <p:cNvPr id="280" name="Shape 280"/>
          <p:cNvSpPr/>
          <p:nvPr/>
        </p:nvSpPr>
        <p:spPr>
          <a:xfrm>
            <a:off x="2427411" y="4518599"/>
            <a:ext cx="4745036" cy="515716"/>
          </a:xfrm>
          <a:prstGeom prst="rect">
            <a:avLst/>
          </a:prstGeom>
          <a:solidFill>
            <a:srgbClr val="FFFFFF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2400"/>
            </a:lvl1pPr>
          </a:lstStyle>
          <a:p>
            <a:pPr algn="ctr"/>
            <a:r>
              <a:rPr sz="1266"/>
              <a:t>Client</a:t>
            </a:r>
          </a:p>
        </p:txBody>
      </p:sp>
      <p:sp>
        <p:nvSpPr>
          <p:cNvPr id="281" name="Shape 281"/>
          <p:cNvSpPr/>
          <p:nvPr/>
        </p:nvSpPr>
        <p:spPr>
          <a:xfrm>
            <a:off x="5519598" y="766985"/>
            <a:ext cx="480267" cy="566234"/>
          </a:xfrm>
          <a:prstGeom prst="rect">
            <a:avLst/>
          </a:prstGeom>
          <a:solidFill>
            <a:srgbClr val="FFFFFF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>
              <a:defRPr sz="1400"/>
            </a:pPr>
            <a:r>
              <a:rPr sz="738"/>
              <a:t>Mantid</a:t>
            </a:r>
          </a:p>
          <a:p>
            <a:pPr algn="ctr">
              <a:defRPr sz="1400"/>
            </a:pPr>
            <a:r>
              <a:rPr sz="738"/>
              <a:t>AAS</a:t>
            </a:r>
          </a:p>
        </p:txBody>
      </p:sp>
      <p:sp>
        <p:nvSpPr>
          <p:cNvPr id="282" name="Shape 282"/>
          <p:cNvSpPr/>
          <p:nvPr/>
        </p:nvSpPr>
        <p:spPr>
          <a:xfrm flipH="1">
            <a:off x="4362590" y="1366622"/>
            <a:ext cx="1345894" cy="1004598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  <p:sp>
        <p:nvSpPr>
          <p:cNvPr id="283" name="Shape 283"/>
          <p:cNvSpPr/>
          <p:nvPr/>
        </p:nvSpPr>
        <p:spPr>
          <a:xfrm flipH="1" flipV="1">
            <a:off x="4470985" y="1192591"/>
            <a:ext cx="199798" cy="71122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26789" tIns="26789" rIns="26789" bIns="26789" anchor="ctr"/>
          <a:lstStyle/>
          <a:p>
            <a:pPr algn="ctr">
              <a:defRPr sz="2400"/>
            </a:pPr>
            <a:endParaRPr sz="1266"/>
          </a:p>
        </p:txBody>
      </p:sp>
    </p:spTree>
    <p:extLst>
      <p:ext uri="{BB962C8B-B14F-4D97-AF65-F5344CB8AC3E}">
        <p14:creationId xmlns:p14="http://schemas.microsoft.com/office/powerpoint/2010/main" val="42002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16" y="4893945"/>
            <a:ext cx="292100" cy="2032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9" name="Tekstfelt 8"/>
          <p:cNvSpPr txBox="1"/>
          <p:nvPr/>
        </p:nvSpPr>
        <p:spPr>
          <a:xfrm>
            <a:off x="763538" y="4893945"/>
            <a:ext cx="5216475" cy="24955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800"/>
              </a:lnSpc>
              <a:spcAft>
                <a:spcPts val="0"/>
              </a:spcAft>
            </a:pPr>
            <a:r>
              <a:rPr lang="en-GB" sz="650" dirty="0">
                <a:effectLst/>
                <a:latin typeface="Calibri" charset="0"/>
                <a:ea typeface="Times New Roman" charset="0"/>
                <a:cs typeface="Times New Roman" charset="0"/>
              </a:rPr>
              <a:t>BrightnESS is funded by the European Union’s Horizon 2020 research and innovation programme under grant agreement No. 676548</a:t>
            </a:r>
            <a:endParaRPr sz="1100" dirty="0">
              <a:effectLst/>
              <a:latin typeface="Calibri" charset="0"/>
              <a:ea typeface="Times New Roman" charset="0"/>
              <a:cs typeface="Times New Roman" charset="0"/>
            </a:endParaRPr>
          </a:p>
          <a:p>
            <a:pPr>
              <a:lnSpc>
                <a:spcPts val="1300"/>
              </a:lnSpc>
              <a:spcAft>
                <a:spcPts val="0"/>
              </a:spcAft>
            </a:pPr>
            <a:r>
              <a:rPr lang="en-US" sz="650" dirty="0">
                <a:effectLst/>
                <a:latin typeface="Calibri" charset="0"/>
                <a:ea typeface="Times New Roman" charset="0"/>
                <a:cs typeface="Times New Roman" charset="0"/>
              </a:rPr>
              <a:t> </a:t>
            </a:r>
            <a:endParaRPr sz="1100" dirty="0">
              <a:effectLst/>
              <a:latin typeface="Calibri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63538" y="626395"/>
            <a:ext cx="776774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7F7F7F"/>
                </a:solidFill>
              </a:rPr>
              <a:t>Overview of WP5</a:t>
            </a:r>
            <a:endParaRPr lang="en-GB" b="1" dirty="0">
              <a:solidFill>
                <a:srgbClr val="7F7F7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061" y="52931"/>
            <a:ext cx="2363352" cy="1317278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117019" y="1854793"/>
          <a:ext cx="6909962" cy="2690286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835686"/>
                <a:gridCol w="4627487"/>
                <a:gridCol w="1446789"/>
              </a:tblGrid>
              <a:tr h="89676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Task 5.1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Creating a standard neutron event data stream 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for different detector types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ESS, KU</a:t>
                      </a:r>
                      <a:endParaRPr lang="en-US" sz="1600" dirty="0"/>
                    </a:p>
                  </a:txBody>
                  <a:tcPr/>
                </a:tc>
              </a:tr>
              <a:tr h="89676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Task 5.2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Creating a standard method for streaming meta-data 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for fast applied fields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ESS, PSI</a:t>
                      </a:r>
                      <a:endParaRPr lang="en-US" sz="1600" dirty="0"/>
                    </a:p>
                  </a:txBody>
                  <a:tcPr/>
                </a:tc>
              </a:tr>
              <a:tr h="89676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Task 5.3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Software to aggregate and make available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neutron event data and sample meta-data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ESS, PSI, </a:t>
                      </a:r>
                      <a:r>
                        <a:rPr lang="en-US" sz="1600" dirty="0" err="1" smtClean="0"/>
                        <a:t>Elettra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333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8305" y="220280"/>
            <a:ext cx="1183341" cy="636739"/>
          </a:xfrm>
          <a:prstGeom prst="rect">
            <a:avLst/>
          </a:prstGeom>
        </p:spPr>
      </p:pic>
      <p:pic>
        <p:nvPicPr>
          <p:cNvPr id="8" name="Billed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16" y="4893945"/>
            <a:ext cx="292100" cy="2032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9" name="Tekstfelt 8"/>
          <p:cNvSpPr txBox="1"/>
          <p:nvPr/>
        </p:nvSpPr>
        <p:spPr>
          <a:xfrm>
            <a:off x="763538" y="4893945"/>
            <a:ext cx="5216475" cy="24955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800"/>
              </a:lnSpc>
              <a:spcAft>
                <a:spcPts val="0"/>
              </a:spcAft>
            </a:pPr>
            <a:r>
              <a:rPr lang="en-GB" sz="650" dirty="0" err="1">
                <a:effectLst/>
                <a:latin typeface="Calibri" charset="0"/>
                <a:ea typeface="Times New Roman" charset="0"/>
                <a:cs typeface="Times New Roman" charset="0"/>
              </a:rPr>
              <a:t>BrightnESS</a:t>
            </a:r>
            <a:r>
              <a:rPr lang="en-GB" sz="650" dirty="0">
                <a:effectLst/>
                <a:latin typeface="Calibri" charset="0"/>
                <a:ea typeface="Times New Roman" charset="0"/>
                <a:cs typeface="Times New Roman" charset="0"/>
              </a:rPr>
              <a:t> is funded by the European Union’s Horizon 2020 research and innovation programme under grant agreement No. 676548</a:t>
            </a:r>
            <a:endParaRPr sz="1100" dirty="0">
              <a:effectLst/>
              <a:latin typeface="Calibri" charset="0"/>
              <a:ea typeface="Times New Roman" charset="0"/>
              <a:cs typeface="Times New Roman" charset="0"/>
            </a:endParaRPr>
          </a:p>
          <a:p>
            <a:pPr>
              <a:lnSpc>
                <a:spcPts val="1300"/>
              </a:lnSpc>
              <a:spcAft>
                <a:spcPts val="0"/>
              </a:spcAft>
            </a:pPr>
            <a:r>
              <a:rPr lang="en-US" sz="650" dirty="0">
                <a:effectLst/>
                <a:latin typeface="Calibri" charset="0"/>
                <a:ea typeface="Times New Roman" charset="0"/>
                <a:cs typeface="Times New Roman" charset="0"/>
              </a:rPr>
              <a:t> </a:t>
            </a:r>
            <a:endParaRPr sz="1100" dirty="0">
              <a:effectLst/>
              <a:latin typeface="Calibri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63538" y="626395"/>
            <a:ext cx="776774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7F7F7F"/>
                </a:solidFill>
              </a:rPr>
              <a:t>Task 5.1 -- Event Formation/Classification</a:t>
            </a:r>
            <a:endParaRPr lang="en-GB" b="1" dirty="0">
              <a:solidFill>
                <a:srgbClr val="7F7F7F"/>
              </a:solidFill>
            </a:endParaRPr>
          </a:p>
        </p:txBody>
      </p:sp>
      <p:pic>
        <p:nvPicPr>
          <p:cNvPr id="11" name="Picture 10" descr="Macintosh HD:Users:afonsomukai:Library:Containers:com.apple.mail:Data:Library:Mail Downloads:C8ECEAA0-DBED-4C40-B808-13D4237B19B1:Screen Shot 2016-09-05 at 14.21.43.pn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1278" y="2419045"/>
            <a:ext cx="4512492" cy="257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Macintosh HD:Users:afonsomukai:Library:Containers:com.apple.mail:Data:Library:Mail Downloads:ACA7743A-423B-46A4-A89F-883D67A045DA:Screen Shot 2016-09-05 at 14.19.55.pn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308" y="1424067"/>
            <a:ext cx="5109023" cy="25344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742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42266</TotalTime>
  <Words>728</Words>
  <Application>Microsoft Macintosh PowerPoint</Application>
  <PresentationFormat>On-screen Show (16:9)</PresentationFormat>
  <Paragraphs>241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Helvetica</vt:lpstr>
      <vt:lpstr>ＭＳ 明朝</vt:lpstr>
      <vt:lpstr>Times</vt:lpstr>
      <vt:lpstr>Times New Roman</vt:lpstr>
      <vt:lpstr>Arial</vt:lpstr>
      <vt:lpstr>Office Theme</vt:lpstr>
      <vt:lpstr>BrightnESS WP5  First Integrated Design Review</vt:lpstr>
      <vt:lpstr>PowerPoint Presentation</vt:lpstr>
      <vt:lpstr>PowerPoint Presentation</vt:lpstr>
      <vt:lpstr>PowerPoint Presentation</vt:lpstr>
      <vt:lpstr>Interfaces and Responsibilities</vt:lpstr>
      <vt:lpstr>Data flow from Detectors, SE, choppers and motion control to disk, Mantid &amp;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Eckardt ApS</Company>
  <LinksUpToDate>false</LinksUpToDate>
  <SharedDoc>false</SharedDoc>
  <HyperlinkBase/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subject/>
  <dc:creator>Rasmus Eckardt</dc:creator>
  <cp:keywords/>
  <dc:description/>
  <cp:lastModifiedBy>Microsoft Office User</cp:lastModifiedBy>
  <cp:revision>145</cp:revision>
  <dcterms:created xsi:type="dcterms:W3CDTF">2015-11-24T09:32:31Z</dcterms:created>
  <dcterms:modified xsi:type="dcterms:W3CDTF">2017-01-31T08:38:26Z</dcterms:modified>
  <cp:category/>
</cp:coreProperties>
</file>