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368" r:id="rId2"/>
    <p:sldId id="439" r:id="rId3"/>
    <p:sldId id="257" r:id="rId4"/>
    <p:sldId id="438" r:id="rId5"/>
    <p:sldId id="402" r:id="rId6"/>
    <p:sldId id="361" r:id="rId7"/>
    <p:sldId id="363" r:id="rId8"/>
    <p:sldId id="401" r:id="rId9"/>
    <p:sldId id="380" r:id="rId10"/>
    <p:sldId id="400" r:id="rId11"/>
    <p:sldId id="435" r:id="rId12"/>
    <p:sldId id="397" r:id="rId13"/>
    <p:sldId id="359" r:id="rId14"/>
    <p:sldId id="441" r:id="rId15"/>
    <p:sldId id="440" r:id="rId16"/>
    <p:sldId id="442" r:id="rId17"/>
    <p:sldId id="437" r:id="rId18"/>
    <p:sldId id="448" r:id="rId19"/>
    <p:sldId id="449" r:id="rId20"/>
    <p:sldId id="436"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1" autoAdjust="0"/>
    <p:restoredTop sz="90614" autoAdjust="0"/>
  </p:normalViewPr>
  <p:slideViewPr>
    <p:cSldViewPr>
      <p:cViewPr>
        <p:scale>
          <a:sx n="150" d="100"/>
          <a:sy n="150" d="100"/>
        </p:scale>
        <p:origin x="-992"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28/11/16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Bunker is in a new re-defining process</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17563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87853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our opinion</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87853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SSM requirements ess-0018828</a:t>
            </a:r>
          </a:p>
          <a:p>
            <a:r>
              <a:rPr lang="en-GB" dirty="0" smtClean="0"/>
              <a:t>Section 10-12 shall be used when</a:t>
            </a:r>
            <a:r>
              <a:rPr lang="en-GB" baseline="0" dirty="0" smtClean="0"/>
              <a:t> designing </a:t>
            </a:r>
            <a:r>
              <a:rPr lang="en-GB" baseline="0" dirty="0" err="1" smtClean="0"/>
              <a:t>controll</a:t>
            </a:r>
            <a:r>
              <a:rPr lang="en-GB" baseline="0" dirty="0" smtClean="0"/>
              <a:t> systems</a:t>
            </a:r>
          </a:p>
          <a:p>
            <a:endParaRPr lang="en-GB" baseline="0" dirty="0" smtClean="0"/>
          </a:p>
          <a:p>
            <a:endParaRPr lang="en-GB" baseline="0" dirty="0" smtClean="0"/>
          </a:p>
          <a:p>
            <a:r>
              <a:rPr lang="en-GB" baseline="0" dirty="0" smtClean="0"/>
              <a:t>These are mentioned in the requirements as well</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347785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SSM requirements ess-0018828</a:t>
            </a:r>
          </a:p>
          <a:p>
            <a:r>
              <a:rPr lang="en-GB" dirty="0" smtClean="0"/>
              <a:t>Section 10-12 shall be used when</a:t>
            </a:r>
            <a:r>
              <a:rPr lang="en-GB" baseline="0" dirty="0" smtClean="0"/>
              <a:t> designing </a:t>
            </a:r>
            <a:r>
              <a:rPr lang="en-GB" baseline="0" dirty="0" err="1" smtClean="0"/>
              <a:t>controll</a:t>
            </a:r>
            <a:r>
              <a:rPr lang="en-GB" baseline="0" dirty="0" smtClean="0"/>
              <a:t> systems</a:t>
            </a:r>
          </a:p>
          <a:p>
            <a:endParaRPr lang="en-GB" baseline="0" dirty="0" smtClean="0"/>
          </a:p>
          <a:p>
            <a:endParaRPr lang="en-GB" baseline="0" dirty="0" smtClean="0"/>
          </a:p>
          <a:p>
            <a:r>
              <a:rPr lang="en-GB" baseline="0" dirty="0" smtClean="0"/>
              <a:t>These are mentioned in the requirements as well</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347785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purpose of determining the tolerable risk for a specific hazardous event is to state what is deemed reasonable with respect to both the frequency of the hazardous event and its specific consequences.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tolerable risk will depend on many factors. For example, the severity of the consequences or injury, the number of people exposed to danger, the frequency and the duration of the exposure. Important factors will be the perception and views of those exposed to the hazardous event.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Risk reduction is achieved by a combination of all the safety protective features, including any associated SIF. The necessary risk reduction to achieve the specified tolerable risk, from a starting point of the risk presented by the Equipment Under Control (EUC), is shown in Figure 4. </a:t>
            </a:r>
            <a:endParaRPr lang="en-US" dirty="0" smtClean="0"/>
          </a:p>
          <a:p>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11</a:t>
            </a:fld>
            <a:endParaRPr lang="sv-SE" dirty="0"/>
          </a:p>
        </p:txBody>
      </p:sp>
    </p:spTree>
    <p:extLst>
      <p:ext uri="{BB962C8B-B14F-4D97-AF65-F5344CB8AC3E}">
        <p14:creationId xmlns:p14="http://schemas.microsoft.com/office/powerpoint/2010/main" val="1577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Common Cause Failure: The result of one or more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events, causing concurrent failures of two or more separate channels in a multiple channel system, leading to a system failure.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Diversity: Different means and/or technologies used to perform a required function.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Redundancy: The existence of more than one means for performing a required function or for representing information.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Separation: Physical separation of independent systems to reduce the possibility of the personnel safe-ty systems being affected by the same external event.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Single failure: An occurrence, which results in the loss of capability of a component to perform its in-tended safety functions.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External event: An external event such as earth-quake, flooding, fire and power failure which can directly affect the facility and cause the degradation of the ESS personnel safety systems. </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242020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28/11/16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28/11/16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28/11/16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28/11/16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75B77-5B02-4E17-B1C7-3261B3F7F0EA}" type="datetimeFigureOut">
              <a:rPr lang="sv-SE" smtClean="0"/>
              <a:t>28/11/16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B43E597-7ACB-4AF7-9CFB-C7F681EEEB33}" type="slidenum">
              <a:rPr lang="sv-SE" smtClean="0"/>
              <a:t>‹#›</a:t>
            </a:fld>
            <a:endParaRPr lang="sv-SE"/>
          </a:p>
        </p:txBody>
      </p:sp>
    </p:spTree>
    <p:extLst>
      <p:ext uri="{BB962C8B-B14F-4D97-AF65-F5344CB8AC3E}">
        <p14:creationId xmlns:p14="http://schemas.microsoft.com/office/powerpoint/2010/main" val="4253447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28/11/16</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8" Type="http://schemas.openxmlformats.org/officeDocument/2006/relationships/image" Target="../media/image15.png"/><Relationship Id="rId9" Type="http://schemas.openxmlformats.org/officeDocument/2006/relationships/image" Target="../media/image16.jpeg"/><Relationship Id="rId10"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88840"/>
            <a:ext cx="8208912" cy="1251570"/>
          </a:xfrm>
        </p:spPr>
        <p:txBody>
          <a:bodyPr>
            <a:noAutofit/>
          </a:bodyPr>
          <a:lstStyle/>
          <a:p>
            <a:pPr algn="ctr"/>
            <a:r>
              <a:rPr lang="en-US" dirty="0" smtClean="0"/>
              <a:t>Introduction, PSS </a:t>
            </a:r>
            <a:r>
              <a:rPr lang="en-US" dirty="0"/>
              <a:t>Strategy, </a:t>
            </a:r>
            <a:r>
              <a:rPr lang="en-US" dirty="0" err="1" smtClean="0"/>
              <a:t>Strålsäkerhetsmyndigheten</a:t>
            </a:r>
            <a:r>
              <a:rPr lang="en-US" dirty="0"/>
              <a:t>	(SSM</a:t>
            </a:r>
            <a:r>
              <a:rPr lang="en-US" dirty="0" smtClean="0"/>
              <a:t>) &amp; Standards.</a:t>
            </a:r>
            <a:endParaRPr lang="en-GB" noProof="0" dirty="0"/>
          </a:p>
        </p:txBody>
      </p:sp>
      <p:sp>
        <p:nvSpPr>
          <p:cNvPr id="3" name="Subtitle 2"/>
          <p:cNvSpPr>
            <a:spLocks noGrp="1"/>
          </p:cNvSpPr>
          <p:nvPr>
            <p:ph type="subTitle" idx="1"/>
          </p:nvPr>
        </p:nvSpPr>
        <p:spPr>
          <a:xfrm>
            <a:off x="1259632" y="4653136"/>
            <a:ext cx="6400800" cy="625624"/>
          </a:xfrm>
        </p:spPr>
        <p:txBody>
          <a:bodyPr>
            <a:noAutofit/>
          </a:bodyPr>
          <a:lstStyle/>
          <a:p>
            <a:r>
              <a:rPr lang="en-GB" sz="1800" noProof="0" dirty="0" smtClean="0">
                <a:solidFill>
                  <a:schemeClr val="bg1"/>
                </a:solidFill>
              </a:rPr>
              <a:t>Stuart Birch</a:t>
            </a:r>
            <a:endParaRPr lang="en-GB" sz="1400" noProof="0" dirty="0" smtClean="0">
              <a:solidFill>
                <a:schemeClr val="bg1"/>
              </a:solidFill>
            </a:endParaRPr>
          </a:p>
          <a:p>
            <a:r>
              <a:rPr lang="en-GB" sz="1400" dirty="0" smtClean="0">
                <a:solidFill>
                  <a:schemeClr val="bg1"/>
                </a:solidFill>
              </a:rPr>
              <a:t>Personnel Safety Systems</a:t>
            </a:r>
            <a:endParaRPr lang="en-GB" sz="1400" noProof="0" dirty="0" smtClean="0">
              <a:solidFill>
                <a:schemeClr val="bg1"/>
              </a:solidFill>
            </a:endParaRPr>
          </a:p>
        </p:txBody>
      </p:sp>
      <p:sp>
        <p:nvSpPr>
          <p:cNvPr id="4" name="Rectangle 3"/>
          <p:cNvSpPr/>
          <p:nvPr/>
        </p:nvSpPr>
        <p:spPr>
          <a:xfrm>
            <a:off x="2286000" y="5949280"/>
            <a:ext cx="4572000" cy="523220"/>
          </a:xfrm>
          <a:prstGeom prst="rect">
            <a:avLst/>
          </a:prstGeom>
        </p:spPr>
        <p:txBody>
          <a:bodyPr>
            <a:spAutoFit/>
          </a:bodyPr>
          <a:lstStyle/>
          <a:p>
            <a:pPr algn="ctr"/>
            <a:r>
              <a:rPr lang="sv-SE" sz="1400" dirty="0" smtClean="0">
                <a:solidFill>
                  <a:srgbClr val="FFFFFF"/>
                </a:solidFill>
              </a:rPr>
              <a:t>ESS/ICS/PS</a:t>
            </a:r>
          </a:p>
          <a:p>
            <a:pPr algn="ctr"/>
            <a:r>
              <a:rPr lang="sv-SE" sz="1400" dirty="0" smtClean="0">
                <a:solidFill>
                  <a:srgbClr val="FFFFFF"/>
                </a:solidFill>
              </a:rPr>
              <a:t>Date: 2016-11-29</a:t>
            </a:r>
            <a:endParaRPr lang="en-GB" sz="1400" dirty="0" smtClean="0">
              <a:solidFill>
                <a:srgbClr val="FFFFFF"/>
              </a:solidFill>
            </a:endParaRPr>
          </a:p>
        </p:txBody>
      </p:sp>
    </p:spTree>
    <p:extLst>
      <p:ext uri="{BB962C8B-B14F-4D97-AF65-F5344CB8AC3E}">
        <p14:creationId xmlns:p14="http://schemas.microsoft.com/office/powerpoint/2010/main" val="3690437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 Strategy (IEC61508)</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7" name="Content Placeholder 4"/>
          <p:cNvPicPr>
            <a:picLocks noGrp="1"/>
          </p:cNvPicPr>
          <p:nvPr>
            <p:ph idx="1"/>
          </p:nvPr>
        </p:nvPicPr>
        <p:blipFill rotWithShape="1">
          <a:blip r:embed="rId3"/>
          <a:srcRect b="5495"/>
          <a:stretch/>
        </p:blipFill>
        <p:spPr bwMode="auto">
          <a:xfrm>
            <a:off x="5652120" y="1988840"/>
            <a:ext cx="3240360" cy="439248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79512" y="1628800"/>
            <a:ext cx="6767673" cy="2308324"/>
          </a:xfrm>
          <a:prstGeom prst="rect">
            <a:avLst/>
          </a:prstGeom>
          <a:noFill/>
        </p:spPr>
        <p:txBody>
          <a:bodyPr wrap="none" rtlCol="0">
            <a:spAutoFit/>
          </a:bodyPr>
          <a:lstStyle/>
          <a:p>
            <a:r>
              <a:rPr lang="en-GB" dirty="0" smtClean="0"/>
              <a:t>In line with many similar accelerator based facilities around the world,</a:t>
            </a:r>
          </a:p>
          <a:p>
            <a:r>
              <a:rPr lang="en-GB" dirty="0" smtClean="0"/>
              <a:t>Is was decided in 2012 the the ESS personnel safety systems should </a:t>
            </a:r>
          </a:p>
          <a:p>
            <a:r>
              <a:rPr lang="en-GB" dirty="0" smtClean="0"/>
              <a:t>be designed in accordance with IEC61508:2010.</a:t>
            </a:r>
          </a:p>
          <a:p>
            <a:endParaRPr lang="en-GB" dirty="0"/>
          </a:p>
          <a:p>
            <a:endParaRPr lang="en-GB" dirty="0" smtClean="0"/>
          </a:p>
          <a:p>
            <a:endParaRPr lang="en-GB" dirty="0" smtClean="0"/>
          </a:p>
          <a:p>
            <a:endParaRPr lang="en-GB" dirty="0"/>
          </a:p>
          <a:p>
            <a:endParaRPr lang="en-GB" dirty="0"/>
          </a:p>
        </p:txBody>
      </p:sp>
      <p:sp>
        <p:nvSpPr>
          <p:cNvPr id="9" name="TextBox 8"/>
          <p:cNvSpPr txBox="1"/>
          <p:nvPr/>
        </p:nvSpPr>
        <p:spPr>
          <a:xfrm>
            <a:off x="6876256" y="6309320"/>
            <a:ext cx="1123487" cy="246221"/>
          </a:xfrm>
          <a:prstGeom prst="rect">
            <a:avLst/>
          </a:prstGeom>
          <a:noFill/>
        </p:spPr>
        <p:txBody>
          <a:bodyPr wrap="none" rtlCol="0">
            <a:spAutoFit/>
          </a:bodyPr>
          <a:lstStyle/>
          <a:p>
            <a:r>
              <a:rPr lang="en-GB" sz="1000" dirty="0" smtClean="0"/>
              <a:t>IEC61508 lifecycle</a:t>
            </a:r>
            <a:endParaRPr lang="en-GB" sz="1000" dirty="0"/>
          </a:p>
        </p:txBody>
      </p:sp>
      <p:sp>
        <p:nvSpPr>
          <p:cNvPr id="3" name="Rectangle 2"/>
          <p:cNvSpPr/>
          <p:nvPr/>
        </p:nvSpPr>
        <p:spPr>
          <a:xfrm>
            <a:off x="179512" y="2996952"/>
            <a:ext cx="4572000" cy="2031325"/>
          </a:xfrm>
          <a:prstGeom prst="rect">
            <a:avLst/>
          </a:prstGeom>
        </p:spPr>
        <p:txBody>
          <a:bodyPr>
            <a:spAutoFit/>
          </a:bodyPr>
          <a:lstStyle/>
          <a:p>
            <a:r>
              <a:rPr lang="en-GB" dirty="0">
                <a:cs typeface="Arial"/>
              </a:rPr>
              <a:t>The IEC61508 safety life cycle has 16 phases </a:t>
            </a:r>
          </a:p>
          <a:p>
            <a:r>
              <a:rPr lang="en-GB" dirty="0">
                <a:cs typeface="Arial"/>
              </a:rPr>
              <a:t>which roughly can be divided into three groups as follows:</a:t>
            </a:r>
          </a:p>
          <a:p>
            <a:endParaRPr lang="en-GB" dirty="0">
              <a:cs typeface="Arial"/>
            </a:endParaRPr>
          </a:p>
          <a:p>
            <a:r>
              <a:rPr lang="en-GB" dirty="0">
                <a:cs typeface="Arial"/>
              </a:rPr>
              <a:t>Phases 1-5 address analysis</a:t>
            </a:r>
          </a:p>
          <a:p>
            <a:r>
              <a:rPr lang="en-GB" dirty="0">
                <a:cs typeface="Arial"/>
              </a:rPr>
              <a:t>Phases 6-13 address realisation</a:t>
            </a:r>
          </a:p>
          <a:p>
            <a:r>
              <a:rPr lang="en-GB" dirty="0">
                <a:cs typeface="Arial"/>
              </a:rPr>
              <a:t>Phases 14-16 address operation.</a:t>
            </a:r>
          </a:p>
        </p:txBody>
      </p:sp>
    </p:spTree>
    <p:extLst>
      <p:ext uri="{BB962C8B-B14F-4D97-AF65-F5344CB8AC3E}">
        <p14:creationId xmlns:p14="http://schemas.microsoft.com/office/powerpoint/2010/main" val="33772521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6948264" y="3031200"/>
            <a:ext cx="576064" cy="504056"/>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539552" y="3284984"/>
            <a:ext cx="6408712" cy="0"/>
          </a:xfrm>
          <a:prstGeom prst="line">
            <a:avLst/>
          </a:prstGeom>
          <a:ln w="127000"/>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444208" y="1628800"/>
            <a:ext cx="1008112" cy="72008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EUC</a:t>
            </a:r>
          </a:p>
          <a:p>
            <a:pPr algn="ctr"/>
            <a:r>
              <a:rPr lang="en-GB" dirty="0" smtClean="0"/>
              <a:t>RISK</a:t>
            </a:r>
            <a:endParaRPr lang="en-GB" dirty="0"/>
          </a:p>
        </p:txBody>
      </p:sp>
      <p:cxnSp>
        <p:nvCxnSpPr>
          <p:cNvPr id="6" name="Straight Arrow Connector 5"/>
          <p:cNvCxnSpPr>
            <a:stCxn id="12" idx="2"/>
          </p:cNvCxnSpPr>
          <p:nvPr/>
        </p:nvCxnSpPr>
        <p:spPr>
          <a:xfrm>
            <a:off x="6948264" y="2348880"/>
            <a:ext cx="0" cy="7920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668344" y="2924944"/>
            <a:ext cx="1140795" cy="646331"/>
          </a:xfrm>
          <a:prstGeom prst="rect">
            <a:avLst/>
          </a:prstGeom>
          <a:noFill/>
        </p:spPr>
        <p:txBody>
          <a:bodyPr wrap="none" rtlCol="0">
            <a:spAutoFit/>
          </a:bodyPr>
          <a:lstStyle/>
          <a:p>
            <a:pPr algn="ctr"/>
            <a:r>
              <a:rPr lang="en-GB" dirty="0" smtClean="0"/>
              <a:t>Increasing</a:t>
            </a:r>
          </a:p>
          <a:p>
            <a:pPr algn="ctr"/>
            <a:r>
              <a:rPr lang="en-GB" dirty="0" smtClean="0"/>
              <a:t>Risk</a:t>
            </a:r>
            <a:endParaRPr lang="en-GB" dirty="0"/>
          </a:p>
        </p:txBody>
      </p:sp>
      <p:cxnSp>
        <p:nvCxnSpPr>
          <p:cNvPr id="13" name="Straight Connector 12"/>
          <p:cNvCxnSpPr/>
          <p:nvPr/>
        </p:nvCxnSpPr>
        <p:spPr>
          <a:xfrm>
            <a:off x="6948264" y="3429000"/>
            <a:ext cx="0" cy="3024336"/>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2051720" y="1628800"/>
            <a:ext cx="1152128" cy="72008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Tolerable Risk</a:t>
            </a:r>
            <a:endParaRPr lang="en-GB" dirty="0"/>
          </a:p>
        </p:txBody>
      </p:sp>
      <p:sp>
        <p:nvSpPr>
          <p:cNvPr id="16" name="Rounded Rectangle 15"/>
          <p:cNvSpPr/>
          <p:nvPr/>
        </p:nvSpPr>
        <p:spPr>
          <a:xfrm>
            <a:off x="611560" y="1628800"/>
            <a:ext cx="1080120" cy="72008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Residual Risk</a:t>
            </a:r>
            <a:endParaRPr lang="en-GB" dirty="0"/>
          </a:p>
        </p:txBody>
      </p:sp>
      <p:cxnSp>
        <p:nvCxnSpPr>
          <p:cNvPr id="24" name="Straight Arrow Connector 23"/>
          <p:cNvCxnSpPr/>
          <p:nvPr/>
        </p:nvCxnSpPr>
        <p:spPr>
          <a:xfrm>
            <a:off x="2627784" y="2348880"/>
            <a:ext cx="0" cy="7920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115616" y="2348880"/>
            <a:ext cx="0" cy="7920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627784" y="3429000"/>
            <a:ext cx="0" cy="108012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15616" y="3429000"/>
            <a:ext cx="0" cy="3024336"/>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2627784" y="4077072"/>
            <a:ext cx="432048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1115616" y="4725144"/>
            <a:ext cx="583264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5094008" y="4797152"/>
            <a:ext cx="1764000" cy="864096"/>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Partial risk covered by external risk reduction facilities</a:t>
            </a:r>
            <a:endParaRPr lang="en-GB" sz="1400" dirty="0"/>
          </a:p>
        </p:txBody>
      </p:sp>
      <p:sp>
        <p:nvSpPr>
          <p:cNvPr id="37" name="TextBox 36"/>
          <p:cNvSpPr txBox="1"/>
          <p:nvPr/>
        </p:nvSpPr>
        <p:spPr>
          <a:xfrm>
            <a:off x="3528008" y="3717032"/>
            <a:ext cx="2664536" cy="369332"/>
          </a:xfrm>
          <a:prstGeom prst="rect">
            <a:avLst/>
          </a:prstGeom>
          <a:noFill/>
        </p:spPr>
        <p:txBody>
          <a:bodyPr wrap="none" rtlCol="0">
            <a:spAutoFit/>
          </a:bodyPr>
          <a:lstStyle/>
          <a:p>
            <a:r>
              <a:rPr lang="en-GB" dirty="0" smtClean="0"/>
              <a:t>Necessary Risk Reduction</a:t>
            </a:r>
            <a:endParaRPr lang="en-GB" dirty="0"/>
          </a:p>
        </p:txBody>
      </p:sp>
      <p:sp>
        <p:nvSpPr>
          <p:cNvPr id="38" name="TextBox 37"/>
          <p:cNvSpPr txBox="1"/>
          <p:nvPr/>
        </p:nvSpPr>
        <p:spPr>
          <a:xfrm>
            <a:off x="2952008" y="4365104"/>
            <a:ext cx="2207831" cy="369332"/>
          </a:xfrm>
          <a:prstGeom prst="rect">
            <a:avLst/>
          </a:prstGeom>
          <a:noFill/>
        </p:spPr>
        <p:txBody>
          <a:bodyPr wrap="none" rtlCol="0">
            <a:spAutoFit/>
          </a:bodyPr>
          <a:lstStyle/>
          <a:p>
            <a:r>
              <a:rPr lang="en-GB" dirty="0" smtClean="0"/>
              <a:t>Actual Risk Reduction</a:t>
            </a:r>
            <a:endParaRPr lang="en-GB" dirty="0"/>
          </a:p>
        </p:txBody>
      </p:sp>
      <p:sp>
        <p:nvSpPr>
          <p:cNvPr id="41" name="Rounded Rectangle 40"/>
          <p:cNvSpPr/>
          <p:nvPr/>
        </p:nvSpPr>
        <p:spPr>
          <a:xfrm>
            <a:off x="3150008" y="4797152"/>
            <a:ext cx="1764000" cy="864096"/>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Partial risk covered by E/E/PE Safety-related systems</a:t>
            </a:r>
            <a:endParaRPr lang="en-GB" sz="1400" dirty="0"/>
          </a:p>
        </p:txBody>
      </p:sp>
      <p:sp>
        <p:nvSpPr>
          <p:cNvPr id="42" name="Rounded Rectangle 41"/>
          <p:cNvSpPr/>
          <p:nvPr/>
        </p:nvSpPr>
        <p:spPr>
          <a:xfrm>
            <a:off x="1206008" y="4797152"/>
            <a:ext cx="1764000" cy="864096"/>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Partial risk covered by other technology Safety-related systems</a:t>
            </a:r>
            <a:endParaRPr lang="en-GB" sz="1400" dirty="0"/>
          </a:p>
        </p:txBody>
      </p:sp>
      <p:sp>
        <p:nvSpPr>
          <p:cNvPr id="43" name="Rounded Rectangle 42"/>
          <p:cNvSpPr/>
          <p:nvPr/>
        </p:nvSpPr>
        <p:spPr>
          <a:xfrm>
            <a:off x="1224008" y="5877272"/>
            <a:ext cx="5616624" cy="495672"/>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Risk reduction achieved by all safety-related systems </a:t>
            </a:r>
          </a:p>
          <a:p>
            <a:pPr algn="ctr"/>
            <a:r>
              <a:rPr lang="en-GB" sz="1400" dirty="0" smtClean="0"/>
              <a:t>and external risk reduction facilities</a:t>
            </a:r>
            <a:endParaRPr lang="en-GB" sz="1400" dirty="0"/>
          </a:p>
        </p:txBody>
      </p:sp>
      <p:cxnSp>
        <p:nvCxnSpPr>
          <p:cNvPr id="44" name="Straight Connector 43"/>
          <p:cNvCxnSpPr/>
          <p:nvPr/>
        </p:nvCxnSpPr>
        <p:spPr>
          <a:xfrm>
            <a:off x="3059832" y="4797152"/>
            <a:ext cx="0" cy="90000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004048" y="4797152"/>
            <a:ext cx="0" cy="90000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275856" y="1700808"/>
            <a:ext cx="2291613" cy="553998"/>
          </a:xfrm>
          <a:prstGeom prst="rect">
            <a:avLst/>
          </a:prstGeom>
          <a:noFill/>
        </p:spPr>
        <p:txBody>
          <a:bodyPr wrap="none" rtlCol="0">
            <a:spAutoFit/>
          </a:bodyPr>
          <a:lstStyle/>
          <a:p>
            <a:pPr algn="ctr"/>
            <a:r>
              <a:rPr lang="en-GB" sz="1000" u="sng" dirty="0" smtClean="0">
                <a:solidFill>
                  <a:srgbClr val="FF0000"/>
                </a:solidFill>
              </a:rPr>
              <a:t>Tolerable Risk</a:t>
            </a:r>
          </a:p>
          <a:p>
            <a:r>
              <a:rPr lang="en-GB" sz="1000" dirty="0" smtClean="0">
                <a:solidFill>
                  <a:srgbClr val="FF0000"/>
                </a:solidFill>
              </a:rPr>
              <a:t>Risk which is accepted in a given context </a:t>
            </a:r>
          </a:p>
          <a:p>
            <a:r>
              <a:rPr lang="en-GB" sz="1000" dirty="0" smtClean="0">
                <a:solidFill>
                  <a:srgbClr val="FF0000"/>
                </a:solidFill>
              </a:rPr>
              <a:t>based on the current values of society.</a:t>
            </a:r>
            <a:endParaRPr lang="en-GB" sz="1000" dirty="0">
              <a:solidFill>
                <a:srgbClr val="FF0000"/>
              </a:solidFill>
            </a:endParaRPr>
          </a:p>
        </p:txBody>
      </p:sp>
      <p:sp>
        <p:nvSpPr>
          <p:cNvPr id="29" name="TextBox 28"/>
          <p:cNvSpPr txBox="1"/>
          <p:nvPr/>
        </p:nvSpPr>
        <p:spPr>
          <a:xfrm>
            <a:off x="7380312" y="1628800"/>
            <a:ext cx="1851789" cy="707886"/>
          </a:xfrm>
          <a:prstGeom prst="rect">
            <a:avLst/>
          </a:prstGeom>
          <a:noFill/>
        </p:spPr>
        <p:txBody>
          <a:bodyPr wrap="none" rtlCol="0">
            <a:spAutoFit/>
          </a:bodyPr>
          <a:lstStyle/>
          <a:p>
            <a:pPr algn="ctr"/>
            <a:r>
              <a:rPr lang="en-GB" sz="1000" u="sng" dirty="0" smtClean="0">
                <a:solidFill>
                  <a:srgbClr val="FF0000"/>
                </a:solidFill>
              </a:rPr>
              <a:t>EUC Risk</a:t>
            </a:r>
          </a:p>
          <a:p>
            <a:r>
              <a:rPr lang="en-GB" sz="1000" dirty="0" smtClean="0">
                <a:solidFill>
                  <a:srgbClr val="FF0000"/>
                </a:solidFill>
              </a:rPr>
              <a:t>Risk arising from the equipment </a:t>
            </a:r>
          </a:p>
          <a:p>
            <a:r>
              <a:rPr lang="en-GB" sz="1000" dirty="0">
                <a:solidFill>
                  <a:srgbClr val="FF0000"/>
                </a:solidFill>
              </a:rPr>
              <a:t>u</a:t>
            </a:r>
            <a:r>
              <a:rPr lang="en-GB" sz="1000" dirty="0" smtClean="0">
                <a:solidFill>
                  <a:srgbClr val="FF0000"/>
                </a:solidFill>
              </a:rPr>
              <a:t>nder control (EUC) or its</a:t>
            </a:r>
          </a:p>
          <a:p>
            <a:r>
              <a:rPr lang="en-GB" sz="1000" dirty="0" smtClean="0">
                <a:solidFill>
                  <a:srgbClr val="FF0000"/>
                </a:solidFill>
              </a:rPr>
              <a:t>interaction with the EUC.</a:t>
            </a:r>
            <a:endParaRPr lang="en-GB" sz="1000" dirty="0">
              <a:solidFill>
                <a:srgbClr val="FF0000"/>
              </a:solidFill>
            </a:endParaRPr>
          </a:p>
        </p:txBody>
      </p:sp>
      <p:sp>
        <p:nvSpPr>
          <p:cNvPr id="30" name="TextBox 29"/>
          <p:cNvSpPr txBox="1"/>
          <p:nvPr/>
        </p:nvSpPr>
        <p:spPr>
          <a:xfrm>
            <a:off x="1115616" y="2348880"/>
            <a:ext cx="1500263" cy="707886"/>
          </a:xfrm>
          <a:prstGeom prst="rect">
            <a:avLst/>
          </a:prstGeom>
          <a:noFill/>
        </p:spPr>
        <p:txBody>
          <a:bodyPr wrap="square" rtlCol="0">
            <a:spAutoFit/>
          </a:bodyPr>
          <a:lstStyle/>
          <a:p>
            <a:pPr algn="ctr"/>
            <a:r>
              <a:rPr lang="en-GB" sz="1000" u="sng" dirty="0" smtClean="0">
                <a:solidFill>
                  <a:srgbClr val="FF0000"/>
                </a:solidFill>
              </a:rPr>
              <a:t>Residual Risk</a:t>
            </a:r>
          </a:p>
          <a:p>
            <a:pPr algn="ctr"/>
            <a:r>
              <a:rPr lang="en-GB" sz="1000" dirty="0" smtClean="0">
                <a:solidFill>
                  <a:srgbClr val="FF0000"/>
                </a:solidFill>
              </a:rPr>
              <a:t>Risk remaining after protective measures have been taken.</a:t>
            </a:r>
            <a:endParaRPr lang="en-GB" sz="1000" dirty="0">
              <a:solidFill>
                <a:srgbClr val="FF0000"/>
              </a:solidFill>
            </a:endParaRPr>
          </a:p>
        </p:txBody>
      </p:sp>
      <p:sp>
        <p:nvSpPr>
          <p:cNvPr id="4" name="TextBox 3"/>
          <p:cNvSpPr txBox="1"/>
          <p:nvPr/>
        </p:nvSpPr>
        <p:spPr>
          <a:xfrm>
            <a:off x="7020272" y="3573016"/>
            <a:ext cx="2088232" cy="1015663"/>
          </a:xfrm>
          <a:prstGeom prst="rect">
            <a:avLst/>
          </a:prstGeom>
          <a:noFill/>
        </p:spPr>
        <p:txBody>
          <a:bodyPr wrap="square" rtlCol="0">
            <a:spAutoFit/>
          </a:bodyPr>
          <a:lstStyle/>
          <a:p>
            <a:pPr algn="ctr"/>
            <a:r>
              <a:rPr lang="en-GB" sz="1200" u="sng" dirty="0" smtClean="0">
                <a:solidFill>
                  <a:srgbClr val="FF0000"/>
                </a:solidFill>
              </a:rPr>
              <a:t>External Risk reduction</a:t>
            </a:r>
          </a:p>
          <a:p>
            <a:pPr algn="ctr"/>
            <a:endParaRPr lang="en-GB" sz="1200" u="sng" dirty="0" smtClean="0">
              <a:solidFill>
                <a:srgbClr val="FF0000"/>
              </a:solidFill>
            </a:endParaRPr>
          </a:p>
          <a:p>
            <a:pPr marL="285750" indent="-285750">
              <a:buFont typeface="Arial"/>
              <a:buChar char="•"/>
            </a:pPr>
            <a:r>
              <a:rPr lang="en-GB" sz="1200" dirty="0" smtClean="0">
                <a:solidFill>
                  <a:srgbClr val="FF0000"/>
                </a:solidFill>
              </a:rPr>
              <a:t>Authorisation</a:t>
            </a:r>
          </a:p>
          <a:p>
            <a:pPr marL="285750" indent="-285750">
              <a:buFont typeface="Arial"/>
              <a:buChar char="•"/>
            </a:pPr>
            <a:r>
              <a:rPr lang="en-GB" sz="1200" dirty="0" smtClean="0">
                <a:solidFill>
                  <a:srgbClr val="FF0000"/>
                </a:solidFill>
              </a:rPr>
              <a:t>Personal Training</a:t>
            </a:r>
          </a:p>
          <a:p>
            <a:pPr marL="285750" indent="-285750">
              <a:buFont typeface="Arial"/>
              <a:buChar char="•"/>
            </a:pPr>
            <a:r>
              <a:rPr lang="en-GB" sz="1200" dirty="0" smtClean="0">
                <a:solidFill>
                  <a:srgbClr val="FF0000"/>
                </a:solidFill>
              </a:rPr>
              <a:t>Signage</a:t>
            </a:r>
            <a:endParaRPr lang="en-GB" sz="1200" dirty="0" smtClean="0"/>
          </a:p>
        </p:txBody>
      </p:sp>
      <p:pic>
        <p:nvPicPr>
          <p:cNvPr id="9" name="Picture 8" descr="H14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5157192"/>
            <a:ext cx="691489" cy="499120"/>
          </a:xfrm>
          <a:prstGeom prst="rect">
            <a:avLst/>
          </a:prstGeom>
        </p:spPr>
      </p:pic>
      <p:pic>
        <p:nvPicPr>
          <p:cNvPr id="10" name="Picture 9"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00" y="5157192"/>
            <a:ext cx="611026" cy="837332"/>
          </a:xfrm>
          <a:prstGeom prst="rect">
            <a:avLst/>
          </a:prstGeom>
        </p:spPr>
      </p:pic>
      <p:pic>
        <p:nvPicPr>
          <p:cNvPr id="11" name="Picture 10" descr="wp77dbd134_05_0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304" y="5733256"/>
            <a:ext cx="914400" cy="914400"/>
          </a:xfrm>
          <a:prstGeom prst="rect">
            <a:avLst/>
          </a:prstGeom>
        </p:spPr>
      </p:pic>
      <p:sp>
        <p:nvSpPr>
          <p:cNvPr id="15" name="TextBox 14"/>
          <p:cNvSpPr txBox="1"/>
          <p:nvPr/>
        </p:nvSpPr>
        <p:spPr>
          <a:xfrm>
            <a:off x="7020272" y="3573016"/>
            <a:ext cx="2011881" cy="1015663"/>
          </a:xfrm>
          <a:prstGeom prst="rect">
            <a:avLst/>
          </a:prstGeom>
          <a:noFill/>
        </p:spPr>
        <p:txBody>
          <a:bodyPr wrap="square" rtlCol="0">
            <a:spAutoFit/>
          </a:bodyPr>
          <a:lstStyle/>
          <a:p>
            <a:pPr algn="ctr"/>
            <a:r>
              <a:rPr lang="en-GB" sz="1200" u="sng" dirty="0" smtClean="0">
                <a:solidFill>
                  <a:srgbClr val="FF0000"/>
                </a:solidFill>
              </a:rPr>
              <a:t>Electrical/Electronic/Programmable Electronic System.</a:t>
            </a:r>
          </a:p>
          <a:p>
            <a:pPr marL="171450" indent="-171450">
              <a:buFont typeface="Arial"/>
              <a:buChar char="•"/>
            </a:pPr>
            <a:r>
              <a:rPr lang="en-GB" sz="1200" dirty="0" smtClean="0">
                <a:solidFill>
                  <a:srgbClr val="FF0000"/>
                </a:solidFill>
              </a:rPr>
              <a:t>Safety PLC Systems</a:t>
            </a:r>
          </a:p>
          <a:p>
            <a:pPr marL="171450" indent="-171450">
              <a:buFont typeface="Arial"/>
              <a:buChar char="•"/>
            </a:pPr>
            <a:r>
              <a:rPr lang="en-GB" sz="1200" dirty="0" smtClean="0">
                <a:solidFill>
                  <a:srgbClr val="FF0000"/>
                </a:solidFill>
              </a:rPr>
              <a:t>Hard wired Relay systems</a:t>
            </a:r>
            <a:endParaRPr lang="en-GB" sz="1200" dirty="0">
              <a:solidFill>
                <a:srgbClr val="FF0000"/>
              </a:solidFill>
            </a:endParaRPr>
          </a:p>
        </p:txBody>
      </p:sp>
      <p:sp>
        <p:nvSpPr>
          <p:cNvPr id="34" name="TextBox 33"/>
          <p:cNvSpPr txBox="1"/>
          <p:nvPr/>
        </p:nvSpPr>
        <p:spPr>
          <a:xfrm>
            <a:off x="7020272" y="3573016"/>
            <a:ext cx="2011881" cy="646331"/>
          </a:xfrm>
          <a:prstGeom prst="rect">
            <a:avLst/>
          </a:prstGeom>
          <a:noFill/>
        </p:spPr>
        <p:txBody>
          <a:bodyPr wrap="square" rtlCol="0">
            <a:spAutoFit/>
          </a:bodyPr>
          <a:lstStyle/>
          <a:p>
            <a:pPr algn="ctr"/>
            <a:r>
              <a:rPr lang="en-GB" sz="1200" u="sng" dirty="0" smtClean="0">
                <a:solidFill>
                  <a:srgbClr val="FF0000"/>
                </a:solidFill>
              </a:rPr>
              <a:t>Other technologies.</a:t>
            </a:r>
          </a:p>
          <a:p>
            <a:pPr marL="171450" indent="-171450">
              <a:buFont typeface="Arial"/>
              <a:buChar char="•"/>
            </a:pPr>
            <a:r>
              <a:rPr lang="en-GB" sz="1200" dirty="0" smtClean="0">
                <a:solidFill>
                  <a:srgbClr val="FF0000"/>
                </a:solidFill>
              </a:rPr>
              <a:t>Mechanical Key exchange System(s).</a:t>
            </a:r>
            <a:endParaRPr lang="en-GB" sz="1200" dirty="0">
              <a:solidFill>
                <a:srgbClr val="FF0000"/>
              </a:solidFill>
            </a:endParaRPr>
          </a:p>
        </p:txBody>
      </p:sp>
      <p:pic>
        <p:nvPicPr>
          <p:cNvPr id="17" name="Picture 16" descr="images failsafe CPUs PLCs.jpg"/>
          <p:cNvPicPr>
            <a:picLocks noChangeAspect="1"/>
          </p:cNvPicPr>
          <p:nvPr/>
        </p:nvPicPr>
        <p:blipFill rotWithShape="1">
          <a:blip r:embed="rId6">
            <a:extLst>
              <a:ext uri="{28A0092B-C50C-407E-A947-70E740481C1C}">
                <a14:useLocalDpi xmlns:a14="http://schemas.microsoft.com/office/drawing/2010/main" val="0"/>
              </a:ext>
            </a:extLst>
          </a:blip>
          <a:srcRect l="42839" r="2629"/>
          <a:stretch/>
        </p:blipFill>
        <p:spPr>
          <a:xfrm>
            <a:off x="7020272" y="4653136"/>
            <a:ext cx="1988350" cy="817116"/>
          </a:xfrm>
          <a:prstGeom prst="rect">
            <a:avLst/>
          </a:prstGeom>
        </p:spPr>
      </p:pic>
      <p:pic>
        <p:nvPicPr>
          <p:cNvPr id="18" name="Picture 17" descr="images failsafe safety i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0312" y="5373216"/>
            <a:ext cx="1365232" cy="829568"/>
          </a:xfrm>
          <a:prstGeom prst="rect">
            <a:avLst/>
          </a:prstGeom>
        </p:spPr>
      </p:pic>
      <p:pic>
        <p:nvPicPr>
          <p:cNvPr id="19" name="Picture 18"/>
          <p:cNvPicPr>
            <a:picLocks noChangeAspect="1"/>
          </p:cNvPicPr>
          <p:nvPr/>
        </p:nvPicPr>
        <p:blipFill>
          <a:blip r:embed="rId8"/>
          <a:stretch>
            <a:fillRect/>
          </a:stretch>
        </p:blipFill>
        <p:spPr>
          <a:xfrm>
            <a:off x="7020272" y="6165304"/>
            <a:ext cx="479290" cy="360000"/>
          </a:xfrm>
          <a:prstGeom prst="rect">
            <a:avLst/>
          </a:prstGeom>
        </p:spPr>
      </p:pic>
      <p:pic>
        <p:nvPicPr>
          <p:cNvPr id="20" name="Picture 19" descr="image mechanical safety hinge switch.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320" y="6165304"/>
            <a:ext cx="360000" cy="360000"/>
          </a:xfrm>
          <a:prstGeom prst="rect">
            <a:avLst/>
          </a:prstGeom>
        </p:spPr>
      </p:pic>
      <p:pic>
        <p:nvPicPr>
          <p:cNvPr id="21" name="Picture 20" descr="image tang switch.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60432" y="6165304"/>
            <a:ext cx="147600" cy="360000"/>
          </a:xfrm>
          <a:prstGeom prst="rect">
            <a:avLst/>
          </a:prstGeom>
        </p:spPr>
      </p:pic>
      <p:pic>
        <p:nvPicPr>
          <p:cNvPr id="22" name="Picture 21" descr="image tang switch with butto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44408" y="6165304"/>
            <a:ext cx="151972" cy="360000"/>
          </a:xfrm>
          <a:prstGeom prst="rect">
            <a:avLst/>
          </a:prstGeom>
        </p:spPr>
      </p:pic>
      <p:pic>
        <p:nvPicPr>
          <p:cNvPr id="23" name="Picture 22" descr="imagesafety switch with solenoid.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12360" y="6165304"/>
            <a:ext cx="360000" cy="360000"/>
          </a:xfrm>
          <a:prstGeom prst="rect">
            <a:avLst/>
          </a:prstGeom>
        </p:spPr>
      </p:pic>
      <p:pic>
        <p:nvPicPr>
          <p:cNvPr id="33" name="Picture 32" descr="Screen Shot 2015-04-01 at 09.38.50.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4642" y="4581128"/>
            <a:ext cx="443263" cy="1263202"/>
          </a:xfrm>
          <a:prstGeom prst="rect">
            <a:avLst/>
          </a:prstGeom>
        </p:spPr>
      </p:pic>
      <p:pic>
        <p:nvPicPr>
          <p:cNvPr id="35" name="Picture 34" descr="Screen Shot 2015-04-01 at 09.38.05.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56376" y="5229200"/>
            <a:ext cx="871299" cy="566344"/>
          </a:xfrm>
          <a:prstGeom prst="rect">
            <a:avLst/>
          </a:prstGeom>
        </p:spPr>
      </p:pic>
      <p:pic>
        <p:nvPicPr>
          <p:cNvPr id="39" name="Picture 38" descr="Screen Shot 2015-04-01 at 09.36.37.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84368" y="4581128"/>
            <a:ext cx="767661" cy="609476"/>
          </a:xfrm>
          <a:prstGeom prst="rect">
            <a:avLst/>
          </a:prstGeom>
        </p:spPr>
      </p:pic>
      <p:sp>
        <p:nvSpPr>
          <p:cNvPr id="47" name="Title 1"/>
          <p:cNvSpPr>
            <a:spLocks noGrp="1"/>
          </p:cNvSpPr>
          <p:nvPr>
            <p:ph type="title"/>
          </p:nvPr>
        </p:nvSpPr>
        <p:spPr>
          <a:xfrm>
            <a:off x="457200" y="274638"/>
            <a:ext cx="7139136" cy="1143000"/>
          </a:xfrm>
        </p:spPr>
        <p:txBody>
          <a:bodyPr/>
          <a:lstStyle/>
          <a:p>
            <a:r>
              <a:rPr lang="en-GB" dirty="0"/>
              <a:t>PSS Strategy (IEC61508</a:t>
            </a:r>
            <a:r>
              <a:rPr lang="en-GB" dirty="0" smtClean="0"/>
              <a:t>) Risk</a:t>
            </a:r>
            <a:endParaRPr lang="en-US" dirty="0"/>
          </a:p>
        </p:txBody>
      </p:sp>
    </p:spTree>
    <p:extLst>
      <p:ext uri="{BB962C8B-B14F-4D97-AF65-F5344CB8AC3E}">
        <p14:creationId xmlns:p14="http://schemas.microsoft.com/office/powerpoint/2010/main" val="1343620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right)">
                                      <p:cBhvr>
                                        <p:cTn id="36" dur="500"/>
                                        <p:tgtEl>
                                          <p:spTgt spid="3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xit" presetSubtype="0" fill="hold" grpId="1" nodeType="with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par>
                                <p:cTn id="56" presetID="22" presetClass="entr" presetSubtype="2"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right)">
                                      <p:cBhvr>
                                        <p:cTn id="58" dur="500"/>
                                        <p:tgtEl>
                                          <p:spTgt spid="3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right)">
                                      <p:cBhvr>
                                        <p:cTn id="61" dur="500"/>
                                        <p:tgtEl>
                                          <p:spTgt spid="38"/>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xit" presetSubtype="0" fill="hold" grpId="1" nodeType="withEffect">
                                  <p:stCondLst>
                                    <p:cond delay="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500"/>
                                        <p:tgtEl>
                                          <p:spTgt spid="4"/>
                                        </p:tgtEl>
                                      </p:cBhvr>
                                    </p:animEffect>
                                  </p:childTnLst>
                                </p:cTn>
                              </p:par>
                              <p:par>
                                <p:cTn id="87" presetID="10"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par>
                                <p:cTn id="90" presetID="10" presetClass="entr" presetSubtype="0" fill="hold"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par>
                                <p:cTn id="93" presetID="10" presetClass="entr" presetSubtype="0"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4"/>
                                        </p:tgtEl>
                                      </p:cBhvr>
                                    </p:animEffect>
                                    <p:set>
                                      <p:cBhvr>
                                        <p:cTn id="100" dur="1" fill="hold">
                                          <p:stCondLst>
                                            <p:cond delay="499"/>
                                          </p:stCondLst>
                                        </p:cTn>
                                        <p:tgtEl>
                                          <p:spTgt spid="4"/>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0"/>
                                        </p:tgtEl>
                                      </p:cBhvr>
                                    </p:animEffect>
                                    <p:set>
                                      <p:cBhvr>
                                        <p:cTn id="106" dur="1" fill="hold">
                                          <p:stCondLst>
                                            <p:cond delay="499"/>
                                          </p:stCondLst>
                                        </p:cTn>
                                        <p:tgtEl>
                                          <p:spTgt spid="1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1"/>
                                        </p:tgtEl>
                                      </p:cBhvr>
                                    </p:animEffect>
                                    <p:set>
                                      <p:cBhvr>
                                        <p:cTn id="109" dur="1" fill="hold">
                                          <p:stCondLst>
                                            <p:cond delay="499"/>
                                          </p:stCondLst>
                                        </p:cTn>
                                        <p:tgtEl>
                                          <p:spTgt spid="11"/>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fade">
                                      <p:cBhvr>
                                        <p:cTn id="121" dur="500"/>
                                        <p:tgtEl>
                                          <p:spTgt spid="15"/>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500"/>
                                        <p:tgtEl>
                                          <p:spTgt spid="15"/>
                                        </p:tgtEl>
                                      </p:cBhvr>
                                    </p:animEffec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500"/>
                                        <p:tgtEl>
                                          <p:spTgt spid="17"/>
                                        </p:tgtEl>
                                      </p:cBhvr>
                                    </p:animEffect>
                                  </p:childTnLst>
                                </p:cTn>
                              </p:par>
                              <p:par>
                                <p:cTn id="128" presetID="10" presetClass="entr" presetSubtype="0" fill="hold" nodeType="with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fade">
                                      <p:cBhvr>
                                        <p:cTn id="130" dur="500"/>
                                        <p:tgtEl>
                                          <p:spTgt spid="18"/>
                                        </p:tgtEl>
                                      </p:cBhvr>
                                    </p:animEffect>
                                  </p:childTnLst>
                                </p:cTn>
                              </p:par>
                              <p:par>
                                <p:cTn id="131" presetID="10" presetClass="entr" presetSubtype="0" fill="hold"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500"/>
                                        <p:tgtEl>
                                          <p:spTgt spid="19"/>
                                        </p:tgtEl>
                                      </p:cBhvr>
                                    </p:animEffect>
                                  </p:childTnLst>
                                </p:cTn>
                              </p:par>
                              <p:par>
                                <p:cTn id="134" presetID="10" presetClass="entr" presetSubtype="0" fill="hold"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500"/>
                                        <p:tgtEl>
                                          <p:spTgt spid="20"/>
                                        </p:tgtEl>
                                      </p:cBhvr>
                                    </p:animEffect>
                                  </p:childTnLst>
                                </p:cTn>
                              </p:par>
                              <p:par>
                                <p:cTn id="137" presetID="10" presetClass="entr" presetSubtype="0" fill="hold"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500"/>
                                        <p:tgtEl>
                                          <p:spTgt spid="23"/>
                                        </p:tgtEl>
                                      </p:cBhvr>
                                    </p:animEffect>
                                  </p:childTnLst>
                                </p:cTn>
                              </p:par>
                              <p:par>
                                <p:cTn id="140" presetID="10" presetClass="entr" presetSubtype="0" fill="hold" nodeType="with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500"/>
                                        <p:tgtEl>
                                          <p:spTgt spid="22"/>
                                        </p:tgtEl>
                                      </p:cBhvr>
                                    </p:animEffect>
                                  </p:childTnLst>
                                </p:cTn>
                              </p:par>
                              <p:par>
                                <p:cTn id="143" presetID="10" presetClass="entr" presetSubtype="0" fill="hold" nodeType="with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fade">
                                      <p:cBhvr>
                                        <p:cTn id="145" dur="500"/>
                                        <p:tgtEl>
                                          <p:spTgt spid="21"/>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2" nodeType="clickEffect">
                                  <p:stCondLst>
                                    <p:cond delay="0"/>
                                  </p:stCondLst>
                                  <p:childTnLst>
                                    <p:animEffect transition="out" filter="fade">
                                      <p:cBhvr>
                                        <p:cTn id="149" dur="500"/>
                                        <p:tgtEl>
                                          <p:spTgt spid="15"/>
                                        </p:tgtEl>
                                      </p:cBhvr>
                                    </p:animEffect>
                                    <p:set>
                                      <p:cBhvr>
                                        <p:cTn id="150" dur="1" fill="hold">
                                          <p:stCondLst>
                                            <p:cond delay="499"/>
                                          </p:stCondLst>
                                        </p:cTn>
                                        <p:tgtEl>
                                          <p:spTgt spid="15"/>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17"/>
                                        </p:tgtEl>
                                      </p:cBhvr>
                                    </p:animEffect>
                                    <p:set>
                                      <p:cBhvr>
                                        <p:cTn id="153" dur="1" fill="hold">
                                          <p:stCondLst>
                                            <p:cond delay="499"/>
                                          </p:stCondLst>
                                        </p:cTn>
                                        <p:tgtEl>
                                          <p:spTgt spid="17"/>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18"/>
                                        </p:tgtEl>
                                      </p:cBhvr>
                                    </p:animEffect>
                                    <p:set>
                                      <p:cBhvr>
                                        <p:cTn id="156" dur="1" fill="hold">
                                          <p:stCondLst>
                                            <p:cond delay="499"/>
                                          </p:stCondLst>
                                        </p:cTn>
                                        <p:tgtEl>
                                          <p:spTgt spid="18"/>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23"/>
                                        </p:tgtEl>
                                      </p:cBhvr>
                                    </p:animEffect>
                                    <p:set>
                                      <p:cBhvr>
                                        <p:cTn id="165" dur="1" fill="hold">
                                          <p:stCondLst>
                                            <p:cond delay="499"/>
                                          </p:stCondLst>
                                        </p:cTn>
                                        <p:tgtEl>
                                          <p:spTgt spid="23"/>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22"/>
                                        </p:tgtEl>
                                      </p:cBhvr>
                                    </p:animEffect>
                                    <p:set>
                                      <p:cBhvr>
                                        <p:cTn id="168" dur="1" fill="hold">
                                          <p:stCondLst>
                                            <p:cond delay="499"/>
                                          </p:stCondLst>
                                        </p:cTn>
                                        <p:tgtEl>
                                          <p:spTgt spid="22"/>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21"/>
                                        </p:tgtEl>
                                      </p:cBhvr>
                                    </p:animEffect>
                                    <p:set>
                                      <p:cBhvr>
                                        <p:cTn id="171" dur="1" fill="hold">
                                          <p:stCondLst>
                                            <p:cond delay="499"/>
                                          </p:stCondLst>
                                        </p:cTn>
                                        <p:tgtEl>
                                          <p:spTgt spid="21"/>
                                        </p:tgtEl>
                                        <p:attrNameLst>
                                          <p:attrName>style.visibility</p:attrName>
                                        </p:attrNameLst>
                                      </p:cBhvr>
                                      <p:to>
                                        <p:strVal val="hidden"/>
                                      </p:to>
                                    </p:set>
                                  </p:childTnLst>
                                </p:cTn>
                              </p:par>
                              <p:par>
                                <p:cTn id="172" presetID="10" presetClass="entr" presetSubtype="0" fill="hold" grpId="0" nodeType="with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fade">
                                      <p:cBhvr>
                                        <p:cTn id="174" dur="500"/>
                                        <p:tgtEl>
                                          <p:spTgt spid="4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34"/>
                                        </p:tgtEl>
                                        <p:attrNameLst>
                                          <p:attrName>style.visibility</p:attrName>
                                        </p:attrNameLst>
                                      </p:cBhvr>
                                      <p:to>
                                        <p:strVal val="visible"/>
                                      </p:to>
                                    </p:set>
                                    <p:animEffect transition="in" filter="fade">
                                      <p:cBhvr>
                                        <p:cTn id="177" dur="500"/>
                                        <p:tgtEl>
                                          <p:spTgt spid="34"/>
                                        </p:tgtEl>
                                      </p:cBhvr>
                                    </p:animEffect>
                                  </p:childTnLst>
                                </p:cTn>
                              </p:par>
                              <p:par>
                                <p:cTn id="178" presetID="10" presetClass="entr" presetSubtype="0" fill="hold" nodeType="withEffect">
                                  <p:stCondLst>
                                    <p:cond delay="0"/>
                                  </p:stCondLst>
                                  <p:childTnLst>
                                    <p:set>
                                      <p:cBhvr>
                                        <p:cTn id="179" dur="1" fill="hold">
                                          <p:stCondLst>
                                            <p:cond delay="0"/>
                                          </p:stCondLst>
                                        </p:cTn>
                                        <p:tgtEl>
                                          <p:spTgt spid="33"/>
                                        </p:tgtEl>
                                        <p:attrNameLst>
                                          <p:attrName>style.visibility</p:attrName>
                                        </p:attrNameLst>
                                      </p:cBhvr>
                                      <p:to>
                                        <p:strVal val="visible"/>
                                      </p:to>
                                    </p:set>
                                    <p:animEffect transition="in" filter="fade">
                                      <p:cBhvr>
                                        <p:cTn id="180" dur="500"/>
                                        <p:tgtEl>
                                          <p:spTgt spid="33"/>
                                        </p:tgtEl>
                                      </p:cBhvr>
                                    </p:animEffect>
                                  </p:childTnLst>
                                </p:cTn>
                              </p:par>
                              <p:par>
                                <p:cTn id="181" presetID="10" presetClass="entr" presetSubtype="0" fill="hold" nodeType="with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fade">
                                      <p:cBhvr>
                                        <p:cTn id="183" dur="500"/>
                                        <p:tgtEl>
                                          <p:spTgt spid="39"/>
                                        </p:tgtEl>
                                      </p:cBhvr>
                                    </p:animEffect>
                                  </p:childTnLst>
                                </p:cTn>
                              </p:par>
                            </p:childTnLst>
                          </p:cTn>
                        </p:par>
                        <p:par>
                          <p:cTn id="184" fill="hold">
                            <p:stCondLst>
                              <p:cond delay="500"/>
                            </p:stCondLst>
                            <p:childTnLst>
                              <p:par>
                                <p:cTn id="185" presetID="10" presetClass="entr" presetSubtype="0" fill="hold" grpId="0" nodeType="after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fade">
                                      <p:cBhvr>
                                        <p:cTn id="187" dur="500"/>
                                        <p:tgtEl>
                                          <p:spTgt spid="43"/>
                                        </p:tgtEl>
                                      </p:cBhvr>
                                    </p:animEffect>
                                  </p:childTnLst>
                                </p:cTn>
                              </p:par>
                              <p:par>
                                <p:cTn id="188" presetID="10" presetClass="entr" presetSubtype="0" fill="hold" nodeType="with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fade">
                                      <p:cBhvr>
                                        <p:cTn id="1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7" grpId="0"/>
      <p:bldP spid="14" grpId="0" animBg="1"/>
      <p:bldP spid="16" grpId="0" animBg="1"/>
      <p:bldP spid="36" grpId="0" animBg="1"/>
      <p:bldP spid="37" grpId="0"/>
      <p:bldP spid="38" grpId="0"/>
      <p:bldP spid="41" grpId="0" animBg="1"/>
      <p:bldP spid="42" grpId="0" animBg="1"/>
      <p:bldP spid="43" grpId="0" animBg="1"/>
      <p:bldP spid="2" grpId="0"/>
      <p:bldP spid="2" grpId="1"/>
      <p:bldP spid="29" grpId="0"/>
      <p:bldP spid="29" grpId="1"/>
      <p:bldP spid="30" grpId="0"/>
      <p:bldP spid="30" grpId="1"/>
      <p:bldP spid="4" grpId="0"/>
      <p:bldP spid="4" grpId="1"/>
      <p:bldP spid="15" grpId="0"/>
      <p:bldP spid="15" grpId="1"/>
      <p:bldP spid="15" grpId="2"/>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 Strategy Summary</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5" name="Content Placeholder 4"/>
          <p:cNvSpPr>
            <a:spLocks noGrp="1"/>
          </p:cNvSpPr>
          <p:nvPr>
            <p:ph idx="1"/>
          </p:nvPr>
        </p:nvSpPr>
        <p:spPr>
          <a:xfrm>
            <a:off x="467544" y="1628800"/>
            <a:ext cx="7787208" cy="3933385"/>
          </a:xfrm>
          <a:prstGeom prst="rect">
            <a:avLst/>
          </a:prstGeom>
        </p:spPr>
        <p:txBody>
          <a:bodyPr wrap="square">
            <a:spAutoFit/>
          </a:bodyPr>
          <a:lstStyle/>
          <a:p>
            <a:pPr marL="0" indent="0">
              <a:buNone/>
            </a:pPr>
            <a:r>
              <a:rPr lang="en-GB" sz="1800" b="1" dirty="0" smtClean="0">
                <a:solidFill>
                  <a:schemeClr val="tx1"/>
                </a:solidFill>
              </a:rPr>
              <a:t>The ESS Personnel Safety System design.</a:t>
            </a:r>
          </a:p>
          <a:p>
            <a:pPr marL="0" indent="0">
              <a:buNone/>
            </a:pPr>
            <a:endParaRPr lang="en-GB" sz="1800" dirty="0" smtClean="0">
              <a:solidFill>
                <a:schemeClr val="tx1"/>
              </a:solidFill>
            </a:endParaRPr>
          </a:p>
          <a:p>
            <a:r>
              <a:rPr lang="en-GB" sz="1800" dirty="0" smtClean="0">
                <a:solidFill>
                  <a:schemeClr val="tx1"/>
                </a:solidFill>
              </a:rPr>
              <a:t>Designed in accordance with SSM requirements for a Safety Related Systems.</a:t>
            </a:r>
          </a:p>
          <a:p>
            <a:r>
              <a:rPr lang="en-GB" sz="1800" dirty="0" smtClean="0">
                <a:solidFill>
                  <a:schemeClr val="tx1"/>
                </a:solidFill>
              </a:rPr>
              <a:t>Designed, manufactured, commissioned and validated to IEC61508, using proven technology.</a:t>
            </a:r>
          </a:p>
          <a:p>
            <a:r>
              <a:rPr lang="en-GB" sz="1800" dirty="0" smtClean="0">
                <a:solidFill>
                  <a:schemeClr val="tx1"/>
                </a:solidFill>
              </a:rPr>
              <a:t>Designed as a two train system</a:t>
            </a:r>
          </a:p>
          <a:p>
            <a:r>
              <a:rPr lang="en-GB" sz="1800" dirty="0" smtClean="0">
                <a:solidFill>
                  <a:schemeClr val="tx1"/>
                </a:solidFill>
              </a:rPr>
              <a:t>Designed as fail safe system</a:t>
            </a:r>
          </a:p>
          <a:p>
            <a:r>
              <a:rPr lang="en-GB" sz="1800" dirty="0" smtClean="0">
                <a:solidFill>
                  <a:schemeClr val="tx1"/>
                </a:solidFill>
              </a:rPr>
              <a:t>Will include the following, in its design philosophy:</a:t>
            </a:r>
          </a:p>
          <a:p>
            <a:pPr lvl="1">
              <a:buFont typeface="Courier New"/>
              <a:buChar char="o"/>
            </a:pPr>
            <a:r>
              <a:rPr lang="en-GB" sz="1400" dirty="0" smtClean="0">
                <a:solidFill>
                  <a:schemeClr val="tx1"/>
                </a:solidFill>
              </a:rPr>
              <a:t>Single failure </a:t>
            </a:r>
          </a:p>
          <a:p>
            <a:pPr lvl="1">
              <a:buFont typeface="Courier New"/>
              <a:buChar char="o"/>
            </a:pPr>
            <a:r>
              <a:rPr lang="en-GB" sz="1400" dirty="0" smtClean="0">
                <a:solidFill>
                  <a:schemeClr val="tx1"/>
                </a:solidFill>
              </a:rPr>
              <a:t>Common Cause Failure</a:t>
            </a:r>
          </a:p>
          <a:p>
            <a:pPr lvl="1">
              <a:buFont typeface="Courier New"/>
              <a:buChar char="o"/>
            </a:pPr>
            <a:r>
              <a:rPr lang="en-GB" sz="1400" dirty="0" smtClean="0">
                <a:solidFill>
                  <a:schemeClr val="tx1"/>
                </a:solidFill>
              </a:rPr>
              <a:t>Redundancy</a:t>
            </a:r>
            <a:endParaRPr lang="en-GB" sz="1400" dirty="0">
              <a:solidFill>
                <a:schemeClr val="tx1"/>
              </a:solidFill>
            </a:endParaRPr>
          </a:p>
          <a:p>
            <a:pPr lvl="1">
              <a:buFont typeface="Courier New"/>
              <a:buChar char="o"/>
            </a:pPr>
            <a:r>
              <a:rPr lang="en-GB" sz="1400" dirty="0" smtClean="0">
                <a:solidFill>
                  <a:schemeClr val="tx1"/>
                </a:solidFill>
              </a:rPr>
              <a:t>Diversity</a:t>
            </a:r>
            <a:endParaRPr lang="en-GB" sz="1400" dirty="0">
              <a:solidFill>
                <a:schemeClr val="tx1"/>
              </a:solidFill>
            </a:endParaRPr>
          </a:p>
          <a:p>
            <a:pPr lvl="1">
              <a:buFont typeface="Courier New"/>
              <a:buChar char="o"/>
            </a:pPr>
            <a:r>
              <a:rPr lang="en-GB" sz="1400" dirty="0" smtClean="0">
                <a:solidFill>
                  <a:schemeClr val="tx1"/>
                </a:solidFill>
              </a:rPr>
              <a:t>Separation</a:t>
            </a:r>
          </a:p>
        </p:txBody>
      </p:sp>
    </p:spTree>
    <p:extLst>
      <p:ext uri="{BB962C8B-B14F-4D97-AF65-F5344CB8AC3E}">
        <p14:creationId xmlns:p14="http://schemas.microsoft.com/office/powerpoint/2010/main" val="2496359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p:cNvPicPr>
          <p:nvPr>
            <p:ph idx="1"/>
          </p:nvPr>
        </p:nvPicPr>
        <p:blipFill rotWithShape="1">
          <a:blip r:embed="rId2"/>
          <a:srcRect b="5495"/>
          <a:stretch/>
        </p:blipFill>
        <p:spPr bwMode="auto">
          <a:xfrm>
            <a:off x="5220072" y="2348880"/>
            <a:ext cx="3744416" cy="4176464"/>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a:bodyPr>
          <a:lstStyle/>
          <a:p>
            <a:r>
              <a:rPr lang="en-GB" sz="2800" dirty="0" smtClean="0"/>
              <a:t>ZHAW (Zurich University of Applied Sciences)</a:t>
            </a:r>
            <a:endParaRPr lang="en-GB"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6" name="TextBox 5"/>
          <p:cNvSpPr txBox="1"/>
          <p:nvPr/>
        </p:nvSpPr>
        <p:spPr>
          <a:xfrm>
            <a:off x="395536" y="1412776"/>
            <a:ext cx="7200800" cy="5201424"/>
          </a:xfrm>
          <a:prstGeom prst="rect">
            <a:avLst/>
          </a:prstGeom>
          <a:noFill/>
        </p:spPr>
        <p:txBody>
          <a:bodyPr wrap="square" rtlCol="0">
            <a:spAutoFit/>
          </a:bodyPr>
          <a:lstStyle/>
          <a:p>
            <a:r>
              <a:rPr lang="en-GB" sz="1600" dirty="0" smtClean="0"/>
              <a:t>ESS have signed an in-kind agreement with ZHAW (Zurich University of applied Sciences in Winterthur).</a:t>
            </a:r>
          </a:p>
          <a:p>
            <a:endParaRPr lang="en-GB" sz="1600" dirty="0" smtClean="0"/>
          </a:p>
          <a:p>
            <a:r>
              <a:rPr lang="en-GB" sz="1600" dirty="0" smtClean="0"/>
              <a:t>ZHAW will provide fully independent audit to ensure compliance for the ESS PSS.</a:t>
            </a:r>
          </a:p>
          <a:p>
            <a:r>
              <a:rPr lang="en-GB" sz="1600" dirty="0" smtClean="0"/>
              <a:t>This will be carried out in three stages:</a:t>
            </a:r>
          </a:p>
          <a:p>
            <a:endParaRPr lang="en-GB" sz="1600" dirty="0"/>
          </a:p>
          <a:p>
            <a:r>
              <a:rPr lang="en-GB" sz="1600" b="1" dirty="0" smtClean="0"/>
              <a:t>Analysis</a:t>
            </a:r>
            <a:endParaRPr lang="en-GB" sz="1600" b="1" dirty="0" smtClean="0">
              <a:cs typeface="Arial"/>
            </a:endParaRPr>
          </a:p>
          <a:p>
            <a:r>
              <a:rPr lang="en-GB" sz="1600" dirty="0" smtClean="0">
                <a:cs typeface="Arial"/>
              </a:rPr>
              <a:t>ZHAW to review analysis documentation</a:t>
            </a:r>
          </a:p>
          <a:p>
            <a:r>
              <a:rPr lang="en-GB" sz="1600" dirty="0">
                <a:cs typeface="Arial"/>
              </a:rPr>
              <a:t>a</a:t>
            </a:r>
            <a:r>
              <a:rPr lang="en-GB" sz="1600" dirty="0" smtClean="0">
                <a:cs typeface="Arial"/>
              </a:rPr>
              <a:t>nd produce an IEC61508 compliance report.</a:t>
            </a:r>
          </a:p>
          <a:p>
            <a:endParaRPr lang="en-GB" sz="1600" dirty="0">
              <a:cs typeface="Arial"/>
            </a:endParaRPr>
          </a:p>
          <a:p>
            <a:r>
              <a:rPr lang="en-GB" sz="1600" b="1" dirty="0" smtClean="0"/>
              <a:t>Design/Realisation</a:t>
            </a:r>
            <a:endParaRPr lang="en-GB" sz="1600" b="1" dirty="0">
              <a:cs typeface="Arial"/>
            </a:endParaRPr>
          </a:p>
          <a:p>
            <a:r>
              <a:rPr lang="en-GB" sz="1600" dirty="0">
                <a:cs typeface="Arial"/>
              </a:rPr>
              <a:t>ZHAW to review </a:t>
            </a:r>
            <a:r>
              <a:rPr lang="en-GB" sz="1600" dirty="0" smtClean="0">
                <a:cs typeface="Arial"/>
              </a:rPr>
              <a:t>design/realisation </a:t>
            </a:r>
            <a:r>
              <a:rPr lang="en-GB" sz="1600" dirty="0">
                <a:cs typeface="Arial"/>
              </a:rPr>
              <a:t>documentation</a:t>
            </a:r>
          </a:p>
          <a:p>
            <a:r>
              <a:rPr lang="en-GB" sz="1600" dirty="0" smtClean="0">
                <a:cs typeface="Arial"/>
              </a:rPr>
              <a:t>and </a:t>
            </a:r>
            <a:r>
              <a:rPr lang="en-GB" sz="1600" dirty="0">
                <a:cs typeface="Arial"/>
              </a:rPr>
              <a:t>produce </a:t>
            </a:r>
            <a:r>
              <a:rPr lang="en-GB" sz="1600" dirty="0" smtClean="0">
                <a:cs typeface="Arial"/>
              </a:rPr>
              <a:t>an IEC61508 compliance </a:t>
            </a:r>
            <a:r>
              <a:rPr lang="en-GB" sz="1600" dirty="0">
                <a:cs typeface="Arial"/>
              </a:rPr>
              <a:t>report</a:t>
            </a:r>
            <a:r>
              <a:rPr lang="en-GB" sz="1600" dirty="0" smtClean="0">
                <a:cs typeface="Arial"/>
              </a:rPr>
              <a:t>.</a:t>
            </a:r>
          </a:p>
          <a:p>
            <a:endParaRPr lang="en-GB" sz="1600" dirty="0">
              <a:cs typeface="Arial"/>
            </a:endParaRPr>
          </a:p>
          <a:p>
            <a:r>
              <a:rPr lang="en-GB" sz="1600" b="1" dirty="0" smtClean="0"/>
              <a:t>Commissioning</a:t>
            </a:r>
            <a:endParaRPr lang="en-GB" sz="1600" dirty="0">
              <a:cs typeface="Arial"/>
            </a:endParaRPr>
          </a:p>
          <a:p>
            <a:r>
              <a:rPr lang="en-GB" sz="1600" dirty="0">
                <a:cs typeface="Arial"/>
              </a:rPr>
              <a:t>ZHAW to </a:t>
            </a:r>
            <a:r>
              <a:rPr lang="en-GB" sz="1600" dirty="0" smtClean="0">
                <a:cs typeface="Arial"/>
              </a:rPr>
              <a:t>attend and witness the commissioning and </a:t>
            </a:r>
          </a:p>
          <a:p>
            <a:r>
              <a:rPr lang="en-GB" sz="1600" dirty="0">
                <a:cs typeface="Arial"/>
              </a:rPr>
              <a:t>v</a:t>
            </a:r>
            <a:r>
              <a:rPr lang="en-GB" sz="1600" dirty="0" smtClean="0">
                <a:cs typeface="Arial"/>
              </a:rPr>
              <a:t>alidation. Produce an IEC61508 compliance report for the </a:t>
            </a:r>
          </a:p>
          <a:p>
            <a:r>
              <a:rPr lang="en-GB" sz="1600" dirty="0" smtClean="0">
                <a:cs typeface="Arial"/>
              </a:rPr>
              <a:t>commissioning and validation documentation.</a:t>
            </a:r>
          </a:p>
          <a:p>
            <a:endParaRPr lang="en-GB" sz="1600" dirty="0">
              <a:cs typeface="Arial"/>
            </a:endParaRPr>
          </a:p>
          <a:p>
            <a:endParaRPr lang="en-GB" sz="1000" dirty="0" smtClean="0"/>
          </a:p>
          <a:p>
            <a:r>
              <a:rPr lang="en-GB" b="1" dirty="0" smtClean="0"/>
              <a:t>NOTE There is no formal approval or certification!</a:t>
            </a:r>
          </a:p>
        </p:txBody>
      </p:sp>
      <p:sp>
        <p:nvSpPr>
          <p:cNvPr id="8" name="Donut 7"/>
          <p:cNvSpPr/>
          <p:nvPr/>
        </p:nvSpPr>
        <p:spPr>
          <a:xfrm>
            <a:off x="6372200" y="2204864"/>
            <a:ext cx="1728192" cy="1944216"/>
          </a:xfrm>
          <a:prstGeom prst="donut">
            <a:avLst>
              <a:gd name="adj" fmla="val 128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 name="Donut 8"/>
          <p:cNvSpPr/>
          <p:nvPr/>
        </p:nvSpPr>
        <p:spPr>
          <a:xfrm>
            <a:off x="5306400" y="4221088"/>
            <a:ext cx="3851920" cy="792088"/>
          </a:xfrm>
          <a:prstGeom prst="donut">
            <a:avLst>
              <a:gd name="adj" fmla="val 2267"/>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0" name="Donut 9"/>
          <p:cNvSpPr/>
          <p:nvPr/>
        </p:nvSpPr>
        <p:spPr>
          <a:xfrm>
            <a:off x="6480000" y="5040000"/>
            <a:ext cx="1512168" cy="720080"/>
          </a:xfrm>
          <a:prstGeom prst="donut">
            <a:avLst>
              <a:gd name="adj" fmla="val 2267"/>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87857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fade">
                                      <p:cBhvr>
                                        <p:cTn id="13" dur="500"/>
                                        <p:tgtEl>
                                          <p:spTgt spid="6">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Effect transition="in" filter="fade">
                                      <p:cBhvr>
                                        <p:cTn id="21" dur="500"/>
                                        <p:tgtEl>
                                          <p:spTgt spid="6">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fade">
                                      <p:cBhvr>
                                        <p:cTn id="24" dur="500"/>
                                        <p:tgtEl>
                                          <p:spTgt spid="6">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Effect transition="in" filter="fade">
                                      <p:cBhvr>
                                        <p:cTn id="27" dur="500"/>
                                        <p:tgtEl>
                                          <p:spTgt spid="6">
                                            <p:txEl>
                                              <p:pRg st="11" end="1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animEffect transition="in" filter="fade">
                                      <p:cBhvr>
                                        <p:cTn id="35" dur="500"/>
                                        <p:tgtEl>
                                          <p:spTgt spid="6">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14" end="14"/>
                                            </p:txEl>
                                          </p:spTgt>
                                        </p:tgtEl>
                                        <p:attrNameLst>
                                          <p:attrName>style.visibility</p:attrName>
                                        </p:attrNameLst>
                                      </p:cBhvr>
                                      <p:to>
                                        <p:strVal val="visible"/>
                                      </p:to>
                                    </p:set>
                                    <p:animEffect transition="in" filter="fade">
                                      <p:cBhvr>
                                        <p:cTn id="38" dur="500"/>
                                        <p:tgtEl>
                                          <p:spTgt spid="6">
                                            <p:txEl>
                                              <p:pRg st="14" end="1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15" end="15"/>
                                            </p:txEl>
                                          </p:spTgt>
                                        </p:tgtEl>
                                        <p:attrNameLst>
                                          <p:attrName>style.visibility</p:attrName>
                                        </p:attrNameLst>
                                      </p:cBhvr>
                                      <p:to>
                                        <p:strVal val="visible"/>
                                      </p:to>
                                    </p:set>
                                    <p:animEffect transition="in" filter="fade">
                                      <p:cBhvr>
                                        <p:cTn id="41" dur="500"/>
                                        <p:tgtEl>
                                          <p:spTgt spid="6">
                                            <p:txEl>
                                              <p:pRg st="15" end="1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6" end="16"/>
                                            </p:txEl>
                                          </p:spTgt>
                                        </p:tgtEl>
                                        <p:attrNameLst>
                                          <p:attrName>style.visibility</p:attrName>
                                        </p:attrNameLst>
                                      </p:cBhvr>
                                      <p:to>
                                        <p:strVal val="visible"/>
                                      </p:to>
                                    </p:set>
                                    <p:animEffect transition="in" filter="fade">
                                      <p:cBhvr>
                                        <p:cTn id="44" dur="500"/>
                                        <p:tgtEl>
                                          <p:spTgt spid="6">
                                            <p:txEl>
                                              <p:pRg st="16" end="1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9" end="19"/>
                                            </p:txEl>
                                          </p:spTgt>
                                        </p:tgtEl>
                                        <p:attrNameLst>
                                          <p:attrName>style.visibility</p:attrName>
                                        </p:attrNameLst>
                                      </p:cBhvr>
                                      <p:to>
                                        <p:strVal val="visible"/>
                                      </p:to>
                                    </p:set>
                                    <p:animEffect transition="in" filter="fade">
                                      <p:cBhvr>
                                        <p:cTn id="52" dur="500"/>
                                        <p:tgtEl>
                                          <p:spTgt spid="6">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5" name="Title 1"/>
          <p:cNvSpPr>
            <a:spLocks noGrp="1"/>
          </p:cNvSpPr>
          <p:nvPr>
            <p:ph type="title"/>
          </p:nvPr>
        </p:nvSpPr>
        <p:spPr/>
        <p:txBody>
          <a:bodyPr>
            <a:normAutofit/>
          </a:bodyPr>
          <a:lstStyle/>
          <a:p>
            <a:r>
              <a:rPr lang="en-GB" sz="2800" dirty="0" smtClean="0"/>
              <a:t>PSS Quality Management and Quality </a:t>
            </a:r>
            <a:r>
              <a:rPr lang="en-GB" sz="2800" dirty="0"/>
              <a:t>A</a:t>
            </a:r>
            <a:r>
              <a:rPr lang="en-GB" sz="2800" dirty="0" smtClean="0"/>
              <a:t>ssurance Plan</a:t>
            </a:r>
            <a:endParaRPr lang="en-GB" sz="2800" dirty="0"/>
          </a:p>
        </p:txBody>
      </p:sp>
      <p:sp>
        <p:nvSpPr>
          <p:cNvPr id="6" name="Rectangle 5"/>
          <p:cNvSpPr/>
          <p:nvPr/>
        </p:nvSpPr>
        <p:spPr>
          <a:xfrm>
            <a:off x="683568" y="1628800"/>
            <a:ext cx="7776864" cy="4801315"/>
          </a:xfrm>
          <a:prstGeom prst="rect">
            <a:avLst/>
          </a:prstGeom>
        </p:spPr>
        <p:txBody>
          <a:bodyPr wrap="square">
            <a:spAutoFit/>
          </a:bodyPr>
          <a:lstStyle/>
          <a:p>
            <a:r>
              <a:rPr lang="en-GB" dirty="0"/>
              <a:t>The objective of this </a:t>
            </a:r>
            <a:r>
              <a:rPr lang="en-GB" dirty="0" smtClean="0"/>
              <a:t>Development Plan </a:t>
            </a:r>
            <a:r>
              <a:rPr lang="en-GB" dirty="0"/>
              <a:t>is to outline the methodology and approach that will be used to create </a:t>
            </a:r>
            <a:r>
              <a:rPr lang="en-GB" dirty="0" smtClean="0"/>
              <a:t>and maintain the </a:t>
            </a:r>
            <a:r>
              <a:rPr lang="en-GB" dirty="0"/>
              <a:t>safety relevant functionality of PSS. </a:t>
            </a:r>
            <a:endParaRPr lang="en-GB" dirty="0" smtClean="0"/>
          </a:p>
          <a:p>
            <a:endParaRPr lang="en-GB" dirty="0"/>
          </a:p>
          <a:p>
            <a:r>
              <a:rPr lang="en-GB" dirty="0" smtClean="0"/>
              <a:t>The document defines </a:t>
            </a:r>
            <a:r>
              <a:rPr lang="en-GB" dirty="0"/>
              <a:t>the steps, necessary to design, create, verify and validate the whole </a:t>
            </a:r>
            <a:r>
              <a:rPr lang="en-GB" dirty="0" smtClean="0"/>
              <a:t>PSS system </a:t>
            </a:r>
            <a:r>
              <a:rPr lang="en-GB" dirty="0"/>
              <a:t>architecture</a:t>
            </a:r>
            <a:r>
              <a:rPr lang="en-GB" dirty="0" smtClean="0"/>
              <a:t>.</a:t>
            </a:r>
          </a:p>
          <a:p>
            <a:endParaRPr lang="en-GB" dirty="0"/>
          </a:p>
          <a:p>
            <a:r>
              <a:rPr lang="en-GB" dirty="0" smtClean="0"/>
              <a:t>Key aims </a:t>
            </a:r>
            <a:r>
              <a:rPr lang="en-GB" dirty="0"/>
              <a:t>of this document are: </a:t>
            </a:r>
            <a:endParaRPr lang="en-GB" dirty="0" smtClean="0"/>
          </a:p>
          <a:p>
            <a:endParaRPr lang="en-GB" dirty="0"/>
          </a:p>
          <a:p>
            <a:pPr marL="285750" lvl="0" indent="-285750">
              <a:buFont typeface="Arial"/>
              <a:buChar char="•"/>
            </a:pPr>
            <a:r>
              <a:rPr lang="en-GB" dirty="0"/>
              <a:t>Definition of management activities  which are necessary in the different phases of the system lifecycle of </a:t>
            </a:r>
            <a:r>
              <a:rPr lang="en-GB" dirty="0" smtClean="0"/>
              <a:t>PSS</a:t>
            </a:r>
          </a:p>
          <a:p>
            <a:pPr lvl="0"/>
            <a:endParaRPr lang="en-GB" dirty="0"/>
          </a:p>
          <a:p>
            <a:pPr marL="285750" lvl="0" indent="-285750">
              <a:buFont typeface="Arial"/>
              <a:buChar char="•"/>
            </a:pPr>
            <a:r>
              <a:rPr lang="en-GB" dirty="0"/>
              <a:t>Definition of the technical activities in the different phases of the safety lifecycle which are necessary to achieve the required </a:t>
            </a:r>
            <a:r>
              <a:rPr lang="en-GB" dirty="0" smtClean="0"/>
              <a:t>functionality</a:t>
            </a:r>
          </a:p>
          <a:p>
            <a:pPr lvl="0"/>
            <a:endParaRPr lang="en-GB" dirty="0"/>
          </a:p>
          <a:p>
            <a:pPr marL="285750" lvl="0" indent="-285750">
              <a:buFont typeface="Arial"/>
              <a:buChar char="•"/>
            </a:pPr>
            <a:r>
              <a:rPr lang="en-GB" dirty="0"/>
              <a:t>Definition of the responsibilities and activities of people, departments and organisations in each phase of the system lifecycle </a:t>
            </a:r>
          </a:p>
        </p:txBody>
      </p:sp>
      <p:pic>
        <p:nvPicPr>
          <p:cNvPr id="7" name="Picture 6" descr="Screen Shot 2016-11-21 at 09.47.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12776"/>
            <a:ext cx="3786577" cy="5301208"/>
          </a:xfrm>
          <a:prstGeom prst="rect">
            <a:avLst/>
          </a:prstGeom>
          <a:ln>
            <a:solidFill>
              <a:schemeClr val="tx1"/>
            </a:solidFill>
          </a:ln>
        </p:spPr>
      </p:pic>
    </p:spTree>
    <p:extLst>
      <p:ext uri="{BB962C8B-B14F-4D97-AF65-F5344CB8AC3E}">
        <p14:creationId xmlns:p14="http://schemas.microsoft.com/office/powerpoint/2010/main" val="707044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pic>
        <p:nvPicPr>
          <p:cNvPr id="7" name="Picture 6" descr="Screen Shot 2016-11-21 at 09.37.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1958"/>
            <a:ext cx="4860032" cy="6870582"/>
          </a:xfrm>
          <a:prstGeom prst="rect">
            <a:avLst/>
          </a:prstGeom>
        </p:spPr>
      </p:pic>
      <p:cxnSp>
        <p:nvCxnSpPr>
          <p:cNvPr id="5" name="Straight Arrow Connector 4"/>
          <p:cNvCxnSpPr/>
          <p:nvPr/>
        </p:nvCxnSpPr>
        <p:spPr>
          <a:xfrm>
            <a:off x="2339752" y="1052736"/>
            <a:ext cx="1512168" cy="5544616"/>
          </a:xfrm>
          <a:prstGeom prst="straightConnector1">
            <a:avLst/>
          </a:prstGeom>
          <a:ln w="104775">
            <a:solidFill>
              <a:srgbClr val="FF0000">
                <a:alpha val="54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860032" y="1124744"/>
            <a:ext cx="1440160" cy="5472608"/>
          </a:xfrm>
          <a:prstGeom prst="straightConnector1">
            <a:avLst/>
          </a:prstGeom>
          <a:ln w="104775">
            <a:solidFill>
              <a:srgbClr val="FF0000">
                <a:alpha val="54000"/>
              </a:srgb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696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pic>
        <p:nvPicPr>
          <p:cNvPr id="5" name="Picture 4" descr="Screen Shot 2016-11-21 at 10.30.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4783"/>
            <a:ext cx="3851920" cy="5439013"/>
          </a:xfrm>
          <a:prstGeom prst="rect">
            <a:avLst/>
          </a:prstGeom>
          <a:ln>
            <a:solidFill>
              <a:schemeClr val="tx1"/>
            </a:solidFill>
          </a:ln>
        </p:spPr>
      </p:pic>
      <p:sp>
        <p:nvSpPr>
          <p:cNvPr id="6" name="Rectangle 5"/>
          <p:cNvSpPr/>
          <p:nvPr/>
        </p:nvSpPr>
        <p:spPr>
          <a:xfrm>
            <a:off x="395536" y="1628800"/>
            <a:ext cx="8496944" cy="4801314"/>
          </a:xfrm>
          <a:prstGeom prst="rect">
            <a:avLst/>
          </a:prstGeom>
        </p:spPr>
        <p:txBody>
          <a:bodyPr wrap="square">
            <a:spAutoFit/>
          </a:bodyPr>
          <a:lstStyle/>
          <a:p>
            <a:r>
              <a:rPr lang="en-GB" sz="1600" dirty="0" smtClean="0"/>
              <a:t>The Software configuration management plan </a:t>
            </a:r>
            <a:r>
              <a:rPr lang="en-US" sz="1600" dirty="0" smtClean="0"/>
              <a:t>will </a:t>
            </a:r>
            <a:r>
              <a:rPr lang="en-US" sz="1600" dirty="0"/>
              <a:t>apply administrative and technical controls throughout the </a:t>
            </a:r>
            <a:r>
              <a:rPr lang="en-US" sz="1600" dirty="0" smtClean="0"/>
              <a:t>lifecycle of the PSS software, </a:t>
            </a:r>
            <a:r>
              <a:rPr lang="en-US" sz="1600" dirty="0"/>
              <a:t>in order to manage changes and thus ensure that the specified requirements for safety continue to be satisfied. It </a:t>
            </a:r>
            <a:r>
              <a:rPr lang="en-US" sz="1600" dirty="0" smtClean="0"/>
              <a:t>will guarantee </a:t>
            </a:r>
            <a:r>
              <a:rPr lang="en-US" sz="1600" dirty="0"/>
              <a:t>that all necessary operations have been carried out to demonstrate that the required safety integrity has been achieved.</a:t>
            </a:r>
            <a:endParaRPr lang="en-GB" sz="1600" dirty="0"/>
          </a:p>
          <a:p>
            <a:endParaRPr lang="en-GB" sz="1600" dirty="0"/>
          </a:p>
          <a:p>
            <a:pPr marL="285750" lvl="0" indent="-285750">
              <a:buFont typeface="Arial"/>
              <a:buChar char="•"/>
            </a:pPr>
            <a:r>
              <a:rPr lang="en-US" sz="1400" dirty="0"/>
              <a:t>Planning of the process, including defining activities, responsibilities and the tools;</a:t>
            </a:r>
            <a:endParaRPr lang="en-GB" sz="1400" dirty="0"/>
          </a:p>
          <a:p>
            <a:pPr lvl="0"/>
            <a:endParaRPr lang="en-US" sz="1400" dirty="0" smtClean="0"/>
          </a:p>
          <a:p>
            <a:pPr marL="285750" lvl="0" indent="-285750">
              <a:buFont typeface="Arial"/>
              <a:buChar char="•"/>
            </a:pPr>
            <a:r>
              <a:rPr lang="en-US" sz="1400" dirty="0" smtClean="0"/>
              <a:t>Identifying </a:t>
            </a:r>
            <a:r>
              <a:rPr lang="en-US" sz="1400" dirty="0"/>
              <a:t>uniquely the name and versions of each configuration item and when they are to be brought under configuration control (configuration identification);</a:t>
            </a:r>
            <a:endParaRPr lang="en-GB" sz="1400" dirty="0"/>
          </a:p>
          <a:p>
            <a:pPr lvl="0"/>
            <a:endParaRPr lang="en-US" sz="1400" dirty="0" smtClean="0"/>
          </a:p>
          <a:p>
            <a:pPr marL="285750" lvl="0" indent="-285750">
              <a:buFont typeface="Arial"/>
              <a:buChar char="•"/>
            </a:pPr>
            <a:r>
              <a:rPr lang="en-US" sz="1400" dirty="0" smtClean="0"/>
              <a:t>Identifying </a:t>
            </a:r>
            <a:r>
              <a:rPr lang="en-US" sz="1400" dirty="0"/>
              <a:t>the versions of each software item which together constitute a specific version of a complete product (baseline), including re-used software, libraries, and purchased and customer supplied software;</a:t>
            </a:r>
            <a:endParaRPr lang="en-GB" sz="1400" dirty="0"/>
          </a:p>
          <a:p>
            <a:pPr lvl="0"/>
            <a:endParaRPr lang="en-US" sz="1400" dirty="0" smtClean="0"/>
          </a:p>
          <a:p>
            <a:pPr marL="285750" lvl="0" indent="-285750">
              <a:buFont typeface="Arial"/>
              <a:buChar char="•"/>
            </a:pPr>
            <a:r>
              <a:rPr lang="en-US" sz="1400" dirty="0" smtClean="0"/>
              <a:t>Identifying </a:t>
            </a:r>
            <a:r>
              <a:rPr lang="en-US" sz="1400" dirty="0"/>
              <a:t>the versions of relevant hardware modules, including the hardware release and firmware version;</a:t>
            </a:r>
            <a:endParaRPr lang="en-GB" sz="1400" dirty="0"/>
          </a:p>
          <a:p>
            <a:pPr lvl="0"/>
            <a:endParaRPr lang="en-US" sz="1400" dirty="0" smtClean="0"/>
          </a:p>
          <a:p>
            <a:pPr marL="285750" lvl="0" indent="-285750">
              <a:buFont typeface="Arial"/>
              <a:buChar char="•"/>
            </a:pPr>
            <a:r>
              <a:rPr lang="en-US" sz="1400" dirty="0" smtClean="0"/>
              <a:t>Identifying</a:t>
            </a:r>
            <a:r>
              <a:rPr lang="en-US" sz="1400" dirty="0"/>
              <a:t>, tracking and reporting of the status of items, including all actions and changes resulting from a change request or problem, from initiation through to release (configuration status accounting</a:t>
            </a:r>
            <a:r>
              <a:rPr lang="en-US" sz="1400" dirty="0" smtClean="0"/>
              <a:t>)</a:t>
            </a:r>
          </a:p>
          <a:p>
            <a:pPr lvl="0"/>
            <a:endParaRPr lang="en-US" sz="1400" dirty="0" smtClean="0"/>
          </a:p>
          <a:p>
            <a:pPr marL="285750" lvl="0" indent="-285750">
              <a:buFont typeface="Arial"/>
              <a:buChar char="•"/>
            </a:pPr>
            <a:r>
              <a:rPr lang="en-US" sz="1400" dirty="0" smtClean="0"/>
              <a:t>Providing </a:t>
            </a:r>
            <a:r>
              <a:rPr lang="en-US" sz="1400" dirty="0"/>
              <a:t>release management and delivery.</a:t>
            </a:r>
            <a:endParaRPr lang="en-GB" sz="1400" dirty="0"/>
          </a:p>
          <a:p>
            <a:r>
              <a:rPr lang="en-US" sz="1400" b="1" dirty="0"/>
              <a:t> </a:t>
            </a:r>
            <a:endParaRPr lang="en-GB" sz="1400" dirty="0"/>
          </a:p>
        </p:txBody>
      </p:sp>
      <p:sp>
        <p:nvSpPr>
          <p:cNvPr id="7" name="Title 1"/>
          <p:cNvSpPr>
            <a:spLocks noGrp="1"/>
          </p:cNvSpPr>
          <p:nvPr>
            <p:ph type="title"/>
          </p:nvPr>
        </p:nvSpPr>
        <p:spPr>
          <a:xfrm>
            <a:off x="457200" y="274638"/>
            <a:ext cx="7139136" cy="1143000"/>
          </a:xfrm>
        </p:spPr>
        <p:txBody>
          <a:bodyPr>
            <a:normAutofit/>
          </a:bodyPr>
          <a:lstStyle/>
          <a:p>
            <a:r>
              <a:rPr lang="en-GB" sz="2800" dirty="0" smtClean="0"/>
              <a:t>PSS Software Configuration Management</a:t>
            </a:r>
            <a:endParaRPr lang="en-GB" sz="2800" dirty="0"/>
          </a:p>
        </p:txBody>
      </p:sp>
    </p:spTree>
    <p:extLst>
      <p:ext uri="{BB962C8B-B14F-4D97-AF65-F5344CB8AC3E}">
        <p14:creationId xmlns:p14="http://schemas.microsoft.com/office/powerpoint/2010/main" val="2039275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PSS1 Overview.</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pic>
        <p:nvPicPr>
          <p:cNvPr id="5" name="Picture 4" descr="Screen Shot 2016-07-12 at 21.06.1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700808"/>
            <a:ext cx="8352928" cy="4642005"/>
          </a:xfrm>
          <a:prstGeom prst="rect">
            <a:avLst/>
          </a:prstGeom>
        </p:spPr>
      </p:pic>
    </p:spTree>
    <p:extLst>
      <p:ext uri="{BB962C8B-B14F-4D97-AF65-F5344CB8AC3E}">
        <p14:creationId xmlns:p14="http://schemas.microsoft.com/office/powerpoint/2010/main" val="23386064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PSS1 </a:t>
            </a:r>
            <a:r>
              <a:rPr lang="en-GB" dirty="0"/>
              <a:t>O</a:t>
            </a:r>
            <a:r>
              <a:rPr lang="en-GB" dirty="0" smtClean="0"/>
              <a:t>verview.</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pic>
        <p:nvPicPr>
          <p:cNvPr id="5" name="Picture 4" descr="Screen Shot 2016-10-31 at 09.20.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16832"/>
            <a:ext cx="6984776" cy="4464845"/>
          </a:xfrm>
          <a:prstGeom prst="rect">
            <a:avLst/>
          </a:prstGeom>
        </p:spPr>
      </p:pic>
      <p:sp>
        <p:nvSpPr>
          <p:cNvPr id="6" name="TextBox 5"/>
          <p:cNvSpPr txBox="1"/>
          <p:nvPr/>
        </p:nvSpPr>
        <p:spPr>
          <a:xfrm>
            <a:off x="2843808" y="1484784"/>
            <a:ext cx="3220541" cy="369332"/>
          </a:xfrm>
          <a:prstGeom prst="rect">
            <a:avLst/>
          </a:prstGeom>
          <a:noFill/>
        </p:spPr>
        <p:txBody>
          <a:bodyPr wrap="none" rtlCol="0">
            <a:spAutoFit/>
          </a:bodyPr>
          <a:lstStyle/>
          <a:p>
            <a:r>
              <a:rPr lang="en-GB" dirty="0" smtClean="0"/>
              <a:t>G01 Front End Building Level 90.</a:t>
            </a:r>
            <a:endParaRPr lang="en-GB" dirty="0"/>
          </a:p>
        </p:txBody>
      </p:sp>
      <p:sp>
        <p:nvSpPr>
          <p:cNvPr id="7" name="TextBox 6"/>
          <p:cNvSpPr txBox="1"/>
          <p:nvPr/>
        </p:nvSpPr>
        <p:spPr>
          <a:xfrm>
            <a:off x="3059832" y="2376000"/>
            <a:ext cx="1965565" cy="400110"/>
          </a:xfrm>
          <a:prstGeom prst="rect">
            <a:avLst/>
          </a:prstGeom>
          <a:noFill/>
        </p:spPr>
        <p:txBody>
          <a:bodyPr wrap="none" rtlCol="0">
            <a:spAutoFit/>
          </a:bodyPr>
          <a:lstStyle/>
          <a:p>
            <a:r>
              <a:rPr lang="en-GB" sz="1000" dirty="0" smtClean="0"/>
              <a:t>Front End Double Gated Entrance</a:t>
            </a:r>
          </a:p>
          <a:p>
            <a:r>
              <a:rPr lang="en-GB" sz="1000" dirty="0"/>
              <a:t>a</a:t>
            </a:r>
            <a:r>
              <a:rPr lang="en-GB" sz="1000" dirty="0" smtClean="0"/>
              <a:t>nd Emergency Exit 1.</a:t>
            </a:r>
            <a:endParaRPr lang="en-GB" sz="1000" dirty="0"/>
          </a:p>
        </p:txBody>
      </p:sp>
      <p:sp>
        <p:nvSpPr>
          <p:cNvPr id="8" name="Donut 7"/>
          <p:cNvSpPr/>
          <p:nvPr/>
        </p:nvSpPr>
        <p:spPr>
          <a:xfrm>
            <a:off x="7236296" y="3356992"/>
            <a:ext cx="576064" cy="720080"/>
          </a:xfrm>
          <a:prstGeom prst="donut">
            <a:avLst>
              <a:gd name="adj" fmla="val 7353"/>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0" name="Straight Arrow Connector 9"/>
          <p:cNvCxnSpPr>
            <a:endCxn id="8" idx="1"/>
          </p:cNvCxnSpPr>
          <p:nvPr/>
        </p:nvCxnSpPr>
        <p:spPr>
          <a:xfrm>
            <a:off x="4932040" y="2564904"/>
            <a:ext cx="2388619" cy="89754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383600" y="4005064"/>
            <a:ext cx="291600" cy="432048"/>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a:spLocks/>
          </p:cNvSpPr>
          <p:nvPr/>
        </p:nvSpPr>
        <p:spPr>
          <a:xfrm>
            <a:off x="6742800" y="4125600"/>
            <a:ext cx="640800" cy="306000"/>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a:spLocks/>
          </p:cNvSpPr>
          <p:nvPr/>
        </p:nvSpPr>
        <p:spPr>
          <a:xfrm>
            <a:off x="6746400" y="4431600"/>
            <a:ext cx="306000" cy="104400"/>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a:spLocks/>
          </p:cNvSpPr>
          <p:nvPr/>
        </p:nvSpPr>
        <p:spPr>
          <a:xfrm>
            <a:off x="6742800" y="4536000"/>
            <a:ext cx="936104" cy="316800"/>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a:spLocks/>
          </p:cNvSpPr>
          <p:nvPr/>
        </p:nvSpPr>
        <p:spPr>
          <a:xfrm>
            <a:off x="1512000" y="5004000"/>
            <a:ext cx="6166800" cy="586800"/>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a:spLocks/>
          </p:cNvSpPr>
          <p:nvPr/>
        </p:nvSpPr>
        <p:spPr>
          <a:xfrm>
            <a:off x="5598000" y="4957200"/>
            <a:ext cx="2084400" cy="46800"/>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a:spLocks/>
          </p:cNvSpPr>
          <p:nvPr/>
        </p:nvSpPr>
        <p:spPr>
          <a:xfrm flipV="1">
            <a:off x="7354800" y="4863600"/>
            <a:ext cx="324000" cy="93600"/>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a:spLocks/>
          </p:cNvSpPr>
          <p:nvPr/>
        </p:nvSpPr>
        <p:spPr>
          <a:xfrm>
            <a:off x="5580112" y="5589240"/>
            <a:ext cx="2106000" cy="216024"/>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a:spLocks/>
          </p:cNvSpPr>
          <p:nvPr/>
        </p:nvSpPr>
        <p:spPr>
          <a:xfrm>
            <a:off x="6112800" y="5805264"/>
            <a:ext cx="1051200" cy="144016"/>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1584000" y="5000400"/>
            <a:ext cx="72008" cy="3600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1763688" y="5229200"/>
            <a:ext cx="72008" cy="3600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1979712" y="5229200"/>
            <a:ext cx="288032" cy="144016"/>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p:cNvSpPr txBox="1"/>
          <p:nvPr/>
        </p:nvSpPr>
        <p:spPr>
          <a:xfrm>
            <a:off x="323528" y="5949280"/>
            <a:ext cx="1172116" cy="215444"/>
          </a:xfrm>
          <a:prstGeom prst="rect">
            <a:avLst/>
          </a:prstGeom>
          <a:noFill/>
        </p:spPr>
        <p:txBody>
          <a:bodyPr wrap="none" rtlCol="0">
            <a:spAutoFit/>
          </a:bodyPr>
          <a:lstStyle/>
          <a:p>
            <a:r>
              <a:rPr lang="en-GB" sz="800" dirty="0" smtClean="0"/>
              <a:t>Temporary Shield Walls</a:t>
            </a:r>
            <a:endParaRPr lang="en-GB" sz="800" dirty="0"/>
          </a:p>
        </p:txBody>
      </p:sp>
      <p:sp>
        <p:nvSpPr>
          <p:cNvPr id="28" name="TextBox 27"/>
          <p:cNvSpPr txBox="1"/>
          <p:nvPr/>
        </p:nvSpPr>
        <p:spPr>
          <a:xfrm>
            <a:off x="35496" y="4852800"/>
            <a:ext cx="1069524" cy="215444"/>
          </a:xfrm>
          <a:prstGeom prst="rect">
            <a:avLst/>
          </a:prstGeom>
          <a:noFill/>
        </p:spPr>
        <p:txBody>
          <a:bodyPr wrap="none" rtlCol="0">
            <a:spAutoFit/>
          </a:bodyPr>
          <a:lstStyle/>
          <a:p>
            <a:r>
              <a:rPr lang="en-GB" sz="800" dirty="0" smtClean="0"/>
              <a:t>PSS Emergency Exit 2</a:t>
            </a:r>
            <a:endParaRPr lang="en-GB" sz="800" dirty="0"/>
          </a:p>
        </p:txBody>
      </p:sp>
      <p:cxnSp>
        <p:nvCxnSpPr>
          <p:cNvPr id="30" name="Straight Arrow Connector 29"/>
          <p:cNvCxnSpPr/>
          <p:nvPr/>
        </p:nvCxnSpPr>
        <p:spPr>
          <a:xfrm>
            <a:off x="899592" y="5013176"/>
            <a:ext cx="576064" cy="43204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1403648" y="5373216"/>
            <a:ext cx="216024" cy="64807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403648" y="5589240"/>
            <a:ext cx="368424" cy="43204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23528" y="2348880"/>
            <a:ext cx="219592" cy="216024"/>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p:cNvSpPr txBox="1"/>
          <p:nvPr/>
        </p:nvSpPr>
        <p:spPr>
          <a:xfrm>
            <a:off x="539552" y="2348880"/>
            <a:ext cx="1219605" cy="246221"/>
          </a:xfrm>
          <a:prstGeom prst="rect">
            <a:avLst/>
          </a:prstGeom>
          <a:noFill/>
        </p:spPr>
        <p:txBody>
          <a:bodyPr wrap="none" rtlCol="0">
            <a:spAutoFit/>
          </a:bodyPr>
          <a:lstStyle/>
          <a:p>
            <a:r>
              <a:rPr lang="en-GB" sz="1000" dirty="0" smtClean="0"/>
              <a:t>PSS Controlled Area</a:t>
            </a:r>
            <a:endParaRPr lang="en-GB" sz="1000" dirty="0"/>
          </a:p>
        </p:txBody>
      </p:sp>
      <p:sp>
        <p:nvSpPr>
          <p:cNvPr id="39" name="TextBox 38"/>
          <p:cNvSpPr txBox="1"/>
          <p:nvPr/>
        </p:nvSpPr>
        <p:spPr>
          <a:xfrm>
            <a:off x="2411760" y="6021288"/>
            <a:ext cx="1179980" cy="215444"/>
          </a:xfrm>
          <a:prstGeom prst="rect">
            <a:avLst/>
          </a:prstGeom>
          <a:noFill/>
        </p:spPr>
        <p:txBody>
          <a:bodyPr wrap="none" rtlCol="0">
            <a:spAutoFit/>
          </a:bodyPr>
          <a:lstStyle/>
          <a:p>
            <a:r>
              <a:rPr lang="en-GB" sz="800" dirty="0" smtClean="0"/>
              <a:t>Temporary Beam Dump</a:t>
            </a:r>
            <a:endParaRPr lang="en-GB" sz="800" dirty="0"/>
          </a:p>
        </p:txBody>
      </p:sp>
      <p:cxnSp>
        <p:nvCxnSpPr>
          <p:cNvPr id="40" name="Straight Arrow Connector 39"/>
          <p:cNvCxnSpPr>
            <a:endCxn id="26" idx="2"/>
          </p:cNvCxnSpPr>
          <p:nvPr/>
        </p:nvCxnSpPr>
        <p:spPr>
          <a:xfrm flipH="1" flipV="1">
            <a:off x="2123728" y="5373216"/>
            <a:ext cx="360040" cy="7200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p:cNvSpPr>
          <p:nvPr/>
        </p:nvSpPr>
        <p:spPr>
          <a:xfrm>
            <a:off x="5652120" y="4471200"/>
            <a:ext cx="918000" cy="385200"/>
          </a:xfrm>
          <a:prstGeom prst="rect">
            <a:avLst/>
          </a:prstGeom>
          <a:solidFill>
            <a:srgbClr val="FF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TextBox 30"/>
          <p:cNvSpPr txBox="1"/>
          <p:nvPr/>
        </p:nvSpPr>
        <p:spPr>
          <a:xfrm>
            <a:off x="1187624" y="4293096"/>
            <a:ext cx="416099" cy="215444"/>
          </a:xfrm>
          <a:prstGeom prst="rect">
            <a:avLst/>
          </a:prstGeom>
          <a:noFill/>
        </p:spPr>
        <p:txBody>
          <a:bodyPr wrap="none" rtlCol="0">
            <a:spAutoFit/>
          </a:bodyPr>
          <a:lstStyle/>
          <a:p>
            <a:r>
              <a:rPr lang="en-GB" sz="800" dirty="0" smtClean="0"/>
              <a:t>DTL 4</a:t>
            </a:r>
            <a:endParaRPr lang="en-GB" sz="800" dirty="0"/>
          </a:p>
        </p:txBody>
      </p:sp>
      <p:sp>
        <p:nvSpPr>
          <p:cNvPr id="33" name="TextBox 32"/>
          <p:cNvSpPr txBox="1"/>
          <p:nvPr/>
        </p:nvSpPr>
        <p:spPr>
          <a:xfrm>
            <a:off x="2051720" y="4293096"/>
            <a:ext cx="416099" cy="215444"/>
          </a:xfrm>
          <a:prstGeom prst="rect">
            <a:avLst/>
          </a:prstGeom>
          <a:noFill/>
        </p:spPr>
        <p:txBody>
          <a:bodyPr wrap="none" rtlCol="0">
            <a:spAutoFit/>
          </a:bodyPr>
          <a:lstStyle/>
          <a:p>
            <a:r>
              <a:rPr lang="en-GB" sz="800" dirty="0" smtClean="0"/>
              <a:t>DTL 3</a:t>
            </a:r>
            <a:endParaRPr lang="en-GB" sz="800" dirty="0"/>
          </a:p>
        </p:txBody>
      </p:sp>
      <p:sp>
        <p:nvSpPr>
          <p:cNvPr id="36" name="TextBox 35"/>
          <p:cNvSpPr txBox="1"/>
          <p:nvPr/>
        </p:nvSpPr>
        <p:spPr>
          <a:xfrm>
            <a:off x="3059832" y="4293096"/>
            <a:ext cx="416099" cy="215444"/>
          </a:xfrm>
          <a:prstGeom prst="rect">
            <a:avLst/>
          </a:prstGeom>
          <a:noFill/>
        </p:spPr>
        <p:txBody>
          <a:bodyPr wrap="none" rtlCol="0">
            <a:spAutoFit/>
          </a:bodyPr>
          <a:lstStyle/>
          <a:p>
            <a:r>
              <a:rPr lang="en-GB" sz="800" dirty="0" smtClean="0"/>
              <a:t>DTL 2</a:t>
            </a:r>
            <a:endParaRPr lang="en-GB" sz="800" dirty="0"/>
          </a:p>
        </p:txBody>
      </p:sp>
      <p:sp>
        <p:nvSpPr>
          <p:cNvPr id="41" name="TextBox 40"/>
          <p:cNvSpPr txBox="1"/>
          <p:nvPr/>
        </p:nvSpPr>
        <p:spPr>
          <a:xfrm>
            <a:off x="3707904" y="4293096"/>
            <a:ext cx="416099" cy="215444"/>
          </a:xfrm>
          <a:prstGeom prst="rect">
            <a:avLst/>
          </a:prstGeom>
          <a:noFill/>
        </p:spPr>
        <p:txBody>
          <a:bodyPr wrap="none" rtlCol="0">
            <a:spAutoFit/>
          </a:bodyPr>
          <a:lstStyle/>
          <a:p>
            <a:r>
              <a:rPr lang="en-GB" sz="800" dirty="0" smtClean="0"/>
              <a:t>DTL 1</a:t>
            </a:r>
            <a:endParaRPr lang="en-GB" sz="800" dirty="0"/>
          </a:p>
        </p:txBody>
      </p:sp>
      <p:cxnSp>
        <p:nvCxnSpPr>
          <p:cNvPr id="42" name="Straight Arrow Connector 41"/>
          <p:cNvCxnSpPr>
            <a:stCxn id="31" idx="2"/>
          </p:cNvCxnSpPr>
          <p:nvPr/>
        </p:nvCxnSpPr>
        <p:spPr>
          <a:xfrm>
            <a:off x="1395674" y="4508540"/>
            <a:ext cx="1304118" cy="79266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3" idx="2"/>
          </p:cNvCxnSpPr>
          <p:nvPr/>
        </p:nvCxnSpPr>
        <p:spPr>
          <a:xfrm>
            <a:off x="2259770" y="4508540"/>
            <a:ext cx="1232110" cy="79266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6" idx="2"/>
          </p:cNvCxnSpPr>
          <p:nvPr/>
        </p:nvCxnSpPr>
        <p:spPr>
          <a:xfrm>
            <a:off x="3267882" y="4508540"/>
            <a:ext cx="1232110" cy="79266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2"/>
          </p:cNvCxnSpPr>
          <p:nvPr/>
        </p:nvCxnSpPr>
        <p:spPr>
          <a:xfrm>
            <a:off x="3915954" y="4508540"/>
            <a:ext cx="1248059" cy="75695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572000" y="6021288"/>
            <a:ext cx="428322" cy="215444"/>
          </a:xfrm>
          <a:prstGeom prst="rect">
            <a:avLst/>
          </a:prstGeom>
          <a:noFill/>
        </p:spPr>
        <p:txBody>
          <a:bodyPr wrap="none" rtlCol="0">
            <a:spAutoFit/>
          </a:bodyPr>
          <a:lstStyle/>
          <a:p>
            <a:r>
              <a:rPr lang="en-GB" sz="800" dirty="0" smtClean="0"/>
              <a:t>MEBT</a:t>
            </a:r>
            <a:endParaRPr lang="en-GB" sz="800" dirty="0"/>
          </a:p>
        </p:txBody>
      </p:sp>
      <p:sp>
        <p:nvSpPr>
          <p:cNvPr id="48" name="TextBox 47"/>
          <p:cNvSpPr txBox="1"/>
          <p:nvPr/>
        </p:nvSpPr>
        <p:spPr>
          <a:xfrm>
            <a:off x="5796136" y="6309320"/>
            <a:ext cx="364202" cy="215444"/>
          </a:xfrm>
          <a:prstGeom prst="rect">
            <a:avLst/>
          </a:prstGeom>
          <a:noFill/>
        </p:spPr>
        <p:txBody>
          <a:bodyPr wrap="none" rtlCol="0">
            <a:spAutoFit/>
          </a:bodyPr>
          <a:lstStyle/>
          <a:p>
            <a:r>
              <a:rPr lang="en-GB" sz="800" dirty="0" smtClean="0"/>
              <a:t>RFQ</a:t>
            </a:r>
            <a:endParaRPr lang="en-GB" sz="800" dirty="0"/>
          </a:p>
        </p:txBody>
      </p:sp>
      <p:sp>
        <p:nvSpPr>
          <p:cNvPr id="49" name="TextBox 48"/>
          <p:cNvSpPr txBox="1"/>
          <p:nvPr/>
        </p:nvSpPr>
        <p:spPr>
          <a:xfrm>
            <a:off x="7524328" y="6021288"/>
            <a:ext cx="778428" cy="215444"/>
          </a:xfrm>
          <a:prstGeom prst="rect">
            <a:avLst/>
          </a:prstGeom>
          <a:noFill/>
        </p:spPr>
        <p:txBody>
          <a:bodyPr wrap="none" rtlCol="0">
            <a:spAutoFit/>
          </a:bodyPr>
          <a:lstStyle/>
          <a:p>
            <a:r>
              <a:rPr lang="en-GB" sz="800" dirty="0" smtClean="0"/>
              <a:t>Proton Source</a:t>
            </a:r>
            <a:endParaRPr lang="en-GB" sz="800" dirty="0"/>
          </a:p>
        </p:txBody>
      </p:sp>
      <p:sp>
        <p:nvSpPr>
          <p:cNvPr id="50" name="TextBox 49"/>
          <p:cNvSpPr txBox="1"/>
          <p:nvPr/>
        </p:nvSpPr>
        <p:spPr>
          <a:xfrm>
            <a:off x="6876256" y="6309320"/>
            <a:ext cx="389850" cy="215444"/>
          </a:xfrm>
          <a:prstGeom prst="rect">
            <a:avLst/>
          </a:prstGeom>
          <a:noFill/>
        </p:spPr>
        <p:txBody>
          <a:bodyPr wrap="none" rtlCol="0">
            <a:spAutoFit/>
          </a:bodyPr>
          <a:lstStyle/>
          <a:p>
            <a:r>
              <a:rPr lang="en-GB" sz="800" dirty="0" smtClean="0"/>
              <a:t>LEBT</a:t>
            </a:r>
            <a:endParaRPr lang="en-GB" sz="800" dirty="0"/>
          </a:p>
        </p:txBody>
      </p:sp>
      <p:cxnSp>
        <p:nvCxnSpPr>
          <p:cNvPr id="51" name="Straight Arrow Connector 50"/>
          <p:cNvCxnSpPr>
            <a:stCxn id="47" idx="0"/>
          </p:cNvCxnSpPr>
          <p:nvPr/>
        </p:nvCxnSpPr>
        <p:spPr>
          <a:xfrm flipV="1">
            <a:off x="4786161" y="5301208"/>
            <a:ext cx="1009975" cy="7200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8" idx="0"/>
          </p:cNvCxnSpPr>
          <p:nvPr/>
        </p:nvCxnSpPr>
        <p:spPr>
          <a:xfrm flipV="1">
            <a:off x="5978237" y="5301208"/>
            <a:ext cx="321955" cy="100811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0" idx="0"/>
          </p:cNvCxnSpPr>
          <p:nvPr/>
        </p:nvCxnSpPr>
        <p:spPr>
          <a:xfrm flipH="1" flipV="1">
            <a:off x="6660232" y="5301208"/>
            <a:ext cx="410949" cy="100811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9" idx="0"/>
          </p:cNvCxnSpPr>
          <p:nvPr/>
        </p:nvCxnSpPr>
        <p:spPr>
          <a:xfrm flipH="1" flipV="1">
            <a:off x="6948264" y="5301208"/>
            <a:ext cx="965278" cy="7200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9916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PSS1 Rack Position.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pic>
        <p:nvPicPr>
          <p:cNvPr id="5" name="Picture 4" descr="Screen Shot 2016-10-31 at 09.20.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16832"/>
            <a:ext cx="6984776" cy="4464845"/>
          </a:xfrm>
          <a:prstGeom prst="rect">
            <a:avLst/>
          </a:prstGeom>
        </p:spPr>
      </p:pic>
      <p:sp>
        <p:nvSpPr>
          <p:cNvPr id="6" name="TextBox 5"/>
          <p:cNvSpPr txBox="1"/>
          <p:nvPr/>
        </p:nvSpPr>
        <p:spPr>
          <a:xfrm>
            <a:off x="2843808" y="1484784"/>
            <a:ext cx="3220541" cy="369332"/>
          </a:xfrm>
          <a:prstGeom prst="rect">
            <a:avLst/>
          </a:prstGeom>
          <a:noFill/>
        </p:spPr>
        <p:txBody>
          <a:bodyPr wrap="none" rtlCol="0">
            <a:spAutoFit/>
          </a:bodyPr>
          <a:lstStyle/>
          <a:p>
            <a:r>
              <a:rPr lang="en-GB" dirty="0" smtClean="0"/>
              <a:t>G01 Front End Building Level 90.</a:t>
            </a:r>
            <a:endParaRPr lang="en-GB" dirty="0"/>
          </a:p>
        </p:txBody>
      </p:sp>
      <p:sp>
        <p:nvSpPr>
          <p:cNvPr id="7" name="TextBox 6"/>
          <p:cNvSpPr txBox="1"/>
          <p:nvPr/>
        </p:nvSpPr>
        <p:spPr>
          <a:xfrm>
            <a:off x="7903876" y="2492896"/>
            <a:ext cx="1231690" cy="246221"/>
          </a:xfrm>
          <a:prstGeom prst="rect">
            <a:avLst/>
          </a:prstGeom>
          <a:noFill/>
        </p:spPr>
        <p:txBody>
          <a:bodyPr wrap="none" rtlCol="0">
            <a:spAutoFit/>
          </a:bodyPr>
          <a:lstStyle/>
          <a:p>
            <a:r>
              <a:rPr lang="en-GB" sz="1000" b="1" dirty="0" smtClean="0">
                <a:solidFill>
                  <a:srgbClr val="FF0000"/>
                </a:solidFill>
              </a:rPr>
              <a:t>PSS1 Rack Positions</a:t>
            </a:r>
            <a:endParaRPr lang="en-GB" sz="1000" b="1" dirty="0">
              <a:solidFill>
                <a:srgbClr val="FF0000"/>
              </a:solidFill>
            </a:endParaRPr>
          </a:p>
        </p:txBody>
      </p:sp>
      <p:sp>
        <p:nvSpPr>
          <p:cNvPr id="8" name="Donut 7"/>
          <p:cNvSpPr/>
          <p:nvPr/>
        </p:nvSpPr>
        <p:spPr>
          <a:xfrm>
            <a:off x="6516216" y="3212976"/>
            <a:ext cx="576064" cy="720080"/>
          </a:xfrm>
          <a:prstGeom prst="donut">
            <a:avLst>
              <a:gd name="adj" fmla="val 7353"/>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0" name="Straight Arrow Connector 9"/>
          <p:cNvCxnSpPr>
            <a:stCxn id="7" idx="1"/>
            <a:endCxn id="8" idx="7"/>
          </p:cNvCxnSpPr>
          <p:nvPr/>
        </p:nvCxnSpPr>
        <p:spPr>
          <a:xfrm flipH="1">
            <a:off x="7007917" y="2616007"/>
            <a:ext cx="895959" cy="70242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4290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7056784" cy="1143000"/>
          </a:xfrm>
        </p:spPr>
        <p:txBody>
          <a:bodyPr/>
          <a:lstStyle/>
          <a:p>
            <a:r>
              <a:rPr lang="en-GB" dirty="0" smtClean="0"/>
              <a:t>Stuart Birch</a:t>
            </a:r>
            <a:endParaRPr lang="en-GB" dirty="0"/>
          </a:p>
        </p:txBody>
      </p:sp>
      <p:sp>
        <p:nvSpPr>
          <p:cNvPr id="3" name="Content Placeholder 2"/>
          <p:cNvSpPr>
            <a:spLocks noGrp="1"/>
          </p:cNvSpPr>
          <p:nvPr>
            <p:ph idx="1"/>
          </p:nvPr>
        </p:nvSpPr>
        <p:spPr>
          <a:xfrm>
            <a:off x="457200" y="1600201"/>
            <a:ext cx="8229600" cy="3989039"/>
          </a:xfrm>
        </p:spPr>
        <p:txBody>
          <a:bodyPr>
            <a:noAutofit/>
          </a:bodyPr>
          <a:lstStyle/>
          <a:p>
            <a:r>
              <a:rPr lang="en-GB" sz="1800" dirty="0" smtClean="0">
                <a:solidFill>
                  <a:schemeClr val="tx1"/>
                </a:solidFill>
              </a:rPr>
              <a:t>Part of the ESS Instrument Control Systems Division, Protection Systems Group,  Senior Engineer for Personnel Safety systems.</a:t>
            </a:r>
          </a:p>
          <a:p>
            <a:pPr marL="0" indent="0">
              <a:buNone/>
            </a:pPr>
            <a:endParaRPr lang="en-GB" sz="1800" dirty="0" smtClean="0">
              <a:solidFill>
                <a:schemeClr val="tx1"/>
              </a:solidFill>
            </a:endParaRPr>
          </a:p>
          <a:p>
            <a:r>
              <a:rPr lang="en-GB" sz="1800" dirty="0" smtClean="0">
                <a:solidFill>
                  <a:schemeClr val="tx1"/>
                </a:solidFill>
              </a:rPr>
              <a:t>10+ years as Electrical Design Engineer at ISIS (Rutherford Appleton Laboratory) UK.</a:t>
            </a:r>
          </a:p>
          <a:p>
            <a:pPr marL="0" indent="0">
              <a:buNone/>
            </a:pPr>
            <a:r>
              <a:rPr lang="en-GB" sz="1800" dirty="0" smtClean="0">
                <a:solidFill>
                  <a:schemeClr val="tx1"/>
                </a:solidFill>
              </a:rPr>
              <a:t> </a:t>
            </a:r>
            <a:r>
              <a:rPr lang="en-GB" sz="1400" dirty="0" smtClean="0">
                <a:solidFill>
                  <a:schemeClr val="tx1"/>
                </a:solidFill>
              </a:rPr>
              <a:t>     Tasks included:-</a:t>
            </a:r>
            <a:endParaRPr lang="en-GB" sz="1400" dirty="0">
              <a:solidFill>
                <a:schemeClr val="tx1"/>
              </a:solidFill>
            </a:endParaRPr>
          </a:p>
          <a:p>
            <a:pPr lvl="1">
              <a:buFont typeface="Courier New"/>
              <a:buChar char="o"/>
            </a:pPr>
            <a:r>
              <a:rPr lang="en-GB" sz="1400" dirty="0" smtClean="0">
                <a:solidFill>
                  <a:schemeClr val="tx1"/>
                </a:solidFill>
              </a:rPr>
              <a:t>All Electrical Design, installation and commissioning of Extracted Proton Beam line</a:t>
            </a:r>
          </a:p>
          <a:p>
            <a:pPr lvl="1">
              <a:buFont typeface="Courier New"/>
              <a:buChar char="o"/>
            </a:pPr>
            <a:r>
              <a:rPr lang="en-GB" sz="1400" dirty="0" smtClean="0">
                <a:solidFill>
                  <a:schemeClr val="tx1"/>
                </a:solidFill>
              </a:rPr>
              <a:t>All Electrical Design for 7 Day one Neutron Instruments including the Design, Development, Installation, Commissioning and Validation of the Instrument Personnel Protection Systems.</a:t>
            </a:r>
          </a:p>
          <a:p>
            <a:pPr lvl="1">
              <a:buFont typeface="Courier New"/>
              <a:buChar char="o"/>
            </a:pPr>
            <a:r>
              <a:rPr lang="en-GB" sz="1400" dirty="0" smtClean="0">
                <a:solidFill>
                  <a:schemeClr val="tx1"/>
                </a:solidFill>
              </a:rPr>
              <a:t>2 years as ISIS </a:t>
            </a:r>
            <a:r>
              <a:rPr lang="en-GB" sz="1400" dirty="0">
                <a:solidFill>
                  <a:schemeClr val="tx1"/>
                </a:solidFill>
              </a:rPr>
              <a:t>D</a:t>
            </a:r>
            <a:r>
              <a:rPr lang="en-GB" sz="1400" dirty="0" smtClean="0">
                <a:solidFill>
                  <a:schemeClr val="tx1"/>
                </a:solidFill>
              </a:rPr>
              <a:t>esign Division Electrical Group leader.</a:t>
            </a:r>
          </a:p>
          <a:p>
            <a:pPr marL="457200" lvl="1" indent="0">
              <a:buNone/>
            </a:pPr>
            <a:endParaRPr lang="en-GB" sz="1400" dirty="0" smtClean="0">
              <a:solidFill>
                <a:schemeClr val="tx1"/>
              </a:solidFill>
            </a:endParaRPr>
          </a:p>
          <a:p>
            <a:r>
              <a:rPr lang="en-GB" sz="1800" dirty="0" smtClean="0">
                <a:solidFill>
                  <a:schemeClr val="tx1"/>
                </a:solidFill>
              </a:rPr>
              <a:t>20+ years Electrical </a:t>
            </a:r>
            <a:r>
              <a:rPr lang="en-GB" sz="1800" dirty="0">
                <a:solidFill>
                  <a:schemeClr val="tx1"/>
                </a:solidFill>
              </a:rPr>
              <a:t>D</a:t>
            </a:r>
            <a:r>
              <a:rPr lang="en-GB" sz="1800" dirty="0" smtClean="0">
                <a:solidFill>
                  <a:schemeClr val="tx1"/>
                </a:solidFill>
              </a:rPr>
              <a:t>esign Engineer for a small Power Supply/Transformer manufacturing Company in the UK (Director)</a:t>
            </a: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3535428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Questions </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349480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2060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57200" y="1600201"/>
            <a:ext cx="8229600" cy="2116831"/>
          </a:xfrm>
        </p:spPr>
        <p:txBody>
          <a:bodyPr>
            <a:noAutofit/>
          </a:bodyPr>
          <a:lstStyle/>
          <a:p>
            <a:r>
              <a:rPr lang="en-GB" sz="1800" dirty="0" smtClean="0">
                <a:solidFill>
                  <a:schemeClr val="tx1"/>
                </a:solidFill>
              </a:rPr>
              <a:t>Introduction</a:t>
            </a:r>
          </a:p>
          <a:p>
            <a:r>
              <a:rPr lang="en-GB" sz="1800" dirty="0" smtClean="0">
                <a:solidFill>
                  <a:schemeClr val="tx1"/>
                </a:solidFill>
              </a:rPr>
              <a:t>ESS Personnel Safety System Scope</a:t>
            </a:r>
          </a:p>
          <a:p>
            <a:r>
              <a:rPr lang="en-GB" sz="1800" dirty="0" smtClean="0">
                <a:solidFill>
                  <a:schemeClr val="tx1"/>
                </a:solidFill>
              </a:rPr>
              <a:t>Strategy of the ESS Personnel Safety Systems</a:t>
            </a:r>
          </a:p>
          <a:p>
            <a:r>
              <a:rPr lang="en-GB" sz="1800" dirty="0" smtClean="0">
                <a:solidFill>
                  <a:schemeClr val="tx1"/>
                </a:solidFill>
              </a:rPr>
              <a:t>PSS Quality Management Plan</a:t>
            </a:r>
          </a:p>
          <a:p>
            <a:r>
              <a:rPr lang="en-GB" sz="1800" dirty="0" smtClean="0">
                <a:solidFill>
                  <a:schemeClr val="tx1"/>
                </a:solidFill>
              </a:rPr>
              <a:t>PSS Software Configuration Management.</a:t>
            </a:r>
          </a:p>
          <a:p>
            <a:r>
              <a:rPr lang="en-GB" sz="1800" dirty="0" smtClean="0">
                <a:solidFill>
                  <a:schemeClr val="tx1"/>
                </a:solidFill>
              </a:rPr>
              <a:t>PSS1 Overview</a:t>
            </a: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Tree>
    <p:extLst>
      <p:ext uri="{BB962C8B-B14F-4D97-AF65-F5344CB8AC3E}">
        <p14:creationId xmlns:p14="http://schemas.microsoft.com/office/powerpoint/2010/main" val="42164899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323528" y="1556792"/>
            <a:ext cx="8229600" cy="5184576"/>
          </a:xfrm>
        </p:spPr>
        <p:txBody>
          <a:bodyPr>
            <a:noAutofit/>
          </a:bodyPr>
          <a:lstStyle/>
          <a:p>
            <a:pPr marL="0" indent="0">
              <a:buNone/>
            </a:pPr>
            <a:r>
              <a:rPr lang="en-GB" sz="1800" dirty="0" smtClean="0">
                <a:solidFill>
                  <a:schemeClr val="tx1"/>
                </a:solidFill>
              </a:rPr>
              <a:t>The primary role of the Personnel safety systems is to protect ESS </a:t>
            </a:r>
            <a:r>
              <a:rPr lang="en-GB" sz="1800" b="1" u="sng" dirty="0" smtClean="0">
                <a:solidFill>
                  <a:schemeClr val="tx1"/>
                </a:solidFill>
              </a:rPr>
              <a:t>Workers/Personnel</a:t>
            </a:r>
            <a:r>
              <a:rPr lang="en-GB" sz="1800" dirty="0" smtClean="0">
                <a:solidFill>
                  <a:schemeClr val="tx1"/>
                </a:solidFill>
              </a:rPr>
              <a:t> from hazards that have been identified during the development of the systems.</a:t>
            </a:r>
          </a:p>
          <a:p>
            <a:pPr marL="0" indent="0">
              <a:buNone/>
            </a:pPr>
            <a:r>
              <a:rPr lang="en-GB" sz="1800" dirty="0" smtClean="0">
                <a:solidFill>
                  <a:schemeClr val="tx1"/>
                </a:solidFill>
              </a:rPr>
              <a:t>Assessments and analysis will decide which hazards will be mitigated with the PSS.</a:t>
            </a:r>
          </a:p>
          <a:p>
            <a:pPr marL="0" indent="0">
              <a:buNone/>
            </a:pPr>
            <a:endParaRPr lang="en-GB" sz="1800" dirty="0">
              <a:solidFill>
                <a:schemeClr val="tx1"/>
              </a:solidFill>
            </a:endParaRPr>
          </a:p>
          <a:p>
            <a:pPr marL="0" indent="0">
              <a:buNone/>
            </a:pPr>
            <a:r>
              <a:rPr lang="en-GB" sz="1800" dirty="0" smtClean="0">
                <a:solidFill>
                  <a:schemeClr val="tx1"/>
                </a:solidFill>
              </a:rPr>
              <a:t>Typically the hazards will be, but not limited to the following:</a:t>
            </a:r>
          </a:p>
          <a:p>
            <a:r>
              <a:rPr lang="en-GB" sz="1800" dirty="0" smtClean="0">
                <a:solidFill>
                  <a:schemeClr val="tx1"/>
                </a:solidFill>
              </a:rPr>
              <a:t>Ionising radiation produced by the accelerator Proton beam in accelerator controlled areas</a:t>
            </a:r>
          </a:p>
          <a:p>
            <a:r>
              <a:rPr lang="en-GB" sz="1800" dirty="0" smtClean="0">
                <a:solidFill>
                  <a:schemeClr val="tx1"/>
                </a:solidFill>
              </a:rPr>
              <a:t>X-Rays produced from high power RF systems in the accelerator controlled areas</a:t>
            </a:r>
          </a:p>
          <a:p>
            <a:r>
              <a:rPr lang="en-GB" sz="1800" dirty="0" smtClean="0">
                <a:solidFill>
                  <a:schemeClr val="tx1"/>
                </a:solidFill>
              </a:rPr>
              <a:t>Conventional hazards in the accelerator controlled areas which include:</a:t>
            </a:r>
            <a:endParaRPr lang="en-GB" sz="1800" dirty="0">
              <a:solidFill>
                <a:schemeClr val="tx1"/>
              </a:solidFill>
            </a:endParaRPr>
          </a:p>
          <a:p>
            <a:pPr lvl="1">
              <a:buFont typeface="Courier New"/>
              <a:buChar char="o"/>
            </a:pPr>
            <a:r>
              <a:rPr lang="en-GB" sz="1800" dirty="0" smtClean="0">
                <a:solidFill>
                  <a:schemeClr val="tx1"/>
                </a:solidFill>
              </a:rPr>
              <a:t>High voltage</a:t>
            </a:r>
          </a:p>
          <a:p>
            <a:pPr lvl="1">
              <a:buFont typeface="Courier New"/>
              <a:buChar char="o"/>
            </a:pPr>
            <a:r>
              <a:rPr lang="en-GB" sz="1800" dirty="0" smtClean="0">
                <a:solidFill>
                  <a:schemeClr val="tx1"/>
                </a:solidFill>
              </a:rPr>
              <a:t>Oxygen Deficiency hazard</a:t>
            </a:r>
          </a:p>
          <a:p>
            <a:pPr lvl="1">
              <a:buFont typeface="Courier New"/>
              <a:buChar char="o"/>
            </a:pPr>
            <a:r>
              <a:rPr lang="en-GB" sz="1800" dirty="0" smtClean="0">
                <a:solidFill>
                  <a:schemeClr val="tx1"/>
                </a:solidFill>
              </a:rPr>
              <a:t>Magnetic fields</a:t>
            </a:r>
          </a:p>
          <a:p>
            <a:pPr lvl="1">
              <a:buFont typeface="Courier New"/>
              <a:buChar char="o"/>
            </a:pPr>
            <a:r>
              <a:rPr lang="en-GB" sz="1800" dirty="0" smtClean="0">
                <a:solidFill>
                  <a:schemeClr val="tx1"/>
                </a:solidFill>
              </a:rPr>
              <a:t>Lasers class 4</a:t>
            </a:r>
          </a:p>
          <a:p>
            <a:pPr marL="457200" lvl="1" indent="0">
              <a:buNone/>
            </a:pPr>
            <a:endParaRPr lang="en-GB" sz="1800" dirty="0" smtClean="0">
              <a:solidFill>
                <a:schemeClr val="tx1"/>
              </a:solidFill>
            </a:endParaRPr>
          </a:p>
          <a:p>
            <a:pPr marL="0" indent="0">
              <a:buNone/>
            </a:pPr>
            <a:r>
              <a:rPr lang="en-GB" sz="1800" dirty="0" smtClean="0">
                <a:solidFill>
                  <a:schemeClr val="tx1"/>
                </a:solidFill>
              </a:rPr>
              <a:t>Note the PSS is not designed to mitigate radiation from activated components.</a:t>
            </a:r>
            <a:endParaRPr lang="en-GB" sz="1800" dirty="0">
              <a:solidFill>
                <a:schemeClr val="tx1"/>
              </a:solidFill>
            </a:endParaRPr>
          </a:p>
          <a:p>
            <a:endParaRPr lang="en-GB" sz="180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31572764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 PSS Scope</a:t>
            </a:r>
            <a:endParaRPr lang="en-GB" dirty="0"/>
          </a:p>
        </p:txBody>
      </p:sp>
      <p:sp>
        <p:nvSpPr>
          <p:cNvPr id="3" name="Content Placeholder 2"/>
          <p:cNvSpPr>
            <a:spLocks noGrp="1"/>
          </p:cNvSpPr>
          <p:nvPr>
            <p:ph idx="1"/>
          </p:nvPr>
        </p:nvSpPr>
        <p:spPr>
          <a:xfrm>
            <a:off x="539552" y="1772816"/>
            <a:ext cx="7859216" cy="4896544"/>
          </a:xfrm>
        </p:spPr>
        <p:txBody>
          <a:bodyPr>
            <a:normAutofit fontScale="85000" lnSpcReduction="20000"/>
          </a:bodyPr>
          <a:lstStyle/>
          <a:p>
            <a:r>
              <a:rPr lang="en-GB" sz="1400" dirty="0" smtClean="0">
                <a:solidFill>
                  <a:schemeClr val="tx1"/>
                </a:solidFill>
              </a:rPr>
              <a:t>Personnel Safety System 1. for the ESS Accelerator warm section:</a:t>
            </a:r>
            <a:endParaRPr lang="en-GB" sz="1400" dirty="0">
              <a:solidFill>
                <a:schemeClr val="tx1"/>
              </a:solidFill>
            </a:endParaRPr>
          </a:p>
          <a:p>
            <a:endParaRPr lang="en-GB" sz="1200" dirty="0" smtClean="0">
              <a:solidFill>
                <a:schemeClr val="tx1"/>
              </a:solidFill>
            </a:endParaRPr>
          </a:p>
          <a:p>
            <a:endParaRPr lang="en-GB" sz="1200" dirty="0" smtClean="0">
              <a:solidFill>
                <a:schemeClr val="tx1"/>
              </a:solidFill>
            </a:endParaRPr>
          </a:p>
          <a:p>
            <a:endParaRPr lang="en-GB" sz="1200" dirty="0" smtClean="0">
              <a:solidFill>
                <a:schemeClr val="tx1"/>
              </a:solidFill>
            </a:endParaRPr>
          </a:p>
          <a:p>
            <a:endParaRPr lang="en-GB" sz="1200" dirty="0" smtClean="0">
              <a:solidFill>
                <a:schemeClr val="tx1"/>
              </a:solidFill>
            </a:endParaRPr>
          </a:p>
          <a:p>
            <a:r>
              <a:rPr lang="en-GB" sz="1400" dirty="0">
                <a:solidFill>
                  <a:schemeClr val="tx1"/>
                </a:solidFill>
              </a:rPr>
              <a:t>Personnel Safety System for the ESS accelerator which includes</a:t>
            </a:r>
            <a:r>
              <a:rPr lang="en-GB" sz="1400" dirty="0" smtClean="0">
                <a:solidFill>
                  <a:schemeClr val="tx1"/>
                </a:solidFill>
              </a:rPr>
              <a:t>:</a:t>
            </a: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r>
              <a:rPr lang="en-GB" sz="1400" dirty="0">
                <a:solidFill>
                  <a:schemeClr val="tx1"/>
                </a:solidFill>
              </a:rPr>
              <a:t>Personnel Safety System for the ESS </a:t>
            </a:r>
            <a:r>
              <a:rPr lang="en-GB" sz="1400" dirty="0" smtClean="0">
                <a:solidFill>
                  <a:schemeClr val="tx1"/>
                </a:solidFill>
              </a:rPr>
              <a:t>Target</a:t>
            </a:r>
          </a:p>
          <a:p>
            <a:endParaRPr lang="en-GB" sz="1200" dirty="0">
              <a:solidFill>
                <a:schemeClr val="tx1"/>
              </a:solidFill>
            </a:endParaRPr>
          </a:p>
          <a:p>
            <a:pPr marL="0" indent="0">
              <a:buNone/>
            </a:pPr>
            <a:endParaRPr lang="en-GB" sz="1200" dirty="0" smtClean="0">
              <a:solidFill>
                <a:schemeClr val="tx1"/>
              </a:solidFill>
            </a:endParaRPr>
          </a:p>
          <a:p>
            <a:pPr marL="0" indent="0">
              <a:buNone/>
            </a:pPr>
            <a:endParaRPr lang="en-GB" sz="1200" dirty="0" smtClean="0">
              <a:solidFill>
                <a:schemeClr val="tx1"/>
              </a:solidFill>
            </a:endParaRPr>
          </a:p>
          <a:p>
            <a:pPr marL="0" indent="0">
              <a:buNone/>
            </a:pPr>
            <a:endParaRPr lang="en-GB" sz="1200" dirty="0">
              <a:solidFill>
                <a:schemeClr val="tx1"/>
              </a:solidFill>
            </a:endParaRPr>
          </a:p>
          <a:p>
            <a:pPr marL="0" indent="0">
              <a:buNone/>
            </a:pPr>
            <a:endParaRPr lang="en-GB" sz="1200" dirty="0">
              <a:solidFill>
                <a:schemeClr val="tx1"/>
              </a:solidFill>
            </a:endParaRPr>
          </a:p>
          <a:p>
            <a:r>
              <a:rPr lang="en-GB" sz="1400" dirty="0">
                <a:solidFill>
                  <a:schemeClr val="tx1"/>
                </a:solidFill>
              </a:rPr>
              <a:t>Personnel Safety System for the </a:t>
            </a:r>
            <a:r>
              <a:rPr lang="en-GB" sz="1400" dirty="0" smtClean="0">
                <a:solidFill>
                  <a:schemeClr val="tx1"/>
                </a:solidFill>
              </a:rPr>
              <a:t>Bunker</a:t>
            </a:r>
            <a:endParaRPr lang="en-GB" sz="1400" dirty="0">
              <a:solidFill>
                <a:schemeClr val="tx1"/>
              </a:solidFill>
            </a:endParaRPr>
          </a:p>
          <a:p>
            <a:pPr marL="457200" lvl="1" indent="0">
              <a:buNone/>
            </a:pPr>
            <a:endParaRPr lang="en-GB" sz="1200" dirty="0" smtClean="0">
              <a:solidFill>
                <a:schemeClr val="tx1"/>
              </a:solidFill>
            </a:endParaRPr>
          </a:p>
          <a:p>
            <a:pPr marL="457200" lvl="1" indent="0">
              <a:buNone/>
            </a:pPr>
            <a:endParaRPr lang="en-GB" sz="1200" dirty="0" smtClean="0">
              <a:solidFill>
                <a:schemeClr val="tx1"/>
              </a:solidFill>
            </a:endParaRPr>
          </a:p>
          <a:p>
            <a:pPr marL="457200" lvl="1" indent="0">
              <a:buNone/>
            </a:pPr>
            <a:endParaRPr lang="en-GB" sz="1200" dirty="0">
              <a:solidFill>
                <a:schemeClr val="tx1"/>
              </a:solidFill>
            </a:endParaRPr>
          </a:p>
          <a:p>
            <a:pPr marL="457200" lvl="1" indent="0">
              <a:buNone/>
            </a:pPr>
            <a:endParaRPr lang="en-GB" sz="1200" dirty="0">
              <a:solidFill>
                <a:schemeClr val="tx1"/>
              </a:solidFill>
            </a:endParaRPr>
          </a:p>
          <a:p>
            <a:pPr marL="457200" lvl="1" indent="0">
              <a:buNone/>
            </a:pPr>
            <a:endParaRPr lang="en-GB" sz="1200" dirty="0">
              <a:solidFill>
                <a:schemeClr val="tx1"/>
              </a:solidFill>
            </a:endParaRPr>
          </a:p>
          <a:p>
            <a:r>
              <a:rPr lang="en-GB" sz="1400" dirty="0">
                <a:solidFill>
                  <a:schemeClr val="tx1"/>
                </a:solidFill>
              </a:rPr>
              <a:t>Personnel Safety System for the </a:t>
            </a:r>
            <a:r>
              <a:rPr lang="en-GB" sz="1400" dirty="0" smtClean="0">
                <a:solidFill>
                  <a:schemeClr val="tx1"/>
                </a:solidFill>
              </a:rPr>
              <a:t>first three Neutron Instruments</a:t>
            </a:r>
            <a:endParaRPr lang="en-GB" sz="1400" dirty="0">
              <a:solidFill>
                <a:schemeClr val="tx1"/>
              </a:solidFill>
            </a:endParaRPr>
          </a:p>
          <a:p>
            <a:pPr marL="457200" lvl="1" indent="0">
              <a:buNone/>
            </a:pPr>
            <a:endParaRPr lang="en-GB" sz="1200" dirty="0" smtClean="0">
              <a:solidFill>
                <a:schemeClr val="tx1"/>
              </a:solidFill>
            </a:endParaRPr>
          </a:p>
          <a:p>
            <a:pPr marL="457200" lvl="1" indent="0">
              <a:buNone/>
            </a:pPr>
            <a:endParaRPr lang="en-GB" sz="1200" dirty="0">
              <a:solidFill>
                <a:schemeClr val="tx1"/>
              </a:solidFill>
            </a:endParaRPr>
          </a:p>
          <a:p>
            <a:pPr marL="457200" lvl="1" indent="0">
              <a:buNone/>
            </a:pPr>
            <a:endParaRPr lang="en-GB" sz="1200" dirty="0" smtClean="0">
              <a:solidFill>
                <a:schemeClr val="tx1"/>
              </a:solidFill>
            </a:endParaRPr>
          </a:p>
          <a:p>
            <a:pPr marL="457200" lvl="1" indent="0">
              <a:buNone/>
            </a:pPr>
            <a:endParaRPr lang="en-GB" sz="1200" dirty="0" smtClean="0">
              <a:solidFill>
                <a:schemeClr val="tx1"/>
              </a:solidFill>
            </a:endParaRPr>
          </a:p>
          <a:p>
            <a:r>
              <a:rPr lang="en-GB" sz="1400" dirty="0">
                <a:solidFill>
                  <a:schemeClr val="tx1"/>
                </a:solidFill>
              </a:rPr>
              <a:t>Personnel Safety System for the </a:t>
            </a:r>
            <a:r>
              <a:rPr lang="en-GB" sz="1400" dirty="0" smtClean="0">
                <a:solidFill>
                  <a:schemeClr val="tx1"/>
                </a:solidFill>
              </a:rPr>
              <a:t>Cryogenic test stand (TS2)</a:t>
            </a:r>
            <a:endParaRPr lang="en-GB" sz="14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pic>
        <p:nvPicPr>
          <p:cNvPr id="5" name="Picture 4" descr="Screen Shot 2016-07-12 at 21.06.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484784"/>
            <a:ext cx="1814020" cy="1008112"/>
          </a:xfrm>
          <a:prstGeom prst="rect">
            <a:avLst/>
          </a:prstGeom>
        </p:spPr>
      </p:pic>
      <p:pic>
        <p:nvPicPr>
          <p:cNvPr id="7" name="Picture 6" descr="TargetBldg3D-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3068960"/>
            <a:ext cx="2447035" cy="1070496"/>
          </a:xfrm>
          <a:prstGeom prst="rect">
            <a:avLst/>
          </a:prstGeom>
        </p:spPr>
      </p:pic>
      <p:pic>
        <p:nvPicPr>
          <p:cNvPr id="8" name="Picture 7" descr="Picture_2016-08-26_8-38-4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39" y="5805264"/>
            <a:ext cx="1841989" cy="936104"/>
          </a:xfrm>
          <a:prstGeom prst="rect">
            <a:avLst/>
          </a:prstGeom>
        </p:spPr>
      </p:pic>
      <p:pic>
        <p:nvPicPr>
          <p:cNvPr id="9" name="Picture 8" descr="render 3 08-07-2015.jpg"/>
          <p:cNvPicPr>
            <a:picLocks noChangeAspect="1"/>
          </p:cNvPicPr>
          <p:nvPr/>
        </p:nvPicPr>
        <p:blipFill rotWithShape="1">
          <a:blip r:embed="rId6" cstate="print">
            <a:extLst>
              <a:ext uri="{28A0092B-C50C-407E-A947-70E740481C1C}">
                <a14:useLocalDpi xmlns:a14="http://schemas.microsoft.com/office/drawing/2010/main" val="0"/>
              </a:ext>
            </a:extLst>
          </a:blip>
          <a:srcRect b="19731"/>
          <a:stretch/>
        </p:blipFill>
        <p:spPr>
          <a:xfrm>
            <a:off x="6335790" y="4869160"/>
            <a:ext cx="2254520" cy="1000753"/>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83968" y="3981899"/>
            <a:ext cx="2232248" cy="983457"/>
          </a:xfrm>
          <a:prstGeom prst="rect">
            <a:avLst/>
          </a:prstGeom>
        </p:spPr>
      </p:pic>
      <p:pic>
        <p:nvPicPr>
          <p:cNvPr id="6" name="Picture 5" descr="ACC Tunnel-3D Imag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048" y="2204864"/>
            <a:ext cx="2176174" cy="1008112"/>
          </a:xfrm>
          <a:prstGeom prst="rect">
            <a:avLst/>
          </a:prstGeom>
        </p:spPr>
      </p:pic>
    </p:spTree>
    <p:extLst>
      <p:ext uri="{BB962C8B-B14F-4D97-AF65-F5344CB8AC3E}">
        <p14:creationId xmlns:p14="http://schemas.microsoft.com/office/powerpoint/2010/main" val="11330466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 Strategy</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6" name="Rectangle 5"/>
          <p:cNvSpPr/>
          <p:nvPr/>
        </p:nvSpPr>
        <p:spPr>
          <a:xfrm>
            <a:off x="899592" y="2492896"/>
            <a:ext cx="2952328" cy="936104"/>
          </a:xfrm>
          <a:prstGeom prst="rect">
            <a:avLst/>
          </a:prstGeom>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Strålsäkerhetsmyndigheten</a:t>
            </a:r>
            <a:endParaRPr lang="en-US" b="1" dirty="0"/>
          </a:p>
          <a:p>
            <a:pPr algn="ctr"/>
            <a:r>
              <a:rPr lang="en-US" b="1" dirty="0" smtClean="0"/>
              <a:t>(</a:t>
            </a:r>
            <a:r>
              <a:rPr lang="en-US" b="1" dirty="0"/>
              <a:t>SSM</a:t>
            </a:r>
            <a:r>
              <a:rPr lang="en-US" b="1" dirty="0" smtClean="0"/>
              <a:t>) </a:t>
            </a:r>
            <a:r>
              <a:rPr lang="en-US" b="1" dirty="0" smtClean="0"/>
              <a:t>Conditions</a:t>
            </a:r>
            <a:endParaRPr lang="en-GB" b="1" dirty="0"/>
          </a:p>
        </p:txBody>
      </p:sp>
      <p:sp>
        <p:nvSpPr>
          <p:cNvPr id="7" name="Rectangle 6"/>
          <p:cNvSpPr/>
          <p:nvPr/>
        </p:nvSpPr>
        <p:spPr>
          <a:xfrm>
            <a:off x="899592" y="4653136"/>
            <a:ext cx="2952328" cy="936104"/>
          </a:xfrm>
          <a:prstGeom prst="rect">
            <a:avLst/>
          </a:prstGeom>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IEC 61508</a:t>
            </a:r>
            <a:endParaRPr lang="en-GB" b="1" dirty="0"/>
          </a:p>
        </p:txBody>
      </p:sp>
      <p:sp>
        <p:nvSpPr>
          <p:cNvPr id="8" name="Rectangle 7"/>
          <p:cNvSpPr/>
          <p:nvPr/>
        </p:nvSpPr>
        <p:spPr>
          <a:xfrm>
            <a:off x="5004048" y="3573016"/>
            <a:ext cx="2952328" cy="936104"/>
          </a:xfrm>
          <a:prstGeom prst="rect">
            <a:avLst/>
          </a:prstGeom>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ESS PSS Strategy to meet all requirements</a:t>
            </a:r>
            <a:endParaRPr lang="en-GB" b="1" dirty="0"/>
          </a:p>
        </p:txBody>
      </p:sp>
      <p:sp>
        <p:nvSpPr>
          <p:cNvPr id="15" name="TextBox 14"/>
          <p:cNvSpPr txBox="1"/>
          <p:nvPr/>
        </p:nvSpPr>
        <p:spPr>
          <a:xfrm>
            <a:off x="4067944" y="4941168"/>
            <a:ext cx="3044423" cy="369332"/>
          </a:xfrm>
          <a:prstGeom prst="rect">
            <a:avLst/>
          </a:prstGeom>
          <a:noFill/>
        </p:spPr>
        <p:txBody>
          <a:bodyPr wrap="none" rtlCol="0">
            <a:spAutoFit/>
          </a:bodyPr>
          <a:lstStyle/>
          <a:p>
            <a:pPr marL="285750" indent="-285750" algn="ctr">
              <a:buFont typeface="Arial"/>
              <a:buChar char="•"/>
            </a:pPr>
            <a:r>
              <a:rPr lang="en-GB" dirty="0" smtClean="0"/>
              <a:t>IEC 61508:2010 Parts 0 to 7</a:t>
            </a:r>
            <a:endParaRPr lang="en-GB" dirty="0"/>
          </a:p>
        </p:txBody>
      </p:sp>
      <p:sp>
        <p:nvSpPr>
          <p:cNvPr id="16" name="Bent Arrow 15"/>
          <p:cNvSpPr/>
          <p:nvPr/>
        </p:nvSpPr>
        <p:spPr>
          <a:xfrm>
            <a:off x="2267744" y="4149080"/>
            <a:ext cx="2736304" cy="504056"/>
          </a:xfrm>
          <a:prstGeom prst="bentArrow">
            <a:avLst>
              <a:gd name="adj1" fmla="val 25000"/>
              <a:gd name="adj2" fmla="val 25000"/>
              <a:gd name="adj3" fmla="val 49986"/>
              <a:gd name="adj4" fmla="val 43750"/>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flipV="1">
            <a:off x="2267744" y="3429000"/>
            <a:ext cx="2736304" cy="504056"/>
          </a:xfrm>
          <a:prstGeom prst="bentArrow">
            <a:avLst>
              <a:gd name="adj1" fmla="val 25000"/>
              <a:gd name="adj2" fmla="val 25000"/>
              <a:gd name="adj3" fmla="val 49986"/>
              <a:gd name="adj4" fmla="val 43750"/>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0" name="Up-Down Arrow 19"/>
          <p:cNvSpPr/>
          <p:nvPr/>
        </p:nvSpPr>
        <p:spPr>
          <a:xfrm>
            <a:off x="1331640" y="3429000"/>
            <a:ext cx="360040" cy="1224136"/>
          </a:xfrm>
          <a:prstGeom prst="upDownArrow">
            <a:avLst>
              <a:gd name="adj1" fmla="val 50000"/>
              <a:gd name="adj2" fmla="val 71164"/>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4068000" y="1556792"/>
            <a:ext cx="4572000" cy="2031325"/>
          </a:xfrm>
          <a:prstGeom prst="rect">
            <a:avLst/>
          </a:prstGeom>
        </p:spPr>
        <p:txBody>
          <a:bodyPr>
            <a:spAutoFit/>
          </a:bodyPr>
          <a:lstStyle/>
          <a:p>
            <a:pPr marL="285750" indent="-285750">
              <a:buFont typeface="Arial"/>
              <a:buChar char="•"/>
            </a:pPr>
            <a:r>
              <a:rPr lang="en-GB" dirty="0" smtClean="0">
                <a:ea typeface="Calibri" panose="020F0502020204030204" pitchFamily="34" charset="0"/>
                <a:cs typeface="Times New Roman" panose="02020603050405020304" pitchFamily="18" charset="0"/>
              </a:rPr>
              <a:t>ESS CHESS Document ESS-018828 English version of the SSM </a:t>
            </a:r>
            <a:r>
              <a:rPr lang="en-GB" dirty="0" smtClean="0">
                <a:ea typeface="Calibri" panose="020F0502020204030204" pitchFamily="34" charset="0"/>
                <a:cs typeface="Times New Roman" panose="02020603050405020304" pitchFamily="18" charset="0"/>
              </a:rPr>
              <a:t>Conditions</a:t>
            </a:r>
            <a:endParaRPr lang="en-GB" dirty="0" smtClean="0">
              <a:ea typeface="Calibri" panose="020F0502020204030204" pitchFamily="34" charset="0"/>
              <a:cs typeface="Times New Roman" panose="02020603050405020304" pitchFamily="18" charset="0"/>
            </a:endParaRPr>
          </a:p>
          <a:p>
            <a:endParaRPr lang="en-GB" dirty="0" smtClean="0">
              <a:ea typeface="Calibri" panose="020F0502020204030204" pitchFamily="34" charset="0"/>
              <a:cs typeface="Times New Roman" panose="02020603050405020304" pitchFamily="18" charset="0"/>
            </a:endParaRPr>
          </a:p>
          <a:p>
            <a:pPr marL="285750" indent="-285750">
              <a:buFont typeface="Arial"/>
              <a:buChar char="•"/>
            </a:pPr>
            <a:r>
              <a:rPr lang="en-GB" dirty="0" smtClean="0">
                <a:ea typeface="Calibri" panose="020F0502020204030204" pitchFamily="34" charset="0"/>
                <a:cs typeface="Times New Roman" panose="02020603050405020304" pitchFamily="18" charset="0"/>
              </a:rPr>
              <a:t>SSMFS </a:t>
            </a:r>
            <a:r>
              <a:rPr lang="en-GB" dirty="0">
                <a:ea typeface="Calibri" panose="020F0502020204030204" pitchFamily="34" charset="0"/>
                <a:cs typeface="Times New Roman" panose="02020603050405020304" pitchFamily="18" charset="0"/>
              </a:rPr>
              <a:t>2008-27: The Swedish Radiation </a:t>
            </a:r>
            <a:r>
              <a:rPr lang="en-GB" dirty="0" smtClean="0">
                <a:ea typeface="Calibri" panose="020F0502020204030204" pitchFamily="34" charset="0"/>
                <a:cs typeface="Times New Roman" panose="02020603050405020304" pitchFamily="18" charset="0"/>
              </a:rPr>
              <a:t>Safety Authority’s </a:t>
            </a:r>
            <a:r>
              <a:rPr lang="en-GB" dirty="0">
                <a:ea typeface="Calibri" panose="020F0502020204030204" pitchFamily="34" charset="0"/>
                <a:cs typeface="Times New Roman" panose="02020603050405020304" pitchFamily="18" charset="0"/>
              </a:rPr>
              <a:t>“regulations concerning operations at accelerators and with sealed radiation sources”. </a:t>
            </a:r>
          </a:p>
        </p:txBody>
      </p:sp>
    </p:spTree>
    <p:extLst>
      <p:ext uri="{BB962C8B-B14F-4D97-AF65-F5344CB8AC3E}">
        <p14:creationId xmlns:p14="http://schemas.microsoft.com/office/powerpoint/2010/main" val="2387857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animBg="1"/>
      <p:bldP spid="17" grpId="0" animBg="1"/>
      <p:bldP spid="2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7-13 at 10.25.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 y="1484784"/>
            <a:ext cx="8914850" cy="4942790"/>
          </a:xfrm>
          <a:prstGeom prst="rect">
            <a:avLst/>
          </a:prstGeom>
        </p:spPr>
      </p:pic>
      <p:sp>
        <p:nvSpPr>
          <p:cNvPr id="2" name="Title 1"/>
          <p:cNvSpPr>
            <a:spLocks noGrp="1"/>
          </p:cNvSpPr>
          <p:nvPr>
            <p:ph type="title"/>
          </p:nvPr>
        </p:nvSpPr>
        <p:spPr/>
        <p:txBody>
          <a:bodyPr/>
          <a:lstStyle/>
          <a:p>
            <a:r>
              <a:rPr lang="en-GB" dirty="0" smtClean="0"/>
              <a:t>PSS Strategy (SSM conditions ESS-0018828)</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5" name="Rectangle 4"/>
          <p:cNvSpPr/>
          <p:nvPr/>
        </p:nvSpPr>
        <p:spPr>
          <a:xfrm>
            <a:off x="107504" y="1988840"/>
            <a:ext cx="8784976" cy="648072"/>
          </a:xfrm>
          <a:prstGeom prst="rect">
            <a:avLst/>
          </a:prstGeom>
          <a:solidFill>
            <a:srgbClr val="008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Defence in depth Level 1. To </a:t>
            </a:r>
            <a:r>
              <a:rPr lang="en-GB" sz="1400" b="1" dirty="0"/>
              <a:t>prevent deviations from normal operations and faults in structures, systems and </a:t>
            </a:r>
            <a:r>
              <a:rPr lang="en-GB" sz="1400" b="1" dirty="0" smtClean="0"/>
              <a:t>components.</a:t>
            </a:r>
          </a:p>
        </p:txBody>
      </p:sp>
      <p:sp>
        <p:nvSpPr>
          <p:cNvPr id="6" name="Rectangle 5"/>
          <p:cNvSpPr/>
          <p:nvPr/>
        </p:nvSpPr>
        <p:spPr>
          <a:xfrm>
            <a:off x="107504" y="2636912"/>
            <a:ext cx="8784976" cy="864096"/>
          </a:xfrm>
          <a:prstGeom prst="rect">
            <a:avLst/>
          </a:prstGeom>
          <a:solidFill>
            <a:srgbClr val="008000">
              <a:alpha val="6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Defence in depth level 2. To </a:t>
            </a:r>
            <a:r>
              <a:rPr lang="en-GB" sz="1400" b="1" dirty="0"/>
              <a:t>detect </a:t>
            </a:r>
            <a:r>
              <a:rPr lang="en-GB" sz="1400" b="1" dirty="0" smtClean="0"/>
              <a:t>and control deviations </a:t>
            </a:r>
            <a:r>
              <a:rPr lang="en-GB" sz="1400" b="1" dirty="0"/>
              <a:t>from normal operations and verify that the discrepancies do not lead to increased radiation levels or dispersion of radioactive substances within the </a:t>
            </a:r>
            <a:r>
              <a:rPr lang="en-GB" sz="1400" b="1" dirty="0" smtClean="0"/>
              <a:t>facility. </a:t>
            </a:r>
            <a:endParaRPr lang="en-US" sz="1400" b="1" dirty="0"/>
          </a:p>
        </p:txBody>
      </p:sp>
      <p:sp>
        <p:nvSpPr>
          <p:cNvPr id="7" name="TextBox 6"/>
          <p:cNvSpPr txBox="1"/>
          <p:nvPr/>
        </p:nvSpPr>
        <p:spPr>
          <a:xfrm>
            <a:off x="3059832" y="6381328"/>
            <a:ext cx="3340353" cy="369332"/>
          </a:xfrm>
          <a:prstGeom prst="rect">
            <a:avLst/>
          </a:prstGeom>
          <a:noFill/>
        </p:spPr>
        <p:txBody>
          <a:bodyPr wrap="none" rtlCol="0">
            <a:spAutoFit/>
          </a:bodyPr>
          <a:lstStyle/>
          <a:p>
            <a:r>
              <a:rPr lang="en-GB" dirty="0" smtClean="0"/>
              <a:t>Key terms used in SSM conditions</a:t>
            </a:r>
            <a:endParaRPr lang="en-GB" dirty="0"/>
          </a:p>
        </p:txBody>
      </p:sp>
      <p:sp>
        <p:nvSpPr>
          <p:cNvPr id="15" name="Rectangle 14"/>
          <p:cNvSpPr/>
          <p:nvPr/>
        </p:nvSpPr>
        <p:spPr>
          <a:xfrm>
            <a:off x="107504" y="3465295"/>
            <a:ext cx="8784976" cy="1600438"/>
          </a:xfrm>
          <a:prstGeom prst="rect">
            <a:avLst/>
          </a:prstGeom>
          <a:solidFill>
            <a:srgbClr val="FF0000">
              <a:alpha val="80000"/>
            </a:srgbClr>
          </a:solidFill>
        </p:spPr>
        <p:txBody>
          <a:bodyPr wrap="square" anchor="ctr">
            <a:spAutoFit/>
          </a:bodyPr>
          <a:lstStyle/>
          <a:p>
            <a:pPr algn="ctr"/>
            <a:endParaRPr lang="en-GB" sz="1400" b="1" dirty="0" smtClean="0">
              <a:solidFill>
                <a:schemeClr val="bg1"/>
              </a:solidFill>
            </a:endParaRPr>
          </a:p>
          <a:p>
            <a:pPr algn="ctr"/>
            <a:endParaRPr lang="en-GB" sz="1400" b="1" dirty="0" smtClean="0">
              <a:solidFill>
                <a:schemeClr val="bg1"/>
              </a:solidFill>
            </a:endParaRPr>
          </a:p>
          <a:p>
            <a:pPr algn="ctr"/>
            <a:r>
              <a:rPr lang="en-GB" sz="1400" b="1" dirty="0" smtClean="0">
                <a:solidFill>
                  <a:schemeClr val="bg1"/>
                </a:solidFill>
              </a:rPr>
              <a:t>Defence </a:t>
            </a:r>
            <a:r>
              <a:rPr lang="en-GB" sz="1400" b="1" dirty="0" smtClean="0">
                <a:solidFill>
                  <a:schemeClr val="bg1"/>
                </a:solidFill>
              </a:rPr>
              <a:t>in depth level 3. To </a:t>
            </a:r>
            <a:r>
              <a:rPr lang="en-GB" sz="1400" b="1" dirty="0">
                <a:solidFill>
                  <a:schemeClr val="bg1"/>
                </a:solidFill>
              </a:rPr>
              <a:t>minimise the impact of events and circumstances that lead to increased radiation levels and limit the dispersion of radioactive </a:t>
            </a:r>
            <a:r>
              <a:rPr lang="en-GB" sz="1400" b="1" dirty="0" smtClean="0">
                <a:solidFill>
                  <a:schemeClr val="bg1"/>
                </a:solidFill>
              </a:rPr>
              <a:t>substances within the facility and surrounding areas, </a:t>
            </a:r>
            <a:r>
              <a:rPr lang="en-GB" sz="1400" b="1" dirty="0">
                <a:solidFill>
                  <a:schemeClr val="bg1"/>
                </a:solidFill>
              </a:rPr>
              <a:t>as well as counteract extensive damage to the radiation </a:t>
            </a:r>
            <a:r>
              <a:rPr lang="en-GB" sz="1400" b="1" dirty="0" smtClean="0">
                <a:solidFill>
                  <a:schemeClr val="bg1"/>
                </a:solidFill>
              </a:rPr>
              <a:t>sources</a:t>
            </a:r>
          </a:p>
          <a:p>
            <a:pPr algn="ctr"/>
            <a:endParaRPr lang="en-GB" sz="1400" b="1" dirty="0" smtClean="0"/>
          </a:p>
          <a:p>
            <a:pPr algn="ctr"/>
            <a:endParaRPr lang="en-GB" sz="1400" b="1" dirty="0"/>
          </a:p>
        </p:txBody>
      </p:sp>
      <p:sp>
        <p:nvSpPr>
          <p:cNvPr id="17" name="Rectangle 16"/>
          <p:cNvSpPr/>
          <p:nvPr/>
        </p:nvSpPr>
        <p:spPr>
          <a:xfrm>
            <a:off x="0" y="5085184"/>
            <a:ext cx="8784976" cy="461665"/>
          </a:xfrm>
          <a:prstGeom prst="rect">
            <a:avLst/>
          </a:prstGeom>
          <a:solidFill>
            <a:srgbClr val="008000">
              <a:alpha val="65000"/>
            </a:srgbClr>
          </a:solidFill>
        </p:spPr>
        <p:txBody>
          <a:bodyPr wrap="square">
            <a:spAutoFit/>
          </a:bodyPr>
          <a:lstStyle/>
          <a:p>
            <a:pPr algn="ctr"/>
            <a:r>
              <a:rPr lang="en-GB" sz="1200" b="1" dirty="0" smtClean="0">
                <a:solidFill>
                  <a:srgbClr val="FFFFFF"/>
                </a:solidFill>
              </a:rPr>
              <a:t>Defence in depth level 4. To </a:t>
            </a:r>
            <a:r>
              <a:rPr lang="en-GB" sz="1200" b="1" dirty="0">
                <a:solidFill>
                  <a:srgbClr val="FFFFFF"/>
                </a:solidFill>
              </a:rPr>
              <a:t>ensure that radioactive emissions to the environment resulting from events and circumstances with extensive damage to radiation sources are as low as is practicable and </a:t>
            </a:r>
            <a:r>
              <a:rPr lang="en-GB" sz="1200" b="1" dirty="0" smtClean="0">
                <a:solidFill>
                  <a:srgbClr val="FFFFFF"/>
                </a:solidFill>
              </a:rPr>
              <a:t>reasonable.</a:t>
            </a:r>
            <a:r>
              <a:rPr lang="en-GB" sz="1200" dirty="0"/>
              <a:t> </a:t>
            </a:r>
            <a:endParaRPr lang="en-GB" sz="1200" b="1" dirty="0">
              <a:solidFill>
                <a:schemeClr val="bg1"/>
              </a:solidFill>
            </a:endParaRPr>
          </a:p>
        </p:txBody>
      </p:sp>
    </p:spTree>
    <p:extLst>
      <p:ext uri="{BB962C8B-B14F-4D97-AF65-F5344CB8AC3E}">
        <p14:creationId xmlns:p14="http://schemas.microsoft.com/office/powerpoint/2010/main" val="2422515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2"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5" grpId="0" animBg="1"/>
      <p:bldP spid="15" grpId="1" animBg="1"/>
      <p:bldP spid="17" grpId="0" animBg="1"/>
      <p:bldP spid="17" grpId="1" animBg="1"/>
      <p:bldP spid="1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7-13 at 10.25.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 y="1484784"/>
            <a:ext cx="8914850" cy="4942790"/>
          </a:xfrm>
          <a:prstGeom prst="rect">
            <a:avLst/>
          </a:prstGeom>
        </p:spPr>
      </p:pic>
      <p:sp>
        <p:nvSpPr>
          <p:cNvPr id="2" name="Title 1"/>
          <p:cNvSpPr>
            <a:spLocks noGrp="1"/>
          </p:cNvSpPr>
          <p:nvPr>
            <p:ph type="title"/>
          </p:nvPr>
        </p:nvSpPr>
        <p:spPr/>
        <p:txBody>
          <a:bodyPr/>
          <a:lstStyle/>
          <a:p>
            <a:r>
              <a:rPr lang="en-GB" dirty="0" smtClean="0"/>
              <a:t>PSS Strategy (SSM conditions ESS-0018828)</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7" name="TextBox 6"/>
          <p:cNvSpPr txBox="1"/>
          <p:nvPr/>
        </p:nvSpPr>
        <p:spPr>
          <a:xfrm>
            <a:off x="3059832" y="6381328"/>
            <a:ext cx="3340353" cy="369332"/>
          </a:xfrm>
          <a:prstGeom prst="rect">
            <a:avLst/>
          </a:prstGeom>
          <a:noFill/>
        </p:spPr>
        <p:txBody>
          <a:bodyPr wrap="none" rtlCol="0">
            <a:spAutoFit/>
          </a:bodyPr>
          <a:lstStyle/>
          <a:p>
            <a:r>
              <a:rPr lang="en-GB" dirty="0" smtClean="0"/>
              <a:t>Key terms used in SSM conditions</a:t>
            </a:r>
            <a:endParaRPr lang="en-GB" dirty="0"/>
          </a:p>
        </p:txBody>
      </p:sp>
      <p:sp>
        <p:nvSpPr>
          <p:cNvPr id="10" name="TextBox 9"/>
          <p:cNvSpPr txBox="1"/>
          <p:nvPr/>
        </p:nvSpPr>
        <p:spPr>
          <a:xfrm>
            <a:off x="683568" y="2348880"/>
            <a:ext cx="7488832" cy="2246769"/>
          </a:xfrm>
          <a:prstGeom prst="rect">
            <a:avLst/>
          </a:prstGeom>
          <a:solidFill>
            <a:srgbClr val="008000">
              <a:alpha val="85000"/>
            </a:srgbClr>
          </a:solidFill>
        </p:spPr>
        <p:txBody>
          <a:bodyPr wrap="square" rtlCol="0">
            <a:spAutoFit/>
          </a:bodyPr>
          <a:lstStyle/>
          <a:p>
            <a:pPr algn="ctr"/>
            <a:endParaRPr lang="en-GB" sz="2800" b="1" dirty="0" smtClean="0"/>
          </a:p>
          <a:p>
            <a:pPr algn="ctr"/>
            <a:r>
              <a:rPr lang="en-GB" sz="2800" b="1" dirty="0"/>
              <a:t>T</a:t>
            </a:r>
            <a:r>
              <a:rPr lang="en-GB" sz="2800" b="1" dirty="0" smtClean="0"/>
              <a:t>he ESS PSS Strategy will be to develop all PSS systems using SAFETY RELATED structures systems and components important to safety.</a:t>
            </a:r>
          </a:p>
          <a:p>
            <a:pPr algn="ctr"/>
            <a:endParaRPr lang="en-GB" sz="2800" b="1" dirty="0"/>
          </a:p>
        </p:txBody>
      </p:sp>
    </p:spTree>
    <p:extLst>
      <p:ext uri="{BB962C8B-B14F-4D97-AF65-F5344CB8AC3E}">
        <p14:creationId xmlns:p14="http://schemas.microsoft.com/office/powerpoint/2010/main" val="827903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 Strategy (SSMFS 2008-27)</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8" name="TextBox 7"/>
          <p:cNvSpPr txBox="1"/>
          <p:nvPr/>
        </p:nvSpPr>
        <p:spPr>
          <a:xfrm>
            <a:off x="395536" y="1412776"/>
            <a:ext cx="7776864" cy="5078314"/>
          </a:xfrm>
          <a:prstGeom prst="rect">
            <a:avLst/>
          </a:prstGeom>
          <a:noFill/>
        </p:spPr>
        <p:txBody>
          <a:bodyPr wrap="square" rtlCol="0">
            <a:spAutoFit/>
          </a:bodyPr>
          <a:lstStyle/>
          <a:p>
            <a:endParaRPr lang="en-GB" dirty="0" smtClean="0"/>
          </a:p>
          <a:p>
            <a:pPr marL="285750" indent="-285750">
              <a:buFont typeface="Arial"/>
              <a:buChar char="•"/>
            </a:pPr>
            <a:r>
              <a:rPr lang="en-GB" dirty="0" smtClean="0">
                <a:ea typeface="Calibri" panose="020F0502020204030204" pitchFamily="34" charset="0"/>
                <a:cs typeface="Times New Roman" panose="02020603050405020304" pitchFamily="18" charset="0"/>
              </a:rPr>
              <a:t>SSMFS </a:t>
            </a:r>
            <a:r>
              <a:rPr lang="en-GB" dirty="0">
                <a:ea typeface="Calibri" panose="020F0502020204030204" pitchFamily="34" charset="0"/>
                <a:cs typeface="Times New Roman" panose="02020603050405020304" pitchFamily="18" charset="0"/>
              </a:rPr>
              <a:t>2008-27: The Swedish Radiation Authority’s “regulations concerning operations at accelerators and with sealed radiation sources”</a:t>
            </a:r>
            <a:r>
              <a:rPr lang="en-GB" dirty="0" smtClean="0">
                <a:ea typeface="Calibri" panose="020F0502020204030204" pitchFamily="34" charset="0"/>
                <a:cs typeface="Times New Roman" panose="02020603050405020304" pitchFamily="18" charset="0"/>
              </a:rPr>
              <a:t>. </a:t>
            </a:r>
          </a:p>
          <a:p>
            <a:r>
              <a:rPr lang="en-GB" dirty="0" smtClean="0">
                <a:ea typeface="Calibri" panose="020F0502020204030204" pitchFamily="34" charset="0"/>
                <a:cs typeface="Times New Roman" panose="02020603050405020304" pitchFamily="18" charset="0"/>
              </a:rPr>
              <a:t>     </a:t>
            </a:r>
            <a:endParaRPr lang="en-GB" dirty="0">
              <a:ea typeface="Calibri" panose="020F0502020204030204" pitchFamily="34" charset="0"/>
              <a:cs typeface="Times New Roman" panose="02020603050405020304" pitchFamily="18" charset="0"/>
            </a:endParaRPr>
          </a:p>
          <a:p>
            <a:pPr marL="285750" lvl="0" indent="-285750">
              <a:buFont typeface="Arial"/>
              <a:buChar char="•"/>
            </a:pPr>
            <a:r>
              <a:rPr lang="en-GB" dirty="0" smtClean="0"/>
              <a:t>Section 10. An </a:t>
            </a:r>
            <a:r>
              <a:rPr lang="en-GB" dirty="0"/>
              <a:t>analysis of the conditions in the facility with respect to the risk of potential exposure to radiation is to be carried out before a facility is taken into use.</a:t>
            </a:r>
          </a:p>
          <a:p>
            <a:endParaRPr lang="en-GB" dirty="0" smtClean="0">
              <a:ea typeface="Calibri" panose="020F0502020204030204" pitchFamily="34" charset="0"/>
              <a:cs typeface="Times New Roman" panose="02020603050405020304" pitchFamily="18" charset="0"/>
            </a:endParaRPr>
          </a:p>
          <a:p>
            <a:pPr marL="285750" lvl="0" indent="-285750">
              <a:buFont typeface="Arial"/>
              <a:buChar char="•"/>
            </a:pPr>
            <a:r>
              <a:rPr lang="en-GB" dirty="0" smtClean="0"/>
              <a:t>Section 11. Based </a:t>
            </a:r>
            <a:r>
              <a:rPr lang="en-GB" dirty="0"/>
              <a:t>on the analysis carried out as specified in Section 10, administrative and technical procedures are to be designed with the purpose of preventing predictable causes of unintentional exposure of persons</a:t>
            </a:r>
            <a:r>
              <a:rPr lang="en-GB" dirty="0" smtClean="0"/>
              <a:t>.</a:t>
            </a:r>
          </a:p>
          <a:p>
            <a:pPr lvl="0"/>
            <a:endParaRPr lang="en-GB" dirty="0"/>
          </a:p>
          <a:p>
            <a:pPr marL="285750" lvl="0" indent="-285750">
              <a:buFont typeface="Arial"/>
              <a:buChar char="•"/>
            </a:pPr>
            <a:r>
              <a:rPr lang="en-GB" dirty="0" smtClean="0"/>
              <a:t>Section 12. Before </a:t>
            </a:r>
            <a:r>
              <a:rPr lang="en-GB" dirty="0"/>
              <a:t>primary radiation or similar radiation is delivered into an area, the area is to be inspected in such a manner that ensures that no person is present in the area. Access to such an area is to be blocked when the radiation is being delivered.  At least two independent technical systems are to be used to prevent radiation of personnel in the event that the block is </a:t>
            </a:r>
            <a:r>
              <a:rPr lang="en-GB" dirty="0" smtClean="0"/>
              <a:t>overridden.</a:t>
            </a:r>
            <a:r>
              <a:rPr lang="en-GB" kern="800" dirty="0" smtClean="0">
                <a:ea typeface="Times New Roman" panose="02020603050405020304" pitchFamily="18" charset="0"/>
                <a:cs typeface="Arial" panose="020B0604020202020204" pitchFamily="34" charset="0"/>
              </a:rPr>
              <a:t> </a:t>
            </a:r>
            <a:endParaRPr lang="en-GB" dirty="0"/>
          </a:p>
        </p:txBody>
      </p:sp>
      <p:sp>
        <p:nvSpPr>
          <p:cNvPr id="3" name="Explosion 1 2"/>
          <p:cNvSpPr/>
          <p:nvPr/>
        </p:nvSpPr>
        <p:spPr>
          <a:xfrm>
            <a:off x="1980000" y="2420888"/>
            <a:ext cx="4464496" cy="2016224"/>
          </a:xfrm>
          <a:prstGeom prst="irregularSeal1">
            <a:avLst/>
          </a:prstGeom>
          <a:solidFill>
            <a:srgbClr val="FF0000">
              <a:alpha val="80000"/>
            </a:srgbClr>
          </a:solidFill>
          <a:ln>
            <a:solidFill>
              <a:schemeClr val="tx1"/>
            </a:solidFill>
          </a:ln>
          <a:effectLst/>
          <a:scene3d>
            <a:camera prst="orthographicFront">
              <a:rot lat="0" lon="0" rev="15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rgbClr val="FFFFFF"/>
                </a:solidFill>
              </a:rPr>
              <a:t>Hazard Analysis</a:t>
            </a:r>
          </a:p>
          <a:p>
            <a:pPr algn="ctr"/>
            <a:r>
              <a:rPr lang="en-GB" sz="1600" b="1" dirty="0" smtClean="0">
                <a:solidFill>
                  <a:srgbClr val="FFFFFF"/>
                </a:solidFill>
              </a:rPr>
              <a:t>(IEC61508 HAZID, SIL Determination, SIL Verification)</a:t>
            </a:r>
            <a:endParaRPr lang="en-GB" sz="1600" b="1" dirty="0">
              <a:solidFill>
                <a:srgbClr val="FFFFFF"/>
              </a:solidFill>
            </a:endParaRPr>
          </a:p>
        </p:txBody>
      </p:sp>
      <p:sp>
        <p:nvSpPr>
          <p:cNvPr id="6" name="Explosion 1 5"/>
          <p:cNvSpPr/>
          <p:nvPr/>
        </p:nvSpPr>
        <p:spPr>
          <a:xfrm>
            <a:off x="1980000" y="4509120"/>
            <a:ext cx="4464496" cy="2016224"/>
          </a:xfrm>
          <a:prstGeom prst="irregularSeal1">
            <a:avLst/>
          </a:prstGeom>
          <a:solidFill>
            <a:srgbClr val="FF0000">
              <a:alpha val="80000"/>
            </a:srgbClr>
          </a:solidFill>
          <a:ln>
            <a:solidFill>
              <a:schemeClr val="tx1"/>
            </a:solidFill>
          </a:ln>
          <a:effectLst/>
          <a:scene3d>
            <a:camera prst="orthographicFront">
              <a:rot lat="0" lon="0" rev="15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rgbClr val="FFFFFF"/>
                </a:solidFill>
              </a:rPr>
              <a:t>Formalised Search.</a:t>
            </a:r>
          </a:p>
          <a:p>
            <a:pPr algn="ctr"/>
            <a:r>
              <a:rPr lang="en-GB" sz="1600" b="1" dirty="0" smtClean="0">
                <a:solidFill>
                  <a:srgbClr val="FFFFFF"/>
                </a:solidFill>
              </a:rPr>
              <a:t>Access System.</a:t>
            </a:r>
          </a:p>
          <a:p>
            <a:pPr algn="ctr"/>
            <a:r>
              <a:rPr lang="en-GB" sz="1600" b="1" dirty="0" smtClean="0">
                <a:solidFill>
                  <a:srgbClr val="FFFFFF"/>
                </a:solidFill>
              </a:rPr>
              <a:t>Two Train System.</a:t>
            </a:r>
            <a:endParaRPr lang="en-GB" sz="1600" b="1" dirty="0">
              <a:solidFill>
                <a:srgbClr val="FFFFFF"/>
              </a:solidFill>
            </a:endParaRPr>
          </a:p>
        </p:txBody>
      </p:sp>
    </p:spTree>
    <p:extLst>
      <p:ext uri="{BB962C8B-B14F-4D97-AF65-F5344CB8AC3E}">
        <p14:creationId xmlns:p14="http://schemas.microsoft.com/office/powerpoint/2010/main" val="651961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fade">
                                      <p:cBhvr>
                                        <p:cTn id="25" dur="500"/>
                                        <p:tgtEl>
                                          <p:spTgt spid="8">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34566</TotalTime>
  <Words>1937</Words>
  <Application>Microsoft Macintosh PowerPoint</Application>
  <PresentationFormat>On-screen Show (4:3)</PresentationFormat>
  <Paragraphs>283</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Introduction, PSS Strategy, Strålsäkerhetsmyndigheten (SSM) &amp; Standards.</vt:lpstr>
      <vt:lpstr>Stuart Birch</vt:lpstr>
      <vt:lpstr>Contents</vt:lpstr>
      <vt:lpstr>Introduction</vt:lpstr>
      <vt:lpstr>ESS PSS Scope</vt:lpstr>
      <vt:lpstr>PSS Strategy</vt:lpstr>
      <vt:lpstr>PSS Strategy (SSM conditions ESS-0018828)</vt:lpstr>
      <vt:lpstr>PSS Strategy (SSM conditions ESS-0018828)</vt:lpstr>
      <vt:lpstr>PSS Strategy (SSMFS 2008-27)</vt:lpstr>
      <vt:lpstr>PSS Strategy (IEC61508)</vt:lpstr>
      <vt:lpstr>PSS Strategy (IEC61508) Risk</vt:lpstr>
      <vt:lpstr>PSS Strategy Summary</vt:lpstr>
      <vt:lpstr>ZHAW (Zurich University of Applied Sciences)</vt:lpstr>
      <vt:lpstr>PSS Quality Management and Quality Assurance Plan</vt:lpstr>
      <vt:lpstr>PowerPoint Presentation</vt:lpstr>
      <vt:lpstr>PSS Software Configuration Management</vt:lpstr>
      <vt:lpstr>PSS1 Overview.</vt:lpstr>
      <vt:lpstr>PSS1 Overview.</vt:lpstr>
      <vt:lpstr>PSS1 Rack Position.</vt:lpstr>
      <vt:lpstr>Questions </vt:lpstr>
    </vt:vector>
  </TitlesOfParts>
  <Manager>Henrik.Carling@esss.se</Manager>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Stuart Birch</cp:lastModifiedBy>
  <cp:revision>539</cp:revision>
  <cp:lastPrinted>2016-04-05T15:19:39Z</cp:lastPrinted>
  <dcterms:created xsi:type="dcterms:W3CDTF">2013-10-29T16:05:10Z</dcterms:created>
  <dcterms:modified xsi:type="dcterms:W3CDTF">2016-11-28T08:46:46Z</dcterms:modified>
</cp:coreProperties>
</file>