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54" r:id="rId2"/>
  </p:sldMasterIdLst>
  <p:notesMasterIdLst>
    <p:notesMasterId r:id="rId27"/>
  </p:notesMasterIdLst>
  <p:sldIdLst>
    <p:sldId id="256" r:id="rId3"/>
    <p:sldId id="342" r:id="rId4"/>
    <p:sldId id="383" r:id="rId5"/>
    <p:sldId id="384" r:id="rId6"/>
    <p:sldId id="371" r:id="rId7"/>
    <p:sldId id="257" r:id="rId8"/>
    <p:sldId id="390" r:id="rId9"/>
    <p:sldId id="370" r:id="rId10"/>
    <p:sldId id="331" r:id="rId11"/>
    <p:sldId id="366" r:id="rId12"/>
    <p:sldId id="372" r:id="rId13"/>
    <p:sldId id="378" r:id="rId14"/>
    <p:sldId id="380" r:id="rId15"/>
    <p:sldId id="385" r:id="rId16"/>
    <p:sldId id="367" r:id="rId17"/>
    <p:sldId id="386" r:id="rId18"/>
    <p:sldId id="387" r:id="rId19"/>
    <p:sldId id="389" r:id="rId20"/>
    <p:sldId id="340" r:id="rId21"/>
    <p:sldId id="357" r:id="rId22"/>
    <p:sldId id="335" r:id="rId23"/>
    <p:sldId id="364" r:id="rId24"/>
    <p:sldId id="394" r:id="rId25"/>
    <p:sldId id="395" r:id="rId26"/>
  </p:sldIdLst>
  <p:sldSz cx="9144000" cy="6858000" type="screen4x3"/>
  <p:notesSz cx="6858000" cy="9144000"/>
  <p:defaultTextStyle>
    <a:defPPr>
      <a:defRPr lang="sv-S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7" autoAdjust="0"/>
    <p:restoredTop sz="84055" autoAdjust="0"/>
  </p:normalViewPr>
  <p:slideViewPr>
    <p:cSldViewPr>
      <p:cViewPr varScale="1">
        <p:scale>
          <a:sx n="77" d="100"/>
          <a:sy n="77" d="100"/>
        </p:scale>
        <p:origin x="-91" y="-115"/>
      </p:cViewPr>
      <p:guideLst>
        <p:guide orient="horz" pos="2160"/>
        <p:guide pos="2880"/>
      </p:guideLst>
    </p:cSldViewPr>
  </p:slideViewPr>
  <p:outlineViewPr>
    <p:cViewPr>
      <p:scale>
        <a:sx n="33" d="100"/>
        <a:sy n="33" d="100"/>
      </p:scale>
      <p:origin x="38" y="1246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F3C76-DD9D-4084-9136-FFFE3D08ED0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sv-SE"/>
        </a:p>
      </dgm:t>
    </dgm:pt>
    <dgm:pt modelId="{6BA0EB2D-8463-4C3E-85FE-CD31E15FEB28}">
      <dgm:prSet phldrT="[Text]"/>
      <dgm:spPr/>
      <dgm:t>
        <a:bodyPr/>
        <a:lstStyle/>
        <a:p>
          <a:r>
            <a:rPr lang="en-GB" dirty="0" smtClean="0"/>
            <a:t>System Integrity</a:t>
          </a:r>
          <a:endParaRPr lang="sv-SE" dirty="0"/>
        </a:p>
      </dgm:t>
    </dgm:pt>
    <dgm:pt modelId="{0A041A69-C3E3-493C-9BBE-FC64BCADD795}" type="parTrans" cxnId="{F79BE38E-D43B-4387-8A05-AB8A51ABB461}">
      <dgm:prSet/>
      <dgm:spPr/>
      <dgm:t>
        <a:bodyPr/>
        <a:lstStyle/>
        <a:p>
          <a:endParaRPr lang="sv-SE"/>
        </a:p>
      </dgm:t>
    </dgm:pt>
    <dgm:pt modelId="{73C05B28-C270-494C-A0B9-E842D9F88591}" type="sibTrans" cxnId="{F79BE38E-D43B-4387-8A05-AB8A51ABB461}">
      <dgm:prSet/>
      <dgm:spPr/>
      <dgm:t>
        <a:bodyPr/>
        <a:lstStyle/>
        <a:p>
          <a:endParaRPr lang="sv-SE"/>
        </a:p>
      </dgm:t>
    </dgm:pt>
    <dgm:pt modelId="{125864DD-6162-4510-82CF-57A53A2914B0}">
      <dgm:prSet phldrT="[Text]" custT="1"/>
      <dgm:spPr/>
      <dgm:t>
        <a:bodyPr/>
        <a:lstStyle/>
        <a:p>
          <a:pPr algn="ctr"/>
          <a:endParaRPr lang="en-GB" sz="2400" dirty="0" smtClean="0"/>
        </a:p>
        <a:p>
          <a:pPr algn="ctr"/>
          <a:r>
            <a:rPr lang="en-GB" sz="2400" dirty="0" smtClean="0"/>
            <a:t>Application Level</a:t>
          </a:r>
        </a:p>
        <a:p>
          <a:pPr algn="l"/>
          <a:r>
            <a:rPr lang="en-GB" sz="1200" dirty="0" smtClean="0">
              <a:solidFill>
                <a:schemeClr val="bg1"/>
              </a:solidFill>
            </a:rPr>
            <a:t>- Authentication and use administration</a:t>
          </a:r>
          <a:endParaRPr lang="sv-SE" sz="1200" dirty="0" smtClean="0">
            <a:solidFill>
              <a:schemeClr val="bg1"/>
            </a:solidFill>
          </a:endParaRPr>
        </a:p>
        <a:p>
          <a:pPr algn="l"/>
          <a:r>
            <a:rPr lang="en-GB" sz="1200" dirty="0" smtClean="0">
              <a:solidFill>
                <a:schemeClr val="bg1"/>
              </a:solidFill>
            </a:rPr>
            <a:t>- Detection of attacks </a:t>
          </a:r>
          <a:endParaRPr lang="en-GB" sz="1200" dirty="0" smtClean="0">
            <a:solidFill>
              <a:schemeClr val="bg1"/>
            </a:solidFill>
          </a:endParaRPr>
        </a:p>
        <a:p>
          <a:pPr algn="l"/>
          <a:r>
            <a:rPr lang="en-GB" sz="1200" dirty="0" smtClean="0">
              <a:solidFill>
                <a:schemeClr val="bg1"/>
              </a:solidFill>
            </a:rPr>
            <a:t>- Integrated access protection</a:t>
          </a:r>
        </a:p>
        <a:p>
          <a:pPr algn="l"/>
          <a:r>
            <a:rPr lang="en-GB" sz="1200" dirty="0" smtClean="0">
              <a:solidFill>
                <a:schemeClr val="bg1"/>
              </a:solidFill>
            </a:rPr>
            <a:t>- </a:t>
          </a:r>
          <a:r>
            <a:rPr lang="en-GB" sz="1200" dirty="0" smtClean="0">
              <a:solidFill>
                <a:schemeClr val="bg1"/>
              </a:solidFill>
            </a:rPr>
            <a:t>Passwords management</a:t>
          </a:r>
          <a:endParaRPr lang="sv-SE" sz="1200" dirty="0" smtClean="0">
            <a:solidFill>
              <a:schemeClr val="bg1"/>
            </a:solidFill>
          </a:endParaRPr>
        </a:p>
        <a:p>
          <a:pPr algn="l"/>
          <a:r>
            <a:rPr lang="en-GB" sz="1200" dirty="0" smtClean="0">
              <a:solidFill>
                <a:schemeClr val="bg1"/>
              </a:solidFill>
            </a:rPr>
            <a:t>- System hardening </a:t>
          </a:r>
          <a:endParaRPr lang="sv-SE" sz="1200" dirty="0" smtClean="0">
            <a:solidFill>
              <a:schemeClr val="bg1"/>
            </a:solidFill>
          </a:endParaRPr>
        </a:p>
        <a:p>
          <a:pPr algn="l"/>
          <a:r>
            <a:rPr lang="en-GB" sz="1200" dirty="0" smtClean="0">
              <a:solidFill>
                <a:schemeClr val="bg1"/>
              </a:solidFill>
            </a:rPr>
            <a:t>- Recovery procedures </a:t>
          </a:r>
          <a:endParaRPr lang="en-GB" sz="3200" dirty="0" smtClean="0">
            <a:solidFill>
              <a:schemeClr val="bg1"/>
            </a:solidFill>
          </a:endParaRPr>
        </a:p>
      </dgm:t>
    </dgm:pt>
    <dgm:pt modelId="{998A304C-EBE1-42E6-BBA9-5B529337AA99}" type="parTrans" cxnId="{9F7ED715-AD39-401A-BDE4-6585819B7071}">
      <dgm:prSet/>
      <dgm:spPr/>
      <dgm:t>
        <a:bodyPr/>
        <a:lstStyle/>
        <a:p>
          <a:endParaRPr lang="sv-SE"/>
        </a:p>
      </dgm:t>
    </dgm:pt>
    <dgm:pt modelId="{314298AF-746E-4004-BE88-CBB34D399836}" type="sibTrans" cxnId="{9F7ED715-AD39-401A-BDE4-6585819B7071}">
      <dgm:prSet/>
      <dgm:spPr/>
      <dgm:t>
        <a:bodyPr/>
        <a:lstStyle/>
        <a:p>
          <a:endParaRPr lang="sv-SE"/>
        </a:p>
      </dgm:t>
    </dgm:pt>
    <dgm:pt modelId="{41465A9A-92FF-4271-8DAA-CC010C6C7011}">
      <dgm:prSet phldrT="[Text]" custT="1"/>
      <dgm:spPr/>
      <dgm:t>
        <a:bodyPr/>
        <a:lstStyle/>
        <a:p>
          <a:pPr algn="ctr"/>
          <a:r>
            <a:rPr lang="en-GB" sz="2400" dirty="0" smtClean="0"/>
            <a:t>Database</a:t>
          </a:r>
          <a:r>
            <a:rPr lang="en-GB" sz="1300" dirty="0" smtClean="0"/>
            <a:t> </a:t>
          </a:r>
          <a:r>
            <a:rPr lang="en-GB" sz="2400" dirty="0" smtClean="0"/>
            <a:t>Level</a:t>
          </a:r>
          <a:endParaRPr lang="en-GB" sz="1300" dirty="0" smtClean="0"/>
        </a:p>
        <a:p>
          <a:pPr algn="l"/>
          <a:r>
            <a:rPr lang="en-GB" sz="1200" dirty="0" smtClean="0">
              <a:solidFill>
                <a:schemeClr val="bg1"/>
              </a:solidFill>
            </a:rPr>
            <a:t>- Database authentication and permissions</a:t>
          </a:r>
          <a:endParaRPr lang="sv-SE" sz="1200" dirty="0" smtClean="0">
            <a:solidFill>
              <a:schemeClr val="bg1"/>
            </a:solidFill>
          </a:endParaRPr>
        </a:p>
        <a:p>
          <a:pPr algn="l"/>
          <a:r>
            <a:rPr lang="en-GB" sz="1200" dirty="0" smtClean="0">
              <a:solidFill>
                <a:schemeClr val="bg1"/>
              </a:solidFill>
            </a:rPr>
            <a:t>- Data management (logging, storing, retrieving…) </a:t>
          </a:r>
          <a:endParaRPr lang="sv-SE" sz="1200" dirty="0" smtClean="0">
            <a:solidFill>
              <a:schemeClr val="bg1"/>
            </a:solidFill>
          </a:endParaRPr>
        </a:p>
        <a:p>
          <a:pPr algn="l"/>
          <a:r>
            <a:rPr lang="en-GB" sz="1200" dirty="0" smtClean="0">
              <a:solidFill>
                <a:schemeClr val="bg1"/>
              </a:solidFill>
            </a:rPr>
            <a:t>- Data encryption and encryption keys management </a:t>
          </a:r>
          <a:r>
            <a:rPr lang="en-GB" sz="1050" dirty="0" smtClean="0"/>
            <a:t>	</a:t>
          </a:r>
          <a:endParaRPr lang="sv-SE" sz="1050" dirty="0"/>
        </a:p>
      </dgm:t>
    </dgm:pt>
    <dgm:pt modelId="{3AD6C6FB-6EDF-4D05-8F43-28009F3F1FF7}" type="parTrans" cxnId="{04E1B730-8174-4A4D-9C89-17189E102F8E}">
      <dgm:prSet/>
      <dgm:spPr/>
      <dgm:t>
        <a:bodyPr/>
        <a:lstStyle/>
        <a:p>
          <a:endParaRPr lang="sv-SE"/>
        </a:p>
      </dgm:t>
    </dgm:pt>
    <dgm:pt modelId="{FAAD42DB-F6C3-4172-8003-DCCD640B43EA}" type="sibTrans" cxnId="{04E1B730-8174-4A4D-9C89-17189E102F8E}">
      <dgm:prSet/>
      <dgm:spPr/>
      <dgm:t>
        <a:bodyPr/>
        <a:lstStyle/>
        <a:p>
          <a:endParaRPr lang="sv-SE"/>
        </a:p>
      </dgm:t>
    </dgm:pt>
    <dgm:pt modelId="{E58EC401-C850-4B8E-B7A5-83B86D8EDDBF}">
      <dgm:prSet phldrT="[Text]" custT="1"/>
      <dgm:spPr/>
      <dgm:t>
        <a:bodyPr/>
        <a:lstStyle/>
        <a:p>
          <a:pPr algn="ctr"/>
          <a:r>
            <a:rPr lang="en-GB" sz="2400" dirty="0" smtClean="0"/>
            <a:t>Update Management Level </a:t>
          </a:r>
        </a:p>
        <a:p>
          <a:pPr algn="l"/>
          <a:r>
            <a:rPr lang="en-GB" sz="1200" dirty="0" smtClean="0">
              <a:solidFill>
                <a:schemeClr val="bg1"/>
              </a:solidFill>
            </a:rPr>
            <a:t>- Patch management – software and firmware updating </a:t>
          </a:r>
          <a:endParaRPr lang="sv-SE" sz="1200" dirty="0">
            <a:solidFill>
              <a:schemeClr val="bg1"/>
            </a:solidFill>
          </a:endParaRPr>
        </a:p>
      </dgm:t>
    </dgm:pt>
    <dgm:pt modelId="{71AE55BF-6602-4F41-AB9B-195F0FB3B978}" type="parTrans" cxnId="{E5025D20-38CC-4DCB-B176-8F0E256D04F9}">
      <dgm:prSet/>
      <dgm:spPr/>
      <dgm:t>
        <a:bodyPr/>
        <a:lstStyle/>
        <a:p>
          <a:endParaRPr lang="sv-SE"/>
        </a:p>
      </dgm:t>
    </dgm:pt>
    <dgm:pt modelId="{21FC49CD-92E9-42DB-BCB4-767B75C8FD64}" type="sibTrans" cxnId="{E5025D20-38CC-4DCB-B176-8F0E256D04F9}">
      <dgm:prSet/>
      <dgm:spPr/>
      <dgm:t>
        <a:bodyPr/>
        <a:lstStyle/>
        <a:p>
          <a:endParaRPr lang="sv-SE"/>
        </a:p>
      </dgm:t>
    </dgm:pt>
    <dgm:pt modelId="{5C4397D5-7860-485E-B917-6A8B82CEAE2A}">
      <dgm:prSet phldrT="[Text]" custT="1"/>
      <dgm:spPr/>
      <dgm:t>
        <a:bodyPr/>
        <a:lstStyle/>
        <a:p>
          <a:r>
            <a:rPr lang="en-GB" sz="2400" dirty="0" smtClean="0"/>
            <a:t>Hardware Replacement Level</a:t>
          </a:r>
          <a:endParaRPr lang="sv-SE" sz="2400" dirty="0"/>
        </a:p>
      </dgm:t>
    </dgm:pt>
    <dgm:pt modelId="{B57820C0-A6C8-41E9-883A-980278C7C916}" type="parTrans" cxnId="{351AA8AC-C38F-4841-89C9-534159D91A93}">
      <dgm:prSet/>
      <dgm:spPr/>
      <dgm:t>
        <a:bodyPr/>
        <a:lstStyle/>
        <a:p>
          <a:endParaRPr lang="sv-SE"/>
        </a:p>
      </dgm:t>
    </dgm:pt>
    <dgm:pt modelId="{66D39C6C-E9BE-4D04-96AE-4100FB459828}" type="sibTrans" cxnId="{351AA8AC-C38F-4841-89C9-534159D91A93}">
      <dgm:prSet/>
      <dgm:spPr/>
      <dgm:t>
        <a:bodyPr/>
        <a:lstStyle/>
        <a:p>
          <a:endParaRPr lang="sv-SE"/>
        </a:p>
      </dgm:t>
    </dgm:pt>
    <dgm:pt modelId="{93B4C4C9-E8A6-471A-B660-F3D19C03FC4D}" type="pres">
      <dgm:prSet presAssocID="{7DCF3C76-DD9D-4084-9136-FFFE3D08ED0C}" presName="diagram" presStyleCnt="0">
        <dgm:presLayoutVars>
          <dgm:chMax val="1"/>
          <dgm:dir/>
          <dgm:animLvl val="ctr"/>
          <dgm:resizeHandles val="exact"/>
        </dgm:presLayoutVars>
      </dgm:prSet>
      <dgm:spPr/>
      <dgm:t>
        <a:bodyPr/>
        <a:lstStyle/>
        <a:p>
          <a:endParaRPr lang="sv-SE"/>
        </a:p>
      </dgm:t>
    </dgm:pt>
    <dgm:pt modelId="{71285217-9EB5-4C37-A5FD-24664DAAC3C3}" type="pres">
      <dgm:prSet presAssocID="{7DCF3C76-DD9D-4084-9136-FFFE3D08ED0C}" presName="matrix" presStyleCnt="0"/>
      <dgm:spPr/>
    </dgm:pt>
    <dgm:pt modelId="{CAAABB35-E843-49E0-BB9E-4D06EBA7002E}" type="pres">
      <dgm:prSet presAssocID="{7DCF3C76-DD9D-4084-9136-FFFE3D08ED0C}" presName="tile1" presStyleLbl="node1" presStyleIdx="0" presStyleCnt="4" custLinFactNeighborX="-25987" custLinFactNeighborY="-21262"/>
      <dgm:spPr/>
      <dgm:t>
        <a:bodyPr/>
        <a:lstStyle/>
        <a:p>
          <a:endParaRPr lang="sv-SE"/>
        </a:p>
      </dgm:t>
    </dgm:pt>
    <dgm:pt modelId="{58BF102D-7765-451E-9EC9-CAA859F9DB90}" type="pres">
      <dgm:prSet presAssocID="{7DCF3C76-DD9D-4084-9136-FFFE3D08ED0C}" presName="tile1text" presStyleLbl="node1" presStyleIdx="0" presStyleCnt="4">
        <dgm:presLayoutVars>
          <dgm:chMax val="0"/>
          <dgm:chPref val="0"/>
          <dgm:bulletEnabled val="1"/>
        </dgm:presLayoutVars>
      </dgm:prSet>
      <dgm:spPr/>
      <dgm:t>
        <a:bodyPr/>
        <a:lstStyle/>
        <a:p>
          <a:endParaRPr lang="sv-SE"/>
        </a:p>
      </dgm:t>
    </dgm:pt>
    <dgm:pt modelId="{EFAB7301-F481-4273-8DF3-02CC52027C20}" type="pres">
      <dgm:prSet presAssocID="{7DCF3C76-DD9D-4084-9136-FFFE3D08ED0C}" presName="tile2" presStyleLbl="node1" presStyleIdx="1" presStyleCnt="4" custScaleX="99999" custLinFactNeighborX="-2127"/>
      <dgm:spPr/>
      <dgm:t>
        <a:bodyPr/>
        <a:lstStyle/>
        <a:p>
          <a:endParaRPr lang="sv-SE"/>
        </a:p>
      </dgm:t>
    </dgm:pt>
    <dgm:pt modelId="{6AB6C25D-2BBD-4B4E-88CF-38C0AE1D4FF5}" type="pres">
      <dgm:prSet presAssocID="{7DCF3C76-DD9D-4084-9136-FFFE3D08ED0C}" presName="tile2text" presStyleLbl="node1" presStyleIdx="1" presStyleCnt="4">
        <dgm:presLayoutVars>
          <dgm:chMax val="0"/>
          <dgm:chPref val="0"/>
          <dgm:bulletEnabled val="1"/>
        </dgm:presLayoutVars>
      </dgm:prSet>
      <dgm:spPr/>
      <dgm:t>
        <a:bodyPr/>
        <a:lstStyle/>
        <a:p>
          <a:endParaRPr lang="sv-SE"/>
        </a:p>
      </dgm:t>
    </dgm:pt>
    <dgm:pt modelId="{A198F591-6A77-4A90-B9D3-0D42DA77242A}" type="pres">
      <dgm:prSet presAssocID="{7DCF3C76-DD9D-4084-9136-FFFE3D08ED0C}" presName="tile3" presStyleLbl="node1" presStyleIdx="2" presStyleCnt="4" custScaleX="99999" custLinFactNeighborX="-1" custLinFactNeighborY="-1587"/>
      <dgm:spPr/>
      <dgm:t>
        <a:bodyPr/>
        <a:lstStyle/>
        <a:p>
          <a:endParaRPr lang="sv-SE"/>
        </a:p>
      </dgm:t>
    </dgm:pt>
    <dgm:pt modelId="{B8B21977-BE79-4628-B9D0-89C5474C6F79}" type="pres">
      <dgm:prSet presAssocID="{7DCF3C76-DD9D-4084-9136-FFFE3D08ED0C}" presName="tile3text" presStyleLbl="node1" presStyleIdx="2" presStyleCnt="4">
        <dgm:presLayoutVars>
          <dgm:chMax val="0"/>
          <dgm:chPref val="0"/>
          <dgm:bulletEnabled val="1"/>
        </dgm:presLayoutVars>
      </dgm:prSet>
      <dgm:spPr/>
      <dgm:t>
        <a:bodyPr/>
        <a:lstStyle/>
        <a:p>
          <a:endParaRPr lang="sv-SE"/>
        </a:p>
      </dgm:t>
    </dgm:pt>
    <dgm:pt modelId="{B6C637B8-F118-4394-9114-FD469A185A29}" type="pres">
      <dgm:prSet presAssocID="{7DCF3C76-DD9D-4084-9136-FFFE3D08ED0C}" presName="tile4" presStyleLbl="node1" presStyleIdx="3" presStyleCnt="4" custLinFactNeighborX="-2128" custLinFactNeighborY="-1587"/>
      <dgm:spPr/>
      <dgm:t>
        <a:bodyPr/>
        <a:lstStyle/>
        <a:p>
          <a:endParaRPr lang="sv-SE"/>
        </a:p>
      </dgm:t>
    </dgm:pt>
    <dgm:pt modelId="{539F537C-4E4B-4AAF-84D7-3AD5D97BBE31}" type="pres">
      <dgm:prSet presAssocID="{7DCF3C76-DD9D-4084-9136-FFFE3D08ED0C}" presName="tile4text" presStyleLbl="node1" presStyleIdx="3" presStyleCnt="4">
        <dgm:presLayoutVars>
          <dgm:chMax val="0"/>
          <dgm:chPref val="0"/>
          <dgm:bulletEnabled val="1"/>
        </dgm:presLayoutVars>
      </dgm:prSet>
      <dgm:spPr/>
      <dgm:t>
        <a:bodyPr/>
        <a:lstStyle/>
        <a:p>
          <a:endParaRPr lang="sv-SE"/>
        </a:p>
      </dgm:t>
    </dgm:pt>
    <dgm:pt modelId="{48CFE36B-4167-4970-AFFD-99BC9645F1E2}" type="pres">
      <dgm:prSet presAssocID="{7DCF3C76-DD9D-4084-9136-FFFE3D08ED0C}" presName="centerTile" presStyleLbl="fgShp" presStyleIdx="0" presStyleCnt="1">
        <dgm:presLayoutVars>
          <dgm:chMax val="0"/>
          <dgm:chPref val="0"/>
        </dgm:presLayoutVars>
      </dgm:prSet>
      <dgm:spPr/>
      <dgm:t>
        <a:bodyPr/>
        <a:lstStyle/>
        <a:p>
          <a:endParaRPr lang="sv-SE"/>
        </a:p>
      </dgm:t>
    </dgm:pt>
  </dgm:ptLst>
  <dgm:cxnLst>
    <dgm:cxn modelId="{E5025D20-38CC-4DCB-B176-8F0E256D04F9}" srcId="{6BA0EB2D-8463-4C3E-85FE-CD31E15FEB28}" destId="{E58EC401-C850-4B8E-B7A5-83B86D8EDDBF}" srcOrd="2" destOrd="0" parTransId="{71AE55BF-6602-4F41-AB9B-195F0FB3B978}" sibTransId="{21FC49CD-92E9-42DB-BCB4-767B75C8FD64}"/>
    <dgm:cxn modelId="{01F4AF8E-D0B3-4C31-BAC2-A6CEFF36F655}" type="presOf" srcId="{5C4397D5-7860-485E-B917-6A8B82CEAE2A}" destId="{539F537C-4E4B-4AAF-84D7-3AD5D97BBE31}" srcOrd="1" destOrd="0" presId="urn:microsoft.com/office/officeart/2005/8/layout/matrix1"/>
    <dgm:cxn modelId="{8DE646D4-62D7-4A67-B476-14647129AD13}" type="presOf" srcId="{E58EC401-C850-4B8E-B7A5-83B86D8EDDBF}" destId="{B8B21977-BE79-4628-B9D0-89C5474C6F79}" srcOrd="1" destOrd="0" presId="urn:microsoft.com/office/officeart/2005/8/layout/matrix1"/>
    <dgm:cxn modelId="{15AF970E-D8D9-49C7-A44D-741CA082D3DF}" type="presOf" srcId="{5C4397D5-7860-485E-B917-6A8B82CEAE2A}" destId="{B6C637B8-F118-4394-9114-FD469A185A29}" srcOrd="0" destOrd="0" presId="urn:microsoft.com/office/officeart/2005/8/layout/matrix1"/>
    <dgm:cxn modelId="{762BAE42-261E-40FB-9EBA-7C7D8C9BABC3}" type="presOf" srcId="{7DCF3C76-DD9D-4084-9136-FFFE3D08ED0C}" destId="{93B4C4C9-E8A6-471A-B660-F3D19C03FC4D}" srcOrd="0" destOrd="0" presId="urn:microsoft.com/office/officeart/2005/8/layout/matrix1"/>
    <dgm:cxn modelId="{351AA8AC-C38F-4841-89C9-534159D91A93}" srcId="{6BA0EB2D-8463-4C3E-85FE-CD31E15FEB28}" destId="{5C4397D5-7860-485E-B917-6A8B82CEAE2A}" srcOrd="3" destOrd="0" parTransId="{B57820C0-A6C8-41E9-883A-980278C7C916}" sibTransId="{66D39C6C-E9BE-4D04-96AE-4100FB459828}"/>
    <dgm:cxn modelId="{9F7ED715-AD39-401A-BDE4-6585819B7071}" srcId="{6BA0EB2D-8463-4C3E-85FE-CD31E15FEB28}" destId="{125864DD-6162-4510-82CF-57A53A2914B0}" srcOrd="0" destOrd="0" parTransId="{998A304C-EBE1-42E6-BBA9-5B529337AA99}" sibTransId="{314298AF-746E-4004-BE88-CBB34D399836}"/>
    <dgm:cxn modelId="{936BAAFD-18D3-461A-A30B-300A9A6FDA94}" type="presOf" srcId="{41465A9A-92FF-4271-8DAA-CC010C6C7011}" destId="{6AB6C25D-2BBD-4B4E-88CF-38C0AE1D4FF5}" srcOrd="1" destOrd="0" presId="urn:microsoft.com/office/officeart/2005/8/layout/matrix1"/>
    <dgm:cxn modelId="{28789C94-3780-467B-94E5-D00900FC239F}" type="presOf" srcId="{E58EC401-C850-4B8E-B7A5-83B86D8EDDBF}" destId="{A198F591-6A77-4A90-B9D3-0D42DA77242A}" srcOrd="0" destOrd="0" presId="urn:microsoft.com/office/officeart/2005/8/layout/matrix1"/>
    <dgm:cxn modelId="{F79BE38E-D43B-4387-8A05-AB8A51ABB461}" srcId="{7DCF3C76-DD9D-4084-9136-FFFE3D08ED0C}" destId="{6BA0EB2D-8463-4C3E-85FE-CD31E15FEB28}" srcOrd="0" destOrd="0" parTransId="{0A041A69-C3E3-493C-9BBE-FC64BCADD795}" sibTransId="{73C05B28-C270-494C-A0B9-E842D9F88591}"/>
    <dgm:cxn modelId="{04E1B730-8174-4A4D-9C89-17189E102F8E}" srcId="{6BA0EB2D-8463-4C3E-85FE-CD31E15FEB28}" destId="{41465A9A-92FF-4271-8DAA-CC010C6C7011}" srcOrd="1" destOrd="0" parTransId="{3AD6C6FB-6EDF-4D05-8F43-28009F3F1FF7}" sibTransId="{FAAD42DB-F6C3-4172-8003-DCCD640B43EA}"/>
    <dgm:cxn modelId="{8AA5A245-C917-43A6-9366-C6A50CDB34E6}" type="presOf" srcId="{125864DD-6162-4510-82CF-57A53A2914B0}" destId="{58BF102D-7765-451E-9EC9-CAA859F9DB90}" srcOrd="1" destOrd="0" presId="urn:microsoft.com/office/officeart/2005/8/layout/matrix1"/>
    <dgm:cxn modelId="{6246391E-9038-4B1C-864C-1101EFD7CA9F}" type="presOf" srcId="{41465A9A-92FF-4271-8DAA-CC010C6C7011}" destId="{EFAB7301-F481-4273-8DF3-02CC52027C20}" srcOrd="0" destOrd="0" presId="urn:microsoft.com/office/officeart/2005/8/layout/matrix1"/>
    <dgm:cxn modelId="{5D66E643-14B8-439C-9AFB-D516C7EEDC96}" type="presOf" srcId="{125864DD-6162-4510-82CF-57A53A2914B0}" destId="{CAAABB35-E843-49E0-BB9E-4D06EBA7002E}" srcOrd="0" destOrd="0" presId="urn:microsoft.com/office/officeart/2005/8/layout/matrix1"/>
    <dgm:cxn modelId="{1D7F44E3-DC66-4F4E-95EB-BB26F0370946}" type="presOf" srcId="{6BA0EB2D-8463-4C3E-85FE-CD31E15FEB28}" destId="{48CFE36B-4167-4970-AFFD-99BC9645F1E2}" srcOrd="0" destOrd="0" presId="urn:microsoft.com/office/officeart/2005/8/layout/matrix1"/>
    <dgm:cxn modelId="{98C1C37C-6395-4BD4-8D52-E36749F065DD}" type="presParOf" srcId="{93B4C4C9-E8A6-471A-B660-F3D19C03FC4D}" destId="{71285217-9EB5-4C37-A5FD-24664DAAC3C3}" srcOrd="0" destOrd="0" presId="urn:microsoft.com/office/officeart/2005/8/layout/matrix1"/>
    <dgm:cxn modelId="{F2168DEB-8650-46E2-A553-EC45B728A597}" type="presParOf" srcId="{71285217-9EB5-4C37-A5FD-24664DAAC3C3}" destId="{CAAABB35-E843-49E0-BB9E-4D06EBA7002E}" srcOrd="0" destOrd="0" presId="urn:microsoft.com/office/officeart/2005/8/layout/matrix1"/>
    <dgm:cxn modelId="{31E491B0-8E15-4626-9B37-1F8D0DCD3081}" type="presParOf" srcId="{71285217-9EB5-4C37-A5FD-24664DAAC3C3}" destId="{58BF102D-7765-451E-9EC9-CAA859F9DB90}" srcOrd="1" destOrd="0" presId="urn:microsoft.com/office/officeart/2005/8/layout/matrix1"/>
    <dgm:cxn modelId="{A60880E6-10C7-4DC9-9BDE-924CDD0F9BD0}" type="presParOf" srcId="{71285217-9EB5-4C37-A5FD-24664DAAC3C3}" destId="{EFAB7301-F481-4273-8DF3-02CC52027C20}" srcOrd="2" destOrd="0" presId="urn:microsoft.com/office/officeart/2005/8/layout/matrix1"/>
    <dgm:cxn modelId="{C3C5A46D-3D24-4504-8BC3-E2E73BE4EFB6}" type="presParOf" srcId="{71285217-9EB5-4C37-A5FD-24664DAAC3C3}" destId="{6AB6C25D-2BBD-4B4E-88CF-38C0AE1D4FF5}" srcOrd="3" destOrd="0" presId="urn:microsoft.com/office/officeart/2005/8/layout/matrix1"/>
    <dgm:cxn modelId="{F849554E-C04C-478F-9B54-ABD68605247C}" type="presParOf" srcId="{71285217-9EB5-4C37-A5FD-24664DAAC3C3}" destId="{A198F591-6A77-4A90-B9D3-0D42DA77242A}" srcOrd="4" destOrd="0" presId="urn:microsoft.com/office/officeart/2005/8/layout/matrix1"/>
    <dgm:cxn modelId="{F6850452-58B6-4823-8E33-6AE1385FC7F7}" type="presParOf" srcId="{71285217-9EB5-4C37-A5FD-24664DAAC3C3}" destId="{B8B21977-BE79-4628-B9D0-89C5474C6F79}" srcOrd="5" destOrd="0" presId="urn:microsoft.com/office/officeart/2005/8/layout/matrix1"/>
    <dgm:cxn modelId="{A5BB9775-1F25-497E-BCC8-E853C6393A2C}" type="presParOf" srcId="{71285217-9EB5-4C37-A5FD-24664DAAC3C3}" destId="{B6C637B8-F118-4394-9114-FD469A185A29}" srcOrd="6" destOrd="0" presId="urn:microsoft.com/office/officeart/2005/8/layout/matrix1"/>
    <dgm:cxn modelId="{394C86B5-8FE3-49CE-9FCB-42FDE43A34F3}" type="presParOf" srcId="{71285217-9EB5-4C37-A5FD-24664DAAC3C3}" destId="{539F537C-4E4B-4AAF-84D7-3AD5D97BBE31}" srcOrd="7" destOrd="0" presId="urn:microsoft.com/office/officeart/2005/8/layout/matrix1"/>
    <dgm:cxn modelId="{3FE42D85-1AB8-423E-972A-442D7B3A19CF}" type="presParOf" srcId="{93B4C4C9-E8A6-471A-B660-F3D19C03FC4D}" destId="{48CFE36B-4167-4970-AFFD-99BC9645F1E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ABB35-E843-49E0-BB9E-4D06EBA7002E}">
      <dsp:nvSpPr>
        <dsp:cNvPr id="0" name=""/>
        <dsp:cNvSpPr/>
      </dsp:nvSpPr>
      <dsp:spPr>
        <a:xfrm rot="16200000">
          <a:off x="558062" y="-558062"/>
          <a:ext cx="2268252" cy="338437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GB" sz="2400" kern="1200" dirty="0" smtClean="0"/>
        </a:p>
        <a:p>
          <a:pPr lvl="0" algn="ctr" defTabSz="1066800">
            <a:lnSpc>
              <a:spcPct val="90000"/>
            </a:lnSpc>
            <a:spcBef>
              <a:spcPct val="0"/>
            </a:spcBef>
            <a:spcAft>
              <a:spcPct val="35000"/>
            </a:spcAft>
          </a:pPr>
          <a:r>
            <a:rPr lang="en-GB" sz="2400" kern="1200" dirty="0" smtClean="0"/>
            <a:t>Application Level</a:t>
          </a:r>
        </a:p>
        <a:p>
          <a:pPr lvl="0" algn="l" defTabSz="1066800">
            <a:lnSpc>
              <a:spcPct val="90000"/>
            </a:lnSpc>
            <a:spcBef>
              <a:spcPct val="0"/>
            </a:spcBef>
            <a:spcAft>
              <a:spcPct val="35000"/>
            </a:spcAft>
          </a:pPr>
          <a:r>
            <a:rPr lang="en-GB" sz="1200" kern="1200" dirty="0" smtClean="0">
              <a:solidFill>
                <a:schemeClr val="bg1"/>
              </a:solidFill>
            </a:rPr>
            <a:t>- Authentication and use administration</a:t>
          </a:r>
          <a:endParaRPr lang="sv-SE" sz="1200" kern="1200" dirty="0" smtClean="0">
            <a:solidFill>
              <a:schemeClr val="bg1"/>
            </a:solidFill>
          </a:endParaRPr>
        </a:p>
        <a:p>
          <a:pPr lvl="0" algn="l" defTabSz="1066800">
            <a:lnSpc>
              <a:spcPct val="90000"/>
            </a:lnSpc>
            <a:spcBef>
              <a:spcPct val="0"/>
            </a:spcBef>
            <a:spcAft>
              <a:spcPct val="35000"/>
            </a:spcAft>
          </a:pPr>
          <a:r>
            <a:rPr lang="en-GB" sz="1200" kern="1200" dirty="0" smtClean="0">
              <a:solidFill>
                <a:schemeClr val="bg1"/>
              </a:solidFill>
            </a:rPr>
            <a:t>- Detection of attacks </a:t>
          </a:r>
          <a:endParaRPr lang="en-GB" sz="1200" kern="1200" dirty="0" smtClean="0">
            <a:solidFill>
              <a:schemeClr val="bg1"/>
            </a:solidFill>
          </a:endParaRPr>
        </a:p>
        <a:p>
          <a:pPr lvl="0" algn="l" defTabSz="1066800">
            <a:lnSpc>
              <a:spcPct val="90000"/>
            </a:lnSpc>
            <a:spcBef>
              <a:spcPct val="0"/>
            </a:spcBef>
            <a:spcAft>
              <a:spcPct val="35000"/>
            </a:spcAft>
          </a:pPr>
          <a:r>
            <a:rPr lang="en-GB" sz="1200" kern="1200" dirty="0" smtClean="0">
              <a:solidFill>
                <a:schemeClr val="bg1"/>
              </a:solidFill>
            </a:rPr>
            <a:t>- Integrated access protection</a:t>
          </a:r>
        </a:p>
        <a:p>
          <a:pPr lvl="0" algn="l" defTabSz="1066800">
            <a:lnSpc>
              <a:spcPct val="90000"/>
            </a:lnSpc>
            <a:spcBef>
              <a:spcPct val="0"/>
            </a:spcBef>
            <a:spcAft>
              <a:spcPct val="35000"/>
            </a:spcAft>
          </a:pPr>
          <a:r>
            <a:rPr lang="en-GB" sz="1200" kern="1200" dirty="0" smtClean="0">
              <a:solidFill>
                <a:schemeClr val="bg1"/>
              </a:solidFill>
            </a:rPr>
            <a:t>- </a:t>
          </a:r>
          <a:r>
            <a:rPr lang="en-GB" sz="1200" kern="1200" dirty="0" smtClean="0">
              <a:solidFill>
                <a:schemeClr val="bg1"/>
              </a:solidFill>
            </a:rPr>
            <a:t>Passwords management</a:t>
          </a:r>
          <a:endParaRPr lang="sv-SE" sz="1200" kern="1200" dirty="0" smtClean="0">
            <a:solidFill>
              <a:schemeClr val="bg1"/>
            </a:solidFill>
          </a:endParaRPr>
        </a:p>
        <a:p>
          <a:pPr lvl="0" algn="l" defTabSz="1066800">
            <a:lnSpc>
              <a:spcPct val="90000"/>
            </a:lnSpc>
            <a:spcBef>
              <a:spcPct val="0"/>
            </a:spcBef>
            <a:spcAft>
              <a:spcPct val="35000"/>
            </a:spcAft>
          </a:pPr>
          <a:r>
            <a:rPr lang="en-GB" sz="1200" kern="1200" dirty="0" smtClean="0">
              <a:solidFill>
                <a:schemeClr val="bg1"/>
              </a:solidFill>
            </a:rPr>
            <a:t>- System hardening </a:t>
          </a:r>
          <a:endParaRPr lang="sv-SE" sz="1200" kern="1200" dirty="0" smtClean="0">
            <a:solidFill>
              <a:schemeClr val="bg1"/>
            </a:solidFill>
          </a:endParaRPr>
        </a:p>
        <a:p>
          <a:pPr lvl="0" algn="l" defTabSz="1066800">
            <a:lnSpc>
              <a:spcPct val="90000"/>
            </a:lnSpc>
            <a:spcBef>
              <a:spcPct val="0"/>
            </a:spcBef>
            <a:spcAft>
              <a:spcPct val="35000"/>
            </a:spcAft>
          </a:pPr>
          <a:r>
            <a:rPr lang="en-GB" sz="1200" kern="1200" dirty="0" smtClean="0">
              <a:solidFill>
                <a:schemeClr val="bg1"/>
              </a:solidFill>
            </a:rPr>
            <a:t>- Recovery procedures </a:t>
          </a:r>
          <a:endParaRPr lang="en-GB" sz="3200" kern="1200" dirty="0" smtClean="0">
            <a:solidFill>
              <a:schemeClr val="bg1"/>
            </a:solidFill>
          </a:endParaRPr>
        </a:p>
      </dsp:txBody>
      <dsp:txXfrm rot="5400000">
        <a:off x="0" y="0"/>
        <a:ext cx="3384376" cy="1701189"/>
      </dsp:txXfrm>
    </dsp:sp>
    <dsp:sp modelId="{EFAB7301-F481-4273-8DF3-02CC52027C20}">
      <dsp:nvSpPr>
        <dsp:cNvPr id="0" name=""/>
        <dsp:cNvSpPr/>
      </dsp:nvSpPr>
      <dsp:spPr>
        <a:xfrm>
          <a:off x="3312407" y="0"/>
          <a:ext cx="3384342" cy="2268252"/>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Database</a:t>
          </a:r>
          <a:r>
            <a:rPr lang="en-GB" sz="1300" kern="1200" dirty="0" smtClean="0"/>
            <a:t> </a:t>
          </a:r>
          <a:r>
            <a:rPr lang="en-GB" sz="2400" kern="1200" dirty="0" smtClean="0"/>
            <a:t>Level</a:t>
          </a:r>
          <a:endParaRPr lang="en-GB" sz="1300" kern="1200" dirty="0" smtClean="0"/>
        </a:p>
        <a:p>
          <a:pPr lvl="0" algn="l" defTabSz="1066800">
            <a:lnSpc>
              <a:spcPct val="90000"/>
            </a:lnSpc>
            <a:spcBef>
              <a:spcPct val="0"/>
            </a:spcBef>
            <a:spcAft>
              <a:spcPct val="35000"/>
            </a:spcAft>
          </a:pPr>
          <a:r>
            <a:rPr lang="en-GB" sz="1200" kern="1200" dirty="0" smtClean="0">
              <a:solidFill>
                <a:schemeClr val="bg1"/>
              </a:solidFill>
            </a:rPr>
            <a:t>- Database authentication and permissions</a:t>
          </a:r>
          <a:endParaRPr lang="sv-SE" sz="1200" kern="1200" dirty="0" smtClean="0">
            <a:solidFill>
              <a:schemeClr val="bg1"/>
            </a:solidFill>
          </a:endParaRPr>
        </a:p>
        <a:p>
          <a:pPr lvl="0" algn="l" defTabSz="1066800">
            <a:lnSpc>
              <a:spcPct val="90000"/>
            </a:lnSpc>
            <a:spcBef>
              <a:spcPct val="0"/>
            </a:spcBef>
            <a:spcAft>
              <a:spcPct val="35000"/>
            </a:spcAft>
          </a:pPr>
          <a:r>
            <a:rPr lang="en-GB" sz="1200" kern="1200" dirty="0" smtClean="0">
              <a:solidFill>
                <a:schemeClr val="bg1"/>
              </a:solidFill>
            </a:rPr>
            <a:t>- Data management (logging, storing, retrieving…) </a:t>
          </a:r>
          <a:endParaRPr lang="sv-SE" sz="1200" kern="1200" dirty="0" smtClean="0">
            <a:solidFill>
              <a:schemeClr val="bg1"/>
            </a:solidFill>
          </a:endParaRPr>
        </a:p>
        <a:p>
          <a:pPr lvl="0" algn="l" defTabSz="1066800">
            <a:lnSpc>
              <a:spcPct val="90000"/>
            </a:lnSpc>
            <a:spcBef>
              <a:spcPct val="0"/>
            </a:spcBef>
            <a:spcAft>
              <a:spcPct val="35000"/>
            </a:spcAft>
          </a:pPr>
          <a:r>
            <a:rPr lang="en-GB" sz="1200" kern="1200" dirty="0" smtClean="0">
              <a:solidFill>
                <a:schemeClr val="bg1"/>
              </a:solidFill>
            </a:rPr>
            <a:t>- Data encryption and encryption keys management </a:t>
          </a:r>
          <a:r>
            <a:rPr lang="en-GB" sz="1050" kern="1200" dirty="0" smtClean="0"/>
            <a:t>	</a:t>
          </a:r>
          <a:endParaRPr lang="sv-SE" sz="1050" kern="1200" dirty="0"/>
        </a:p>
      </dsp:txBody>
      <dsp:txXfrm>
        <a:off x="3312407" y="0"/>
        <a:ext cx="3384342" cy="1701189"/>
      </dsp:txXfrm>
    </dsp:sp>
    <dsp:sp modelId="{A198F591-6A77-4A90-B9D3-0D42DA77242A}">
      <dsp:nvSpPr>
        <dsp:cNvPr id="0" name=""/>
        <dsp:cNvSpPr/>
      </dsp:nvSpPr>
      <dsp:spPr>
        <a:xfrm rot="10800000">
          <a:off x="0" y="2232254"/>
          <a:ext cx="3384342" cy="2268252"/>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Update Management Level </a:t>
          </a:r>
        </a:p>
        <a:p>
          <a:pPr lvl="0" algn="l" defTabSz="1066800">
            <a:lnSpc>
              <a:spcPct val="90000"/>
            </a:lnSpc>
            <a:spcBef>
              <a:spcPct val="0"/>
            </a:spcBef>
            <a:spcAft>
              <a:spcPct val="35000"/>
            </a:spcAft>
          </a:pPr>
          <a:r>
            <a:rPr lang="en-GB" sz="1200" kern="1200" dirty="0" smtClean="0">
              <a:solidFill>
                <a:schemeClr val="bg1"/>
              </a:solidFill>
            </a:rPr>
            <a:t>- Patch management – software and firmware updating </a:t>
          </a:r>
          <a:endParaRPr lang="sv-SE" sz="1200" kern="1200" dirty="0">
            <a:solidFill>
              <a:schemeClr val="bg1"/>
            </a:solidFill>
          </a:endParaRPr>
        </a:p>
      </dsp:txBody>
      <dsp:txXfrm rot="10800000">
        <a:off x="0" y="2799317"/>
        <a:ext cx="3384342" cy="1701189"/>
      </dsp:txXfrm>
    </dsp:sp>
    <dsp:sp modelId="{B6C637B8-F118-4394-9114-FD469A185A29}">
      <dsp:nvSpPr>
        <dsp:cNvPr id="0" name=""/>
        <dsp:cNvSpPr/>
      </dsp:nvSpPr>
      <dsp:spPr>
        <a:xfrm rot="5400000">
          <a:off x="3870418" y="1674192"/>
          <a:ext cx="2268252" cy="3384376"/>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Hardware Replacement Level</a:t>
          </a:r>
          <a:endParaRPr lang="sv-SE" sz="2400" kern="1200" dirty="0"/>
        </a:p>
      </dsp:txBody>
      <dsp:txXfrm rot="-5400000">
        <a:off x="3312356" y="2799317"/>
        <a:ext cx="3384376" cy="1701189"/>
      </dsp:txXfrm>
    </dsp:sp>
    <dsp:sp modelId="{48CFE36B-4167-4970-AFFD-99BC9645F1E2}">
      <dsp:nvSpPr>
        <dsp:cNvPr id="0" name=""/>
        <dsp:cNvSpPr/>
      </dsp:nvSpPr>
      <dsp:spPr>
        <a:xfrm>
          <a:off x="2369063" y="1701189"/>
          <a:ext cx="2030625" cy="1134126"/>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System Integrity</a:t>
          </a:r>
          <a:endParaRPr lang="sv-SE" sz="2800" kern="1200" dirty="0"/>
        </a:p>
      </dsp:txBody>
      <dsp:txXfrm>
        <a:off x="2424426" y="1756552"/>
        <a:ext cx="1919899" cy="10234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2016-11-22</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Local_area_network" TargetMode="External"/><Relationship Id="rId13" Type="http://schemas.openxmlformats.org/officeDocument/2006/relationships/hyperlink" Target="https://en.wikipedia.org/wiki/Stuxnet" TargetMode="External"/><Relationship Id="rId18" Type="http://schemas.openxmlformats.org/officeDocument/2006/relationships/hyperlink" Target="https://en.wikipedia.org/wiki/Removable_media" TargetMode="External"/><Relationship Id="rId3" Type="http://schemas.openxmlformats.org/officeDocument/2006/relationships/hyperlink" Target="https://en.wikipedia.org/wiki/Air_gap_(networking)#cite_note-1" TargetMode="External"/><Relationship Id="rId21" Type="http://schemas.openxmlformats.org/officeDocument/2006/relationships/hyperlink" Target="https://en.wikipedia.org/wiki/Air_gap_(networking)#cite_note-arxiv.org-6" TargetMode="External"/><Relationship Id="rId7" Type="http://schemas.openxmlformats.org/officeDocument/2006/relationships/hyperlink" Target="https://en.wikipedia.org/wiki/Internet" TargetMode="External"/><Relationship Id="rId12" Type="http://schemas.openxmlformats.org/officeDocument/2006/relationships/hyperlink" Target="https://en.wikipedia.org/wiki/Computer_virus" TargetMode="External"/><Relationship Id="rId17" Type="http://schemas.openxmlformats.org/officeDocument/2006/relationships/hyperlink" Target="https://en.wikipedia.org/wiki/Security_hole" TargetMode="External"/><Relationship Id="rId2" Type="http://schemas.openxmlformats.org/officeDocument/2006/relationships/slide" Target="../slides/slide24.xml"/><Relationship Id="rId16" Type="http://schemas.openxmlformats.org/officeDocument/2006/relationships/hyperlink" Target="https://en.wikipedia.org/wiki/Exploit_(computer_security)" TargetMode="External"/><Relationship Id="rId20" Type="http://schemas.openxmlformats.org/officeDocument/2006/relationships/hyperlink" Target="https://en.wikipedia.org/wiki/Air_gap_(networking)#cite_note-5" TargetMode="External"/><Relationship Id="rId1" Type="http://schemas.openxmlformats.org/officeDocument/2006/relationships/notesMaster" Target="../notesMasters/notesMaster1.xml"/><Relationship Id="rId6" Type="http://schemas.openxmlformats.org/officeDocument/2006/relationships/hyperlink" Target="https://en.wikipedia.org/wiki/Computer_network" TargetMode="External"/><Relationship Id="rId11" Type="http://schemas.openxmlformats.org/officeDocument/2006/relationships/hyperlink" Target="https://en.wikipedia.org/wiki/Datagram" TargetMode="External"/><Relationship Id="rId5" Type="http://schemas.openxmlformats.org/officeDocument/2006/relationships/hyperlink" Target="https://en.wikipedia.org/wiki/Network_security" TargetMode="External"/><Relationship Id="rId15" Type="http://schemas.openxmlformats.org/officeDocument/2006/relationships/hyperlink" Target="https://en.wikipedia.org/wiki/2008_cyberattack_on_United_States" TargetMode="External"/><Relationship Id="rId23" Type="http://schemas.openxmlformats.org/officeDocument/2006/relationships/hyperlink" Target="https://en.wikipedia.org/wiki/Air_gap_(networking)#cite_note-ZDNet-NSA-8" TargetMode="External"/><Relationship Id="rId10" Type="http://schemas.openxmlformats.org/officeDocument/2006/relationships/hyperlink" Target="https://en.wikipedia.org/wiki/Packet_(information_technology)" TargetMode="External"/><Relationship Id="rId19" Type="http://schemas.openxmlformats.org/officeDocument/2006/relationships/hyperlink" Target="https://en.wikipedia.org/wiki/Acoustics" TargetMode="External"/><Relationship Id="rId4" Type="http://schemas.openxmlformats.org/officeDocument/2006/relationships/hyperlink" Target="https://en.wikipedia.org/wiki/Air_gap_(networking)#cite_note-2" TargetMode="External"/><Relationship Id="rId9" Type="http://schemas.openxmlformats.org/officeDocument/2006/relationships/hyperlink" Target="https://en.wikipedia.org/wiki/Air_gap_(networking)#cite_note-3" TargetMode="External"/><Relationship Id="rId14" Type="http://schemas.openxmlformats.org/officeDocument/2006/relationships/hyperlink" Target="https://en.wikipedia.org/wiki/Air_gap_(networking)#cite_note-4" TargetMode="External"/><Relationship Id="rId22" Type="http://schemas.openxmlformats.org/officeDocument/2006/relationships/hyperlink" Target="https://en.wikipedia.org/wiki/Air_gap_(networking)#cite_note-cyber.bgu.ac.il-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Siemens fail-safe CPUs allow the processing of standard and safety programs on a single CPU. This allows fail-safe data to be evaluated in the standard user program and thus, this integration provides the system advantages and the extensive functionality of SIMATIC also for fail-safe applications. Besides this, Siemens fail-safe CPUs (and SIMATIC Safety F-systems in general) are certified to satisfy the Safety Integrity Level SIL3 in accordance with IEC 61508:2010, which means it is suitable for the SIL required by each SIF it services in PSS accelerator system</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Verification tests that the system was built right (according to the requirements).  Validation checks that the right system was built (truly meets the needs and intent of the customer).  V&amp;V primarily involve testing of the software system, though it encompasses analyses, inspections, and reviews as well.  The amount of testing can be tailored, with safety critical units and subsystems receiving the majority of the test effort.  Traceability from the requirements, through design and coding, and into test is an important part of V&amp;V.</a:t>
            </a:r>
            <a:r>
              <a:rPr lang="en-US" dirty="0" smtClean="0">
                <a:effectLst/>
              </a:rPr>
              <a:t> </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300570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345810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381624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essential to provide access protection in operation mode for the access to the safety part of the software. The access to PSS safety software shall be protected by two password prompts: one for the safety program and another for the safety CPU. To optimise the access protection, the passwords for safety CPU and safety program shall be different. More information about password protection of safety related software can be found in ESS-0058389.</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Initially, no access protection is necessary for test purposes, commissioning, etc. That is, it is allowed to execute all offline and online actions without access protection, but the safety of the system shall be guaranteed through other organizational measures, for example, restricted access to certain areas.</a:t>
            </a:r>
            <a:endParaRPr lang="sv-S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prevent the misuse, the system shall automatically check the collective signature of the safety program (Checksum test) and in case of the software misuse; the system shall go to Alarm mode and PSS system administrator must be informed immediately. Note that checksum will change after any error-free safety software re-generation. </a:t>
            </a:r>
            <a:endParaRPr lang="sv-SE"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In Siemens S7-1500 series, the F-runtime group information DB is used for that purpose, where data about F-signature of the safety program, safety program’s compilation date and F-runtime group collective signature can be found and used for checking. Note that these are standard program data and should not be part of the safety program.   </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289551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rgbClr val="000000"/>
                </a:solidFill>
              </a:rPr>
              <a:t>A Test Platform is necessary through the lifecycle of a safety system to:</a:t>
            </a:r>
          </a:p>
          <a:p>
            <a:pPr lvl="1"/>
            <a:r>
              <a:rPr lang="en-US" dirty="0" smtClean="0">
                <a:solidFill>
                  <a:srgbClr val="000000"/>
                </a:solidFill>
              </a:rPr>
              <a:t>develop the system and test it before production deployment</a:t>
            </a:r>
          </a:p>
          <a:p>
            <a:pPr lvl="1"/>
            <a:r>
              <a:rPr lang="en-US" dirty="0" smtClean="0">
                <a:solidFill>
                  <a:srgbClr val="000000"/>
                </a:solidFill>
              </a:rPr>
              <a:t>prepare upgrades</a:t>
            </a:r>
          </a:p>
          <a:p>
            <a:pPr lvl="1"/>
            <a:r>
              <a:rPr lang="en-US" dirty="0" smtClean="0">
                <a:solidFill>
                  <a:srgbClr val="000000"/>
                </a:solidFill>
              </a:rPr>
              <a:t>help during the operation &amp; maintenance phase</a:t>
            </a:r>
          </a:p>
          <a:p>
            <a:endParaRPr lang="en-US" dirty="0" smtClean="0">
              <a:solidFill>
                <a:srgbClr val="000000"/>
              </a:solidFill>
            </a:endParaRPr>
          </a:p>
          <a:p>
            <a:r>
              <a:rPr lang="en-US" dirty="0" smtClean="0">
                <a:solidFill>
                  <a:srgbClr val="000000"/>
                </a:solidFill>
              </a:rPr>
              <a:t>The closer to production system the platform, the easier it is to detect all kind of errors, not only in the software logic.</a:t>
            </a:r>
          </a:p>
          <a:p>
            <a:endParaRPr lang="en-US" dirty="0" smtClean="0">
              <a:solidFill>
                <a:srgbClr val="000000"/>
              </a:solidFill>
            </a:endParaRPr>
          </a:p>
          <a:p>
            <a:r>
              <a:rPr lang="en-US" dirty="0" smtClean="0">
                <a:solidFill>
                  <a:srgbClr val="000000"/>
                </a:solidFill>
              </a:rPr>
              <a:t>In the LHC0 Test Platform, the introduction of SIMBA and SIMIT makes it possible to rapidly change the configuration of the test platform and to conduct the necessary tests or error reproduction on demand.</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3799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air gap</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air wall</a:t>
            </a:r>
            <a:r>
              <a:rPr lang="en-US" sz="1200" b="0" i="0" u="none" strike="noStrike" kern="1200" baseline="300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air gapping</a:t>
            </a:r>
            <a:r>
              <a:rPr lang="en-US" sz="1200" b="0" i="0" u="none" strike="noStrike" kern="1200" baseline="300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5" tooltip="Network security"/>
              </a:rPr>
              <a:t>network security</a:t>
            </a:r>
            <a:r>
              <a:rPr lang="en-US" sz="1200" b="0" i="0" kern="1200" dirty="0" smtClean="0">
                <a:solidFill>
                  <a:schemeClr val="tx1"/>
                </a:solidFill>
                <a:effectLst/>
                <a:latin typeface="+mn-lt"/>
                <a:ea typeface="+mn-ea"/>
                <a:cs typeface="+mn-cs"/>
              </a:rPr>
              <a:t> measure employed on one or more computers to ensure that a secure </a:t>
            </a:r>
            <a:r>
              <a:rPr lang="en-US" sz="1200" b="0" i="0" u="none" strike="noStrike" kern="1200" dirty="0" smtClean="0">
                <a:solidFill>
                  <a:schemeClr val="tx1"/>
                </a:solidFill>
                <a:effectLst/>
                <a:latin typeface="+mn-lt"/>
                <a:ea typeface="+mn-ea"/>
                <a:cs typeface="+mn-cs"/>
                <a:hlinkClick r:id="rId6" tooltip="Computer network"/>
              </a:rPr>
              <a:t>computer network</a:t>
            </a:r>
            <a:r>
              <a:rPr lang="en-US" sz="1200" b="0" i="0" kern="1200" dirty="0" smtClean="0">
                <a:solidFill>
                  <a:schemeClr val="tx1"/>
                </a:solidFill>
                <a:effectLst/>
                <a:latin typeface="+mn-lt"/>
                <a:ea typeface="+mn-ea"/>
                <a:cs typeface="+mn-cs"/>
              </a:rPr>
              <a:t> is physically isolated from unsecured networks, such as the public </a:t>
            </a:r>
            <a:r>
              <a:rPr lang="en-US" sz="1200" b="0" i="0" u="none" strike="noStrike" kern="1200" dirty="0" smtClean="0">
                <a:solidFill>
                  <a:schemeClr val="tx1"/>
                </a:solidFill>
                <a:effectLst/>
                <a:latin typeface="+mn-lt"/>
                <a:ea typeface="+mn-ea"/>
                <a:cs typeface="+mn-cs"/>
                <a:hlinkClick r:id="rId7" tooltip="Internet"/>
              </a:rPr>
              <a:t>Internet</a:t>
            </a:r>
            <a:r>
              <a:rPr lang="en-US" sz="1200" b="0" i="0" kern="1200" dirty="0" smtClean="0">
                <a:solidFill>
                  <a:schemeClr val="tx1"/>
                </a:solidFill>
                <a:effectLst/>
                <a:latin typeface="+mn-lt"/>
                <a:ea typeface="+mn-ea"/>
                <a:cs typeface="+mn-cs"/>
              </a:rPr>
              <a:t> or an unsecured </a:t>
            </a:r>
            <a:r>
              <a:rPr lang="en-US" sz="1200" b="0" i="0" u="none" strike="noStrike" kern="1200" dirty="0" smtClean="0">
                <a:solidFill>
                  <a:schemeClr val="tx1"/>
                </a:solidFill>
                <a:effectLst/>
                <a:latin typeface="+mn-lt"/>
                <a:ea typeface="+mn-ea"/>
                <a:cs typeface="+mn-cs"/>
                <a:hlinkClick r:id="rId8" tooltip="Local area network"/>
              </a:rPr>
              <a:t>local area network</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9"/>
              </a:rPr>
              <a:t>[3]</a:t>
            </a:r>
            <a:r>
              <a:rPr lang="en-US" sz="1200" b="0" i="0" kern="1200" dirty="0" smtClean="0">
                <a:solidFill>
                  <a:schemeClr val="tx1"/>
                </a:solidFill>
                <a:effectLst/>
                <a:latin typeface="+mn-lt"/>
                <a:ea typeface="+mn-ea"/>
                <a:cs typeface="+mn-cs"/>
              </a:rPr>
              <a:t> The name arises from the technique of creating a network that is physically separated (with a conceptual </a:t>
            </a:r>
            <a:r>
              <a:rPr lang="en-US" sz="1200" b="0" i="1" kern="1200" dirty="0" smtClean="0">
                <a:solidFill>
                  <a:schemeClr val="tx1"/>
                </a:solidFill>
                <a:effectLst/>
                <a:latin typeface="+mn-lt"/>
                <a:ea typeface="+mn-ea"/>
                <a:cs typeface="+mn-cs"/>
              </a:rPr>
              <a:t>air gap</a:t>
            </a:r>
            <a:r>
              <a:rPr lang="en-US" sz="1200" b="0" i="0" kern="1200" dirty="0" smtClean="0">
                <a:solidFill>
                  <a:schemeClr val="tx1"/>
                </a:solidFill>
                <a:effectLst/>
                <a:latin typeface="+mn-lt"/>
                <a:ea typeface="+mn-ea"/>
                <a:cs typeface="+mn-cs"/>
              </a:rPr>
              <a:t>) from all other networks. The air gap may not be completely literal, as networks employing the use of dedicated cryptographic devices that can tunnel packets over untrusted networks while avoiding packet rate or size variation can be considered </a:t>
            </a:r>
            <a:r>
              <a:rPr lang="en-US" sz="1200" b="0" i="1" kern="1200" dirty="0" smtClean="0">
                <a:solidFill>
                  <a:schemeClr val="tx1"/>
                </a:solidFill>
                <a:effectLst/>
                <a:latin typeface="+mn-lt"/>
                <a:ea typeface="+mn-ea"/>
                <a:cs typeface="+mn-cs"/>
              </a:rPr>
              <a:t>air gapped</a:t>
            </a:r>
            <a:r>
              <a:rPr lang="en-US" sz="1200" b="0" i="0" kern="1200" dirty="0" smtClean="0">
                <a:solidFill>
                  <a:schemeClr val="tx1"/>
                </a:solidFill>
                <a:effectLst/>
                <a:latin typeface="+mn-lt"/>
                <a:ea typeface="+mn-ea"/>
                <a:cs typeface="+mn-cs"/>
              </a:rPr>
              <a:t>, as there is no ability for computers on opposite sides of the </a:t>
            </a:r>
            <a:r>
              <a:rPr lang="en-US" sz="1200" b="0" i="1" kern="1200" dirty="0" smtClean="0">
                <a:solidFill>
                  <a:schemeClr val="tx1"/>
                </a:solidFill>
                <a:effectLst/>
                <a:latin typeface="+mn-lt"/>
                <a:ea typeface="+mn-ea"/>
                <a:cs typeface="+mn-cs"/>
              </a:rPr>
              <a:t>gap</a:t>
            </a:r>
            <a:r>
              <a:rPr lang="en-US" sz="1200" b="0" i="0" kern="1200" dirty="0" smtClean="0">
                <a:solidFill>
                  <a:schemeClr val="tx1"/>
                </a:solidFill>
                <a:effectLst/>
                <a:latin typeface="+mn-lt"/>
                <a:ea typeface="+mn-ea"/>
                <a:cs typeface="+mn-cs"/>
              </a:rPr>
              <a:t> to communicate.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concept represents nearly the maximum protection one network can have from another (save turning the device off). It is not possible for </a:t>
            </a:r>
            <a:r>
              <a:rPr lang="en-US" sz="1200" b="0" i="0" u="none" strike="noStrike" kern="1200" dirty="0" smtClean="0">
                <a:solidFill>
                  <a:schemeClr val="tx1"/>
                </a:solidFill>
                <a:effectLst/>
                <a:latin typeface="+mn-lt"/>
                <a:ea typeface="+mn-ea"/>
                <a:cs typeface="+mn-cs"/>
                <a:hlinkClick r:id="rId10" tooltip="Packet (information technology)"/>
              </a:rPr>
              <a:t>packets</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11" tooltip="Datagram"/>
              </a:rPr>
              <a:t>datagrams</a:t>
            </a:r>
            <a:r>
              <a:rPr lang="en-US" sz="1200" b="0" i="0" kern="1200" dirty="0" smtClean="0">
                <a:solidFill>
                  <a:schemeClr val="tx1"/>
                </a:solidFill>
                <a:effectLst/>
                <a:latin typeface="+mn-lt"/>
                <a:ea typeface="+mn-ea"/>
                <a:cs typeface="+mn-cs"/>
              </a:rPr>
              <a:t> to "leap" across the air gap from one network to another, but </a:t>
            </a:r>
            <a:r>
              <a:rPr lang="en-US" sz="1200" b="0" i="0" u="none" strike="noStrike" kern="1200" dirty="0" smtClean="0">
                <a:solidFill>
                  <a:schemeClr val="tx1"/>
                </a:solidFill>
                <a:effectLst/>
                <a:latin typeface="+mn-lt"/>
                <a:ea typeface="+mn-ea"/>
                <a:cs typeface="+mn-cs"/>
                <a:hlinkClick r:id="rId12" tooltip="Computer virus"/>
              </a:rPr>
              <a:t>computer viruses</a:t>
            </a:r>
            <a:r>
              <a:rPr lang="en-US" sz="1200" b="0" i="0" kern="1200" dirty="0" smtClean="0">
                <a:solidFill>
                  <a:schemeClr val="tx1"/>
                </a:solidFill>
                <a:effectLst/>
                <a:latin typeface="+mn-lt"/>
                <a:ea typeface="+mn-ea"/>
                <a:cs typeface="+mn-cs"/>
              </a:rPr>
              <a:t> such as </a:t>
            </a:r>
            <a:r>
              <a:rPr lang="en-US" sz="1200" b="0" i="0" u="none" strike="noStrike" kern="1200" dirty="0" err="1" smtClean="0">
                <a:solidFill>
                  <a:schemeClr val="tx1"/>
                </a:solidFill>
                <a:effectLst/>
                <a:latin typeface="+mn-lt"/>
                <a:ea typeface="+mn-ea"/>
                <a:cs typeface="+mn-cs"/>
                <a:hlinkClick r:id="rId13" tooltip="Stuxnet"/>
              </a:rPr>
              <a:t>Stuxnet</a:t>
            </a:r>
            <a:r>
              <a:rPr lang="en-US" sz="1200" b="0" i="0" u="none" strike="noStrike" kern="1200" baseline="30000" dirty="0" smtClean="0">
                <a:solidFill>
                  <a:schemeClr val="tx1"/>
                </a:solidFill>
                <a:effectLst/>
                <a:latin typeface="+mn-lt"/>
                <a:ea typeface="+mn-ea"/>
                <a:cs typeface="+mn-cs"/>
                <a:hlinkClick r:id="rId14"/>
              </a:rPr>
              <a:t>[4]</a:t>
            </a:r>
            <a:r>
              <a:rPr lang="en-US" sz="1200" b="0" i="0"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hlinkClick r:id="rId15" tooltip="2008 cyberattack on United States"/>
              </a:rPr>
              <a:t>agent.btz</a:t>
            </a:r>
            <a:r>
              <a:rPr lang="en-US" sz="1200" b="0" i="0" kern="1200" dirty="0" smtClean="0">
                <a:solidFill>
                  <a:schemeClr val="tx1"/>
                </a:solidFill>
                <a:effectLst/>
                <a:latin typeface="+mn-lt"/>
                <a:ea typeface="+mn-ea"/>
                <a:cs typeface="+mn-cs"/>
              </a:rPr>
              <a:t> have been known to bridge the gap by </a:t>
            </a:r>
            <a:r>
              <a:rPr lang="en-US" sz="1200" b="0" i="0" u="none" strike="noStrike" kern="1200" dirty="0" smtClean="0">
                <a:solidFill>
                  <a:schemeClr val="tx1"/>
                </a:solidFill>
                <a:effectLst/>
                <a:latin typeface="+mn-lt"/>
                <a:ea typeface="+mn-ea"/>
                <a:cs typeface="+mn-cs"/>
                <a:hlinkClick r:id="rId16" tooltip="Exploit (computer security)"/>
              </a:rPr>
              <a:t>exploiting</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7" tooltip="Security hole"/>
              </a:rPr>
              <a:t>security holes</a:t>
            </a:r>
            <a:r>
              <a:rPr lang="en-US" sz="1200" b="0" i="0" kern="1200" dirty="0" smtClean="0">
                <a:solidFill>
                  <a:schemeClr val="tx1"/>
                </a:solidFill>
                <a:effectLst/>
                <a:latin typeface="+mn-lt"/>
                <a:ea typeface="+mn-ea"/>
                <a:cs typeface="+mn-cs"/>
              </a:rPr>
              <a:t> related to the handling of </a:t>
            </a:r>
            <a:r>
              <a:rPr lang="en-US" sz="1200" b="0" i="0" u="none" strike="noStrike" kern="1200" dirty="0" smtClean="0">
                <a:solidFill>
                  <a:schemeClr val="tx1"/>
                </a:solidFill>
                <a:effectLst/>
                <a:latin typeface="+mn-lt"/>
                <a:ea typeface="+mn-ea"/>
                <a:cs typeface="+mn-cs"/>
                <a:hlinkClick r:id="rId18" tooltip="Removable media"/>
              </a:rPr>
              <a:t>removable media</a:t>
            </a:r>
            <a:r>
              <a:rPr lang="en-US" sz="1200" b="0" i="0" kern="1200" dirty="0" smtClean="0">
                <a:solidFill>
                  <a:schemeClr val="tx1"/>
                </a:solidFill>
                <a:effectLst/>
                <a:latin typeface="+mn-lt"/>
                <a:ea typeface="+mn-ea"/>
                <a:cs typeface="+mn-cs"/>
              </a:rPr>
              <a:t>. The possibility of using </a:t>
            </a:r>
            <a:r>
              <a:rPr lang="en-US" sz="1200" b="0" i="0" u="none" strike="noStrike" kern="1200" dirty="0" smtClean="0">
                <a:solidFill>
                  <a:schemeClr val="tx1"/>
                </a:solidFill>
                <a:effectLst/>
                <a:latin typeface="+mn-lt"/>
                <a:ea typeface="+mn-ea"/>
                <a:cs typeface="+mn-cs"/>
                <a:hlinkClick r:id="rId19" tooltip="Acoustics"/>
              </a:rPr>
              <a:t>acoustic</a:t>
            </a:r>
            <a:r>
              <a:rPr lang="en-US" sz="1200" b="0" i="0" kern="1200" dirty="0" smtClean="0">
                <a:solidFill>
                  <a:schemeClr val="tx1"/>
                </a:solidFill>
                <a:effectLst/>
                <a:latin typeface="+mn-lt"/>
                <a:ea typeface="+mn-ea"/>
                <a:cs typeface="+mn-cs"/>
              </a:rPr>
              <a:t> communication has also been demonstrated by researchers.</a:t>
            </a:r>
            <a:r>
              <a:rPr lang="en-US" sz="1200" b="0" i="0" u="none" strike="noStrike" kern="1200" baseline="30000" dirty="0" smtClean="0">
                <a:solidFill>
                  <a:schemeClr val="tx1"/>
                </a:solidFill>
                <a:effectLst/>
                <a:latin typeface="+mn-lt"/>
                <a:ea typeface="+mn-ea"/>
                <a:cs typeface="+mn-cs"/>
                <a:hlinkClick r:id="rId20"/>
              </a:rPr>
              <a:t>[5]</a:t>
            </a:r>
            <a:r>
              <a:rPr lang="en-US" sz="1200" b="0" i="0" kern="1200" dirty="0" smtClean="0">
                <a:solidFill>
                  <a:schemeClr val="tx1"/>
                </a:solidFill>
                <a:effectLst/>
                <a:latin typeface="+mn-lt"/>
                <a:ea typeface="+mn-ea"/>
                <a:cs typeface="+mn-cs"/>
              </a:rPr>
              <a:t> Researchers have also demonstrated the feasibility of data exfiltration using FM frequency signals.</a:t>
            </a:r>
            <a:r>
              <a:rPr lang="en-US" sz="1200" b="0" i="0" u="none" strike="noStrike" kern="1200" baseline="30000" dirty="0" smtClean="0">
                <a:solidFill>
                  <a:schemeClr val="tx1"/>
                </a:solidFill>
                <a:effectLst/>
                <a:latin typeface="+mn-lt"/>
                <a:ea typeface="+mn-ea"/>
                <a:cs typeface="+mn-cs"/>
                <a:hlinkClick r:id="rId21"/>
              </a:rPr>
              <a:t>[6]</a:t>
            </a:r>
            <a:r>
              <a:rPr lang="en-US" sz="1200" b="0" i="0" u="none" strike="noStrike" kern="1200" baseline="30000" dirty="0" smtClean="0">
                <a:solidFill>
                  <a:schemeClr val="tx1"/>
                </a:solidFill>
                <a:effectLst/>
                <a:latin typeface="+mn-lt"/>
                <a:ea typeface="+mn-ea"/>
                <a:cs typeface="+mn-cs"/>
                <a:hlinkClick r:id="rId22"/>
              </a:rPr>
              <a:t>[7]</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upside to this is that such a network can generally be regarded as a closed system (in terms of information, signals, and emissions security) unable to be accessed from the outside world. The downside is that transferring information (from the outside world) to be analyzed by computers on the secure network is extraordinarily labor-intensive, often involving human security analysis of prospective programs or data to be entered onto air-gapped networks and possibly even human manual re-entry of the data following security analysis.</a:t>
            </a:r>
            <a:r>
              <a:rPr lang="en-US" sz="1200" b="0" i="0" u="none" strike="noStrike" kern="1200" baseline="30000" dirty="0" smtClean="0">
                <a:solidFill>
                  <a:schemeClr val="tx1"/>
                </a:solidFill>
                <a:effectLst/>
                <a:latin typeface="+mn-lt"/>
                <a:ea typeface="+mn-ea"/>
                <a:cs typeface="+mn-cs"/>
                <a:hlinkClick r:id="rId23"/>
              </a:rPr>
              <a:t>[8]</a:t>
            </a:r>
            <a:endParaRPr lang="en-US" sz="1200" b="0" i="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dirty="0"/>
          </a:p>
        </p:txBody>
      </p:sp>
    </p:spTree>
    <p:extLst>
      <p:ext uri="{BB962C8B-B14F-4D97-AF65-F5344CB8AC3E}">
        <p14:creationId xmlns:p14="http://schemas.microsoft.com/office/powerpoint/2010/main" val="938007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2016-11-22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08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677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746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52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53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362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2016-11-22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2016-11-22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2016-11-22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601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50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566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43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E41F4D-C200-AB44-A690-5C495F2B8AB8}" type="datetimeFigureOut">
              <a:rPr lang="en-US" smtClean="0">
                <a:solidFill>
                  <a:prstClr val="black">
                    <a:tint val="75000"/>
                  </a:prstClr>
                </a:solidFill>
              </a:rPr>
              <a:pPr/>
              <a:t>11/27/2016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ECD0483-FFC4-4B4F-B30E-D8898D95B3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406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29" tIns="45715" rIns="91429" bIns="45715"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103233B-D569-4A6E-878F-CDE152514C47}" type="datetime1">
              <a:rPr lang="sv-SE" smtClean="0"/>
              <a:t>2016-11-22</a:t>
            </a:fld>
            <a:endParaRPr lang="sv-SE"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290" rtl="0" eaLnBrk="1" latinLnBrk="0" hangingPunct="1">
        <a:spcBef>
          <a:spcPct val="0"/>
        </a:spcBef>
        <a:buNone/>
        <a:defRPr sz="3200" kern="1200" baseline="0">
          <a:solidFill>
            <a:schemeClr val="bg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457145"/>
            <a:fld id="{B2E41F4D-C200-AB44-A690-5C495F2B8AB8}" type="datetimeFigureOut">
              <a:rPr lang="en-US" smtClean="0">
                <a:solidFill>
                  <a:prstClr val="black">
                    <a:tint val="75000"/>
                  </a:prstClr>
                </a:solidFill>
              </a:rPr>
              <a:pPr defTabSz="457145"/>
              <a:t>11/27/2016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457145"/>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457145"/>
            <a:fld id="{DECD0483-FFC4-4B4F-B30E-D8898D95B336}" type="slidenum">
              <a:rPr lang="en-GB" smtClean="0">
                <a:solidFill>
                  <a:prstClr val="black">
                    <a:tint val="75000"/>
                  </a:prstClr>
                </a:solidFill>
              </a:rPr>
              <a:pPr defTabSz="457145"/>
              <a:t>‹#›</a:t>
            </a:fld>
            <a:endParaRPr lang="en-GB">
              <a:solidFill>
                <a:prstClr val="black">
                  <a:tint val="75000"/>
                </a:prstClr>
              </a:solidFill>
            </a:endParaRPr>
          </a:p>
        </p:txBody>
      </p:sp>
    </p:spTree>
    <p:extLst>
      <p:ext uri="{BB962C8B-B14F-4D97-AF65-F5344CB8AC3E}">
        <p14:creationId xmlns:p14="http://schemas.microsoft.com/office/powerpoint/2010/main" val="40375154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sv-SE" dirty="0"/>
              <a:t>PSS Architecture and Software </a:t>
            </a:r>
            <a:endParaRPr lang="en-GB" noProof="0" dirty="0"/>
          </a:p>
        </p:txBody>
      </p:sp>
      <p:sp>
        <p:nvSpPr>
          <p:cNvPr id="3" name="Subtitle 2"/>
          <p:cNvSpPr>
            <a:spLocks noGrp="1"/>
          </p:cNvSpPr>
          <p:nvPr>
            <p:ph type="subTitle" idx="1"/>
          </p:nvPr>
        </p:nvSpPr>
        <p:spPr>
          <a:xfrm>
            <a:off x="1259632" y="4653136"/>
            <a:ext cx="6400800" cy="625624"/>
          </a:xfrm>
        </p:spPr>
        <p:txBody>
          <a:bodyPr>
            <a:noAutofit/>
          </a:bodyPr>
          <a:lstStyle/>
          <a:p>
            <a:r>
              <a:rPr lang="en-GB" sz="1800" dirty="0">
                <a:solidFill>
                  <a:schemeClr val="bg1"/>
                </a:solidFill>
              </a:rPr>
              <a:t>Denis Paulic </a:t>
            </a:r>
            <a:endParaRPr lang="en-GB" sz="1400" dirty="0">
              <a:solidFill>
                <a:schemeClr val="bg1"/>
              </a:solidFill>
            </a:endParaRPr>
          </a:p>
          <a:p>
            <a:r>
              <a:rPr lang="en-GB" sz="1400" dirty="0">
                <a:solidFill>
                  <a:schemeClr val="bg1"/>
                </a:solidFill>
              </a:rPr>
              <a:t>PLC Engineer, Personnel Safety Systems</a:t>
            </a:r>
          </a:p>
        </p:txBody>
      </p:sp>
      <p:sp>
        <p:nvSpPr>
          <p:cNvPr id="4" name="Rectangle 3"/>
          <p:cNvSpPr/>
          <p:nvPr/>
        </p:nvSpPr>
        <p:spPr>
          <a:xfrm>
            <a:off x="2286000" y="5949281"/>
            <a:ext cx="4572000" cy="523210"/>
          </a:xfrm>
          <a:prstGeom prst="rect">
            <a:avLst/>
          </a:prstGeom>
        </p:spPr>
        <p:txBody>
          <a:bodyPr lIns="91429" tIns="45715" rIns="91429" bIns="45715">
            <a:spAutoFit/>
          </a:bodyPr>
          <a:lstStyle/>
          <a:p>
            <a:pPr algn="ctr"/>
            <a:r>
              <a:rPr lang="sv-SE" sz="1400" dirty="0">
                <a:solidFill>
                  <a:srgbClr val="FFFFFF"/>
                </a:solidFill>
              </a:rPr>
              <a:t>ESS/ICS/PS</a:t>
            </a:r>
          </a:p>
          <a:p>
            <a:pPr algn="ctr"/>
            <a:r>
              <a:rPr lang="sv-SE" sz="1400" dirty="0">
                <a:solidFill>
                  <a:srgbClr val="FFFFFF"/>
                </a:solidFill>
              </a:rPr>
              <a:t>Date</a:t>
            </a:r>
            <a:r>
              <a:rPr lang="sv-SE" sz="1400">
                <a:solidFill>
                  <a:srgbClr val="FFFFFF"/>
                </a:solidFill>
              </a:rPr>
              <a:t>: 2016-11-29</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SSM </a:t>
            </a:r>
            <a:r>
              <a:rPr lang="en-US" sz="2000" dirty="0">
                <a:solidFill>
                  <a:prstClr val="white"/>
                </a:solidFill>
                <a:ea typeface="+mj-ea"/>
                <a:cs typeface="+mj-cs"/>
              </a:rPr>
              <a:t>visit for PSS</a:t>
            </a:r>
            <a:endParaRPr lang="en-GB" sz="1200" dirty="0"/>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Security Study 	</a:t>
            </a:r>
            <a:endParaRPr lang="sv-SE" dirty="0"/>
          </a:p>
        </p:txBody>
      </p:sp>
      <p:sp>
        <p:nvSpPr>
          <p:cNvPr id="3" name="Content Placeholder 2"/>
          <p:cNvSpPr>
            <a:spLocks noGrp="1"/>
          </p:cNvSpPr>
          <p:nvPr>
            <p:ph idx="1"/>
          </p:nvPr>
        </p:nvSpPr>
        <p:spPr/>
        <p:txBody>
          <a:bodyPr>
            <a:normAutofit/>
          </a:bodyPr>
          <a:lstStyle/>
          <a:p>
            <a:r>
              <a:rPr lang="en-GB" sz="2400" dirty="0">
                <a:solidFill>
                  <a:schemeClr val="tx1"/>
                </a:solidFill>
              </a:rPr>
              <a:t>Defence-in-Depth – applying multiple countermeasures in a layered manner.   </a:t>
            </a:r>
            <a:endParaRPr lang="sv-SE" sz="24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3078" name="Picture 6" descr="https://encrypted-tbn1.gstatic.com/images?q=tbn:ANd9GcSU-7zyjuxgQrFRpTDNfQZpeJaUAzQACzAg7NlkEuOfEWt-MCzy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02" y="2936620"/>
            <a:ext cx="2560436" cy="256043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endCxn id="7" idx="1"/>
          </p:cNvCxnSpPr>
          <p:nvPr/>
        </p:nvCxnSpPr>
        <p:spPr>
          <a:xfrm flipV="1">
            <a:off x="2627785" y="3102192"/>
            <a:ext cx="477415" cy="32681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105200" y="2948309"/>
            <a:ext cx="1466801" cy="307766"/>
          </a:xfrm>
          <a:prstGeom prst="rect">
            <a:avLst/>
          </a:prstGeom>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en-GB" sz="1400" dirty="0"/>
              <a:t>Plant security </a:t>
            </a:r>
            <a:endParaRPr lang="sv-SE" sz="1400" dirty="0"/>
          </a:p>
        </p:txBody>
      </p:sp>
      <p:sp>
        <p:nvSpPr>
          <p:cNvPr id="11" name="TextBox 10"/>
          <p:cNvSpPr txBox="1"/>
          <p:nvPr/>
        </p:nvSpPr>
        <p:spPr>
          <a:xfrm>
            <a:off x="3126551" y="4079411"/>
            <a:ext cx="1466801" cy="307766"/>
          </a:xfrm>
          <a:prstGeom prst="rect">
            <a:avLst/>
          </a:prstGeom>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en-GB" sz="1400" dirty="0"/>
              <a:t>Network security </a:t>
            </a:r>
            <a:endParaRPr lang="sv-SE" sz="1400" dirty="0"/>
          </a:p>
        </p:txBody>
      </p:sp>
      <p:sp>
        <p:nvSpPr>
          <p:cNvPr id="12" name="TextBox 11"/>
          <p:cNvSpPr txBox="1"/>
          <p:nvPr/>
        </p:nvSpPr>
        <p:spPr>
          <a:xfrm>
            <a:off x="3123515" y="5229161"/>
            <a:ext cx="1466801" cy="307766"/>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rtlCol="0">
            <a:spAutoFit/>
          </a:bodyPr>
          <a:lstStyle/>
          <a:p>
            <a:pPr algn="ctr"/>
            <a:r>
              <a:rPr lang="en-GB" sz="1400" dirty="0"/>
              <a:t>System integrity</a:t>
            </a:r>
            <a:endParaRPr lang="sv-SE" sz="1400" dirty="0"/>
          </a:p>
        </p:txBody>
      </p:sp>
      <p:cxnSp>
        <p:nvCxnSpPr>
          <p:cNvPr id="9" name="Straight Arrow Connector 8"/>
          <p:cNvCxnSpPr>
            <a:endCxn id="11" idx="1"/>
          </p:cNvCxnSpPr>
          <p:nvPr/>
        </p:nvCxnSpPr>
        <p:spPr>
          <a:xfrm flipV="1">
            <a:off x="2649137" y="4233294"/>
            <a:ext cx="477414" cy="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endCxn id="12" idx="1"/>
          </p:cNvCxnSpPr>
          <p:nvPr/>
        </p:nvCxnSpPr>
        <p:spPr>
          <a:xfrm>
            <a:off x="2051720" y="4869161"/>
            <a:ext cx="1071795" cy="51388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4788024" y="2913767"/>
            <a:ext cx="4248472" cy="2954655"/>
          </a:xfrm>
          <a:prstGeom prst="rect">
            <a:avLst/>
          </a:prstGeom>
        </p:spPr>
        <p:txBody>
          <a:bodyPr wrap="square" lIns="91429" tIns="45715" rIns="91429" bIns="45715">
            <a:spAutoFit/>
          </a:bodyPr>
          <a:lstStyle/>
          <a:p>
            <a:pPr marL="285716" indent="-285716" algn="just">
              <a:buFont typeface="Arial" panose="020B0604020202020204" pitchFamily="34" charset="0"/>
              <a:buChar char="•"/>
            </a:pPr>
            <a:r>
              <a:rPr lang="en-US" u="sng" dirty="0" smtClean="0"/>
              <a:t>Network security layer</a:t>
            </a:r>
            <a:r>
              <a:rPr lang="en-US" dirty="0" smtClean="0"/>
              <a:t>: </a:t>
            </a:r>
            <a:r>
              <a:rPr lang="en-US" dirty="0" smtClean="0"/>
              <a:t>In-kind </a:t>
            </a:r>
            <a:r>
              <a:rPr lang="en-US" dirty="0"/>
              <a:t>partner from Estonia: </a:t>
            </a:r>
            <a:r>
              <a:rPr lang="en-US" i="1" dirty="0" smtClean="0"/>
              <a:t>Cyber </a:t>
            </a:r>
            <a:r>
              <a:rPr lang="en-US" i="1" dirty="0"/>
              <a:t>security risk assessment and mitigation plan for the </a:t>
            </a:r>
            <a:r>
              <a:rPr lang="en-US" i="1" dirty="0" smtClean="0"/>
              <a:t>ICS</a:t>
            </a:r>
            <a:r>
              <a:rPr lang="en-US" dirty="0" smtClean="0"/>
              <a:t>, based on </a:t>
            </a:r>
            <a:r>
              <a:rPr lang="en-US" dirty="0"/>
              <a:t>IEC </a:t>
            </a:r>
            <a:r>
              <a:rPr lang="en-US" dirty="0" smtClean="0"/>
              <a:t>62443. </a:t>
            </a:r>
          </a:p>
          <a:p>
            <a:pPr marL="742861" lvl="1" indent="-285716" algn="just">
              <a:buFont typeface="Arial" panose="020B0604020202020204" pitchFamily="34" charset="0"/>
              <a:buChar char="•"/>
            </a:pPr>
            <a:r>
              <a:rPr lang="en-US" dirty="0" smtClean="0"/>
              <a:t>Initial meeting: </a:t>
            </a:r>
            <a:r>
              <a:rPr lang="en-US" dirty="0" smtClean="0"/>
              <a:t>2016-10-17</a:t>
            </a:r>
          </a:p>
          <a:p>
            <a:pPr marL="285716" indent="-285716" algn="just">
              <a:buFont typeface="Arial" panose="020B0604020202020204" pitchFamily="34" charset="0"/>
              <a:buChar char="•"/>
            </a:pPr>
            <a:r>
              <a:rPr lang="en-GB" dirty="0" smtClean="0"/>
              <a:t>PSS -</a:t>
            </a:r>
            <a:r>
              <a:rPr lang="en-GB" dirty="0" smtClean="0">
                <a:sym typeface="Wingdings" panose="05000000000000000000" pitchFamily="2" charset="2"/>
              </a:rPr>
              <a:t> </a:t>
            </a:r>
            <a:r>
              <a:rPr lang="en-GB" dirty="0"/>
              <a:t>stand-alone system using its own network.</a:t>
            </a:r>
          </a:p>
          <a:p>
            <a:pPr marL="742861" lvl="1" indent="-285716" algn="just">
              <a:buFont typeface="Arial" panose="020B0604020202020204" pitchFamily="34" charset="0"/>
              <a:buChar char="•"/>
            </a:pPr>
            <a:r>
              <a:rPr lang="en-GB" dirty="0" smtClean="0"/>
              <a:t>NIST framework (NIST SP 800-82) </a:t>
            </a:r>
          </a:p>
          <a:p>
            <a:pPr marL="742861" lvl="1" indent="-285716" algn="just">
              <a:buFont typeface="Arial" panose="020B0604020202020204" pitchFamily="34" charset="0"/>
              <a:buChar char="•"/>
            </a:pPr>
            <a:r>
              <a:rPr lang="en-GB" dirty="0" smtClean="0"/>
              <a:t>IEC 62443</a:t>
            </a:r>
            <a:endParaRPr lang="en-US" dirty="0" smtClean="0"/>
          </a:p>
          <a:p>
            <a:endParaRPr lang="en-US" dirty="0" smtClean="0"/>
          </a:p>
        </p:txBody>
      </p:sp>
      <p:sp>
        <p:nvSpPr>
          <p:cNvPr id="25" name="TextBox 24"/>
          <p:cNvSpPr txBox="1"/>
          <p:nvPr/>
        </p:nvSpPr>
        <p:spPr>
          <a:xfrm>
            <a:off x="139080" y="6312669"/>
            <a:ext cx="4427984" cy="430877"/>
          </a:xfrm>
          <a:prstGeom prst="rect">
            <a:avLst/>
          </a:prstGeom>
          <a:noFill/>
        </p:spPr>
        <p:txBody>
          <a:bodyPr wrap="square" lIns="91429" tIns="45715" rIns="91429" bIns="45715" rtlCol="0">
            <a:spAutoFit/>
          </a:bodyPr>
          <a:lstStyle/>
          <a:p>
            <a:r>
              <a:rPr lang="sv-SE" sz="1100" dirty="0"/>
              <a:t>NIST = </a:t>
            </a:r>
            <a:r>
              <a:rPr lang="en-US" sz="1100" dirty="0"/>
              <a:t>National Institute of Standards and Technology</a:t>
            </a:r>
          </a:p>
          <a:p>
            <a:r>
              <a:rPr lang="en-US" sz="1100" dirty="0"/>
              <a:t>SP = Special Publication </a:t>
            </a:r>
            <a:endParaRPr lang="sv-SE" sz="1100" dirty="0"/>
          </a:p>
        </p:txBody>
      </p:sp>
      <p:sp>
        <p:nvSpPr>
          <p:cNvPr id="26" name="Oval 25">
            <a:hlinkClick r:id="rId4" action="ppaction://hlinksldjump"/>
          </p:cNvPr>
          <p:cNvSpPr/>
          <p:nvPr/>
        </p:nvSpPr>
        <p:spPr>
          <a:xfrm>
            <a:off x="7380312" y="5229161"/>
            <a:ext cx="720080" cy="639261"/>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53803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System Integrity Layer</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graphicFrame>
        <p:nvGraphicFramePr>
          <p:cNvPr id="5" name="Diagram 4"/>
          <p:cNvGraphicFramePr/>
          <p:nvPr>
            <p:extLst>
              <p:ext uri="{D42A27DB-BD31-4B8C-83A1-F6EECF244321}">
                <p14:modId xmlns:p14="http://schemas.microsoft.com/office/powerpoint/2010/main" val="4145960585"/>
              </p:ext>
            </p:extLst>
          </p:nvPr>
        </p:nvGraphicFramePr>
        <p:xfrm>
          <a:off x="1259632" y="1700808"/>
          <a:ext cx="676875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45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a:t>Integrated Access Protection Mechanisms</a:t>
            </a:r>
            <a:endParaRPr lang="sv-SE" sz="2800" dirty="0"/>
          </a:p>
        </p:txBody>
      </p:sp>
      <p:sp>
        <p:nvSpPr>
          <p:cNvPr id="3" name="Content Placeholder 2"/>
          <p:cNvSpPr>
            <a:spLocks noGrp="1"/>
          </p:cNvSpPr>
          <p:nvPr>
            <p:ph idx="1"/>
          </p:nvPr>
        </p:nvSpPr>
        <p:spPr>
          <a:xfrm>
            <a:off x="467544" y="1556792"/>
            <a:ext cx="8229600" cy="4925144"/>
          </a:xfrm>
        </p:spPr>
        <p:txBody>
          <a:bodyPr>
            <a:normAutofit fontScale="62500" lnSpcReduction="20000"/>
          </a:bodyPr>
          <a:lstStyle/>
          <a:p>
            <a:pPr algn="just"/>
            <a:r>
              <a:rPr lang="sv-SE" sz="3200" dirty="0">
                <a:solidFill>
                  <a:schemeClr val="tx1"/>
                </a:solidFill>
              </a:rPr>
              <a:t>C</a:t>
            </a:r>
            <a:r>
              <a:rPr lang="sv-SE" sz="3200" dirty="0" smtClean="0">
                <a:solidFill>
                  <a:schemeClr val="tx1"/>
                </a:solidFill>
              </a:rPr>
              <a:t>omponents </a:t>
            </a:r>
            <a:r>
              <a:rPr lang="sv-SE" sz="3200" dirty="0" smtClean="0">
                <a:solidFill>
                  <a:schemeClr val="tx1"/>
                </a:solidFill>
              </a:rPr>
              <a:t>with integrated security features </a:t>
            </a:r>
          </a:p>
          <a:p>
            <a:pPr lvl="1" algn="just"/>
            <a:r>
              <a:rPr lang="sv-SE" sz="2600" dirty="0" smtClean="0">
                <a:solidFill>
                  <a:schemeClr val="tx1"/>
                </a:solidFill>
              </a:rPr>
              <a:t>S7-1500 controller with activated ”Protection level”</a:t>
            </a:r>
          </a:p>
          <a:p>
            <a:pPr lvl="2" algn="just"/>
            <a:r>
              <a:rPr lang="en-GB" sz="2200" dirty="0">
                <a:solidFill>
                  <a:schemeClr val="tx1"/>
                </a:solidFill>
              </a:rPr>
              <a:t>The access to PSS safety software will be protected by two password prompts: one for the safety program and another for the safety </a:t>
            </a:r>
            <a:r>
              <a:rPr lang="en-GB" sz="2200" dirty="0" smtClean="0">
                <a:solidFill>
                  <a:schemeClr val="tx1"/>
                </a:solidFill>
              </a:rPr>
              <a:t>CPU.</a:t>
            </a:r>
          </a:p>
          <a:p>
            <a:pPr lvl="2" algn="just"/>
            <a:r>
              <a:rPr lang="en-GB" sz="2200" dirty="0" smtClean="0">
                <a:solidFill>
                  <a:schemeClr val="tx1"/>
                </a:solidFill>
              </a:rPr>
              <a:t>Checking the collective </a:t>
            </a:r>
            <a:r>
              <a:rPr lang="en-GB" sz="2200" dirty="0">
                <a:solidFill>
                  <a:schemeClr val="tx1"/>
                </a:solidFill>
              </a:rPr>
              <a:t>signature of the safety </a:t>
            </a:r>
            <a:r>
              <a:rPr lang="en-GB" sz="2200" dirty="0" smtClean="0">
                <a:solidFill>
                  <a:schemeClr val="tx1"/>
                </a:solidFill>
              </a:rPr>
              <a:t>program </a:t>
            </a:r>
            <a:r>
              <a:rPr lang="en-GB" sz="2200" dirty="0">
                <a:solidFill>
                  <a:schemeClr val="tx1"/>
                </a:solidFill>
              </a:rPr>
              <a:t>(Checksum test):</a:t>
            </a:r>
          </a:p>
          <a:p>
            <a:pPr lvl="3" algn="just"/>
            <a:r>
              <a:rPr lang="en-GB" sz="1900" dirty="0">
                <a:solidFill>
                  <a:schemeClr val="tx1"/>
                </a:solidFill>
              </a:rPr>
              <a:t>In case of the software misuse, the system </a:t>
            </a:r>
            <a:r>
              <a:rPr lang="en-GB" sz="1900" dirty="0" smtClean="0">
                <a:solidFill>
                  <a:schemeClr val="tx1"/>
                </a:solidFill>
              </a:rPr>
              <a:t>goes </a:t>
            </a:r>
            <a:r>
              <a:rPr lang="en-GB" sz="1900" dirty="0">
                <a:solidFill>
                  <a:schemeClr val="tx1"/>
                </a:solidFill>
              </a:rPr>
              <a:t>to Alarm mode; </a:t>
            </a:r>
          </a:p>
          <a:p>
            <a:pPr lvl="3" algn="just"/>
            <a:r>
              <a:rPr lang="en-GB" sz="1900" dirty="0">
                <a:solidFill>
                  <a:schemeClr val="tx1"/>
                </a:solidFill>
              </a:rPr>
              <a:t>PSS system administrator must be informed immediately;</a:t>
            </a:r>
          </a:p>
          <a:p>
            <a:pPr lvl="3" algn="just"/>
            <a:r>
              <a:rPr lang="en-GB" sz="1900" dirty="0">
                <a:solidFill>
                  <a:schemeClr val="tx1"/>
                </a:solidFill>
              </a:rPr>
              <a:t>Checksum will change after any error-free safety software re-generation. </a:t>
            </a:r>
            <a:endParaRPr lang="sv-SE" sz="1900" dirty="0" smtClean="0">
              <a:solidFill>
                <a:schemeClr val="tx1"/>
              </a:solidFill>
            </a:endParaRPr>
          </a:p>
          <a:p>
            <a:pPr algn="just"/>
            <a:r>
              <a:rPr lang="sv-SE" sz="3200" dirty="0" smtClean="0">
                <a:solidFill>
                  <a:schemeClr val="tx1"/>
                </a:solidFill>
              </a:rPr>
              <a:t>HMI panels in ”Secure mode</a:t>
            </a:r>
            <a:r>
              <a:rPr lang="sv-SE" sz="3200" dirty="0" smtClean="0">
                <a:solidFill>
                  <a:schemeClr val="tx1"/>
                </a:solidFill>
              </a:rPr>
              <a:t>”</a:t>
            </a:r>
          </a:p>
          <a:p>
            <a:pPr lvl="1" algn="just"/>
            <a:r>
              <a:rPr lang="sv-SE" sz="2600" dirty="0" smtClean="0">
                <a:solidFill>
                  <a:schemeClr val="tx1"/>
                </a:solidFill>
              </a:rPr>
              <a:t>Automatically enabled in Siemens HMIs. </a:t>
            </a:r>
            <a:endParaRPr lang="sv-SE" sz="2600" dirty="0" smtClean="0">
              <a:solidFill>
                <a:schemeClr val="tx1"/>
              </a:solidFill>
            </a:endParaRPr>
          </a:p>
          <a:p>
            <a:pPr algn="just"/>
            <a:r>
              <a:rPr lang="sv-SE" sz="3200" dirty="0" smtClean="0">
                <a:solidFill>
                  <a:schemeClr val="tx1"/>
                </a:solidFill>
              </a:rPr>
              <a:t>Managed network </a:t>
            </a:r>
            <a:r>
              <a:rPr lang="sv-SE" sz="3200" dirty="0" smtClean="0">
                <a:solidFill>
                  <a:schemeClr val="tx1"/>
                </a:solidFill>
              </a:rPr>
              <a:t>switches</a:t>
            </a:r>
          </a:p>
          <a:p>
            <a:pPr lvl="1" algn="just"/>
            <a:r>
              <a:rPr lang="en-US" sz="2600" dirty="0" smtClean="0">
                <a:solidFill>
                  <a:schemeClr val="tx1"/>
                </a:solidFill>
              </a:rPr>
              <a:t>Additionally </a:t>
            </a:r>
            <a:r>
              <a:rPr lang="en-US" sz="2600" dirty="0">
                <a:solidFill>
                  <a:schemeClr val="tx1"/>
                </a:solidFill>
              </a:rPr>
              <a:t>have the ability to configure, manage, and monitor </a:t>
            </a:r>
            <a:r>
              <a:rPr lang="sv-SE" sz="2600" dirty="0" smtClean="0">
                <a:solidFill>
                  <a:schemeClr val="tx1"/>
                </a:solidFill>
              </a:rPr>
              <a:t>your local network,</a:t>
            </a:r>
          </a:p>
          <a:p>
            <a:pPr lvl="1" algn="just"/>
            <a:r>
              <a:rPr lang="sv-SE" sz="2600" dirty="0" smtClean="0">
                <a:solidFill>
                  <a:schemeClr val="tx1"/>
                </a:solidFill>
              </a:rPr>
              <a:t>Help to monitor and decide who should have the access to local netrwork. </a:t>
            </a:r>
            <a:endParaRPr lang="sv-SE" sz="2600" dirty="0" smtClean="0">
              <a:solidFill>
                <a:schemeClr val="tx1"/>
              </a:solidFill>
            </a:endParaRPr>
          </a:p>
          <a:p>
            <a:pPr algn="just"/>
            <a:r>
              <a:rPr lang="sv-SE" sz="3200" dirty="0" smtClean="0">
                <a:solidFill>
                  <a:schemeClr val="tx1"/>
                </a:solidFill>
              </a:rPr>
              <a:t>Firewalls</a:t>
            </a:r>
          </a:p>
          <a:p>
            <a:pPr lvl="1" algn="just"/>
            <a:r>
              <a:rPr lang="sv-SE" sz="2600" dirty="0" smtClean="0">
                <a:solidFill>
                  <a:schemeClr val="tx1"/>
                </a:solidFill>
              </a:rPr>
              <a:t>Firewall change control, alert users prior to changes, ”Deny All” fisrt and then add exceptions...</a:t>
            </a:r>
            <a:endParaRPr lang="sv-SE" sz="2600" dirty="0" smtClean="0">
              <a:solidFill>
                <a:schemeClr val="tx1"/>
              </a:solidFill>
            </a:endParaRPr>
          </a:p>
          <a:p>
            <a:pPr algn="just"/>
            <a:r>
              <a:rPr lang="sv-SE" sz="3200" dirty="0" smtClean="0">
                <a:solidFill>
                  <a:schemeClr val="tx1"/>
                </a:solidFill>
              </a:rPr>
              <a:t>Central </a:t>
            </a:r>
            <a:r>
              <a:rPr lang="sv-SE" sz="3200" dirty="0" smtClean="0">
                <a:solidFill>
                  <a:schemeClr val="tx1"/>
                </a:solidFill>
              </a:rPr>
              <a:t>user administration </a:t>
            </a:r>
          </a:p>
          <a:p>
            <a:pPr lvl="1" algn="just"/>
            <a:r>
              <a:rPr lang="sv-SE" sz="2600" dirty="0">
                <a:solidFill>
                  <a:schemeClr val="tx1"/>
                </a:solidFill>
              </a:rPr>
              <a:t>U</a:t>
            </a:r>
            <a:r>
              <a:rPr lang="sv-SE" sz="2600" dirty="0" smtClean="0">
                <a:solidFill>
                  <a:schemeClr val="tx1"/>
                </a:solidFill>
              </a:rPr>
              <a:t>ser </a:t>
            </a:r>
            <a:r>
              <a:rPr lang="sv-SE" sz="2600" dirty="0" smtClean="0">
                <a:solidFill>
                  <a:schemeClr val="tx1"/>
                </a:solidFill>
              </a:rPr>
              <a:t>accounts and </a:t>
            </a:r>
            <a:r>
              <a:rPr lang="sv-SE" sz="2600" dirty="0" smtClean="0">
                <a:solidFill>
                  <a:schemeClr val="tx1"/>
                </a:solidFill>
              </a:rPr>
              <a:t>policies.</a:t>
            </a:r>
            <a:endParaRPr lang="sv-SE" sz="2600" dirty="0" smtClean="0">
              <a:solidFill>
                <a:schemeClr val="tx1"/>
              </a:solidFill>
            </a:endParaRPr>
          </a:p>
          <a:p>
            <a:pPr algn="just"/>
            <a:r>
              <a:rPr lang="sv-SE" sz="3200" dirty="0" smtClean="0">
                <a:solidFill>
                  <a:schemeClr val="tx1"/>
                </a:solidFill>
              </a:rPr>
              <a:t>Enforcing of security guidelines </a:t>
            </a:r>
          </a:p>
          <a:p>
            <a:pPr lvl="1" algn="just"/>
            <a:r>
              <a:rPr lang="sv-SE" sz="2600" dirty="0">
                <a:solidFill>
                  <a:schemeClr val="tx1"/>
                </a:solidFill>
              </a:rPr>
              <a:t>P</a:t>
            </a:r>
            <a:r>
              <a:rPr lang="sv-SE" sz="2600" dirty="0" smtClean="0">
                <a:solidFill>
                  <a:schemeClr val="tx1"/>
                </a:solidFill>
              </a:rPr>
              <a:t>assword </a:t>
            </a:r>
            <a:r>
              <a:rPr lang="sv-SE" sz="2600" dirty="0" smtClean="0">
                <a:solidFill>
                  <a:schemeClr val="tx1"/>
                </a:solidFill>
              </a:rPr>
              <a:t>validity, incorrect </a:t>
            </a:r>
            <a:r>
              <a:rPr lang="sv-SE" sz="2600" dirty="0" smtClean="0">
                <a:solidFill>
                  <a:schemeClr val="tx1"/>
                </a:solidFill>
              </a:rPr>
              <a:t>logging-on </a:t>
            </a:r>
            <a:r>
              <a:rPr lang="sv-SE" sz="2600" dirty="0" smtClean="0">
                <a:solidFill>
                  <a:schemeClr val="tx1"/>
                </a:solidFill>
              </a:rPr>
              <a:t>monitoring, etc. </a:t>
            </a:r>
          </a:p>
          <a:p>
            <a:pPr algn="just"/>
            <a:endParaRPr lang="sv-SE" dirty="0" smtClean="0">
              <a:solidFill>
                <a:schemeClr val="tx1"/>
              </a:solidFill>
            </a:endParaRPr>
          </a:p>
          <a:p>
            <a:pPr algn="just"/>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TextBox 4">
            <a:hlinkClick r:id="rId2" action="ppaction://hlinksldjump"/>
          </p:cNvPr>
          <p:cNvSpPr txBox="1"/>
          <p:nvPr/>
        </p:nvSpPr>
        <p:spPr>
          <a:xfrm>
            <a:off x="7452320" y="2689880"/>
            <a:ext cx="720080" cy="276989"/>
          </a:xfrm>
          <a:prstGeom prst="rect">
            <a:avLst/>
          </a:prstGeom>
        </p:spPr>
        <p:style>
          <a:lnRef idx="2">
            <a:schemeClr val="accent2"/>
          </a:lnRef>
          <a:fillRef idx="1">
            <a:schemeClr val="lt1"/>
          </a:fillRef>
          <a:effectRef idx="0">
            <a:schemeClr val="accent2"/>
          </a:effectRef>
          <a:fontRef idx="minor">
            <a:schemeClr val="dk1"/>
          </a:fontRef>
        </p:style>
        <p:txBody>
          <a:bodyPr wrap="square" lIns="91429" tIns="45715" rIns="91429" bIns="45715" rtlCol="0">
            <a:spAutoFit/>
          </a:bodyPr>
          <a:lstStyle/>
          <a:p>
            <a:r>
              <a:rPr lang="sv-SE" sz="1200" dirty="0"/>
              <a:t>Example</a:t>
            </a:r>
          </a:p>
        </p:txBody>
      </p:sp>
    </p:spTree>
    <p:extLst>
      <p:ext uri="{BB962C8B-B14F-4D97-AF65-F5344CB8AC3E}">
        <p14:creationId xmlns:p14="http://schemas.microsoft.com/office/powerpoint/2010/main" val="791224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a:t>Patch Management and Firmware Updates</a:t>
            </a:r>
            <a:endParaRPr lang="sv-SE" sz="2800" dirty="0"/>
          </a:p>
        </p:txBody>
      </p:sp>
      <p:sp>
        <p:nvSpPr>
          <p:cNvPr id="3" name="Content Placeholder 2"/>
          <p:cNvSpPr>
            <a:spLocks noGrp="1"/>
          </p:cNvSpPr>
          <p:nvPr>
            <p:ph idx="1"/>
          </p:nvPr>
        </p:nvSpPr>
        <p:spPr/>
        <p:txBody>
          <a:bodyPr>
            <a:normAutofit fontScale="92500" lnSpcReduction="10000"/>
          </a:bodyPr>
          <a:lstStyle/>
          <a:p>
            <a:pPr algn="just"/>
            <a:r>
              <a:rPr lang="en-US" dirty="0">
                <a:solidFill>
                  <a:schemeClr val="tx1"/>
                </a:solidFill>
              </a:rPr>
              <a:t>Siemens supports with compatibility tests of Microsoft security </a:t>
            </a:r>
            <a:r>
              <a:rPr lang="en-US" dirty="0" smtClean="0">
                <a:solidFill>
                  <a:schemeClr val="tx1"/>
                </a:solidFill>
              </a:rPr>
              <a:t>patches</a:t>
            </a:r>
            <a:endParaRPr lang="en-US" dirty="0">
              <a:solidFill>
                <a:schemeClr val="tx1"/>
              </a:solidFill>
            </a:endParaRPr>
          </a:p>
          <a:p>
            <a:pPr algn="just"/>
            <a:r>
              <a:rPr lang="en-US" dirty="0">
                <a:solidFill>
                  <a:schemeClr val="tx1"/>
                </a:solidFill>
              </a:rPr>
              <a:t>Recommendation from Siemens: </a:t>
            </a:r>
            <a:endParaRPr lang="en-US" dirty="0" smtClean="0">
              <a:solidFill>
                <a:schemeClr val="tx1"/>
              </a:solidFill>
            </a:endParaRPr>
          </a:p>
          <a:p>
            <a:pPr lvl="1" algn="just"/>
            <a:r>
              <a:rPr lang="en-US" dirty="0" smtClean="0">
                <a:solidFill>
                  <a:schemeClr val="tx1"/>
                </a:solidFill>
              </a:rPr>
              <a:t>Patch </a:t>
            </a:r>
            <a:r>
              <a:rPr lang="en-US" dirty="0">
                <a:solidFill>
                  <a:schemeClr val="tx1"/>
                </a:solidFill>
              </a:rPr>
              <a:t>distribution via central patch server in DMZ </a:t>
            </a:r>
            <a:endParaRPr lang="en-US" dirty="0" smtClean="0">
              <a:solidFill>
                <a:schemeClr val="tx1"/>
              </a:solidFill>
            </a:endParaRPr>
          </a:p>
          <a:p>
            <a:pPr lvl="2" algn="just"/>
            <a:r>
              <a:rPr lang="en-US" dirty="0" smtClean="0">
                <a:solidFill>
                  <a:schemeClr val="tx1"/>
                </a:solidFill>
              </a:rPr>
              <a:t>Set </a:t>
            </a:r>
            <a:r>
              <a:rPr lang="en-US" dirty="0">
                <a:solidFill>
                  <a:schemeClr val="tx1"/>
                </a:solidFill>
              </a:rPr>
              <a:t>up the update groups and processes for online updates to simplify patch distribution</a:t>
            </a:r>
            <a:r>
              <a:rPr lang="en-US" dirty="0" smtClean="0">
                <a:solidFill>
                  <a:schemeClr val="tx1"/>
                </a:solidFill>
              </a:rPr>
              <a:t>.</a:t>
            </a:r>
          </a:p>
          <a:p>
            <a:pPr algn="just"/>
            <a:r>
              <a:rPr lang="en-US" dirty="0" smtClean="0">
                <a:solidFill>
                  <a:schemeClr val="tx1"/>
                </a:solidFill>
              </a:rPr>
              <a:t>Firmware updates might be needed to fix security related vulnerabilities</a:t>
            </a:r>
          </a:p>
          <a:p>
            <a:pPr lvl="1" algn="just"/>
            <a:r>
              <a:rPr lang="en-US" dirty="0" smtClean="0">
                <a:solidFill>
                  <a:schemeClr val="tx1"/>
                </a:solidFill>
                <a:sym typeface="Wingdings" panose="05000000000000000000" pitchFamily="2" charset="2"/>
              </a:rPr>
              <a:t>Firmware database</a:t>
            </a:r>
            <a:r>
              <a:rPr lang="en-US" dirty="0">
                <a:solidFill>
                  <a:schemeClr val="tx1"/>
                </a:solidFill>
                <a:sym typeface="Wingdings" panose="05000000000000000000" pitchFamily="2" charset="2"/>
              </a:rPr>
              <a:t> </a:t>
            </a:r>
            <a:r>
              <a:rPr lang="en-US" dirty="0" smtClean="0">
                <a:solidFill>
                  <a:schemeClr val="tx1"/>
                </a:solidFill>
                <a:sym typeface="Wingdings" panose="05000000000000000000" pitchFamily="2" charset="2"/>
              </a:rPr>
              <a:t>(configuration management</a:t>
            </a:r>
            <a:r>
              <a:rPr lang="en-US" dirty="0" smtClean="0">
                <a:solidFill>
                  <a:schemeClr val="tx1"/>
                </a:solidFill>
                <a:sym typeface="Wingdings" panose="05000000000000000000" pitchFamily="2" charset="2"/>
              </a:rPr>
              <a:t>).</a:t>
            </a:r>
            <a:endParaRPr lang="en-US" dirty="0" smtClean="0">
              <a:solidFill>
                <a:schemeClr val="tx1"/>
              </a:solidFill>
              <a:sym typeface="Wingdings" panose="05000000000000000000" pitchFamily="2" charset="2"/>
            </a:endParaRPr>
          </a:p>
          <a:p>
            <a:pPr lvl="1" algn="just"/>
            <a:r>
              <a:rPr lang="en-US" dirty="0" smtClean="0">
                <a:solidFill>
                  <a:schemeClr val="tx1"/>
                </a:solidFill>
              </a:rPr>
              <a:t>As </a:t>
            </a:r>
            <a:r>
              <a:rPr lang="en-US" dirty="0">
                <a:solidFill>
                  <a:schemeClr val="tx1"/>
                </a:solidFill>
              </a:rPr>
              <a:t>soon as information on a vulnerability becomes available, the weak point </a:t>
            </a:r>
            <a:r>
              <a:rPr lang="en-US" dirty="0" smtClean="0">
                <a:solidFill>
                  <a:schemeClr val="tx1"/>
                </a:solidFill>
              </a:rPr>
              <a:t>will be </a:t>
            </a:r>
            <a:r>
              <a:rPr lang="en-US" dirty="0">
                <a:solidFill>
                  <a:schemeClr val="tx1"/>
                </a:solidFill>
              </a:rPr>
              <a:t>evaluated for </a:t>
            </a:r>
            <a:r>
              <a:rPr lang="en-US" dirty="0" smtClean="0">
                <a:solidFill>
                  <a:schemeClr val="tx1"/>
                </a:solidFill>
              </a:rPr>
              <a:t>relevance to </a:t>
            </a:r>
            <a:r>
              <a:rPr lang="en-US" dirty="0">
                <a:solidFill>
                  <a:schemeClr val="tx1"/>
                </a:solidFill>
              </a:rPr>
              <a:t>the application </a:t>
            </a:r>
            <a:r>
              <a:rPr lang="en-US" dirty="0" smtClean="0">
                <a:solidFill>
                  <a:schemeClr val="tx1"/>
                </a:solidFill>
              </a:rPr>
              <a:t>concerned.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TextBox 4"/>
          <p:cNvSpPr txBox="1"/>
          <p:nvPr/>
        </p:nvSpPr>
        <p:spPr>
          <a:xfrm>
            <a:off x="139080" y="6312669"/>
            <a:ext cx="7745288" cy="261600"/>
          </a:xfrm>
          <a:prstGeom prst="rect">
            <a:avLst/>
          </a:prstGeom>
          <a:noFill/>
        </p:spPr>
        <p:txBody>
          <a:bodyPr wrap="square" lIns="91429" tIns="45715" rIns="91429" bIns="45715" rtlCol="0">
            <a:spAutoFit/>
          </a:bodyPr>
          <a:lstStyle/>
          <a:p>
            <a:r>
              <a:rPr lang="sv-SE" sz="1100" dirty="0"/>
              <a:t>DMZ = </a:t>
            </a:r>
            <a:r>
              <a:rPr lang="en-US" sz="1100" dirty="0"/>
              <a:t>Demilitarized zone, contains and exposes an organization's external-facing services to a usually larger and untrusted network</a:t>
            </a:r>
          </a:p>
        </p:txBody>
      </p:sp>
    </p:spTree>
    <p:extLst>
      <p:ext uri="{BB962C8B-B14F-4D97-AF65-F5344CB8AC3E}">
        <p14:creationId xmlns:p14="http://schemas.microsoft.com/office/powerpoint/2010/main" val="66230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System Hardening and Antivirus Software</a:t>
            </a: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1628800"/>
            <a:ext cx="52045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11961" y="1844824"/>
            <a:ext cx="4464496" cy="4372625"/>
          </a:xfrm>
          <a:prstGeom prst="rect">
            <a:avLst/>
          </a:prstGeom>
        </p:spPr>
        <p:style>
          <a:lnRef idx="1">
            <a:schemeClr val="accent1"/>
          </a:lnRef>
          <a:fillRef idx="2">
            <a:schemeClr val="accent1"/>
          </a:fillRef>
          <a:effectRef idx="1">
            <a:schemeClr val="accent1"/>
          </a:effectRef>
          <a:fontRef idx="minor">
            <a:schemeClr val="dk1"/>
          </a:fontRef>
        </p:style>
        <p:txBody>
          <a:bodyPr wrap="square" lIns="91429" tIns="45715" rIns="91429" bIns="45715" rtlCol="0">
            <a:spAutoFit/>
          </a:bodyPr>
          <a:lstStyle/>
          <a:p>
            <a:pPr algn="just"/>
            <a:r>
              <a:rPr lang="en-GB" sz="1600" b="1" dirty="0"/>
              <a:t>Engineering </a:t>
            </a:r>
            <a:r>
              <a:rPr lang="en-GB" sz="1600" b="1" dirty="0" smtClean="0"/>
              <a:t>workstation (off-line machine)</a:t>
            </a:r>
            <a:endParaRPr lang="en-GB" sz="1600" b="1" dirty="0"/>
          </a:p>
          <a:p>
            <a:pPr marL="171429" indent="-171429" algn="just">
              <a:buFont typeface="Arial" panose="020B0604020202020204" pitchFamily="34" charset="0"/>
              <a:buChar char="•"/>
            </a:pPr>
            <a:r>
              <a:rPr lang="en-US" sz="1400" dirty="0" smtClean="0">
                <a:solidFill>
                  <a:schemeClr val="tx1"/>
                </a:solidFill>
              </a:rPr>
              <a:t>Disable: </a:t>
            </a:r>
            <a:r>
              <a:rPr lang="en-US" sz="1400" dirty="0">
                <a:solidFill>
                  <a:schemeClr val="tx1"/>
                </a:solidFill>
              </a:rPr>
              <a:t>Internet/Intranet connection, WLAN and Bluetooth.</a:t>
            </a:r>
          </a:p>
          <a:p>
            <a:pPr marL="171429" indent="-171429" algn="just">
              <a:buFont typeface="Arial" panose="020B0604020202020204" pitchFamily="34" charset="0"/>
              <a:buChar char="•"/>
            </a:pPr>
            <a:r>
              <a:rPr lang="en-GB" sz="1400" dirty="0" smtClean="0"/>
              <a:t>2 x Anti-virus </a:t>
            </a:r>
            <a:r>
              <a:rPr lang="en-GB" sz="1400" dirty="0"/>
              <a:t>software: Siemens supports compatibility checks with </a:t>
            </a:r>
            <a:r>
              <a:rPr lang="en-US" sz="1400" i="1" dirty="0">
                <a:solidFill>
                  <a:schemeClr val="tx1"/>
                </a:solidFill>
              </a:rPr>
              <a:t>McAfee VirusScan Enterprise</a:t>
            </a:r>
            <a:endParaRPr lang="en-US" sz="1400" dirty="0">
              <a:solidFill>
                <a:schemeClr val="tx1"/>
              </a:solidFill>
            </a:endParaRPr>
          </a:p>
          <a:p>
            <a:pPr marL="628575" lvl="1" indent="-171429" algn="just">
              <a:buFont typeface="Arial" panose="020B0604020202020204" pitchFamily="34" charset="0"/>
              <a:buChar char="•"/>
            </a:pPr>
            <a:r>
              <a:rPr lang="en-US" sz="1400" i="1" dirty="0">
                <a:solidFill>
                  <a:schemeClr val="tx1"/>
                </a:solidFill>
              </a:rPr>
              <a:t>Application Control</a:t>
            </a:r>
            <a:r>
              <a:rPr lang="en-US" sz="1400" dirty="0">
                <a:solidFill>
                  <a:schemeClr val="tx1"/>
                </a:solidFill>
              </a:rPr>
              <a:t> for whitelisting software</a:t>
            </a:r>
            <a:r>
              <a:rPr lang="en-GB" sz="1400" dirty="0"/>
              <a:t>.</a:t>
            </a:r>
          </a:p>
          <a:p>
            <a:pPr marL="628575" lvl="1" indent="-171429" algn="just">
              <a:buFont typeface="Arial" panose="020B0604020202020204" pitchFamily="34" charset="0"/>
              <a:buChar char="•"/>
            </a:pPr>
            <a:r>
              <a:rPr lang="en-GB" sz="1400" dirty="0"/>
              <a:t>In case of detecting the malicious software must not: </a:t>
            </a:r>
          </a:p>
          <a:p>
            <a:pPr marL="1085720" lvl="2" indent="-171429" algn="just">
              <a:buFont typeface="Arial" panose="020B0604020202020204" pitchFamily="34" charset="0"/>
              <a:buChar char="•"/>
            </a:pPr>
            <a:r>
              <a:rPr lang="en-US" sz="1400" dirty="0"/>
              <a:t>Remove files or block access thereto;</a:t>
            </a:r>
          </a:p>
          <a:p>
            <a:pPr marL="1085720" lvl="2" indent="-171429" algn="just">
              <a:buFont typeface="Arial" panose="020B0604020202020204" pitchFamily="34" charset="0"/>
              <a:buChar char="•"/>
            </a:pPr>
            <a:r>
              <a:rPr lang="en-US" sz="1400" dirty="0"/>
              <a:t>Place files in quarantine;</a:t>
            </a:r>
          </a:p>
          <a:p>
            <a:pPr marL="1085720" lvl="2" indent="-171429" algn="just">
              <a:buFont typeface="Arial" panose="020B0604020202020204" pitchFamily="34" charset="0"/>
              <a:buChar char="•"/>
            </a:pPr>
            <a:r>
              <a:rPr lang="en-US" sz="1400" dirty="0"/>
              <a:t>Block communication;</a:t>
            </a:r>
          </a:p>
          <a:p>
            <a:pPr marL="1085720" lvl="2" indent="-171429" algn="just">
              <a:buFont typeface="Arial" panose="020B0604020202020204" pitchFamily="34" charset="0"/>
              <a:buChar char="•"/>
            </a:pPr>
            <a:r>
              <a:rPr lang="en-US" sz="1400" dirty="0"/>
              <a:t>Shut systems down.</a:t>
            </a:r>
            <a:endParaRPr lang="en-GB" sz="1400" dirty="0"/>
          </a:p>
          <a:p>
            <a:pPr marL="171429" indent="-171429" algn="just">
              <a:buFont typeface="Arial" panose="020B0604020202020204" pitchFamily="34" charset="0"/>
              <a:buChar char="•"/>
            </a:pPr>
            <a:r>
              <a:rPr lang="en-GB" sz="1400" dirty="0"/>
              <a:t>Remove</a:t>
            </a:r>
            <a:r>
              <a:rPr lang="en-GB" sz="1400" b="1" dirty="0"/>
              <a:t>:</a:t>
            </a:r>
            <a:r>
              <a:rPr lang="en-GB" sz="1400" dirty="0"/>
              <a:t> Flash, Java, Webserver, FTP, Remote Desktop, Adobe, Internet Explorer, etc. </a:t>
            </a:r>
          </a:p>
          <a:p>
            <a:pPr marL="171429" indent="-171429" algn="just">
              <a:buFont typeface="Arial" panose="020B0604020202020204" pitchFamily="34" charset="0"/>
              <a:buChar char="•"/>
            </a:pPr>
            <a:r>
              <a:rPr lang="en-GB" sz="1400" dirty="0"/>
              <a:t>Deactivate </a:t>
            </a:r>
            <a:r>
              <a:rPr lang="en-GB" sz="1400" dirty="0" smtClean="0"/>
              <a:t>or </a:t>
            </a:r>
            <a:r>
              <a:rPr lang="en-GB" sz="1400" dirty="0"/>
              <a:t>mechanically block unused interfaces:</a:t>
            </a:r>
          </a:p>
          <a:p>
            <a:pPr marL="628575" lvl="1" indent="-171429" algn="just">
              <a:buFont typeface="Arial" panose="020B0604020202020204" pitchFamily="34" charset="0"/>
              <a:buChar char="•"/>
            </a:pPr>
            <a:r>
              <a:rPr lang="en-GB" sz="1400" dirty="0" smtClean="0"/>
              <a:t>Ethernet and USB ports</a:t>
            </a:r>
            <a:endParaRPr lang="en-GB" sz="1400" dirty="0"/>
          </a:p>
          <a:p>
            <a:pPr marL="628575" lvl="1" indent="-171429" algn="just">
              <a:buFont typeface="Arial" panose="020B0604020202020204" pitchFamily="34" charset="0"/>
              <a:buChar char="•"/>
            </a:pPr>
            <a:r>
              <a:rPr lang="en-GB" sz="1400" dirty="0"/>
              <a:t>Booting and auto-start of external </a:t>
            </a:r>
            <a:r>
              <a:rPr lang="en-GB" sz="1400" dirty="0" smtClean="0"/>
              <a:t>media. </a:t>
            </a:r>
            <a:endParaRPr lang="en-GB" sz="1400" dirty="0"/>
          </a:p>
          <a:p>
            <a:pPr marL="171429" indent="-171429" algn="just">
              <a:buFont typeface="Arial" panose="020B0604020202020204" pitchFamily="34" charset="0"/>
              <a:buChar char="•"/>
            </a:pPr>
            <a:r>
              <a:rPr lang="en-GB" sz="1400" dirty="0"/>
              <a:t>Reduce configured user accounts to necessary minimum.</a:t>
            </a:r>
          </a:p>
          <a:p>
            <a:pPr marL="171429" indent="-171429" algn="just">
              <a:buFont typeface="Arial" panose="020B0604020202020204" pitchFamily="34" charset="0"/>
              <a:buChar char="•"/>
            </a:pPr>
            <a:r>
              <a:rPr lang="en-GB" sz="1400" dirty="0"/>
              <a:t>Check regularly.  </a:t>
            </a:r>
          </a:p>
        </p:txBody>
      </p:sp>
      <p:sp>
        <p:nvSpPr>
          <p:cNvPr id="7" name="TextBox 6"/>
          <p:cNvSpPr txBox="1"/>
          <p:nvPr/>
        </p:nvSpPr>
        <p:spPr>
          <a:xfrm>
            <a:off x="1331640" y="1844824"/>
            <a:ext cx="2736304" cy="1169541"/>
          </a:xfrm>
          <a:prstGeom prst="rect">
            <a:avLst/>
          </a:prstGeom>
        </p:spPr>
        <p:style>
          <a:lnRef idx="1">
            <a:schemeClr val="accent6"/>
          </a:lnRef>
          <a:fillRef idx="2">
            <a:schemeClr val="accent6"/>
          </a:fillRef>
          <a:effectRef idx="1">
            <a:schemeClr val="accent6"/>
          </a:effectRef>
          <a:fontRef idx="minor">
            <a:schemeClr val="dk1"/>
          </a:fontRef>
        </p:style>
        <p:txBody>
          <a:bodyPr wrap="square" lIns="91429" tIns="45715" rIns="91429" bIns="45715" rtlCol="0">
            <a:spAutoFit/>
          </a:bodyPr>
          <a:lstStyle/>
          <a:p>
            <a:pPr marL="171429" indent="-171429">
              <a:buFont typeface="Arial" panose="020B0604020202020204" pitchFamily="34" charset="0"/>
              <a:buChar char="•"/>
            </a:pPr>
            <a:r>
              <a:rPr lang="en-GB" sz="1400" dirty="0"/>
              <a:t>Locked cabinets. </a:t>
            </a:r>
          </a:p>
          <a:p>
            <a:pPr marL="171429" indent="-171429">
              <a:buFont typeface="Arial" panose="020B0604020202020204" pitchFamily="34" charset="0"/>
              <a:buChar char="•"/>
            </a:pPr>
            <a:r>
              <a:rPr lang="en-GB" sz="1400" dirty="0"/>
              <a:t>Physical protection of the engineering workstation.</a:t>
            </a:r>
          </a:p>
          <a:p>
            <a:pPr marL="171429" indent="-171429">
              <a:buFont typeface="Arial" panose="020B0604020202020204" pitchFamily="34" charset="0"/>
              <a:buChar char="•"/>
            </a:pPr>
            <a:r>
              <a:rPr lang="en-GB" sz="1400" dirty="0"/>
              <a:t>If updating using the USBs - new USB stick every time!</a:t>
            </a:r>
          </a:p>
        </p:txBody>
      </p:sp>
      <p:sp>
        <p:nvSpPr>
          <p:cNvPr id="8" name="TextBox 7"/>
          <p:cNvSpPr txBox="1"/>
          <p:nvPr/>
        </p:nvSpPr>
        <p:spPr>
          <a:xfrm>
            <a:off x="139080" y="6525344"/>
            <a:ext cx="7745288" cy="261600"/>
          </a:xfrm>
          <a:prstGeom prst="rect">
            <a:avLst/>
          </a:prstGeom>
          <a:noFill/>
        </p:spPr>
        <p:txBody>
          <a:bodyPr wrap="square" lIns="91429" tIns="45715" rIns="91429" bIns="45715" rtlCol="0">
            <a:spAutoFit/>
          </a:bodyPr>
          <a:lstStyle/>
          <a:p>
            <a:r>
              <a:rPr lang="sv-SE" sz="1100" dirty="0" smtClean="0"/>
              <a:t>FTP = File Transfer Protocol </a:t>
            </a:r>
            <a:endParaRPr lang="en-US" sz="1100" dirty="0"/>
          </a:p>
        </p:txBody>
      </p:sp>
    </p:spTree>
    <p:extLst>
      <p:ext uri="{BB962C8B-B14F-4D97-AF65-F5344CB8AC3E}">
        <p14:creationId xmlns:p14="http://schemas.microsoft.com/office/powerpoint/2010/main" val="20473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PLC </a:t>
            </a:r>
            <a:r>
              <a:rPr lang="en-GB" dirty="0" smtClean="0"/>
              <a:t>Software Architecture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
        <p:nvSpPr>
          <p:cNvPr id="5" name="Rectangle 2"/>
          <p:cNvSpPr>
            <a:spLocks noChangeArrowheads="1"/>
          </p:cNvSpPr>
          <p:nvPr/>
        </p:nvSpPr>
        <p:spPr bwMode="auto">
          <a:xfrm>
            <a:off x="0" y="-184660"/>
            <a:ext cx="184708"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9" tIns="45715" rIns="91429" bIns="45715" numCol="1" anchor="ctr" anchorCtr="0" compatLnSpc="1">
            <a:prstTxWarp prst="textNoShape">
              <a:avLst/>
            </a:prstTxWarp>
            <a:spAutoFit/>
          </a:bodyPr>
          <a:lstStyle/>
          <a:p>
            <a:endParaRPr lang="sv-SE"/>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0230"/>
            <a:ext cx="7128792" cy="519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012" y="6308734"/>
            <a:ext cx="2920752" cy="430877"/>
          </a:xfrm>
          <a:prstGeom prst="rect">
            <a:avLst/>
          </a:prstGeom>
          <a:noFill/>
        </p:spPr>
        <p:txBody>
          <a:bodyPr wrap="square" lIns="91429" tIns="45715" rIns="91429" bIns="45715" rtlCol="0">
            <a:spAutoFit/>
          </a:bodyPr>
          <a:lstStyle/>
          <a:p>
            <a:r>
              <a:rPr lang="sv-SE" sz="1100" dirty="0" smtClean="0"/>
              <a:t>HAL = Hardware Abstraction Layer</a:t>
            </a:r>
          </a:p>
          <a:p>
            <a:r>
              <a:rPr lang="sv-SE" sz="1100" dirty="0" smtClean="0"/>
              <a:t>I/O = Input/Output</a:t>
            </a:r>
            <a:endParaRPr lang="en-US" sz="1100" dirty="0"/>
          </a:p>
        </p:txBody>
      </p:sp>
    </p:spTree>
    <p:extLst>
      <p:ext uri="{BB962C8B-B14F-4D97-AF65-F5344CB8AC3E}">
        <p14:creationId xmlns:p14="http://schemas.microsoft.com/office/powerpoint/2010/main" val="407663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Ready-To-Use </a:t>
            </a:r>
            <a:r>
              <a:rPr lang="sv-SE" dirty="0"/>
              <a:t>Siemens</a:t>
            </a:r>
            <a:r>
              <a:rPr lang="sv-SE" dirty="0" smtClean="0"/>
              <a:t> Functions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5" name="Content Placeholder 3"/>
          <p:cNvSpPr>
            <a:spLocks noGrp="1"/>
          </p:cNvSpPr>
          <p:nvPr>
            <p:ph sz="quarter" idx="1"/>
          </p:nvPr>
        </p:nvSpPr>
        <p:spPr>
          <a:xfrm>
            <a:off x="457200" y="1600200"/>
            <a:ext cx="8229600" cy="4525963"/>
          </a:xfrm>
        </p:spPr>
        <p:txBody>
          <a:bodyPr>
            <a:normAutofit/>
          </a:bodyPr>
          <a:lstStyle/>
          <a:p>
            <a:r>
              <a:rPr lang="en-GB" sz="2000" dirty="0">
                <a:solidFill>
                  <a:schemeClr val="tx1"/>
                </a:solidFill>
              </a:rPr>
              <a:t>ESTOP1:</a:t>
            </a:r>
            <a:r>
              <a:rPr lang="sv-SE" sz="2000" dirty="0">
                <a:solidFill>
                  <a:schemeClr val="tx1"/>
                </a:solidFill>
              </a:rPr>
              <a:t>Emergency STOP up to stop category </a:t>
            </a:r>
            <a:r>
              <a:rPr lang="sv-SE" sz="2000" dirty="0">
                <a:solidFill>
                  <a:schemeClr val="tx1"/>
                </a:solidFill>
              </a:rPr>
              <a:t>1</a:t>
            </a:r>
          </a:p>
          <a:p>
            <a:pPr lvl="1" algn="just"/>
            <a:r>
              <a:rPr lang="en-US" sz="1800" dirty="0">
                <a:solidFill>
                  <a:schemeClr val="tx1"/>
                </a:solidFill>
              </a:rPr>
              <a:t>Discrepancy monitoring of the two NC contacts (when two channels are </a:t>
            </a:r>
            <a:r>
              <a:rPr lang="en-US" sz="1800" dirty="0">
                <a:solidFill>
                  <a:schemeClr val="tx1"/>
                </a:solidFill>
              </a:rPr>
              <a:t>involved) is </a:t>
            </a:r>
            <a:r>
              <a:rPr lang="en-US" sz="1800" dirty="0">
                <a:solidFill>
                  <a:schemeClr val="tx1"/>
                </a:solidFill>
              </a:rPr>
              <a:t>performed with suitable configuration (type of sensor interconnection: 2-channel equivalent) directly through the F-I/O with inputs. </a:t>
            </a:r>
            <a:endParaRPr lang="en-GB" sz="1800" dirty="0">
              <a:solidFill>
                <a:schemeClr val="tx1"/>
              </a:solidFill>
            </a:endParaRPr>
          </a:p>
          <a:p>
            <a:pPr lvl="1"/>
            <a:r>
              <a:rPr lang="en-GB" sz="1800" dirty="0">
                <a:solidFill>
                  <a:schemeClr val="tx1"/>
                </a:solidFill>
              </a:rPr>
              <a:t>Stop </a:t>
            </a:r>
            <a:r>
              <a:rPr lang="en-GB" sz="1800" dirty="0">
                <a:solidFill>
                  <a:schemeClr val="tx1"/>
                </a:solidFill>
              </a:rPr>
              <a:t>category </a:t>
            </a:r>
            <a:r>
              <a:rPr lang="en-GB" sz="1800" dirty="0">
                <a:solidFill>
                  <a:schemeClr val="tx1"/>
                </a:solidFill>
              </a:rPr>
              <a:t>0: Enable </a:t>
            </a:r>
            <a:r>
              <a:rPr lang="en-GB" sz="1800" dirty="0">
                <a:solidFill>
                  <a:schemeClr val="tx1"/>
                </a:solidFill>
              </a:rPr>
              <a:t>signal Q  is reset to 0, as soon as input E-STOP takes a signal state of </a:t>
            </a:r>
            <a:r>
              <a:rPr lang="en-GB" sz="1800" dirty="0">
                <a:solidFill>
                  <a:schemeClr val="tx1"/>
                </a:solidFill>
              </a:rPr>
              <a:t>0. </a:t>
            </a:r>
          </a:p>
          <a:p>
            <a:pPr lvl="1"/>
            <a:r>
              <a:rPr lang="en-GB" sz="1800" dirty="0">
                <a:solidFill>
                  <a:schemeClr val="tx1"/>
                </a:solidFill>
              </a:rPr>
              <a:t>Stop category </a:t>
            </a:r>
            <a:r>
              <a:rPr lang="en-GB" sz="1800" dirty="0">
                <a:solidFill>
                  <a:schemeClr val="tx1"/>
                </a:solidFill>
              </a:rPr>
              <a:t>1: Enable </a:t>
            </a:r>
            <a:r>
              <a:rPr lang="en-GB" sz="1800" dirty="0">
                <a:solidFill>
                  <a:schemeClr val="tx1"/>
                </a:solidFill>
              </a:rPr>
              <a:t>signal </a:t>
            </a:r>
            <a:r>
              <a:rPr lang="en-GB" sz="1800" dirty="0" err="1">
                <a:solidFill>
                  <a:schemeClr val="tx1"/>
                </a:solidFill>
              </a:rPr>
              <a:t>Q_Delay</a:t>
            </a:r>
            <a:r>
              <a:rPr lang="en-GB" sz="1800" dirty="0">
                <a:solidFill>
                  <a:schemeClr val="tx1"/>
                </a:solidFill>
              </a:rPr>
              <a:t> is reset to 0 after the time delay set at input </a:t>
            </a:r>
            <a:r>
              <a:rPr lang="en-GB" sz="1800" dirty="0">
                <a:solidFill>
                  <a:schemeClr val="tx1"/>
                </a:solidFill>
              </a:rPr>
              <a:t>TIME_DEL</a:t>
            </a:r>
          </a:p>
          <a:p>
            <a:pPr lvl="1"/>
            <a:endParaRPr lang="sv-SE" sz="17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26416"/>
            <a:ext cx="3375943" cy="150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012" y="6308734"/>
            <a:ext cx="2920752" cy="430877"/>
          </a:xfrm>
          <a:prstGeom prst="rect">
            <a:avLst/>
          </a:prstGeom>
          <a:noFill/>
        </p:spPr>
        <p:txBody>
          <a:bodyPr wrap="square" lIns="91429" tIns="45715" rIns="91429" bIns="45715" rtlCol="0">
            <a:spAutoFit/>
          </a:bodyPr>
          <a:lstStyle/>
          <a:p>
            <a:r>
              <a:rPr lang="sv-SE" sz="1100" dirty="0" smtClean="0"/>
              <a:t>NC = Normally Closed </a:t>
            </a:r>
          </a:p>
          <a:p>
            <a:r>
              <a:rPr lang="sv-SE" sz="1100" dirty="0" smtClean="0"/>
              <a:t>Q = Output</a:t>
            </a:r>
            <a:endParaRPr lang="en-US" sz="1100" dirty="0"/>
          </a:p>
        </p:txBody>
      </p:sp>
    </p:spTree>
    <p:extLst>
      <p:ext uri="{BB962C8B-B14F-4D97-AF65-F5344CB8AC3E}">
        <p14:creationId xmlns:p14="http://schemas.microsoft.com/office/powerpoint/2010/main" val="3899874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Ready-To-Use </a:t>
            </a:r>
            <a:r>
              <a:rPr lang="sv-SE" dirty="0"/>
              <a:t>Siemens</a:t>
            </a:r>
            <a:r>
              <a:rPr lang="sv-SE" dirty="0" smtClean="0"/>
              <a:t> Functions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7" name="Content Placeholder 3"/>
          <p:cNvSpPr>
            <a:spLocks noGrp="1"/>
          </p:cNvSpPr>
          <p:nvPr>
            <p:ph sz="quarter" idx="1"/>
          </p:nvPr>
        </p:nvSpPr>
        <p:spPr>
          <a:xfrm>
            <a:off x="457200" y="1600200"/>
            <a:ext cx="8229600" cy="4525963"/>
          </a:xfrm>
        </p:spPr>
        <p:txBody>
          <a:bodyPr>
            <a:normAutofit/>
          </a:bodyPr>
          <a:lstStyle/>
          <a:p>
            <a:r>
              <a:rPr lang="en-US" sz="2000" dirty="0">
                <a:solidFill>
                  <a:schemeClr val="tx1"/>
                </a:solidFill>
              </a:rPr>
              <a:t>EV1oo2DI: 1oo2 evaluation with discrepancy analysis </a:t>
            </a:r>
            <a:endParaRPr lang="en-US" sz="2000" dirty="0">
              <a:solidFill>
                <a:schemeClr val="tx1"/>
              </a:solidFill>
            </a:endParaRPr>
          </a:p>
          <a:p>
            <a:pPr lvl="1" algn="just"/>
            <a:r>
              <a:rPr lang="en-US" sz="1800" dirty="0">
                <a:solidFill>
                  <a:schemeClr val="tx1"/>
                </a:solidFill>
              </a:rPr>
              <a:t>Output Q is set to 1, if the signal states of inputs IN1 and IN2 both equal 1 and no discrepancy error DISC_FLT is stored. </a:t>
            </a:r>
            <a:r>
              <a:rPr lang="en-US" sz="1800" dirty="0">
                <a:solidFill>
                  <a:schemeClr val="tx1"/>
                </a:solidFill>
              </a:rPr>
              <a:t>If </a:t>
            </a:r>
            <a:r>
              <a:rPr lang="en-US" sz="1800" dirty="0">
                <a:solidFill>
                  <a:schemeClr val="tx1"/>
                </a:solidFill>
              </a:rPr>
              <a:t>the signal state of one or both inputs is 0, output Q is set to 0. </a:t>
            </a:r>
          </a:p>
          <a:p>
            <a:pPr lvl="1" algn="just"/>
            <a:r>
              <a:rPr lang="en-US" sz="1800" dirty="0">
                <a:solidFill>
                  <a:schemeClr val="tx1"/>
                </a:solidFill>
              </a:rPr>
              <a:t>As soon as the signal states of inputs IN1 and IN2 are different, the discrepancy time DISCTIME is started. If the signal states of the two inputs are still different once the discrepancy time expires, a discrepancy error is detected and DISC_FLT is set to 1 (restart inhibit). </a:t>
            </a:r>
            <a:endParaRPr lang="sv-SE" sz="1800"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55715"/>
            <a:ext cx="6624736" cy="200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012" y="6308734"/>
            <a:ext cx="2920752" cy="261600"/>
          </a:xfrm>
          <a:prstGeom prst="rect">
            <a:avLst/>
          </a:prstGeom>
          <a:noFill/>
        </p:spPr>
        <p:txBody>
          <a:bodyPr wrap="square" lIns="91429" tIns="45715" rIns="91429" bIns="45715" rtlCol="0">
            <a:spAutoFit/>
          </a:bodyPr>
          <a:lstStyle/>
          <a:p>
            <a:r>
              <a:rPr lang="sv-SE" sz="1100" dirty="0" smtClean="0"/>
              <a:t>IN = Input</a:t>
            </a:r>
          </a:p>
        </p:txBody>
      </p:sp>
    </p:spTree>
    <p:extLst>
      <p:ext uri="{BB962C8B-B14F-4D97-AF65-F5344CB8AC3E}">
        <p14:creationId xmlns:p14="http://schemas.microsoft.com/office/powerpoint/2010/main" val="342097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77072"/>
            <a:ext cx="3598664" cy="233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v-SE" dirty="0" smtClean="0"/>
              <a:t>Ready-To-Use </a:t>
            </a:r>
            <a:r>
              <a:rPr lang="sv-SE" dirty="0"/>
              <a:t>Siemens</a:t>
            </a:r>
            <a:r>
              <a:rPr lang="sv-SE" dirty="0" smtClean="0"/>
              <a:t> Functions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
        <p:nvSpPr>
          <p:cNvPr id="9" name="Content Placeholder 3"/>
          <p:cNvSpPr txBox="1">
            <a:spLocks/>
          </p:cNvSpPr>
          <p:nvPr/>
        </p:nvSpPr>
        <p:spPr>
          <a:xfrm>
            <a:off x="313184" y="1700809"/>
            <a:ext cx="8229600" cy="4525963"/>
          </a:xfrm>
          <a:prstGeom prst="rect">
            <a:avLst/>
          </a:prstGeom>
        </p:spPr>
        <p:txBody>
          <a:bodyPr vert="horz" lIns="91429" tIns="45715" rIns="91429" bIns="45715"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dirty="0">
                <a:solidFill>
                  <a:schemeClr val="tx1"/>
                </a:solidFill>
              </a:rPr>
              <a:t>SFDOOR: Safety door monitoring </a:t>
            </a:r>
          </a:p>
          <a:p>
            <a:pPr lvl="1" algn="just"/>
            <a:r>
              <a:rPr lang="en-US" sz="1800" dirty="0">
                <a:solidFill>
                  <a:schemeClr val="tx1"/>
                </a:solidFill>
              </a:rPr>
              <a:t>Enable signal Q is reset to 0 as soon as one of the inputs IN1 or IN2 take a signal state of 0 (safety door is opened). The enable signal can be reset to 1, only if: </a:t>
            </a:r>
          </a:p>
          <a:p>
            <a:pPr lvl="2"/>
            <a:r>
              <a:rPr lang="en-US" sz="1500" dirty="0">
                <a:solidFill>
                  <a:schemeClr val="tx1"/>
                </a:solidFill>
              </a:rPr>
              <a:t>Inputs IN1 and IN2 both take a signal state of 0 prior to opening the door (safety door has been completely opened) </a:t>
            </a:r>
          </a:p>
          <a:p>
            <a:pPr lvl="2"/>
            <a:r>
              <a:rPr lang="en-US" sz="1500" dirty="0">
                <a:solidFill>
                  <a:schemeClr val="tx1"/>
                </a:solidFill>
              </a:rPr>
              <a:t>Inputs IN1 and IN2 then both take a signa</a:t>
            </a:r>
            <a:r>
              <a:rPr lang="en-US" sz="1500" dirty="0"/>
              <a:t>l </a:t>
            </a:r>
            <a:r>
              <a:rPr lang="en-US" sz="1500" dirty="0">
                <a:solidFill>
                  <a:schemeClr val="tx1"/>
                </a:solidFill>
              </a:rPr>
              <a:t>state of 1 (safety door is closed)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837" y="4149080"/>
            <a:ext cx="246382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2662981" y="4509120"/>
            <a:ext cx="3421187"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2981" y="5085184"/>
            <a:ext cx="3421187"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03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For Operator Interface</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rgbClr val="000000"/>
                </a:solidFill>
              </a:rPr>
              <a:t>System </a:t>
            </a:r>
            <a:r>
              <a:rPr lang="en-US" dirty="0">
                <a:solidFill>
                  <a:srgbClr val="000000"/>
                </a:solidFill>
              </a:rPr>
              <a:t>status information critical to maintaining the SIL shall be available as part of the operator interface: </a:t>
            </a:r>
          </a:p>
          <a:p>
            <a:pPr lvl="1"/>
            <a:r>
              <a:rPr lang="en-US" dirty="0" smtClean="0">
                <a:solidFill>
                  <a:srgbClr val="000000"/>
                </a:solidFill>
              </a:rPr>
              <a:t>where </a:t>
            </a:r>
            <a:r>
              <a:rPr lang="en-US" dirty="0">
                <a:solidFill>
                  <a:srgbClr val="000000"/>
                </a:solidFill>
              </a:rPr>
              <a:t>the process is in its sequence </a:t>
            </a:r>
          </a:p>
          <a:p>
            <a:pPr lvl="1"/>
            <a:r>
              <a:rPr lang="en-US" dirty="0" smtClean="0">
                <a:solidFill>
                  <a:srgbClr val="000000"/>
                </a:solidFill>
              </a:rPr>
              <a:t>indication </a:t>
            </a:r>
            <a:r>
              <a:rPr lang="en-US" dirty="0">
                <a:solidFill>
                  <a:srgbClr val="000000"/>
                </a:solidFill>
              </a:rPr>
              <a:t>that </a:t>
            </a:r>
            <a:r>
              <a:rPr lang="en-US" dirty="0" smtClean="0">
                <a:solidFill>
                  <a:srgbClr val="000000"/>
                </a:solidFill>
              </a:rPr>
              <a:t>system’s protective </a:t>
            </a:r>
            <a:r>
              <a:rPr lang="en-US" dirty="0">
                <a:solidFill>
                  <a:srgbClr val="000000"/>
                </a:solidFill>
              </a:rPr>
              <a:t>action has occurred </a:t>
            </a:r>
          </a:p>
          <a:p>
            <a:pPr lvl="1"/>
            <a:r>
              <a:rPr lang="en-US" dirty="0" smtClean="0">
                <a:solidFill>
                  <a:srgbClr val="000000"/>
                </a:solidFill>
              </a:rPr>
              <a:t>indication </a:t>
            </a:r>
            <a:r>
              <a:rPr lang="en-US" dirty="0">
                <a:solidFill>
                  <a:srgbClr val="000000"/>
                </a:solidFill>
              </a:rPr>
              <a:t>that a protective function is </a:t>
            </a:r>
            <a:r>
              <a:rPr lang="en-US" dirty="0" smtClean="0">
                <a:solidFill>
                  <a:srgbClr val="000000"/>
                </a:solidFill>
              </a:rPr>
              <a:t>bypassed </a:t>
            </a:r>
            <a:endParaRPr lang="en-US" dirty="0">
              <a:solidFill>
                <a:srgbClr val="000000"/>
              </a:solidFill>
            </a:endParaRPr>
          </a:p>
          <a:p>
            <a:pPr lvl="1"/>
            <a:r>
              <a:rPr lang="en-US" dirty="0" smtClean="0">
                <a:solidFill>
                  <a:srgbClr val="000000"/>
                </a:solidFill>
              </a:rPr>
              <a:t>information </a:t>
            </a:r>
            <a:r>
              <a:rPr lang="en-US" dirty="0">
                <a:solidFill>
                  <a:srgbClr val="000000"/>
                </a:solidFill>
              </a:rPr>
              <a:t>about automatic actions </a:t>
            </a:r>
            <a:r>
              <a:rPr lang="en-US" dirty="0" smtClean="0">
                <a:solidFill>
                  <a:srgbClr val="000000"/>
                </a:solidFill>
              </a:rPr>
              <a:t>from PSS system</a:t>
            </a:r>
            <a:endParaRPr lang="en-US" dirty="0">
              <a:solidFill>
                <a:srgbClr val="000000"/>
              </a:solidFill>
            </a:endParaRPr>
          </a:p>
          <a:p>
            <a:pPr lvl="1"/>
            <a:r>
              <a:rPr lang="en-US" dirty="0" smtClean="0">
                <a:solidFill>
                  <a:srgbClr val="000000"/>
                </a:solidFill>
              </a:rPr>
              <a:t>status </a:t>
            </a:r>
            <a:r>
              <a:rPr lang="en-US" dirty="0">
                <a:solidFill>
                  <a:srgbClr val="000000"/>
                </a:solidFill>
              </a:rPr>
              <a:t>of sensors and final elements </a:t>
            </a:r>
          </a:p>
          <a:p>
            <a:pPr lvl="1"/>
            <a:r>
              <a:rPr lang="en-US" dirty="0" smtClean="0">
                <a:solidFill>
                  <a:srgbClr val="000000"/>
                </a:solidFill>
              </a:rPr>
              <a:t>the </a:t>
            </a:r>
            <a:r>
              <a:rPr lang="en-US" dirty="0">
                <a:solidFill>
                  <a:srgbClr val="000000"/>
                </a:solidFill>
              </a:rPr>
              <a:t>loss of energy where that energy loss impacts safety </a:t>
            </a:r>
          </a:p>
          <a:p>
            <a:pPr lvl="1"/>
            <a:r>
              <a:rPr lang="en-US" dirty="0" smtClean="0">
                <a:solidFill>
                  <a:srgbClr val="000000"/>
                </a:solidFill>
              </a:rPr>
              <a:t>the </a:t>
            </a:r>
            <a:r>
              <a:rPr lang="en-US" dirty="0">
                <a:solidFill>
                  <a:srgbClr val="000000"/>
                </a:solidFill>
              </a:rPr>
              <a:t>results of diagnostics </a:t>
            </a:r>
          </a:p>
          <a:p>
            <a:pPr algn="just"/>
            <a:r>
              <a:rPr lang="en-US" dirty="0" smtClean="0">
                <a:solidFill>
                  <a:srgbClr val="000000"/>
                </a:solidFill>
              </a:rPr>
              <a:t>System operator </a:t>
            </a:r>
            <a:r>
              <a:rPr lang="en-US" dirty="0">
                <a:solidFill>
                  <a:srgbClr val="000000"/>
                </a:solidFill>
              </a:rPr>
              <a:t>interface shall prevent changes to SIS </a:t>
            </a:r>
            <a:r>
              <a:rPr lang="en-US" dirty="0" smtClean="0">
                <a:solidFill>
                  <a:srgbClr val="000000"/>
                </a:solidFill>
              </a:rPr>
              <a:t>software</a:t>
            </a:r>
            <a:r>
              <a:rPr lang="en-US" dirty="0" smtClean="0">
                <a:solidFill>
                  <a:srgbClr val="000000"/>
                </a:solidFill>
              </a:rPr>
              <a:t>. </a:t>
            </a:r>
          </a:p>
          <a:p>
            <a:pPr algn="just"/>
            <a:r>
              <a:rPr lang="en-US" dirty="0" smtClean="0">
                <a:solidFill>
                  <a:srgbClr val="000000"/>
                </a:solidFill>
              </a:rPr>
              <a:t>Any writing from standard to safety part of the </a:t>
            </a:r>
            <a:r>
              <a:rPr lang="en-US" dirty="0" smtClean="0">
                <a:solidFill>
                  <a:srgbClr val="000000"/>
                </a:solidFill>
              </a:rPr>
              <a:t>software shall </a:t>
            </a:r>
            <a:r>
              <a:rPr lang="en-US" dirty="0">
                <a:solidFill>
                  <a:srgbClr val="000000"/>
                </a:solidFill>
              </a:rPr>
              <a:t>be documented and tested to make sure it cannot lead the system to an unsafe state. </a:t>
            </a:r>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Tree>
    <p:extLst>
      <p:ext uri="{BB962C8B-B14F-4D97-AF65-F5344CB8AC3E}">
        <p14:creationId xmlns:p14="http://schemas.microsoft.com/office/powerpoint/2010/main" val="128649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	</a:t>
            </a:r>
            <a:endParaRPr lang="en-US" dirty="0"/>
          </a:p>
        </p:txBody>
      </p:sp>
      <p:sp>
        <p:nvSpPr>
          <p:cNvPr id="3" name="Content Placeholder 2"/>
          <p:cNvSpPr>
            <a:spLocks noGrp="1"/>
          </p:cNvSpPr>
          <p:nvPr>
            <p:ph idx="1"/>
          </p:nvPr>
        </p:nvSpPr>
        <p:spPr>
          <a:xfrm>
            <a:off x="467544" y="1888232"/>
            <a:ext cx="8229600" cy="4277072"/>
          </a:xfrm>
        </p:spPr>
        <p:txBody>
          <a:bodyPr>
            <a:normAutofit fontScale="70000" lnSpcReduction="20000"/>
          </a:bodyPr>
          <a:lstStyle/>
          <a:p>
            <a:pPr marL="0" indent="0">
              <a:buNone/>
            </a:pPr>
            <a:r>
              <a:rPr lang="en-US" dirty="0" smtClean="0">
                <a:solidFill>
                  <a:srgbClr val="000000"/>
                </a:solidFill>
              </a:rPr>
              <a:t>M.Sc. </a:t>
            </a:r>
            <a:r>
              <a:rPr lang="en-US" dirty="0">
                <a:solidFill>
                  <a:srgbClr val="000000"/>
                </a:solidFill>
              </a:rPr>
              <a:t>in Electrical </a:t>
            </a:r>
            <a:r>
              <a:rPr lang="en-US" dirty="0" smtClean="0">
                <a:solidFill>
                  <a:srgbClr val="000000"/>
                </a:solidFill>
              </a:rPr>
              <a:t>Engineering and </a:t>
            </a:r>
            <a:r>
              <a:rPr lang="en-US" dirty="0">
                <a:solidFill>
                  <a:srgbClr val="000000"/>
                </a:solidFill>
              </a:rPr>
              <a:t>Information </a:t>
            </a:r>
            <a:r>
              <a:rPr lang="en-US" dirty="0" smtClean="0">
                <a:solidFill>
                  <a:srgbClr val="000000"/>
                </a:solidFill>
              </a:rPr>
              <a:t>Technology</a:t>
            </a:r>
          </a:p>
          <a:p>
            <a:pPr marL="0" indent="0">
              <a:buNone/>
            </a:pPr>
            <a:r>
              <a:rPr lang="en-US" u="sng" dirty="0" smtClean="0">
                <a:solidFill>
                  <a:srgbClr val="000000"/>
                </a:solidFill>
              </a:rPr>
              <a:t>Experience:</a:t>
            </a:r>
            <a:r>
              <a:rPr lang="en-US" dirty="0" smtClean="0">
                <a:solidFill>
                  <a:srgbClr val="000000"/>
                </a:solidFill>
              </a:rPr>
              <a:t> </a:t>
            </a:r>
          </a:p>
          <a:p>
            <a:r>
              <a:rPr lang="en-US" dirty="0" smtClean="0">
                <a:solidFill>
                  <a:srgbClr val="000000"/>
                </a:solidFill>
              </a:rPr>
              <a:t>Equipment qualification specialist @ PLIVA </a:t>
            </a:r>
            <a:r>
              <a:rPr lang="en-US" dirty="0">
                <a:solidFill>
                  <a:srgbClr val="000000"/>
                </a:solidFill>
              </a:rPr>
              <a:t>Croatia (7 </a:t>
            </a:r>
            <a:r>
              <a:rPr lang="en-US" dirty="0" smtClean="0">
                <a:solidFill>
                  <a:srgbClr val="000000"/>
                </a:solidFill>
              </a:rPr>
              <a:t>months) </a:t>
            </a:r>
          </a:p>
          <a:p>
            <a:pPr lvl="1">
              <a:buFont typeface="Arial" panose="020B0604020202020204" pitchFamily="34" charset="0"/>
              <a:buChar char="•"/>
            </a:pPr>
            <a:r>
              <a:rPr lang="en-US" dirty="0" smtClean="0">
                <a:solidFill>
                  <a:srgbClr val="000000"/>
                </a:solidFill>
              </a:rPr>
              <a:t>Testing and validation of computerized systems following </a:t>
            </a:r>
            <a:r>
              <a:rPr lang="en-US" dirty="0">
                <a:solidFill>
                  <a:srgbClr val="000000"/>
                </a:solidFill>
              </a:rPr>
              <a:t>the 21 CFR Part 11 FDA requirements </a:t>
            </a:r>
            <a:r>
              <a:rPr lang="en-US" dirty="0" smtClean="0">
                <a:solidFill>
                  <a:srgbClr val="000000"/>
                </a:solidFill>
              </a:rPr>
              <a:t>and GAMP. </a:t>
            </a:r>
          </a:p>
          <a:p>
            <a:r>
              <a:rPr lang="en-US" dirty="0">
                <a:solidFill>
                  <a:srgbClr val="000000"/>
                </a:solidFill>
              </a:rPr>
              <a:t>Fellow @ CERN (2,5 </a:t>
            </a:r>
            <a:r>
              <a:rPr lang="en-US" dirty="0" smtClean="0">
                <a:solidFill>
                  <a:srgbClr val="000000"/>
                </a:solidFill>
              </a:rPr>
              <a:t>years) </a:t>
            </a:r>
          </a:p>
          <a:p>
            <a:pPr lvl="1">
              <a:buFont typeface="Arial" panose="020B0604020202020204" pitchFamily="34" charset="0"/>
              <a:buChar char="•"/>
            </a:pPr>
            <a:r>
              <a:rPr lang="en-US" dirty="0">
                <a:solidFill>
                  <a:srgbClr val="000000"/>
                </a:solidFill>
              </a:rPr>
              <a:t>Development of the inspection monorail train (TIM</a:t>
            </a:r>
            <a:r>
              <a:rPr lang="en-US" dirty="0" smtClean="0">
                <a:solidFill>
                  <a:srgbClr val="000000"/>
                </a:solidFill>
              </a:rPr>
              <a:t>)</a:t>
            </a:r>
          </a:p>
          <a:p>
            <a:pPr lvl="2"/>
            <a:r>
              <a:rPr lang="en-US" dirty="0">
                <a:solidFill>
                  <a:srgbClr val="000000"/>
                </a:solidFill>
              </a:rPr>
              <a:t>Development, analysis, testing, commissioning and operation of TIM’s control system</a:t>
            </a:r>
          </a:p>
          <a:p>
            <a:pPr lvl="2"/>
            <a:r>
              <a:rPr lang="en-US" dirty="0" smtClean="0">
                <a:solidFill>
                  <a:srgbClr val="000000"/>
                </a:solidFill>
              </a:rPr>
              <a:t>Machinery Directive, IEC 62061 and ISO 13849</a:t>
            </a:r>
          </a:p>
          <a:p>
            <a:pPr lvl="1">
              <a:buFont typeface="Arial" panose="020B0604020202020204" pitchFamily="34" charset="0"/>
              <a:buChar char="•"/>
            </a:pPr>
            <a:r>
              <a:rPr lang="en-US" dirty="0" smtClean="0">
                <a:solidFill>
                  <a:srgbClr val="000000"/>
                </a:solidFill>
              </a:rPr>
              <a:t>Safety </a:t>
            </a:r>
            <a:r>
              <a:rPr lang="en-US" dirty="0">
                <a:solidFill>
                  <a:srgbClr val="000000"/>
                </a:solidFill>
              </a:rPr>
              <a:t>critical PLC interlock systems for MEDICIS and ISOLDE </a:t>
            </a:r>
            <a:r>
              <a:rPr lang="en-US" dirty="0" smtClean="0">
                <a:solidFill>
                  <a:srgbClr val="000000"/>
                </a:solidFill>
              </a:rPr>
              <a:t>experiments</a:t>
            </a:r>
          </a:p>
          <a:p>
            <a:pPr lvl="2"/>
            <a:r>
              <a:rPr lang="en-US" dirty="0" smtClean="0">
                <a:solidFill>
                  <a:srgbClr val="000000"/>
                </a:solidFill>
              </a:rPr>
              <a:t>IEC 61508, IEC 61511  </a:t>
            </a:r>
            <a:endParaRPr lang="en-US" dirty="0">
              <a:solidFill>
                <a:srgbClr val="000000"/>
              </a:solidFill>
            </a:endParaRPr>
          </a:p>
          <a:p>
            <a:pPr lvl="1">
              <a:buFont typeface="Arial" panose="020B0604020202020204" pitchFamily="34" charset="0"/>
              <a:buChar char="•"/>
            </a:pPr>
            <a:r>
              <a:rPr lang="en-US" dirty="0">
                <a:solidFill>
                  <a:srgbClr val="000000"/>
                </a:solidFill>
              </a:rPr>
              <a:t>Visual odometry system and image processing for loop closure detection</a:t>
            </a:r>
          </a:p>
          <a:p>
            <a:r>
              <a:rPr lang="en-US" dirty="0">
                <a:solidFill>
                  <a:srgbClr val="000000"/>
                </a:solidFill>
              </a:rPr>
              <a:t>PLC engineer </a:t>
            </a:r>
            <a:r>
              <a:rPr lang="en-US" dirty="0" smtClean="0">
                <a:solidFill>
                  <a:srgbClr val="000000"/>
                </a:solidFill>
              </a:rPr>
              <a:t>@ ESS (1,5 years)</a:t>
            </a:r>
          </a:p>
          <a:p>
            <a:pPr lvl="1">
              <a:buFont typeface="Arial" panose="020B0604020202020204" pitchFamily="34" charset="0"/>
              <a:buChar char="•"/>
            </a:pPr>
            <a:r>
              <a:rPr lang="en-US" dirty="0" smtClean="0">
                <a:solidFill>
                  <a:srgbClr val="000000"/>
                </a:solidFill>
              </a:rPr>
              <a:t>Concept</a:t>
            </a:r>
            <a:r>
              <a:rPr lang="en-US" dirty="0">
                <a:solidFill>
                  <a:srgbClr val="000000"/>
                </a:solidFill>
              </a:rPr>
              <a:t>, design, </a:t>
            </a:r>
            <a:r>
              <a:rPr lang="en-US" dirty="0" smtClean="0">
                <a:solidFill>
                  <a:srgbClr val="000000"/>
                </a:solidFill>
              </a:rPr>
              <a:t>development, commissioning</a:t>
            </a:r>
            <a:r>
              <a:rPr lang="en-US" dirty="0">
                <a:solidFill>
                  <a:srgbClr val="000000"/>
                </a:solidFill>
              </a:rPr>
              <a:t>, operation and maintenance of the safety critical PSS </a:t>
            </a:r>
            <a:r>
              <a:rPr lang="en-US" dirty="0" smtClean="0">
                <a:solidFill>
                  <a:srgbClr val="000000"/>
                </a:solidFill>
              </a:rPr>
              <a:t>systems, </a:t>
            </a:r>
            <a:r>
              <a:rPr lang="en-US" dirty="0">
                <a:solidFill>
                  <a:srgbClr val="000000"/>
                </a:solidFill>
              </a:rPr>
              <a:t>following the IEC 61508 and IEC 61511 standards. </a:t>
            </a:r>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1145637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PSS Test Stand - </a:t>
            </a:r>
            <a:r>
              <a:rPr lang="en-US" sz="2400" dirty="0"/>
              <a:t>PSS </a:t>
            </a:r>
            <a:r>
              <a:rPr lang="en-US" sz="2400" dirty="0"/>
              <a:t>Software Virtual Commissioning </a:t>
            </a:r>
            <a:endParaRPr lang="en-GB" sz="2400" dirty="0"/>
          </a:p>
        </p:txBody>
      </p:sp>
      <p:sp>
        <p:nvSpPr>
          <p:cNvPr id="3" name="Content Placeholder 2"/>
          <p:cNvSpPr>
            <a:spLocks noGrp="1"/>
          </p:cNvSpPr>
          <p:nvPr>
            <p:ph idx="1"/>
          </p:nvPr>
        </p:nvSpPr>
        <p:spPr>
          <a:xfrm>
            <a:off x="457200" y="1600200"/>
            <a:ext cx="8229600" cy="4756150"/>
          </a:xfrm>
        </p:spPr>
        <p:txBody>
          <a:bodyPr>
            <a:normAutofit fontScale="92500" lnSpcReduction="20000"/>
          </a:bodyPr>
          <a:lstStyle/>
          <a:p>
            <a:pPr algn="just"/>
            <a:r>
              <a:rPr lang="en-GB" dirty="0" smtClean="0">
                <a:solidFill>
                  <a:schemeClr val="tx1"/>
                </a:solidFill>
              </a:rPr>
              <a:t>Software (system) development and testing </a:t>
            </a:r>
          </a:p>
          <a:p>
            <a:pPr lvl="1" algn="just"/>
            <a:r>
              <a:rPr lang="en-GB" dirty="0" smtClean="0">
                <a:solidFill>
                  <a:schemeClr val="tx1"/>
                </a:solidFill>
              </a:rPr>
              <a:t>Preparing </a:t>
            </a:r>
            <a:r>
              <a:rPr lang="en-GB" dirty="0" smtClean="0">
                <a:solidFill>
                  <a:schemeClr val="tx1"/>
                </a:solidFill>
              </a:rPr>
              <a:t>and testing the software updates before being downloaded to PLC</a:t>
            </a:r>
            <a:endParaRPr lang="en-GB" dirty="0" smtClean="0">
              <a:solidFill>
                <a:schemeClr val="tx1"/>
              </a:solidFill>
            </a:endParaRPr>
          </a:p>
          <a:p>
            <a:pPr algn="just"/>
            <a:r>
              <a:rPr lang="en-GB" dirty="0" smtClean="0">
                <a:solidFill>
                  <a:schemeClr val="tx1"/>
                </a:solidFill>
              </a:rPr>
              <a:t>Facilitating preparation for operation, maintenance and periodical testing</a:t>
            </a:r>
          </a:p>
          <a:p>
            <a:pPr algn="just"/>
            <a:r>
              <a:rPr lang="en-GB" dirty="0" smtClean="0">
                <a:solidFill>
                  <a:schemeClr val="tx1"/>
                </a:solidFill>
              </a:rPr>
              <a:t>As similar as possible to real system </a:t>
            </a:r>
            <a:endParaRPr lang="en-GB" dirty="0">
              <a:solidFill>
                <a:schemeClr val="tx1"/>
              </a:solidFill>
            </a:endParaRPr>
          </a:p>
          <a:p>
            <a:pPr lvl="1" algn="just"/>
            <a:r>
              <a:rPr lang="en-GB" dirty="0">
                <a:solidFill>
                  <a:schemeClr val="tx1"/>
                </a:solidFill>
              </a:rPr>
              <a:t>E</a:t>
            </a:r>
            <a:r>
              <a:rPr lang="en-GB" dirty="0" smtClean="0">
                <a:solidFill>
                  <a:schemeClr val="tx1"/>
                </a:solidFill>
              </a:rPr>
              <a:t>asier </a:t>
            </a:r>
            <a:r>
              <a:rPr lang="en-GB" dirty="0" smtClean="0">
                <a:solidFill>
                  <a:schemeClr val="tx1"/>
                </a:solidFill>
              </a:rPr>
              <a:t>to detect software logic errors </a:t>
            </a:r>
          </a:p>
          <a:p>
            <a:pPr algn="just"/>
            <a:r>
              <a:rPr lang="en-GB" dirty="0" smtClean="0">
                <a:solidFill>
                  <a:schemeClr val="tx1"/>
                </a:solidFill>
              </a:rPr>
              <a:t>Siemens Simulation Unit PN</a:t>
            </a:r>
          </a:p>
          <a:p>
            <a:pPr lvl="2" algn="just"/>
            <a:r>
              <a:rPr lang="en-US" sz="2200" dirty="0" smtClean="0">
                <a:solidFill>
                  <a:srgbClr val="000000"/>
                </a:solidFill>
              </a:rPr>
              <a:t>Verification </a:t>
            </a:r>
            <a:r>
              <a:rPr lang="en-US" sz="2200" dirty="0" smtClean="0">
                <a:solidFill>
                  <a:srgbClr val="000000"/>
                </a:solidFill>
                <a:sym typeface="Wingdings" panose="05000000000000000000" pitchFamily="2" charset="2"/>
              </a:rPr>
              <a:t></a:t>
            </a:r>
            <a:r>
              <a:rPr lang="en-US" sz="2200" dirty="0" smtClean="0">
                <a:solidFill>
                  <a:srgbClr val="000000"/>
                </a:solidFill>
              </a:rPr>
              <a:t> </a:t>
            </a:r>
            <a:r>
              <a:rPr lang="en-US" sz="2200" dirty="0">
                <a:solidFill>
                  <a:srgbClr val="000000"/>
                </a:solidFill>
              </a:rPr>
              <a:t>Virtual </a:t>
            </a:r>
            <a:r>
              <a:rPr lang="en-US" sz="2200" dirty="0" smtClean="0">
                <a:solidFill>
                  <a:srgbClr val="000000"/>
                </a:solidFill>
              </a:rPr>
              <a:t>Commissioning </a:t>
            </a:r>
            <a:endParaRPr lang="en-US" sz="2200" dirty="0">
              <a:solidFill>
                <a:srgbClr val="000000"/>
              </a:solidFill>
              <a:sym typeface="Wingdings" panose="05000000000000000000" pitchFamily="2" charset="2"/>
            </a:endParaRPr>
          </a:p>
          <a:p>
            <a:pPr lvl="3" algn="just"/>
            <a:r>
              <a:rPr lang="en-US" sz="2100" dirty="0" smtClean="0">
                <a:solidFill>
                  <a:srgbClr val="000000"/>
                </a:solidFill>
                <a:sym typeface="Wingdings" panose="05000000000000000000" pitchFamily="2" charset="2"/>
              </a:rPr>
              <a:t>Functionality and software verification tests:</a:t>
            </a:r>
            <a:endParaRPr lang="en-US" sz="2100" dirty="0" smtClean="0">
              <a:solidFill>
                <a:srgbClr val="000000"/>
              </a:solidFill>
            </a:endParaRPr>
          </a:p>
          <a:p>
            <a:pPr lvl="4" algn="just">
              <a:buFont typeface="Arial" panose="020B0604020202020204" pitchFamily="34" charset="0"/>
              <a:buChar char="•"/>
            </a:pPr>
            <a:r>
              <a:rPr lang="en-GB" sz="1900" dirty="0"/>
              <a:t>C</a:t>
            </a:r>
            <a:r>
              <a:rPr lang="en-GB" sz="1900" dirty="0" smtClean="0">
                <a:solidFill>
                  <a:schemeClr val="tx1"/>
                </a:solidFill>
              </a:rPr>
              <a:t>ontrol/automation loops </a:t>
            </a:r>
          </a:p>
          <a:p>
            <a:pPr lvl="4" algn="just">
              <a:buFont typeface="Arial" panose="020B0604020202020204" pitchFamily="34" charset="0"/>
              <a:buChar char="•"/>
            </a:pPr>
            <a:r>
              <a:rPr lang="en-GB" sz="1900" dirty="0"/>
              <a:t>S</a:t>
            </a:r>
            <a:r>
              <a:rPr lang="en-GB" sz="1900" dirty="0" smtClean="0">
                <a:solidFill>
                  <a:schemeClr val="tx1"/>
                </a:solidFill>
              </a:rPr>
              <a:t>witching functions</a:t>
            </a:r>
            <a:endParaRPr lang="en-GB" sz="1900" dirty="0"/>
          </a:p>
          <a:p>
            <a:pPr lvl="4" algn="just">
              <a:buFont typeface="Arial" panose="020B0604020202020204" pitchFamily="34" charset="0"/>
              <a:buChar char="•"/>
            </a:pPr>
            <a:r>
              <a:rPr lang="en-US" sz="1900" dirty="0">
                <a:solidFill>
                  <a:srgbClr val="000000"/>
                </a:solidFill>
              </a:rPr>
              <a:t>P</a:t>
            </a:r>
            <a:r>
              <a:rPr lang="en-US" sz="1900" dirty="0" smtClean="0">
                <a:solidFill>
                  <a:srgbClr val="000000"/>
                </a:solidFill>
              </a:rPr>
              <a:t>re-allocation, reading-out </a:t>
            </a:r>
            <a:r>
              <a:rPr lang="en-US" sz="1900" dirty="0">
                <a:solidFill>
                  <a:srgbClr val="000000"/>
                </a:solidFill>
              </a:rPr>
              <a:t>and </a:t>
            </a:r>
            <a:r>
              <a:rPr lang="en-US" sz="1900" dirty="0" smtClean="0">
                <a:solidFill>
                  <a:srgbClr val="000000"/>
                </a:solidFill>
              </a:rPr>
              <a:t>changing digital </a:t>
            </a:r>
            <a:r>
              <a:rPr lang="en-US" sz="1900" dirty="0">
                <a:solidFill>
                  <a:srgbClr val="000000"/>
                </a:solidFill>
              </a:rPr>
              <a:t>and analog </a:t>
            </a:r>
            <a:r>
              <a:rPr lang="en-US" sz="1900" dirty="0" smtClean="0">
                <a:solidFill>
                  <a:srgbClr val="000000"/>
                </a:solidFill>
              </a:rPr>
              <a:t>I/O-s</a:t>
            </a:r>
            <a:endParaRPr lang="en-US" sz="1900" dirty="0">
              <a:solidFill>
                <a:srgbClr val="000000"/>
              </a:solidFill>
            </a:endParaRPr>
          </a:p>
          <a:p>
            <a:pPr lvl="4" algn="just">
              <a:buFont typeface="Arial" panose="020B0604020202020204" pitchFamily="34" charset="0"/>
              <a:buChar char="•"/>
            </a:pPr>
            <a:r>
              <a:rPr lang="en-US" sz="1900" dirty="0">
                <a:solidFill>
                  <a:srgbClr val="000000"/>
                </a:solidFill>
              </a:rPr>
              <a:t>F</a:t>
            </a:r>
            <a:r>
              <a:rPr lang="en-US" sz="1900" dirty="0" smtClean="0">
                <a:solidFill>
                  <a:srgbClr val="000000"/>
                </a:solidFill>
              </a:rPr>
              <a:t>unctionality </a:t>
            </a:r>
            <a:r>
              <a:rPr lang="en-US" sz="1900" dirty="0">
                <a:solidFill>
                  <a:srgbClr val="000000"/>
                </a:solidFill>
              </a:rPr>
              <a:t>test for </a:t>
            </a:r>
            <a:r>
              <a:rPr lang="en-US" sz="1900" dirty="0" smtClean="0">
                <a:solidFill>
                  <a:srgbClr val="000000"/>
                </a:solidFill>
              </a:rPr>
              <a:t>alarms and messages</a:t>
            </a:r>
          </a:p>
          <a:p>
            <a:pPr algn="just"/>
            <a:endParaRPr lang="en-GB"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2050" name="Picture 2" descr="https://support.industry.siemens.com/cs/images/109476682/Simulation_Unit_PN_KG_SW_sRGB_klein.jpg?inline=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7240" y="4728532"/>
            <a:ext cx="802432" cy="1508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012" y="6525344"/>
            <a:ext cx="2920752" cy="261600"/>
          </a:xfrm>
          <a:prstGeom prst="rect">
            <a:avLst/>
          </a:prstGeom>
          <a:noFill/>
        </p:spPr>
        <p:txBody>
          <a:bodyPr wrap="square" lIns="91429" tIns="45715" rIns="91429" bIns="45715" rtlCol="0">
            <a:spAutoFit/>
          </a:bodyPr>
          <a:lstStyle/>
          <a:p>
            <a:r>
              <a:rPr lang="sv-SE" sz="1100" dirty="0" smtClean="0"/>
              <a:t>PN = Profinet</a:t>
            </a:r>
          </a:p>
        </p:txBody>
      </p:sp>
    </p:spTree>
    <p:extLst>
      <p:ext uri="{BB962C8B-B14F-4D97-AF65-F5344CB8AC3E}">
        <p14:creationId xmlns:p14="http://schemas.microsoft.com/office/powerpoint/2010/main" val="280792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Realisation Requirements </a:t>
            </a:r>
            <a:endParaRPr lang="sv-SE" dirty="0"/>
          </a:p>
        </p:txBody>
      </p:sp>
      <p:sp>
        <p:nvSpPr>
          <p:cNvPr id="3" name="Content Placeholder 2"/>
          <p:cNvSpPr>
            <a:spLocks noGrp="1"/>
          </p:cNvSpPr>
          <p:nvPr>
            <p:ph idx="1"/>
          </p:nvPr>
        </p:nvSpPr>
        <p:spPr/>
        <p:txBody>
          <a:bodyPr>
            <a:normAutofit fontScale="70000" lnSpcReduction="20000"/>
          </a:bodyPr>
          <a:lstStyle/>
          <a:p>
            <a:pPr algn="just"/>
            <a:r>
              <a:rPr lang="en-US" dirty="0">
                <a:solidFill>
                  <a:schemeClr val="tx1"/>
                </a:solidFill>
              </a:rPr>
              <a:t>During </a:t>
            </a:r>
            <a:r>
              <a:rPr lang="en-US" dirty="0" smtClean="0">
                <a:solidFill>
                  <a:schemeClr val="tx1"/>
                </a:solidFill>
              </a:rPr>
              <a:t>realisation records shall </a:t>
            </a:r>
            <a:r>
              <a:rPr lang="en-US" dirty="0">
                <a:solidFill>
                  <a:schemeClr val="tx1"/>
                </a:solidFill>
              </a:rPr>
              <a:t>be </a:t>
            </a:r>
            <a:r>
              <a:rPr lang="en-US" dirty="0" smtClean="0">
                <a:solidFill>
                  <a:schemeClr val="tx1"/>
                </a:solidFill>
              </a:rPr>
              <a:t>created, including:</a:t>
            </a:r>
          </a:p>
          <a:p>
            <a:pPr lvl="1" algn="just"/>
            <a:r>
              <a:rPr lang="en-US" dirty="0" smtClean="0">
                <a:solidFill>
                  <a:schemeClr val="tx1"/>
                </a:solidFill>
              </a:rPr>
              <a:t>decisions </a:t>
            </a:r>
            <a:r>
              <a:rPr lang="en-US" dirty="0">
                <a:solidFill>
                  <a:schemeClr val="tx1"/>
                </a:solidFill>
              </a:rPr>
              <a:t>and their </a:t>
            </a:r>
            <a:r>
              <a:rPr lang="en-US" dirty="0" smtClean="0">
                <a:solidFill>
                  <a:schemeClr val="tx1"/>
                </a:solidFill>
              </a:rPr>
              <a:t>rationale;</a:t>
            </a:r>
            <a:endParaRPr lang="en-US" dirty="0">
              <a:solidFill>
                <a:schemeClr val="tx1"/>
              </a:solidFill>
            </a:endParaRPr>
          </a:p>
          <a:p>
            <a:pPr lvl="1" algn="just"/>
            <a:r>
              <a:rPr lang="en-US" dirty="0">
                <a:solidFill>
                  <a:schemeClr val="tx1"/>
                </a:solidFill>
              </a:rPr>
              <a:t>problems and their </a:t>
            </a:r>
            <a:r>
              <a:rPr lang="en-US" dirty="0" smtClean="0">
                <a:solidFill>
                  <a:schemeClr val="tx1"/>
                </a:solidFill>
              </a:rPr>
              <a:t>solutions;</a:t>
            </a:r>
            <a:endParaRPr lang="en-US" dirty="0">
              <a:solidFill>
                <a:schemeClr val="tx1"/>
              </a:solidFill>
            </a:endParaRPr>
          </a:p>
          <a:p>
            <a:pPr lvl="1" algn="just"/>
            <a:r>
              <a:rPr lang="en-US" dirty="0" smtClean="0">
                <a:solidFill>
                  <a:schemeClr val="tx1"/>
                </a:solidFill>
              </a:rPr>
              <a:t>testing </a:t>
            </a:r>
            <a:r>
              <a:rPr lang="en-US" dirty="0">
                <a:solidFill>
                  <a:schemeClr val="tx1"/>
                </a:solidFill>
              </a:rPr>
              <a:t>performed on each </a:t>
            </a:r>
            <a:r>
              <a:rPr lang="en-US" dirty="0" smtClean="0">
                <a:solidFill>
                  <a:schemeClr val="tx1"/>
                </a:solidFill>
              </a:rPr>
              <a:t>module.</a:t>
            </a:r>
            <a:endParaRPr lang="en-US" dirty="0">
              <a:solidFill>
                <a:schemeClr val="tx1"/>
              </a:solidFill>
            </a:endParaRPr>
          </a:p>
          <a:p>
            <a:pPr algn="just"/>
            <a:r>
              <a:rPr lang="en-US" dirty="0" smtClean="0">
                <a:solidFill>
                  <a:schemeClr val="tx1"/>
                </a:solidFill>
              </a:rPr>
              <a:t>Software manuals will be generated at a later stages of </a:t>
            </a:r>
            <a:r>
              <a:rPr lang="en-US" dirty="0">
                <a:solidFill>
                  <a:schemeClr val="tx1"/>
                </a:solidFill>
              </a:rPr>
              <a:t>development </a:t>
            </a:r>
            <a:r>
              <a:rPr lang="en-US" dirty="0" smtClean="0">
                <a:solidFill>
                  <a:schemeClr val="tx1"/>
                </a:solidFill>
              </a:rPr>
              <a:t>process, and shall include:  </a:t>
            </a:r>
          </a:p>
          <a:p>
            <a:pPr lvl="1" algn="just"/>
            <a:r>
              <a:rPr lang="en-US" dirty="0" smtClean="0">
                <a:solidFill>
                  <a:schemeClr val="tx1"/>
                </a:solidFill>
              </a:rPr>
              <a:t>drawings</a:t>
            </a:r>
            <a:r>
              <a:rPr lang="en-US" dirty="0">
                <a:solidFill>
                  <a:schemeClr val="tx1"/>
                </a:solidFill>
              </a:rPr>
              <a:t>, diagrams, descriptions and explanations necessary for the use, maintenance and repair of the system </a:t>
            </a:r>
            <a:r>
              <a:rPr lang="en-US" dirty="0" smtClean="0">
                <a:solidFill>
                  <a:schemeClr val="tx1"/>
                </a:solidFill>
              </a:rPr>
              <a:t>and procedures </a:t>
            </a:r>
            <a:r>
              <a:rPr lang="en-US" dirty="0">
                <a:solidFill>
                  <a:schemeClr val="tx1"/>
                </a:solidFill>
              </a:rPr>
              <a:t>for checking </a:t>
            </a:r>
            <a:r>
              <a:rPr lang="en-US" dirty="0" smtClean="0">
                <a:solidFill>
                  <a:schemeClr val="tx1"/>
                </a:solidFill>
              </a:rPr>
              <a:t>functionalities;</a:t>
            </a:r>
            <a:endParaRPr lang="en-US" dirty="0">
              <a:solidFill>
                <a:schemeClr val="tx1"/>
              </a:solidFill>
            </a:endParaRPr>
          </a:p>
          <a:p>
            <a:pPr lvl="1" algn="just"/>
            <a:r>
              <a:rPr lang="en-US" dirty="0" smtClean="0">
                <a:solidFill>
                  <a:schemeClr val="tx1"/>
                </a:solidFill>
              </a:rPr>
              <a:t>warnings </a:t>
            </a:r>
            <a:r>
              <a:rPr lang="en-US" dirty="0">
                <a:solidFill>
                  <a:schemeClr val="tx1"/>
                </a:solidFill>
              </a:rPr>
              <a:t>concerning ways in which the system </a:t>
            </a:r>
            <a:r>
              <a:rPr lang="en-US" dirty="0" smtClean="0">
                <a:solidFill>
                  <a:schemeClr val="tx1"/>
                </a:solidFill>
              </a:rPr>
              <a:t>shall not </a:t>
            </a:r>
            <a:r>
              <a:rPr lang="en-US" dirty="0">
                <a:solidFill>
                  <a:schemeClr val="tx1"/>
                </a:solidFill>
              </a:rPr>
              <a:t>be </a:t>
            </a:r>
            <a:r>
              <a:rPr lang="en-US" dirty="0" smtClean="0">
                <a:solidFill>
                  <a:schemeClr val="tx1"/>
                </a:solidFill>
              </a:rPr>
              <a:t>used;</a:t>
            </a:r>
            <a:endParaRPr lang="en-US" dirty="0">
              <a:solidFill>
                <a:schemeClr val="tx1"/>
              </a:solidFill>
            </a:endParaRPr>
          </a:p>
          <a:p>
            <a:pPr lvl="1" algn="just"/>
            <a:r>
              <a:rPr lang="en-US" dirty="0" smtClean="0">
                <a:solidFill>
                  <a:schemeClr val="tx1"/>
                </a:solidFill>
              </a:rPr>
              <a:t>instructions </a:t>
            </a:r>
            <a:r>
              <a:rPr lang="en-US" dirty="0">
                <a:solidFill>
                  <a:schemeClr val="tx1"/>
                </a:solidFill>
              </a:rPr>
              <a:t>for the training of </a:t>
            </a:r>
            <a:r>
              <a:rPr lang="en-US" dirty="0" smtClean="0">
                <a:solidFill>
                  <a:schemeClr val="tx1"/>
                </a:solidFill>
              </a:rPr>
              <a:t>operators;</a:t>
            </a:r>
            <a:endParaRPr lang="en-US" dirty="0">
              <a:solidFill>
                <a:schemeClr val="tx1"/>
              </a:solidFill>
            </a:endParaRPr>
          </a:p>
          <a:p>
            <a:pPr lvl="1" algn="just"/>
            <a:r>
              <a:rPr lang="en-US" dirty="0" smtClean="0">
                <a:solidFill>
                  <a:schemeClr val="tx1"/>
                </a:solidFill>
              </a:rPr>
              <a:t>the </a:t>
            </a:r>
            <a:r>
              <a:rPr lang="en-US" dirty="0">
                <a:solidFill>
                  <a:schemeClr val="tx1"/>
                </a:solidFill>
              </a:rPr>
              <a:t>description of the adjustment and maintenance operations </a:t>
            </a:r>
            <a:r>
              <a:rPr lang="en-US" dirty="0" smtClean="0">
                <a:solidFill>
                  <a:schemeClr val="tx1"/>
                </a:solidFill>
              </a:rPr>
              <a:t>(including preventive measures);</a:t>
            </a:r>
          </a:p>
          <a:p>
            <a:pPr lvl="1" algn="just"/>
            <a:r>
              <a:rPr lang="en-US" dirty="0" smtClean="0">
                <a:solidFill>
                  <a:schemeClr val="tx1"/>
                </a:solidFill>
              </a:rPr>
              <a:t>instructions for safe adjustment </a:t>
            </a:r>
            <a:r>
              <a:rPr lang="en-US" dirty="0">
                <a:solidFill>
                  <a:schemeClr val="tx1"/>
                </a:solidFill>
              </a:rPr>
              <a:t>and maintenance </a:t>
            </a:r>
            <a:r>
              <a:rPr lang="en-US" dirty="0" smtClean="0">
                <a:solidFill>
                  <a:schemeClr val="tx1"/>
                </a:solidFill>
              </a:rPr>
              <a:t>actions;</a:t>
            </a:r>
            <a:endParaRPr lang="en-US" dirty="0">
              <a:solidFill>
                <a:schemeClr val="tx1"/>
              </a:solidFill>
            </a:endParaRPr>
          </a:p>
          <a:p>
            <a:pPr lvl="1" algn="just"/>
            <a:r>
              <a:rPr lang="en-US" dirty="0" smtClean="0">
                <a:solidFill>
                  <a:schemeClr val="tx1"/>
                </a:solidFill>
              </a:rPr>
              <a:t>the </a:t>
            </a:r>
            <a:r>
              <a:rPr lang="en-US" dirty="0">
                <a:solidFill>
                  <a:schemeClr val="tx1"/>
                </a:solidFill>
              </a:rPr>
              <a:t>specifications of the spare parts and tools to be used and </a:t>
            </a:r>
            <a:r>
              <a:rPr lang="en-US" dirty="0" smtClean="0">
                <a:solidFill>
                  <a:schemeClr val="tx1"/>
                </a:solidFill>
              </a:rPr>
              <a:t>provided;</a:t>
            </a:r>
            <a:endParaRPr lang="en-US" dirty="0">
              <a:solidFill>
                <a:schemeClr val="tx1"/>
              </a:solidFill>
            </a:endParaRPr>
          </a:p>
          <a:p>
            <a:pPr lvl="1" algn="just"/>
            <a:r>
              <a:rPr lang="en-US" dirty="0" smtClean="0">
                <a:solidFill>
                  <a:schemeClr val="tx1"/>
                </a:solidFill>
              </a:rPr>
              <a:t>instructions </a:t>
            </a:r>
            <a:r>
              <a:rPr lang="en-US" dirty="0">
                <a:solidFill>
                  <a:schemeClr val="tx1"/>
                </a:solidFill>
              </a:rPr>
              <a:t>for </a:t>
            </a:r>
            <a:r>
              <a:rPr lang="en-US" dirty="0" smtClean="0">
                <a:solidFill>
                  <a:schemeClr val="tx1"/>
                </a:solidFill>
              </a:rPr>
              <a:t>commissioning.</a:t>
            </a:r>
            <a:endParaRPr lang="en-US" dirty="0" smtClean="0">
              <a:solidFill>
                <a:schemeClr val="tx1"/>
              </a:solidFill>
            </a:endParaRPr>
          </a:p>
          <a:p>
            <a:pPr algn="just"/>
            <a:r>
              <a:rPr lang="en-US" dirty="0">
                <a:solidFill>
                  <a:schemeClr val="tx1"/>
                </a:solidFill>
              </a:rPr>
              <a:t>D</a:t>
            </a:r>
            <a:r>
              <a:rPr lang="en-US" dirty="0" smtClean="0">
                <a:solidFill>
                  <a:schemeClr val="tx1"/>
                </a:solidFill>
              </a:rPr>
              <a:t>ocumentation </a:t>
            </a:r>
            <a:r>
              <a:rPr lang="en-US" dirty="0">
                <a:solidFill>
                  <a:schemeClr val="tx1"/>
                </a:solidFill>
              </a:rPr>
              <a:t>shall enable the Operator </a:t>
            </a:r>
            <a:r>
              <a:rPr lang="en-US" dirty="0" smtClean="0">
                <a:solidFill>
                  <a:schemeClr val="tx1"/>
                </a:solidFill>
              </a:rPr>
              <a:t>to </a:t>
            </a:r>
            <a:r>
              <a:rPr lang="en-US" dirty="0">
                <a:solidFill>
                  <a:schemeClr val="tx1"/>
                </a:solidFill>
              </a:rPr>
              <a:t>create maintenance records</a:t>
            </a:r>
            <a:r>
              <a:rPr lang="en-US" dirty="0"/>
              <a:t>. </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Tree>
    <p:extLst>
      <p:ext uri="{BB962C8B-B14F-4D97-AF65-F5344CB8AC3E}">
        <p14:creationId xmlns:p14="http://schemas.microsoft.com/office/powerpoint/2010/main" val="3763583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 </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3" y="2204864"/>
            <a:ext cx="349480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250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Checksum Test - F-runtime Group </a:t>
            </a:r>
            <a:r>
              <a:rPr lang="en-GB" sz="2400" dirty="0"/>
              <a:t>I</a:t>
            </a:r>
            <a:r>
              <a:rPr lang="en-GB" sz="2400" dirty="0"/>
              <a:t>nformation DB </a:t>
            </a:r>
            <a:endParaRPr lang="sv-SE" sz="2400"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16780" y="1700809"/>
            <a:ext cx="741997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80309" y="4653136"/>
            <a:ext cx="3600400"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sv-S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1988840"/>
            <a:ext cx="5201195" cy="235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hlinkClick r:id="rId4" action="ppaction://hlinksldjump"/>
          </p:cNvPr>
          <p:cNvSpPr txBox="1"/>
          <p:nvPr/>
        </p:nvSpPr>
        <p:spPr>
          <a:xfrm>
            <a:off x="8117011" y="1556793"/>
            <a:ext cx="703461" cy="276989"/>
          </a:xfrm>
          <a:prstGeom prst="rect">
            <a:avLst/>
          </a:prstGeom>
        </p:spPr>
        <p:style>
          <a:lnRef idx="2">
            <a:schemeClr val="accent1"/>
          </a:lnRef>
          <a:fillRef idx="1">
            <a:schemeClr val="lt1"/>
          </a:fillRef>
          <a:effectRef idx="0">
            <a:schemeClr val="accent1"/>
          </a:effectRef>
          <a:fontRef idx="minor">
            <a:schemeClr val="dk1"/>
          </a:fontRef>
        </p:style>
        <p:txBody>
          <a:bodyPr wrap="square" lIns="91429" tIns="45715" rIns="91429" bIns="45715" rtlCol="0">
            <a:spAutoFit/>
          </a:bodyPr>
          <a:lstStyle/>
          <a:p>
            <a:r>
              <a:rPr lang="sv-SE" sz="1200" b="1" dirty="0"/>
              <a:t>X</a:t>
            </a:r>
            <a:r>
              <a:rPr lang="sv-SE" sz="1200" dirty="0"/>
              <a:t> Close</a:t>
            </a:r>
          </a:p>
        </p:txBody>
      </p:sp>
    </p:spTree>
    <p:extLst>
      <p:ext uri="{BB962C8B-B14F-4D97-AF65-F5344CB8AC3E}">
        <p14:creationId xmlns:p14="http://schemas.microsoft.com/office/powerpoint/2010/main" val="379668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07704" y="36442"/>
            <a:ext cx="5040561" cy="672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5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Contents </a:t>
            </a:r>
            <a:endParaRPr lang="sv-SE" dirty="0"/>
          </a:p>
        </p:txBody>
      </p:sp>
      <p:sp>
        <p:nvSpPr>
          <p:cNvPr id="3" name="Content Placeholder 2"/>
          <p:cNvSpPr>
            <a:spLocks noGrp="1"/>
          </p:cNvSpPr>
          <p:nvPr>
            <p:ph idx="1"/>
          </p:nvPr>
        </p:nvSpPr>
        <p:spPr/>
        <p:txBody>
          <a:bodyPr/>
          <a:lstStyle/>
          <a:p>
            <a:r>
              <a:rPr lang="sv-SE" dirty="0" smtClean="0">
                <a:solidFill>
                  <a:schemeClr val="tx1"/>
                </a:solidFill>
              </a:rPr>
              <a:t>PSS Software Decisions</a:t>
            </a:r>
          </a:p>
          <a:p>
            <a:r>
              <a:rPr lang="sv-SE" dirty="0" smtClean="0">
                <a:solidFill>
                  <a:schemeClr val="tx1"/>
                </a:solidFill>
              </a:rPr>
              <a:t>PLC network architecture</a:t>
            </a:r>
          </a:p>
          <a:p>
            <a:r>
              <a:rPr lang="sv-SE" dirty="0" smtClean="0">
                <a:solidFill>
                  <a:schemeClr val="tx1"/>
                </a:solidFill>
              </a:rPr>
              <a:t>Cyber security study and measures</a:t>
            </a:r>
          </a:p>
          <a:p>
            <a:r>
              <a:rPr lang="sv-SE" dirty="0" smtClean="0">
                <a:solidFill>
                  <a:schemeClr val="tx1"/>
                </a:solidFill>
              </a:rPr>
              <a:t>PLC software architecture </a:t>
            </a:r>
          </a:p>
          <a:p>
            <a:r>
              <a:rPr lang="sv-SE" dirty="0" smtClean="0">
                <a:solidFill>
                  <a:schemeClr val="tx1"/>
                </a:solidFill>
              </a:rPr>
              <a:t>Requirements for operator interface</a:t>
            </a:r>
          </a:p>
          <a:p>
            <a:r>
              <a:rPr lang="sv-SE" dirty="0" smtClean="0">
                <a:solidFill>
                  <a:schemeClr val="tx1"/>
                </a:solidFill>
              </a:rPr>
              <a:t>Software realisation requirements </a:t>
            </a:r>
            <a:endParaRPr lang="sv-SE" dirty="0" smtClean="0">
              <a:solidFill>
                <a:schemeClr val="tx1"/>
              </a:solidFill>
            </a:endParaRPr>
          </a:p>
          <a:p>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213502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Personnel Safety System </a:t>
            </a:r>
            <a:endParaRPr lang="sv-SE" dirty="0"/>
          </a:p>
        </p:txBody>
      </p:sp>
      <p:sp>
        <p:nvSpPr>
          <p:cNvPr id="3" name="Content Placeholder 2"/>
          <p:cNvSpPr>
            <a:spLocks noGrp="1"/>
          </p:cNvSpPr>
          <p:nvPr>
            <p:ph idx="1"/>
          </p:nvPr>
        </p:nvSpPr>
        <p:spPr>
          <a:xfrm>
            <a:off x="467544" y="1700808"/>
            <a:ext cx="8229600" cy="4176464"/>
          </a:xfrm>
        </p:spPr>
        <p:txBody>
          <a:bodyPr>
            <a:normAutofit fontScale="92500" lnSpcReduction="20000"/>
          </a:bodyPr>
          <a:lstStyle/>
          <a:p>
            <a:pPr algn="just"/>
            <a:r>
              <a:rPr lang="sv-SE" dirty="0" smtClean="0">
                <a:solidFill>
                  <a:schemeClr val="tx1"/>
                </a:solidFill>
              </a:rPr>
              <a:t>Safety interlock </a:t>
            </a:r>
            <a:r>
              <a:rPr lang="sv-SE" dirty="0">
                <a:solidFill>
                  <a:schemeClr val="tx1"/>
                </a:solidFill>
              </a:rPr>
              <a:t>s</a:t>
            </a:r>
            <a:r>
              <a:rPr lang="sv-SE" dirty="0" smtClean="0">
                <a:solidFill>
                  <a:schemeClr val="tx1"/>
                </a:solidFill>
              </a:rPr>
              <a:t>ystem</a:t>
            </a:r>
          </a:p>
          <a:p>
            <a:pPr lvl="1" algn="just"/>
            <a:r>
              <a:rPr lang="sv-SE" dirty="0" smtClean="0">
                <a:solidFill>
                  <a:schemeClr val="tx1"/>
                </a:solidFill>
              </a:rPr>
              <a:t>If the Beam is ON </a:t>
            </a:r>
            <a:r>
              <a:rPr lang="sv-SE" dirty="0" smtClean="0">
                <a:solidFill>
                  <a:schemeClr val="tx1"/>
                </a:solidFill>
                <a:sym typeface="Wingdings" panose="05000000000000000000" pitchFamily="2" charset="2"/>
              </a:rPr>
              <a:t> No Access</a:t>
            </a:r>
          </a:p>
          <a:p>
            <a:pPr lvl="1" algn="just"/>
            <a:r>
              <a:rPr lang="sv-SE" dirty="0" smtClean="0">
                <a:solidFill>
                  <a:schemeClr val="tx1"/>
                </a:solidFill>
                <a:sym typeface="Wingdings" panose="05000000000000000000" pitchFamily="2" charset="2"/>
              </a:rPr>
              <a:t>If Access is allowed  No Beam permit </a:t>
            </a:r>
          </a:p>
          <a:p>
            <a:pPr lvl="1" algn="just"/>
            <a:r>
              <a:rPr lang="sv-SE" dirty="0" smtClean="0">
                <a:solidFill>
                  <a:schemeClr val="tx1"/>
                </a:solidFill>
                <a:sym typeface="Wingdings" panose="05000000000000000000" pitchFamily="2" charset="2"/>
              </a:rPr>
              <a:t>If Emergency  Hard switch-off hazardous equipment </a:t>
            </a:r>
            <a:endParaRPr lang="sv-SE" dirty="0" smtClean="0">
              <a:solidFill>
                <a:schemeClr val="tx1"/>
              </a:solidFill>
              <a:sym typeface="Wingdings" panose="05000000000000000000" pitchFamily="2" charset="2"/>
            </a:endParaRPr>
          </a:p>
          <a:p>
            <a:pPr algn="just"/>
            <a:r>
              <a:rPr lang="sv-SE" dirty="0" smtClean="0">
                <a:solidFill>
                  <a:schemeClr val="tx1"/>
                </a:solidFill>
                <a:sym typeface="Wingdings" panose="05000000000000000000" pitchFamily="2" charset="2"/>
              </a:rPr>
              <a:t>Access control </a:t>
            </a:r>
            <a:r>
              <a:rPr lang="sv-SE" dirty="0">
                <a:solidFill>
                  <a:schemeClr val="tx1"/>
                </a:solidFill>
                <a:sym typeface="Wingdings" panose="05000000000000000000" pitchFamily="2" charset="2"/>
              </a:rPr>
              <a:t>s</a:t>
            </a:r>
            <a:r>
              <a:rPr lang="sv-SE" dirty="0" smtClean="0">
                <a:solidFill>
                  <a:schemeClr val="tx1"/>
                </a:solidFill>
                <a:sym typeface="Wingdings" panose="05000000000000000000" pitchFamily="2" charset="2"/>
              </a:rPr>
              <a:t>ystem </a:t>
            </a:r>
          </a:p>
          <a:p>
            <a:pPr lvl="1" algn="just"/>
            <a:r>
              <a:rPr lang="sv-SE" dirty="0" smtClean="0">
                <a:solidFill>
                  <a:schemeClr val="tx1"/>
                </a:solidFill>
                <a:sym typeface="Wingdings" panose="05000000000000000000" pitchFamily="2" charset="2"/>
              </a:rPr>
              <a:t>Authorisation and authentication (databases, counters...)</a:t>
            </a:r>
          </a:p>
          <a:p>
            <a:pPr lvl="1" algn="just"/>
            <a:r>
              <a:rPr lang="sv-SE" dirty="0" smtClean="0">
                <a:solidFill>
                  <a:schemeClr val="tx1"/>
                </a:solidFill>
                <a:sym typeface="Wingdings" panose="05000000000000000000" pitchFamily="2" charset="2"/>
              </a:rPr>
              <a:t>Access point systems (message display, card readers...) </a:t>
            </a:r>
          </a:p>
          <a:p>
            <a:pPr algn="just"/>
            <a:r>
              <a:rPr lang="sv-SE" dirty="0" smtClean="0">
                <a:solidFill>
                  <a:schemeClr val="tx1"/>
                </a:solidFill>
                <a:sym typeface="Wingdings" panose="05000000000000000000" pitchFamily="2" charset="2"/>
              </a:rPr>
              <a:t>ODH monitoring system</a:t>
            </a:r>
          </a:p>
          <a:p>
            <a:pPr lvl="1" algn="just"/>
            <a:r>
              <a:rPr lang="sv-SE" dirty="0" smtClean="0">
                <a:solidFill>
                  <a:schemeClr val="tx1"/>
                </a:solidFill>
                <a:sym typeface="Wingdings" panose="05000000000000000000" pitchFamily="2" charset="2"/>
              </a:rPr>
              <a:t>If oxygen level low  No Access, activate lights and sounders</a:t>
            </a:r>
          </a:p>
          <a:p>
            <a:pPr algn="just"/>
            <a:r>
              <a:rPr lang="sv-SE" dirty="0" smtClean="0">
                <a:solidFill>
                  <a:schemeClr val="tx1"/>
                </a:solidFill>
                <a:sym typeface="Wingdings" panose="05000000000000000000" pitchFamily="2" charset="2"/>
              </a:rPr>
              <a:t>Radiation monitoring system</a:t>
            </a:r>
          </a:p>
          <a:p>
            <a:pPr lvl="1" algn="just"/>
            <a:r>
              <a:rPr lang="sv-SE" dirty="0" smtClean="0">
                <a:solidFill>
                  <a:schemeClr val="tx1"/>
                </a:solidFill>
                <a:sym typeface="Wingdings" panose="05000000000000000000" pitchFamily="2" charset="2"/>
              </a:rPr>
              <a:t>If radiation level high  Emergency</a:t>
            </a:r>
            <a:endParaRPr lang="sv-SE" dirty="0">
              <a:solidFill>
                <a:schemeClr val="tx1"/>
              </a:solidFill>
              <a:sym typeface="Wingdings" panose="05000000000000000000" pitchFamily="2" charset="2"/>
            </a:endParaRPr>
          </a:p>
          <a:p>
            <a:pPr lvl="1" algn="just"/>
            <a:endParaRPr lang="sv-SE" dirty="0" smtClean="0">
              <a:solidFill>
                <a:schemeClr val="tx1"/>
              </a:solidFill>
              <a:sym typeface="Wingdings" panose="05000000000000000000" pitchFamily="2" charset="2"/>
            </a:endParaRPr>
          </a:p>
          <a:p>
            <a:pPr marL="457145" lvl="1" indent="0" algn="just">
              <a:buNone/>
            </a:pPr>
            <a:endParaRPr lang="sv-SE"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2095794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PSS Software Decisions</a:t>
            </a:r>
            <a:endParaRPr lang="sv-SE" dirty="0"/>
          </a:p>
        </p:txBody>
      </p:sp>
      <p:sp>
        <p:nvSpPr>
          <p:cNvPr id="3" name="Content Placeholder 2"/>
          <p:cNvSpPr>
            <a:spLocks noGrp="1"/>
          </p:cNvSpPr>
          <p:nvPr>
            <p:ph idx="1"/>
          </p:nvPr>
        </p:nvSpPr>
        <p:spPr/>
        <p:txBody>
          <a:bodyPr>
            <a:normAutofit fontScale="92500" lnSpcReduction="10000"/>
          </a:bodyPr>
          <a:lstStyle/>
          <a:p>
            <a:pPr algn="just"/>
            <a:r>
              <a:rPr lang="en-GB" dirty="0" smtClean="0">
                <a:solidFill>
                  <a:schemeClr val="tx1"/>
                </a:solidFill>
              </a:rPr>
              <a:t>Latest </a:t>
            </a:r>
            <a:r>
              <a:rPr lang="en-GB" dirty="0">
                <a:solidFill>
                  <a:schemeClr val="tx1"/>
                </a:solidFill>
              </a:rPr>
              <a:t>version of Siemens SIMATIC STEP 7 </a:t>
            </a:r>
            <a:endParaRPr lang="en-GB" dirty="0" smtClean="0">
              <a:solidFill>
                <a:schemeClr val="tx1"/>
              </a:solidFill>
            </a:endParaRPr>
          </a:p>
          <a:p>
            <a:pPr lvl="1" algn="just"/>
            <a:r>
              <a:rPr lang="en-GB" dirty="0" smtClean="0">
                <a:solidFill>
                  <a:schemeClr val="tx1"/>
                </a:solidFill>
              </a:rPr>
              <a:t>V13 </a:t>
            </a:r>
            <a:r>
              <a:rPr lang="en-GB" dirty="0">
                <a:solidFill>
                  <a:schemeClr val="tx1"/>
                </a:solidFill>
              </a:rPr>
              <a:t>SP1 </a:t>
            </a:r>
            <a:r>
              <a:rPr lang="en-GB" dirty="0">
                <a:solidFill>
                  <a:schemeClr val="tx1"/>
                </a:solidFill>
                <a:sym typeface="Wingdings" panose="05000000000000000000" pitchFamily="2" charset="2"/>
              </a:rPr>
              <a:t> </a:t>
            </a:r>
            <a:r>
              <a:rPr lang="en-GB" dirty="0" smtClean="0">
                <a:solidFill>
                  <a:schemeClr val="tx1"/>
                </a:solidFill>
                <a:sym typeface="Wingdings" panose="05000000000000000000" pitchFamily="2" charset="2"/>
              </a:rPr>
              <a:t>V14;</a:t>
            </a:r>
            <a:endParaRPr lang="en-GB" dirty="0" smtClean="0">
              <a:solidFill>
                <a:schemeClr val="tx1"/>
              </a:solidFill>
            </a:endParaRPr>
          </a:p>
          <a:p>
            <a:pPr lvl="1" algn="just"/>
            <a:r>
              <a:rPr lang="en-GB" dirty="0" smtClean="0">
                <a:solidFill>
                  <a:schemeClr val="tx1"/>
                </a:solidFill>
              </a:rPr>
              <a:t>TIA Portal including:</a:t>
            </a:r>
          </a:p>
          <a:p>
            <a:pPr lvl="2" algn="just"/>
            <a:r>
              <a:rPr lang="en-GB" dirty="0" smtClean="0">
                <a:solidFill>
                  <a:schemeClr val="tx1"/>
                </a:solidFill>
              </a:rPr>
              <a:t>Safety Advanced:</a:t>
            </a:r>
          </a:p>
          <a:p>
            <a:pPr lvl="3" algn="just"/>
            <a:r>
              <a:rPr lang="en-GB" dirty="0">
                <a:solidFill>
                  <a:schemeClr val="tx1"/>
                </a:solidFill>
              </a:rPr>
              <a:t>Safety checks are automatically performed in the </a:t>
            </a:r>
            <a:r>
              <a:rPr lang="en-GB" dirty="0" smtClean="0">
                <a:solidFill>
                  <a:schemeClr val="tx1"/>
                </a:solidFill>
              </a:rPr>
              <a:t>software;</a:t>
            </a:r>
          </a:p>
          <a:p>
            <a:pPr lvl="3" algn="just"/>
            <a:r>
              <a:rPr lang="en-GB" dirty="0" smtClean="0">
                <a:solidFill>
                  <a:schemeClr val="tx1"/>
                </a:solidFill>
              </a:rPr>
              <a:t>Fail-safe </a:t>
            </a:r>
            <a:r>
              <a:rPr lang="en-GB" dirty="0">
                <a:solidFill>
                  <a:schemeClr val="tx1"/>
                </a:solidFill>
              </a:rPr>
              <a:t>blocks for error detection and error reaction are inserted automatically when the safety program is </a:t>
            </a:r>
            <a:r>
              <a:rPr lang="en-GB" dirty="0" smtClean="0">
                <a:solidFill>
                  <a:schemeClr val="tx1"/>
                </a:solidFill>
              </a:rPr>
              <a:t>compiled;</a:t>
            </a:r>
          </a:p>
          <a:p>
            <a:pPr lvl="2" algn="just"/>
            <a:r>
              <a:rPr lang="en-GB" dirty="0" smtClean="0">
                <a:solidFill>
                  <a:schemeClr val="tx1"/>
                </a:solidFill>
              </a:rPr>
              <a:t>WinCC Comfort for HMI programming. </a:t>
            </a:r>
          </a:p>
          <a:p>
            <a:pPr algn="just"/>
            <a:r>
              <a:rPr lang="en-GB" dirty="0">
                <a:solidFill>
                  <a:schemeClr val="tx1"/>
                </a:solidFill>
              </a:rPr>
              <a:t>2-train fail-safe PLC system </a:t>
            </a:r>
            <a:endParaRPr lang="en-GB" dirty="0" smtClean="0">
              <a:solidFill>
                <a:schemeClr val="tx1"/>
              </a:solidFill>
            </a:endParaRPr>
          </a:p>
          <a:p>
            <a:pPr lvl="1" algn="just"/>
            <a:r>
              <a:rPr lang="en-GB" dirty="0" smtClean="0">
                <a:solidFill>
                  <a:schemeClr val="tx1"/>
                </a:solidFill>
              </a:rPr>
              <a:t>Siemens </a:t>
            </a:r>
            <a:r>
              <a:rPr lang="en-GB" dirty="0">
                <a:solidFill>
                  <a:schemeClr val="tx1"/>
                </a:solidFill>
              </a:rPr>
              <a:t>fail-safe CPUs allow the processing of standard and safety programs on a single </a:t>
            </a:r>
            <a:r>
              <a:rPr lang="en-GB" dirty="0" smtClean="0">
                <a:solidFill>
                  <a:schemeClr val="tx1"/>
                </a:solidFill>
              </a:rPr>
              <a:t>CPU.</a:t>
            </a:r>
          </a:p>
          <a:p>
            <a:pPr lvl="2" algn="just"/>
            <a:r>
              <a:rPr lang="en-GB" dirty="0" smtClean="0">
                <a:solidFill>
                  <a:schemeClr val="tx1"/>
                </a:solidFill>
              </a:rPr>
              <a:t>Certified </a:t>
            </a:r>
            <a:r>
              <a:rPr lang="en-GB" dirty="0">
                <a:solidFill>
                  <a:schemeClr val="tx1"/>
                </a:solidFill>
              </a:rPr>
              <a:t>to satisfy the Safety Integrity Level </a:t>
            </a:r>
            <a:r>
              <a:rPr lang="en-GB" b="1" dirty="0">
                <a:solidFill>
                  <a:schemeClr val="tx1"/>
                </a:solidFill>
              </a:rPr>
              <a:t>SIL3</a:t>
            </a:r>
            <a:r>
              <a:rPr lang="en-GB" dirty="0">
                <a:solidFill>
                  <a:schemeClr val="tx1"/>
                </a:solidFill>
              </a:rPr>
              <a:t> in accordance with </a:t>
            </a:r>
            <a:r>
              <a:rPr lang="en-GB" b="1" dirty="0" smtClean="0">
                <a:solidFill>
                  <a:schemeClr val="tx1"/>
                </a:solidFill>
              </a:rPr>
              <a:t>IEC </a:t>
            </a:r>
            <a:r>
              <a:rPr lang="en-GB" b="1" dirty="0">
                <a:solidFill>
                  <a:schemeClr val="tx1"/>
                </a:solidFill>
              </a:rPr>
              <a:t>61508:</a:t>
            </a:r>
            <a:r>
              <a:rPr lang="en-GB" b="1" dirty="0" smtClean="0">
                <a:solidFill>
                  <a:schemeClr val="tx1"/>
                </a:solidFill>
              </a:rPr>
              <a:t>2010</a:t>
            </a:r>
            <a:r>
              <a:rPr lang="en-GB" dirty="0" smtClean="0">
                <a:solidFill>
                  <a:schemeClr val="tx1"/>
                </a:solidFill>
              </a:rPr>
              <a:t>.</a:t>
            </a:r>
            <a:endParaRPr lang="en-GB"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Tree>
    <p:extLst>
      <p:ext uri="{BB962C8B-B14F-4D97-AF65-F5344CB8AC3E}">
        <p14:creationId xmlns:p14="http://schemas.microsoft.com/office/powerpoint/2010/main" val="269638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PLC </a:t>
            </a:r>
            <a:r>
              <a:rPr lang="en-GB" dirty="0" smtClean="0"/>
              <a:t>Network Architecture</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1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5976664" cy="529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489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Devices </a:t>
            </a:r>
            <a:r>
              <a:rPr lang="sv-SE" dirty="0" smtClean="0"/>
              <a:t>for </a:t>
            </a:r>
            <a:r>
              <a:rPr lang="sv-SE" dirty="0" smtClean="0"/>
              <a:t>Fail-safe Applications</a:t>
            </a:r>
            <a:endParaRPr lang="sv-SE"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2280" y="1988840"/>
            <a:ext cx="1764916" cy="1368152"/>
          </a:xfrm>
        </p:spPr>
      </p:pic>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6" name="Rectangle 5"/>
          <p:cNvSpPr/>
          <p:nvPr/>
        </p:nvSpPr>
        <p:spPr>
          <a:xfrm>
            <a:off x="382588" y="1773695"/>
            <a:ext cx="6421660" cy="4555083"/>
          </a:xfrm>
          <a:prstGeom prst="rect">
            <a:avLst/>
          </a:prstGeom>
        </p:spPr>
        <p:txBody>
          <a:bodyPr wrap="square" lIns="91429" tIns="45715" rIns="91429" bIns="45715">
            <a:spAutoFit/>
          </a:bodyPr>
          <a:lstStyle/>
          <a:p>
            <a:pPr marL="171429" indent="-171429" algn="just" fontAlgn="base">
              <a:buFont typeface="Arial" panose="020B0604020202020204" pitchFamily="34" charset="0"/>
              <a:buChar char="•"/>
            </a:pPr>
            <a:r>
              <a:rPr lang="en-US" b="1" dirty="0" smtClean="0"/>
              <a:t>Fail-safe CPU (1518F-4 PN/DP)</a:t>
            </a:r>
            <a:endParaRPr lang="en-US" b="1" dirty="0" smtClean="0"/>
          </a:p>
          <a:p>
            <a:pPr marL="628575" lvl="1" indent="-171429" algn="just" fontAlgn="base">
              <a:buFont typeface="Arial" panose="020B0604020202020204" pitchFamily="34" charset="0"/>
              <a:buChar char="•"/>
            </a:pPr>
            <a:r>
              <a:rPr lang="en-US" sz="1600" dirty="0"/>
              <a:t>Network separation: Integrated </a:t>
            </a:r>
            <a:r>
              <a:rPr lang="en-US" sz="1600" dirty="0"/>
              <a:t>PROFINET interface with 2 ports for line </a:t>
            </a:r>
            <a:r>
              <a:rPr lang="en-US" sz="1600" dirty="0"/>
              <a:t>structure and 2 additional interfaces </a:t>
            </a:r>
            <a:r>
              <a:rPr lang="en-US" sz="1600" dirty="0"/>
              <a:t>for Ethernet and PROFINET </a:t>
            </a:r>
            <a:r>
              <a:rPr lang="en-US" sz="1600" dirty="0"/>
              <a:t>basic</a:t>
            </a:r>
            <a:r>
              <a:rPr lang="en-US" sz="1600" dirty="0"/>
              <a:t> </a:t>
            </a:r>
            <a:r>
              <a:rPr lang="en-US" sz="1600" dirty="0"/>
              <a:t>services</a:t>
            </a:r>
            <a:r>
              <a:rPr lang="en-US" sz="1600" dirty="0"/>
              <a:t> </a:t>
            </a:r>
          </a:p>
          <a:p>
            <a:pPr marL="628575" lvl="1" indent="-171429" fontAlgn="base">
              <a:buFont typeface="Arial" panose="020B0604020202020204" pitchFamily="34" charset="0"/>
              <a:buChar char="•"/>
            </a:pPr>
            <a:r>
              <a:rPr lang="en-US" sz="1600" dirty="0"/>
              <a:t>Integrated </a:t>
            </a:r>
            <a:r>
              <a:rPr lang="en-US" sz="1600" dirty="0"/>
              <a:t>system </a:t>
            </a:r>
            <a:r>
              <a:rPr lang="en-US" sz="1600" dirty="0"/>
              <a:t>diagnostics;</a:t>
            </a:r>
            <a:endParaRPr lang="en-US" sz="1600" dirty="0"/>
          </a:p>
          <a:p>
            <a:pPr marL="628575" lvl="1" indent="-171429" fontAlgn="base">
              <a:buFont typeface="Arial" panose="020B0604020202020204" pitchFamily="34" charset="0"/>
              <a:buChar char="•"/>
            </a:pPr>
            <a:r>
              <a:rPr lang="en-US" sz="1600" dirty="0"/>
              <a:t>4-level </a:t>
            </a:r>
            <a:r>
              <a:rPr lang="en-US" sz="1600" dirty="0"/>
              <a:t>security </a:t>
            </a:r>
            <a:r>
              <a:rPr lang="en-US" sz="1600" dirty="0"/>
              <a:t>concept.</a:t>
            </a:r>
          </a:p>
          <a:p>
            <a:pPr lvl="1" fontAlgn="base"/>
            <a:endParaRPr lang="en-US" sz="1600" dirty="0"/>
          </a:p>
          <a:p>
            <a:pPr marL="171429" indent="-171429" fontAlgn="base">
              <a:buFont typeface="Arial" panose="020B0604020202020204" pitchFamily="34" charset="0"/>
              <a:buChar char="•"/>
            </a:pPr>
            <a:endParaRPr lang="en-US" sz="1600" dirty="0"/>
          </a:p>
          <a:p>
            <a:pPr marL="171429" indent="-171429" fontAlgn="base">
              <a:buFont typeface="Arial" panose="020B0604020202020204" pitchFamily="34" charset="0"/>
              <a:buChar char="•"/>
            </a:pPr>
            <a:r>
              <a:rPr lang="en-US" b="1" dirty="0" smtClean="0"/>
              <a:t>Fail-safe digital input module </a:t>
            </a:r>
            <a:r>
              <a:rPr lang="sv-SE" b="1" dirty="0" smtClean="0"/>
              <a:t> (8x24VDC HF)</a:t>
            </a:r>
            <a:endParaRPr lang="sv-SE" b="1" dirty="0" smtClean="0"/>
          </a:p>
          <a:p>
            <a:pPr marL="628575" lvl="1" indent="-171429" fontAlgn="base">
              <a:buFont typeface="Arial" panose="020B0604020202020204" pitchFamily="34" charset="0"/>
              <a:buChar char="•"/>
            </a:pPr>
            <a:r>
              <a:rPr lang="en-US" sz="1600" dirty="0"/>
              <a:t>8 inputs (SIL3/Cat.4/PLe</a:t>
            </a:r>
            <a:r>
              <a:rPr lang="en-US" sz="1600" dirty="0"/>
              <a:t>);</a:t>
            </a:r>
          </a:p>
          <a:p>
            <a:pPr marL="628575" lvl="1" indent="-171429" algn="just" fontAlgn="base">
              <a:buFont typeface="Arial" panose="020B0604020202020204" pitchFamily="34" charset="0"/>
              <a:buChar char="•"/>
            </a:pPr>
            <a:r>
              <a:rPr lang="en-US" sz="1600" dirty="0"/>
              <a:t>Diagnostics: short circuit, wire break </a:t>
            </a:r>
            <a:r>
              <a:rPr lang="en-US" sz="1600" dirty="0">
                <a:sym typeface="Wingdings" panose="05000000000000000000" pitchFamily="2" charset="2"/>
              </a:rPr>
              <a:t> </a:t>
            </a:r>
            <a:r>
              <a:rPr lang="en-US" sz="1600" dirty="0"/>
              <a:t>channel-specific; </a:t>
            </a:r>
          </a:p>
          <a:p>
            <a:pPr lvl="1" algn="just" fontAlgn="base"/>
            <a:r>
              <a:rPr lang="en-US" sz="1600" dirty="0"/>
              <a:t>	</a:t>
            </a:r>
            <a:r>
              <a:rPr lang="en-US" sz="1600" dirty="0"/>
              <a:t>	load </a:t>
            </a:r>
            <a:r>
              <a:rPr lang="en-US" sz="1600" dirty="0"/>
              <a:t>voltage </a:t>
            </a:r>
            <a:r>
              <a:rPr lang="en-US" sz="1600" dirty="0"/>
              <a:t>missing </a:t>
            </a:r>
            <a:r>
              <a:rPr lang="en-US" sz="1600" dirty="0">
                <a:sym typeface="Wingdings" panose="05000000000000000000" pitchFamily="2" charset="2"/>
              </a:rPr>
              <a:t> </a:t>
            </a:r>
            <a:r>
              <a:rPr lang="en-US" sz="1600" dirty="0"/>
              <a:t>module-specific;</a:t>
            </a:r>
          </a:p>
          <a:p>
            <a:pPr lvl="1" algn="just" fontAlgn="base"/>
            <a:endParaRPr lang="en-US" sz="1600" dirty="0"/>
          </a:p>
          <a:p>
            <a:pPr lvl="1" algn="just" fontAlgn="base"/>
            <a:endParaRPr lang="en-US" sz="1600" dirty="0"/>
          </a:p>
          <a:p>
            <a:pPr marL="171429" indent="-171429" fontAlgn="base">
              <a:buFont typeface="Arial" panose="020B0604020202020204" pitchFamily="34" charset="0"/>
              <a:buChar char="•"/>
            </a:pPr>
            <a:r>
              <a:rPr lang="en-US" b="1" dirty="0"/>
              <a:t>Fail-safe digital </a:t>
            </a:r>
            <a:r>
              <a:rPr lang="en-US" b="1" dirty="0" smtClean="0"/>
              <a:t>output module</a:t>
            </a:r>
            <a:r>
              <a:rPr lang="sv-SE" b="1" dirty="0" smtClean="0"/>
              <a:t> (4x24VDC/2A </a:t>
            </a:r>
            <a:r>
              <a:rPr lang="sv-SE" b="1" dirty="0"/>
              <a:t>PM </a:t>
            </a:r>
            <a:r>
              <a:rPr lang="sv-SE" b="1" dirty="0" smtClean="0"/>
              <a:t>HF)</a:t>
            </a:r>
            <a:endParaRPr lang="sv-SE" b="1" dirty="0" smtClean="0"/>
          </a:p>
          <a:p>
            <a:pPr marL="628575" lvl="1" indent="-171429" fontAlgn="base">
              <a:buFont typeface="Arial" panose="020B0604020202020204" pitchFamily="34" charset="0"/>
              <a:buChar char="•"/>
            </a:pPr>
            <a:r>
              <a:rPr lang="sv-SE" sz="1600" dirty="0"/>
              <a:t>4 outputs, PM-switching (SIL3/Cat.4/PLe</a:t>
            </a:r>
            <a:r>
              <a:rPr lang="sv-SE" sz="1600" dirty="0"/>
              <a:t>)</a:t>
            </a:r>
          </a:p>
          <a:p>
            <a:pPr marL="628575" lvl="1" indent="-171429" algn="just" fontAlgn="base">
              <a:buFont typeface="Arial" panose="020B0604020202020204" pitchFamily="34" charset="0"/>
              <a:buChar char="•"/>
            </a:pPr>
            <a:r>
              <a:rPr lang="en-US" sz="1600" dirty="0"/>
              <a:t>Diagnostics: short circuit, wire break, load </a:t>
            </a:r>
            <a:r>
              <a:rPr lang="en-US" sz="1600" dirty="0"/>
              <a:t>voltage </a:t>
            </a:r>
            <a:r>
              <a:rPr lang="en-US" sz="1600" dirty="0"/>
              <a:t>missing </a:t>
            </a:r>
          </a:p>
          <a:p>
            <a:pPr lvl="1" algn="just" fontAlgn="base"/>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858430"/>
            <a:ext cx="581758" cy="101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833" y="5116819"/>
            <a:ext cx="583576" cy="97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12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Accelerator PLC Architecture – Single Train </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pic>
        <p:nvPicPr>
          <p:cNvPr id="5" name="Content Placeholder 4"/>
          <p:cNvPicPr>
            <a:picLocks/>
          </p:cNvPicPr>
          <p:nvPr/>
        </p:nvPicPr>
        <p:blipFill>
          <a:blip r:embed="rId2">
            <a:extLst>
              <a:ext uri="{28A0092B-C50C-407E-A947-70E740481C1C}">
                <a14:useLocalDpi xmlns:a14="http://schemas.microsoft.com/office/drawing/2010/main" val="0"/>
              </a:ext>
            </a:extLst>
          </a:blip>
          <a:stretch>
            <a:fillRect/>
          </a:stretch>
        </p:blipFill>
        <p:spPr>
          <a:xfrm>
            <a:off x="650890" y="1711349"/>
            <a:ext cx="7842221" cy="4525963"/>
          </a:xfrm>
          <a:prstGeom prst="rect">
            <a:avLst/>
          </a:prstGeom>
        </p:spPr>
      </p:pic>
    </p:spTree>
    <p:extLst>
      <p:ext uri="{BB962C8B-B14F-4D97-AF65-F5344CB8AC3E}">
        <p14:creationId xmlns:p14="http://schemas.microsoft.com/office/powerpoint/2010/main" val="3316160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Open Controller – Connection to Databases</a:t>
            </a:r>
            <a:endParaRPr lang="en-GB" sz="2800" dirty="0"/>
          </a:p>
        </p:txBody>
      </p:sp>
      <p:sp>
        <p:nvSpPr>
          <p:cNvPr id="3" name="Content Placeholder 2"/>
          <p:cNvSpPr>
            <a:spLocks noGrp="1"/>
          </p:cNvSpPr>
          <p:nvPr>
            <p:ph idx="1"/>
          </p:nvPr>
        </p:nvSpPr>
        <p:spPr>
          <a:xfrm>
            <a:off x="457200" y="1600202"/>
            <a:ext cx="8229600" cy="1756791"/>
          </a:xfrm>
        </p:spPr>
        <p:txBody>
          <a:bodyPr>
            <a:normAutofit fontScale="85000" lnSpcReduction="10000"/>
          </a:bodyPr>
          <a:lstStyle/>
          <a:p>
            <a:r>
              <a:rPr lang="en-US" dirty="0" smtClean="0">
                <a:solidFill>
                  <a:schemeClr val="tx1"/>
                </a:solidFill>
              </a:rPr>
              <a:t>Siemens ET200SP Open Controller – Embedded Windows 7  </a:t>
            </a:r>
          </a:p>
          <a:p>
            <a:pPr lvl="2" algn="just"/>
            <a:r>
              <a:rPr lang="en-US" dirty="0">
                <a:solidFill>
                  <a:schemeClr val="tx1"/>
                </a:solidFill>
              </a:rPr>
              <a:t>C</a:t>
            </a:r>
            <a:r>
              <a:rPr lang="en-US" dirty="0" smtClean="0">
                <a:solidFill>
                  <a:schemeClr val="tx1"/>
                </a:solidFill>
              </a:rPr>
              <a:t>ombines </a:t>
            </a:r>
            <a:r>
              <a:rPr lang="en-US" dirty="0">
                <a:solidFill>
                  <a:schemeClr val="tx1"/>
                </a:solidFill>
              </a:rPr>
              <a:t>the functions of a PC-based software controller with visualization, </a:t>
            </a:r>
            <a:r>
              <a:rPr lang="en-US" dirty="0" smtClean="0">
                <a:solidFill>
                  <a:schemeClr val="tx1"/>
                </a:solidFill>
              </a:rPr>
              <a:t>enterprise </a:t>
            </a:r>
            <a:r>
              <a:rPr lang="en-US" dirty="0">
                <a:solidFill>
                  <a:schemeClr val="tx1"/>
                </a:solidFill>
              </a:rPr>
              <a:t>IT </a:t>
            </a:r>
            <a:r>
              <a:rPr lang="en-US" dirty="0" smtClean="0">
                <a:solidFill>
                  <a:schemeClr val="tx1"/>
                </a:solidFill>
              </a:rPr>
              <a:t>connectivity </a:t>
            </a:r>
            <a:r>
              <a:rPr lang="en-US" dirty="0">
                <a:solidFill>
                  <a:schemeClr val="tx1"/>
                </a:solidFill>
              </a:rPr>
              <a:t>and central </a:t>
            </a:r>
            <a:r>
              <a:rPr lang="en-US" dirty="0" smtClean="0">
                <a:solidFill>
                  <a:schemeClr val="tx1"/>
                </a:solidFill>
              </a:rPr>
              <a:t>I/O-s </a:t>
            </a:r>
            <a:r>
              <a:rPr lang="en-US" dirty="0">
                <a:solidFill>
                  <a:schemeClr val="tx1"/>
                </a:solidFill>
              </a:rPr>
              <a:t>in a compact </a:t>
            </a:r>
            <a:r>
              <a:rPr lang="en-US" dirty="0" smtClean="0">
                <a:solidFill>
                  <a:schemeClr val="tx1"/>
                </a:solidFill>
              </a:rPr>
              <a:t>device.</a:t>
            </a:r>
            <a:endParaRPr lang="en-US" dirty="0">
              <a:solidFill>
                <a:schemeClr val="tx1"/>
              </a:solidFill>
            </a:endParaRPr>
          </a:p>
          <a:p>
            <a:pPr lvl="2" algn="just"/>
            <a:r>
              <a:rPr lang="sv-SE" b="1" dirty="0" smtClean="0">
                <a:solidFill>
                  <a:schemeClr val="tx1"/>
                </a:solidFill>
              </a:rPr>
              <a:t>deviceWISE </a:t>
            </a:r>
            <a:r>
              <a:rPr lang="sv-SE" dirty="0" smtClean="0">
                <a:solidFill>
                  <a:schemeClr val="tx1"/>
                </a:solidFill>
              </a:rPr>
              <a:t>- </a:t>
            </a:r>
            <a:r>
              <a:rPr lang="sv-SE" dirty="0">
                <a:solidFill>
                  <a:schemeClr val="tx1"/>
                </a:solidFill>
              </a:rPr>
              <a:t>e</a:t>
            </a:r>
            <a:r>
              <a:rPr lang="sv-SE" dirty="0" smtClean="0">
                <a:solidFill>
                  <a:schemeClr val="tx1"/>
                </a:solidFill>
              </a:rPr>
              <a:t>nterprise </a:t>
            </a:r>
            <a:r>
              <a:rPr lang="sv-SE" dirty="0">
                <a:solidFill>
                  <a:schemeClr val="tx1"/>
                </a:solidFill>
              </a:rPr>
              <a:t>s</a:t>
            </a:r>
            <a:r>
              <a:rPr lang="sv-SE" dirty="0" smtClean="0">
                <a:solidFill>
                  <a:schemeClr val="tx1"/>
                </a:solidFill>
              </a:rPr>
              <a:t>oftware </a:t>
            </a:r>
            <a:r>
              <a:rPr lang="sv-SE" dirty="0">
                <a:solidFill>
                  <a:schemeClr val="tx1"/>
                </a:solidFill>
              </a:rPr>
              <a:t>for Siemens SIMATIC ET 200SP Open </a:t>
            </a:r>
            <a:r>
              <a:rPr lang="sv-SE" dirty="0" smtClean="0">
                <a:solidFill>
                  <a:schemeClr val="tx1"/>
                </a:solidFill>
              </a:rPr>
              <a:t>Controller. </a:t>
            </a:r>
          </a:p>
          <a:p>
            <a:pPr lvl="2"/>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56993"/>
            <a:ext cx="5688632" cy="285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80112" y="6453336"/>
            <a:ext cx="2808312" cy="261600"/>
          </a:xfrm>
          <a:prstGeom prst="rect">
            <a:avLst/>
          </a:prstGeom>
          <a:noFill/>
        </p:spPr>
        <p:txBody>
          <a:bodyPr wrap="square" lIns="91429" tIns="45715" rIns="91429" bIns="45715" rtlCol="0">
            <a:spAutoFit/>
          </a:bodyPr>
          <a:lstStyle/>
          <a:p>
            <a:r>
              <a:rPr lang="en-US" sz="1100" dirty="0"/>
              <a:t>Recommended by F. </a:t>
            </a:r>
            <a:r>
              <a:rPr lang="en-US" sz="1100" dirty="0" err="1"/>
              <a:t>Havart</a:t>
            </a:r>
            <a:r>
              <a:rPr lang="en-US" sz="1100" dirty="0"/>
              <a:t>, CERN</a:t>
            </a:r>
            <a:endParaRPr lang="en-US" sz="1100" dirty="0"/>
          </a:p>
        </p:txBody>
      </p:sp>
    </p:spTree>
    <p:extLst>
      <p:ext uri="{BB962C8B-B14F-4D97-AF65-F5344CB8AC3E}">
        <p14:creationId xmlns:p14="http://schemas.microsoft.com/office/powerpoint/2010/main" val="264226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35272</TotalTime>
  <Words>2215</Words>
  <Application>Microsoft Office PowerPoint</Application>
  <PresentationFormat>On-screen Show (4:3)</PresentationFormat>
  <Paragraphs>259</Paragraphs>
  <Slides>24</Slides>
  <Notes>6</Notes>
  <HiddenSlides>2</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PSS Architecture and Software </vt:lpstr>
      <vt:lpstr>My Background </vt:lpstr>
      <vt:lpstr>Contents </vt:lpstr>
      <vt:lpstr>Personnel Safety System </vt:lpstr>
      <vt:lpstr>PSS Software Decisions</vt:lpstr>
      <vt:lpstr>General PLC Network Architecture</vt:lpstr>
      <vt:lpstr>Devices for Fail-safe Applications</vt:lpstr>
      <vt:lpstr>Accelerator PLC Architecture – Single Train </vt:lpstr>
      <vt:lpstr>Open Controller – Connection to Databases</vt:lpstr>
      <vt:lpstr>Cyber Security Study  </vt:lpstr>
      <vt:lpstr>System Integrity Layer</vt:lpstr>
      <vt:lpstr>Integrated Access Protection Mechanisms</vt:lpstr>
      <vt:lpstr>Patch Management and Firmware Updates</vt:lpstr>
      <vt:lpstr>System Hardening and Antivirus Software</vt:lpstr>
      <vt:lpstr>General PLC Software Architecture</vt:lpstr>
      <vt:lpstr>Ready-To-Use Siemens Functions</vt:lpstr>
      <vt:lpstr>Ready-To-Use Siemens Functions</vt:lpstr>
      <vt:lpstr>Ready-To-Use Siemens Functions</vt:lpstr>
      <vt:lpstr>Requirements For Operator Interface</vt:lpstr>
      <vt:lpstr>PSS Test Stand - PSS Software Virtual Commissioning </vt:lpstr>
      <vt:lpstr>Software Realisation Requirements </vt:lpstr>
      <vt:lpstr>Questions </vt:lpstr>
      <vt:lpstr>Checksum Test - F-runtime Group Information DB </vt:lpstr>
      <vt:lpstr>PowerPoint Presentation</vt:lpstr>
    </vt:vector>
  </TitlesOfParts>
  <Manager>Henrik.Carling@esss.se</Manager>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Denis Paulic</cp:lastModifiedBy>
  <cp:revision>350</cp:revision>
  <dcterms:created xsi:type="dcterms:W3CDTF">2013-10-29T16:05:10Z</dcterms:created>
  <dcterms:modified xsi:type="dcterms:W3CDTF">2016-11-28T10:50:42Z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