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374" r:id="rId2"/>
    <p:sldId id="381" r:id="rId3"/>
    <p:sldId id="358" r:id="rId4"/>
    <p:sldId id="382" r:id="rId5"/>
    <p:sldId id="404" r:id="rId6"/>
    <p:sldId id="399" r:id="rId7"/>
    <p:sldId id="384" r:id="rId8"/>
    <p:sldId id="388" r:id="rId9"/>
    <p:sldId id="398" r:id="rId10"/>
    <p:sldId id="411" r:id="rId11"/>
    <p:sldId id="405" r:id="rId12"/>
    <p:sldId id="406" r:id="rId13"/>
    <p:sldId id="392" r:id="rId14"/>
    <p:sldId id="409" r:id="rId15"/>
    <p:sldId id="393" r:id="rId16"/>
    <p:sldId id="412" r:id="rId17"/>
    <p:sldId id="413" r:id="rId18"/>
    <p:sldId id="380" r:id="rId19"/>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CA"/>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41" autoAdjust="0"/>
    <p:restoredTop sz="91992" autoAdjust="0"/>
  </p:normalViewPr>
  <p:slideViewPr>
    <p:cSldViewPr>
      <p:cViewPr>
        <p:scale>
          <a:sx n="100" d="100"/>
          <a:sy n="100" d="100"/>
        </p:scale>
        <p:origin x="-3360" y="-16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28/11/16</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LOPA considered the specified hazards and documented the initiating causes and the independent protection layers (IPL’s) that prevent the hazard or reduce the risk.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severity of the consequences and the likelihood of occurrence were then compared to the maximum tolerable risk and the required SIL determined.</a:t>
            </a:r>
            <a:endParaRPr lang="sv-SE" sz="1200" kern="1200" dirty="0" smtClean="0">
              <a:solidFill>
                <a:schemeClr val="tx1"/>
              </a:solidFill>
              <a:effectLst/>
              <a:latin typeface="+mn-lt"/>
              <a:ea typeface="+mn-ea"/>
              <a:cs typeface="+mn-cs"/>
            </a:endParaRPr>
          </a:p>
          <a:p>
            <a:endParaRPr lang="en-GB" dirty="0" smtClean="0"/>
          </a:p>
          <a:p>
            <a:r>
              <a:rPr lang="en-GB" dirty="0" smtClean="0"/>
              <a:t>Header:</a:t>
            </a:r>
            <a:r>
              <a:rPr lang="en-GB" baseline="0" dirty="0" smtClean="0"/>
              <a:t> </a:t>
            </a:r>
          </a:p>
          <a:p>
            <a:r>
              <a:rPr lang="en-GB" baseline="0" dirty="0" smtClean="0"/>
              <a:t>Hazard ID and Hazard</a:t>
            </a:r>
            <a:endParaRPr lang="en-GB" dirty="0" smtClean="0"/>
          </a:p>
          <a:p>
            <a:r>
              <a:rPr lang="en-GB" sz="1200" kern="1200" dirty="0" smtClean="0">
                <a:solidFill>
                  <a:schemeClr val="tx1"/>
                </a:solidFill>
                <a:effectLst/>
                <a:latin typeface="+mn-lt"/>
                <a:ea typeface="+mn-ea"/>
                <a:cs typeface="+mn-cs"/>
              </a:rPr>
              <a:t>Consequence - Provides a description of the deviation/hazardous event</a:t>
            </a:r>
          </a:p>
          <a:p>
            <a:r>
              <a:rPr lang="en-GB" sz="1200" kern="1200" dirty="0" smtClean="0">
                <a:solidFill>
                  <a:schemeClr val="tx1"/>
                </a:solidFill>
                <a:effectLst/>
                <a:latin typeface="+mn-lt"/>
                <a:ea typeface="+mn-ea"/>
                <a:cs typeface="+mn-cs"/>
              </a:rPr>
              <a:t>Maximum Tolerable Risk - The numerical severity of the hazard consequence as applied to worker safety, the environment, asset damage and reputation. These figures come from the radiation classification of each safety function.</a:t>
            </a:r>
          </a:p>
          <a:p>
            <a:r>
              <a:rPr lang="en-GB" sz="1200" kern="1200" dirty="0" smtClean="0">
                <a:solidFill>
                  <a:schemeClr val="tx1"/>
                </a:solidFill>
                <a:effectLst/>
                <a:latin typeface="+mn-lt"/>
                <a:ea typeface="+mn-ea"/>
                <a:cs typeface="+mn-cs"/>
              </a:rPr>
              <a:t>Initiating Event</a:t>
            </a:r>
          </a:p>
          <a:p>
            <a:r>
              <a:rPr lang="en-GB" sz="1200" kern="1200" dirty="0" smtClean="0">
                <a:solidFill>
                  <a:schemeClr val="tx1"/>
                </a:solidFill>
                <a:effectLst/>
                <a:latin typeface="+mn-lt"/>
                <a:ea typeface="+mn-ea"/>
                <a:cs typeface="+mn-cs"/>
              </a:rPr>
              <a:t>Initiating Likelihood (/</a:t>
            </a:r>
            <a:r>
              <a:rPr lang="en-GB" sz="1200" kern="1200" dirty="0" err="1" smtClean="0">
                <a:solidFill>
                  <a:schemeClr val="tx1"/>
                </a:solidFill>
                <a:effectLst/>
                <a:latin typeface="+mn-lt"/>
                <a:ea typeface="+mn-ea"/>
                <a:cs typeface="+mn-cs"/>
              </a:rPr>
              <a:t>yr</a:t>
            </a:r>
            <a:r>
              <a:rPr lang="en-GB" sz="1200" kern="1200" dirty="0" smtClean="0">
                <a:solidFill>
                  <a:schemeClr val="tx1"/>
                </a:solidFill>
                <a:effectLst/>
                <a:latin typeface="+mn-lt"/>
                <a:ea typeface="+mn-ea"/>
                <a:cs typeface="+mn-cs"/>
              </a:rPr>
              <a:t>) - Quantifies the expected rate of the occurrence of the initiating event. This rate is based on the experience of the LOPA team and any historical information</a:t>
            </a:r>
          </a:p>
          <a:p>
            <a:r>
              <a:rPr lang="en-GB" sz="1200" kern="1200" dirty="0" smtClean="0">
                <a:solidFill>
                  <a:schemeClr val="tx1"/>
                </a:solidFill>
                <a:effectLst/>
                <a:latin typeface="+mn-lt"/>
                <a:ea typeface="+mn-ea"/>
                <a:cs typeface="+mn-cs"/>
              </a:rPr>
              <a:t>Independent Protection Layers (IPL) - IPLs can be claimed for procedures and interlocks not going through the safety PLCs (</a:t>
            </a:r>
            <a:r>
              <a:rPr lang="en-GB" sz="1200" kern="1200" dirty="0" err="1" smtClean="0">
                <a:solidFill>
                  <a:schemeClr val="tx1"/>
                </a:solidFill>
                <a:effectLst/>
                <a:latin typeface="+mn-lt"/>
                <a:ea typeface="+mn-ea"/>
                <a:cs typeface="+mn-cs"/>
              </a:rPr>
              <a:t>ie</a:t>
            </a:r>
            <a:r>
              <a:rPr lang="en-GB" sz="1200" kern="1200" dirty="0" smtClean="0">
                <a:solidFill>
                  <a:schemeClr val="tx1"/>
                </a:solidFill>
                <a:effectLst/>
                <a:latin typeface="+mn-lt"/>
                <a:ea typeface="+mn-ea"/>
                <a:cs typeface="+mn-cs"/>
              </a:rPr>
              <a:t> mechanical key exchanges etc.)</a:t>
            </a:r>
          </a:p>
          <a:p>
            <a:r>
              <a:rPr lang="en-GB" sz="1200" kern="1200" dirty="0" smtClean="0">
                <a:solidFill>
                  <a:schemeClr val="tx1"/>
                </a:solidFill>
                <a:effectLst/>
                <a:latin typeface="+mn-lt"/>
                <a:ea typeface="+mn-ea"/>
                <a:cs typeface="+mn-cs"/>
              </a:rPr>
              <a:t>Conditional Modifiers - 	The conditional modifier (between 0 and 1) represents the probability of avoiding the hazard once it has been initiated. Credit can also be taken where hazards can only apply during specific modes of operation.</a:t>
            </a:r>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Risk reduction layers can include occupancy </a:t>
            </a:r>
            <a:r>
              <a:rPr lang="en-GB" sz="1200" kern="1200" dirty="0" err="1" smtClean="0">
                <a:solidFill>
                  <a:schemeClr val="tx1"/>
                </a:solidFill>
                <a:effectLst/>
                <a:latin typeface="+mn-lt"/>
                <a:ea typeface="+mn-ea"/>
                <a:cs typeface="+mn-cs"/>
              </a:rPr>
              <a:t>ie</a:t>
            </a:r>
            <a:r>
              <a:rPr lang="en-GB" sz="1200" kern="1200" dirty="0" smtClean="0">
                <a:solidFill>
                  <a:schemeClr val="tx1"/>
                </a:solidFill>
                <a:effectLst/>
                <a:latin typeface="+mn-lt"/>
                <a:ea typeface="+mn-ea"/>
                <a:cs typeface="+mn-cs"/>
              </a:rPr>
              <a:t> exposure time to a hazard, distance from a hazard and restricted access to specific hazardous areas.</a:t>
            </a:r>
          </a:p>
          <a:p>
            <a:r>
              <a:rPr lang="en-GB" sz="1200" kern="1200" dirty="0" smtClean="0">
                <a:solidFill>
                  <a:schemeClr val="tx1"/>
                </a:solidFill>
                <a:effectLst/>
                <a:latin typeface="+mn-lt"/>
                <a:ea typeface="+mn-ea"/>
                <a:cs typeface="+mn-cs"/>
              </a:rPr>
              <a:t>Intermediate Level Event likelihood (/</a:t>
            </a:r>
            <a:r>
              <a:rPr lang="en-GB" sz="1200" kern="1200" dirty="0" err="1" smtClean="0">
                <a:solidFill>
                  <a:schemeClr val="tx1"/>
                </a:solidFill>
                <a:effectLst/>
                <a:latin typeface="+mn-lt"/>
                <a:ea typeface="+mn-ea"/>
                <a:cs typeface="+mn-cs"/>
              </a:rPr>
              <a:t>yr</a:t>
            </a:r>
            <a:r>
              <a:rPr lang="en-GB" sz="1200" kern="1200" dirty="0" smtClean="0">
                <a:solidFill>
                  <a:schemeClr val="tx1"/>
                </a:solidFill>
                <a:effectLst/>
                <a:latin typeface="+mn-lt"/>
                <a:ea typeface="+mn-ea"/>
                <a:cs typeface="+mn-cs"/>
              </a:rPr>
              <a:t>) -  The intermediate event likelihood is calculated by multiplying the initiating likelihood by the PFD’s of all the protection layers and mitigating layers. The calculated value is in units of events per year.</a:t>
            </a:r>
          </a:p>
          <a:p>
            <a:r>
              <a:rPr lang="en-GB" sz="1200" kern="1200" dirty="0" smtClean="0">
                <a:solidFill>
                  <a:schemeClr val="tx1"/>
                </a:solidFill>
                <a:effectLst/>
                <a:latin typeface="+mn-lt"/>
                <a:ea typeface="+mn-ea"/>
                <a:cs typeface="+mn-cs"/>
              </a:rPr>
              <a:t>SIF Required PFD - Calculated by comparing the maximum tolerable risk with the intermediate level event likelihood.</a:t>
            </a:r>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SIF Required SIL - Obtained from table 3 above, corresponding to the PFD target</a:t>
            </a:r>
          </a:p>
          <a:p>
            <a:r>
              <a:rPr lang="en-GB" sz="1200" kern="1200" dirty="0" smtClean="0">
                <a:solidFill>
                  <a:schemeClr val="tx1"/>
                </a:solidFill>
                <a:effectLst/>
                <a:latin typeface="+mn-lt"/>
                <a:ea typeface="+mn-ea"/>
                <a:cs typeface="+mn-cs"/>
              </a:rPr>
              <a:t>SIF to Meet PFD/SIL Target - Description of the SIF that will fulfil the requirements of the SIL target</a:t>
            </a:r>
            <a:endParaRPr lang="sv-SE" dirty="0" smtClean="0"/>
          </a:p>
          <a:p>
            <a:endParaRPr lang="sv-SE" dirty="0"/>
          </a:p>
        </p:txBody>
      </p:sp>
      <p:sp>
        <p:nvSpPr>
          <p:cNvPr id="4" name="Slide Number Placeholder 3"/>
          <p:cNvSpPr>
            <a:spLocks noGrp="1"/>
          </p:cNvSpPr>
          <p:nvPr>
            <p:ph type="sldNum" sz="quarter" idx="10"/>
          </p:nvPr>
        </p:nvSpPr>
        <p:spPr/>
        <p:txBody>
          <a:bodyPr/>
          <a:lstStyle/>
          <a:p>
            <a:fld id="{161A53A7-64CD-4D0E-AAE8-1AC9C79D7085}" type="slidenum">
              <a:rPr lang="sv-SE" smtClean="0"/>
              <a:t>7</a:t>
            </a:fld>
            <a:endParaRPr lang="sv-SE" dirty="0"/>
          </a:p>
        </p:txBody>
      </p:sp>
    </p:spTree>
    <p:extLst>
      <p:ext uri="{BB962C8B-B14F-4D97-AF65-F5344CB8AC3E}">
        <p14:creationId xmlns:p14="http://schemas.microsoft.com/office/powerpoint/2010/main" val="3211426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FTA - deductive method for identifying the numerous ways in which equipment failures, software failures, human error, environmental factors, and external events can lead to accidents or other undesirable conditions.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Basic events, which represent a simple failure or fault, are the building blocks of the model. It may be a hardware failure, a human error, or an adverse condition. </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Basic events are always assumed to be independent of each other. This means that the occurrence of one basic event does not influence the probability of occurrence of any other basic event.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r>
                  <a:rPr lang="en-GB" dirty="0" smtClean="0">
                    <a:latin typeface="Arial" panose="020B0604020202020204" pitchFamily="34" charset="0"/>
                  </a:rPr>
                  <a:t>Bow-tie: when complimentary  FTAs and ETAs are used</a:t>
                </a:r>
              </a:p>
              <a:p>
                <a:r>
                  <a:rPr lang="en-GB" dirty="0" smtClean="0">
                    <a:latin typeface="Arial" panose="020B0604020202020204" pitchFamily="34" charset="0"/>
                  </a:rPr>
                  <a:t>FTA is concerned with analysing faults which might lead to an event, whereas ETA is interested in stopping it escalating</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 </a:t>
                </a:r>
                <a:r>
                  <a:rPr lang="en-GB" sz="1200" b="1" kern="1200" dirty="0" smtClean="0">
                    <a:solidFill>
                      <a:schemeClr val="tx1"/>
                    </a:solidFill>
                    <a:effectLst/>
                    <a:latin typeface="+mn-lt"/>
                    <a:ea typeface="+mn-ea"/>
                    <a:cs typeface="+mn-cs"/>
                  </a:rPr>
                  <a:t>dangerous failure </a:t>
                </a:r>
                <a:r>
                  <a:rPr lang="en-GB" sz="1200" kern="1200" dirty="0" smtClean="0">
                    <a:solidFill>
                      <a:schemeClr val="tx1"/>
                    </a:solidFill>
                    <a:effectLst/>
                    <a:latin typeface="+mn-lt"/>
                    <a:ea typeface="+mn-ea"/>
                    <a:cs typeface="+mn-cs"/>
                  </a:rPr>
                  <a:t>(IEC 61508-4) is defined as a failure, which has the potential to put the safety-related system in a hazardous or fail-to-function state.</a:t>
                </a:r>
                <a:endParaRPr lang="sv-SE" sz="1200" kern="1200" dirty="0" smtClean="0">
                  <a:solidFill>
                    <a:schemeClr val="tx1"/>
                  </a:solidFill>
                  <a:effectLst/>
                  <a:latin typeface="+mn-lt"/>
                  <a:ea typeface="+mn-ea"/>
                  <a:cs typeface="+mn-cs"/>
                </a:endParaRPr>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 </a:t>
                </a:r>
                <a:r>
                  <a:rPr lang="en-GB" sz="1200" b="1" kern="1200" dirty="0" smtClean="0">
                    <a:solidFill>
                      <a:schemeClr val="tx1"/>
                    </a:solidFill>
                    <a:effectLst/>
                    <a:latin typeface="+mn-lt"/>
                    <a:ea typeface="+mn-ea"/>
                    <a:cs typeface="+mn-cs"/>
                  </a:rPr>
                  <a:t>detected </a:t>
                </a:r>
                <a:r>
                  <a:rPr lang="en-GB" sz="1200" kern="1200" dirty="0" smtClean="0">
                    <a:solidFill>
                      <a:schemeClr val="tx1"/>
                    </a:solidFill>
                    <a:effectLst/>
                    <a:latin typeface="+mn-lt"/>
                    <a:ea typeface="+mn-ea"/>
                    <a:cs typeface="+mn-cs"/>
                  </a:rPr>
                  <a:t>failure (IEC 61508-4) is defined as a failure detected by diagnostic tests, operator intervention (for example physical inspection and manual tests), or through normal operation.</a:t>
                </a:r>
                <a:endParaRPr lang="sv-S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Undetected failures are only revealed by proof tests. </a:t>
                </a:r>
                <a:endParaRPr lang="sv-SE" sz="1200" kern="1200" dirty="0" smtClean="0">
                  <a:solidFill>
                    <a:schemeClr val="tx1"/>
                  </a:solidFill>
                  <a:effectLst/>
                  <a:latin typeface="+mn-lt"/>
                  <a:ea typeface="+mn-ea"/>
                  <a:cs typeface="+mn-cs"/>
                </a:endParaRP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xmlns="">
                    <m:oMathParaPr>
                      <m:jc m:val="centerGroup"/>
                    </m:oMathParaPr>
                    <m:oMath xmlns:m="http://schemas.openxmlformats.org/officeDocument/2006/math">
                      <m:r>
                        <a:rPr lang="en-GB" sz="1200" i="1" kern="1200" smtClean="0">
                          <a:solidFill>
                            <a:schemeClr val="tx1"/>
                          </a:solidFill>
                          <a:effectLst/>
                          <a:latin typeface="Cambria Math" panose="02040503050406030204" pitchFamily="18" charset="0"/>
                          <a:ea typeface="+mn-ea"/>
                          <a:cs typeface="+mn-cs"/>
                        </a:rPr>
                        <m:t>𝑃𝐹𝐷</m:t>
                      </m:r>
                      <m:r>
                        <a:rPr lang="en-GB" sz="1200" i="1" kern="1200" smtClean="0">
                          <a:solidFill>
                            <a:schemeClr val="tx1"/>
                          </a:solidFill>
                          <a:effectLst/>
                          <a:latin typeface="Cambria Math" panose="02040503050406030204" pitchFamily="18" charset="0"/>
                          <a:ea typeface="+mn-ea"/>
                          <a:cs typeface="+mn-cs"/>
                        </a:rPr>
                        <m:t>=</m:t>
                      </m:r>
                      <m:r>
                        <a:rPr lang="en-GB" sz="1200" i="1" kern="1200" smtClean="0">
                          <a:solidFill>
                            <a:schemeClr val="tx1"/>
                          </a:solidFill>
                          <a:effectLst/>
                          <a:latin typeface="Cambria Math" panose="02040503050406030204" pitchFamily="18" charset="0"/>
                          <a:ea typeface="+mn-ea"/>
                          <a:cs typeface="+mn-cs"/>
                        </a:rPr>
                        <m:t>𝜆</m:t>
                      </m:r>
                      <m:r>
                        <a:rPr lang="en-GB" sz="1200" i="1" kern="1200" smtClean="0">
                          <a:solidFill>
                            <a:schemeClr val="tx1"/>
                          </a:solidFill>
                          <a:effectLst/>
                          <a:latin typeface="Cambria Math" panose="02040503050406030204" pitchFamily="18" charset="0"/>
                          <a:ea typeface="+mn-ea"/>
                          <a:cs typeface="+mn-cs"/>
                        </a:rPr>
                        <m:t>𝑀𝐷𝑇</m:t>
                      </m:r>
                    </m:oMath>
                  </m:oMathPara>
                </a14:m>
                <a:endParaRPr lang="sv-SE" sz="1200" kern="1200" dirty="0">
                  <a:solidFill>
                    <a:schemeClr val="tx1"/>
                  </a:solidFill>
                  <a:effectLst/>
                  <a:latin typeface="+mn-lt"/>
                  <a:ea typeface="+mn-ea"/>
                  <a:cs typeface="+mn-cs"/>
                </a:endParaRPr>
              </a:p>
              <a:p>
                <a14:m>
                  <m:oMath xmlns:m="http://schemas.openxmlformats.org/officeDocument/2006/math" xmlns="">
                    <m:r>
                      <a:rPr lang="en-GB" sz="1200" i="1" kern="1200" smtClean="0">
                        <a:solidFill>
                          <a:schemeClr val="tx1"/>
                        </a:solidFill>
                        <a:effectLst/>
                        <a:latin typeface="Cambria Math" panose="02040503050406030204" pitchFamily="18" charset="0"/>
                        <a:ea typeface="+mn-ea"/>
                        <a:cs typeface="+mn-cs"/>
                      </a:rPr>
                      <m:t>𝑀𝐷𝑇</m:t>
                    </m:r>
                  </m:oMath>
                </a14:m>
                <a:r>
                  <a:rPr lang="en-GB" sz="1200" kern="1200" dirty="0">
                    <a:solidFill>
                      <a:schemeClr val="tx1"/>
                    </a:solidFill>
                    <a:effectLst/>
                    <a:latin typeface="+mn-lt"/>
                    <a:ea typeface="+mn-ea"/>
                    <a:cs typeface="+mn-cs"/>
                  </a:rPr>
                  <a:t>  is the mean time taken to repair (</a:t>
                </a:r>
                <a14:m>
                  <m:oMath xmlns:m="http://schemas.openxmlformats.org/officeDocument/2006/math" xmlns="">
                    <m:r>
                      <a:rPr lang="en-GB" sz="1200" i="1" kern="1200">
                        <a:solidFill>
                          <a:schemeClr val="tx1"/>
                        </a:solidFill>
                        <a:effectLst/>
                        <a:latin typeface="Cambria Math" panose="02040503050406030204" pitchFamily="18" charset="0"/>
                        <a:ea typeface="+mn-ea"/>
                        <a:cs typeface="+mn-cs"/>
                      </a:rPr>
                      <m:t>𝑀𝑇𝑇𝑅</m:t>
                    </m:r>
                  </m:oMath>
                </a14:m>
                <a:r>
                  <a:rPr lang="en-GB" sz="1200" kern="1200" dirty="0">
                    <a:solidFill>
                      <a:schemeClr val="tx1"/>
                    </a:solidFill>
                    <a:effectLst/>
                    <a:latin typeface="+mn-lt"/>
                    <a:ea typeface="+mn-ea"/>
                    <a:cs typeface="+mn-cs"/>
                  </a:rPr>
                  <a:t> , or Mean Time to Repair) a fault, plus the time taken to detect it. It is assumed that, on average, a fault will occur at the mid-point of the test interval, and, thus, the time taken to detect a fault is equal to half the test interval, </a:t>
                </a:r>
                <a14:m>
                  <m:oMath xmlns:m="http://schemas.openxmlformats.org/officeDocument/2006/math" xmlns="">
                    <m:f>
                      <m:fPr>
                        <m:type m:val="skw"/>
                        <m:ctrlPr>
                          <a:rPr lang="sv-SE" sz="1200" i="1" kern="1200">
                            <a:solidFill>
                              <a:schemeClr val="tx1"/>
                            </a:solidFill>
                            <a:effectLst/>
                            <a:latin typeface="Cambria Math"/>
                            <a:ea typeface="+mn-ea"/>
                            <a:cs typeface="+mn-cs"/>
                          </a:rPr>
                        </m:ctrlPr>
                      </m:fPr>
                      <m:num>
                        <m:r>
                          <a:rPr lang="en-GB" sz="1200" i="1" kern="1200">
                            <a:solidFill>
                              <a:schemeClr val="tx1"/>
                            </a:solidFill>
                            <a:effectLst/>
                            <a:latin typeface="Cambria Math" panose="02040503050406030204" pitchFamily="18" charset="0"/>
                            <a:ea typeface="+mn-ea"/>
                            <a:cs typeface="+mn-cs"/>
                          </a:rPr>
                          <m:t>𝑇</m:t>
                        </m:r>
                      </m:num>
                      <m:den>
                        <m:r>
                          <a:rPr lang="en-GB" sz="1200" i="1" kern="1200">
                            <a:solidFill>
                              <a:schemeClr val="tx1"/>
                            </a:solidFill>
                            <a:effectLst/>
                            <a:latin typeface="Cambria Math" panose="02040503050406030204" pitchFamily="18" charset="0"/>
                            <a:ea typeface="+mn-ea"/>
                            <a:cs typeface="+mn-cs"/>
                          </a:rPr>
                          <m:t>2</m:t>
                        </m:r>
                      </m:den>
                    </m:f>
                  </m:oMath>
                </a14:m>
                <a:r>
                  <a:rPr lang="en-GB" sz="1200" kern="1200" dirty="0">
                    <a:solidFill>
                      <a:schemeClr val="tx1"/>
                    </a:solidFill>
                    <a:effectLst/>
                    <a:latin typeface="+mn-lt"/>
                    <a:ea typeface="+mn-ea"/>
                    <a:cs typeface="+mn-cs"/>
                  </a:rPr>
                  <a:t> , and therefore: </a:t>
                </a:r>
                <a:endParaRPr lang="sv-SE" sz="1200" kern="1200" dirty="0">
                  <a:solidFill>
                    <a:schemeClr val="tx1"/>
                  </a:solidFill>
                  <a:effectLst/>
                  <a:latin typeface="+mn-lt"/>
                  <a:ea typeface="+mn-ea"/>
                  <a:cs typeface="+mn-cs"/>
                </a:endParaRPr>
              </a:p>
              <a:p>
                <a14:m>
                  <m:oMathPara xmlns:m="http://schemas.openxmlformats.org/officeDocument/2006/math" xmlns="">
                    <m:oMathParaPr>
                      <m:jc m:val="centerGroup"/>
                    </m:oMathParaPr>
                    <m:oMath xmlns:m="http://schemas.openxmlformats.org/officeDocument/2006/math">
                      <m:r>
                        <a:rPr lang="en-GB" sz="1200" i="1" kern="1200">
                          <a:solidFill>
                            <a:schemeClr val="tx1"/>
                          </a:solidFill>
                          <a:effectLst/>
                          <a:latin typeface="Cambria Math" panose="02040503050406030204" pitchFamily="18" charset="0"/>
                          <a:ea typeface="+mn-ea"/>
                          <a:cs typeface="+mn-cs"/>
                        </a:rPr>
                        <m:t>𝑀𝐷𝑇</m:t>
                      </m:r>
                      <m:r>
                        <a:rPr lang="en-GB" sz="1200" i="1" kern="1200">
                          <a:solidFill>
                            <a:schemeClr val="tx1"/>
                          </a:solidFill>
                          <a:effectLst/>
                          <a:latin typeface="Cambria Math" panose="02040503050406030204" pitchFamily="18" charset="0"/>
                          <a:ea typeface="+mn-ea"/>
                          <a:cs typeface="+mn-cs"/>
                        </a:rPr>
                        <m:t>=</m:t>
                      </m:r>
                      <m:r>
                        <a:rPr lang="en-GB" sz="1200" i="1" kern="1200">
                          <a:solidFill>
                            <a:schemeClr val="tx1"/>
                          </a:solidFill>
                          <a:effectLst/>
                          <a:latin typeface="Cambria Math" panose="02040503050406030204" pitchFamily="18" charset="0"/>
                          <a:ea typeface="+mn-ea"/>
                          <a:cs typeface="+mn-cs"/>
                        </a:rPr>
                        <m:t>𝑀𝑇𝑇𝑅</m:t>
                      </m:r>
                      <m:r>
                        <a:rPr lang="en-GB" sz="1200" i="1" kern="1200">
                          <a:solidFill>
                            <a:schemeClr val="tx1"/>
                          </a:solidFill>
                          <a:effectLst/>
                          <a:latin typeface="Cambria Math" panose="02040503050406030204" pitchFamily="18" charset="0"/>
                          <a:ea typeface="+mn-ea"/>
                          <a:cs typeface="+mn-cs"/>
                        </a:rPr>
                        <m:t>+</m:t>
                      </m:r>
                      <m:f>
                        <m:fPr>
                          <m:type m:val="skw"/>
                          <m:ctrlPr>
                            <a:rPr lang="sv-SE" sz="1200" i="1" kern="1200">
                              <a:solidFill>
                                <a:schemeClr val="tx1"/>
                              </a:solidFill>
                              <a:effectLst/>
                              <a:latin typeface="Cambria Math"/>
                              <a:ea typeface="+mn-ea"/>
                              <a:cs typeface="+mn-cs"/>
                            </a:rPr>
                          </m:ctrlPr>
                        </m:fPr>
                        <m:num>
                          <m:r>
                            <a:rPr lang="en-GB" sz="1200" i="1" kern="1200">
                              <a:solidFill>
                                <a:schemeClr val="tx1"/>
                              </a:solidFill>
                              <a:effectLst/>
                              <a:latin typeface="Cambria Math" panose="02040503050406030204" pitchFamily="18" charset="0"/>
                              <a:ea typeface="+mn-ea"/>
                              <a:cs typeface="+mn-cs"/>
                            </a:rPr>
                            <m:t>𝑇</m:t>
                          </m:r>
                        </m:num>
                        <m:den>
                          <m:r>
                            <a:rPr lang="en-GB" sz="1200" i="1" kern="1200">
                              <a:solidFill>
                                <a:schemeClr val="tx1"/>
                              </a:solidFill>
                              <a:effectLst/>
                              <a:latin typeface="Cambria Math" panose="02040503050406030204" pitchFamily="18" charset="0"/>
                              <a:ea typeface="+mn-ea"/>
                              <a:cs typeface="+mn-cs"/>
                            </a:rPr>
                            <m:t>2</m:t>
                          </m:r>
                        </m:den>
                      </m:f>
                    </m:oMath>
                  </m:oMathPara>
                </a14:m>
                <a:endParaRPr lang="sv-SE" sz="1200" kern="1200" dirty="0" smtClean="0">
                  <a:solidFill>
                    <a:schemeClr val="tx1"/>
                  </a:solidFill>
                  <a:effectLst/>
                  <a:latin typeface="+mn-lt"/>
                  <a:ea typeface="+mn-ea"/>
                  <a:cs typeface="+mn-cs"/>
                </a:endParaRPr>
              </a:p>
              <a:p>
                <a:endParaRPr lang="sv-SE"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xmlns="">
                    <m:oMathParaPr>
                      <m:jc m:val="centerGroup"/>
                    </m:oMathParaPr>
                    <m:oMath xmlns:m="http://schemas.openxmlformats.org/officeDocument/2006/math">
                      <m:sSub>
                        <m:sSubPr>
                          <m:ctrlPr>
                            <a:rPr lang="sv-SE" sz="1200" i="1" kern="1200" smtClean="0">
                              <a:solidFill>
                                <a:schemeClr val="tx1"/>
                              </a:solidFill>
                              <a:effectLst/>
                              <a:latin typeface="Cambria Math"/>
                              <a:ea typeface="+mn-ea"/>
                              <a:cs typeface="+mn-cs"/>
                            </a:rPr>
                          </m:ctrlPr>
                        </m:sSubPr>
                        <m:e>
                          <m:r>
                            <a:rPr lang="en-GB" sz="1200" i="1" kern="1200">
                              <a:solidFill>
                                <a:schemeClr val="tx1"/>
                              </a:solidFill>
                              <a:effectLst/>
                              <a:latin typeface="Cambria Math" panose="02040503050406030204" pitchFamily="18" charset="0"/>
                              <a:ea typeface="+mn-ea"/>
                              <a:cs typeface="+mn-cs"/>
                            </a:rPr>
                            <m:t>𝑃𝐹𝐷</m:t>
                          </m:r>
                        </m:e>
                        <m:sub>
                          <m:d>
                            <m:dPr>
                              <m:ctrlPr>
                                <a:rPr lang="sv-SE" sz="1200" i="1" kern="1200">
                                  <a:solidFill>
                                    <a:schemeClr val="tx1"/>
                                  </a:solidFill>
                                  <a:effectLst/>
                                  <a:latin typeface="Cambria Math"/>
                                  <a:ea typeface="+mn-ea"/>
                                  <a:cs typeface="+mn-cs"/>
                                </a:rPr>
                              </m:ctrlPr>
                            </m:dPr>
                            <m:e>
                              <m:r>
                                <a:rPr lang="en-GB" sz="1200" i="1" kern="1200">
                                  <a:solidFill>
                                    <a:schemeClr val="tx1"/>
                                  </a:solidFill>
                                  <a:effectLst/>
                                  <a:latin typeface="Cambria Math" panose="02040503050406030204" pitchFamily="18" charset="0"/>
                                  <a:ea typeface="+mn-ea"/>
                                  <a:cs typeface="+mn-cs"/>
                                </a:rPr>
                                <m:t>𝐷𝑒𝑡𝑒𝑐𝑡𝑒𝑑</m:t>
                              </m:r>
                            </m:e>
                          </m:d>
                        </m:sub>
                      </m:sSub>
                      <m:r>
                        <a:rPr lang="en-GB" sz="1200" i="1" kern="1200">
                          <a:solidFill>
                            <a:schemeClr val="tx1"/>
                          </a:solidFill>
                          <a:effectLst/>
                          <a:latin typeface="Cambria Math" panose="02040503050406030204" pitchFamily="18" charset="0"/>
                          <a:ea typeface="+mn-ea"/>
                          <a:cs typeface="+mn-cs"/>
                        </a:rPr>
                        <m:t>=</m:t>
                      </m:r>
                      <m:sSub>
                        <m:sSubPr>
                          <m:ctrlPr>
                            <a:rPr lang="sv-SE" sz="1200" i="1" kern="1200">
                              <a:solidFill>
                                <a:schemeClr val="tx1"/>
                              </a:solidFill>
                              <a:effectLst/>
                              <a:latin typeface="Cambria Math"/>
                              <a:ea typeface="+mn-ea"/>
                              <a:cs typeface="+mn-cs"/>
                            </a:rPr>
                          </m:ctrlPr>
                        </m:sSubPr>
                        <m:e>
                          <m:r>
                            <a:rPr lang="en-GB" sz="1200" i="1" kern="1200">
                              <a:solidFill>
                                <a:schemeClr val="tx1"/>
                              </a:solidFill>
                              <a:effectLst/>
                              <a:latin typeface="Cambria Math" panose="02040503050406030204" pitchFamily="18" charset="0"/>
                              <a:ea typeface="+mn-ea"/>
                              <a:cs typeface="+mn-cs"/>
                            </a:rPr>
                            <m:t>𝜆</m:t>
                          </m:r>
                        </m:e>
                        <m:sub>
                          <m:r>
                            <a:rPr lang="en-GB" sz="1200" i="1" kern="1200">
                              <a:solidFill>
                                <a:schemeClr val="tx1"/>
                              </a:solidFill>
                              <a:effectLst/>
                              <a:latin typeface="Cambria Math" panose="02040503050406030204" pitchFamily="18" charset="0"/>
                              <a:ea typeface="+mn-ea"/>
                              <a:cs typeface="+mn-cs"/>
                            </a:rPr>
                            <m:t>𝐷𝐷</m:t>
                          </m:r>
                        </m:sub>
                      </m:sSub>
                      <m:r>
                        <a:rPr lang="en-GB" sz="1200" i="1" kern="1200">
                          <a:solidFill>
                            <a:schemeClr val="tx1"/>
                          </a:solidFill>
                          <a:effectLst/>
                          <a:latin typeface="Cambria Math" panose="02040503050406030204" pitchFamily="18" charset="0"/>
                          <a:ea typeface="+mn-ea"/>
                          <a:cs typeface="+mn-cs"/>
                        </a:rPr>
                        <m:t>.</m:t>
                      </m:r>
                      <m:r>
                        <a:rPr lang="en-GB" sz="1200" i="1" kern="1200">
                          <a:solidFill>
                            <a:schemeClr val="tx1"/>
                          </a:solidFill>
                          <a:effectLst/>
                          <a:latin typeface="Cambria Math" panose="02040503050406030204" pitchFamily="18" charset="0"/>
                          <a:ea typeface="+mn-ea"/>
                          <a:cs typeface="+mn-cs"/>
                        </a:rPr>
                        <m:t>𝑀𝑇𝑇𝑅</m:t>
                      </m:r>
                    </m:oMath>
                  </m:oMathPara>
                </a14:m>
                <a:endParaRPr lang="sv-S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xmlns="">
                    <m:oMathParaPr>
                      <m:jc m:val="centerGroup"/>
                    </m:oMathParaPr>
                    <m:oMath xmlns:m="http://schemas.openxmlformats.org/officeDocument/2006/math">
                      <m:sSub>
                        <m:sSubPr>
                          <m:ctrlPr>
                            <a:rPr lang="sv-SE" sz="1200" i="1" kern="1200" smtClean="0">
                              <a:solidFill>
                                <a:schemeClr val="tx1"/>
                              </a:solidFill>
                              <a:effectLst/>
                              <a:latin typeface="Cambria Math"/>
                              <a:ea typeface="+mn-ea"/>
                              <a:cs typeface="+mn-cs"/>
                            </a:rPr>
                          </m:ctrlPr>
                        </m:sSubPr>
                        <m:e>
                          <m:r>
                            <a:rPr lang="en-GB" sz="1200" i="1" kern="1200">
                              <a:solidFill>
                                <a:schemeClr val="tx1"/>
                              </a:solidFill>
                              <a:effectLst/>
                              <a:latin typeface="Cambria Math" panose="02040503050406030204" pitchFamily="18" charset="0"/>
                              <a:ea typeface="+mn-ea"/>
                              <a:cs typeface="+mn-cs"/>
                            </a:rPr>
                            <m:t>𝑃𝐹𝐷</m:t>
                          </m:r>
                        </m:e>
                        <m:sub>
                          <m:d>
                            <m:dPr>
                              <m:ctrlPr>
                                <a:rPr lang="sv-SE" sz="1200" i="1" kern="1200">
                                  <a:solidFill>
                                    <a:schemeClr val="tx1"/>
                                  </a:solidFill>
                                  <a:effectLst/>
                                  <a:latin typeface="Cambria Math"/>
                                  <a:ea typeface="+mn-ea"/>
                                  <a:cs typeface="+mn-cs"/>
                                </a:rPr>
                              </m:ctrlPr>
                            </m:dPr>
                            <m:e>
                              <m:r>
                                <a:rPr lang="en-GB" sz="1200" i="1" kern="1200">
                                  <a:solidFill>
                                    <a:schemeClr val="tx1"/>
                                  </a:solidFill>
                                  <a:effectLst/>
                                  <a:latin typeface="Cambria Math" panose="02040503050406030204" pitchFamily="18" charset="0"/>
                                  <a:ea typeface="+mn-ea"/>
                                  <a:cs typeface="+mn-cs"/>
                                </a:rPr>
                                <m:t>𝑈𝑛𝑑𝑒𝑡𝑒𝑐𝑡𝑒𝑑</m:t>
                              </m:r>
                            </m:e>
                          </m:d>
                        </m:sub>
                      </m:sSub>
                      <m:r>
                        <a:rPr lang="en-GB" sz="1200" i="1" kern="1200">
                          <a:solidFill>
                            <a:schemeClr val="tx1"/>
                          </a:solidFill>
                          <a:effectLst/>
                          <a:latin typeface="Cambria Math" panose="02040503050406030204" pitchFamily="18" charset="0"/>
                          <a:ea typeface="+mn-ea"/>
                          <a:cs typeface="+mn-cs"/>
                        </a:rPr>
                        <m:t>=</m:t>
                      </m:r>
                      <m:sSub>
                        <m:sSubPr>
                          <m:ctrlPr>
                            <a:rPr lang="sv-SE" sz="1200" i="1" kern="1200">
                              <a:solidFill>
                                <a:schemeClr val="tx1"/>
                              </a:solidFill>
                              <a:effectLst/>
                              <a:latin typeface="Cambria Math"/>
                              <a:ea typeface="+mn-ea"/>
                              <a:cs typeface="+mn-cs"/>
                            </a:rPr>
                          </m:ctrlPr>
                        </m:sSubPr>
                        <m:e>
                          <m:r>
                            <a:rPr lang="en-GB" sz="1200" i="1" kern="1200">
                              <a:solidFill>
                                <a:schemeClr val="tx1"/>
                              </a:solidFill>
                              <a:effectLst/>
                              <a:latin typeface="Cambria Math" panose="02040503050406030204" pitchFamily="18" charset="0"/>
                              <a:ea typeface="+mn-ea"/>
                              <a:cs typeface="+mn-cs"/>
                            </a:rPr>
                            <m:t>𝜆</m:t>
                          </m:r>
                        </m:e>
                        <m:sub>
                          <m:r>
                            <a:rPr lang="en-GB" sz="1200" i="1" kern="1200">
                              <a:solidFill>
                                <a:schemeClr val="tx1"/>
                              </a:solidFill>
                              <a:effectLst/>
                              <a:latin typeface="Cambria Math" panose="02040503050406030204" pitchFamily="18" charset="0"/>
                              <a:ea typeface="+mn-ea"/>
                              <a:cs typeface="+mn-cs"/>
                            </a:rPr>
                            <m:t>𝐷𝑈</m:t>
                          </m:r>
                        </m:sub>
                      </m:sSub>
                      <m:r>
                        <a:rPr lang="en-GB" sz="1200" i="1" kern="1200">
                          <a:solidFill>
                            <a:schemeClr val="tx1"/>
                          </a:solidFill>
                          <a:effectLst/>
                          <a:latin typeface="Cambria Math" panose="02040503050406030204" pitchFamily="18" charset="0"/>
                          <a:ea typeface="+mn-ea"/>
                          <a:cs typeface="+mn-cs"/>
                        </a:rPr>
                        <m:t>.</m:t>
                      </m:r>
                      <m:f>
                        <m:fPr>
                          <m:type m:val="skw"/>
                          <m:ctrlPr>
                            <a:rPr lang="sv-SE" sz="1200" i="1" kern="1200">
                              <a:solidFill>
                                <a:schemeClr val="tx1"/>
                              </a:solidFill>
                              <a:effectLst/>
                              <a:latin typeface="Cambria Math"/>
                              <a:ea typeface="+mn-ea"/>
                              <a:cs typeface="+mn-cs"/>
                            </a:rPr>
                          </m:ctrlPr>
                        </m:fPr>
                        <m:num>
                          <m:sSub>
                            <m:sSubPr>
                              <m:ctrlPr>
                                <a:rPr lang="sv-SE" sz="1200" i="1" kern="1200">
                                  <a:solidFill>
                                    <a:schemeClr val="tx1"/>
                                  </a:solidFill>
                                  <a:effectLst/>
                                  <a:latin typeface="Cambria Math"/>
                                  <a:ea typeface="+mn-ea"/>
                                  <a:cs typeface="+mn-cs"/>
                                </a:rPr>
                              </m:ctrlPr>
                            </m:sSubPr>
                            <m:e>
                              <m:r>
                                <a:rPr lang="en-GB" sz="1200" i="1" kern="1200">
                                  <a:solidFill>
                                    <a:schemeClr val="tx1"/>
                                  </a:solidFill>
                                  <a:effectLst/>
                                  <a:latin typeface="Cambria Math" panose="02040503050406030204" pitchFamily="18" charset="0"/>
                                  <a:ea typeface="+mn-ea"/>
                                  <a:cs typeface="+mn-cs"/>
                                </a:rPr>
                                <m:t>𝑇</m:t>
                              </m:r>
                            </m:e>
                            <m:sub>
                              <m:r>
                                <a:rPr lang="en-GB" sz="1200" i="1" kern="1200">
                                  <a:solidFill>
                                    <a:schemeClr val="tx1"/>
                                  </a:solidFill>
                                  <a:effectLst/>
                                  <a:latin typeface="Cambria Math" panose="02040503050406030204" pitchFamily="18" charset="0"/>
                                  <a:ea typeface="+mn-ea"/>
                                  <a:cs typeface="+mn-cs"/>
                                </a:rPr>
                                <m:t>𝑝</m:t>
                              </m:r>
                            </m:sub>
                          </m:sSub>
                        </m:num>
                        <m:den>
                          <m:r>
                            <a:rPr lang="en-GB" sz="1200" i="1" kern="1200">
                              <a:solidFill>
                                <a:schemeClr val="tx1"/>
                              </a:solidFill>
                              <a:effectLst/>
                              <a:latin typeface="Cambria Math" panose="02040503050406030204" pitchFamily="18" charset="0"/>
                              <a:ea typeface="+mn-ea"/>
                              <a:cs typeface="+mn-cs"/>
                            </a:rPr>
                            <m:t>2</m:t>
                          </m:r>
                        </m:den>
                      </m:f>
                    </m:oMath>
                  </m:oMathPara>
                </a14:m>
                <a:endParaRPr lang="sv-SE" dirty="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FTA - deductive method for identifying the numerous ways in which equipment failures, software failures, human error, environmental factors, and external events can lead to accidents or other undesirable conditions.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Basic events, which represent a simple failure or fault, are the building blocks of the model. It may be a hardware failure, a human error, or an adverse condition. </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Basic events are always assumed to be independent of each other. This means that the occurrence of one basic event does not influence the probability of occurrence of any other basic event.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r>
                  <a:rPr lang="en-GB" dirty="0" smtClean="0">
                    <a:latin typeface="Arial" panose="020B0604020202020204" pitchFamily="34" charset="0"/>
                  </a:rPr>
                  <a:t>Bow-tie: when complimentary  FTAs and ETAs are used</a:t>
                </a:r>
              </a:p>
              <a:p>
                <a:r>
                  <a:rPr lang="en-GB" dirty="0" smtClean="0">
                    <a:latin typeface="Arial" panose="020B0604020202020204" pitchFamily="34" charset="0"/>
                  </a:rPr>
                  <a:t>FTA is concerned with analysing faults which might lead to an event, whereas ETA is interested in stopping it escalating</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 </a:t>
                </a:r>
                <a:r>
                  <a:rPr lang="en-GB" sz="1200" b="1" kern="1200" dirty="0" smtClean="0">
                    <a:solidFill>
                      <a:schemeClr val="tx1"/>
                    </a:solidFill>
                    <a:effectLst/>
                    <a:latin typeface="+mn-lt"/>
                    <a:ea typeface="+mn-ea"/>
                    <a:cs typeface="+mn-cs"/>
                  </a:rPr>
                  <a:t>dangerous failure </a:t>
                </a:r>
                <a:r>
                  <a:rPr lang="en-GB" sz="1200" kern="1200" dirty="0" smtClean="0">
                    <a:solidFill>
                      <a:schemeClr val="tx1"/>
                    </a:solidFill>
                    <a:effectLst/>
                    <a:latin typeface="+mn-lt"/>
                    <a:ea typeface="+mn-ea"/>
                    <a:cs typeface="+mn-cs"/>
                  </a:rPr>
                  <a:t>(IEC 61508-4) is defined as a failure, which has the potential to put the safety-related system in a hazardous or fail-to-function state.</a:t>
                </a:r>
                <a:endParaRPr lang="sv-SE" sz="1200" kern="1200" dirty="0" smtClean="0">
                  <a:solidFill>
                    <a:schemeClr val="tx1"/>
                  </a:solidFill>
                  <a:effectLst/>
                  <a:latin typeface="+mn-lt"/>
                  <a:ea typeface="+mn-ea"/>
                  <a:cs typeface="+mn-cs"/>
                </a:endParaRPr>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 </a:t>
                </a:r>
                <a:r>
                  <a:rPr lang="en-GB" sz="1200" b="1" kern="1200" dirty="0" smtClean="0">
                    <a:solidFill>
                      <a:schemeClr val="tx1"/>
                    </a:solidFill>
                    <a:effectLst/>
                    <a:latin typeface="+mn-lt"/>
                    <a:ea typeface="+mn-ea"/>
                    <a:cs typeface="+mn-cs"/>
                  </a:rPr>
                  <a:t>detected </a:t>
                </a:r>
                <a:r>
                  <a:rPr lang="en-GB" sz="1200" kern="1200" dirty="0" smtClean="0">
                    <a:solidFill>
                      <a:schemeClr val="tx1"/>
                    </a:solidFill>
                    <a:effectLst/>
                    <a:latin typeface="+mn-lt"/>
                    <a:ea typeface="+mn-ea"/>
                    <a:cs typeface="+mn-cs"/>
                  </a:rPr>
                  <a:t>failure (IEC 61508-4) is defined as a failure detected by diagnostic tests, operator intervention (for example physical inspection and manual tests), or through normal operation.</a:t>
                </a:r>
                <a:endParaRPr lang="sv-S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Undetected failures are only revealed by proof tests. </a:t>
                </a:r>
                <a:endParaRPr lang="sv-SE" sz="1200" kern="1200" dirty="0" smtClean="0">
                  <a:solidFill>
                    <a:schemeClr val="tx1"/>
                  </a:solidFill>
                  <a:effectLst/>
                  <a:latin typeface="+mn-lt"/>
                  <a:ea typeface="+mn-ea"/>
                  <a:cs typeface="+mn-cs"/>
                </a:endParaRP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i="0" kern="1200" smtClean="0">
                    <a:solidFill>
                      <a:schemeClr val="tx1"/>
                    </a:solidFill>
                    <a:effectLst/>
                    <a:latin typeface="Cambria Math" panose="02040503050406030204" pitchFamily="18" charset="0"/>
                    <a:ea typeface="+mn-ea"/>
                    <a:cs typeface="+mn-cs"/>
                  </a:rPr>
                  <a:t>𝑃𝐹𝐷=𝜆𝑀𝐷𝑇</a:t>
                </a:r>
                <a:endParaRPr lang="sv-SE" sz="1200" kern="1200" dirty="0">
                  <a:solidFill>
                    <a:schemeClr val="tx1"/>
                  </a:solidFill>
                  <a:effectLst/>
                  <a:latin typeface="+mn-lt"/>
                  <a:ea typeface="+mn-ea"/>
                  <a:cs typeface="+mn-cs"/>
                </a:endParaRPr>
              </a:p>
              <a:p>
                <a:r>
                  <a:rPr lang="en-GB" sz="1200" i="0" kern="1200" smtClean="0">
                    <a:solidFill>
                      <a:schemeClr val="tx1"/>
                    </a:solidFill>
                    <a:effectLst/>
                    <a:latin typeface="Cambria Math" panose="02040503050406030204" pitchFamily="18" charset="0"/>
                    <a:ea typeface="+mn-ea"/>
                    <a:cs typeface="+mn-cs"/>
                  </a:rPr>
                  <a:t>𝑀𝐷𝑇</a:t>
                </a:r>
                <a:r>
                  <a:rPr lang="en-GB" sz="1200" kern="1200" dirty="0">
                    <a:solidFill>
                      <a:schemeClr val="tx1"/>
                    </a:solidFill>
                    <a:effectLst/>
                    <a:latin typeface="+mn-lt"/>
                    <a:ea typeface="+mn-ea"/>
                    <a:cs typeface="+mn-cs"/>
                  </a:rPr>
                  <a:t>  is the mean time taken to repair (</a:t>
                </a:r>
                <a:r>
                  <a:rPr lang="en-GB" sz="1200" i="0" kern="1200">
                    <a:solidFill>
                      <a:schemeClr val="tx1"/>
                    </a:solidFill>
                    <a:effectLst/>
                    <a:latin typeface="Cambria Math" panose="02040503050406030204" pitchFamily="18" charset="0"/>
                    <a:ea typeface="+mn-ea"/>
                    <a:cs typeface="+mn-cs"/>
                  </a:rPr>
                  <a:t>𝑀𝑇𝑇𝑅</a:t>
                </a:r>
                <a:r>
                  <a:rPr lang="en-GB" sz="1200" kern="1200" dirty="0">
                    <a:solidFill>
                      <a:schemeClr val="tx1"/>
                    </a:solidFill>
                    <a:effectLst/>
                    <a:latin typeface="+mn-lt"/>
                    <a:ea typeface="+mn-ea"/>
                    <a:cs typeface="+mn-cs"/>
                  </a:rPr>
                  <a:t> , or Mean Time to Repair) a fault, plus the time taken to detect it. It is assumed that, on average, a fault will occur at the mid-point of the test interval, and, thus, the time taken to detect a fault is equal to half the test interval, </a:t>
                </a:r>
                <a:r>
                  <a:rPr lang="en-GB" sz="1200" i="0" kern="1200">
                    <a:solidFill>
                      <a:schemeClr val="tx1"/>
                    </a:solidFill>
                    <a:effectLst/>
                    <a:latin typeface="Cambria Math" panose="02040503050406030204" pitchFamily="18" charset="0"/>
                    <a:ea typeface="+mn-ea"/>
                    <a:cs typeface="+mn-cs"/>
                  </a:rPr>
                  <a:t>𝑇</a:t>
                </a:r>
                <a:r>
                  <a:rPr lang="sv-SE" sz="1200" i="0" kern="1200">
                    <a:solidFill>
                      <a:schemeClr val="tx1"/>
                    </a:solidFill>
                    <a:effectLst/>
                    <a:latin typeface="Cambria Math"/>
                    <a:ea typeface="+mn-ea"/>
                    <a:cs typeface="+mn-cs"/>
                  </a:rPr>
                  <a:t>⁄</a:t>
                </a:r>
                <a:r>
                  <a:rPr lang="en-GB" sz="1200" i="0" kern="1200">
                    <a:solidFill>
                      <a:schemeClr val="tx1"/>
                    </a:solidFill>
                    <a:effectLst/>
                    <a:latin typeface="Cambria Math" panose="02040503050406030204" pitchFamily="18" charset="0"/>
                    <a:ea typeface="+mn-ea"/>
                    <a:cs typeface="+mn-cs"/>
                  </a:rPr>
                  <a:t>2</a:t>
                </a:r>
                <a:r>
                  <a:rPr lang="en-GB" sz="1200" kern="1200" dirty="0">
                    <a:solidFill>
                      <a:schemeClr val="tx1"/>
                    </a:solidFill>
                    <a:effectLst/>
                    <a:latin typeface="+mn-lt"/>
                    <a:ea typeface="+mn-ea"/>
                    <a:cs typeface="+mn-cs"/>
                  </a:rPr>
                  <a:t> , and therefore: </a:t>
                </a:r>
                <a:endParaRPr lang="sv-SE" sz="1200" kern="1200" dirty="0">
                  <a:solidFill>
                    <a:schemeClr val="tx1"/>
                  </a:solidFill>
                  <a:effectLst/>
                  <a:latin typeface="+mn-lt"/>
                  <a:ea typeface="+mn-ea"/>
                  <a:cs typeface="+mn-cs"/>
                </a:endParaRPr>
              </a:p>
              <a:p>
                <a:pPr/>
                <a:r>
                  <a:rPr lang="en-GB" sz="1200" i="0" kern="1200">
                    <a:solidFill>
                      <a:schemeClr val="tx1"/>
                    </a:solidFill>
                    <a:effectLst/>
                    <a:latin typeface="Cambria Math" panose="02040503050406030204" pitchFamily="18" charset="0"/>
                    <a:ea typeface="+mn-ea"/>
                    <a:cs typeface="+mn-cs"/>
                  </a:rPr>
                  <a:t>𝑀𝐷𝑇=𝑀𝑇𝑇𝑅+𝑇</a:t>
                </a:r>
                <a:r>
                  <a:rPr lang="sv-SE" sz="1200" i="0" kern="1200">
                    <a:solidFill>
                      <a:schemeClr val="tx1"/>
                    </a:solidFill>
                    <a:effectLst/>
                    <a:latin typeface="Cambria Math"/>
                    <a:ea typeface="+mn-ea"/>
                    <a:cs typeface="+mn-cs"/>
                  </a:rPr>
                  <a:t>⁄</a:t>
                </a:r>
                <a:r>
                  <a:rPr lang="en-GB" sz="1200" i="0" kern="1200">
                    <a:solidFill>
                      <a:schemeClr val="tx1"/>
                    </a:solidFill>
                    <a:effectLst/>
                    <a:latin typeface="Cambria Math" panose="02040503050406030204" pitchFamily="18" charset="0"/>
                    <a:ea typeface="+mn-ea"/>
                    <a:cs typeface="+mn-cs"/>
                  </a:rPr>
                  <a:t>2</a:t>
                </a:r>
                <a:endParaRPr lang="sv-SE" sz="1200" kern="1200" dirty="0" smtClean="0">
                  <a:solidFill>
                    <a:schemeClr val="tx1"/>
                  </a:solidFill>
                  <a:effectLst/>
                  <a:latin typeface="+mn-lt"/>
                  <a:ea typeface="+mn-ea"/>
                  <a:cs typeface="+mn-cs"/>
                </a:endParaRPr>
              </a:p>
              <a:p>
                <a:endParaRPr lang="sv-SE"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sv-SE" sz="1200" i="0" kern="1200" smtClean="0">
                    <a:solidFill>
                      <a:schemeClr val="tx1"/>
                    </a:solidFill>
                    <a:effectLst/>
                    <a:latin typeface="Cambria Math"/>
                    <a:ea typeface="+mn-ea"/>
                    <a:cs typeface="+mn-cs"/>
                  </a:rPr>
                  <a:t>〖</a:t>
                </a:r>
                <a:r>
                  <a:rPr lang="en-GB" sz="1200" i="0" kern="1200">
                    <a:solidFill>
                      <a:schemeClr val="tx1"/>
                    </a:solidFill>
                    <a:effectLst/>
                    <a:latin typeface="Cambria Math" panose="02040503050406030204" pitchFamily="18" charset="0"/>
                    <a:ea typeface="+mn-ea"/>
                    <a:cs typeface="+mn-cs"/>
                  </a:rPr>
                  <a:t>𝑃𝐹𝐷</a:t>
                </a:r>
                <a:r>
                  <a:rPr lang="sv-SE" sz="1200" i="0" kern="1200" smtClean="0">
                    <a:solidFill>
                      <a:schemeClr val="tx1"/>
                    </a:solidFill>
                    <a:effectLst/>
                    <a:latin typeface="Cambria Math"/>
                    <a:ea typeface="+mn-ea"/>
                    <a:cs typeface="+mn-cs"/>
                  </a:rPr>
                  <a:t>〗_(</a:t>
                </a:r>
                <a:r>
                  <a:rPr lang="sv-SE" sz="1200" i="0" kern="1200">
                    <a:solidFill>
                      <a:schemeClr val="tx1"/>
                    </a:solidFill>
                    <a:effectLst/>
                    <a:latin typeface="Cambria Math"/>
                    <a:ea typeface="+mn-ea"/>
                    <a:cs typeface="+mn-cs"/>
                  </a:rPr>
                  <a:t>(</a:t>
                </a:r>
                <a:r>
                  <a:rPr lang="en-GB" sz="1200" i="0" kern="1200">
                    <a:solidFill>
                      <a:schemeClr val="tx1"/>
                    </a:solidFill>
                    <a:effectLst/>
                    <a:latin typeface="Cambria Math" panose="02040503050406030204" pitchFamily="18" charset="0"/>
                    <a:ea typeface="+mn-ea"/>
                    <a:cs typeface="+mn-cs"/>
                  </a:rPr>
                  <a:t>𝐷𝑒𝑡𝑒𝑐𝑡𝑒𝑑</a:t>
                </a:r>
                <a:r>
                  <a:rPr lang="en-GB" sz="1200" i="0" kern="1200">
                    <a:solidFill>
                      <a:schemeClr val="tx1"/>
                    </a:solidFill>
                    <a:effectLst/>
                    <a:latin typeface="Cambria Math"/>
                    <a:ea typeface="+mn-ea"/>
                    <a:cs typeface="+mn-cs"/>
                  </a:rPr>
                  <a:t>) </a:t>
                </a:r>
                <a:r>
                  <a:rPr lang="sv-SE" sz="1200" i="0" kern="1200" smtClean="0">
                    <a:solidFill>
                      <a:schemeClr val="tx1"/>
                    </a:solidFill>
                    <a:effectLst/>
                    <a:latin typeface="Cambria Math"/>
                    <a:ea typeface="+mn-ea"/>
                    <a:cs typeface="+mn-cs"/>
                  </a:rPr>
                  <a:t>)</a:t>
                </a:r>
                <a:r>
                  <a:rPr lang="en-GB" sz="1200" i="0" kern="1200">
                    <a:solidFill>
                      <a:schemeClr val="tx1"/>
                    </a:solidFill>
                    <a:effectLst/>
                    <a:latin typeface="Cambria Math" panose="02040503050406030204" pitchFamily="18" charset="0"/>
                    <a:ea typeface="+mn-ea"/>
                    <a:cs typeface="+mn-cs"/>
                  </a:rPr>
                  <a:t>=𝜆</a:t>
                </a:r>
                <a:r>
                  <a:rPr lang="sv-SE" sz="1200" i="0" kern="1200">
                    <a:solidFill>
                      <a:schemeClr val="tx1"/>
                    </a:solidFill>
                    <a:effectLst/>
                    <a:latin typeface="Cambria Math"/>
                    <a:ea typeface="+mn-ea"/>
                    <a:cs typeface="+mn-cs"/>
                  </a:rPr>
                  <a:t>_</a:t>
                </a:r>
                <a:r>
                  <a:rPr lang="en-GB" sz="1200" i="0" kern="1200">
                    <a:solidFill>
                      <a:schemeClr val="tx1"/>
                    </a:solidFill>
                    <a:effectLst/>
                    <a:latin typeface="Cambria Math" panose="02040503050406030204" pitchFamily="18" charset="0"/>
                    <a:ea typeface="+mn-ea"/>
                    <a:cs typeface="+mn-cs"/>
                  </a:rPr>
                  <a:t>𝐷𝐷.𝑀𝑇𝑇𝑅</a:t>
                </a:r>
                <a:endParaRPr lang="sv-S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sv-SE" sz="1200" i="0" kern="1200" smtClean="0">
                    <a:solidFill>
                      <a:schemeClr val="tx1"/>
                    </a:solidFill>
                    <a:effectLst/>
                    <a:latin typeface="Cambria Math"/>
                    <a:ea typeface="+mn-ea"/>
                    <a:cs typeface="+mn-cs"/>
                  </a:rPr>
                  <a:t>〖</a:t>
                </a:r>
                <a:r>
                  <a:rPr lang="en-GB" sz="1200" i="0" kern="1200">
                    <a:solidFill>
                      <a:schemeClr val="tx1"/>
                    </a:solidFill>
                    <a:effectLst/>
                    <a:latin typeface="Cambria Math" panose="02040503050406030204" pitchFamily="18" charset="0"/>
                    <a:ea typeface="+mn-ea"/>
                    <a:cs typeface="+mn-cs"/>
                  </a:rPr>
                  <a:t>𝑃𝐹𝐷</a:t>
                </a:r>
                <a:r>
                  <a:rPr lang="sv-SE" sz="1200" i="0" kern="1200" smtClean="0">
                    <a:solidFill>
                      <a:schemeClr val="tx1"/>
                    </a:solidFill>
                    <a:effectLst/>
                    <a:latin typeface="Cambria Math"/>
                    <a:ea typeface="+mn-ea"/>
                    <a:cs typeface="+mn-cs"/>
                  </a:rPr>
                  <a:t>〗_(</a:t>
                </a:r>
                <a:r>
                  <a:rPr lang="sv-SE" sz="1200" i="0" kern="1200">
                    <a:solidFill>
                      <a:schemeClr val="tx1"/>
                    </a:solidFill>
                    <a:effectLst/>
                    <a:latin typeface="Cambria Math"/>
                    <a:ea typeface="+mn-ea"/>
                    <a:cs typeface="+mn-cs"/>
                  </a:rPr>
                  <a:t>(</a:t>
                </a:r>
                <a:r>
                  <a:rPr lang="en-GB" sz="1200" i="0" kern="1200">
                    <a:solidFill>
                      <a:schemeClr val="tx1"/>
                    </a:solidFill>
                    <a:effectLst/>
                    <a:latin typeface="Cambria Math" panose="02040503050406030204" pitchFamily="18" charset="0"/>
                    <a:ea typeface="+mn-ea"/>
                    <a:cs typeface="+mn-cs"/>
                  </a:rPr>
                  <a:t>𝑈𝑛𝑑𝑒𝑡𝑒𝑐𝑡𝑒𝑑</a:t>
                </a:r>
                <a:r>
                  <a:rPr lang="en-GB" sz="1200" i="0" kern="1200">
                    <a:solidFill>
                      <a:schemeClr val="tx1"/>
                    </a:solidFill>
                    <a:effectLst/>
                    <a:latin typeface="Cambria Math"/>
                    <a:ea typeface="+mn-ea"/>
                    <a:cs typeface="+mn-cs"/>
                  </a:rPr>
                  <a:t>) </a:t>
                </a:r>
                <a:r>
                  <a:rPr lang="sv-SE" sz="1200" i="0" kern="1200" smtClean="0">
                    <a:solidFill>
                      <a:schemeClr val="tx1"/>
                    </a:solidFill>
                    <a:effectLst/>
                    <a:latin typeface="Cambria Math"/>
                    <a:ea typeface="+mn-ea"/>
                    <a:cs typeface="+mn-cs"/>
                  </a:rPr>
                  <a:t>)</a:t>
                </a:r>
                <a:r>
                  <a:rPr lang="en-GB" sz="1200" i="0" kern="1200">
                    <a:solidFill>
                      <a:schemeClr val="tx1"/>
                    </a:solidFill>
                    <a:effectLst/>
                    <a:latin typeface="Cambria Math" panose="02040503050406030204" pitchFamily="18" charset="0"/>
                    <a:ea typeface="+mn-ea"/>
                    <a:cs typeface="+mn-cs"/>
                  </a:rPr>
                  <a:t>=𝜆</a:t>
                </a:r>
                <a:r>
                  <a:rPr lang="sv-SE" sz="1200" i="0" kern="1200">
                    <a:solidFill>
                      <a:schemeClr val="tx1"/>
                    </a:solidFill>
                    <a:effectLst/>
                    <a:latin typeface="Cambria Math"/>
                    <a:ea typeface="+mn-ea"/>
                    <a:cs typeface="+mn-cs"/>
                  </a:rPr>
                  <a:t>_</a:t>
                </a:r>
                <a:r>
                  <a:rPr lang="en-GB" sz="1200" i="0" kern="1200">
                    <a:solidFill>
                      <a:schemeClr val="tx1"/>
                    </a:solidFill>
                    <a:effectLst/>
                    <a:latin typeface="Cambria Math" panose="02040503050406030204" pitchFamily="18" charset="0"/>
                    <a:ea typeface="+mn-ea"/>
                    <a:cs typeface="+mn-cs"/>
                  </a:rPr>
                  <a:t>𝐷𝑈.𝑇</a:t>
                </a:r>
                <a:r>
                  <a:rPr lang="sv-SE" sz="1200" i="0" kern="1200">
                    <a:solidFill>
                      <a:schemeClr val="tx1"/>
                    </a:solidFill>
                    <a:effectLst/>
                    <a:latin typeface="Cambria Math"/>
                    <a:ea typeface="+mn-ea"/>
                    <a:cs typeface="+mn-cs"/>
                  </a:rPr>
                  <a:t>_</a:t>
                </a:r>
                <a:r>
                  <a:rPr lang="en-GB" sz="1200" i="0" kern="1200">
                    <a:solidFill>
                      <a:schemeClr val="tx1"/>
                    </a:solidFill>
                    <a:effectLst/>
                    <a:latin typeface="Cambria Math" panose="02040503050406030204" pitchFamily="18" charset="0"/>
                    <a:ea typeface="+mn-ea"/>
                    <a:cs typeface="+mn-cs"/>
                  </a:rPr>
                  <a:t>𝑝</a:t>
                </a:r>
                <a:r>
                  <a:rPr lang="sv-SE" sz="1200" i="0" kern="1200">
                    <a:solidFill>
                      <a:schemeClr val="tx1"/>
                    </a:solidFill>
                    <a:effectLst/>
                    <a:latin typeface="Cambria Math"/>
                    <a:ea typeface="+mn-ea"/>
                    <a:cs typeface="+mn-cs"/>
                  </a:rPr>
                  <a:t>⁄</a:t>
                </a:r>
                <a:r>
                  <a:rPr lang="en-GB" sz="1200" i="0" kern="1200">
                    <a:solidFill>
                      <a:schemeClr val="tx1"/>
                    </a:solidFill>
                    <a:effectLst/>
                    <a:latin typeface="Cambria Math" panose="02040503050406030204" pitchFamily="18" charset="0"/>
                    <a:ea typeface="+mn-ea"/>
                    <a:cs typeface="+mn-cs"/>
                  </a:rPr>
                  <a:t>2</a:t>
                </a:r>
                <a:endParaRPr lang="sv-SE" dirty="0"/>
              </a:p>
            </p:txBody>
          </p:sp>
        </mc:Fallback>
      </mc:AlternateContent>
      <p:sp>
        <p:nvSpPr>
          <p:cNvPr id="4" name="Slide Number Placeholder 3"/>
          <p:cNvSpPr>
            <a:spLocks noGrp="1"/>
          </p:cNvSpPr>
          <p:nvPr>
            <p:ph type="sldNum" sz="quarter" idx="10"/>
          </p:nvPr>
        </p:nvSpPr>
        <p:spPr/>
        <p:txBody>
          <a:bodyPr/>
          <a:lstStyle/>
          <a:p>
            <a:fld id="{161A53A7-64CD-4D0E-AAE8-1AC9C79D7085}" type="slidenum">
              <a:rPr lang="sv-SE" smtClean="0"/>
              <a:t>8</a:t>
            </a:fld>
            <a:endParaRPr lang="sv-SE" dirty="0"/>
          </a:p>
        </p:txBody>
      </p:sp>
    </p:spTree>
    <p:extLst>
      <p:ext uri="{BB962C8B-B14F-4D97-AF65-F5344CB8AC3E}">
        <p14:creationId xmlns:p14="http://schemas.microsoft.com/office/powerpoint/2010/main" val="3371597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a:t>
            </a:r>
            <a:r>
              <a:rPr lang="en-US" sz="1200" b="1" kern="1200" dirty="0" smtClean="0">
                <a:solidFill>
                  <a:schemeClr val="tx1"/>
                </a:solidFill>
                <a:effectLst/>
                <a:latin typeface="+mn-lt"/>
                <a:ea typeface="+mn-ea"/>
                <a:cs typeface="+mn-cs"/>
              </a:rPr>
              <a:t>reliability block diagram</a:t>
            </a:r>
            <a:r>
              <a:rPr lang="en-US" sz="1200" kern="1200" dirty="0" smtClean="0">
                <a:solidFill>
                  <a:schemeClr val="tx1"/>
                </a:solidFill>
                <a:effectLst/>
                <a:latin typeface="+mn-lt"/>
                <a:ea typeface="+mn-ea"/>
                <a:cs typeface="+mn-cs"/>
              </a:rPr>
              <a:t> (RBD) is a diagrammatic method for showing how component </a:t>
            </a:r>
            <a:r>
              <a:rPr lang="en-US" sz="1200" b="1" kern="1200" dirty="0" smtClean="0">
                <a:solidFill>
                  <a:schemeClr val="tx1"/>
                </a:solidFill>
                <a:effectLst/>
                <a:latin typeface="+mn-lt"/>
                <a:ea typeface="+mn-ea"/>
                <a:cs typeface="+mn-cs"/>
              </a:rPr>
              <a:t>reliability</a:t>
            </a:r>
            <a:r>
              <a:rPr lang="en-US" sz="1200" kern="1200" dirty="0" smtClean="0">
                <a:solidFill>
                  <a:schemeClr val="tx1"/>
                </a:solidFill>
                <a:effectLst/>
                <a:latin typeface="+mn-lt"/>
                <a:ea typeface="+mn-ea"/>
                <a:cs typeface="+mn-cs"/>
              </a:rPr>
              <a:t> contributes to the success or failure of a complex system.</a:t>
            </a:r>
            <a:endParaRPr lang="en-GB" sz="1200" kern="1200" dirty="0" smtClean="0">
              <a:solidFill>
                <a:schemeClr val="tx1"/>
              </a:solidFill>
              <a:effectLst/>
              <a:latin typeface="+mn-lt"/>
              <a:ea typeface="+mn-ea"/>
              <a:cs typeface="+mn-cs"/>
            </a:endParaRPr>
          </a:p>
          <a:p>
            <a:endParaRPr lang="sv-SE" dirty="0"/>
          </a:p>
        </p:txBody>
      </p:sp>
      <p:sp>
        <p:nvSpPr>
          <p:cNvPr id="4" name="Slide Number Placeholder 3"/>
          <p:cNvSpPr>
            <a:spLocks noGrp="1"/>
          </p:cNvSpPr>
          <p:nvPr>
            <p:ph type="sldNum" sz="quarter" idx="10"/>
          </p:nvPr>
        </p:nvSpPr>
        <p:spPr/>
        <p:txBody>
          <a:bodyPr/>
          <a:lstStyle/>
          <a:p>
            <a:fld id="{161A53A7-64CD-4D0E-AAE8-1AC9C79D7085}" type="slidenum">
              <a:rPr lang="sv-SE" smtClean="0"/>
              <a:t>9</a:t>
            </a:fld>
            <a:endParaRPr lang="sv-SE" dirty="0"/>
          </a:p>
        </p:txBody>
      </p:sp>
    </p:spTree>
    <p:extLst>
      <p:ext uri="{BB962C8B-B14F-4D97-AF65-F5344CB8AC3E}">
        <p14:creationId xmlns:p14="http://schemas.microsoft.com/office/powerpoint/2010/main" val="2566761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161A53A7-64CD-4D0E-AAE8-1AC9C79D7085}" type="slidenum">
              <a:rPr lang="sv-SE" smtClean="0"/>
              <a:t>13</a:t>
            </a:fld>
            <a:endParaRPr lang="sv-SE" dirty="0"/>
          </a:p>
        </p:txBody>
      </p:sp>
    </p:spTree>
    <p:extLst>
      <p:ext uri="{BB962C8B-B14F-4D97-AF65-F5344CB8AC3E}">
        <p14:creationId xmlns:p14="http://schemas.microsoft.com/office/powerpoint/2010/main" val="3835125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Arial"/>
              </a:rPr>
              <a:t>NOTE: there are 3 sets of final elements in 1oo3, each set of final element is 1oo2; to calculate the final PFD, one should calculate the dangerous failure rates of each set of final element, and use that for final PFD </a:t>
            </a:r>
            <a:r>
              <a:rPr lang="en-US" sz="1200" b="0" i="0" u="none" strike="noStrike" dirty="0" err="1" smtClean="0">
                <a:solidFill>
                  <a:srgbClr val="000000"/>
                </a:solidFill>
                <a:effectLst/>
                <a:latin typeface="Arial"/>
              </a:rPr>
              <a:t>calc</a:t>
            </a:r>
            <a:r>
              <a:rPr lang="en-US" sz="1200" b="0" i="0" u="none" strike="noStrike" dirty="0" smtClean="0">
                <a:solidFill>
                  <a:srgbClr val="000000"/>
                </a:solidFill>
                <a:effectLst/>
                <a:latin typeface="Arial"/>
              </a:rPr>
              <a:t> in 1oo3.</a:t>
            </a:r>
          </a:p>
          <a:p>
            <a:endParaRPr lang="en-GB" dirty="0" smtClean="0"/>
          </a:p>
          <a:p>
            <a:endParaRPr lang="en-GB" dirty="0" smtClean="0"/>
          </a:p>
          <a:p>
            <a:r>
              <a:rPr lang="en-GB" dirty="0" smtClean="0"/>
              <a:t>NOTE: of the 3 channels, stopping RFQ is not 100% effective as person at close range will still be exposed to radiation (assumed 95% effective), the each of the other 2 channel is 100% effective; </a:t>
            </a:r>
          </a:p>
          <a:p>
            <a:r>
              <a:rPr lang="en-GB" dirty="0" smtClean="0"/>
              <a:t>this can be modelled as the 2 RBD blocks: one 1oo3 with 95% effective, one 1oo2 with 5% effective; together 100% achieved for the first 2 channels, the last channel (RFQ) is only 95% effective.</a:t>
            </a:r>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14</a:t>
            </a:fld>
            <a:endParaRPr lang="sv-SE" dirty="0"/>
          </a:p>
        </p:txBody>
      </p:sp>
    </p:spTree>
    <p:extLst>
      <p:ext uri="{BB962C8B-B14F-4D97-AF65-F5344CB8AC3E}">
        <p14:creationId xmlns:p14="http://schemas.microsoft.com/office/powerpoint/2010/main" val="4202088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161A53A7-64CD-4D0E-AAE8-1AC9C79D7085}" type="slidenum">
              <a:rPr lang="sv-SE" smtClean="0"/>
              <a:t>15</a:t>
            </a:fld>
            <a:endParaRPr lang="sv-SE" dirty="0"/>
          </a:p>
        </p:txBody>
      </p:sp>
    </p:spTree>
    <p:extLst>
      <p:ext uri="{BB962C8B-B14F-4D97-AF65-F5344CB8AC3E}">
        <p14:creationId xmlns:p14="http://schemas.microsoft.com/office/powerpoint/2010/main" val="2168184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10% for CCF sensors and actuators</a:t>
            </a:r>
          </a:p>
          <a:p>
            <a:r>
              <a:rPr lang="en-GB" dirty="0" smtClean="0"/>
              <a:t>5% for logic solvers</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16</a:t>
            </a:fld>
            <a:endParaRPr lang="sv-SE" dirty="0"/>
          </a:p>
        </p:txBody>
      </p:sp>
    </p:spTree>
    <p:extLst>
      <p:ext uri="{BB962C8B-B14F-4D97-AF65-F5344CB8AC3E}">
        <p14:creationId xmlns:p14="http://schemas.microsoft.com/office/powerpoint/2010/main" val="4099687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28/11/16</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28/11/16</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28/11/16</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28/11/16</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D75B77-5B02-4E17-B1C7-3261B3F7F0EA}" type="datetimeFigureOut">
              <a:rPr lang="sv-SE" smtClean="0"/>
              <a:t>28/11/16</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9B43E597-7ACB-4AF7-9CFB-C7F681EEEB33}" type="slidenum">
              <a:rPr lang="sv-SE" smtClean="0"/>
              <a:t>‹#›</a:t>
            </a:fld>
            <a:endParaRPr lang="sv-SE"/>
          </a:p>
        </p:txBody>
      </p:sp>
    </p:spTree>
    <p:extLst>
      <p:ext uri="{BB962C8B-B14F-4D97-AF65-F5344CB8AC3E}">
        <p14:creationId xmlns:p14="http://schemas.microsoft.com/office/powerpoint/2010/main" val="42534477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dirty="0"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28/11/16</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0.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348880"/>
            <a:ext cx="8208912" cy="1251570"/>
          </a:xfrm>
        </p:spPr>
        <p:txBody>
          <a:bodyPr>
            <a:noAutofit/>
          </a:bodyPr>
          <a:lstStyle/>
          <a:p>
            <a:pPr algn="ctr"/>
            <a:r>
              <a:rPr lang="en-GB" dirty="0" smtClean="0"/>
              <a:t>High Level Overview of PSS Hazard Analysis</a:t>
            </a:r>
            <a:endParaRPr lang="en-GB" noProof="0" dirty="0"/>
          </a:p>
        </p:txBody>
      </p:sp>
      <p:sp>
        <p:nvSpPr>
          <p:cNvPr id="3" name="Subtitle 2"/>
          <p:cNvSpPr>
            <a:spLocks noGrp="1"/>
          </p:cNvSpPr>
          <p:nvPr>
            <p:ph type="subTitle" idx="1"/>
          </p:nvPr>
        </p:nvSpPr>
        <p:spPr>
          <a:xfrm>
            <a:off x="1259632" y="4653136"/>
            <a:ext cx="6400800" cy="625624"/>
          </a:xfrm>
        </p:spPr>
        <p:txBody>
          <a:bodyPr>
            <a:noAutofit/>
          </a:bodyPr>
          <a:lstStyle/>
          <a:p>
            <a:r>
              <a:rPr lang="en-GB" sz="1800" noProof="0" dirty="0" smtClean="0">
                <a:solidFill>
                  <a:schemeClr val="bg1"/>
                </a:solidFill>
              </a:rPr>
              <a:t>Stuart Birch</a:t>
            </a:r>
            <a:endParaRPr lang="en-GB" sz="1400" noProof="0" dirty="0" smtClean="0">
              <a:solidFill>
                <a:schemeClr val="bg1"/>
              </a:solidFill>
            </a:endParaRPr>
          </a:p>
          <a:p>
            <a:r>
              <a:rPr lang="en-GB" sz="1400" dirty="0" smtClean="0">
                <a:solidFill>
                  <a:schemeClr val="bg1"/>
                </a:solidFill>
              </a:rPr>
              <a:t>Personnel Safety Systems</a:t>
            </a:r>
            <a:endParaRPr lang="en-GB" sz="1400" noProof="0" dirty="0" smtClean="0">
              <a:solidFill>
                <a:schemeClr val="bg1"/>
              </a:solidFill>
            </a:endParaRPr>
          </a:p>
        </p:txBody>
      </p:sp>
      <p:sp>
        <p:nvSpPr>
          <p:cNvPr id="4" name="Rectangle 3"/>
          <p:cNvSpPr/>
          <p:nvPr/>
        </p:nvSpPr>
        <p:spPr>
          <a:xfrm>
            <a:off x="2286000" y="5949280"/>
            <a:ext cx="4572000" cy="523220"/>
          </a:xfrm>
          <a:prstGeom prst="rect">
            <a:avLst/>
          </a:prstGeom>
        </p:spPr>
        <p:txBody>
          <a:bodyPr>
            <a:spAutoFit/>
          </a:bodyPr>
          <a:lstStyle/>
          <a:p>
            <a:pPr algn="ctr"/>
            <a:r>
              <a:rPr lang="sv-SE" sz="1400" dirty="0" smtClean="0">
                <a:solidFill>
                  <a:srgbClr val="FFFFFF"/>
                </a:solidFill>
              </a:rPr>
              <a:t>ESS/ICS/PS</a:t>
            </a:r>
          </a:p>
          <a:p>
            <a:pPr algn="ctr"/>
            <a:r>
              <a:rPr lang="sv-SE" sz="1400" dirty="0" smtClean="0">
                <a:solidFill>
                  <a:srgbClr val="FFFFFF"/>
                </a:solidFill>
              </a:rPr>
              <a:t>Date: 2016-11-29</a:t>
            </a:r>
            <a:endParaRPr lang="en-GB" sz="1400" dirty="0" smtClean="0">
              <a:solidFill>
                <a:srgbClr val="FFFFFF"/>
              </a:solidFill>
            </a:endParaRPr>
          </a:p>
        </p:txBody>
      </p:sp>
    </p:spTree>
    <p:extLst>
      <p:ext uri="{BB962C8B-B14F-4D97-AF65-F5344CB8AC3E}">
        <p14:creationId xmlns:p14="http://schemas.microsoft.com/office/powerpoint/2010/main" val="19035074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dirty="0"/>
          </a:p>
        </p:txBody>
      </p:sp>
      <p:pic>
        <p:nvPicPr>
          <p:cNvPr id="5" name="Picture 4" descr="Screen Shot 2016-10-31 at 09.20.3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1916832"/>
            <a:ext cx="6984776" cy="4464845"/>
          </a:xfrm>
          <a:prstGeom prst="rect">
            <a:avLst/>
          </a:prstGeom>
        </p:spPr>
      </p:pic>
      <p:sp>
        <p:nvSpPr>
          <p:cNvPr id="8" name="Donut 7"/>
          <p:cNvSpPr/>
          <p:nvPr/>
        </p:nvSpPr>
        <p:spPr>
          <a:xfrm>
            <a:off x="1187624" y="5229200"/>
            <a:ext cx="576064" cy="720080"/>
          </a:xfrm>
          <a:prstGeom prst="donut">
            <a:avLst>
              <a:gd name="adj" fmla="val 7353"/>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cxnSp>
        <p:nvCxnSpPr>
          <p:cNvPr id="10" name="Straight Arrow Connector 9"/>
          <p:cNvCxnSpPr>
            <a:stCxn id="31" idx="2"/>
            <a:endCxn id="8" idx="0"/>
          </p:cNvCxnSpPr>
          <p:nvPr/>
        </p:nvCxnSpPr>
        <p:spPr>
          <a:xfrm>
            <a:off x="1075790" y="3716452"/>
            <a:ext cx="399866" cy="1512748"/>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7383600" y="4005064"/>
            <a:ext cx="291600" cy="432048"/>
          </a:xfrm>
          <a:prstGeom prst="rect">
            <a:avLst/>
          </a:prstGeom>
          <a:solidFill>
            <a:srgbClr val="FF0000">
              <a:alpha val="4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Rectangle 14"/>
          <p:cNvSpPr>
            <a:spLocks/>
          </p:cNvSpPr>
          <p:nvPr/>
        </p:nvSpPr>
        <p:spPr>
          <a:xfrm>
            <a:off x="6742800" y="4125600"/>
            <a:ext cx="640800" cy="306000"/>
          </a:xfrm>
          <a:prstGeom prst="rect">
            <a:avLst/>
          </a:prstGeom>
          <a:solidFill>
            <a:srgbClr val="FF0000">
              <a:alpha val="4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6" name="Rectangle 15"/>
          <p:cNvSpPr>
            <a:spLocks/>
          </p:cNvSpPr>
          <p:nvPr/>
        </p:nvSpPr>
        <p:spPr>
          <a:xfrm>
            <a:off x="6746400" y="4431600"/>
            <a:ext cx="306000" cy="104400"/>
          </a:xfrm>
          <a:prstGeom prst="rect">
            <a:avLst/>
          </a:prstGeom>
          <a:solidFill>
            <a:srgbClr val="FF0000">
              <a:alpha val="4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Rectangle 16"/>
          <p:cNvSpPr>
            <a:spLocks/>
          </p:cNvSpPr>
          <p:nvPr/>
        </p:nvSpPr>
        <p:spPr>
          <a:xfrm>
            <a:off x="6742800" y="4536000"/>
            <a:ext cx="936104" cy="316800"/>
          </a:xfrm>
          <a:prstGeom prst="rect">
            <a:avLst/>
          </a:prstGeom>
          <a:solidFill>
            <a:srgbClr val="FF0000">
              <a:alpha val="4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8" name="Rectangle 17"/>
          <p:cNvSpPr>
            <a:spLocks/>
          </p:cNvSpPr>
          <p:nvPr/>
        </p:nvSpPr>
        <p:spPr>
          <a:xfrm>
            <a:off x="1512000" y="5004000"/>
            <a:ext cx="6166800" cy="586800"/>
          </a:xfrm>
          <a:prstGeom prst="rect">
            <a:avLst/>
          </a:prstGeom>
          <a:solidFill>
            <a:srgbClr val="FF0000">
              <a:alpha val="4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9" name="Rectangle 18"/>
          <p:cNvSpPr>
            <a:spLocks/>
          </p:cNvSpPr>
          <p:nvPr/>
        </p:nvSpPr>
        <p:spPr>
          <a:xfrm>
            <a:off x="5598000" y="4957200"/>
            <a:ext cx="2084400" cy="46800"/>
          </a:xfrm>
          <a:prstGeom prst="rect">
            <a:avLst/>
          </a:prstGeom>
          <a:solidFill>
            <a:srgbClr val="FF0000">
              <a:alpha val="4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0" name="Rectangle 19"/>
          <p:cNvSpPr>
            <a:spLocks/>
          </p:cNvSpPr>
          <p:nvPr/>
        </p:nvSpPr>
        <p:spPr>
          <a:xfrm flipV="1">
            <a:off x="7354800" y="4863600"/>
            <a:ext cx="324000" cy="93600"/>
          </a:xfrm>
          <a:prstGeom prst="rect">
            <a:avLst/>
          </a:prstGeom>
          <a:solidFill>
            <a:srgbClr val="FF0000">
              <a:alpha val="4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Rectangle 20"/>
          <p:cNvSpPr>
            <a:spLocks/>
          </p:cNvSpPr>
          <p:nvPr/>
        </p:nvSpPr>
        <p:spPr>
          <a:xfrm>
            <a:off x="5580112" y="5589240"/>
            <a:ext cx="2106000" cy="216024"/>
          </a:xfrm>
          <a:prstGeom prst="rect">
            <a:avLst/>
          </a:prstGeom>
          <a:solidFill>
            <a:srgbClr val="FF0000">
              <a:alpha val="4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2" name="Rectangle 21"/>
          <p:cNvSpPr>
            <a:spLocks/>
          </p:cNvSpPr>
          <p:nvPr/>
        </p:nvSpPr>
        <p:spPr>
          <a:xfrm>
            <a:off x="6112800" y="5805264"/>
            <a:ext cx="1051200" cy="144016"/>
          </a:xfrm>
          <a:prstGeom prst="rect">
            <a:avLst/>
          </a:prstGeom>
          <a:solidFill>
            <a:srgbClr val="FF0000">
              <a:alpha val="4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3" name="Rectangle 22"/>
          <p:cNvSpPr/>
          <p:nvPr/>
        </p:nvSpPr>
        <p:spPr>
          <a:xfrm>
            <a:off x="1584000" y="5000400"/>
            <a:ext cx="72008" cy="36004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Rectangle 24"/>
          <p:cNvSpPr/>
          <p:nvPr/>
        </p:nvSpPr>
        <p:spPr>
          <a:xfrm>
            <a:off x="1763688" y="5229200"/>
            <a:ext cx="72008" cy="36004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6" name="Rectangle 25"/>
          <p:cNvSpPr/>
          <p:nvPr/>
        </p:nvSpPr>
        <p:spPr>
          <a:xfrm>
            <a:off x="1979712" y="5229200"/>
            <a:ext cx="288032" cy="144016"/>
          </a:xfrm>
          <a:prstGeom prst="rect">
            <a:avLst/>
          </a:prstGeom>
          <a:solidFill>
            <a:srgbClr val="000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7" name="Rectangle 36"/>
          <p:cNvSpPr/>
          <p:nvPr/>
        </p:nvSpPr>
        <p:spPr>
          <a:xfrm>
            <a:off x="323528" y="2348880"/>
            <a:ext cx="219592" cy="216024"/>
          </a:xfrm>
          <a:prstGeom prst="rect">
            <a:avLst/>
          </a:prstGeom>
          <a:solidFill>
            <a:srgbClr val="FF0000">
              <a:alpha val="4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8" name="TextBox 37"/>
          <p:cNvSpPr txBox="1"/>
          <p:nvPr/>
        </p:nvSpPr>
        <p:spPr>
          <a:xfrm>
            <a:off x="539552" y="2348880"/>
            <a:ext cx="1219605" cy="246221"/>
          </a:xfrm>
          <a:prstGeom prst="rect">
            <a:avLst/>
          </a:prstGeom>
          <a:noFill/>
        </p:spPr>
        <p:txBody>
          <a:bodyPr wrap="none" rtlCol="0">
            <a:spAutoFit/>
          </a:bodyPr>
          <a:lstStyle/>
          <a:p>
            <a:r>
              <a:rPr lang="en-GB" sz="1000" dirty="0" smtClean="0"/>
              <a:t>PSS Controlled Area</a:t>
            </a:r>
            <a:endParaRPr lang="en-GB" sz="1000" dirty="0"/>
          </a:p>
        </p:txBody>
      </p:sp>
      <p:sp>
        <p:nvSpPr>
          <p:cNvPr id="43" name="Rectangle 42"/>
          <p:cNvSpPr>
            <a:spLocks/>
          </p:cNvSpPr>
          <p:nvPr/>
        </p:nvSpPr>
        <p:spPr>
          <a:xfrm>
            <a:off x="5652120" y="4471200"/>
            <a:ext cx="918000" cy="385200"/>
          </a:xfrm>
          <a:prstGeom prst="rect">
            <a:avLst/>
          </a:prstGeom>
          <a:solidFill>
            <a:srgbClr val="FF0000">
              <a:alpha val="4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1" name="TextBox 30"/>
          <p:cNvSpPr txBox="1"/>
          <p:nvPr/>
        </p:nvSpPr>
        <p:spPr>
          <a:xfrm>
            <a:off x="611560" y="3501008"/>
            <a:ext cx="928459" cy="215444"/>
          </a:xfrm>
          <a:prstGeom prst="rect">
            <a:avLst/>
          </a:prstGeom>
          <a:noFill/>
        </p:spPr>
        <p:txBody>
          <a:bodyPr wrap="none" rtlCol="0">
            <a:spAutoFit/>
          </a:bodyPr>
          <a:lstStyle/>
          <a:p>
            <a:r>
              <a:rPr lang="en-GB" sz="800" dirty="0" smtClean="0"/>
              <a:t>Emergency Exit 2.</a:t>
            </a:r>
            <a:endParaRPr lang="en-GB" sz="800" dirty="0"/>
          </a:p>
        </p:txBody>
      </p:sp>
      <p:sp>
        <p:nvSpPr>
          <p:cNvPr id="33" name="TextBox 32"/>
          <p:cNvSpPr txBox="1"/>
          <p:nvPr/>
        </p:nvSpPr>
        <p:spPr>
          <a:xfrm>
            <a:off x="2051720" y="4293096"/>
            <a:ext cx="416099" cy="215444"/>
          </a:xfrm>
          <a:prstGeom prst="rect">
            <a:avLst/>
          </a:prstGeom>
          <a:noFill/>
        </p:spPr>
        <p:txBody>
          <a:bodyPr wrap="none" rtlCol="0">
            <a:spAutoFit/>
          </a:bodyPr>
          <a:lstStyle/>
          <a:p>
            <a:r>
              <a:rPr lang="en-GB" sz="800" dirty="0" smtClean="0"/>
              <a:t>DTL 3</a:t>
            </a:r>
            <a:endParaRPr lang="en-GB" sz="800" dirty="0"/>
          </a:p>
        </p:txBody>
      </p:sp>
      <p:sp>
        <p:nvSpPr>
          <p:cNvPr id="36" name="TextBox 35"/>
          <p:cNvSpPr txBox="1"/>
          <p:nvPr/>
        </p:nvSpPr>
        <p:spPr>
          <a:xfrm>
            <a:off x="3059832" y="4293096"/>
            <a:ext cx="416099" cy="215444"/>
          </a:xfrm>
          <a:prstGeom prst="rect">
            <a:avLst/>
          </a:prstGeom>
          <a:noFill/>
        </p:spPr>
        <p:txBody>
          <a:bodyPr wrap="none" rtlCol="0">
            <a:spAutoFit/>
          </a:bodyPr>
          <a:lstStyle/>
          <a:p>
            <a:r>
              <a:rPr lang="en-GB" sz="800" dirty="0" smtClean="0"/>
              <a:t>DTL 2</a:t>
            </a:r>
            <a:endParaRPr lang="en-GB" sz="800" dirty="0"/>
          </a:p>
        </p:txBody>
      </p:sp>
      <p:sp>
        <p:nvSpPr>
          <p:cNvPr id="41" name="TextBox 40"/>
          <p:cNvSpPr txBox="1"/>
          <p:nvPr/>
        </p:nvSpPr>
        <p:spPr>
          <a:xfrm>
            <a:off x="3707904" y="4293096"/>
            <a:ext cx="416099" cy="215444"/>
          </a:xfrm>
          <a:prstGeom prst="rect">
            <a:avLst/>
          </a:prstGeom>
          <a:noFill/>
        </p:spPr>
        <p:txBody>
          <a:bodyPr wrap="none" rtlCol="0">
            <a:spAutoFit/>
          </a:bodyPr>
          <a:lstStyle/>
          <a:p>
            <a:r>
              <a:rPr lang="en-GB" sz="800" dirty="0" smtClean="0"/>
              <a:t>DTL 1</a:t>
            </a:r>
            <a:endParaRPr lang="en-GB" sz="800" dirty="0"/>
          </a:p>
        </p:txBody>
      </p:sp>
      <p:sp>
        <p:nvSpPr>
          <p:cNvPr id="55" name="TextBox 54"/>
          <p:cNvSpPr txBox="1"/>
          <p:nvPr/>
        </p:nvSpPr>
        <p:spPr>
          <a:xfrm>
            <a:off x="2915816" y="1484784"/>
            <a:ext cx="3169482" cy="369332"/>
          </a:xfrm>
          <a:prstGeom prst="rect">
            <a:avLst/>
          </a:prstGeom>
          <a:noFill/>
        </p:spPr>
        <p:txBody>
          <a:bodyPr wrap="none" rtlCol="0">
            <a:spAutoFit/>
          </a:bodyPr>
          <a:lstStyle/>
          <a:p>
            <a:r>
              <a:rPr lang="en-GB" dirty="0" smtClean="0"/>
              <a:t>PSS1 Level 90 Emergency Exit 2.</a:t>
            </a:r>
            <a:endParaRPr lang="en-GB" dirty="0"/>
          </a:p>
        </p:txBody>
      </p:sp>
    </p:spTree>
    <p:extLst>
      <p:ext uri="{BB962C8B-B14F-4D97-AF65-F5344CB8AC3E}">
        <p14:creationId xmlns:p14="http://schemas.microsoft.com/office/powerpoint/2010/main" val="15956781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a:t>
            </a:r>
            <a:endParaRPr lang="en-GB" dirty="0"/>
          </a:p>
        </p:txBody>
      </p:sp>
      <p:sp>
        <p:nvSpPr>
          <p:cNvPr id="3" name="Content Placeholder 2"/>
          <p:cNvSpPr>
            <a:spLocks noGrp="1"/>
          </p:cNvSpPr>
          <p:nvPr>
            <p:ph idx="1"/>
          </p:nvPr>
        </p:nvSpPr>
        <p:spPr/>
        <p:txBody>
          <a:bodyPr>
            <a:normAutofit/>
          </a:bodyPr>
          <a:lstStyle/>
          <a:p>
            <a:pPr marL="0" indent="0" algn="ctr" fontAlgn="ctr">
              <a:buNone/>
            </a:pPr>
            <a:r>
              <a:rPr lang="en-GB" b="1" u="sng" dirty="0" smtClean="0">
                <a:solidFill>
                  <a:srgbClr val="000000"/>
                </a:solidFill>
              </a:rPr>
              <a:t>Emergency Exit 2</a:t>
            </a:r>
          </a:p>
          <a:p>
            <a:pPr marL="0" indent="0" algn="ctr" fontAlgn="ctr">
              <a:buNone/>
            </a:pPr>
            <a:endParaRPr lang="en-GB" b="1" u="sng" dirty="0" smtClean="0"/>
          </a:p>
          <a:p>
            <a:pPr marL="0" indent="0" fontAlgn="ctr">
              <a:buNone/>
            </a:pPr>
            <a:r>
              <a:rPr lang="en-GB" dirty="0" smtClean="0">
                <a:solidFill>
                  <a:schemeClr val="tx1"/>
                </a:solidFill>
              </a:rPr>
              <a:t>Intrusion Into PSS1 controlled area through tunnel level 90 Emergency Exit 2. The PSS controlled area is closed and the proton commissioning beam is “on”.</a:t>
            </a:r>
          </a:p>
          <a:p>
            <a:pPr marL="0" indent="0" algn="ctr" fontAlgn="ctr">
              <a:buNone/>
            </a:pPr>
            <a:endParaRPr lang="en-GB" dirty="0">
              <a:solidFill>
                <a:schemeClr val="tx1"/>
              </a:solidFill>
            </a:endParaRPr>
          </a:p>
          <a:p>
            <a:r>
              <a:rPr lang="en-GB" dirty="0" smtClean="0">
                <a:solidFill>
                  <a:schemeClr val="tx1"/>
                </a:solidFill>
              </a:rPr>
              <a:t>LOPA worksheet</a:t>
            </a:r>
          </a:p>
          <a:p>
            <a:r>
              <a:rPr lang="en-GB" dirty="0" smtClean="0">
                <a:solidFill>
                  <a:schemeClr val="tx1"/>
                </a:solidFill>
              </a:rPr>
              <a:t>RBD </a:t>
            </a:r>
          </a:p>
          <a:p>
            <a:r>
              <a:rPr lang="en-GB" dirty="0" smtClean="0">
                <a:solidFill>
                  <a:schemeClr val="tx1"/>
                </a:solidFill>
              </a:rPr>
              <a:t>FTA/ETA</a:t>
            </a:r>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dirty="0"/>
          </a:p>
        </p:txBody>
      </p:sp>
    </p:spTree>
    <p:extLst>
      <p:ext uri="{BB962C8B-B14F-4D97-AF65-F5344CB8AC3E}">
        <p14:creationId xmlns:p14="http://schemas.microsoft.com/office/powerpoint/2010/main" val="115027477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LOPA Worksheet.</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dirty="0"/>
          </a:p>
        </p:txBody>
      </p:sp>
      <p:graphicFrame>
        <p:nvGraphicFramePr>
          <p:cNvPr id="3" name="Table 2"/>
          <p:cNvGraphicFramePr>
            <a:graphicFrameLocks noGrp="1"/>
          </p:cNvGraphicFramePr>
          <p:nvPr>
            <p:extLst>
              <p:ext uri="{D42A27DB-BD31-4B8C-83A1-F6EECF244321}">
                <p14:modId xmlns:p14="http://schemas.microsoft.com/office/powerpoint/2010/main" val="2911055228"/>
              </p:ext>
            </p:extLst>
          </p:nvPr>
        </p:nvGraphicFramePr>
        <p:xfrm>
          <a:off x="107504" y="1916832"/>
          <a:ext cx="8928990" cy="4248474"/>
        </p:xfrm>
        <a:graphic>
          <a:graphicData uri="http://schemas.openxmlformats.org/drawingml/2006/table">
            <a:tbl>
              <a:tblPr/>
              <a:tblGrid>
                <a:gridCol w="652031"/>
                <a:gridCol w="644113"/>
                <a:gridCol w="504056"/>
                <a:gridCol w="495074"/>
                <a:gridCol w="648072"/>
                <a:gridCol w="513038"/>
                <a:gridCol w="360040"/>
                <a:gridCol w="548349"/>
                <a:gridCol w="652031"/>
                <a:gridCol w="652031"/>
                <a:gridCol w="652031"/>
                <a:gridCol w="652031"/>
                <a:gridCol w="652031"/>
                <a:gridCol w="652031"/>
                <a:gridCol w="652031"/>
              </a:tblGrid>
              <a:tr h="910043">
                <a:tc>
                  <a:txBody>
                    <a:bodyPr/>
                    <a:lstStyle/>
                    <a:p>
                      <a:pPr algn="ctr" fontAlgn="ctr"/>
                      <a:r>
                        <a:rPr lang="en-US" sz="600" b="1" i="0" u="none" strike="noStrike" dirty="0">
                          <a:solidFill>
                            <a:srgbClr val="000000"/>
                          </a:solidFill>
                          <a:effectLst/>
                          <a:latin typeface="+mj-lt"/>
                          <a:cs typeface="Times New Roman"/>
                        </a:rPr>
                        <a:t>HAZARD ID.</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dirty="0">
                          <a:solidFill>
                            <a:srgbClr val="000000"/>
                          </a:solidFill>
                          <a:effectLst/>
                          <a:latin typeface="+mj-lt"/>
                          <a:cs typeface="Times New Roman"/>
                        </a:rPr>
                        <a:t>Hazard</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dirty="0">
                          <a:solidFill>
                            <a:srgbClr val="000000"/>
                          </a:solidFill>
                          <a:effectLst/>
                          <a:latin typeface="+mj-lt"/>
                          <a:cs typeface="Times New Roman"/>
                        </a:rPr>
                        <a:t>Consequence</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dirty="0" smtClean="0">
                          <a:solidFill>
                            <a:srgbClr val="000000"/>
                          </a:solidFill>
                          <a:effectLst/>
                          <a:latin typeface="+mj-lt"/>
                          <a:cs typeface="Times New Roman"/>
                        </a:rPr>
                        <a:t>Initiating Event</a:t>
                      </a:r>
                      <a:endParaRPr lang="en-US" sz="600" b="1" i="0" u="none" strike="noStrike" dirty="0">
                        <a:solidFill>
                          <a:srgbClr val="000000"/>
                        </a:solidFill>
                        <a:effectLst/>
                        <a:latin typeface="+mj-lt"/>
                        <a:cs typeface="Times New Roman"/>
                      </a:endParaRP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dirty="0" smtClean="0">
                          <a:solidFill>
                            <a:srgbClr val="000000"/>
                          </a:solidFill>
                          <a:effectLst/>
                          <a:latin typeface="+mj-lt"/>
                          <a:cs typeface="Times New Roman"/>
                        </a:rPr>
                        <a:t>Basic </a:t>
                      </a:r>
                      <a:r>
                        <a:rPr lang="en-US" sz="600" b="1" i="0" u="none" strike="noStrike" dirty="0">
                          <a:solidFill>
                            <a:srgbClr val="000000"/>
                          </a:solidFill>
                          <a:effectLst/>
                          <a:latin typeface="+mj-lt"/>
                          <a:cs typeface="Times New Roman"/>
                        </a:rPr>
                        <a:t>Events</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dirty="0">
                          <a:solidFill>
                            <a:srgbClr val="000000"/>
                          </a:solidFill>
                          <a:effectLst/>
                          <a:latin typeface="+mj-lt"/>
                          <a:cs typeface="Times New Roman"/>
                        </a:rPr>
                        <a:t>Maximum Tolerable Risk (based on Risk assessment and safety classification)</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dirty="0">
                          <a:solidFill>
                            <a:srgbClr val="000000"/>
                          </a:solidFill>
                          <a:effectLst/>
                          <a:latin typeface="+mj-lt"/>
                          <a:cs typeface="Times New Roman"/>
                        </a:rPr>
                        <a:t>Initiating Likelihood</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dirty="0">
                          <a:solidFill>
                            <a:srgbClr val="000000"/>
                          </a:solidFill>
                          <a:effectLst/>
                          <a:latin typeface="+mj-lt"/>
                          <a:cs typeface="Times New Roman"/>
                        </a:rPr>
                        <a:t>Independent Protection Layer</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a:solidFill>
                            <a:srgbClr val="000000"/>
                          </a:solidFill>
                          <a:effectLst/>
                          <a:latin typeface="+mj-lt"/>
                          <a:cs typeface="Times New Roman"/>
                        </a:rPr>
                        <a:t>Independent Protection Layer</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a:solidFill>
                            <a:srgbClr val="000000"/>
                          </a:solidFill>
                          <a:effectLst/>
                          <a:latin typeface="+mj-lt"/>
                          <a:cs typeface="Times New Roman"/>
                        </a:rPr>
                        <a:t>Independent Protection Layer</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a:solidFill>
                            <a:srgbClr val="000000"/>
                          </a:solidFill>
                          <a:effectLst/>
                          <a:latin typeface="+mj-lt"/>
                          <a:cs typeface="Times New Roman"/>
                        </a:rPr>
                        <a:t>Conditional Modifier</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a:solidFill>
                            <a:srgbClr val="000000"/>
                          </a:solidFill>
                          <a:effectLst/>
                          <a:latin typeface="+mj-lt"/>
                          <a:cs typeface="Times New Roman"/>
                        </a:rPr>
                        <a:t>Intermediate Level Event Likelihood</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a:solidFill>
                            <a:srgbClr val="000000"/>
                          </a:solidFill>
                          <a:effectLst/>
                          <a:latin typeface="+mj-lt"/>
                          <a:cs typeface="Times New Roman"/>
                        </a:rPr>
                        <a:t>Safety Instrumented Function (SIF) Required for Probability of failure on Demand</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a:solidFill>
                            <a:srgbClr val="000000"/>
                          </a:solidFill>
                          <a:effectLst/>
                          <a:latin typeface="+mj-lt"/>
                          <a:cs typeface="Times New Roman"/>
                        </a:rPr>
                        <a:t>Safety Instrumented Function (SIF) Required Safety Integrity Level (SIL)</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ctr"/>
                      <a:r>
                        <a:rPr lang="en-US" sz="600" b="1" i="0" u="none" strike="noStrike">
                          <a:solidFill>
                            <a:srgbClr val="000000"/>
                          </a:solidFill>
                          <a:effectLst/>
                          <a:latin typeface="+mj-lt"/>
                          <a:cs typeface="Times New Roman"/>
                        </a:rPr>
                        <a:t>Safety Instrumented Function (to meet PFD/SIL target)</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317741">
                <a:tc rowSpan="8">
                  <a:txBody>
                    <a:bodyPr/>
                    <a:lstStyle/>
                    <a:p>
                      <a:pPr algn="ctr" fontAlgn="ctr"/>
                      <a:r>
                        <a:rPr lang="en-US" sz="600" b="1" i="0" u="none" strike="noStrike" dirty="0">
                          <a:solidFill>
                            <a:srgbClr val="000000"/>
                          </a:solidFill>
                          <a:effectLst/>
                          <a:latin typeface="+mj-lt"/>
                          <a:cs typeface="Times New Roman"/>
                        </a:rPr>
                        <a:t>PSS1001</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rowSpan="8">
                  <a:txBody>
                    <a:bodyPr/>
                    <a:lstStyle/>
                    <a:p>
                      <a:pPr algn="ctr" fontAlgn="ctr"/>
                      <a:r>
                        <a:rPr lang="en-US" sz="600" b="1" i="0" u="none" strike="noStrike" dirty="0">
                          <a:solidFill>
                            <a:srgbClr val="000000"/>
                          </a:solidFill>
                          <a:effectLst/>
                          <a:latin typeface="+mj-lt"/>
                          <a:cs typeface="Times New Roman"/>
                        </a:rPr>
                        <a:t>Ionising radiation. For 1Hz, 62mA, 5us pulse, 4.5 </a:t>
                      </a:r>
                      <a:r>
                        <a:rPr lang="en-US" sz="600" b="1" i="0" u="none" strike="noStrike" dirty="0" err="1">
                          <a:solidFill>
                            <a:srgbClr val="000000"/>
                          </a:solidFill>
                          <a:effectLst/>
                          <a:latin typeface="+mj-lt"/>
                          <a:cs typeface="Times New Roman"/>
                        </a:rPr>
                        <a:t>Sv</a:t>
                      </a:r>
                      <a:r>
                        <a:rPr lang="en-US" sz="600" b="1" i="0" u="none" strike="noStrike" dirty="0">
                          <a:solidFill>
                            <a:srgbClr val="000000"/>
                          </a:solidFill>
                          <a:effectLst/>
                          <a:latin typeface="+mj-lt"/>
                          <a:cs typeface="Times New Roman"/>
                        </a:rPr>
                        <a:t>/h. 1 </a:t>
                      </a:r>
                      <a:r>
                        <a:rPr lang="en-US" sz="600" b="1" i="0" u="none" strike="noStrike" dirty="0" err="1">
                          <a:solidFill>
                            <a:srgbClr val="000000"/>
                          </a:solidFill>
                          <a:effectLst/>
                          <a:latin typeface="+mj-lt"/>
                          <a:cs typeface="Times New Roman"/>
                        </a:rPr>
                        <a:t>metre</a:t>
                      </a:r>
                      <a:r>
                        <a:rPr lang="en-US" sz="600" b="1" i="0" u="none" strike="noStrike" dirty="0">
                          <a:solidFill>
                            <a:srgbClr val="000000"/>
                          </a:solidFill>
                          <a:effectLst/>
                          <a:latin typeface="+mj-lt"/>
                          <a:cs typeface="Times New Roman"/>
                        </a:rPr>
                        <a:t> from the beam (calculated figures Accelerator Division).</a:t>
                      </a:r>
                      <a:br>
                        <a:rPr lang="en-US" sz="600" b="1" i="0" u="none" strike="noStrike" dirty="0">
                          <a:solidFill>
                            <a:srgbClr val="000000"/>
                          </a:solidFill>
                          <a:effectLst/>
                          <a:latin typeface="+mj-lt"/>
                          <a:cs typeface="Times New Roman"/>
                        </a:rPr>
                      </a:br>
                      <a:endParaRPr lang="en-US" sz="600" b="1" i="0" u="none" strike="noStrike" dirty="0">
                        <a:solidFill>
                          <a:srgbClr val="000000"/>
                        </a:solidFill>
                        <a:effectLst/>
                        <a:latin typeface="+mj-lt"/>
                        <a:cs typeface="Times New Roman"/>
                      </a:endParaRP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8">
                  <a:txBody>
                    <a:bodyPr/>
                    <a:lstStyle/>
                    <a:p>
                      <a:pPr algn="ctr" fontAlgn="ctr"/>
                      <a:r>
                        <a:rPr lang="en-US" sz="600" b="1" i="0" u="none" strike="noStrike" dirty="0">
                          <a:solidFill>
                            <a:srgbClr val="000000"/>
                          </a:solidFill>
                          <a:effectLst/>
                          <a:latin typeface="+mj-lt"/>
                          <a:cs typeface="Times New Roman"/>
                        </a:rPr>
                        <a:t>Fatality or shortened life.</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8">
                  <a:txBody>
                    <a:bodyPr/>
                    <a:lstStyle/>
                    <a:p>
                      <a:pPr algn="ctr" fontAlgn="ctr"/>
                      <a:r>
                        <a:rPr lang="en-US" sz="600" b="1" i="0" u="none" strike="noStrike" dirty="0">
                          <a:solidFill>
                            <a:srgbClr val="000000"/>
                          </a:solidFill>
                          <a:effectLst/>
                          <a:latin typeface="+mj-lt"/>
                          <a:cs typeface="Times New Roman"/>
                        </a:rPr>
                        <a:t>Intrusion into </a:t>
                      </a:r>
                      <a:r>
                        <a:rPr lang="en-US" sz="600" b="1" i="0" u="none" strike="noStrike" dirty="0" smtClean="0">
                          <a:solidFill>
                            <a:srgbClr val="000000"/>
                          </a:solidFill>
                          <a:effectLst/>
                          <a:latin typeface="+mj-lt"/>
                          <a:cs typeface="Times New Roman"/>
                        </a:rPr>
                        <a:t>PSS1 </a:t>
                      </a:r>
                      <a:r>
                        <a:rPr lang="en-US" sz="600" b="1" i="0" u="none" strike="noStrike" dirty="0">
                          <a:solidFill>
                            <a:srgbClr val="000000"/>
                          </a:solidFill>
                          <a:effectLst/>
                          <a:latin typeface="+mj-lt"/>
                          <a:cs typeface="Times New Roman"/>
                        </a:rPr>
                        <a:t>controlled area through tunnel level 90 Emergency Exit 2. The PSS1 controlled area is closed and the Proton commissioning beam is "on".</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sk-SK" sz="600" b="1" i="0" u="none" strike="noStrike">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8">
                  <a:txBody>
                    <a:bodyPr/>
                    <a:lstStyle/>
                    <a:p>
                      <a:pPr algn="ctr" fontAlgn="ctr"/>
                      <a:r>
                        <a:rPr lang="nb-NO" sz="600" b="1" i="0" u="none" strike="noStrike" dirty="0">
                          <a:solidFill>
                            <a:srgbClr val="000000"/>
                          </a:solidFill>
                          <a:effectLst/>
                          <a:latin typeface="+mj-lt"/>
                          <a:cs typeface="Times New Roman"/>
                        </a:rPr>
                        <a:t>1.00E-06</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8">
                  <a:txBody>
                    <a:bodyPr/>
                    <a:lstStyle/>
                    <a:p>
                      <a:pPr algn="ctr" fontAlgn="ctr"/>
                      <a:r>
                        <a:rPr lang="en-US" sz="600" b="1" i="0" u="none" strike="noStrike" dirty="0">
                          <a:solidFill>
                            <a:srgbClr val="000000"/>
                          </a:solidFill>
                          <a:effectLst/>
                          <a:latin typeface="+mj-lt"/>
                          <a:cs typeface="Times New Roman"/>
                        </a:rPr>
                        <a:t>1</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l-PL" sz="600" b="1" i="0" u="none" strike="noStrike">
                          <a:solidFill>
                            <a:srgbClr val="000000"/>
                          </a:solidFill>
                          <a:effectLst/>
                          <a:latin typeface="+mj-lt"/>
                          <a:cs typeface="Times New Roman"/>
                        </a:rPr>
                        <a:t>IPL 001</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l-PL" sz="600" b="1" i="0" u="none" strike="noStrike">
                          <a:solidFill>
                            <a:srgbClr val="000000"/>
                          </a:solidFill>
                          <a:effectLst/>
                          <a:latin typeface="+mj-lt"/>
                          <a:cs typeface="Times New Roman"/>
                        </a:rPr>
                        <a:t>IPL 002</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l-PL" sz="600" b="1" i="0" u="none" strike="noStrike">
                          <a:solidFill>
                            <a:srgbClr val="000000"/>
                          </a:solidFill>
                          <a:effectLst/>
                          <a:latin typeface="+mj-lt"/>
                          <a:cs typeface="Times New Roman"/>
                        </a:rPr>
                        <a:t>IPL 003</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t-BR" sz="600" b="1" i="0" u="none" strike="noStrike">
                          <a:solidFill>
                            <a:srgbClr val="000000"/>
                          </a:solidFill>
                          <a:effectLst/>
                          <a:latin typeface="+mj-lt"/>
                          <a:cs typeface="Times New Roman"/>
                        </a:rPr>
                        <a:t>CM001</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3">
                  <a:txBody>
                    <a:bodyPr/>
                    <a:lstStyle/>
                    <a:p>
                      <a:pPr algn="ctr" fontAlgn="ctr"/>
                      <a:r>
                        <a:rPr lang="is-IS" sz="600" b="1" i="0" u="none" strike="noStrike">
                          <a:solidFill>
                            <a:srgbClr val="000000"/>
                          </a:solidFill>
                          <a:effectLst/>
                          <a:latin typeface="+mj-lt"/>
                          <a:cs typeface="Times New Roman"/>
                        </a:rPr>
                        <a:t>0.00009</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sk-SK" sz="600" b="1" i="0" u="none" strike="noStrike">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8">
                  <a:txBody>
                    <a:bodyPr/>
                    <a:lstStyle/>
                    <a:p>
                      <a:pPr algn="ctr" fontAlgn="ctr"/>
                      <a:r>
                        <a:rPr lang="en-US" sz="600" b="1" i="0" u="none" strike="noStrike" dirty="0" smtClean="0">
                          <a:solidFill>
                            <a:srgbClr val="000000"/>
                          </a:solidFill>
                          <a:effectLst/>
                          <a:latin typeface="+mj-lt"/>
                          <a:cs typeface="Times New Roman"/>
                        </a:rPr>
                        <a:t>SIL2</a:t>
                      </a:r>
                      <a:endParaRPr lang="en-US" sz="600" b="1" i="0" u="none" strike="noStrike" dirty="0">
                        <a:solidFill>
                          <a:srgbClr val="000000"/>
                        </a:solidFill>
                        <a:effectLst/>
                        <a:latin typeface="+mj-lt"/>
                        <a:cs typeface="Times New Roman"/>
                      </a:endParaRP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8">
                  <a:txBody>
                    <a:bodyPr/>
                    <a:lstStyle/>
                    <a:p>
                      <a:pPr algn="ctr" fontAlgn="ctr"/>
                      <a:r>
                        <a:rPr lang="en-US" sz="600" b="1" i="0" u="none" strike="noStrike" dirty="0">
                          <a:solidFill>
                            <a:srgbClr val="000000"/>
                          </a:solidFill>
                          <a:effectLst/>
                          <a:latin typeface="+mj-lt"/>
                          <a:cs typeface="Times New Roman"/>
                        </a:rPr>
                        <a:t>door position and lock monitoring</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9410">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3">
                  <a:txBody>
                    <a:bodyPr/>
                    <a:lstStyle/>
                    <a:p>
                      <a:pPr algn="ctr" fontAlgn="ctr"/>
                      <a:r>
                        <a:rPr lang="en-US" sz="600" b="1" i="0" u="none" strike="noStrike" dirty="0">
                          <a:solidFill>
                            <a:srgbClr val="000000"/>
                          </a:solidFill>
                          <a:effectLst/>
                          <a:latin typeface="+mj-lt"/>
                          <a:cs typeface="Times New Roman"/>
                        </a:rPr>
                        <a:t>Emergency Exit Gate lock broken, followed by person entering PSS1 controlled area whilst beam is on.</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vMerge="1">
                  <a:txBody>
                    <a:bodyPr/>
                    <a:lstStyle/>
                    <a:p>
                      <a:endParaRPr lang="en-GB"/>
                    </a:p>
                  </a:txBody>
                  <a:tcPr/>
                </a:tc>
                <a:tc>
                  <a:txBody>
                    <a:bodyPr/>
                    <a:lstStyle/>
                    <a:p>
                      <a:pPr algn="ctr" fontAlgn="ctr"/>
                      <a:r>
                        <a:rPr lang="en-US" sz="600" b="1" i="0" u="none" strike="noStrike" dirty="0">
                          <a:solidFill>
                            <a:srgbClr val="000000"/>
                          </a:solidFill>
                          <a:effectLst/>
                          <a:latin typeface="+mj-lt"/>
                          <a:cs typeface="Times New Roman"/>
                        </a:rPr>
                        <a:t>Emergency Exit Mechanical door lock. Door cannot be opened from the outside (No handle on Non hazardous side)</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none" strike="noStrike">
                          <a:solidFill>
                            <a:srgbClr val="000000"/>
                          </a:solidFill>
                          <a:effectLst/>
                          <a:latin typeface="+mj-lt"/>
                          <a:cs typeface="Times New Roman"/>
                        </a:rPr>
                        <a:t>Training &amp; Signage</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none" strike="noStrike" dirty="0">
                          <a:solidFill>
                            <a:srgbClr val="000000"/>
                          </a:solidFill>
                          <a:effectLst/>
                          <a:latin typeface="+mj-lt"/>
                          <a:cs typeface="Times New Roman"/>
                        </a:rPr>
                        <a:t>Message display and Lights (BIW)</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none" strike="noStrike" dirty="0">
                          <a:solidFill>
                            <a:srgbClr val="000000"/>
                          </a:solidFill>
                          <a:effectLst/>
                          <a:latin typeface="+mj-lt"/>
                          <a:cs typeface="Times New Roman"/>
                        </a:rPr>
                        <a:t>Occupancy of the Accelerator Tunnel Zone 3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ctr" fontAlgn="ctr"/>
                      <a:r>
                        <a:rPr lang="sk-SK" sz="600" b="1" i="0" u="none" strike="noStrike" dirty="0">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vMerge="1">
                  <a:txBody>
                    <a:bodyPr/>
                    <a:lstStyle/>
                    <a:p>
                      <a:endParaRPr lang="en-GB"/>
                    </a:p>
                  </a:txBody>
                  <a:tcPr/>
                </a:tc>
              </a:tr>
              <a:tr h="317741">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nb-NO" sz="600" b="1" i="0" u="none" strike="noStrike" dirty="0" smtClean="0">
                          <a:solidFill>
                            <a:srgbClr val="000000"/>
                          </a:solidFill>
                          <a:effectLst/>
                          <a:latin typeface="+mj-lt"/>
                          <a:cs typeface="Times New Roman"/>
                        </a:rPr>
                        <a:t>0.01</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nb-NO" sz="600" b="1" i="0" u="none" strike="noStrike" dirty="0">
                          <a:solidFill>
                            <a:srgbClr val="000000"/>
                          </a:solidFill>
                          <a:effectLst/>
                          <a:latin typeface="+mj-lt"/>
                          <a:cs typeface="Times New Roman"/>
                        </a:rPr>
                        <a:t>0.1</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nb-NO" sz="600" b="1" i="0" u="none" strike="noStrike" dirty="0">
                          <a:solidFill>
                            <a:srgbClr val="000000"/>
                          </a:solidFill>
                          <a:effectLst/>
                          <a:latin typeface="+mj-lt"/>
                          <a:cs typeface="Times New Roman"/>
                        </a:rPr>
                        <a:t>0.1</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nb-NO" sz="600" b="1" i="0" u="none" strike="noStrike">
                          <a:solidFill>
                            <a:srgbClr val="000000"/>
                          </a:solidFill>
                          <a:effectLst/>
                          <a:latin typeface="+mj-lt"/>
                          <a:cs typeface="Times New Roman"/>
                        </a:rPr>
                        <a:t>0.9</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ctr" fontAlgn="ctr"/>
                      <a:r>
                        <a:rPr lang="sk-SK" sz="600" b="1" i="0" u="none" strike="noStrike" dirty="0">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vMerge="1">
                  <a:txBody>
                    <a:bodyPr/>
                    <a:lstStyle/>
                    <a:p>
                      <a:endParaRPr lang="en-GB"/>
                    </a:p>
                  </a:txBody>
                  <a:tcPr/>
                </a:tc>
              </a:tr>
              <a:tr h="317741">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sk-SK" sz="600" b="1" i="0" u="none" strike="noStrike" dirty="0">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sk-SK" sz="600" b="1" i="0" u="none" strike="noStrike" dirty="0">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sk-SK" sz="600" b="1" i="0" u="none" strike="noStrike" dirty="0">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sk-SK" sz="600" b="1" i="0" u="none" strike="noStrike">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ctr" fontAlgn="ctr"/>
                      <a:r>
                        <a:rPr lang="is-IS" sz="600" b="1" i="0" u="none" strike="noStrike" dirty="0">
                          <a:solidFill>
                            <a:srgbClr val="000000"/>
                          </a:solidFill>
                          <a:effectLst/>
                          <a:latin typeface="+mj-lt"/>
                          <a:cs typeface="Times New Roman"/>
                        </a:rPr>
                        <a:t>0.00099</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nb-NO" sz="600" b="1" i="0" u="none" strike="noStrike" dirty="0">
                          <a:solidFill>
                            <a:srgbClr val="000000"/>
                          </a:solidFill>
                          <a:effectLst/>
                          <a:latin typeface="+mj-lt"/>
                          <a:cs typeface="Times New Roman"/>
                        </a:rPr>
                        <a:t>1.01E-03</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vMerge="1">
                  <a:txBody>
                    <a:bodyPr/>
                    <a:lstStyle/>
                    <a:p>
                      <a:endParaRPr lang="en-GB"/>
                    </a:p>
                  </a:txBody>
                  <a:tcPr/>
                </a:tc>
              </a:tr>
              <a:tr h="317741">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4">
                  <a:txBody>
                    <a:bodyPr/>
                    <a:lstStyle/>
                    <a:p>
                      <a:pPr algn="ctr" fontAlgn="ctr"/>
                      <a:r>
                        <a:rPr lang="en-US" sz="600" b="1" i="0" u="none" strike="noStrike" dirty="0">
                          <a:solidFill>
                            <a:srgbClr val="000000"/>
                          </a:solidFill>
                          <a:effectLst/>
                          <a:latin typeface="+mj-lt"/>
                          <a:cs typeface="Times New Roman"/>
                        </a:rPr>
                        <a:t>Emergency Exit Gate left open during the </a:t>
                      </a:r>
                      <a:r>
                        <a:rPr lang="en-US" sz="600" b="1" i="0" u="none" strike="noStrike" dirty="0" err="1">
                          <a:solidFill>
                            <a:srgbClr val="000000"/>
                          </a:solidFill>
                          <a:effectLst/>
                          <a:latin typeface="+mj-lt"/>
                          <a:cs typeface="Times New Roman"/>
                        </a:rPr>
                        <a:t>formalised</a:t>
                      </a:r>
                      <a:r>
                        <a:rPr lang="en-US" sz="600" b="1" i="0" u="none" strike="noStrike" dirty="0">
                          <a:solidFill>
                            <a:srgbClr val="000000"/>
                          </a:solidFill>
                          <a:effectLst/>
                          <a:latin typeface="+mj-lt"/>
                          <a:cs typeface="Times New Roman"/>
                        </a:rPr>
                        <a:t> search, followed by person entering PSS1 controlled area whilst beam is on.</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tc vMerge="1">
                  <a:txBody>
                    <a:bodyPr/>
                    <a:lstStyle/>
                    <a:p>
                      <a:endParaRPr lang="en-GB"/>
                    </a:p>
                  </a:txBody>
                  <a:tcPr/>
                </a:tc>
                <a:tc>
                  <a:txBody>
                    <a:bodyPr/>
                    <a:lstStyle/>
                    <a:p>
                      <a:pPr algn="ctr" fontAlgn="ctr"/>
                      <a:r>
                        <a:rPr lang="sk-SK" sz="600" b="1" i="0" u="none" strike="noStrike" dirty="0">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sk-SK" sz="600" b="1" i="0" u="none" strike="noStrike" dirty="0">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sk-SK" sz="600" b="1" i="0" u="none" strike="noStrike" dirty="0">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sk-SK" sz="600" b="1" i="0" u="none" strike="noStrike" dirty="0">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r>
              <a:tr h="317741">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pl-PL" sz="600" b="1" i="0" u="none" strike="noStrike">
                          <a:solidFill>
                            <a:srgbClr val="000000"/>
                          </a:solidFill>
                          <a:effectLst/>
                          <a:latin typeface="+mj-lt"/>
                          <a:cs typeface="Times New Roman"/>
                        </a:rPr>
                        <a:t>IPL 004</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l-PL" sz="600" b="1" i="0" u="none" strike="noStrike" dirty="0">
                          <a:solidFill>
                            <a:srgbClr val="000000"/>
                          </a:solidFill>
                          <a:effectLst/>
                          <a:latin typeface="+mj-lt"/>
                          <a:cs typeface="Times New Roman"/>
                        </a:rPr>
                        <a:t>IPL 002</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l-PL" sz="600" b="1" i="0" u="none" strike="noStrike" dirty="0">
                          <a:solidFill>
                            <a:srgbClr val="000000"/>
                          </a:solidFill>
                          <a:effectLst/>
                          <a:latin typeface="+mj-lt"/>
                          <a:cs typeface="Times New Roman"/>
                        </a:rPr>
                        <a:t>IPL 003</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t-BR" sz="600" b="1" i="0" u="none" strike="noStrike" dirty="0">
                          <a:solidFill>
                            <a:srgbClr val="000000"/>
                          </a:solidFill>
                          <a:effectLst/>
                          <a:latin typeface="+mj-lt"/>
                          <a:cs typeface="Times New Roman"/>
                        </a:rPr>
                        <a:t>CM001</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3">
                  <a:txBody>
                    <a:bodyPr/>
                    <a:lstStyle/>
                    <a:p>
                      <a:pPr algn="ctr" fontAlgn="ctr"/>
                      <a:r>
                        <a:rPr lang="is-IS" sz="600" b="1" i="0" u="none" strike="noStrike" dirty="0">
                          <a:solidFill>
                            <a:srgbClr val="000000"/>
                          </a:solidFill>
                          <a:effectLst/>
                          <a:latin typeface="+mj-lt"/>
                          <a:cs typeface="Times New Roman"/>
                        </a:rPr>
                        <a:t>0.0009</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sk-SK" sz="600" b="1" i="0" u="none" strike="noStrike" dirty="0">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vMerge="1">
                  <a:txBody>
                    <a:bodyPr/>
                    <a:lstStyle/>
                    <a:p>
                      <a:endParaRPr lang="en-GB"/>
                    </a:p>
                  </a:txBody>
                  <a:tcPr/>
                </a:tc>
              </a:tr>
              <a:tr h="392575">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US" sz="600" b="1" i="0" u="none" strike="noStrike">
                          <a:solidFill>
                            <a:srgbClr val="000000"/>
                          </a:solidFill>
                          <a:effectLst/>
                          <a:latin typeface="+mj-lt"/>
                          <a:cs typeface="Times New Roman"/>
                        </a:rPr>
                        <a:t>Formalised Search procedure</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none" strike="noStrike">
                          <a:solidFill>
                            <a:srgbClr val="000000"/>
                          </a:solidFill>
                          <a:effectLst/>
                          <a:latin typeface="+mj-lt"/>
                          <a:cs typeface="Times New Roman"/>
                        </a:rPr>
                        <a:t>Training &amp; Signage</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none" strike="noStrike">
                          <a:solidFill>
                            <a:srgbClr val="000000"/>
                          </a:solidFill>
                          <a:effectLst/>
                          <a:latin typeface="+mj-lt"/>
                          <a:cs typeface="Times New Roman"/>
                        </a:rPr>
                        <a:t>Message display and Lights (BIW)</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none" strike="noStrike">
                          <a:solidFill>
                            <a:srgbClr val="000000"/>
                          </a:solidFill>
                          <a:effectLst/>
                          <a:latin typeface="+mj-lt"/>
                          <a:cs typeface="Times New Roman"/>
                        </a:rPr>
                        <a:t>Occupancy of the Accelerator Tunnel Zone 3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ctr" fontAlgn="ctr"/>
                      <a:r>
                        <a:rPr lang="sk-SK" sz="600" b="1" i="0" u="none" strike="noStrike" dirty="0">
                          <a:solidFill>
                            <a:srgbClr val="000000"/>
                          </a:solidFill>
                          <a:effectLst/>
                          <a:latin typeface="+mj-lt"/>
                          <a:cs typeface="Times New Roman"/>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vMerge="1">
                  <a:txBody>
                    <a:bodyPr/>
                    <a:lstStyle/>
                    <a:p>
                      <a:endParaRPr lang="en-GB"/>
                    </a:p>
                  </a:txBody>
                  <a:tcPr/>
                </a:tc>
              </a:tr>
              <a:tr h="317741">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dirty="0"/>
                    </a:p>
                  </a:txBody>
                  <a:tcPr/>
                </a:tc>
                <a:tc>
                  <a:txBody>
                    <a:bodyPr/>
                    <a:lstStyle/>
                    <a:p>
                      <a:pPr algn="ctr" fontAlgn="ctr"/>
                      <a:r>
                        <a:rPr lang="nb-NO" sz="600" b="1" i="0" u="none" strike="noStrike">
                          <a:solidFill>
                            <a:srgbClr val="000000"/>
                          </a:solidFill>
                          <a:effectLst/>
                          <a:latin typeface="Calibri"/>
                        </a:rPr>
                        <a:t>0.1</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nb-NO" sz="600" b="1" i="0" u="none" strike="noStrike">
                          <a:solidFill>
                            <a:srgbClr val="000000"/>
                          </a:solidFill>
                          <a:effectLst/>
                          <a:latin typeface="Calibri"/>
                        </a:rPr>
                        <a:t>0.1</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nb-NO" sz="600" b="1" i="0" u="none" strike="noStrike">
                          <a:solidFill>
                            <a:srgbClr val="000000"/>
                          </a:solidFill>
                          <a:effectLst/>
                          <a:latin typeface="Calibri"/>
                        </a:rPr>
                        <a:t>0.1</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nb-NO" sz="600" b="1" i="0" u="none" strike="noStrike">
                          <a:solidFill>
                            <a:srgbClr val="000000"/>
                          </a:solidFill>
                          <a:effectLst/>
                          <a:latin typeface="Calibri"/>
                        </a:rPr>
                        <a:t>0.9</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ctr" fontAlgn="ctr"/>
                      <a:r>
                        <a:rPr lang="sk-SK" sz="600" b="1" i="0" u="none" strike="noStrike" dirty="0">
                          <a:solidFill>
                            <a:srgbClr val="000000"/>
                          </a:solidFill>
                          <a:effectLst/>
                          <a:latin typeface="Calibri"/>
                        </a:rPr>
                        <a:t> </a:t>
                      </a:r>
                    </a:p>
                  </a:txBody>
                  <a:tcPr marL="3690" marR="3690" marT="3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vMerge="1">
                  <a:txBody>
                    <a:bodyPr/>
                    <a:lstStyle/>
                    <a:p>
                      <a:endParaRPr lang="en-GB"/>
                    </a:p>
                  </a:txBody>
                  <a:tcPr/>
                </a:tc>
              </a:tr>
            </a:tbl>
          </a:graphicData>
        </a:graphic>
      </p:graphicFrame>
      <p:pic>
        <p:nvPicPr>
          <p:cNvPr id="6" name="Picture 5" descr="Screen Shot 2016-11-28 at 08.52.4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3573016"/>
            <a:ext cx="6223000" cy="1968500"/>
          </a:xfrm>
          <a:prstGeom prst="rect">
            <a:avLst/>
          </a:prstGeom>
        </p:spPr>
      </p:pic>
    </p:spTree>
    <p:extLst>
      <p:ext uri="{BB962C8B-B14F-4D97-AF65-F5344CB8AC3E}">
        <p14:creationId xmlns:p14="http://schemas.microsoft.com/office/powerpoint/2010/main" val="11093825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RBD Safety </a:t>
            </a:r>
            <a:r>
              <a:rPr lang="en-GB" dirty="0"/>
              <a:t>I</a:t>
            </a:r>
            <a:r>
              <a:rPr lang="en-GB" dirty="0" smtClean="0"/>
              <a:t>nstrumented </a:t>
            </a:r>
            <a:r>
              <a:rPr lang="en-GB" dirty="0"/>
              <a:t>F</a:t>
            </a:r>
            <a:r>
              <a:rPr lang="en-GB" dirty="0" smtClean="0"/>
              <a:t>unction (SIF)	</a:t>
            </a:r>
            <a:endParaRPr lang="sv-SE" dirty="0"/>
          </a:p>
        </p:txBody>
      </p:sp>
      <p:sp>
        <p:nvSpPr>
          <p:cNvPr id="4" name="Slide Number Placeholder 3"/>
          <p:cNvSpPr>
            <a:spLocks noGrp="1"/>
          </p:cNvSpPr>
          <p:nvPr>
            <p:ph type="sldNum" sz="quarter" idx="12"/>
          </p:nvPr>
        </p:nvSpPr>
        <p:spPr>
          <a:xfrm>
            <a:off x="6553200" y="6208886"/>
            <a:ext cx="2133600" cy="365125"/>
          </a:xfrm>
        </p:spPr>
        <p:txBody>
          <a:bodyPr/>
          <a:lstStyle/>
          <a:p>
            <a:fld id="{551115BC-487E-4422-894C-CB7CD3E79223}" type="slidenum">
              <a:rPr lang="sv-SE" smtClean="0"/>
              <a:t>13</a:t>
            </a:fld>
            <a:endParaRPr lang="sv-SE" dirty="0"/>
          </a:p>
        </p:txBody>
      </p:sp>
      <p:sp>
        <p:nvSpPr>
          <p:cNvPr id="9" name="Rectangle 8"/>
          <p:cNvSpPr/>
          <p:nvPr/>
        </p:nvSpPr>
        <p:spPr>
          <a:xfrm>
            <a:off x="171837" y="1628800"/>
            <a:ext cx="8784976" cy="830997"/>
          </a:xfrm>
          <a:prstGeom prst="rect">
            <a:avLst/>
          </a:prstGeom>
        </p:spPr>
        <p:txBody>
          <a:bodyPr wrap="square">
            <a:spAutoFit/>
          </a:bodyPr>
          <a:lstStyle/>
          <a:p>
            <a:pPr algn="just"/>
            <a:r>
              <a:rPr lang="sv-SE" sz="1600" dirty="0"/>
              <a:t>Upon detecting input from the </a:t>
            </a:r>
            <a:r>
              <a:rPr lang="sv-SE" sz="1600" dirty="0" smtClean="0"/>
              <a:t>Door </a:t>
            </a:r>
            <a:r>
              <a:rPr lang="sv-SE" sz="1600" dirty="0" err="1" smtClean="0"/>
              <a:t>switches</a:t>
            </a:r>
            <a:r>
              <a:rPr lang="sv-SE" sz="1600" dirty="0" smtClean="0"/>
              <a:t> (1 </a:t>
            </a:r>
            <a:r>
              <a:rPr lang="sv-SE" sz="1600" dirty="0" err="1" smtClean="0"/>
              <a:t>magnetic</a:t>
            </a:r>
            <a:r>
              <a:rPr lang="sv-SE" sz="1600" dirty="0" smtClean="0"/>
              <a:t> and 1 </a:t>
            </a:r>
            <a:r>
              <a:rPr lang="sv-SE" sz="1600" dirty="0" err="1" smtClean="0"/>
              <a:t>mechanical</a:t>
            </a:r>
            <a:r>
              <a:rPr lang="sv-SE" sz="1600" dirty="0" smtClean="0"/>
              <a:t>) (</a:t>
            </a:r>
            <a:r>
              <a:rPr lang="sv-SE" sz="1600" dirty="0"/>
              <a:t>via </a:t>
            </a:r>
            <a:r>
              <a:rPr lang="sv-SE" sz="1600" dirty="0" err="1" smtClean="0"/>
              <a:t>contacts</a:t>
            </a:r>
            <a:r>
              <a:rPr lang="sv-SE" sz="1600" dirty="0"/>
              <a:t>, </a:t>
            </a:r>
            <a:r>
              <a:rPr lang="sv-SE" sz="1600" dirty="0" smtClean="0"/>
              <a:t>1oo2)</a:t>
            </a:r>
            <a:r>
              <a:rPr lang="sv-SE" sz="1600" dirty="0"/>
              <a:t>, the safety PLC (1oo2) sends signal to stop Proton source plasma system, Proton source extraction system, and Radio Frequency Quadrupole (RFQ) (1oo3</a:t>
            </a:r>
            <a:r>
              <a:rPr lang="sv-SE" sz="1600" dirty="0" smtClean="0"/>
              <a:t>).</a:t>
            </a:r>
          </a:p>
        </p:txBody>
      </p:sp>
      <p:sp>
        <p:nvSpPr>
          <p:cNvPr id="36" name="Rectangle 35"/>
          <p:cNvSpPr/>
          <p:nvPr/>
        </p:nvSpPr>
        <p:spPr>
          <a:xfrm>
            <a:off x="653063" y="3082373"/>
            <a:ext cx="1368152" cy="1944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Emergency Door 2 Switches</a:t>
            </a:r>
            <a:endParaRPr lang="sv-SE" dirty="0"/>
          </a:p>
        </p:txBody>
      </p:sp>
      <p:sp>
        <p:nvSpPr>
          <p:cNvPr id="37" name="Rectangle 36"/>
          <p:cNvSpPr/>
          <p:nvPr/>
        </p:nvSpPr>
        <p:spPr>
          <a:xfrm>
            <a:off x="2042507" y="3082373"/>
            <a:ext cx="288032" cy="49562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800" dirty="0" smtClean="0"/>
              <a:t>S1</a:t>
            </a:r>
            <a:endParaRPr lang="sv-SE" sz="800" dirty="0"/>
          </a:p>
        </p:txBody>
      </p:sp>
      <p:sp>
        <p:nvSpPr>
          <p:cNvPr id="38" name="Rectangle 37"/>
          <p:cNvSpPr/>
          <p:nvPr/>
        </p:nvSpPr>
        <p:spPr>
          <a:xfrm>
            <a:off x="2042507" y="3577997"/>
            <a:ext cx="288032" cy="4956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800" dirty="0" smtClean="0">
                <a:solidFill>
                  <a:prstClr val="white"/>
                </a:solidFill>
              </a:rPr>
              <a:t>S1</a:t>
            </a:r>
            <a:endParaRPr lang="sv-SE" sz="800" dirty="0">
              <a:solidFill>
                <a:prstClr val="white"/>
              </a:solidFill>
            </a:endParaRPr>
          </a:p>
        </p:txBody>
      </p:sp>
      <p:sp>
        <p:nvSpPr>
          <p:cNvPr id="40" name="Rectangle 39"/>
          <p:cNvSpPr/>
          <p:nvPr/>
        </p:nvSpPr>
        <p:spPr>
          <a:xfrm>
            <a:off x="2042507" y="4073624"/>
            <a:ext cx="288032" cy="4764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en-GB" sz="800" dirty="0" smtClean="0">
                <a:solidFill>
                  <a:prstClr val="white"/>
                </a:solidFill>
              </a:rPr>
              <a:t>S2</a:t>
            </a:r>
            <a:endParaRPr lang="sv-SE" sz="800" dirty="0">
              <a:solidFill>
                <a:prstClr val="white"/>
              </a:solidFill>
            </a:endParaRPr>
          </a:p>
        </p:txBody>
      </p:sp>
      <p:sp>
        <p:nvSpPr>
          <p:cNvPr id="41" name="Rectangle 40"/>
          <p:cNvSpPr/>
          <p:nvPr/>
        </p:nvSpPr>
        <p:spPr>
          <a:xfrm>
            <a:off x="2042507" y="4550106"/>
            <a:ext cx="288032" cy="47648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en-GB" sz="800" dirty="0" smtClean="0">
                <a:solidFill>
                  <a:prstClr val="white"/>
                </a:solidFill>
              </a:rPr>
              <a:t>S2</a:t>
            </a:r>
            <a:endParaRPr lang="sv-SE" sz="800" dirty="0">
              <a:solidFill>
                <a:prstClr val="white"/>
              </a:solidFill>
            </a:endParaRPr>
          </a:p>
        </p:txBody>
      </p:sp>
      <p:sp>
        <p:nvSpPr>
          <p:cNvPr id="42" name="Rectangle 41"/>
          <p:cNvSpPr/>
          <p:nvPr/>
        </p:nvSpPr>
        <p:spPr>
          <a:xfrm>
            <a:off x="3122627" y="2924944"/>
            <a:ext cx="6480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F-DI</a:t>
            </a:r>
            <a:endParaRPr lang="sv-SE" sz="1400" dirty="0"/>
          </a:p>
        </p:txBody>
      </p:sp>
      <p:sp>
        <p:nvSpPr>
          <p:cNvPr id="43" name="Rectangle 42"/>
          <p:cNvSpPr/>
          <p:nvPr/>
        </p:nvSpPr>
        <p:spPr>
          <a:xfrm>
            <a:off x="3916253" y="2924944"/>
            <a:ext cx="6480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F-CPU</a:t>
            </a:r>
            <a:endParaRPr lang="sv-SE" sz="1400" dirty="0"/>
          </a:p>
        </p:txBody>
      </p:sp>
      <p:sp>
        <p:nvSpPr>
          <p:cNvPr id="44" name="Rectangle 43"/>
          <p:cNvSpPr/>
          <p:nvPr/>
        </p:nvSpPr>
        <p:spPr>
          <a:xfrm>
            <a:off x="4778811" y="2924944"/>
            <a:ext cx="72008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F-DO</a:t>
            </a:r>
            <a:endParaRPr lang="sv-SE" sz="1400" dirty="0"/>
          </a:p>
        </p:txBody>
      </p:sp>
      <p:sp>
        <p:nvSpPr>
          <p:cNvPr id="45" name="Rectangle 44"/>
          <p:cNvSpPr/>
          <p:nvPr/>
        </p:nvSpPr>
        <p:spPr>
          <a:xfrm>
            <a:off x="3122627" y="4149080"/>
            <a:ext cx="6480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F-DI</a:t>
            </a:r>
            <a:endParaRPr lang="sv-SE" sz="1400" dirty="0"/>
          </a:p>
        </p:txBody>
      </p:sp>
      <p:sp>
        <p:nvSpPr>
          <p:cNvPr id="46" name="Rectangle 45"/>
          <p:cNvSpPr/>
          <p:nvPr/>
        </p:nvSpPr>
        <p:spPr>
          <a:xfrm>
            <a:off x="3916253" y="4149080"/>
            <a:ext cx="6480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F-CPU</a:t>
            </a:r>
            <a:endParaRPr lang="sv-SE" sz="1400" dirty="0"/>
          </a:p>
        </p:txBody>
      </p:sp>
      <p:sp>
        <p:nvSpPr>
          <p:cNvPr id="47" name="Rectangle 46"/>
          <p:cNvSpPr/>
          <p:nvPr/>
        </p:nvSpPr>
        <p:spPr>
          <a:xfrm>
            <a:off x="4778811" y="4149080"/>
            <a:ext cx="72008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F-DO</a:t>
            </a:r>
            <a:endParaRPr lang="sv-SE" sz="1400" dirty="0"/>
          </a:p>
        </p:txBody>
      </p:sp>
      <p:sp>
        <p:nvSpPr>
          <p:cNvPr id="48" name="Rectangle 47"/>
          <p:cNvSpPr/>
          <p:nvPr/>
        </p:nvSpPr>
        <p:spPr>
          <a:xfrm>
            <a:off x="6434994" y="2938357"/>
            <a:ext cx="1600395" cy="7380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t>PSrc</a:t>
            </a:r>
            <a:r>
              <a:rPr lang="en-GB" dirty="0" smtClean="0"/>
              <a:t> Plasma </a:t>
            </a:r>
            <a:endParaRPr lang="sv-SE" dirty="0"/>
          </a:p>
        </p:txBody>
      </p:sp>
      <p:sp>
        <p:nvSpPr>
          <p:cNvPr id="49" name="Rectangle 48"/>
          <p:cNvSpPr/>
          <p:nvPr/>
        </p:nvSpPr>
        <p:spPr>
          <a:xfrm>
            <a:off x="6434995" y="3802453"/>
            <a:ext cx="1600394" cy="6840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t>PSrc</a:t>
            </a:r>
            <a:r>
              <a:rPr lang="en-GB" dirty="0" smtClean="0"/>
              <a:t> Extraction</a:t>
            </a:r>
            <a:endParaRPr lang="sv-SE" dirty="0"/>
          </a:p>
        </p:txBody>
      </p:sp>
      <p:sp>
        <p:nvSpPr>
          <p:cNvPr id="50" name="Rectangle 49"/>
          <p:cNvSpPr/>
          <p:nvPr/>
        </p:nvSpPr>
        <p:spPr>
          <a:xfrm>
            <a:off x="6434995" y="4630545"/>
            <a:ext cx="1600394" cy="6840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RFQ</a:t>
            </a:r>
            <a:endParaRPr lang="sv-SE" dirty="0"/>
          </a:p>
        </p:txBody>
      </p:sp>
      <p:cxnSp>
        <p:nvCxnSpPr>
          <p:cNvPr id="51" name="Straight Connector 50"/>
          <p:cNvCxnSpPr>
            <a:stCxn id="37" idx="3"/>
          </p:cNvCxnSpPr>
          <p:nvPr/>
        </p:nvCxnSpPr>
        <p:spPr>
          <a:xfrm flipV="1">
            <a:off x="2330539" y="3323961"/>
            <a:ext cx="792088" cy="6224"/>
          </a:xfrm>
          <a:prstGeom prst="line">
            <a:avLst/>
          </a:prstGeom>
        </p:spPr>
        <p:style>
          <a:lnRef idx="2">
            <a:schemeClr val="accent1"/>
          </a:lnRef>
          <a:fillRef idx="0">
            <a:schemeClr val="accent1"/>
          </a:fillRef>
          <a:effectRef idx="1">
            <a:schemeClr val="accent1"/>
          </a:effectRef>
          <a:fontRef idx="minor">
            <a:schemeClr val="tx1"/>
          </a:fontRef>
        </p:style>
      </p:cxnSp>
      <p:cxnSp>
        <p:nvCxnSpPr>
          <p:cNvPr id="54" name="Straight Connector 53"/>
          <p:cNvCxnSpPr>
            <a:stCxn id="41" idx="3"/>
          </p:cNvCxnSpPr>
          <p:nvPr/>
        </p:nvCxnSpPr>
        <p:spPr>
          <a:xfrm flipV="1">
            <a:off x="2330539" y="4788347"/>
            <a:ext cx="792088" cy="1"/>
          </a:xfrm>
          <a:prstGeom prst="line">
            <a:avLst/>
          </a:prstGeom>
        </p:spPr>
        <p:style>
          <a:lnRef idx="2">
            <a:schemeClr val="accent2"/>
          </a:lnRef>
          <a:fillRef idx="0">
            <a:schemeClr val="accent2"/>
          </a:fillRef>
          <a:effectRef idx="1">
            <a:schemeClr val="accent2"/>
          </a:effectRef>
          <a:fontRef idx="minor">
            <a:schemeClr val="tx1"/>
          </a:fontRef>
        </p:style>
      </p:cxnSp>
      <p:cxnSp>
        <p:nvCxnSpPr>
          <p:cNvPr id="55" name="Straight Connector 27"/>
          <p:cNvCxnSpPr>
            <a:stCxn id="44" idx="3"/>
          </p:cNvCxnSpPr>
          <p:nvPr/>
        </p:nvCxnSpPr>
        <p:spPr>
          <a:xfrm flipV="1">
            <a:off x="5498891" y="3154381"/>
            <a:ext cx="936104" cy="274619"/>
          </a:xfrm>
          <a:prstGeom prst="bentConnector3">
            <a:avLst>
              <a:gd name="adj1" fmla="val 28632"/>
            </a:avLst>
          </a:prstGeom>
        </p:spPr>
        <p:style>
          <a:lnRef idx="2">
            <a:schemeClr val="accent1"/>
          </a:lnRef>
          <a:fillRef idx="0">
            <a:schemeClr val="accent1"/>
          </a:fillRef>
          <a:effectRef idx="1">
            <a:schemeClr val="accent1"/>
          </a:effectRef>
          <a:fontRef idx="minor">
            <a:schemeClr val="tx1"/>
          </a:fontRef>
        </p:style>
      </p:cxnSp>
      <p:cxnSp>
        <p:nvCxnSpPr>
          <p:cNvPr id="56" name="Straight Connector 28"/>
          <p:cNvCxnSpPr>
            <a:stCxn id="44" idx="3"/>
          </p:cNvCxnSpPr>
          <p:nvPr/>
        </p:nvCxnSpPr>
        <p:spPr>
          <a:xfrm>
            <a:off x="5498891" y="3429000"/>
            <a:ext cx="896597" cy="551267"/>
          </a:xfrm>
          <a:prstGeom prst="bentConnector3">
            <a:avLst>
              <a:gd name="adj1" fmla="val 29815"/>
            </a:avLst>
          </a:prstGeom>
        </p:spPr>
        <p:style>
          <a:lnRef idx="2">
            <a:schemeClr val="accent1"/>
          </a:lnRef>
          <a:fillRef idx="0">
            <a:schemeClr val="accent1"/>
          </a:fillRef>
          <a:effectRef idx="1">
            <a:schemeClr val="accent1"/>
          </a:effectRef>
          <a:fontRef idx="minor">
            <a:schemeClr val="tx1"/>
          </a:fontRef>
        </p:style>
      </p:cxnSp>
      <p:cxnSp>
        <p:nvCxnSpPr>
          <p:cNvPr id="57" name="Straight Connector 30"/>
          <p:cNvCxnSpPr>
            <a:stCxn id="47" idx="3"/>
            <a:endCxn id="48" idx="1"/>
          </p:cNvCxnSpPr>
          <p:nvPr/>
        </p:nvCxnSpPr>
        <p:spPr>
          <a:xfrm flipV="1">
            <a:off x="5498891" y="3307398"/>
            <a:ext cx="936103" cy="1345738"/>
          </a:xfrm>
          <a:prstGeom prst="bentConnector3">
            <a:avLst>
              <a:gd name="adj1" fmla="val 50000"/>
            </a:avLst>
          </a:prstGeom>
        </p:spPr>
        <p:style>
          <a:lnRef idx="2">
            <a:schemeClr val="accent2"/>
          </a:lnRef>
          <a:fillRef idx="0">
            <a:schemeClr val="accent2"/>
          </a:fillRef>
          <a:effectRef idx="1">
            <a:schemeClr val="accent2"/>
          </a:effectRef>
          <a:fontRef idx="minor">
            <a:schemeClr val="tx1"/>
          </a:fontRef>
        </p:style>
      </p:cxnSp>
      <p:cxnSp>
        <p:nvCxnSpPr>
          <p:cNvPr id="58" name="Straight Connector 31"/>
          <p:cNvCxnSpPr>
            <a:stCxn id="47" idx="3"/>
            <a:endCxn id="49" idx="1"/>
          </p:cNvCxnSpPr>
          <p:nvPr/>
        </p:nvCxnSpPr>
        <p:spPr>
          <a:xfrm flipV="1">
            <a:off x="5498891" y="4144491"/>
            <a:ext cx="936104" cy="508645"/>
          </a:xfrm>
          <a:prstGeom prst="bentConnector3">
            <a:avLst>
              <a:gd name="adj1" fmla="val 50000"/>
            </a:avLst>
          </a:prstGeom>
        </p:spPr>
        <p:style>
          <a:lnRef idx="2">
            <a:schemeClr val="accent2"/>
          </a:lnRef>
          <a:fillRef idx="0">
            <a:schemeClr val="accent2"/>
          </a:fillRef>
          <a:effectRef idx="1">
            <a:schemeClr val="accent2"/>
          </a:effectRef>
          <a:fontRef idx="minor">
            <a:schemeClr val="tx1"/>
          </a:fontRef>
        </p:style>
      </p:cxnSp>
      <p:cxnSp>
        <p:nvCxnSpPr>
          <p:cNvPr id="59" name="Straight Connector 32"/>
          <p:cNvCxnSpPr>
            <a:stCxn id="47" idx="3"/>
            <a:endCxn id="50" idx="1"/>
          </p:cNvCxnSpPr>
          <p:nvPr/>
        </p:nvCxnSpPr>
        <p:spPr>
          <a:xfrm>
            <a:off x="5498891" y="4653136"/>
            <a:ext cx="936104" cy="319447"/>
          </a:xfrm>
          <a:prstGeom prst="bentConnector3">
            <a:avLst>
              <a:gd name="adj1" fmla="val 50000"/>
            </a:avLst>
          </a:prstGeom>
        </p:spPr>
        <p:style>
          <a:lnRef idx="2">
            <a:schemeClr val="accent2"/>
          </a:lnRef>
          <a:fillRef idx="0">
            <a:schemeClr val="accent2"/>
          </a:fillRef>
          <a:effectRef idx="1">
            <a:schemeClr val="accent2"/>
          </a:effectRef>
          <a:fontRef idx="minor">
            <a:schemeClr val="tx1"/>
          </a:fontRef>
        </p:style>
      </p:cxnSp>
      <p:cxnSp>
        <p:nvCxnSpPr>
          <p:cNvPr id="60" name="Straight Connector 28"/>
          <p:cNvCxnSpPr/>
          <p:nvPr/>
        </p:nvCxnSpPr>
        <p:spPr>
          <a:xfrm rot="16200000" flipH="1">
            <a:off x="5663948" y="4075522"/>
            <a:ext cx="866302" cy="675791"/>
          </a:xfrm>
          <a:prstGeom prst="bentConnector3">
            <a:avLst>
              <a:gd name="adj1" fmla="val 100577"/>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a:stCxn id="42" idx="3"/>
            <a:endCxn id="43" idx="1"/>
          </p:cNvCxnSpPr>
          <p:nvPr/>
        </p:nvCxnSpPr>
        <p:spPr>
          <a:xfrm>
            <a:off x="3770699" y="3429000"/>
            <a:ext cx="1455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43" idx="3"/>
            <a:endCxn id="44" idx="1"/>
          </p:cNvCxnSpPr>
          <p:nvPr/>
        </p:nvCxnSpPr>
        <p:spPr>
          <a:xfrm>
            <a:off x="4564325" y="3429000"/>
            <a:ext cx="21448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45" idx="3"/>
            <a:endCxn id="46" idx="1"/>
          </p:cNvCxnSpPr>
          <p:nvPr/>
        </p:nvCxnSpPr>
        <p:spPr>
          <a:xfrm>
            <a:off x="3770699" y="4653136"/>
            <a:ext cx="1455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46" idx="3"/>
            <a:endCxn id="47" idx="1"/>
          </p:cNvCxnSpPr>
          <p:nvPr/>
        </p:nvCxnSpPr>
        <p:spPr>
          <a:xfrm>
            <a:off x="4564325" y="4653136"/>
            <a:ext cx="214486"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467544" y="2780928"/>
            <a:ext cx="2095237" cy="3168352"/>
          </a:xfrm>
          <a:prstGeom prst="rect">
            <a:avLst/>
          </a:prstGeom>
          <a:no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2" name="TextBox 61"/>
          <p:cNvSpPr txBox="1"/>
          <p:nvPr/>
        </p:nvSpPr>
        <p:spPr>
          <a:xfrm>
            <a:off x="683568" y="5579948"/>
            <a:ext cx="1824884" cy="369332"/>
          </a:xfrm>
          <a:prstGeom prst="rect">
            <a:avLst/>
          </a:prstGeom>
          <a:noFill/>
        </p:spPr>
        <p:txBody>
          <a:bodyPr wrap="square" rtlCol="0">
            <a:spAutoFit/>
          </a:bodyPr>
          <a:lstStyle/>
          <a:p>
            <a:r>
              <a:rPr lang="en-GB" dirty="0" smtClean="0"/>
              <a:t>Detection</a:t>
            </a:r>
            <a:endParaRPr lang="sv-SE" dirty="0"/>
          </a:p>
        </p:txBody>
      </p:sp>
      <p:sp>
        <p:nvSpPr>
          <p:cNvPr id="63" name="Rectangle 62"/>
          <p:cNvSpPr/>
          <p:nvPr/>
        </p:nvSpPr>
        <p:spPr>
          <a:xfrm>
            <a:off x="2882255" y="2780928"/>
            <a:ext cx="2776870" cy="3168352"/>
          </a:xfrm>
          <a:prstGeom prst="rect">
            <a:avLst/>
          </a:prstGeom>
          <a:no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4" name="TextBox 63"/>
          <p:cNvSpPr txBox="1"/>
          <p:nvPr/>
        </p:nvSpPr>
        <p:spPr>
          <a:xfrm>
            <a:off x="3098279" y="5579948"/>
            <a:ext cx="2418564" cy="369332"/>
          </a:xfrm>
          <a:prstGeom prst="rect">
            <a:avLst/>
          </a:prstGeom>
          <a:noFill/>
        </p:spPr>
        <p:txBody>
          <a:bodyPr wrap="square" rtlCol="0">
            <a:spAutoFit/>
          </a:bodyPr>
          <a:lstStyle/>
          <a:p>
            <a:r>
              <a:rPr lang="en-GB" dirty="0" smtClean="0"/>
              <a:t>Evaluation </a:t>
            </a:r>
            <a:endParaRPr lang="sv-SE" dirty="0"/>
          </a:p>
        </p:txBody>
      </p:sp>
      <p:sp>
        <p:nvSpPr>
          <p:cNvPr id="65" name="Rectangle 64"/>
          <p:cNvSpPr/>
          <p:nvPr/>
        </p:nvSpPr>
        <p:spPr>
          <a:xfrm>
            <a:off x="6101263" y="2780928"/>
            <a:ext cx="2438182" cy="3168352"/>
          </a:xfrm>
          <a:prstGeom prst="rect">
            <a:avLst/>
          </a:prstGeom>
          <a:no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8" name="TextBox 67"/>
          <p:cNvSpPr txBox="1"/>
          <p:nvPr/>
        </p:nvSpPr>
        <p:spPr>
          <a:xfrm>
            <a:off x="6317287" y="5589240"/>
            <a:ext cx="2123578" cy="369332"/>
          </a:xfrm>
          <a:prstGeom prst="rect">
            <a:avLst/>
          </a:prstGeom>
          <a:noFill/>
        </p:spPr>
        <p:txBody>
          <a:bodyPr wrap="square" rtlCol="0">
            <a:spAutoFit/>
          </a:bodyPr>
          <a:lstStyle/>
          <a:p>
            <a:r>
              <a:rPr lang="en-GB" dirty="0" smtClean="0"/>
              <a:t>Reaction </a:t>
            </a:r>
            <a:endParaRPr lang="sv-SE" dirty="0"/>
          </a:p>
        </p:txBody>
      </p:sp>
      <p:cxnSp>
        <p:nvCxnSpPr>
          <p:cNvPr id="6" name="Elbow Connector 5"/>
          <p:cNvCxnSpPr>
            <a:stCxn id="38" idx="3"/>
          </p:cNvCxnSpPr>
          <p:nvPr/>
        </p:nvCxnSpPr>
        <p:spPr>
          <a:xfrm>
            <a:off x="2330539" y="3825811"/>
            <a:ext cx="801301" cy="539293"/>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11" name="Elbow Connector 10"/>
          <p:cNvCxnSpPr>
            <a:stCxn id="40" idx="3"/>
          </p:cNvCxnSpPr>
          <p:nvPr/>
        </p:nvCxnSpPr>
        <p:spPr>
          <a:xfrm flipV="1">
            <a:off x="2330539" y="3645024"/>
            <a:ext cx="801301" cy="666841"/>
          </a:xfrm>
          <a:prstGeom prst="bentConnector3">
            <a:avLst>
              <a:gd name="adj1" fmla="val 61095"/>
            </a:avLst>
          </a:prstGeom>
          <a:ln>
            <a:solidFill>
              <a:schemeClr val="accent2"/>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1259340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RBD</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14</a:t>
            </a:fld>
            <a:endParaRPr lang="sv-SE" dirty="0"/>
          </a:p>
        </p:txBody>
      </p:sp>
      <p:graphicFrame>
        <p:nvGraphicFramePr>
          <p:cNvPr id="10" name="Table 9"/>
          <p:cNvGraphicFramePr>
            <a:graphicFrameLocks noGrp="1"/>
          </p:cNvGraphicFramePr>
          <p:nvPr>
            <p:extLst>
              <p:ext uri="{D42A27DB-BD31-4B8C-83A1-F6EECF244321}">
                <p14:modId xmlns:p14="http://schemas.microsoft.com/office/powerpoint/2010/main" val="1965968785"/>
              </p:ext>
            </p:extLst>
          </p:nvPr>
        </p:nvGraphicFramePr>
        <p:xfrm>
          <a:off x="457195" y="2070214"/>
          <a:ext cx="8241238" cy="3583336"/>
        </p:xfrm>
        <a:graphic>
          <a:graphicData uri="http://schemas.openxmlformats.org/drawingml/2006/table">
            <a:tbl>
              <a:tblPr/>
              <a:tblGrid>
                <a:gridCol w="137899"/>
                <a:gridCol w="137899"/>
                <a:gridCol w="369372"/>
                <a:gridCol w="137899"/>
                <a:gridCol w="137899"/>
                <a:gridCol w="211773"/>
                <a:gridCol w="137899"/>
                <a:gridCol w="137899"/>
                <a:gridCol w="211773"/>
                <a:gridCol w="137899"/>
                <a:gridCol w="211773"/>
                <a:gridCol w="137899"/>
                <a:gridCol w="211773"/>
                <a:gridCol w="137899"/>
                <a:gridCol w="137899"/>
                <a:gridCol w="211773"/>
                <a:gridCol w="137899"/>
                <a:gridCol w="137899"/>
                <a:gridCol w="381000"/>
                <a:gridCol w="137899"/>
                <a:gridCol w="137899"/>
                <a:gridCol w="211773"/>
                <a:gridCol w="137899"/>
                <a:gridCol w="137899"/>
                <a:gridCol w="369372"/>
                <a:gridCol w="137899"/>
                <a:gridCol w="137899"/>
                <a:gridCol w="211773"/>
                <a:gridCol w="137899"/>
                <a:gridCol w="137899"/>
                <a:gridCol w="211773"/>
                <a:gridCol w="137899"/>
                <a:gridCol w="137899"/>
                <a:gridCol w="369372"/>
                <a:gridCol w="137899"/>
                <a:gridCol w="137899"/>
                <a:gridCol w="137899"/>
                <a:gridCol w="137899"/>
                <a:gridCol w="137899"/>
                <a:gridCol w="369372"/>
                <a:gridCol w="137899"/>
                <a:gridCol w="137899"/>
                <a:gridCol w="137899"/>
                <a:gridCol w="137899"/>
                <a:gridCol w="137899"/>
                <a:gridCol w="137899"/>
                <a:gridCol w="137899"/>
              </a:tblGrid>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dirty="0">
                          <a:solidFill>
                            <a:srgbClr val="000000"/>
                          </a:solidFill>
                          <a:effectLst/>
                          <a:latin typeface="Calibri"/>
                        </a:rPr>
                        <a:t>Safety Relay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dirty="0">
                          <a:solidFill>
                            <a:srgbClr val="000000"/>
                          </a:solidFill>
                          <a:effectLst/>
                          <a:latin typeface="Calibri"/>
                        </a:rPr>
                        <a:t>Contactor 1 PS Plasma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dirty="0">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dirty="0">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dirty="0">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dirty="0">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dirty="0">
                          <a:solidFill>
                            <a:srgbClr val="000000"/>
                          </a:solidFill>
                          <a:effectLst/>
                          <a:latin typeface="Calibri"/>
                        </a:rPr>
                        <a:t>Safety Relay 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dirty="0">
                          <a:solidFill>
                            <a:srgbClr val="000000"/>
                          </a:solidFill>
                          <a:effectLst/>
                          <a:latin typeface="Calibri"/>
                        </a:rPr>
                        <a:t>Contactor 2 PS Plasma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dirty="0">
                          <a:solidFill>
                            <a:srgbClr val="000000"/>
                          </a:solidFill>
                          <a:effectLst/>
                          <a:latin typeface="Calibri"/>
                        </a:rPr>
                        <a:t>Safety Relay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dirty="0">
                          <a:solidFill>
                            <a:srgbClr val="000000"/>
                          </a:solidFill>
                          <a:effectLst/>
                          <a:latin typeface="Calibri"/>
                        </a:rPr>
                        <a:t>Contactor 1 PS Plasma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dirty="0">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dirty="0">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dirty="0">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dirty="0">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dirty="0">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dirty="0">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Magnetic Safety Switch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F-DI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CPU</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F-DQ</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Safety Relay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Contactor 1 PS Extract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dirty="0">
                          <a:solidFill>
                            <a:srgbClr val="000000"/>
                          </a:solidFill>
                          <a:effectLst/>
                          <a:latin typeface="Calibri"/>
                        </a:rPr>
                        <a:t>Safety Relay 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dirty="0">
                          <a:solidFill>
                            <a:srgbClr val="000000"/>
                          </a:solidFill>
                          <a:effectLst/>
                          <a:latin typeface="Calibri"/>
                        </a:rPr>
                        <a:t>Contactor 2 PS Plasma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dirty="0">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73874">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Mechanical Safety Switch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F-DI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CPU</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F-DQ</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Safety Relay 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Contactor 2 PS Extract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Safety Relay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Contactor 1 PS Extract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8273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n-US" sz="500" b="1" i="0" u="none" strike="noStrike">
                        <a:solidFill>
                          <a:srgbClr val="000000"/>
                        </a:solidFill>
                        <a:effectLst/>
                        <a:latin typeface="Calibri"/>
                      </a:endParaRPr>
                    </a:p>
                  </a:txBody>
                  <a:tcPr marL="0" marR="0" marT="0" marB="0" anchor="ctr">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8273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n-US" sz="500" b="1" i="0" u="none" strike="noStrike">
                        <a:solidFill>
                          <a:srgbClr val="000000"/>
                        </a:solidFill>
                        <a:effectLst/>
                        <a:latin typeface="Calibri"/>
                      </a:endParaRPr>
                    </a:p>
                  </a:txBody>
                  <a:tcPr marL="0" marR="0" marT="0" marB="0" anchor="ctr">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8273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ctr"/>
                      <a:endParaRPr lang="en-US" sz="500" b="1" i="0" u="none" strike="noStrike">
                        <a:solidFill>
                          <a:srgbClr val="000000"/>
                        </a:solidFill>
                        <a:effectLst/>
                        <a:latin typeface="Calibri"/>
                      </a:endParaRPr>
                    </a:p>
                  </a:txBody>
                  <a:tcPr marL="0" marR="0" marT="0" marB="0" anchor="ctr">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8273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ctr"/>
                      <a:endParaRPr lang="en-US" sz="500" b="1" i="0" u="none" strike="noStrike">
                        <a:solidFill>
                          <a:srgbClr val="000000"/>
                        </a:solidFill>
                        <a:effectLst/>
                        <a:latin typeface="Calibri"/>
                      </a:endParaRPr>
                    </a:p>
                  </a:txBody>
                  <a:tcPr marL="0" marR="0" marT="0" marB="0" anchor="ctr">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Safety Relay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Circuit Breaker 1 UV coil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Safety Relay 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Contactor 2 PS Extract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CCF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38048">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Safety Relay 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500" b="1" i="0" u="none" strike="noStrike">
                          <a:solidFill>
                            <a:srgbClr val="000000"/>
                          </a:solidFill>
                          <a:effectLst/>
                          <a:latin typeface="Calibri"/>
                        </a:rPr>
                        <a:t>Circuit Breaker 2 UV coil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fontAlgn="b"/>
                      <a:r>
                        <a:rPr lang="sk-SK" sz="500" b="0" i="0" u="none" strike="noStrike">
                          <a:solidFill>
                            <a:srgbClr val="000000"/>
                          </a:solidFill>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8799">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sk-SK" sz="500" b="0" i="0" u="none" strike="noStrike">
                          <a:solidFill>
                            <a:srgbClr val="000000"/>
                          </a:solidFill>
                          <a:effectLst/>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a:txBody>
                    <a:bodyPr/>
                    <a:lstStyle/>
                    <a:p>
                      <a:pPr algn="l" fontAlgn="b"/>
                      <a:endParaRPr lang="en-US" sz="500" b="0" i="0" u="none" strike="noStrike">
                        <a:solidFill>
                          <a:srgbClr val="000000"/>
                        </a:solidFill>
                        <a:effectLst/>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r>
              <a:tr h="73874">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500" b="0" i="0" u="none" strike="noStrike" dirty="0">
                        <a:solidFill>
                          <a:srgbClr val="000000"/>
                        </a:solidFill>
                        <a:effectLst/>
                        <a:latin typeface="Calibri"/>
                      </a:endParaRPr>
                    </a:p>
                  </a:txBody>
                  <a:tcPr marL="0" marR="0" marT="0" marB="0" anchor="b">
                    <a:lnL>
                      <a:noFill/>
                    </a:lnL>
                    <a:lnR>
                      <a:noFill/>
                    </a:lnR>
                    <a:lnT>
                      <a:noFill/>
                    </a:lnT>
                    <a:lnB>
                      <a:noFill/>
                    </a:lnB>
                  </a:tcPr>
                </a:tc>
              </a:tr>
            </a:tbl>
          </a:graphicData>
        </a:graphic>
      </p:graphicFrame>
      <p:sp>
        <p:nvSpPr>
          <p:cNvPr id="11" name="TextBox 10"/>
          <p:cNvSpPr txBox="1"/>
          <p:nvPr/>
        </p:nvSpPr>
        <p:spPr>
          <a:xfrm>
            <a:off x="1763688" y="3717032"/>
            <a:ext cx="941283" cy="246221"/>
          </a:xfrm>
          <a:prstGeom prst="rect">
            <a:avLst/>
          </a:prstGeom>
          <a:noFill/>
        </p:spPr>
        <p:txBody>
          <a:bodyPr wrap="none" rtlCol="0">
            <a:spAutoFit/>
          </a:bodyPr>
          <a:lstStyle/>
          <a:p>
            <a:r>
              <a:rPr lang="en-GB" sz="1000" dirty="0" smtClean="0">
                <a:solidFill>
                  <a:srgbClr val="000000"/>
                </a:solidFill>
              </a:rPr>
              <a:t>LOGIC SOLVER</a:t>
            </a:r>
            <a:endParaRPr lang="en-GB" sz="1000" dirty="0">
              <a:solidFill>
                <a:srgbClr val="000000"/>
              </a:solidFill>
            </a:endParaRPr>
          </a:p>
        </p:txBody>
      </p:sp>
      <p:sp>
        <p:nvSpPr>
          <p:cNvPr id="12" name="TextBox 11"/>
          <p:cNvSpPr txBox="1"/>
          <p:nvPr/>
        </p:nvSpPr>
        <p:spPr>
          <a:xfrm>
            <a:off x="539552" y="3717032"/>
            <a:ext cx="661371" cy="246221"/>
          </a:xfrm>
          <a:prstGeom prst="rect">
            <a:avLst/>
          </a:prstGeom>
          <a:noFill/>
        </p:spPr>
        <p:txBody>
          <a:bodyPr wrap="none" rtlCol="0">
            <a:spAutoFit/>
          </a:bodyPr>
          <a:lstStyle/>
          <a:p>
            <a:r>
              <a:rPr lang="en-GB" sz="1000" dirty="0" smtClean="0"/>
              <a:t>SENSORS</a:t>
            </a:r>
            <a:endParaRPr lang="en-GB" sz="1000" dirty="0"/>
          </a:p>
        </p:txBody>
      </p:sp>
      <p:graphicFrame>
        <p:nvGraphicFramePr>
          <p:cNvPr id="15" name="Table 14"/>
          <p:cNvGraphicFramePr>
            <a:graphicFrameLocks noGrp="1"/>
          </p:cNvGraphicFramePr>
          <p:nvPr>
            <p:extLst>
              <p:ext uri="{D42A27DB-BD31-4B8C-83A1-F6EECF244321}">
                <p14:modId xmlns:p14="http://schemas.microsoft.com/office/powerpoint/2010/main" val="2602362740"/>
              </p:ext>
            </p:extLst>
          </p:nvPr>
        </p:nvGraphicFramePr>
        <p:xfrm>
          <a:off x="611560" y="1484785"/>
          <a:ext cx="8229600" cy="494201"/>
        </p:xfrm>
        <a:graphic>
          <a:graphicData uri="http://schemas.openxmlformats.org/drawingml/2006/table">
            <a:tbl>
              <a:tblPr/>
              <a:tblGrid>
                <a:gridCol w="8229600"/>
              </a:tblGrid>
              <a:tr h="432048">
                <a:tc>
                  <a:txBody>
                    <a:bodyPr/>
                    <a:lstStyle/>
                    <a:p>
                      <a:pPr algn="ctr" fontAlgn="t"/>
                      <a:r>
                        <a:rPr lang="en-US" sz="800" b="1" i="0" u="none" strike="noStrike" dirty="0">
                          <a:solidFill>
                            <a:srgbClr val="000000"/>
                          </a:solidFill>
                          <a:effectLst/>
                          <a:latin typeface="Arial"/>
                        </a:rPr>
                        <a:t>Upon detecting abnormal door access (via 2 switches on the door, 1oo2), the safety PLC (1oo2) sends signal to stop Proton source plasma system (pair of contactors 1, 1oo2), Proton source extraction system (pair of contactors 2, 1oo2), and RFQ (pair of </a:t>
                      </a:r>
                      <a:r>
                        <a:rPr lang="en-US" sz="800" b="1" i="0" u="none" strike="noStrike" dirty="0" smtClean="0">
                          <a:solidFill>
                            <a:srgbClr val="000000"/>
                          </a:solidFill>
                          <a:effectLst/>
                          <a:latin typeface="Arial"/>
                        </a:rPr>
                        <a:t>UV coils on the modulator circuit breakers, </a:t>
                      </a:r>
                      <a:r>
                        <a:rPr lang="en-US" sz="800" b="1" i="0" u="none" strike="noStrike" dirty="0">
                          <a:solidFill>
                            <a:srgbClr val="000000"/>
                          </a:solidFill>
                          <a:effectLst/>
                          <a:latin typeface="Arial"/>
                        </a:rPr>
                        <a:t>1oo2). Stopping either proton source plasma or proton source extraction system would stop ionising source., whilst stopping the RFQ is not 100% effective as a person in the close range would be exposed to </a:t>
                      </a:r>
                      <a:r>
                        <a:rPr lang="en-US" sz="800" b="1" i="0" u="none" strike="noStrike" dirty="0" smtClean="0">
                          <a:solidFill>
                            <a:srgbClr val="000000"/>
                          </a:solidFill>
                          <a:effectLst/>
                          <a:latin typeface="Arial"/>
                        </a:rPr>
                        <a:t>a hazard of 75KeV. </a:t>
                      </a:r>
                      <a:endParaRPr lang="en-US" sz="800" b="1" i="0" u="none" strike="noStrike" dirty="0">
                        <a:solidFill>
                          <a:srgbClr val="000000"/>
                        </a:solidFill>
                        <a:effectLst/>
                        <a:latin typeface="Arial"/>
                      </a:endParaRPr>
                    </a:p>
                  </a:txBody>
                  <a:tcPr marL="6521" marR="6521" marT="6521" marB="0">
                    <a:lnL w="6350" cap="flat" cmpd="sng" algn="ctr">
                      <a:solidFill>
                        <a:srgbClr val="B2B2B2"/>
                      </a:solidFill>
                      <a:prstDash val="solid"/>
                      <a:round/>
                      <a:headEnd type="none" w="med" len="med"/>
                      <a:tailEnd type="none" w="med" len="med"/>
                    </a:lnL>
                    <a:lnR>
                      <a:noFill/>
                    </a:lnR>
                    <a:lnT>
                      <a:noFill/>
                    </a:lnT>
                    <a:lnB>
                      <a:noFill/>
                    </a:lnB>
                    <a:solidFill>
                      <a:srgbClr val="FFF2CC"/>
                    </a:solidFill>
                  </a:tcPr>
                </a:tc>
              </a:tr>
            </a:tbl>
          </a:graphicData>
        </a:graphic>
      </p:graphicFrame>
      <p:sp>
        <p:nvSpPr>
          <p:cNvPr id="18" name="Rectangle 17"/>
          <p:cNvSpPr/>
          <p:nvPr/>
        </p:nvSpPr>
        <p:spPr>
          <a:xfrm>
            <a:off x="611560" y="6021288"/>
            <a:ext cx="8280920" cy="707886"/>
          </a:xfrm>
          <a:prstGeom prst="rect">
            <a:avLst/>
          </a:prstGeom>
        </p:spPr>
        <p:txBody>
          <a:bodyPr wrap="square">
            <a:spAutoFit/>
          </a:bodyPr>
          <a:lstStyle/>
          <a:p>
            <a:r>
              <a:rPr lang="en-GB" sz="1000" dirty="0"/>
              <a:t>NOTE: of the 3 channels, stopping RFQ is not 100% effective as person at close range will still be exposed to </a:t>
            </a:r>
            <a:r>
              <a:rPr lang="en-GB" sz="1000" dirty="0" smtClean="0"/>
              <a:t>radiation (75Kev from source) </a:t>
            </a:r>
            <a:r>
              <a:rPr lang="en-GB" sz="1000" dirty="0"/>
              <a:t>(assumed 95% effective), the each of the other 2 channel is 100% effective; </a:t>
            </a:r>
          </a:p>
          <a:p>
            <a:r>
              <a:rPr lang="en-GB" sz="1000" dirty="0"/>
              <a:t>this can be modelled as the 2 RBD blocks: one 1oo3 with 95% effective, one 1oo2 with 5% effective; together 100% achieved for the first 2 channels, the last channel (RFQ) is only 95% effective.</a:t>
            </a:r>
          </a:p>
        </p:txBody>
      </p:sp>
      <p:graphicFrame>
        <p:nvGraphicFramePr>
          <p:cNvPr id="19" name="Table 18"/>
          <p:cNvGraphicFramePr>
            <a:graphicFrameLocks noGrp="1"/>
          </p:cNvGraphicFramePr>
          <p:nvPr>
            <p:extLst>
              <p:ext uri="{D42A27DB-BD31-4B8C-83A1-F6EECF244321}">
                <p14:modId xmlns:p14="http://schemas.microsoft.com/office/powerpoint/2010/main" val="3757284544"/>
              </p:ext>
            </p:extLst>
          </p:nvPr>
        </p:nvGraphicFramePr>
        <p:xfrm>
          <a:off x="3419872" y="5661248"/>
          <a:ext cx="2376264" cy="209550"/>
        </p:xfrm>
        <a:graphic>
          <a:graphicData uri="http://schemas.openxmlformats.org/drawingml/2006/table">
            <a:tbl>
              <a:tblPr/>
              <a:tblGrid>
                <a:gridCol w="2376264"/>
              </a:tblGrid>
              <a:tr h="209550">
                <a:tc>
                  <a:txBody>
                    <a:bodyPr/>
                    <a:lstStyle/>
                    <a:p>
                      <a:pPr algn="ctr" fontAlgn="b"/>
                      <a:r>
                        <a:rPr lang="it-IT" sz="1000" b="0" i="0" u="none" strike="noStrike" dirty="0">
                          <a:solidFill>
                            <a:srgbClr val="FF0000"/>
                          </a:solidFill>
                          <a:effectLst/>
                          <a:latin typeface="Arial"/>
                        </a:rPr>
                        <a:t>1oo3 (95%)</a:t>
                      </a: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1979625597"/>
              </p:ext>
            </p:extLst>
          </p:nvPr>
        </p:nvGraphicFramePr>
        <p:xfrm>
          <a:off x="6156176" y="5661248"/>
          <a:ext cx="2160240" cy="209550"/>
        </p:xfrm>
        <a:graphic>
          <a:graphicData uri="http://schemas.openxmlformats.org/drawingml/2006/table">
            <a:tbl>
              <a:tblPr/>
              <a:tblGrid>
                <a:gridCol w="2160240"/>
              </a:tblGrid>
              <a:tr h="209550">
                <a:tc>
                  <a:txBody>
                    <a:bodyPr/>
                    <a:lstStyle/>
                    <a:p>
                      <a:pPr algn="ctr" fontAlgn="b"/>
                      <a:r>
                        <a:rPr lang="it-IT" sz="1000" b="0" i="0" u="none" strike="noStrike" dirty="0">
                          <a:solidFill>
                            <a:srgbClr val="FF0000"/>
                          </a:solidFill>
                          <a:effectLst/>
                          <a:latin typeface="Arial"/>
                        </a:rPr>
                        <a:t>1oo2 (5%)</a:t>
                      </a: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0938252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RBD Model SIF 1.0 	</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15</a:t>
            </a:fld>
            <a:endParaRPr lang="sv-SE" dirty="0"/>
          </a:p>
        </p:txBody>
      </p:sp>
      <p:pic>
        <p:nvPicPr>
          <p:cNvPr id="3073" name="Picture 1"/>
          <p:cNvPicPr>
            <a:picLocks noGrp="1" noChangeAspect="1" noChangeArrowheads="1"/>
          </p:cNvPicPr>
          <p:nvPr>
            <p:ph idx="1"/>
          </p:nvPr>
        </p:nvPicPr>
        <p:blipFill rotWithShape="1">
          <a:blip r:embed="rId3" cstate="print">
            <a:extLst>
              <a:ext uri="{28A0092B-C50C-407E-A947-70E740481C1C}">
                <a14:useLocalDpi xmlns:a14="http://schemas.microsoft.com/office/drawing/2010/main" val="0"/>
              </a:ext>
            </a:extLst>
          </a:blip>
          <a:srcRect b="7647"/>
          <a:stretch/>
        </p:blipFill>
        <p:spPr bwMode="auto">
          <a:xfrm>
            <a:off x="179512" y="1916832"/>
            <a:ext cx="8880546"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2627784" y="4653136"/>
            <a:ext cx="5004048"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US" dirty="0"/>
              <a:t>S</a:t>
            </a:r>
            <a:r>
              <a:rPr lang="en-US" dirty="0" smtClean="0"/>
              <a:t>topping </a:t>
            </a:r>
            <a:r>
              <a:rPr lang="en-US" dirty="0"/>
              <a:t>RFQ is not 100% effective as person at close range will still be exposed to radiation (assumed 95% effective), the each of the other 2 channel is 100% </a:t>
            </a:r>
            <a:r>
              <a:rPr lang="en-US" dirty="0" smtClean="0"/>
              <a:t>effective.</a:t>
            </a:r>
            <a:endParaRPr lang="en-US" dirty="0"/>
          </a:p>
        </p:txBody>
      </p:sp>
      <p:cxnSp>
        <p:nvCxnSpPr>
          <p:cNvPr id="5" name="Straight Arrow Connector 4"/>
          <p:cNvCxnSpPr>
            <a:stCxn id="8" idx="0"/>
          </p:cNvCxnSpPr>
          <p:nvPr/>
        </p:nvCxnSpPr>
        <p:spPr>
          <a:xfrm flipH="1" flipV="1">
            <a:off x="4572000" y="3861048"/>
            <a:ext cx="557808"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475229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RBD.</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16</a:t>
            </a:fld>
            <a:endParaRPr lang="sv-SE" dirty="0"/>
          </a:p>
        </p:txBody>
      </p:sp>
      <p:graphicFrame>
        <p:nvGraphicFramePr>
          <p:cNvPr id="6" name="Table 5"/>
          <p:cNvGraphicFramePr>
            <a:graphicFrameLocks noGrp="1"/>
          </p:cNvGraphicFramePr>
          <p:nvPr>
            <p:extLst>
              <p:ext uri="{D42A27DB-BD31-4B8C-83A1-F6EECF244321}">
                <p14:modId xmlns:p14="http://schemas.microsoft.com/office/powerpoint/2010/main" val="3738812209"/>
              </p:ext>
            </p:extLst>
          </p:nvPr>
        </p:nvGraphicFramePr>
        <p:xfrm>
          <a:off x="107506" y="2703211"/>
          <a:ext cx="8928987" cy="3030044"/>
        </p:xfrm>
        <a:graphic>
          <a:graphicData uri="http://schemas.openxmlformats.org/drawingml/2006/table">
            <a:tbl>
              <a:tblPr/>
              <a:tblGrid>
                <a:gridCol w="666065"/>
                <a:gridCol w="186312"/>
                <a:gridCol w="279467"/>
                <a:gridCol w="111787"/>
                <a:gridCol w="111787"/>
                <a:gridCol w="279467"/>
                <a:gridCol w="111787"/>
                <a:gridCol w="111787"/>
                <a:gridCol w="340020"/>
                <a:gridCol w="111787"/>
                <a:gridCol w="340020"/>
                <a:gridCol w="111787"/>
                <a:gridCol w="340020"/>
                <a:gridCol w="111787"/>
                <a:gridCol w="111787"/>
                <a:gridCol w="279467"/>
                <a:gridCol w="111787"/>
                <a:gridCol w="111787"/>
                <a:gridCol w="409886"/>
                <a:gridCol w="111787"/>
                <a:gridCol w="111787"/>
                <a:gridCol w="279467"/>
                <a:gridCol w="111787"/>
                <a:gridCol w="111787"/>
                <a:gridCol w="279467"/>
                <a:gridCol w="111787"/>
                <a:gridCol w="111787"/>
                <a:gridCol w="279467"/>
                <a:gridCol w="111787"/>
                <a:gridCol w="111787"/>
                <a:gridCol w="279467"/>
                <a:gridCol w="111787"/>
                <a:gridCol w="111787"/>
                <a:gridCol w="409886"/>
                <a:gridCol w="111787"/>
                <a:gridCol w="111787"/>
                <a:gridCol w="279467"/>
                <a:gridCol w="111787"/>
                <a:gridCol w="111787"/>
                <a:gridCol w="312072"/>
                <a:gridCol w="111787"/>
                <a:gridCol w="111787"/>
                <a:gridCol w="279467"/>
                <a:gridCol w="111787"/>
                <a:gridCol w="111787"/>
                <a:gridCol w="279467"/>
              </a:tblGrid>
              <a:tr h="86348">
                <a:tc>
                  <a:txBody>
                    <a:bodyPr/>
                    <a:lstStyle/>
                    <a:p>
                      <a:pPr algn="ctr" fontAlgn="ctr"/>
                      <a:endParaRPr lang="en-US" sz="400" b="1"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SENSORS</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CCF</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F-DI</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CPU</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F-DQ</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CCF</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SAFETY RELAYS</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CCF</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ACTUATOR</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CCF</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CCF</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SAFETY RELAYS</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CCF</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ACTUATOR</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CCF</a:t>
                      </a: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endParaRPr lang="en-US" sz="400" b="1" i="0" u="none" strike="noStrike">
                        <a:solidFill>
                          <a:srgbClr val="000000"/>
                        </a:solidFill>
                        <a:effectLst/>
                        <a:latin typeface="Calibri"/>
                      </a:endParaRPr>
                    </a:p>
                  </a:txBody>
                  <a:tcPr marL="4293" marR="4293" marT="4293" marB="0" anchor="b">
                    <a:lnL>
                      <a:noFill/>
                    </a:lnL>
                    <a:lnR>
                      <a:noFill/>
                    </a:lnR>
                    <a:lnT>
                      <a:noFill/>
                    </a:lnT>
                    <a:lnB>
                      <a:noFill/>
                    </a:lnB>
                  </a:tcPr>
                </a:tc>
                <a:tc>
                  <a:txBody>
                    <a:bodyPr/>
                    <a:lstStyle/>
                    <a:p>
                      <a:pPr algn="ctr" fontAlgn="b"/>
                      <a:r>
                        <a:rPr lang="en-US" sz="400" b="1" i="0" u="none" strike="noStrike">
                          <a:solidFill>
                            <a:srgbClr val="000000"/>
                          </a:solidFill>
                          <a:effectLst/>
                          <a:latin typeface="Calibri"/>
                        </a:rPr>
                        <a:t>CCF</a:t>
                      </a:r>
                    </a:p>
                  </a:txBody>
                  <a:tcPr marL="4293" marR="4293" marT="4293" marB="0" anchor="b">
                    <a:lnL>
                      <a:noFill/>
                    </a:lnL>
                    <a:lnR>
                      <a:noFill/>
                    </a:lnR>
                    <a:lnT>
                      <a:noFill/>
                    </a:lnT>
                    <a:lnB>
                      <a:noFill/>
                    </a:lnB>
                  </a:tcPr>
                </a:tc>
              </a:tr>
              <a:tr h="105132">
                <a:tc>
                  <a:txBody>
                    <a:bodyPr/>
                    <a:lstStyle/>
                    <a:p>
                      <a:pPr algn="l" fontAlgn="ctr"/>
                      <a:r>
                        <a:rPr lang="en-US" sz="500" b="0" i="0" u="none" strike="noStrike">
                          <a:solidFill>
                            <a:srgbClr val="000000"/>
                          </a:solidFill>
                          <a:effectLst/>
                          <a:latin typeface="Arial"/>
                        </a:rPr>
                        <a:t>Configuration</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1oo2</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l-NL" sz="500" b="0" i="0" u="none" strike="noStrike">
                          <a:solidFill>
                            <a:srgbClr val="000000"/>
                          </a:solidFill>
                          <a:effectLst/>
                          <a:latin typeface="Calibri"/>
                        </a:rPr>
                        <a:t>1oo1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1oo2</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1oo2</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1oo2</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l-NL" sz="500" b="0" i="0" u="none" strike="noStrike">
                          <a:solidFill>
                            <a:srgbClr val="000000"/>
                          </a:solidFill>
                          <a:effectLst/>
                          <a:latin typeface="Calibri"/>
                        </a:rPr>
                        <a:t>1oo1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FF0000"/>
                          </a:solidFill>
                          <a:effectLst/>
                          <a:latin typeface="Calibri"/>
                        </a:rPr>
                        <a:t>1oo2</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l-NL" sz="500" b="0" i="0" u="none" strike="noStrike">
                          <a:solidFill>
                            <a:srgbClr val="FF0000"/>
                          </a:solidFill>
                          <a:effectLst/>
                          <a:latin typeface="Calibri"/>
                        </a:rPr>
                        <a:t>1oo1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FF0000"/>
                          </a:solidFill>
                          <a:effectLst/>
                          <a:latin typeface="Calibri"/>
                        </a:rPr>
                        <a:t>1oo2</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l-NL" sz="500" b="0" i="0" u="none" strike="noStrike">
                          <a:solidFill>
                            <a:srgbClr val="FF0000"/>
                          </a:solidFill>
                          <a:effectLst/>
                          <a:latin typeface="Calibri"/>
                        </a:rPr>
                        <a:t>1oo1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l-NL" sz="500" b="0" i="0" u="none" strike="noStrike">
                          <a:solidFill>
                            <a:srgbClr val="000000"/>
                          </a:solidFill>
                          <a:effectLst/>
                          <a:latin typeface="Calibri"/>
                        </a:rPr>
                        <a:t>1oo1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1oo2</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l-NL" sz="500" b="0" i="0" u="none" strike="noStrike">
                          <a:solidFill>
                            <a:srgbClr val="000000"/>
                          </a:solidFill>
                          <a:effectLst/>
                          <a:latin typeface="Calibri"/>
                        </a:rPr>
                        <a:t>1oo1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1oo2</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l-NL" sz="500" b="0" i="0" u="none" strike="noStrike">
                          <a:solidFill>
                            <a:srgbClr val="000000"/>
                          </a:solidFill>
                          <a:effectLst/>
                          <a:latin typeface="Calibri"/>
                        </a:rPr>
                        <a:t>1oo1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l-NL" sz="500" b="0" i="0" u="none" strike="noStrike">
                          <a:solidFill>
                            <a:srgbClr val="000000"/>
                          </a:solidFill>
                          <a:effectLst/>
                          <a:latin typeface="Calibri"/>
                        </a:rPr>
                        <a:t>1oo1</a:t>
                      </a: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Arial"/>
                        </a:rPr>
                        <a:t>CCF Contribution</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pt-BR" sz="500" b="0" i="0" u="none" strike="noStrike">
                          <a:solidFill>
                            <a:srgbClr val="000000"/>
                          </a:solidFill>
                          <a:effectLst/>
                          <a:latin typeface="Calibri"/>
                        </a:rPr>
                        <a:t>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it-IT" sz="500" b="0" i="0" u="none" strike="noStrike">
                          <a:solidFill>
                            <a:srgbClr val="000000"/>
                          </a:solidFill>
                          <a:effectLst/>
                          <a:latin typeface="Calibri"/>
                        </a:rPr>
                        <a:t>5%</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pt-BR" sz="500" b="0" i="0" u="none" strike="noStrike" dirty="0">
                          <a:solidFill>
                            <a:srgbClr val="FF0000"/>
                          </a:solidFill>
                          <a:effectLst/>
                          <a:latin typeface="Calibri"/>
                        </a:rPr>
                        <a:t>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pt-BR" sz="500" b="0" i="0" u="none" strike="noStrike">
                          <a:solidFill>
                            <a:srgbClr val="FF0000"/>
                          </a:solidFill>
                          <a:effectLst/>
                          <a:latin typeface="Calibri"/>
                        </a:rPr>
                        <a:t>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pt-BR" sz="500" b="0" i="0" u="none" strike="noStrike">
                          <a:solidFill>
                            <a:srgbClr val="000000"/>
                          </a:solidFill>
                          <a:effectLst/>
                          <a:latin typeface="Calibri"/>
                        </a:rPr>
                        <a:t>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pt-BR" sz="500" b="0" i="0" u="none" strike="noStrike">
                          <a:solidFill>
                            <a:srgbClr val="000000"/>
                          </a:solidFill>
                          <a:effectLst/>
                          <a:latin typeface="Calibri"/>
                        </a:rPr>
                        <a:t>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pt-BR" sz="500" b="0" i="0" u="none" strike="noStrike">
                          <a:solidFill>
                            <a:srgbClr val="000000"/>
                          </a:solidFill>
                          <a:effectLst/>
                          <a:latin typeface="Calibri"/>
                        </a:rPr>
                        <a:t>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pt-BR" sz="500" b="0" i="0" u="none" strike="noStrike">
                          <a:solidFill>
                            <a:srgbClr val="000000"/>
                          </a:solidFill>
                          <a:effectLst/>
                          <a:latin typeface="Calibri"/>
                        </a:rPr>
                        <a:t>10%</a:t>
                      </a: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Arial"/>
                        </a:rPr>
                        <a:t>Qty</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FF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FF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FF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FF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1</a:t>
                      </a:r>
                    </a:p>
                  </a:txBody>
                  <a:tcPr marL="4293" marR="4293" marT="4293" marB="0" anchor="ctr">
                    <a:lnL>
                      <a:noFill/>
                    </a:lnL>
                    <a:lnR>
                      <a:noFill/>
                    </a:lnR>
                    <a:lnT>
                      <a:noFill/>
                    </a:lnT>
                    <a:lnB>
                      <a:noFill/>
                    </a:lnB>
                  </a:tcPr>
                </a:tc>
              </a:tr>
              <a:tr h="105132">
                <a:tc>
                  <a:txBody>
                    <a:bodyPr/>
                    <a:lstStyle/>
                    <a:p>
                      <a:pPr algn="l" fontAlgn="ctr"/>
                      <a:endParaRPr lang="en-US" sz="500" b="0" i="0" u="none" strike="noStrike">
                        <a:solidFill>
                          <a:srgbClr val="000000"/>
                        </a:solidFill>
                        <a:effectLst/>
                        <a:latin typeface="Arial"/>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Symbol"/>
                        </a:rPr>
                        <a:t>l</a:t>
                      </a:r>
                      <a:r>
                        <a:rPr lang="en-US" sz="500" b="0" i="0" u="none" strike="noStrike">
                          <a:solidFill>
                            <a:srgbClr val="000000"/>
                          </a:solidFill>
                          <a:effectLst/>
                          <a:latin typeface="Arial"/>
                        </a:rPr>
                        <a:t>DD (autotest)</a:t>
                      </a:r>
                      <a:endParaRPr lang="en-US" sz="500" b="0" i="0" u="none" strike="noStrike">
                        <a:solidFill>
                          <a:srgbClr val="000000"/>
                        </a:solidFill>
                        <a:effectLst/>
                        <a:latin typeface="Symbol"/>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Symbol"/>
                        </a:rPr>
                        <a:t>l</a:t>
                      </a:r>
                      <a:r>
                        <a:rPr lang="en-US" sz="500" b="0" i="0" u="none" strike="noStrike">
                          <a:solidFill>
                            <a:srgbClr val="000000"/>
                          </a:solidFill>
                          <a:effectLst/>
                          <a:latin typeface="Arial"/>
                        </a:rPr>
                        <a:t>DD (autotest) x Qty</a:t>
                      </a:r>
                      <a:endParaRPr lang="en-US" sz="500" b="0" i="0" u="none" strike="noStrike">
                        <a:solidFill>
                          <a:srgbClr val="000000"/>
                        </a:solidFill>
                        <a:effectLst/>
                        <a:latin typeface="Symbol"/>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Arial"/>
                        </a:rPr>
                        <a:t>MTTR (hrs)</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Symbol"/>
                        </a:rPr>
                        <a:t>l</a:t>
                      </a:r>
                      <a:r>
                        <a:rPr lang="en-US" sz="500" b="0" i="0" u="none" strike="noStrike">
                          <a:solidFill>
                            <a:srgbClr val="000000"/>
                          </a:solidFill>
                          <a:effectLst/>
                          <a:latin typeface="Arial"/>
                        </a:rPr>
                        <a:t>DD (sys)</a:t>
                      </a:r>
                      <a:endParaRPr lang="en-US" sz="500" b="0" i="0" u="none" strike="noStrike">
                        <a:solidFill>
                          <a:srgbClr val="000000"/>
                        </a:solidFill>
                        <a:effectLst/>
                        <a:latin typeface="Symbol"/>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Arial"/>
                        </a:rPr>
                        <a:t>PFD (d) in ta</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endParaRPr lang="en-US" sz="500" b="0" i="0" u="none" strike="noStrike">
                        <a:solidFill>
                          <a:srgbClr val="000000"/>
                        </a:solidFill>
                        <a:effectLst/>
                        <a:latin typeface="Arial"/>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Symbol"/>
                        </a:rPr>
                        <a:t>l</a:t>
                      </a:r>
                      <a:r>
                        <a:rPr lang="en-US" sz="500" b="0" i="0" u="none" strike="noStrike">
                          <a:solidFill>
                            <a:srgbClr val="000000"/>
                          </a:solidFill>
                          <a:effectLst/>
                          <a:latin typeface="Arial"/>
                        </a:rPr>
                        <a:t>DD(PST)</a:t>
                      </a:r>
                      <a:endParaRPr lang="en-US" sz="500" b="0" i="0" u="none" strike="noStrike">
                        <a:solidFill>
                          <a:srgbClr val="000000"/>
                        </a:solidFill>
                        <a:effectLst/>
                        <a:latin typeface="Symbol"/>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Symbol"/>
                        </a:rPr>
                        <a:t>l</a:t>
                      </a:r>
                      <a:r>
                        <a:rPr lang="en-US" sz="500" b="0" i="0" u="none" strike="noStrike">
                          <a:solidFill>
                            <a:srgbClr val="000000"/>
                          </a:solidFill>
                          <a:effectLst/>
                          <a:latin typeface="Arial"/>
                        </a:rPr>
                        <a:t>DD (PST) x Qty</a:t>
                      </a:r>
                      <a:endParaRPr lang="en-US" sz="500" b="0" i="0" u="none" strike="noStrike">
                        <a:solidFill>
                          <a:srgbClr val="000000"/>
                        </a:solidFill>
                        <a:effectLst/>
                        <a:latin typeface="Symbol"/>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Arial"/>
                        </a:rPr>
                        <a:t>Tp(PST) (hrs)</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Symbol"/>
                        </a:rPr>
                        <a:t>l</a:t>
                      </a:r>
                      <a:r>
                        <a:rPr lang="en-US" sz="500" b="0" i="0" u="none" strike="noStrike">
                          <a:solidFill>
                            <a:srgbClr val="000000"/>
                          </a:solidFill>
                          <a:effectLst/>
                          <a:latin typeface="Arial"/>
                        </a:rPr>
                        <a:t>DD(PST) (sys)</a:t>
                      </a:r>
                      <a:endParaRPr lang="en-US" sz="500" b="0" i="0" u="none" strike="noStrike">
                        <a:solidFill>
                          <a:srgbClr val="000000"/>
                        </a:solidFill>
                        <a:effectLst/>
                        <a:latin typeface="Symbol"/>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Arial"/>
                        </a:rPr>
                        <a:t>PFD(PST) in ta</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endParaRPr lang="en-US" sz="500" b="0" i="0" u="none" strike="noStrike">
                        <a:solidFill>
                          <a:srgbClr val="000000"/>
                        </a:solidFill>
                        <a:effectLst/>
                        <a:latin typeface="Arial"/>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FF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Symbol"/>
                        </a:rPr>
                        <a:t>l</a:t>
                      </a:r>
                      <a:r>
                        <a:rPr lang="en-US" sz="500" b="0" i="0" u="none" strike="noStrike">
                          <a:solidFill>
                            <a:srgbClr val="000000"/>
                          </a:solidFill>
                          <a:effectLst/>
                          <a:latin typeface="Arial"/>
                        </a:rPr>
                        <a:t>DU (proof test)</a:t>
                      </a:r>
                      <a:endParaRPr lang="en-US" sz="500" b="0" i="0" u="none" strike="noStrike">
                        <a:solidFill>
                          <a:srgbClr val="000000"/>
                        </a:solidFill>
                        <a:effectLst/>
                        <a:latin typeface="Symbol"/>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1.00E-08</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1.00E-09</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1.00E-09</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1.00E-09</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1.00E-09</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1.50E-10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1.7E-09</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1.7E-10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4.00E-08</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4.00E-09</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1.7E-09</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1.7E-10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4.00E-08</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4.00E-09</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gridSpan="2">
                  <a:txBody>
                    <a:bodyPr/>
                    <a:lstStyle/>
                    <a:p>
                      <a:pPr algn="l" fontAlgn="ctr"/>
                      <a:r>
                        <a:rPr lang="en-US" sz="500" b="0" i="0" u="none" strike="noStrike">
                          <a:solidFill>
                            <a:srgbClr val="000000"/>
                          </a:solidFill>
                          <a:effectLst/>
                          <a:latin typeface="Symbol"/>
                        </a:rPr>
                        <a:t>l</a:t>
                      </a:r>
                      <a:r>
                        <a:rPr lang="en-US" sz="500" b="0" i="0" u="none" strike="noStrike">
                          <a:solidFill>
                            <a:srgbClr val="000000"/>
                          </a:solidFill>
                          <a:effectLst/>
                          <a:latin typeface="Arial"/>
                        </a:rPr>
                        <a:t>DU (proof test) x Qty</a:t>
                      </a:r>
                      <a:endParaRPr lang="en-US" sz="500" b="0" i="0" u="none" strike="noStrike">
                        <a:solidFill>
                          <a:srgbClr val="000000"/>
                        </a:solidFill>
                        <a:effectLst/>
                        <a:latin typeface="Symbol"/>
                      </a:endParaRPr>
                    </a:p>
                  </a:txBody>
                  <a:tcPr marL="4293" marR="4293" marT="4293" marB="0" anchor="ctr">
                    <a:lnL>
                      <a:noFill/>
                    </a:lnL>
                    <a:lnR>
                      <a:noFill/>
                    </a:lnR>
                    <a:lnT>
                      <a:noFill/>
                    </a:lnT>
                    <a:lnB>
                      <a:noFill/>
                    </a:lnB>
                  </a:tcPr>
                </a:tc>
                <a:tc hMerge="1">
                  <a:txBody>
                    <a:bodyPr/>
                    <a:lstStyle/>
                    <a:p>
                      <a:endParaRPr lang="en-GB"/>
                    </a:p>
                  </a:txBody>
                  <a:tcPr/>
                </a:tc>
                <a:tc>
                  <a:txBody>
                    <a:bodyPr/>
                    <a:lstStyle/>
                    <a:p>
                      <a:pPr algn="ctr" fontAlgn="ctr"/>
                      <a:r>
                        <a:rPr lang="nb-NO" sz="500" b="0" i="0" u="none" strike="noStrike">
                          <a:solidFill>
                            <a:srgbClr val="000000"/>
                          </a:solidFill>
                          <a:effectLst/>
                          <a:latin typeface="Calibri"/>
                        </a:rPr>
                        <a:t>1.00E-08</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1.00E-09</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gridSpan="5">
                  <a:txBody>
                    <a:bodyPr/>
                    <a:lstStyle/>
                    <a:p>
                      <a:pPr algn="ctr" fontAlgn="ctr"/>
                      <a:r>
                        <a:rPr lang="nb-NO" sz="500" b="0" i="0" u="none" strike="noStrike">
                          <a:solidFill>
                            <a:srgbClr val="000000"/>
                          </a:solidFill>
                          <a:effectLst/>
                          <a:latin typeface="Calibri"/>
                        </a:rPr>
                        <a:t>3.00E-09</a:t>
                      </a:r>
                    </a:p>
                  </a:txBody>
                  <a:tcPr marL="4293" marR="4293" marT="4293" marB="0" anchor="ctr">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1.50E-10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5.06328E-13</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1.7E-10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2.80E-10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4.00E-09</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5.06328E-13</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1.7E-10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2.80E-10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4.00E-09</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Arial"/>
                        </a:rPr>
                        <a:t>Tp (hrs)</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is-IS" sz="500" b="0" i="0" u="none" strike="noStrike">
                          <a:solidFill>
                            <a:srgbClr val="000000"/>
                          </a:solidFill>
                          <a:effectLst/>
                          <a:latin typeface="Calibri"/>
                        </a:rPr>
                        <a:t>175200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is-IS" sz="500" b="0" i="0" u="none" strike="noStrike">
                          <a:solidFill>
                            <a:srgbClr val="000000"/>
                          </a:solidFill>
                          <a:effectLst/>
                          <a:latin typeface="Calibri"/>
                        </a:rPr>
                        <a:t>175200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gridSpan="5">
                  <a:txBody>
                    <a:bodyPr/>
                    <a:lstStyle/>
                    <a:p>
                      <a:pPr algn="ctr" fontAlgn="ctr"/>
                      <a:r>
                        <a:rPr lang="is-IS" sz="500" b="0" i="0" u="none" strike="noStrike">
                          <a:solidFill>
                            <a:srgbClr val="000000"/>
                          </a:solidFill>
                          <a:effectLst/>
                          <a:latin typeface="Calibri"/>
                        </a:rPr>
                        <a:t>175200</a:t>
                      </a:r>
                    </a:p>
                  </a:txBody>
                  <a:tcPr marL="4293" marR="4293" marT="4293" marB="0" anchor="ctr">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is-IS" sz="500" b="0" i="0" u="none" strike="noStrike">
                          <a:solidFill>
                            <a:srgbClr val="000000"/>
                          </a:solidFill>
                          <a:effectLst/>
                          <a:latin typeface="Calibri"/>
                        </a:rPr>
                        <a:t>175200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is-IS" sz="500" b="0" i="0" u="none" strike="noStrike">
                          <a:solidFill>
                            <a:srgbClr val="000000"/>
                          </a:solidFill>
                          <a:effectLst/>
                          <a:latin typeface="Calibri"/>
                        </a:rPr>
                        <a:t>175200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is-IS" sz="500" b="0" i="0" u="none" strike="noStrike">
                          <a:solidFill>
                            <a:srgbClr val="000000"/>
                          </a:solidFill>
                          <a:effectLst/>
                          <a:latin typeface="Calibri"/>
                        </a:rPr>
                        <a:t>175200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is-IS" sz="500" b="0" i="0" u="none" strike="noStrike">
                          <a:solidFill>
                            <a:srgbClr val="000000"/>
                          </a:solidFill>
                          <a:effectLst/>
                          <a:latin typeface="Calibri"/>
                        </a:rPr>
                        <a:t>175200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is-IS" sz="500" b="0" i="0" u="none" strike="noStrike">
                          <a:solidFill>
                            <a:srgbClr val="000000"/>
                          </a:solidFill>
                          <a:effectLst/>
                          <a:latin typeface="Calibri"/>
                        </a:rPr>
                        <a:t>175200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is-IS" sz="500" b="0" i="0" u="none" strike="noStrike">
                          <a:solidFill>
                            <a:srgbClr val="000000"/>
                          </a:solidFill>
                          <a:effectLst/>
                          <a:latin typeface="Calibri"/>
                        </a:rPr>
                        <a:t>175200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is-IS" sz="500" b="0" i="0" u="none" strike="noStrike">
                          <a:solidFill>
                            <a:srgbClr val="000000"/>
                          </a:solidFill>
                          <a:effectLst/>
                          <a:latin typeface="Calibri"/>
                        </a:rPr>
                        <a:t>175200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is-IS" sz="500" b="0" i="0" u="none" strike="noStrike">
                          <a:solidFill>
                            <a:srgbClr val="000000"/>
                          </a:solidFill>
                          <a:effectLst/>
                          <a:latin typeface="Calibri"/>
                        </a:rPr>
                        <a:t>175200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is-IS" sz="500" b="0" i="0" u="none" strike="noStrike">
                          <a:solidFill>
                            <a:srgbClr val="000000"/>
                          </a:solidFill>
                          <a:effectLst/>
                          <a:latin typeface="Calibri"/>
                        </a:rPr>
                        <a:t>175200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is-IS" sz="500" b="0" i="0" u="none" strike="noStrike">
                          <a:solidFill>
                            <a:srgbClr val="000000"/>
                          </a:solidFill>
                          <a:effectLst/>
                          <a:latin typeface="Calibri"/>
                        </a:rPr>
                        <a:t>175200</a:t>
                      </a: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Arial"/>
                        </a:rPr>
                        <a:t>IDU (channel)</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gridSpan="10">
                  <a:txBody>
                    <a:bodyPr/>
                    <a:lstStyle/>
                    <a:p>
                      <a:pPr algn="ctr" fontAlgn="ctr"/>
                      <a:r>
                        <a:rPr lang="hr-HR" sz="500" b="0" i="0" u="none" strike="noStrike">
                          <a:solidFill>
                            <a:srgbClr val="000000"/>
                          </a:solidFill>
                          <a:effectLst/>
                          <a:latin typeface="Calibri"/>
                        </a:rPr>
                        <a:t>4.23E-09</a:t>
                      </a:r>
                    </a:p>
                  </a:txBody>
                  <a:tcPr marL="4293" marR="4293" marT="4293" marB="0" anchor="ctr">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4.23E-10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gridSpan="10">
                  <a:txBody>
                    <a:bodyPr/>
                    <a:lstStyle/>
                    <a:p>
                      <a:pPr algn="ctr" fontAlgn="ctr"/>
                      <a:r>
                        <a:rPr lang="nb-NO" sz="500" b="0" i="0" u="none" strike="noStrike">
                          <a:solidFill>
                            <a:srgbClr val="000000"/>
                          </a:solidFill>
                          <a:effectLst/>
                          <a:latin typeface="Calibri"/>
                        </a:rPr>
                        <a:t>2.23E-10</a:t>
                      </a:r>
                    </a:p>
                  </a:txBody>
                  <a:tcPr marL="4293" marR="4293" marT="4293" marB="0" anchor="ctr">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2.23E-11</a:t>
                      </a: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Symbol"/>
                        </a:rPr>
                        <a:t>l</a:t>
                      </a:r>
                      <a:r>
                        <a:rPr lang="en-US" sz="500" b="0" i="0" u="none" strike="noStrike">
                          <a:solidFill>
                            <a:srgbClr val="000000"/>
                          </a:solidFill>
                          <a:effectLst/>
                          <a:latin typeface="Arial"/>
                        </a:rPr>
                        <a:t>DU (sys)</a:t>
                      </a:r>
                      <a:endParaRPr lang="en-US" sz="500" b="0" i="0" u="none" strike="noStrike">
                        <a:solidFill>
                          <a:srgbClr val="000000"/>
                        </a:solidFill>
                        <a:effectLst/>
                        <a:latin typeface="Symbol"/>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1.75E-11</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1.00E-09</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gridSpan="5">
                  <a:txBody>
                    <a:bodyPr/>
                    <a:lstStyle/>
                    <a:p>
                      <a:pPr algn="ctr" fontAlgn="ctr"/>
                      <a:r>
                        <a:rPr lang="nb-NO" sz="500" b="0" i="0" u="none" strike="noStrike">
                          <a:solidFill>
                            <a:srgbClr val="000000"/>
                          </a:solidFill>
                          <a:effectLst/>
                          <a:latin typeface="Calibri"/>
                        </a:rPr>
                        <a:t>1.58E-12</a:t>
                      </a:r>
                    </a:p>
                  </a:txBody>
                  <a:tcPr marL="4293" marR="4293" marT="4293" marB="0" anchor="ctr">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1.50E-10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gridSpan="10">
                  <a:txBody>
                    <a:bodyPr/>
                    <a:lstStyle/>
                    <a:p>
                      <a:pPr algn="ctr" fontAlgn="ctr"/>
                      <a:r>
                        <a:rPr lang="nb-NO" sz="500" b="0" i="0" u="none" strike="noStrike">
                          <a:solidFill>
                            <a:srgbClr val="000000"/>
                          </a:solidFill>
                          <a:effectLst/>
                          <a:latin typeface="Calibri"/>
                        </a:rPr>
                        <a:t>2.32E-15</a:t>
                      </a:r>
                    </a:p>
                  </a:txBody>
                  <a:tcPr marL="4293" marR="4293" marT="4293" marB="0" anchor="ctr">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4.23E-10</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gridSpan="10">
                  <a:txBody>
                    <a:bodyPr/>
                    <a:lstStyle/>
                    <a:p>
                      <a:pPr algn="ctr" fontAlgn="ctr"/>
                      <a:r>
                        <a:rPr lang="nb-NO" sz="500" b="0" i="0" u="none" strike="noStrike">
                          <a:solidFill>
                            <a:srgbClr val="000000"/>
                          </a:solidFill>
                          <a:effectLst/>
                          <a:latin typeface="Calibri"/>
                        </a:rPr>
                        <a:t>8.68E-15</a:t>
                      </a:r>
                    </a:p>
                  </a:txBody>
                  <a:tcPr marL="4293" marR="4293" marT="4293" marB="0" anchor="ctr">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2.23E-11</a:t>
                      </a: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Arial"/>
                        </a:rPr>
                        <a:t>PFD (u) in Tp</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1.02E-06</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hr-HR" sz="500" b="0" i="0" u="none" strike="noStrike">
                          <a:solidFill>
                            <a:srgbClr val="000000"/>
                          </a:solidFill>
                          <a:effectLst/>
                          <a:latin typeface="Calibri"/>
                        </a:rPr>
                        <a:t>8.8E-05</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gridSpan="5">
                  <a:txBody>
                    <a:bodyPr/>
                    <a:lstStyle/>
                    <a:p>
                      <a:pPr algn="ctr" fontAlgn="ctr"/>
                      <a:r>
                        <a:rPr lang="nb-NO" sz="500" b="0" i="0" u="none" strike="noStrike">
                          <a:solidFill>
                            <a:srgbClr val="000000"/>
                          </a:solidFill>
                          <a:effectLst/>
                          <a:latin typeface="Calibri"/>
                        </a:rPr>
                        <a:t>9.21E-08</a:t>
                      </a:r>
                    </a:p>
                  </a:txBody>
                  <a:tcPr marL="4293" marR="4293" marT="4293" marB="0" anchor="ctr">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1.31E-05</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gridSpan="10">
                  <a:txBody>
                    <a:bodyPr/>
                    <a:lstStyle/>
                    <a:p>
                      <a:pPr algn="ctr" fontAlgn="ctr"/>
                      <a:r>
                        <a:rPr lang="nb-NO" sz="500" b="0" i="0" u="none" strike="noStrike">
                          <a:solidFill>
                            <a:srgbClr val="000000"/>
                          </a:solidFill>
                          <a:effectLst/>
                          <a:latin typeface="Calibri"/>
                        </a:rPr>
                        <a:t>1.02E-10</a:t>
                      </a:r>
                    </a:p>
                  </a:txBody>
                  <a:tcPr marL="4293" marR="4293" marT="4293" marB="0" anchor="ctr">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3.70E-05</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gridSpan="10">
                  <a:txBody>
                    <a:bodyPr/>
                    <a:lstStyle/>
                    <a:p>
                      <a:pPr algn="ctr" fontAlgn="ctr"/>
                      <a:r>
                        <a:rPr lang="nb-NO" sz="500" b="0" i="0" u="none" strike="noStrike">
                          <a:solidFill>
                            <a:srgbClr val="000000"/>
                          </a:solidFill>
                          <a:effectLst/>
                          <a:latin typeface="Calibri"/>
                        </a:rPr>
                        <a:t>5.07E-10</a:t>
                      </a:r>
                    </a:p>
                  </a:txBody>
                  <a:tcPr marL="4293" marR="4293" marT="4293" marB="0" anchor="ctr">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nb-NO" sz="500" b="0" i="0" u="none" strike="noStrike">
                          <a:solidFill>
                            <a:srgbClr val="000000"/>
                          </a:solidFill>
                          <a:effectLst/>
                          <a:latin typeface="Calibri"/>
                        </a:rPr>
                        <a:t>1.95E-06</a:t>
                      </a:r>
                    </a:p>
                  </a:txBody>
                  <a:tcPr marL="4293" marR="4293" marT="4293" marB="0" anchor="ctr">
                    <a:lnL>
                      <a:noFill/>
                    </a:lnL>
                    <a:lnR>
                      <a:noFill/>
                    </a:lnR>
                    <a:lnT>
                      <a:noFill/>
                    </a:lnT>
                    <a:lnB>
                      <a:noFill/>
                    </a:lnB>
                  </a:tcPr>
                </a:tc>
              </a:tr>
              <a:tr h="105132">
                <a:tc>
                  <a:txBody>
                    <a:bodyPr/>
                    <a:lstStyle/>
                    <a:p>
                      <a:pPr algn="l" fontAlgn="ctr"/>
                      <a:endParaRPr lang="en-US" sz="500" b="0" i="0" u="none" strike="noStrike">
                        <a:solidFill>
                          <a:srgbClr val="000000"/>
                        </a:solidFill>
                        <a:effectLst/>
                        <a:latin typeface="Arial"/>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Arial"/>
                        </a:rPr>
                        <a:t>Total</a:t>
                      </a:r>
                      <a:r>
                        <a:rPr lang="en-US" sz="500" b="0" i="0" u="none" strike="noStrike">
                          <a:solidFill>
                            <a:srgbClr val="000000"/>
                          </a:solidFill>
                          <a:effectLst/>
                          <a:latin typeface="Symbol"/>
                        </a:rPr>
                        <a:t> l</a:t>
                      </a:r>
                      <a:r>
                        <a:rPr lang="en-US" sz="500" b="0" i="0" u="none" strike="noStrike">
                          <a:solidFill>
                            <a:srgbClr val="000000"/>
                          </a:solidFill>
                          <a:effectLst/>
                          <a:latin typeface="Arial"/>
                        </a:rPr>
                        <a:t>DD (sys)</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Arial"/>
                        </a:rPr>
                        <a:t>Total</a:t>
                      </a:r>
                      <a:r>
                        <a:rPr lang="en-US" sz="500" b="0" i="0" u="none" strike="noStrike">
                          <a:solidFill>
                            <a:srgbClr val="000000"/>
                          </a:solidFill>
                          <a:effectLst/>
                          <a:latin typeface="Symbol"/>
                        </a:rPr>
                        <a:t> l</a:t>
                      </a:r>
                      <a:r>
                        <a:rPr lang="en-US" sz="500" b="0" i="0" u="none" strike="noStrike">
                          <a:solidFill>
                            <a:srgbClr val="000000"/>
                          </a:solidFill>
                          <a:effectLst/>
                          <a:latin typeface="Arial"/>
                        </a:rPr>
                        <a:t>DU (sys)</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0" i="0" u="none" strike="noStrike">
                          <a:solidFill>
                            <a:srgbClr val="000000"/>
                          </a:solidFill>
                          <a:effectLst/>
                          <a:latin typeface="Symbol"/>
                        </a:rPr>
                        <a:t>l</a:t>
                      </a:r>
                      <a:r>
                        <a:rPr lang="en-US" sz="500" b="0" i="0" u="none" strike="noStrike">
                          <a:solidFill>
                            <a:srgbClr val="000000"/>
                          </a:solidFill>
                          <a:effectLst/>
                          <a:latin typeface="Arial"/>
                        </a:rPr>
                        <a:t>D (sys)</a:t>
                      </a:r>
                      <a:endParaRPr lang="en-US" sz="500" b="0" i="0" u="none" strike="noStrike">
                        <a:solidFill>
                          <a:srgbClr val="000000"/>
                        </a:solidFill>
                        <a:effectLst/>
                        <a:latin typeface="Symbol"/>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gridSpan="2">
                  <a:txBody>
                    <a:bodyPr/>
                    <a:lstStyle/>
                    <a:p>
                      <a:pPr algn="l" fontAlgn="ctr"/>
                      <a:r>
                        <a:rPr lang="en-US" sz="500" b="1" i="0" u="none" strike="noStrike">
                          <a:solidFill>
                            <a:srgbClr val="000000"/>
                          </a:solidFill>
                          <a:effectLst/>
                          <a:latin typeface="Arial"/>
                        </a:rPr>
                        <a:t>PFD Achieved (total)</a:t>
                      </a:r>
                    </a:p>
                  </a:txBody>
                  <a:tcPr marL="4293" marR="4293" marT="4293" marB="0" anchor="ctr">
                    <a:lnL>
                      <a:noFill/>
                    </a:lnL>
                    <a:lnR>
                      <a:noFill/>
                    </a:lnR>
                    <a:lnT>
                      <a:noFill/>
                    </a:lnT>
                    <a:lnB>
                      <a:noFill/>
                    </a:lnB>
                  </a:tcPr>
                </a:tc>
                <a:tc hMerge="1">
                  <a:txBody>
                    <a:bodyPr/>
                    <a:lstStyle/>
                    <a:p>
                      <a:endParaRPr lang="en-GB"/>
                    </a:p>
                  </a:txBody>
                  <a:tcPr/>
                </a:tc>
                <a:tc>
                  <a:txBody>
                    <a:bodyPr/>
                    <a:lstStyle/>
                    <a:p>
                      <a:pPr algn="ctr" fontAlgn="ctr"/>
                      <a:r>
                        <a:rPr lang="nb-NO" sz="500" b="1" i="0" u="none" strike="noStrike">
                          <a:solidFill>
                            <a:srgbClr val="000000"/>
                          </a:solidFill>
                          <a:effectLst/>
                          <a:latin typeface="Calibri"/>
                        </a:rPr>
                        <a:t>1.41E-04</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r>
              <a:tr h="105132">
                <a:tc>
                  <a:txBody>
                    <a:bodyPr/>
                    <a:lstStyle/>
                    <a:p>
                      <a:pPr algn="l" fontAlgn="ctr"/>
                      <a:r>
                        <a:rPr lang="en-US" sz="500" b="1" i="0" u="none" strike="noStrike">
                          <a:solidFill>
                            <a:srgbClr val="000000"/>
                          </a:solidFill>
                          <a:effectLst/>
                          <a:latin typeface="Arial"/>
                        </a:rPr>
                        <a:t>SIL Achieved (PFD)</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r>
                        <a:rPr lang="en-US" sz="500" b="0" i="0" u="none" strike="noStrike">
                          <a:solidFill>
                            <a:srgbClr val="000000"/>
                          </a:solidFill>
                          <a:effectLst/>
                          <a:latin typeface="Calibri"/>
                        </a:rPr>
                        <a:t>3</a:t>
                      </a: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a:solidFill>
                          <a:srgbClr val="000000"/>
                        </a:solidFill>
                        <a:effectLst/>
                        <a:latin typeface="Calibri"/>
                      </a:endParaRPr>
                    </a:p>
                  </a:txBody>
                  <a:tcPr marL="4293" marR="4293" marT="4293" marB="0" anchor="ctr">
                    <a:lnL>
                      <a:noFill/>
                    </a:lnL>
                    <a:lnR>
                      <a:noFill/>
                    </a:lnR>
                    <a:lnT>
                      <a:noFill/>
                    </a:lnT>
                    <a:lnB>
                      <a:noFill/>
                    </a:lnB>
                  </a:tcPr>
                </a:tc>
                <a:tc>
                  <a:txBody>
                    <a:bodyPr/>
                    <a:lstStyle/>
                    <a:p>
                      <a:pPr algn="ctr" fontAlgn="ctr"/>
                      <a:endParaRPr lang="en-US" sz="500" b="0" i="0" u="none" strike="noStrike" dirty="0">
                        <a:solidFill>
                          <a:srgbClr val="000000"/>
                        </a:solidFill>
                        <a:effectLst/>
                        <a:latin typeface="Calibri"/>
                      </a:endParaRPr>
                    </a:p>
                  </a:txBody>
                  <a:tcPr marL="4293" marR="4293" marT="4293" marB="0" anchor="ctr">
                    <a:lnL>
                      <a:noFill/>
                    </a:lnL>
                    <a:lnR>
                      <a:noFill/>
                    </a:lnR>
                    <a:lnT>
                      <a:noFill/>
                    </a:lnT>
                    <a:lnB>
                      <a:noFill/>
                    </a:lnB>
                  </a:tcPr>
                </a:tc>
              </a:tr>
            </a:tbl>
          </a:graphicData>
        </a:graphic>
      </p:graphicFrame>
    </p:spTree>
    <p:extLst>
      <p:ext uri="{BB962C8B-B14F-4D97-AF65-F5344CB8AC3E}">
        <p14:creationId xmlns:p14="http://schemas.microsoft.com/office/powerpoint/2010/main" val="388708104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Simplified FTA/ETA Bow-Tie.</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17</a:t>
            </a:fld>
            <a:endParaRPr lang="sv-SE" dirty="0"/>
          </a:p>
        </p:txBody>
      </p:sp>
      <p:pic>
        <p:nvPicPr>
          <p:cNvPr id="9" name="Picture 8" descr="Screen Shot 2016-11-29 at 08.05.5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1844824"/>
            <a:ext cx="5931374" cy="4595530"/>
          </a:xfrm>
          <a:prstGeom prst="rect">
            <a:avLst/>
          </a:prstGeom>
        </p:spPr>
      </p:pic>
      <p:sp>
        <p:nvSpPr>
          <p:cNvPr id="10" name="TextBox 9"/>
          <p:cNvSpPr txBox="1"/>
          <p:nvPr/>
        </p:nvSpPr>
        <p:spPr>
          <a:xfrm>
            <a:off x="6444208" y="3501008"/>
            <a:ext cx="1584176"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GB" sz="1200" dirty="0" smtClean="0"/>
              <a:t>Consequences</a:t>
            </a:r>
          </a:p>
          <a:p>
            <a:pPr algn="ctr"/>
            <a:r>
              <a:rPr lang="en-GB" sz="1200" dirty="0" smtClean="0"/>
              <a:t>Output frequencies </a:t>
            </a:r>
            <a:endParaRPr lang="sv-SE" sz="1200" dirty="0"/>
          </a:p>
        </p:txBody>
      </p:sp>
      <p:sp>
        <p:nvSpPr>
          <p:cNvPr id="11" name="TextBox 10"/>
          <p:cNvSpPr txBox="1"/>
          <p:nvPr/>
        </p:nvSpPr>
        <p:spPr>
          <a:xfrm>
            <a:off x="5508104" y="1556792"/>
            <a:ext cx="1516988"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sz="1200" dirty="0" smtClean="0"/>
              <a:t>Mitigating measures</a:t>
            </a:r>
            <a:endParaRPr lang="sv-SE" sz="1200" dirty="0"/>
          </a:p>
        </p:txBody>
      </p:sp>
    </p:spTree>
    <p:extLst>
      <p:ext uri="{BB962C8B-B14F-4D97-AF65-F5344CB8AC3E}">
        <p14:creationId xmlns:p14="http://schemas.microsoft.com/office/powerpoint/2010/main" val="388708104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Questions </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18</a:t>
            </a:fld>
            <a:endParaRPr lang="sv-SE" dirty="0"/>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9792" y="2204864"/>
            <a:ext cx="3494801"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448576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Contents</a:t>
            </a:r>
            <a:endParaRPr lang="en-GB" dirty="0"/>
          </a:p>
        </p:txBody>
      </p:sp>
      <p:sp>
        <p:nvSpPr>
          <p:cNvPr id="3" name="Content Placeholder 2"/>
          <p:cNvSpPr>
            <a:spLocks noGrp="1"/>
          </p:cNvSpPr>
          <p:nvPr>
            <p:ph idx="1"/>
          </p:nvPr>
        </p:nvSpPr>
        <p:spPr>
          <a:xfrm>
            <a:off x="457200" y="1600201"/>
            <a:ext cx="8229600" cy="2476871"/>
          </a:xfrm>
        </p:spPr>
        <p:txBody>
          <a:bodyPr>
            <a:normAutofit lnSpcReduction="10000"/>
          </a:bodyPr>
          <a:lstStyle/>
          <a:p>
            <a:r>
              <a:rPr lang="en-GB" sz="2400" dirty="0" smtClean="0">
                <a:solidFill>
                  <a:schemeClr val="tx1"/>
                </a:solidFill>
              </a:rPr>
              <a:t>HAZID Process</a:t>
            </a:r>
          </a:p>
          <a:p>
            <a:r>
              <a:rPr lang="en-GB" sz="2400" dirty="0" smtClean="0">
                <a:solidFill>
                  <a:schemeClr val="tx1"/>
                </a:solidFill>
              </a:rPr>
              <a:t>Risk Matrix</a:t>
            </a:r>
          </a:p>
          <a:p>
            <a:r>
              <a:rPr lang="en-GB" sz="2400" dirty="0" smtClean="0">
                <a:solidFill>
                  <a:schemeClr val="tx1"/>
                </a:solidFill>
              </a:rPr>
              <a:t>Safety Integrity Level (SIL) Determination</a:t>
            </a:r>
          </a:p>
          <a:p>
            <a:r>
              <a:rPr lang="en-GB" sz="2400" dirty="0">
                <a:solidFill>
                  <a:schemeClr val="tx1"/>
                </a:solidFill>
              </a:rPr>
              <a:t>Safety Integrity Level (SIL) </a:t>
            </a:r>
            <a:r>
              <a:rPr lang="en-GB" sz="2400" dirty="0" smtClean="0">
                <a:solidFill>
                  <a:schemeClr val="tx1"/>
                </a:solidFill>
              </a:rPr>
              <a:t>Verification</a:t>
            </a:r>
          </a:p>
          <a:p>
            <a:r>
              <a:rPr lang="en-GB" sz="2400" dirty="0" smtClean="0">
                <a:solidFill>
                  <a:schemeClr val="tx1"/>
                </a:solidFill>
              </a:rPr>
              <a:t>Reliability Block Diagram</a:t>
            </a:r>
          </a:p>
          <a:p>
            <a:r>
              <a:rPr lang="en-GB" sz="2400" dirty="0" smtClean="0">
                <a:solidFill>
                  <a:schemeClr val="tx1"/>
                </a:solidFill>
              </a:rPr>
              <a:t>Simplified Example</a:t>
            </a:r>
            <a:r>
              <a:rPr lang="en-GB" sz="2400" dirty="0" smtClean="0">
                <a:solidFill>
                  <a:schemeClr val="tx1"/>
                </a:solidFill>
              </a:rPr>
              <a:t>.</a:t>
            </a:r>
          </a:p>
          <a:p>
            <a:endParaRPr lang="en-GB" sz="3300" dirty="0" smtClean="0">
              <a:solidFill>
                <a:schemeClr val="tx1"/>
              </a:solidFill>
            </a:endParaRPr>
          </a:p>
          <a:p>
            <a:endParaRPr lang="en-GB" sz="2000" dirty="0" smtClean="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dirty="0"/>
          </a:p>
        </p:txBody>
      </p:sp>
    </p:spTree>
    <p:extLst>
      <p:ext uri="{BB962C8B-B14F-4D97-AF65-F5344CB8AC3E}">
        <p14:creationId xmlns:p14="http://schemas.microsoft.com/office/powerpoint/2010/main" val="289647275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dirty="0"/>
          </a:p>
        </p:txBody>
      </p:sp>
      <p:sp>
        <p:nvSpPr>
          <p:cNvPr id="3" name="Title 2"/>
          <p:cNvSpPr>
            <a:spLocks noGrp="1"/>
          </p:cNvSpPr>
          <p:nvPr>
            <p:ph type="title"/>
          </p:nvPr>
        </p:nvSpPr>
        <p:spPr/>
        <p:txBody>
          <a:bodyPr/>
          <a:lstStyle/>
          <a:p>
            <a:r>
              <a:rPr lang="en-GB" dirty="0" smtClean="0"/>
              <a:t>Hazard Identification</a:t>
            </a:r>
            <a:endParaRPr lang="en-GB" dirty="0"/>
          </a:p>
        </p:txBody>
      </p:sp>
      <p:pic>
        <p:nvPicPr>
          <p:cNvPr id="5" name="Content Placeholder 4"/>
          <p:cNvPicPr>
            <a:picLocks noGrp="1"/>
          </p:cNvPicPr>
          <p:nvPr>
            <p:ph idx="1"/>
          </p:nvPr>
        </p:nvPicPr>
        <p:blipFill rotWithShape="1">
          <a:blip r:embed="rId2"/>
          <a:srcRect b="5495"/>
          <a:stretch/>
        </p:blipFill>
        <p:spPr bwMode="auto">
          <a:xfrm>
            <a:off x="395536" y="1988840"/>
            <a:ext cx="2880320" cy="3888432"/>
          </a:xfrm>
          <a:prstGeom prst="rect">
            <a:avLst/>
          </a:prstGeom>
          <a:ln>
            <a:noFill/>
          </a:ln>
          <a:extLst>
            <a:ext uri="{53640926-AAD7-44d8-BBD7-CCE9431645EC}">
              <a14:shadowObscured xmlns:a14="http://schemas.microsoft.com/office/drawing/2010/main"/>
            </a:ext>
          </a:extLst>
        </p:spPr>
      </p:pic>
      <p:sp>
        <p:nvSpPr>
          <p:cNvPr id="6" name="Donut 5"/>
          <p:cNvSpPr/>
          <p:nvPr/>
        </p:nvSpPr>
        <p:spPr>
          <a:xfrm>
            <a:off x="1115616" y="2602800"/>
            <a:ext cx="1656184" cy="360040"/>
          </a:xfrm>
          <a:prstGeom prst="donut">
            <a:avLst>
              <a:gd name="adj" fmla="val 1285"/>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7" name="Rectangle 6"/>
          <p:cNvSpPr/>
          <p:nvPr/>
        </p:nvSpPr>
        <p:spPr>
          <a:xfrm>
            <a:off x="3347864" y="1628800"/>
            <a:ext cx="5616624" cy="4832092"/>
          </a:xfrm>
          <a:prstGeom prst="rect">
            <a:avLst/>
          </a:prstGeom>
        </p:spPr>
        <p:txBody>
          <a:bodyPr wrap="square">
            <a:spAutoFit/>
          </a:bodyPr>
          <a:lstStyle/>
          <a:p>
            <a:r>
              <a:rPr lang="en-US" sz="1400" dirty="0"/>
              <a:t>The HAZID </a:t>
            </a:r>
            <a:r>
              <a:rPr lang="en-US" sz="1400" dirty="0" smtClean="0"/>
              <a:t>took </a:t>
            </a:r>
            <a:r>
              <a:rPr lang="en-US" sz="1400" dirty="0"/>
              <a:t>the form of a </a:t>
            </a:r>
            <a:r>
              <a:rPr lang="en-US" sz="1400" dirty="0" smtClean="0"/>
              <a:t>set of meetings in December 2015.</a:t>
            </a:r>
          </a:p>
          <a:p>
            <a:r>
              <a:rPr lang="en-US" sz="1400" dirty="0" smtClean="0"/>
              <a:t>The following personnel attended the meetings:</a:t>
            </a:r>
          </a:p>
          <a:p>
            <a:pPr marL="285750" indent="-285750">
              <a:buFont typeface="Arial"/>
              <a:buChar char="•"/>
            </a:pPr>
            <a:r>
              <a:rPr lang="en-GB" sz="1400" dirty="0" smtClean="0"/>
              <a:t>Stuart Birch</a:t>
            </a:r>
          </a:p>
          <a:p>
            <a:pPr marL="285750" lvl="0" indent="-285750">
              <a:buFont typeface="Arial"/>
              <a:buChar char="•"/>
            </a:pPr>
            <a:r>
              <a:rPr lang="en-GB" sz="1400" dirty="0" smtClean="0"/>
              <a:t>Denis </a:t>
            </a:r>
            <a:r>
              <a:rPr lang="en-GB" sz="1400" dirty="0" err="1" smtClean="0"/>
              <a:t>Paulic</a:t>
            </a:r>
            <a:endParaRPr lang="en-GB" sz="1400" dirty="0" smtClean="0"/>
          </a:p>
          <a:p>
            <a:pPr marL="285750" lvl="0" indent="-285750">
              <a:buFont typeface="Arial"/>
              <a:buChar char="•"/>
            </a:pPr>
            <a:r>
              <a:rPr lang="en-GB" sz="1400" dirty="0" err="1" smtClean="0"/>
              <a:t>Morteza</a:t>
            </a:r>
            <a:r>
              <a:rPr lang="en-GB" sz="1400" dirty="0" smtClean="0"/>
              <a:t> </a:t>
            </a:r>
            <a:r>
              <a:rPr lang="en-GB" sz="1400" dirty="0" err="1" smtClean="0"/>
              <a:t>Mansouri</a:t>
            </a:r>
            <a:endParaRPr lang="en-GB" sz="1400" dirty="0" smtClean="0"/>
          </a:p>
          <a:p>
            <a:pPr marL="285750" lvl="0" indent="-285750">
              <a:buFont typeface="Arial"/>
              <a:buChar char="•"/>
            </a:pPr>
            <a:r>
              <a:rPr lang="en-GB" sz="1400" dirty="0" err="1" smtClean="0"/>
              <a:t>Aurelien</a:t>
            </a:r>
            <a:r>
              <a:rPr lang="en-GB" sz="1400" dirty="0" smtClean="0"/>
              <a:t> </a:t>
            </a:r>
            <a:r>
              <a:rPr lang="en-GB" sz="1400" dirty="0" err="1" smtClean="0"/>
              <a:t>Ponton</a:t>
            </a:r>
            <a:endParaRPr lang="en-GB" sz="1400" dirty="0"/>
          </a:p>
          <a:p>
            <a:pPr marL="285750" lvl="0" indent="-285750">
              <a:buFont typeface="Arial"/>
              <a:buChar char="•"/>
            </a:pPr>
            <a:r>
              <a:rPr lang="en-GB" sz="1400" dirty="0" smtClean="0"/>
              <a:t>Edgar </a:t>
            </a:r>
            <a:r>
              <a:rPr lang="en-GB" sz="1400" dirty="0" err="1" smtClean="0"/>
              <a:t>Sargsyan</a:t>
            </a:r>
            <a:endParaRPr lang="en-GB" sz="1400" dirty="0"/>
          </a:p>
          <a:p>
            <a:endParaRPr lang="en-GB" sz="1400" dirty="0"/>
          </a:p>
          <a:p>
            <a:r>
              <a:rPr lang="en-US" sz="1400" dirty="0"/>
              <a:t>T</a:t>
            </a:r>
            <a:r>
              <a:rPr lang="en-US" sz="1400" dirty="0" smtClean="0"/>
              <a:t>he </a:t>
            </a:r>
            <a:r>
              <a:rPr lang="en-US" sz="1400" dirty="0"/>
              <a:t>following </a:t>
            </a:r>
            <a:r>
              <a:rPr lang="en-US" sz="1400" dirty="0" smtClean="0"/>
              <a:t>hazards were </a:t>
            </a:r>
            <a:r>
              <a:rPr lang="en-US" sz="1400" dirty="0"/>
              <a:t>considered</a:t>
            </a:r>
            <a:r>
              <a:rPr lang="en-US" sz="1400" dirty="0" smtClean="0"/>
              <a:t>:</a:t>
            </a:r>
          </a:p>
          <a:p>
            <a:pPr marL="285750" lvl="0" indent="-285750">
              <a:buFont typeface="Arial"/>
              <a:buChar char="•"/>
            </a:pPr>
            <a:r>
              <a:rPr lang="en-US" sz="1400" dirty="0"/>
              <a:t>Prompt </a:t>
            </a:r>
            <a:r>
              <a:rPr lang="en-US" sz="1400" dirty="0" smtClean="0"/>
              <a:t>radiation</a:t>
            </a:r>
            <a:endParaRPr lang="en-GB" sz="1400" dirty="0"/>
          </a:p>
          <a:p>
            <a:pPr marL="285750" lvl="0" indent="-285750">
              <a:buFont typeface="Arial"/>
              <a:buChar char="•"/>
            </a:pPr>
            <a:r>
              <a:rPr lang="en-US" sz="1400" dirty="0"/>
              <a:t>High </a:t>
            </a:r>
            <a:r>
              <a:rPr lang="en-US" sz="1400" dirty="0" smtClean="0"/>
              <a:t>voltage</a:t>
            </a:r>
            <a:endParaRPr lang="en-GB" sz="1400" dirty="0"/>
          </a:p>
          <a:p>
            <a:pPr marL="285750" lvl="0" indent="-285750">
              <a:buFont typeface="Arial"/>
              <a:buChar char="•"/>
            </a:pPr>
            <a:r>
              <a:rPr lang="en-US" sz="1400" dirty="0"/>
              <a:t>Motion control (moving mechanical equipment</a:t>
            </a:r>
            <a:r>
              <a:rPr lang="en-US" sz="1400" dirty="0" smtClean="0"/>
              <a:t>)</a:t>
            </a:r>
            <a:endParaRPr lang="en-GB" sz="1400" dirty="0"/>
          </a:p>
          <a:p>
            <a:pPr marL="285750" lvl="0" indent="-285750">
              <a:buFont typeface="Arial"/>
              <a:buChar char="•"/>
            </a:pPr>
            <a:r>
              <a:rPr lang="en-US" sz="1400" dirty="0" smtClean="0"/>
              <a:t>Asphyxiation</a:t>
            </a:r>
            <a:endParaRPr lang="en-GB" sz="1400" dirty="0"/>
          </a:p>
          <a:p>
            <a:pPr marL="285750" lvl="0" indent="-285750">
              <a:buFont typeface="Arial"/>
              <a:buChar char="•"/>
            </a:pPr>
            <a:r>
              <a:rPr lang="en-US" sz="1400" dirty="0"/>
              <a:t>High magnetic </a:t>
            </a:r>
            <a:r>
              <a:rPr lang="en-US" sz="1400" dirty="0" smtClean="0"/>
              <a:t>field</a:t>
            </a:r>
          </a:p>
          <a:p>
            <a:pPr marL="285750" lvl="0" indent="-285750">
              <a:buFont typeface="Arial"/>
              <a:buChar char="•"/>
            </a:pPr>
            <a:endParaRPr lang="en-GB" sz="1400" dirty="0"/>
          </a:p>
          <a:p>
            <a:r>
              <a:rPr lang="en-US" sz="1400" dirty="0"/>
              <a:t>For each zone in the accelerator, the </a:t>
            </a:r>
            <a:r>
              <a:rPr lang="en-US" sz="1400" dirty="0" smtClean="0"/>
              <a:t>following were </a:t>
            </a:r>
            <a:r>
              <a:rPr lang="en-US" sz="1400" dirty="0"/>
              <a:t>considered:</a:t>
            </a:r>
            <a:endParaRPr lang="en-GB" sz="1400" dirty="0"/>
          </a:p>
          <a:p>
            <a:pPr marL="285750" lvl="0" indent="-285750">
              <a:buFont typeface="Arial"/>
              <a:buChar char="•"/>
            </a:pPr>
            <a:r>
              <a:rPr lang="en-US" sz="1400" dirty="0"/>
              <a:t>The </a:t>
            </a:r>
            <a:r>
              <a:rPr lang="en-US" sz="1400" dirty="0" smtClean="0"/>
              <a:t>hazards</a:t>
            </a:r>
            <a:endParaRPr lang="en-GB" sz="1400" dirty="0"/>
          </a:p>
          <a:p>
            <a:pPr marL="285750" lvl="0" indent="-285750">
              <a:buFont typeface="Arial"/>
              <a:buChar char="•"/>
            </a:pPr>
            <a:r>
              <a:rPr lang="en-US" sz="1400" dirty="0"/>
              <a:t>The degree of potential harm to </a:t>
            </a:r>
            <a:r>
              <a:rPr lang="en-US" sz="1400" dirty="0" smtClean="0"/>
              <a:t>people</a:t>
            </a:r>
            <a:endParaRPr lang="en-GB" sz="1400" dirty="0"/>
          </a:p>
          <a:p>
            <a:pPr marL="285750" lvl="0" indent="-285750">
              <a:buFont typeface="Arial"/>
              <a:buChar char="•"/>
            </a:pPr>
            <a:r>
              <a:rPr lang="en-US" sz="1400" dirty="0"/>
              <a:t>Who could be </a:t>
            </a:r>
            <a:r>
              <a:rPr lang="en-US" sz="1400" dirty="0" smtClean="0"/>
              <a:t>harmed</a:t>
            </a:r>
            <a:endParaRPr lang="en-GB" sz="1400" dirty="0"/>
          </a:p>
          <a:p>
            <a:pPr marL="285750" lvl="0" indent="-285750">
              <a:buFont typeface="Arial"/>
              <a:buChar char="•"/>
            </a:pPr>
            <a:r>
              <a:rPr lang="en-US" sz="1400" dirty="0"/>
              <a:t>The frequency of opportunity for </a:t>
            </a:r>
            <a:r>
              <a:rPr lang="en-US" sz="1400" dirty="0" smtClean="0"/>
              <a:t>harm</a:t>
            </a:r>
            <a:endParaRPr lang="en-GB" sz="1400" dirty="0"/>
          </a:p>
          <a:p>
            <a:pPr marL="285750" lvl="0" indent="-285750">
              <a:buFont typeface="Arial"/>
              <a:buChar char="•"/>
            </a:pPr>
            <a:r>
              <a:rPr lang="en-US" sz="1400" dirty="0"/>
              <a:t>The non‐PSS based safety </a:t>
            </a:r>
            <a:r>
              <a:rPr lang="en-US" sz="1400" dirty="0" smtClean="0"/>
              <a:t>measures</a:t>
            </a:r>
            <a:endParaRPr lang="en-GB" sz="1400" dirty="0"/>
          </a:p>
          <a:p>
            <a:pPr marL="285750" lvl="0" indent="-285750">
              <a:buFont typeface="Arial"/>
              <a:buChar char="•"/>
            </a:pPr>
            <a:r>
              <a:rPr lang="en-US" sz="1400" dirty="0"/>
              <a:t>The PSS safety </a:t>
            </a:r>
            <a:r>
              <a:rPr lang="en-US" sz="1400" dirty="0" smtClean="0"/>
              <a:t>function</a:t>
            </a:r>
            <a:endParaRPr lang="en-GB" sz="1400" dirty="0"/>
          </a:p>
        </p:txBody>
      </p:sp>
    </p:spTree>
    <p:extLst>
      <p:ext uri="{BB962C8B-B14F-4D97-AF65-F5344CB8AC3E}">
        <p14:creationId xmlns:p14="http://schemas.microsoft.com/office/powerpoint/2010/main" val="23878575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dirty="0"/>
          </a:p>
        </p:txBody>
      </p:sp>
      <p:sp>
        <p:nvSpPr>
          <p:cNvPr id="3" name="Title 2"/>
          <p:cNvSpPr>
            <a:spLocks noGrp="1"/>
          </p:cNvSpPr>
          <p:nvPr>
            <p:ph type="title"/>
          </p:nvPr>
        </p:nvSpPr>
        <p:spPr/>
        <p:txBody>
          <a:bodyPr/>
          <a:lstStyle/>
          <a:p>
            <a:r>
              <a:rPr lang="en-GB" dirty="0" smtClean="0"/>
              <a:t>Hazard Identification Meetings</a:t>
            </a:r>
            <a:endParaRPr lang="en-GB" dirty="0"/>
          </a:p>
        </p:txBody>
      </p:sp>
      <p:sp>
        <p:nvSpPr>
          <p:cNvPr id="7" name="Rectangle 6"/>
          <p:cNvSpPr/>
          <p:nvPr/>
        </p:nvSpPr>
        <p:spPr>
          <a:xfrm>
            <a:off x="179512" y="1556792"/>
            <a:ext cx="2880320" cy="5693865"/>
          </a:xfrm>
          <a:prstGeom prst="rect">
            <a:avLst/>
          </a:prstGeom>
        </p:spPr>
        <p:txBody>
          <a:bodyPr wrap="square">
            <a:spAutoFit/>
          </a:bodyPr>
          <a:lstStyle/>
          <a:p>
            <a:r>
              <a:rPr lang="en-US" sz="1400" dirty="0" smtClean="0"/>
              <a:t>Meeting1 Discussed the Following:</a:t>
            </a:r>
          </a:p>
          <a:p>
            <a:r>
              <a:rPr lang="en-US" sz="1400" dirty="0" smtClean="0"/>
              <a:t>Proton Source and LEBT equipment.</a:t>
            </a:r>
          </a:p>
          <a:p>
            <a:pPr marL="285750" indent="-285750">
              <a:buFont typeface="Arial"/>
              <a:buChar char="•"/>
            </a:pPr>
            <a:r>
              <a:rPr lang="en-US" sz="1400" dirty="0" smtClean="0"/>
              <a:t>Proton source</a:t>
            </a:r>
          </a:p>
          <a:p>
            <a:pPr marL="285750" indent="-285750">
              <a:buFont typeface="Arial"/>
              <a:buChar char="•"/>
            </a:pPr>
            <a:r>
              <a:rPr lang="en-US" sz="1400" dirty="0" smtClean="0"/>
              <a:t>Solenoid coils</a:t>
            </a:r>
          </a:p>
          <a:p>
            <a:pPr marL="285750" indent="-285750">
              <a:buFont typeface="Arial"/>
              <a:buChar char="•"/>
            </a:pPr>
            <a:r>
              <a:rPr lang="en-US" sz="1400" dirty="0" smtClean="0"/>
              <a:t>Vacuum</a:t>
            </a:r>
          </a:p>
          <a:p>
            <a:pPr marL="285750" indent="-285750">
              <a:buFont typeface="Arial"/>
              <a:buChar char="•"/>
            </a:pPr>
            <a:r>
              <a:rPr lang="en-US" sz="1400" dirty="0" err="1" smtClean="0"/>
              <a:t>Repeller</a:t>
            </a:r>
            <a:r>
              <a:rPr lang="en-US" sz="1400" dirty="0" smtClean="0"/>
              <a:t> electrodes</a:t>
            </a:r>
          </a:p>
          <a:p>
            <a:pPr marL="285750" indent="-285750">
              <a:buFont typeface="Arial"/>
              <a:buChar char="•"/>
            </a:pPr>
            <a:r>
              <a:rPr lang="en-US" sz="1400" dirty="0" smtClean="0"/>
              <a:t>Iris</a:t>
            </a:r>
          </a:p>
          <a:p>
            <a:pPr marL="285750" indent="-285750">
              <a:buFont typeface="Arial"/>
              <a:buChar char="•"/>
            </a:pPr>
            <a:r>
              <a:rPr lang="en-US" sz="1400" dirty="0" smtClean="0"/>
              <a:t>Faraday cup</a:t>
            </a:r>
          </a:p>
          <a:p>
            <a:pPr marL="285750" indent="-285750">
              <a:buFont typeface="Arial"/>
              <a:buChar char="•"/>
            </a:pPr>
            <a:r>
              <a:rPr lang="en-US" sz="1400" dirty="0" smtClean="0"/>
              <a:t>Chopper</a:t>
            </a:r>
          </a:p>
          <a:p>
            <a:endParaRPr lang="en-US" sz="1400" dirty="0" smtClean="0"/>
          </a:p>
          <a:p>
            <a:r>
              <a:rPr lang="en-US" sz="1400" dirty="0" smtClean="0"/>
              <a:t>Meeting 2 </a:t>
            </a:r>
            <a:r>
              <a:rPr lang="en-US" sz="1400" dirty="0"/>
              <a:t>Discussed the Following:</a:t>
            </a:r>
          </a:p>
          <a:p>
            <a:r>
              <a:rPr lang="en-US" sz="1400" dirty="0" smtClean="0"/>
              <a:t>RFQ and MEBT Equipment</a:t>
            </a:r>
          </a:p>
          <a:p>
            <a:pPr marL="285750" indent="-285750">
              <a:buFont typeface="Arial"/>
              <a:buChar char="•"/>
            </a:pPr>
            <a:r>
              <a:rPr lang="en-US" sz="1400" dirty="0" smtClean="0"/>
              <a:t>RFQ</a:t>
            </a:r>
          </a:p>
          <a:p>
            <a:pPr marL="285750" indent="-285750">
              <a:buFont typeface="Arial"/>
              <a:buChar char="•"/>
            </a:pPr>
            <a:r>
              <a:rPr lang="en-US" sz="1400" dirty="0" err="1" smtClean="0"/>
              <a:t>Buncher</a:t>
            </a:r>
            <a:r>
              <a:rPr lang="en-US" sz="1400" dirty="0" smtClean="0"/>
              <a:t> Cavities</a:t>
            </a:r>
          </a:p>
          <a:p>
            <a:pPr marL="285750" indent="-285750">
              <a:buFont typeface="Arial"/>
              <a:buChar char="•"/>
            </a:pPr>
            <a:r>
              <a:rPr lang="en-US" sz="1400" dirty="0" smtClean="0"/>
              <a:t>Quadrupole magnets</a:t>
            </a:r>
          </a:p>
          <a:p>
            <a:pPr marL="285750" indent="-285750">
              <a:buFont typeface="Arial"/>
              <a:buChar char="•"/>
            </a:pPr>
            <a:r>
              <a:rPr lang="en-US" sz="1400" dirty="0" smtClean="0"/>
              <a:t>Chopper</a:t>
            </a:r>
          </a:p>
          <a:p>
            <a:pPr marL="285750" indent="-285750">
              <a:buFont typeface="Arial"/>
              <a:buChar char="•"/>
            </a:pPr>
            <a:r>
              <a:rPr lang="en-US" sz="1400" dirty="0" smtClean="0"/>
              <a:t>Faraday cup</a:t>
            </a:r>
          </a:p>
          <a:p>
            <a:endParaRPr lang="en-US" sz="1400" dirty="0" smtClean="0"/>
          </a:p>
          <a:p>
            <a:r>
              <a:rPr lang="en-US" sz="1400" dirty="0"/>
              <a:t>Meeting </a:t>
            </a:r>
            <a:r>
              <a:rPr lang="en-US" sz="1400" dirty="0" smtClean="0"/>
              <a:t>3 </a:t>
            </a:r>
            <a:r>
              <a:rPr lang="en-US" sz="1400" dirty="0"/>
              <a:t>Discussed the Following:</a:t>
            </a:r>
          </a:p>
          <a:p>
            <a:r>
              <a:rPr lang="en-US" sz="1400" dirty="0" smtClean="0"/>
              <a:t>DTL’s and Spokes</a:t>
            </a:r>
            <a:endParaRPr lang="en-US" sz="1400" dirty="0"/>
          </a:p>
          <a:p>
            <a:pPr marL="285750" indent="-285750">
              <a:buFont typeface="Arial"/>
              <a:buChar char="•"/>
            </a:pPr>
            <a:r>
              <a:rPr lang="en-US" sz="1400" dirty="0" smtClean="0"/>
              <a:t>DTL’s</a:t>
            </a:r>
            <a:endParaRPr lang="en-US" sz="1400" dirty="0"/>
          </a:p>
          <a:p>
            <a:pPr marL="285750" indent="-285750">
              <a:buFont typeface="Arial"/>
              <a:buChar char="•"/>
            </a:pPr>
            <a:r>
              <a:rPr lang="en-US" sz="1400" dirty="0" smtClean="0"/>
              <a:t>Spokes</a:t>
            </a:r>
          </a:p>
          <a:p>
            <a:pPr marL="285750" indent="-285750">
              <a:buFont typeface="Arial"/>
              <a:buChar char="•"/>
            </a:pPr>
            <a:r>
              <a:rPr lang="en-US" sz="1400" dirty="0" smtClean="0"/>
              <a:t>Quadrupole magnets</a:t>
            </a:r>
            <a:endParaRPr lang="en-US" sz="1400" dirty="0"/>
          </a:p>
          <a:p>
            <a:endParaRPr lang="en-US" sz="1400" dirty="0" smtClean="0"/>
          </a:p>
          <a:p>
            <a:endParaRPr lang="en-US" sz="1400" dirty="0"/>
          </a:p>
          <a:p>
            <a:endParaRPr lang="en-US" sz="1400" dirty="0" smtClean="0"/>
          </a:p>
        </p:txBody>
      </p:sp>
      <p:sp>
        <p:nvSpPr>
          <p:cNvPr id="8" name="Rectangle 7"/>
          <p:cNvSpPr/>
          <p:nvPr/>
        </p:nvSpPr>
        <p:spPr>
          <a:xfrm>
            <a:off x="3347864" y="1700808"/>
            <a:ext cx="2880320" cy="2462213"/>
          </a:xfrm>
          <a:prstGeom prst="rect">
            <a:avLst/>
          </a:prstGeom>
        </p:spPr>
        <p:txBody>
          <a:bodyPr wrap="square">
            <a:spAutoFit/>
          </a:bodyPr>
          <a:lstStyle/>
          <a:p>
            <a:r>
              <a:rPr lang="en-US" sz="1400" dirty="0" smtClean="0"/>
              <a:t>Meeting 4 Discussed the Following:</a:t>
            </a:r>
          </a:p>
          <a:p>
            <a:r>
              <a:rPr lang="en-US" sz="1400" dirty="0" smtClean="0"/>
              <a:t>Medium and High beta cavities.</a:t>
            </a:r>
          </a:p>
          <a:p>
            <a:pPr marL="285750" indent="-285750">
              <a:buFont typeface="Arial"/>
              <a:buChar char="•"/>
            </a:pPr>
            <a:r>
              <a:rPr lang="en-US" sz="1400" dirty="0" smtClean="0"/>
              <a:t>Medium Beta cavities</a:t>
            </a:r>
          </a:p>
          <a:p>
            <a:pPr marL="285750" indent="-285750">
              <a:buFont typeface="Arial"/>
              <a:buChar char="•"/>
            </a:pPr>
            <a:r>
              <a:rPr lang="en-US" sz="1400" dirty="0" smtClean="0"/>
              <a:t>High beta cavities</a:t>
            </a:r>
          </a:p>
          <a:p>
            <a:endParaRPr lang="en-US" sz="1400" dirty="0" smtClean="0"/>
          </a:p>
          <a:p>
            <a:r>
              <a:rPr lang="en-US" sz="1400" dirty="0" smtClean="0"/>
              <a:t>Meeting 5 Discussed the Following:</a:t>
            </a:r>
          </a:p>
          <a:p>
            <a:r>
              <a:rPr lang="en-US" sz="1400" dirty="0" smtClean="0"/>
              <a:t>HEBT and A2T Equipment</a:t>
            </a:r>
          </a:p>
          <a:p>
            <a:pPr marL="285750" indent="-285750">
              <a:buFont typeface="Arial"/>
              <a:buChar char="•"/>
            </a:pPr>
            <a:r>
              <a:rPr lang="en-US" sz="1400" dirty="0" smtClean="0"/>
              <a:t>Dipole magnets</a:t>
            </a:r>
          </a:p>
          <a:p>
            <a:pPr marL="285750" indent="-285750">
              <a:buFont typeface="Arial"/>
              <a:buChar char="•"/>
            </a:pPr>
            <a:r>
              <a:rPr lang="en-US" sz="1400" dirty="0" smtClean="0"/>
              <a:t>Quadrupole magnets</a:t>
            </a:r>
          </a:p>
          <a:p>
            <a:pPr marL="285750" indent="-285750">
              <a:buFont typeface="Arial"/>
              <a:buChar char="•"/>
            </a:pPr>
            <a:r>
              <a:rPr lang="en-US" sz="1400" dirty="0" smtClean="0"/>
              <a:t>Beam diagnostic equipment</a:t>
            </a:r>
            <a:endParaRPr lang="en-US" sz="1400" dirty="0"/>
          </a:p>
          <a:p>
            <a:endParaRPr lang="en-US" sz="1400" dirty="0" smtClean="0"/>
          </a:p>
        </p:txBody>
      </p:sp>
    </p:spTree>
    <p:extLst>
      <p:ext uri="{BB962C8B-B14F-4D97-AF65-F5344CB8AC3E}">
        <p14:creationId xmlns:p14="http://schemas.microsoft.com/office/powerpoint/2010/main" val="293809571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PSS1 Radiation Hazards</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dirty="0"/>
          </a:p>
        </p:txBody>
      </p:sp>
      <p:graphicFrame>
        <p:nvGraphicFramePr>
          <p:cNvPr id="5" name="Table 4"/>
          <p:cNvGraphicFramePr>
            <a:graphicFrameLocks noGrp="1"/>
          </p:cNvGraphicFramePr>
          <p:nvPr>
            <p:extLst>
              <p:ext uri="{D42A27DB-BD31-4B8C-83A1-F6EECF244321}">
                <p14:modId xmlns:p14="http://schemas.microsoft.com/office/powerpoint/2010/main" val="208126933"/>
              </p:ext>
            </p:extLst>
          </p:nvPr>
        </p:nvGraphicFramePr>
        <p:xfrm>
          <a:off x="395536" y="1772816"/>
          <a:ext cx="8352928" cy="4581520"/>
        </p:xfrm>
        <a:graphic>
          <a:graphicData uri="http://schemas.openxmlformats.org/drawingml/2006/table">
            <a:tbl>
              <a:tblPr firstRow="1" bandRow="1">
                <a:tableStyleId>{5C22544A-7EE6-4342-B048-85BDC9FD1C3A}</a:tableStyleId>
              </a:tblPr>
              <a:tblGrid>
                <a:gridCol w="3590294"/>
                <a:gridCol w="4762634"/>
              </a:tblGrid>
              <a:tr h="360040">
                <a:tc>
                  <a:txBody>
                    <a:bodyPr/>
                    <a:lstStyle/>
                    <a:p>
                      <a:pPr algn="ctr"/>
                      <a:r>
                        <a:rPr lang="en-GB" sz="1100" dirty="0" smtClean="0"/>
                        <a:t>PSS</a:t>
                      </a:r>
                      <a:r>
                        <a:rPr lang="en-GB" sz="1100" baseline="0" dirty="0" smtClean="0"/>
                        <a:t> 1 Radiation Hazards.</a:t>
                      </a:r>
                      <a:endParaRPr lang="en-GB" sz="1100" dirty="0"/>
                    </a:p>
                  </a:txBody>
                  <a:tcPr anchor="ctr"/>
                </a:tc>
                <a:tc>
                  <a:txBody>
                    <a:bodyPr/>
                    <a:lstStyle/>
                    <a:p>
                      <a:pPr algn="ctr"/>
                      <a:r>
                        <a:rPr lang="en-GB" sz="1100" dirty="0" smtClean="0"/>
                        <a:t>Mitigation</a:t>
                      </a:r>
                      <a:endParaRPr lang="en-GB" sz="1100" dirty="0"/>
                    </a:p>
                  </a:txBody>
                  <a:tcPr anchor="ctr"/>
                </a:tc>
              </a:tr>
              <a:tr h="788115">
                <a:tc>
                  <a:txBody>
                    <a:bodyPr/>
                    <a:lstStyle/>
                    <a:p>
                      <a:r>
                        <a:rPr lang="en-GB" sz="1100" dirty="0" smtClean="0"/>
                        <a:t>Radiation from Proton Beam up to 75MeV.</a:t>
                      </a:r>
                      <a:r>
                        <a:rPr lang="en-GB" sz="1100" kern="1200" dirty="0" smtClean="0">
                          <a:solidFill>
                            <a:schemeClr val="dk1"/>
                          </a:solidFill>
                          <a:latin typeface="+mn-lt"/>
                          <a:ea typeface="+mn-ea"/>
                          <a:cs typeface="+mn-cs"/>
                        </a:rPr>
                        <a:t> For 1Hz, 62mAmp, 5uSec pulse, 4.5 </a:t>
                      </a:r>
                      <a:r>
                        <a:rPr lang="en-GB" sz="1100" kern="1200" dirty="0" err="1" smtClean="0">
                          <a:solidFill>
                            <a:schemeClr val="dk1"/>
                          </a:solidFill>
                          <a:latin typeface="+mn-lt"/>
                          <a:ea typeface="+mn-ea"/>
                          <a:cs typeface="+mn-cs"/>
                        </a:rPr>
                        <a:t>Sv</a:t>
                      </a:r>
                      <a:r>
                        <a:rPr lang="en-GB" sz="1100" kern="1200" dirty="0" smtClean="0">
                          <a:solidFill>
                            <a:schemeClr val="dk1"/>
                          </a:solidFill>
                          <a:latin typeface="+mn-lt"/>
                          <a:ea typeface="+mn-ea"/>
                          <a:cs typeface="+mn-cs"/>
                        </a:rPr>
                        <a:t>/h. 1 metre from the beam (calculated figures Accelerator Division).</a:t>
                      </a:r>
                      <a:endParaRPr lang="en-GB" sz="1100" dirty="0"/>
                    </a:p>
                  </a:txBody>
                  <a:tcPr anchor="ctr"/>
                </a:tc>
                <a:tc>
                  <a:txBody>
                    <a:bodyPr/>
                    <a:lstStyle/>
                    <a:p>
                      <a:r>
                        <a:rPr lang="en-GB" sz="1100" dirty="0" smtClean="0"/>
                        <a:t>Actuators on three systems to remove beam.</a:t>
                      </a:r>
                    </a:p>
                    <a:p>
                      <a:pPr marL="285750" indent="-285750">
                        <a:buFont typeface="Arial"/>
                        <a:buChar char="•"/>
                      </a:pPr>
                      <a:r>
                        <a:rPr lang="en-GB" sz="1100" dirty="0" smtClean="0"/>
                        <a:t>Proton</a:t>
                      </a:r>
                      <a:r>
                        <a:rPr lang="en-GB" sz="1100" baseline="0" dirty="0" smtClean="0"/>
                        <a:t> Source Plasma system (incoming mains power)</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GB" sz="1100" baseline="0" dirty="0" smtClean="0"/>
                        <a:t>Proton Source Extraction system (incoming mains power)</a:t>
                      </a:r>
                    </a:p>
                    <a:p>
                      <a:pPr marL="285750" indent="-285750">
                        <a:buFont typeface="Arial"/>
                        <a:buChar char="•"/>
                      </a:pPr>
                      <a:r>
                        <a:rPr lang="en-GB" sz="1100" baseline="0" dirty="0" smtClean="0"/>
                        <a:t>Radio Frequency Quadrupole (RFQ) Radio frequency (RF) systems (incoming mains power to modulator, Low level RF failsafe RF switch)</a:t>
                      </a:r>
                      <a:endParaRPr lang="en-GB" sz="1100" dirty="0"/>
                    </a:p>
                  </a:txBody>
                  <a:tcPr anchor="ctr"/>
                </a:tc>
              </a:tr>
              <a:tr h="5800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X-Ray radiation on RFQ from high power Radio</a:t>
                      </a:r>
                      <a:r>
                        <a:rPr lang="en-GB" sz="1100" baseline="0" dirty="0" smtClean="0"/>
                        <a:t> frequency. No calculated levels are available at this time although it is expected to be in the </a:t>
                      </a:r>
                      <a:r>
                        <a:rPr lang="en-GB" sz="1100" baseline="0" dirty="0" err="1" smtClean="0"/>
                        <a:t>mSv</a:t>
                      </a:r>
                      <a:r>
                        <a:rPr lang="en-GB" sz="1100" baseline="0" dirty="0" smtClean="0"/>
                        <a:t> range.</a:t>
                      </a:r>
                      <a:endParaRPr lang="en-GB" sz="11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Actuators on three RFQ RF system devices to remove beam.</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GB" sz="1100" dirty="0" smtClean="0"/>
                        <a:t>Incoming</a:t>
                      </a:r>
                      <a:r>
                        <a:rPr lang="en-GB" sz="1100" baseline="0" dirty="0" smtClean="0"/>
                        <a:t> modulator power sub-station circuit breaker under voltage coil.</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GB" sz="1100" dirty="0" smtClean="0"/>
                        <a:t>Incoming</a:t>
                      </a:r>
                      <a:r>
                        <a:rPr lang="en-GB" sz="1100" baseline="0" dirty="0" smtClean="0"/>
                        <a:t> modulator power modulator circuit breaker under voltage coil.</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GB" sz="1100" baseline="0" dirty="0" smtClean="0"/>
                        <a:t>Low level RF failsafe RF switch.</a:t>
                      </a:r>
                      <a:endParaRPr lang="en-GB" sz="1100" dirty="0" smtClean="0"/>
                    </a:p>
                    <a:p>
                      <a:endParaRPr lang="en-GB"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t>For some modes of operation we also remove waveguide</a:t>
                      </a:r>
                      <a:endParaRPr lang="en-GB" sz="1100" dirty="0" smtClean="0"/>
                    </a:p>
                  </a:txBody>
                  <a:tcPr anchor="ctr"/>
                </a:tc>
              </a:tr>
              <a:tr h="580037">
                <a:tc>
                  <a:txBody>
                    <a:bodyPr/>
                    <a:lstStyle/>
                    <a:p>
                      <a:r>
                        <a:rPr lang="en-GB" sz="1100" dirty="0" smtClean="0"/>
                        <a:t>X-Ray radiation on </a:t>
                      </a:r>
                      <a:r>
                        <a:rPr lang="en-GB" sz="1100" dirty="0" err="1" smtClean="0"/>
                        <a:t>Buncher</a:t>
                      </a:r>
                      <a:r>
                        <a:rPr lang="en-GB" sz="1100" dirty="0" smtClean="0"/>
                        <a:t> cavities 1, 2, &amp; 3 (MEBT) from high power Radio</a:t>
                      </a:r>
                      <a:r>
                        <a:rPr lang="en-GB" sz="1100" baseline="0" dirty="0" smtClean="0"/>
                        <a:t> frequency. No calculated levels are available at this time although it is expected to be in the </a:t>
                      </a:r>
                      <a:r>
                        <a:rPr lang="en-GB" sz="1100" baseline="0" dirty="0" err="1" smtClean="0"/>
                        <a:t>uSv</a:t>
                      </a:r>
                      <a:r>
                        <a:rPr lang="en-GB" sz="1100" baseline="0" dirty="0" smtClean="0"/>
                        <a:t> range</a:t>
                      </a:r>
                      <a:endParaRPr lang="en-GB" sz="11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Actuators on three </a:t>
                      </a:r>
                      <a:r>
                        <a:rPr lang="en-GB" sz="1100" dirty="0" err="1" smtClean="0"/>
                        <a:t>Buncher</a:t>
                      </a:r>
                      <a:r>
                        <a:rPr lang="en-GB" sz="1100" dirty="0" smtClean="0"/>
                        <a:t> cavity RF system devices to remove beam.</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GB" sz="1100" dirty="0" smtClean="0"/>
                        <a:t>Incoming</a:t>
                      </a:r>
                      <a:r>
                        <a:rPr lang="en-GB" sz="1100" baseline="0" dirty="0" smtClean="0"/>
                        <a:t> modulator power sub-station circuit breaker under voltage coil.</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GB" sz="1100" dirty="0" smtClean="0"/>
                        <a:t>Incoming</a:t>
                      </a:r>
                      <a:r>
                        <a:rPr lang="en-GB" sz="1100" baseline="0" dirty="0" smtClean="0"/>
                        <a:t> modulator power modulator circuit breaker under voltage coil.</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GB" sz="1100" baseline="0" dirty="0" smtClean="0"/>
                        <a:t>Low level RF failsafe RF switch.</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endParaRPr lang="en-GB" sz="1100" baseline="0" dirty="0" smtClean="0"/>
                    </a:p>
                    <a:p>
                      <a:pPr marL="0" marR="0" indent="0" algn="l" defTabSz="914400" rtl="0" eaLnBrk="1" fontAlgn="auto" latinLnBrk="0" hangingPunct="1">
                        <a:lnSpc>
                          <a:spcPct val="100000"/>
                        </a:lnSpc>
                        <a:spcBef>
                          <a:spcPts val="0"/>
                        </a:spcBef>
                        <a:spcAft>
                          <a:spcPts val="0"/>
                        </a:spcAft>
                        <a:buClrTx/>
                        <a:buSzTx/>
                        <a:buFont typeface="Arial"/>
                        <a:buNone/>
                        <a:tabLst/>
                        <a:defRPr/>
                      </a:pPr>
                      <a:r>
                        <a:rPr lang="en-GB" sz="1100" baseline="0" dirty="0" smtClean="0"/>
                        <a:t>For some modes of operation we also remove waveguide</a:t>
                      </a:r>
                      <a:endParaRPr lang="en-GB" sz="1100" dirty="0" smtClean="0"/>
                    </a:p>
                  </a:txBody>
                  <a:tcPr anchor="ctr"/>
                </a:tc>
              </a:tr>
              <a:tr h="580037">
                <a:tc>
                  <a:txBody>
                    <a:bodyPr/>
                    <a:lstStyle/>
                    <a:p>
                      <a:r>
                        <a:rPr lang="en-GB" sz="1100" dirty="0" smtClean="0"/>
                        <a:t>X-Ray radiation on Drift Tube Linac</a:t>
                      </a:r>
                      <a:r>
                        <a:rPr lang="en-GB" sz="1100" baseline="0" dirty="0" smtClean="0"/>
                        <a:t> (DTL) DTL 1, 2, 3 &amp; 4 </a:t>
                      </a:r>
                      <a:r>
                        <a:rPr lang="en-GB" sz="1100" dirty="0" smtClean="0"/>
                        <a:t>from high power Radio</a:t>
                      </a:r>
                      <a:r>
                        <a:rPr lang="en-GB" sz="1100" baseline="0" dirty="0" smtClean="0"/>
                        <a:t> frequency. No calculated levels are available at this time although other facilities have measured &gt; 200mSv.</a:t>
                      </a:r>
                      <a:endParaRPr lang="en-GB" sz="11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Actuators on three DTL RF system devices to remove beam.</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GB" sz="1100" dirty="0" smtClean="0"/>
                        <a:t>Incoming</a:t>
                      </a:r>
                      <a:r>
                        <a:rPr lang="en-GB" sz="1100" baseline="0" dirty="0" smtClean="0"/>
                        <a:t> modulator power sub-station circuit breaker under voltage coil.</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GB" sz="1100" dirty="0" smtClean="0"/>
                        <a:t>Incoming</a:t>
                      </a:r>
                      <a:r>
                        <a:rPr lang="en-GB" sz="1100" baseline="0" dirty="0" smtClean="0"/>
                        <a:t> modulator power modulator circuit breaker under voltage coil.</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GB" sz="1100" baseline="0" dirty="0" smtClean="0"/>
                        <a:t>Low level RF failsafe RF switch.</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endParaRPr lang="en-GB" sz="1100" baseline="0" dirty="0" smtClean="0"/>
                    </a:p>
                    <a:p>
                      <a:pPr marL="0" marR="0" indent="0" algn="l" defTabSz="914400" rtl="0" eaLnBrk="1" fontAlgn="auto" latinLnBrk="0" hangingPunct="1">
                        <a:lnSpc>
                          <a:spcPct val="100000"/>
                        </a:lnSpc>
                        <a:spcBef>
                          <a:spcPts val="0"/>
                        </a:spcBef>
                        <a:spcAft>
                          <a:spcPts val="0"/>
                        </a:spcAft>
                        <a:buClrTx/>
                        <a:buSzTx/>
                        <a:buFont typeface="Arial"/>
                        <a:buNone/>
                        <a:tabLst/>
                        <a:defRPr/>
                      </a:pPr>
                      <a:r>
                        <a:rPr lang="en-GB" sz="1100" baseline="0" dirty="0" smtClean="0"/>
                        <a:t>For some modes of operation we also remove waveguide</a:t>
                      </a:r>
                      <a:endParaRPr lang="en-GB" sz="1100" dirty="0" smtClean="0"/>
                    </a:p>
                  </a:txBody>
                  <a:tcPr anchor="ctr"/>
                </a:tc>
              </a:tr>
            </a:tbl>
          </a:graphicData>
        </a:graphic>
      </p:graphicFrame>
    </p:spTree>
    <p:extLst>
      <p:ext uri="{BB962C8B-B14F-4D97-AF65-F5344CB8AC3E}">
        <p14:creationId xmlns:p14="http://schemas.microsoft.com/office/powerpoint/2010/main" val="121926594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dirty="0"/>
          </a:p>
        </p:txBody>
      </p:sp>
      <p:sp>
        <p:nvSpPr>
          <p:cNvPr id="3" name="Title 2"/>
          <p:cNvSpPr>
            <a:spLocks noGrp="1"/>
          </p:cNvSpPr>
          <p:nvPr>
            <p:ph type="title"/>
          </p:nvPr>
        </p:nvSpPr>
        <p:spPr/>
        <p:txBody>
          <a:bodyPr/>
          <a:lstStyle/>
          <a:p>
            <a:r>
              <a:rPr lang="en-GB" dirty="0" smtClean="0"/>
              <a:t>Hazard Identification (Risk Assessments)</a:t>
            </a:r>
            <a:endParaRPr lang="en-GB" dirty="0"/>
          </a:p>
        </p:txBody>
      </p:sp>
      <p:sp>
        <p:nvSpPr>
          <p:cNvPr id="8" name="Content Placeholder 2"/>
          <p:cNvSpPr>
            <a:spLocks noGrp="1"/>
          </p:cNvSpPr>
          <p:nvPr>
            <p:ph idx="1"/>
          </p:nvPr>
        </p:nvSpPr>
        <p:spPr>
          <a:xfrm>
            <a:off x="0" y="1556793"/>
            <a:ext cx="3132559" cy="2016224"/>
          </a:xfrm>
        </p:spPr>
        <p:txBody>
          <a:bodyPr>
            <a:normAutofit/>
          </a:bodyPr>
          <a:lstStyle/>
          <a:p>
            <a:r>
              <a:rPr lang="en-GB" sz="1600" dirty="0" smtClean="0">
                <a:solidFill>
                  <a:schemeClr val="tx1"/>
                </a:solidFill>
              </a:rPr>
              <a:t>SSM requirements for the Radiation safety functions will be identified and categorised in accordance with ESS-0000004 and ESS</a:t>
            </a:r>
            <a:r>
              <a:rPr lang="en-GB" sz="1600" dirty="0">
                <a:solidFill>
                  <a:schemeClr val="tx1"/>
                </a:solidFill>
              </a:rPr>
              <a:t>-0016468 </a:t>
            </a:r>
            <a:r>
              <a:rPr lang="en-GB" sz="1600" dirty="0" smtClean="0">
                <a:solidFill>
                  <a:schemeClr val="tx1"/>
                </a:solidFill>
              </a:rPr>
              <a:t>documents. </a:t>
            </a:r>
          </a:p>
          <a:p>
            <a:pPr lvl="1"/>
            <a:r>
              <a:rPr lang="en-GB" sz="1600" dirty="0" smtClean="0">
                <a:solidFill>
                  <a:schemeClr val="tx1"/>
                </a:solidFill>
              </a:rPr>
              <a:t>IEC 61508 methodologies will then follow</a:t>
            </a:r>
          </a:p>
        </p:txBody>
      </p:sp>
      <p:pic>
        <p:nvPicPr>
          <p:cNvPr id="5" name="Picture 4" descr="Screen Shot 2016-07-13 at 14.41.09.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8716" y="1556792"/>
            <a:ext cx="5652120" cy="1999007"/>
          </a:xfrm>
          <a:prstGeom prst="rect">
            <a:avLst/>
          </a:prstGeom>
        </p:spPr>
      </p:pic>
      <p:pic>
        <p:nvPicPr>
          <p:cNvPr id="6" name="Picture 5" descr="Screen Shot 2016-07-13 at 14.41.3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9872" y="4293096"/>
            <a:ext cx="5616624" cy="1940571"/>
          </a:xfrm>
          <a:prstGeom prst="rect">
            <a:avLst/>
          </a:prstGeom>
        </p:spPr>
      </p:pic>
      <p:sp>
        <p:nvSpPr>
          <p:cNvPr id="7" name="TextBox 6"/>
          <p:cNvSpPr txBox="1"/>
          <p:nvPr/>
        </p:nvSpPr>
        <p:spPr>
          <a:xfrm>
            <a:off x="5508104" y="3573016"/>
            <a:ext cx="2031325" cy="307777"/>
          </a:xfrm>
          <a:prstGeom prst="rect">
            <a:avLst/>
          </a:prstGeom>
          <a:noFill/>
        </p:spPr>
        <p:txBody>
          <a:bodyPr wrap="none" rtlCol="0">
            <a:spAutoFit/>
          </a:bodyPr>
          <a:lstStyle/>
          <a:p>
            <a:r>
              <a:rPr lang="en-GB" sz="1400" dirty="0" smtClean="0"/>
              <a:t>PSS Radiation Risk Matrix</a:t>
            </a:r>
            <a:endParaRPr lang="en-GB" sz="1400" dirty="0"/>
          </a:p>
        </p:txBody>
      </p:sp>
      <p:sp>
        <p:nvSpPr>
          <p:cNvPr id="21" name="TextBox 20"/>
          <p:cNvSpPr txBox="1"/>
          <p:nvPr/>
        </p:nvSpPr>
        <p:spPr>
          <a:xfrm>
            <a:off x="5508104" y="6381328"/>
            <a:ext cx="2301582" cy="307777"/>
          </a:xfrm>
          <a:prstGeom prst="rect">
            <a:avLst/>
          </a:prstGeom>
          <a:noFill/>
        </p:spPr>
        <p:txBody>
          <a:bodyPr wrap="none" rtlCol="0">
            <a:spAutoFit/>
          </a:bodyPr>
          <a:lstStyle/>
          <a:p>
            <a:r>
              <a:rPr lang="en-GB" sz="1400" dirty="0" smtClean="0"/>
              <a:t>PSS Conventional Risk Matrix</a:t>
            </a:r>
            <a:endParaRPr lang="en-GB" sz="1400" dirty="0"/>
          </a:p>
        </p:txBody>
      </p:sp>
      <p:pic>
        <p:nvPicPr>
          <p:cNvPr id="13" name="Picture 12" descr="Screen Shot 2016-07-13 at 15.29.14.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789040"/>
            <a:ext cx="3744416" cy="1008112"/>
          </a:xfrm>
          <a:prstGeom prst="rect">
            <a:avLst/>
          </a:prstGeom>
        </p:spPr>
      </p:pic>
      <p:sp>
        <p:nvSpPr>
          <p:cNvPr id="22" name="Rectangle 21"/>
          <p:cNvSpPr/>
          <p:nvPr/>
        </p:nvSpPr>
        <p:spPr>
          <a:xfrm>
            <a:off x="467544" y="4797152"/>
            <a:ext cx="2760051" cy="246221"/>
          </a:xfrm>
          <a:prstGeom prst="rect">
            <a:avLst/>
          </a:prstGeom>
        </p:spPr>
        <p:txBody>
          <a:bodyPr wrap="square">
            <a:spAutoFit/>
          </a:bodyPr>
          <a:lstStyle/>
          <a:p>
            <a:r>
              <a:rPr lang="en-GB" sz="1000" dirty="0"/>
              <a:t>Definition of event classes for radiation hazards</a:t>
            </a:r>
          </a:p>
        </p:txBody>
      </p:sp>
    </p:spTree>
    <p:extLst>
      <p:ext uri="{BB962C8B-B14F-4D97-AF65-F5344CB8AC3E}">
        <p14:creationId xmlns:p14="http://schemas.microsoft.com/office/powerpoint/2010/main" val="19806656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685982"/>
            <a:ext cx="8136904" cy="48855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GB" dirty="0" smtClean="0"/>
              <a:t>SIL Determination - LOPA</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dirty="0"/>
          </a:p>
        </p:txBody>
      </p:sp>
      <p:sp>
        <p:nvSpPr>
          <p:cNvPr id="7" name="Rectangle 6"/>
          <p:cNvSpPr/>
          <p:nvPr/>
        </p:nvSpPr>
        <p:spPr>
          <a:xfrm>
            <a:off x="6722740" y="2636912"/>
            <a:ext cx="2169740" cy="95410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GB" sz="1400" dirty="0"/>
              <a:t>Determination of the potential frequency and consequence of agreed </a:t>
            </a:r>
            <a:r>
              <a:rPr lang="en-GB" sz="1400" dirty="0" smtClean="0"/>
              <a:t>hazards.</a:t>
            </a:r>
            <a:endParaRPr lang="sv-SE" sz="1400" dirty="0"/>
          </a:p>
        </p:txBody>
      </p:sp>
      <p:sp>
        <p:nvSpPr>
          <p:cNvPr id="11" name="Rectangle 10"/>
          <p:cNvSpPr/>
          <p:nvPr/>
        </p:nvSpPr>
        <p:spPr>
          <a:xfrm>
            <a:off x="6732240" y="3789040"/>
            <a:ext cx="2160240" cy="95410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1400" dirty="0"/>
              <a:t>Determination of the risk reduction provided by other measures and the resulting risk gap if </a:t>
            </a:r>
            <a:r>
              <a:rPr lang="en-US" sz="1400" dirty="0" smtClean="0"/>
              <a:t>any.</a:t>
            </a:r>
            <a:endParaRPr lang="en-US" sz="1400" dirty="0"/>
          </a:p>
        </p:txBody>
      </p:sp>
      <p:sp>
        <p:nvSpPr>
          <p:cNvPr id="12" name="Rectangle 11"/>
          <p:cNvSpPr/>
          <p:nvPr/>
        </p:nvSpPr>
        <p:spPr>
          <a:xfrm>
            <a:off x="6718528" y="4941168"/>
            <a:ext cx="2173952" cy="95410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1400" dirty="0"/>
              <a:t>Assignment of SIL requirements for SIF-s to any resulting risk gaps </a:t>
            </a:r>
            <a:r>
              <a:rPr lang="en-GB" sz="1400" dirty="0"/>
              <a:t>in accordance with IEC 61508</a:t>
            </a:r>
            <a:r>
              <a:rPr lang="en-US" sz="1400" dirty="0" smtClean="0"/>
              <a:t>.</a:t>
            </a:r>
            <a:endParaRPr lang="en-US" sz="1400" dirty="0"/>
          </a:p>
        </p:txBody>
      </p:sp>
    </p:spTree>
    <p:extLst>
      <p:ext uri="{BB962C8B-B14F-4D97-AF65-F5344CB8AC3E}">
        <p14:creationId xmlns:p14="http://schemas.microsoft.com/office/powerpoint/2010/main" val="12138812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SIL Verification – Bow-Tie Technique</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dirty="0"/>
          </a:p>
        </p:txBody>
      </p:sp>
      <p:sp>
        <p:nvSpPr>
          <p:cNvPr id="5" name="Oval 4"/>
          <p:cNvSpPr/>
          <p:nvPr/>
        </p:nvSpPr>
        <p:spPr>
          <a:xfrm>
            <a:off x="3995936" y="3429000"/>
            <a:ext cx="1152128" cy="100811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GB" sz="1200" dirty="0" smtClean="0"/>
              <a:t>Initial undesired event</a:t>
            </a:r>
            <a:endParaRPr lang="sv-SE" sz="1200" dirty="0"/>
          </a:p>
        </p:txBody>
      </p:sp>
      <p:cxnSp>
        <p:nvCxnSpPr>
          <p:cNvPr id="9" name="Straight Connector 8"/>
          <p:cNvCxnSpPr>
            <a:stCxn id="5" idx="0"/>
          </p:cNvCxnSpPr>
          <p:nvPr/>
        </p:nvCxnSpPr>
        <p:spPr>
          <a:xfrm flipV="1">
            <a:off x="4572000" y="1916832"/>
            <a:ext cx="0" cy="1512168"/>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5" idx="4"/>
          </p:cNvCxnSpPr>
          <p:nvPr/>
        </p:nvCxnSpPr>
        <p:spPr>
          <a:xfrm flipV="1">
            <a:off x="4572000" y="4437112"/>
            <a:ext cx="0" cy="2016224"/>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2267744" y="4149080"/>
            <a:ext cx="1728192" cy="100811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Straight Arrow Connector 14"/>
          <p:cNvCxnSpPr>
            <a:endCxn id="5" idx="2"/>
          </p:cNvCxnSpPr>
          <p:nvPr/>
        </p:nvCxnSpPr>
        <p:spPr>
          <a:xfrm>
            <a:off x="1835696" y="3933056"/>
            <a:ext cx="216024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Arrow Connector 20"/>
          <p:cNvCxnSpPr/>
          <p:nvPr/>
        </p:nvCxnSpPr>
        <p:spPr>
          <a:xfrm>
            <a:off x="2267744" y="2780928"/>
            <a:ext cx="1728192" cy="9361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4" name="TextBox 23"/>
          <p:cNvSpPr txBox="1"/>
          <p:nvPr/>
        </p:nvSpPr>
        <p:spPr>
          <a:xfrm>
            <a:off x="1691680" y="1916832"/>
            <a:ext cx="2160240" cy="461665"/>
          </a:xfrm>
          <a:prstGeom prst="rect">
            <a:avLst/>
          </a:prstGeom>
          <a:noFill/>
        </p:spPr>
        <p:txBody>
          <a:bodyPr wrap="square" rtlCol="0">
            <a:spAutoFit/>
          </a:bodyPr>
          <a:lstStyle/>
          <a:p>
            <a:r>
              <a:rPr lang="en-GB" sz="1200" dirty="0" smtClean="0"/>
              <a:t>Multiple Causes (Basic Events) – leading to undesired event </a:t>
            </a:r>
            <a:endParaRPr lang="sv-SE" sz="1200" dirty="0"/>
          </a:p>
        </p:txBody>
      </p:sp>
      <p:sp>
        <p:nvSpPr>
          <p:cNvPr id="26" name="Cloud 25"/>
          <p:cNvSpPr/>
          <p:nvPr/>
        </p:nvSpPr>
        <p:spPr>
          <a:xfrm>
            <a:off x="3059832" y="3861048"/>
            <a:ext cx="216024" cy="144016"/>
          </a:xfrm>
          <a:prstGeom prst="cloud">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sv-SE"/>
          </a:p>
        </p:txBody>
      </p:sp>
      <p:sp>
        <p:nvSpPr>
          <p:cNvPr id="27" name="Cloud 26"/>
          <p:cNvSpPr/>
          <p:nvPr/>
        </p:nvSpPr>
        <p:spPr>
          <a:xfrm>
            <a:off x="3227301" y="3296220"/>
            <a:ext cx="216024" cy="144016"/>
          </a:xfrm>
          <a:prstGeom prst="cloud">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sv-SE"/>
          </a:p>
        </p:txBody>
      </p:sp>
      <p:sp>
        <p:nvSpPr>
          <p:cNvPr id="28" name="TextBox 27"/>
          <p:cNvSpPr txBox="1"/>
          <p:nvPr/>
        </p:nvSpPr>
        <p:spPr>
          <a:xfrm>
            <a:off x="1115616" y="3140968"/>
            <a:ext cx="864096" cy="430887"/>
          </a:xfrm>
          <a:prstGeom prst="rect">
            <a:avLst/>
          </a:prstGeom>
          <a:noFill/>
        </p:spPr>
        <p:txBody>
          <a:bodyPr wrap="square" rtlCol="0">
            <a:spAutoFit/>
          </a:bodyPr>
          <a:lstStyle/>
          <a:p>
            <a:r>
              <a:rPr lang="en-GB" sz="1100" b="1" dirty="0" smtClean="0"/>
              <a:t>Preventive measures</a:t>
            </a:r>
            <a:endParaRPr lang="sv-SE" sz="1100" b="1" dirty="0"/>
          </a:p>
        </p:txBody>
      </p:sp>
      <p:cxnSp>
        <p:nvCxnSpPr>
          <p:cNvPr id="30" name="Straight Arrow Connector 29"/>
          <p:cNvCxnSpPr>
            <a:stCxn id="28" idx="3"/>
          </p:cNvCxnSpPr>
          <p:nvPr/>
        </p:nvCxnSpPr>
        <p:spPr>
          <a:xfrm>
            <a:off x="1979712" y="3356412"/>
            <a:ext cx="1188132" cy="118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8" idx="3"/>
          </p:cNvCxnSpPr>
          <p:nvPr/>
        </p:nvCxnSpPr>
        <p:spPr>
          <a:xfrm>
            <a:off x="1979712" y="3356412"/>
            <a:ext cx="1080120" cy="504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1259632" y="6309320"/>
            <a:ext cx="3312368" cy="0"/>
          </a:xfrm>
          <a:prstGeom prst="straightConnector1">
            <a:avLst/>
          </a:prstGeom>
          <a:ln>
            <a:headEnd type="arrow"/>
            <a:tailEnd type="arrow"/>
          </a:ln>
        </p:spPr>
        <p:style>
          <a:lnRef idx="1">
            <a:schemeClr val="accent4"/>
          </a:lnRef>
          <a:fillRef idx="0">
            <a:schemeClr val="accent4"/>
          </a:fillRef>
          <a:effectRef idx="0">
            <a:schemeClr val="accent4"/>
          </a:effectRef>
          <a:fontRef idx="minor">
            <a:schemeClr val="tx1"/>
          </a:fontRef>
        </p:style>
      </p:cxnSp>
      <p:sp>
        <p:nvSpPr>
          <p:cNvPr id="36" name="TextBox 35"/>
          <p:cNvSpPr txBox="1"/>
          <p:nvPr/>
        </p:nvSpPr>
        <p:spPr>
          <a:xfrm>
            <a:off x="2267744" y="6047710"/>
            <a:ext cx="1296144" cy="261610"/>
          </a:xfrm>
          <a:prstGeom prst="rect">
            <a:avLst/>
          </a:prstGeom>
          <a:noFill/>
        </p:spPr>
        <p:txBody>
          <a:bodyPr wrap="square" rtlCol="0">
            <a:spAutoFit/>
          </a:bodyPr>
          <a:lstStyle/>
          <a:p>
            <a:r>
              <a:rPr lang="en-GB" sz="1100" b="1" dirty="0" smtClean="0"/>
              <a:t>The focus of FTA</a:t>
            </a:r>
            <a:endParaRPr lang="sv-SE" sz="1100" b="1" dirty="0"/>
          </a:p>
        </p:txBody>
      </p:sp>
      <p:cxnSp>
        <p:nvCxnSpPr>
          <p:cNvPr id="37" name="Straight Arrow Connector 36"/>
          <p:cNvCxnSpPr/>
          <p:nvPr/>
        </p:nvCxnSpPr>
        <p:spPr>
          <a:xfrm flipV="1">
            <a:off x="5076056" y="2600618"/>
            <a:ext cx="1728192" cy="100811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a:xfrm>
            <a:off x="5163319" y="3933056"/>
            <a:ext cx="216024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a:xfrm>
            <a:off x="5076056" y="4215755"/>
            <a:ext cx="1728192" cy="9361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0" name="TextBox 39"/>
          <p:cNvSpPr txBox="1"/>
          <p:nvPr/>
        </p:nvSpPr>
        <p:spPr>
          <a:xfrm>
            <a:off x="4932039" y="1988840"/>
            <a:ext cx="2391519" cy="276999"/>
          </a:xfrm>
          <a:prstGeom prst="rect">
            <a:avLst/>
          </a:prstGeom>
          <a:noFill/>
        </p:spPr>
        <p:txBody>
          <a:bodyPr wrap="square" rtlCol="0">
            <a:spAutoFit/>
          </a:bodyPr>
          <a:lstStyle/>
          <a:p>
            <a:r>
              <a:rPr lang="en-GB" sz="1200" dirty="0" smtClean="0"/>
              <a:t>Multiple Consequences after event</a:t>
            </a:r>
            <a:endParaRPr lang="sv-SE" sz="1200" dirty="0"/>
          </a:p>
        </p:txBody>
      </p:sp>
      <p:sp>
        <p:nvSpPr>
          <p:cNvPr id="41" name="Cloud 40"/>
          <p:cNvSpPr/>
          <p:nvPr/>
        </p:nvSpPr>
        <p:spPr>
          <a:xfrm>
            <a:off x="5508104" y="3224212"/>
            <a:ext cx="216024" cy="144016"/>
          </a:xfrm>
          <a:prstGeom prst="cloud">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42" name="Cloud 41"/>
          <p:cNvSpPr/>
          <p:nvPr/>
        </p:nvSpPr>
        <p:spPr>
          <a:xfrm>
            <a:off x="5724128" y="3878956"/>
            <a:ext cx="216024" cy="144016"/>
          </a:xfrm>
          <a:prstGeom prst="cloud">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43" name="TextBox 42"/>
          <p:cNvSpPr txBox="1"/>
          <p:nvPr/>
        </p:nvSpPr>
        <p:spPr>
          <a:xfrm>
            <a:off x="6804248" y="3033536"/>
            <a:ext cx="864096" cy="430887"/>
          </a:xfrm>
          <a:prstGeom prst="rect">
            <a:avLst/>
          </a:prstGeom>
          <a:noFill/>
        </p:spPr>
        <p:txBody>
          <a:bodyPr wrap="square" rtlCol="0">
            <a:spAutoFit/>
          </a:bodyPr>
          <a:lstStyle/>
          <a:p>
            <a:r>
              <a:rPr lang="en-GB" sz="1100" b="1" dirty="0" smtClean="0"/>
              <a:t>Mitigation measures</a:t>
            </a:r>
            <a:endParaRPr lang="sv-SE" sz="1100" b="1" dirty="0"/>
          </a:p>
        </p:txBody>
      </p:sp>
      <p:cxnSp>
        <p:nvCxnSpPr>
          <p:cNvPr id="46" name="Straight Arrow Connector 45"/>
          <p:cNvCxnSpPr>
            <a:stCxn id="43" idx="1"/>
          </p:cNvCxnSpPr>
          <p:nvPr/>
        </p:nvCxnSpPr>
        <p:spPr>
          <a:xfrm flipH="1">
            <a:off x="5832140" y="3248980"/>
            <a:ext cx="972108" cy="472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3" idx="1"/>
          </p:cNvCxnSpPr>
          <p:nvPr/>
        </p:nvCxnSpPr>
        <p:spPr>
          <a:xfrm flipH="1">
            <a:off x="5940152" y="3248980"/>
            <a:ext cx="864096" cy="6120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572000" y="6309320"/>
            <a:ext cx="3312368" cy="0"/>
          </a:xfrm>
          <a:prstGeom prst="straightConnector1">
            <a:avLst/>
          </a:prstGeom>
          <a:ln>
            <a:headEnd type="arrow"/>
            <a:tailEnd type="arrow"/>
          </a:ln>
        </p:spPr>
        <p:style>
          <a:lnRef idx="1">
            <a:schemeClr val="accent2"/>
          </a:lnRef>
          <a:fillRef idx="0">
            <a:schemeClr val="accent2"/>
          </a:fillRef>
          <a:effectRef idx="0">
            <a:schemeClr val="accent2"/>
          </a:effectRef>
          <a:fontRef idx="minor">
            <a:schemeClr val="tx1"/>
          </a:fontRef>
        </p:style>
      </p:cxnSp>
      <p:sp>
        <p:nvSpPr>
          <p:cNvPr id="53" name="TextBox 52"/>
          <p:cNvSpPr txBox="1"/>
          <p:nvPr/>
        </p:nvSpPr>
        <p:spPr>
          <a:xfrm>
            <a:off x="5580112" y="6021288"/>
            <a:ext cx="1296144" cy="261610"/>
          </a:xfrm>
          <a:prstGeom prst="rect">
            <a:avLst/>
          </a:prstGeom>
          <a:noFill/>
        </p:spPr>
        <p:txBody>
          <a:bodyPr wrap="square" rtlCol="0">
            <a:spAutoFit/>
          </a:bodyPr>
          <a:lstStyle/>
          <a:p>
            <a:r>
              <a:rPr lang="en-GB" sz="1100" b="1" dirty="0" smtClean="0"/>
              <a:t>The focus of ETA</a:t>
            </a:r>
            <a:endParaRPr lang="sv-SE" sz="1100" b="1" dirty="0"/>
          </a:p>
        </p:txBody>
      </p:sp>
      <p:sp>
        <p:nvSpPr>
          <p:cNvPr id="54" name="Rectangle 53"/>
          <p:cNvSpPr/>
          <p:nvPr/>
        </p:nvSpPr>
        <p:spPr>
          <a:xfrm>
            <a:off x="2573778" y="1484784"/>
            <a:ext cx="4536504" cy="307777"/>
          </a:xfrm>
          <a:prstGeom prst="rect">
            <a:avLst/>
          </a:prstGeom>
        </p:spPr>
        <p:txBody>
          <a:bodyPr wrap="square">
            <a:spAutoFit/>
          </a:bodyPr>
          <a:lstStyle/>
          <a:p>
            <a:r>
              <a:rPr lang="en-GB" sz="1400" u="sng" dirty="0" smtClean="0"/>
              <a:t>Complimentary FTAs </a:t>
            </a:r>
            <a:r>
              <a:rPr lang="en-GB" sz="1400" u="sng" dirty="0"/>
              <a:t>and ETAs are used for SIL verification. </a:t>
            </a:r>
            <a:endParaRPr lang="sv-SE" sz="1400" u="sng" dirty="0"/>
          </a:p>
        </p:txBody>
      </p:sp>
    </p:spTree>
    <p:extLst>
      <p:ext uri="{BB962C8B-B14F-4D97-AF65-F5344CB8AC3E}">
        <p14:creationId xmlns:p14="http://schemas.microsoft.com/office/powerpoint/2010/main" val="154348596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Basic Beam-OFF RBD Model </a:t>
            </a:r>
            <a:endParaRPr lang="sv-SE" dirty="0"/>
          </a:p>
        </p:txBody>
      </p:sp>
      <p:pic>
        <p:nvPicPr>
          <p:cNvPr id="3077"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31640" y="1556792"/>
            <a:ext cx="6912768" cy="47932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dirty="0"/>
          </a:p>
        </p:txBody>
      </p:sp>
      <p:sp>
        <p:nvSpPr>
          <p:cNvPr id="3" name="Rectangle 2"/>
          <p:cNvSpPr/>
          <p:nvPr/>
        </p:nvSpPr>
        <p:spPr>
          <a:xfrm>
            <a:off x="611560" y="6381328"/>
            <a:ext cx="8064896" cy="276999"/>
          </a:xfrm>
          <a:prstGeom prst="rect">
            <a:avLst/>
          </a:prstGeom>
        </p:spPr>
        <p:txBody>
          <a:bodyPr wrap="square">
            <a:spAutoFit/>
          </a:bodyPr>
          <a:lstStyle/>
          <a:p>
            <a:r>
              <a:rPr lang="en-US" sz="1200" dirty="0"/>
              <a:t>D</a:t>
            </a:r>
            <a:r>
              <a:rPr lang="en-US" sz="1200" dirty="0" smtClean="0"/>
              <a:t>iagrammatic </a:t>
            </a:r>
            <a:r>
              <a:rPr lang="en-US" sz="1200" dirty="0"/>
              <a:t>method for showing how component reliability contributes to the success or failure of a complex system.</a:t>
            </a:r>
            <a:endParaRPr lang="en-GB" sz="1200" dirty="0"/>
          </a:p>
        </p:txBody>
      </p:sp>
    </p:spTree>
    <p:extLst>
      <p:ext uri="{BB962C8B-B14F-4D97-AF65-F5344CB8AC3E}">
        <p14:creationId xmlns:p14="http://schemas.microsoft.com/office/powerpoint/2010/main" val="39385507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29541</TotalTime>
  <Words>2641</Words>
  <Application>Microsoft Macintosh PowerPoint</Application>
  <PresentationFormat>On-screen Show (4:3)</PresentationFormat>
  <Paragraphs>805</Paragraphs>
  <Slides>18</Slides>
  <Notes>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High Level Overview of PSS Hazard Analysis</vt:lpstr>
      <vt:lpstr>Contents</vt:lpstr>
      <vt:lpstr>Hazard Identification</vt:lpstr>
      <vt:lpstr>Hazard Identification Meetings</vt:lpstr>
      <vt:lpstr>PSS1 Radiation Hazards</vt:lpstr>
      <vt:lpstr>Hazard Identification (Risk Assessments)</vt:lpstr>
      <vt:lpstr>SIL Determination - LOPA</vt:lpstr>
      <vt:lpstr>SIL Verification – Bow-Tie Technique</vt:lpstr>
      <vt:lpstr>Basic Beam-OFF RBD Model </vt:lpstr>
      <vt:lpstr>Example.</vt:lpstr>
      <vt:lpstr>Example.</vt:lpstr>
      <vt:lpstr>LOPA Worksheet.</vt:lpstr>
      <vt:lpstr>Example RBD Safety Instrumented Function (SIF) </vt:lpstr>
      <vt:lpstr>Example. RBD</vt:lpstr>
      <vt:lpstr>RBD Model SIF 1.0  </vt:lpstr>
      <vt:lpstr>Example RBD.</vt:lpstr>
      <vt:lpstr>Example Simplified FTA/ETA Bow-Tie.</vt:lpstr>
      <vt:lpstr>Questions </vt:lpstr>
    </vt:vector>
  </TitlesOfParts>
  <Manager>Henrik.Carling@esss.se</Manager>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Henrik.Carling@esss.se</dc:creator>
  <cp:lastModifiedBy>Stuart Birch</cp:lastModifiedBy>
  <cp:revision>536</cp:revision>
  <cp:lastPrinted>2016-04-05T15:19:39Z</cp:lastPrinted>
  <dcterms:created xsi:type="dcterms:W3CDTF">2013-10-29T16:05:10Z</dcterms:created>
  <dcterms:modified xsi:type="dcterms:W3CDTF">2016-11-29T07:50:00Z</dcterms:modified>
</cp:coreProperties>
</file>