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sldIdLst>
    <p:sldId id="256" r:id="rId2"/>
    <p:sldId id="259" r:id="rId3"/>
    <p:sldId id="261" r:id="rId4"/>
    <p:sldId id="258" r:id="rId5"/>
    <p:sldId id="263" r:id="rId6"/>
    <p:sldId id="262" r:id="rId7"/>
    <p:sldId id="264" r:id="rId8"/>
    <p:sldId id="260" r:id="rId9"/>
    <p:sldId id="265" r:id="rId10"/>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826" autoAdjust="0"/>
    <p:restoredTop sz="93251" autoAdjust="0"/>
  </p:normalViewPr>
  <p:slideViewPr>
    <p:cSldViewPr>
      <p:cViewPr>
        <p:scale>
          <a:sx n="134" d="100"/>
          <a:sy n="134" d="100"/>
        </p:scale>
        <p:origin x="96" y="75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28/11/16</a:t>
            </a:fld>
            <a:endParaRPr lang="sv-S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dirty="0"/>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a:p>
        </p:txBody>
      </p:sp>
      <p:sp>
        <p:nvSpPr>
          <p:cNvPr id="4" name="Date Placeholder 3"/>
          <p:cNvSpPr>
            <a:spLocks noGrp="1"/>
          </p:cNvSpPr>
          <p:nvPr>
            <p:ph type="dt" sz="half" idx="10"/>
          </p:nvPr>
        </p:nvSpPr>
        <p:spPr/>
        <p:txBody>
          <a:bodyPr/>
          <a:lstStyle/>
          <a:p>
            <a:fld id="{5ED7AC81-318B-4D49-A602-9E30227C87EC}" type="datetime1">
              <a:rPr lang="sv-SE" smtClean="0"/>
              <a:t>28/11/16</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Date Placeholder 3"/>
          <p:cNvSpPr>
            <a:spLocks noGrp="1"/>
          </p:cNvSpPr>
          <p:nvPr>
            <p:ph type="dt" sz="half" idx="10"/>
          </p:nvPr>
        </p:nvSpPr>
        <p:spPr/>
        <p:txBody>
          <a:bodyPr/>
          <a:lstStyle/>
          <a:p>
            <a:fld id="{6EB99CB0-346B-43FA-9EE6-F90C3F3BC0BA}" type="datetime1">
              <a:rPr lang="sv-SE" smtClean="0"/>
              <a:t>28/11/16</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Date Placeholder 4"/>
          <p:cNvSpPr>
            <a:spLocks noGrp="1"/>
          </p:cNvSpPr>
          <p:nvPr>
            <p:ph type="dt" sz="half" idx="10"/>
          </p:nvPr>
        </p:nvSpPr>
        <p:spPr/>
        <p:txBody>
          <a:bodyPr/>
          <a:lstStyle/>
          <a:p>
            <a:fld id="{42E66B7F-8271-49DA-A25A-F4BB9F476347}" type="datetime1">
              <a:rPr lang="sv-SE" smtClean="0"/>
              <a:t>28/11/16</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551115BC-487E-4422-894C-CB7CD3E79223}" type="slidenum">
              <a:rPr lang="sv-SE" smtClean="0"/>
              <a:t>‹#›</a:t>
            </a:fld>
            <a:endParaRPr lang="sv-SE" dirty="0"/>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4662" y="260648"/>
            <a:ext cx="1359826" cy="727507"/>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Date Placeholder 6"/>
          <p:cNvSpPr>
            <a:spLocks noGrp="1"/>
          </p:cNvSpPr>
          <p:nvPr>
            <p:ph type="dt" sz="half" idx="10"/>
          </p:nvPr>
        </p:nvSpPr>
        <p:spPr/>
        <p:txBody>
          <a:bodyPr/>
          <a:lstStyle/>
          <a:p>
            <a:fld id="{3C7D23FA-05C4-4CC1-B281-2F815585BC1C}" type="datetime1">
              <a:rPr lang="sv-SE" smtClean="0"/>
              <a:t>28/11/16</a:t>
            </a:fld>
            <a:endParaRPr lang="sv-SE" dirty="0"/>
          </a:p>
        </p:txBody>
      </p:sp>
      <p:sp>
        <p:nvSpPr>
          <p:cNvPr id="8" name="Footer Placeholder 7"/>
          <p:cNvSpPr>
            <a:spLocks noGrp="1"/>
          </p:cNvSpPr>
          <p:nvPr>
            <p:ph type="ftr" sz="quarter" idx="11"/>
          </p:nvPr>
        </p:nvSpPr>
        <p:spPr/>
        <p:txBody>
          <a:bodyPr/>
          <a:lstStyle/>
          <a:p>
            <a:endParaRPr lang="sv-SE" dirty="0"/>
          </a:p>
        </p:txBody>
      </p:sp>
      <p:sp>
        <p:nvSpPr>
          <p:cNvPr id="9" name="Slide Number Placeholder 8"/>
          <p:cNvSpPr>
            <a:spLocks noGrp="1"/>
          </p:cNvSpPr>
          <p:nvPr>
            <p:ph type="sldNum" sz="quarter" idx="12"/>
          </p:nvPr>
        </p:nvSpPr>
        <p:spPr/>
        <p:txBody>
          <a:bodyPr/>
          <a:lstStyle/>
          <a:p>
            <a:fld id="{551115BC-487E-4422-894C-CB7CD3E79223}" type="slidenum">
              <a:rPr lang="sv-SE" smtClean="0"/>
              <a:t>‹#›</a:t>
            </a:fld>
            <a:endParaRPr lang="sv-SE" dirty="0"/>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Tree>
    <p:extLst>
      <p:ext uri="{BB962C8B-B14F-4D97-AF65-F5344CB8AC3E}">
        <p14:creationId xmlns:p14="http://schemas.microsoft.com/office/powerpoint/2010/main" val="12497403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en-US" smtClean="0"/>
              <a:t>Click to edit Master title style</a:t>
            </a:r>
            <a:endParaRPr lang="sv-S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3233B-D569-4A6E-878F-CDE152514C47}" type="datetime1">
              <a:rPr lang="sv-SE" smtClean="0"/>
              <a:t>28/11/16</a:t>
            </a:fld>
            <a:endParaRPr lang="sv-SE"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sv-SE" smtClean="0"/>
              <a:t>‹#›</a:t>
            </a:fld>
            <a:endParaRPr lang="sv-SE" dirty="0"/>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GB" sz="4000" noProof="0" dirty="0" smtClean="0"/>
              <a:t>PSS Test Stand</a:t>
            </a:r>
            <a:endParaRPr lang="en-GB" sz="4000" noProof="0" dirty="0"/>
          </a:p>
        </p:txBody>
      </p:sp>
      <p:sp>
        <p:nvSpPr>
          <p:cNvPr id="3" name="Subtitle 2"/>
          <p:cNvSpPr>
            <a:spLocks noGrp="1"/>
          </p:cNvSpPr>
          <p:nvPr>
            <p:ph type="subTitle" idx="1"/>
          </p:nvPr>
        </p:nvSpPr>
        <p:spPr/>
        <p:txBody>
          <a:bodyPr>
            <a:noAutofit/>
          </a:bodyPr>
          <a:lstStyle/>
          <a:p>
            <a:r>
              <a:rPr lang="en-GB" sz="2000" noProof="0" dirty="0" smtClean="0">
                <a:solidFill>
                  <a:schemeClr val="bg1"/>
                </a:solidFill>
              </a:rPr>
              <a:t>Morteza Mansouri</a:t>
            </a:r>
          </a:p>
          <a:p>
            <a:r>
              <a:rPr lang="en-GB" sz="2000" noProof="0" dirty="0" smtClean="0">
                <a:solidFill>
                  <a:schemeClr val="bg1"/>
                </a:solidFill>
              </a:rPr>
              <a:t>Engineer for Safety Critical Systems</a:t>
            </a:r>
            <a:endParaRPr lang="en-GB" sz="2000" noProof="0" dirty="0">
              <a:solidFill>
                <a:schemeClr val="bg1"/>
              </a:solidFill>
            </a:endParaRPr>
          </a:p>
        </p:txBody>
      </p:sp>
      <p:sp>
        <p:nvSpPr>
          <p:cNvPr id="4" name="Rectangle 3"/>
          <p:cNvSpPr/>
          <p:nvPr/>
        </p:nvSpPr>
        <p:spPr>
          <a:xfrm>
            <a:off x="2286000" y="5949280"/>
            <a:ext cx="4572000" cy="603242"/>
          </a:xfrm>
          <a:prstGeom prst="rect">
            <a:avLst/>
          </a:prstGeom>
        </p:spPr>
        <p:txBody>
          <a:bodyPr>
            <a:spAutoFit/>
          </a:bodyPr>
          <a:lstStyle/>
          <a:p>
            <a:pPr algn="ctr">
              <a:lnSpc>
                <a:spcPct val="120000"/>
              </a:lnSpc>
            </a:pPr>
            <a:r>
              <a:rPr lang="en-GB" sz="1600" dirty="0" err="1" smtClean="0">
                <a:solidFill>
                  <a:srgbClr val="FFFFFF"/>
                </a:solidFill>
              </a:rPr>
              <a:t>www.europeanspallationsource.se</a:t>
            </a:r>
            <a:endParaRPr lang="en-GB" sz="1600" dirty="0" smtClean="0">
              <a:solidFill>
                <a:srgbClr val="FFFFFF"/>
              </a:solidFill>
            </a:endParaRPr>
          </a:p>
          <a:p>
            <a:pPr algn="ctr"/>
            <a:fld id="{656E358F-28A8-D04A-99E6-206C49444CD4}" type="datetime3">
              <a:rPr lang="sv-SE" sz="1400" smtClean="0">
                <a:solidFill>
                  <a:srgbClr val="FFFFFF"/>
                </a:solidFill>
              </a:rPr>
              <a:t>28 November 2016</a:t>
            </a:fld>
            <a:endParaRPr lang="en-GB" sz="1400" dirty="0" smtClean="0">
              <a:solidFill>
                <a:srgbClr val="FFFFFF"/>
              </a:solidFill>
            </a:endParaRPr>
          </a:p>
        </p:txBody>
      </p:sp>
      <p:sp>
        <p:nvSpPr>
          <p:cNvPr id="5" name="Rectangle 4"/>
          <p:cNvSpPr/>
          <p:nvPr/>
        </p:nvSpPr>
        <p:spPr>
          <a:xfrm>
            <a:off x="251520" y="332656"/>
            <a:ext cx="6768752" cy="400110"/>
          </a:xfrm>
          <a:prstGeom prst="rect">
            <a:avLst/>
          </a:prstGeom>
        </p:spPr>
        <p:txBody>
          <a:bodyPr wrap="square">
            <a:spAutoFit/>
          </a:bodyPr>
          <a:lstStyle/>
          <a:p>
            <a:r>
              <a:rPr lang="en-US" sz="2000" dirty="0" smtClean="0">
                <a:solidFill>
                  <a:prstClr val="white"/>
                </a:solidFill>
                <a:ea typeface="+mj-ea"/>
                <a:cs typeface="+mj-cs"/>
              </a:rPr>
              <a:t>SSM Visit to ESS/ICS (2016-11-29)</a:t>
            </a:r>
            <a:endParaRPr lang="en-GB" sz="1200" dirty="0"/>
          </a:p>
        </p:txBody>
      </p:sp>
    </p:spTree>
    <p:extLst>
      <p:ext uri="{BB962C8B-B14F-4D97-AF65-F5344CB8AC3E}">
        <p14:creationId xmlns:p14="http://schemas.microsoft.com/office/powerpoint/2010/main" val="139461338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Contents</a:t>
            </a:r>
            <a:endParaRPr lang="en-US" dirty="0"/>
          </a:p>
        </p:txBody>
      </p:sp>
      <p:sp>
        <p:nvSpPr>
          <p:cNvPr id="9" name="Content Placeholder 8"/>
          <p:cNvSpPr>
            <a:spLocks noGrp="1"/>
          </p:cNvSpPr>
          <p:nvPr>
            <p:ph idx="1"/>
          </p:nvPr>
        </p:nvSpPr>
        <p:spPr/>
        <p:txBody>
          <a:bodyPr>
            <a:normAutofit/>
          </a:bodyPr>
          <a:lstStyle/>
          <a:p>
            <a:r>
              <a:rPr lang="en-US" dirty="0" smtClean="0"/>
              <a:t>PSS Test Stand Objective</a:t>
            </a:r>
          </a:p>
          <a:p>
            <a:r>
              <a:rPr lang="en-US" dirty="0" smtClean="0"/>
              <a:t>PSS Test Stand Layout</a:t>
            </a:r>
          </a:p>
          <a:p>
            <a:r>
              <a:rPr lang="en-US" dirty="0"/>
              <a:t>PSS Test Stand Devices/Equipment</a:t>
            </a:r>
            <a:endParaRPr lang="en-US" dirty="0" smtClean="0"/>
          </a:p>
          <a:p>
            <a:r>
              <a:rPr lang="en-US" dirty="0" smtClean="0"/>
              <a:t>PSS </a:t>
            </a:r>
            <a:r>
              <a:rPr lang="en-US" dirty="0"/>
              <a:t>Test Stand Device Distribution </a:t>
            </a:r>
            <a:r>
              <a:rPr lang="en-US" dirty="0" smtClean="0"/>
              <a:t>Layout</a:t>
            </a:r>
          </a:p>
          <a:p>
            <a:r>
              <a:rPr lang="en-US" dirty="0"/>
              <a:t>PSS Test Stand </a:t>
            </a:r>
            <a:r>
              <a:rPr lang="en-US" dirty="0" smtClean="0"/>
              <a:t>Functions</a:t>
            </a:r>
          </a:p>
          <a:p>
            <a:r>
              <a:rPr lang="en-US" dirty="0" smtClean="0"/>
              <a:t>Summary</a:t>
            </a:r>
          </a:p>
        </p:txBody>
      </p:sp>
      <p:sp>
        <p:nvSpPr>
          <p:cNvPr id="4" name="Slide Number Placeholder 3"/>
          <p:cNvSpPr>
            <a:spLocks noGrp="1"/>
          </p:cNvSpPr>
          <p:nvPr>
            <p:ph type="sldNum" sz="quarter" idx="12"/>
          </p:nvPr>
        </p:nvSpPr>
        <p:spPr/>
        <p:txBody>
          <a:bodyPr/>
          <a:lstStyle/>
          <a:p>
            <a:fld id="{551115BC-487E-4422-894C-CB7CD3E79223}" type="slidenum">
              <a:rPr lang="en-GB" smtClean="0"/>
              <a:pPr/>
              <a:t>2</a:t>
            </a:fld>
            <a:endParaRPr lang="en-GB"/>
          </a:p>
        </p:txBody>
      </p:sp>
    </p:spTree>
    <p:extLst>
      <p:ext uri="{BB962C8B-B14F-4D97-AF65-F5344CB8AC3E}">
        <p14:creationId xmlns:p14="http://schemas.microsoft.com/office/powerpoint/2010/main" val="194112862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PSS Test Stand </a:t>
            </a:r>
            <a:r>
              <a:rPr lang="en-US" dirty="0" smtClean="0"/>
              <a:t>Objective</a:t>
            </a:r>
            <a:endParaRPr lang="sv-SE" dirty="0"/>
          </a:p>
        </p:txBody>
      </p:sp>
      <p:sp>
        <p:nvSpPr>
          <p:cNvPr id="3" name="Content Placeholder 2"/>
          <p:cNvSpPr>
            <a:spLocks noGrp="1"/>
          </p:cNvSpPr>
          <p:nvPr>
            <p:ph idx="1"/>
          </p:nvPr>
        </p:nvSpPr>
        <p:spPr/>
        <p:txBody>
          <a:bodyPr>
            <a:normAutofit/>
          </a:bodyPr>
          <a:lstStyle/>
          <a:p>
            <a:pPr algn="just"/>
            <a:r>
              <a:rPr lang="en-US" dirty="0"/>
              <a:t>The PSS test stand is being developed in the PS lab. The PSS test stand </a:t>
            </a:r>
            <a:r>
              <a:rPr lang="en-US" dirty="0" smtClean="0"/>
              <a:t>will </a:t>
            </a:r>
            <a:r>
              <a:rPr lang="en-US" dirty="0"/>
              <a:t>be used for simulation and evaluation purposes of any </a:t>
            </a:r>
            <a:r>
              <a:rPr lang="en-US" dirty="0" smtClean="0"/>
              <a:t>systems/equipment </a:t>
            </a:r>
            <a:r>
              <a:rPr lang="en-US" dirty="0"/>
              <a:t>to be developed by PSS team</a:t>
            </a:r>
            <a:r>
              <a:rPr lang="en-US" dirty="0" smtClean="0"/>
              <a:t>.</a:t>
            </a:r>
          </a:p>
          <a:p>
            <a:pPr algn="just"/>
            <a:r>
              <a:rPr lang="en-US" dirty="0" smtClean="0"/>
              <a:t>All PSS related procedures (search patrol, open access, restricted access, etc.) will tested in this prototype.</a:t>
            </a:r>
          </a:p>
          <a:p>
            <a:pPr marL="0" indent="0">
              <a:buNone/>
            </a:pPr>
            <a:endParaRPr lang="en-US" dirty="0"/>
          </a:p>
          <a:p>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3</a:t>
            </a:fld>
            <a:endParaRPr lang="sv-SE" dirty="0"/>
          </a:p>
        </p:txBody>
      </p:sp>
    </p:spTree>
    <p:extLst>
      <p:ext uri="{BB962C8B-B14F-4D97-AF65-F5344CB8AC3E}">
        <p14:creationId xmlns:p14="http://schemas.microsoft.com/office/powerpoint/2010/main" val="279564254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PSS Test Stand </a:t>
            </a:r>
            <a:r>
              <a:rPr lang="en-US" dirty="0" smtClean="0"/>
              <a:t>Layout</a:t>
            </a:r>
            <a:endParaRPr lang="en-GB" noProof="0" dirty="0"/>
          </a:p>
        </p:txBody>
      </p:sp>
      <p:sp>
        <p:nvSpPr>
          <p:cNvPr id="4" name="Slide Number Placeholder 3"/>
          <p:cNvSpPr>
            <a:spLocks noGrp="1"/>
          </p:cNvSpPr>
          <p:nvPr>
            <p:ph type="sldNum" sz="quarter" idx="12"/>
          </p:nvPr>
        </p:nvSpPr>
        <p:spPr/>
        <p:txBody>
          <a:bodyPr/>
          <a:lstStyle/>
          <a:p>
            <a:fld id="{551115BC-487E-4422-894C-CB7CD3E79223}" type="slidenum">
              <a:rPr lang="en-GB" smtClean="0"/>
              <a:t>4</a:t>
            </a:fld>
            <a:endParaRPr lang="en-GB"/>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84784"/>
            <a:ext cx="9144000" cy="5177844"/>
          </a:xfrm>
          <a:prstGeom prst="rect">
            <a:avLst/>
          </a:prstGeom>
        </p:spPr>
      </p:pic>
      <p:sp>
        <p:nvSpPr>
          <p:cNvPr id="6" name="Rectangle 5"/>
          <p:cNvSpPr/>
          <p:nvPr/>
        </p:nvSpPr>
        <p:spPr>
          <a:xfrm>
            <a:off x="539552" y="1772816"/>
            <a:ext cx="3312368" cy="4104456"/>
          </a:xfrm>
          <a:prstGeom prst="rect">
            <a:avLst/>
          </a:prstGeom>
          <a:solidFill>
            <a:schemeClr val="accent6">
              <a:alpha val="50000"/>
            </a:schemeClr>
          </a:solidFill>
          <a:ln>
            <a:solidFill>
              <a:schemeClr val="accent6">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PSS controlled area</a:t>
            </a:r>
            <a:endParaRPr lang="sv-SE" b="1" dirty="0">
              <a:solidFill>
                <a:schemeClr val="tx1"/>
              </a:solidFill>
            </a:endParaRPr>
          </a:p>
        </p:txBody>
      </p:sp>
      <p:sp>
        <p:nvSpPr>
          <p:cNvPr id="7" name="TextBox 6"/>
          <p:cNvSpPr txBox="1"/>
          <p:nvPr/>
        </p:nvSpPr>
        <p:spPr>
          <a:xfrm>
            <a:off x="877470" y="2780928"/>
            <a:ext cx="1008111" cy="461665"/>
          </a:xfrm>
          <a:prstGeom prst="rect">
            <a:avLst/>
          </a:prstGeom>
          <a:noFill/>
        </p:spPr>
        <p:txBody>
          <a:bodyPr wrap="square" rtlCol="0">
            <a:spAutoFit/>
          </a:bodyPr>
          <a:lstStyle/>
          <a:p>
            <a:r>
              <a:rPr lang="en-US" sz="1200" dirty="0" smtClean="0">
                <a:solidFill>
                  <a:srgbClr val="FF0000"/>
                </a:solidFill>
              </a:rPr>
              <a:t>Emergency escape route</a:t>
            </a:r>
            <a:endParaRPr lang="sv-SE" sz="1200" dirty="0">
              <a:solidFill>
                <a:srgbClr val="FF0000"/>
              </a:solidFill>
            </a:endParaRPr>
          </a:p>
        </p:txBody>
      </p:sp>
      <p:sp>
        <p:nvSpPr>
          <p:cNvPr id="8" name="Up Arrow 7"/>
          <p:cNvSpPr/>
          <p:nvPr/>
        </p:nvSpPr>
        <p:spPr>
          <a:xfrm>
            <a:off x="1256934" y="2132855"/>
            <a:ext cx="124591" cy="576064"/>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0000"/>
              </a:solidFill>
            </a:endParaRPr>
          </a:p>
        </p:txBody>
      </p:sp>
      <p:sp>
        <p:nvSpPr>
          <p:cNvPr id="9" name="TextBox 8"/>
          <p:cNvSpPr txBox="1"/>
          <p:nvPr/>
        </p:nvSpPr>
        <p:spPr>
          <a:xfrm>
            <a:off x="2340028" y="2190055"/>
            <a:ext cx="1080120" cy="461665"/>
          </a:xfrm>
          <a:prstGeom prst="rect">
            <a:avLst/>
          </a:prstGeom>
          <a:solidFill>
            <a:schemeClr val="bg1"/>
          </a:solidFill>
        </p:spPr>
        <p:txBody>
          <a:bodyPr wrap="square" rtlCol="0">
            <a:spAutoFit/>
          </a:bodyPr>
          <a:lstStyle/>
          <a:p>
            <a:r>
              <a:rPr lang="en-US" sz="1200" dirty="0" smtClean="0"/>
              <a:t>Double-door access system</a:t>
            </a:r>
            <a:endParaRPr lang="sv-SE" sz="1200" dirty="0"/>
          </a:p>
        </p:txBody>
      </p:sp>
      <p:sp>
        <p:nvSpPr>
          <p:cNvPr id="10" name="TextBox 9"/>
          <p:cNvSpPr txBox="1"/>
          <p:nvPr/>
        </p:nvSpPr>
        <p:spPr>
          <a:xfrm>
            <a:off x="2814346" y="3686544"/>
            <a:ext cx="796885" cy="276999"/>
          </a:xfrm>
          <a:prstGeom prst="rect">
            <a:avLst/>
          </a:prstGeom>
          <a:noFill/>
        </p:spPr>
        <p:txBody>
          <a:bodyPr wrap="none" rtlCol="0">
            <a:spAutoFit/>
          </a:bodyPr>
          <a:lstStyle/>
          <a:p>
            <a:r>
              <a:rPr lang="en-US" sz="1200" dirty="0" smtClean="0"/>
              <a:t>Zone gate</a:t>
            </a:r>
            <a:endParaRPr lang="sv-SE" sz="1200" dirty="0"/>
          </a:p>
        </p:txBody>
      </p:sp>
      <p:sp>
        <p:nvSpPr>
          <p:cNvPr id="11" name="Left-Right Arrow 10"/>
          <p:cNvSpPr/>
          <p:nvPr/>
        </p:nvSpPr>
        <p:spPr>
          <a:xfrm>
            <a:off x="2946030" y="3963543"/>
            <a:ext cx="473841" cy="97541"/>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0000"/>
              </a:solidFill>
            </a:endParaRPr>
          </a:p>
        </p:txBody>
      </p:sp>
      <p:sp>
        <p:nvSpPr>
          <p:cNvPr id="12" name="Left-Right Arrow 11"/>
          <p:cNvSpPr/>
          <p:nvPr/>
        </p:nvSpPr>
        <p:spPr>
          <a:xfrm rot="16200000">
            <a:off x="3281474" y="2382581"/>
            <a:ext cx="473841" cy="97541"/>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0000"/>
              </a:solidFill>
            </a:endParaRPr>
          </a:p>
        </p:txBody>
      </p:sp>
      <p:sp>
        <p:nvSpPr>
          <p:cNvPr id="14" name="Rectangle 13"/>
          <p:cNvSpPr/>
          <p:nvPr/>
        </p:nvSpPr>
        <p:spPr>
          <a:xfrm>
            <a:off x="2225636" y="1705088"/>
            <a:ext cx="1554276" cy="1363872"/>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ctangle 14"/>
          <p:cNvSpPr/>
          <p:nvPr/>
        </p:nvSpPr>
        <p:spPr>
          <a:xfrm>
            <a:off x="4427984" y="1670744"/>
            <a:ext cx="1080120" cy="1758256"/>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9992" y="1689991"/>
            <a:ext cx="965177" cy="1727907"/>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4151" y="3356992"/>
            <a:ext cx="1080120" cy="2244505"/>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9952" y="3509392"/>
            <a:ext cx="1080120" cy="2244505"/>
          </a:xfrm>
          <a:prstGeom prst="rect">
            <a:avLst/>
          </a:prstGeom>
        </p:spPr>
      </p:pic>
      <p:sp>
        <p:nvSpPr>
          <p:cNvPr id="20" name="Rectangle 19"/>
          <p:cNvSpPr/>
          <p:nvPr/>
        </p:nvSpPr>
        <p:spPr>
          <a:xfrm>
            <a:off x="4067944" y="3503573"/>
            <a:ext cx="1152128" cy="2250323"/>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ctangle 20"/>
          <p:cNvSpPr/>
          <p:nvPr/>
        </p:nvSpPr>
        <p:spPr>
          <a:xfrm>
            <a:off x="7764151" y="3356992"/>
            <a:ext cx="1152128" cy="2250323"/>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ctangle 21"/>
          <p:cNvSpPr/>
          <p:nvPr/>
        </p:nvSpPr>
        <p:spPr>
          <a:xfrm>
            <a:off x="5292080" y="4004935"/>
            <a:ext cx="1008112" cy="936233"/>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ectangle 22"/>
          <p:cNvSpPr/>
          <p:nvPr/>
        </p:nvSpPr>
        <p:spPr>
          <a:xfrm>
            <a:off x="6588224" y="4014036"/>
            <a:ext cx="1008112" cy="936233"/>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0248156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4"/>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7"/>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20"/>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21"/>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22"/>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23"/>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18"/>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p:bldP spid="8" grpId="0" animBg="1"/>
      <p:bldP spid="9" grpId="0" animBg="1"/>
      <p:bldP spid="10" grpId="0"/>
      <p:bldP spid="11" grpId="0" animBg="1"/>
      <p:bldP spid="12" grpId="0" animBg="1"/>
      <p:bldP spid="14" grpId="0" animBg="1"/>
      <p:bldP spid="14" grpId="1" animBg="1"/>
      <p:bldP spid="15" grpId="0" animBg="1"/>
      <p:bldP spid="15" grpId="1" animBg="1"/>
      <p:bldP spid="20" grpId="0" animBg="1"/>
      <p:bldP spid="20" grpId="1" animBg="1"/>
      <p:bldP spid="21" grpId="0" animBg="1"/>
      <p:bldP spid="21" grpId="1" animBg="1"/>
      <p:bldP spid="22" grpId="0" animBg="1"/>
      <p:bldP spid="22" grpId="1" animBg="1"/>
      <p:bldP spid="23" grpId="0" animBg="1"/>
      <p:bldP spid="2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PSS Test Stand </a:t>
            </a:r>
            <a:r>
              <a:rPr lang="en-US" dirty="0" smtClean="0"/>
              <a:t>Devices/Equipment</a:t>
            </a:r>
            <a:endParaRPr lang="sv-SE" dirty="0"/>
          </a:p>
        </p:txBody>
      </p:sp>
      <p:sp>
        <p:nvSpPr>
          <p:cNvPr id="3" name="Content Placeholder 2"/>
          <p:cNvSpPr>
            <a:spLocks noGrp="1"/>
          </p:cNvSpPr>
          <p:nvPr>
            <p:ph idx="1"/>
          </p:nvPr>
        </p:nvSpPr>
        <p:spPr>
          <a:xfrm>
            <a:off x="457200" y="1600200"/>
            <a:ext cx="8507288" cy="4525963"/>
          </a:xfrm>
        </p:spPr>
        <p:txBody>
          <a:bodyPr>
            <a:normAutofit fontScale="40000" lnSpcReduction="20000"/>
          </a:bodyPr>
          <a:lstStyle/>
          <a:p>
            <a:r>
              <a:rPr lang="en-US" sz="4500" b="1" dirty="0" smtClean="0"/>
              <a:t>Following </a:t>
            </a:r>
            <a:r>
              <a:rPr lang="en-US" sz="4500" b="1" dirty="0"/>
              <a:t>s</a:t>
            </a:r>
            <a:r>
              <a:rPr lang="en-US" sz="4500" b="1" dirty="0" smtClean="0"/>
              <a:t>ystems/equipment are currently installed in the PSS test </a:t>
            </a:r>
            <a:r>
              <a:rPr lang="en-US" sz="4500" b="1" dirty="0"/>
              <a:t>s</a:t>
            </a:r>
            <a:r>
              <a:rPr lang="en-US" sz="4500" b="1" dirty="0" smtClean="0"/>
              <a:t>tand:</a:t>
            </a:r>
          </a:p>
          <a:p>
            <a:pPr marL="0" indent="0">
              <a:buNone/>
            </a:pPr>
            <a:endParaRPr lang="en-US" dirty="0" smtClean="0"/>
          </a:p>
          <a:p>
            <a:pPr lvl="1"/>
            <a:r>
              <a:rPr lang="en-US" sz="4000" dirty="0" smtClean="0"/>
              <a:t>Two racks designed for PSS and painted in RAL 2000 as PSS specific color (in-house design)</a:t>
            </a:r>
          </a:p>
          <a:p>
            <a:pPr lvl="1"/>
            <a:r>
              <a:rPr lang="en-US" sz="4000" dirty="0" smtClean="0"/>
              <a:t>Two-train </a:t>
            </a:r>
            <a:r>
              <a:rPr lang="en-US" sz="4000" dirty="0"/>
              <a:t>safety PLC </a:t>
            </a:r>
            <a:r>
              <a:rPr lang="en-US" sz="4000" dirty="0" smtClean="0"/>
              <a:t>systems (Siemens S7-1500 safety PLC)</a:t>
            </a:r>
          </a:p>
          <a:p>
            <a:pPr lvl="1"/>
            <a:r>
              <a:rPr lang="en-US" sz="4000" dirty="0"/>
              <a:t>D</a:t>
            </a:r>
            <a:r>
              <a:rPr lang="en-US" sz="4000" dirty="0" smtClean="0"/>
              <a:t>ouble-door </a:t>
            </a:r>
            <a:r>
              <a:rPr lang="en-US" sz="4000" dirty="0"/>
              <a:t>access </a:t>
            </a:r>
            <a:r>
              <a:rPr lang="en-US" sz="4000" dirty="0" smtClean="0"/>
              <a:t>system (</a:t>
            </a:r>
            <a:r>
              <a:rPr lang="en-US" sz="4000" dirty="0" err="1" smtClean="0"/>
              <a:t>Gunnebo</a:t>
            </a:r>
            <a:r>
              <a:rPr lang="en-US" sz="4000" dirty="0" smtClean="0"/>
              <a:t>)</a:t>
            </a:r>
          </a:p>
          <a:p>
            <a:pPr lvl="1"/>
            <a:r>
              <a:rPr lang="en-US" sz="4000" dirty="0" smtClean="0"/>
              <a:t>Swipe card system (SALTO)</a:t>
            </a:r>
          </a:p>
          <a:p>
            <a:pPr lvl="1"/>
            <a:r>
              <a:rPr lang="en-US" sz="4000" dirty="0" smtClean="0"/>
              <a:t>Public address system (ASL)</a:t>
            </a:r>
          </a:p>
          <a:p>
            <a:pPr lvl="1"/>
            <a:r>
              <a:rPr lang="en-US" sz="4000" dirty="0" smtClean="0"/>
              <a:t>Message display system (Red Lion Controls)</a:t>
            </a:r>
          </a:p>
          <a:p>
            <a:pPr lvl="1"/>
            <a:r>
              <a:rPr lang="en-US" sz="4000" dirty="0" smtClean="0"/>
              <a:t>HMI for PSS supervision system (Siemens)</a:t>
            </a:r>
          </a:p>
          <a:p>
            <a:pPr lvl="1"/>
            <a:r>
              <a:rPr lang="en-US" sz="4000" dirty="0"/>
              <a:t>Beam-off stations </a:t>
            </a:r>
            <a:r>
              <a:rPr lang="en-US" sz="4000" dirty="0" smtClean="0"/>
              <a:t>(in-house design)</a:t>
            </a:r>
          </a:p>
          <a:p>
            <a:pPr lvl="1"/>
            <a:r>
              <a:rPr lang="en-US" sz="4000" dirty="0" smtClean="0"/>
              <a:t>PSS blue/red lights (</a:t>
            </a:r>
            <a:r>
              <a:rPr lang="en-US" sz="4000" dirty="0" err="1" smtClean="0"/>
              <a:t>Thorlux</a:t>
            </a:r>
            <a:r>
              <a:rPr lang="en-US" sz="4000" dirty="0" smtClean="0"/>
              <a:t>)</a:t>
            </a:r>
          </a:p>
          <a:p>
            <a:pPr lvl="1"/>
            <a:r>
              <a:rPr lang="en-US" sz="4000" dirty="0" smtClean="0"/>
              <a:t>PSS Contactors to interface the following equipment(Siemens):</a:t>
            </a:r>
          </a:p>
          <a:p>
            <a:pPr lvl="2"/>
            <a:r>
              <a:rPr lang="en-US" sz="4000" dirty="0" smtClean="0"/>
              <a:t>Ion source </a:t>
            </a:r>
            <a:r>
              <a:rPr lang="en-US" sz="4000" dirty="0"/>
              <a:t>p</a:t>
            </a:r>
            <a:r>
              <a:rPr lang="en-US" sz="4000" dirty="0" smtClean="0"/>
              <a:t>lasma generator</a:t>
            </a:r>
          </a:p>
          <a:p>
            <a:pPr lvl="2"/>
            <a:r>
              <a:rPr lang="en-US" sz="4000" dirty="0" smtClean="0"/>
              <a:t>Ion source extraction system</a:t>
            </a:r>
          </a:p>
          <a:p>
            <a:pPr lvl="2"/>
            <a:r>
              <a:rPr lang="en-US" sz="4000" dirty="0" smtClean="0"/>
              <a:t>RFQ modulator</a:t>
            </a:r>
          </a:p>
          <a:p>
            <a:pPr lvl="2"/>
            <a:r>
              <a:rPr lang="en-US" sz="4000" dirty="0" smtClean="0"/>
              <a:t>RFQ LLRF</a:t>
            </a:r>
          </a:p>
          <a:p>
            <a:pPr lvl="2"/>
            <a:r>
              <a:rPr lang="en-US" sz="4000" dirty="0" smtClean="0"/>
              <a:t>RF system modulator</a:t>
            </a:r>
          </a:p>
          <a:p>
            <a:pPr lvl="2"/>
            <a:r>
              <a:rPr lang="en-US" sz="4000" dirty="0" smtClean="0"/>
              <a:t>RF system LLRF</a:t>
            </a:r>
          </a:p>
          <a:p>
            <a:pPr lvl="1"/>
            <a:endParaRPr lang="en-US" sz="4000" dirty="0" smtClean="0"/>
          </a:p>
          <a:p>
            <a:pPr lvl="1"/>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5</a:t>
            </a:fld>
            <a:endParaRPr lang="sv-SE" dirty="0"/>
          </a:p>
        </p:txBody>
      </p:sp>
      <p:sp>
        <p:nvSpPr>
          <p:cNvPr id="5" name="TextBox 4"/>
          <p:cNvSpPr txBox="1"/>
          <p:nvPr/>
        </p:nvSpPr>
        <p:spPr>
          <a:xfrm>
            <a:off x="4427983" y="5075311"/>
            <a:ext cx="3245889" cy="307777"/>
          </a:xfrm>
          <a:prstGeom prst="rect">
            <a:avLst/>
          </a:prstGeom>
          <a:noFill/>
          <a:ln>
            <a:solidFill>
              <a:schemeClr val="accent1"/>
            </a:solidFill>
          </a:ln>
        </p:spPr>
        <p:txBody>
          <a:bodyPr wrap="none" rtlCol="0">
            <a:spAutoFit/>
          </a:bodyPr>
          <a:lstStyle/>
          <a:p>
            <a:r>
              <a:rPr lang="en-US" sz="1400" b="1" dirty="0" smtClean="0"/>
              <a:t>These equipment are simulated by lights.</a:t>
            </a:r>
            <a:endParaRPr lang="sv-SE" sz="1400" b="1" dirty="0"/>
          </a:p>
        </p:txBody>
      </p:sp>
      <p:sp>
        <p:nvSpPr>
          <p:cNvPr id="6" name="Right Brace 5"/>
          <p:cNvSpPr/>
          <p:nvPr/>
        </p:nvSpPr>
        <p:spPr>
          <a:xfrm>
            <a:off x="4139952" y="4509120"/>
            <a:ext cx="155448" cy="1440160"/>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Tree>
    <p:extLst>
      <p:ext uri="{BB962C8B-B14F-4D97-AF65-F5344CB8AC3E}">
        <p14:creationId xmlns:p14="http://schemas.microsoft.com/office/powerpoint/2010/main" val="4724718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PSS Test Stand </a:t>
            </a:r>
            <a:r>
              <a:rPr lang="en-US" dirty="0" smtClean="0"/>
              <a:t>Device Distribution Layout</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6</a:t>
            </a:fld>
            <a:endParaRPr lang="sv-SE"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12776"/>
            <a:ext cx="9144000" cy="5249852"/>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1960" y="1686392"/>
            <a:ext cx="1330652" cy="1191629"/>
          </a:xfrm>
          <a:prstGeom prst="rect">
            <a:avLst/>
          </a:prstGeom>
          <a:ln w="25400">
            <a:noFill/>
            <a:prstDash val="sysDash"/>
          </a:ln>
        </p:spPr>
      </p:pic>
      <p:sp>
        <p:nvSpPr>
          <p:cNvPr id="13" name="Rectangle 12"/>
          <p:cNvSpPr/>
          <p:nvPr/>
        </p:nvSpPr>
        <p:spPr>
          <a:xfrm>
            <a:off x="1331640" y="1700808"/>
            <a:ext cx="648072" cy="648072"/>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ctangle 13"/>
          <p:cNvSpPr/>
          <p:nvPr/>
        </p:nvSpPr>
        <p:spPr>
          <a:xfrm>
            <a:off x="4211960" y="1700809"/>
            <a:ext cx="1330652" cy="1177212"/>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0701" y="3068960"/>
            <a:ext cx="1330652" cy="780678"/>
          </a:xfrm>
          <a:prstGeom prst="rect">
            <a:avLst/>
          </a:prstGeom>
        </p:spPr>
      </p:pic>
      <p:sp>
        <p:nvSpPr>
          <p:cNvPr id="16" name="Rectangle 15"/>
          <p:cNvSpPr/>
          <p:nvPr/>
        </p:nvSpPr>
        <p:spPr>
          <a:xfrm>
            <a:off x="2987824" y="1713715"/>
            <a:ext cx="648072" cy="491149"/>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ctangle 16"/>
          <p:cNvSpPr/>
          <p:nvPr/>
        </p:nvSpPr>
        <p:spPr>
          <a:xfrm>
            <a:off x="4200701" y="3030421"/>
            <a:ext cx="1330652" cy="819217"/>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ctangle 17"/>
          <p:cNvSpPr/>
          <p:nvPr/>
        </p:nvSpPr>
        <p:spPr>
          <a:xfrm>
            <a:off x="2987824" y="2541767"/>
            <a:ext cx="720080" cy="491149"/>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0701" y="4040577"/>
            <a:ext cx="1330652" cy="780678"/>
          </a:xfrm>
          <a:prstGeom prst="rect">
            <a:avLst/>
          </a:prstGeom>
        </p:spPr>
      </p:pic>
      <p:sp>
        <p:nvSpPr>
          <p:cNvPr id="20" name="Rectangle 19"/>
          <p:cNvSpPr/>
          <p:nvPr/>
        </p:nvSpPr>
        <p:spPr>
          <a:xfrm>
            <a:off x="4200701" y="4002038"/>
            <a:ext cx="1330652" cy="819217"/>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ctangle 20"/>
          <p:cNvSpPr/>
          <p:nvPr/>
        </p:nvSpPr>
        <p:spPr>
          <a:xfrm>
            <a:off x="3173518" y="3284984"/>
            <a:ext cx="720080" cy="491149"/>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0701" y="4979707"/>
            <a:ext cx="1330652" cy="780678"/>
          </a:xfrm>
          <a:prstGeom prst="rect">
            <a:avLst/>
          </a:prstGeom>
        </p:spPr>
      </p:pic>
      <p:sp>
        <p:nvSpPr>
          <p:cNvPr id="26" name="Rectangle 25"/>
          <p:cNvSpPr/>
          <p:nvPr/>
        </p:nvSpPr>
        <p:spPr>
          <a:xfrm>
            <a:off x="4200701" y="4941168"/>
            <a:ext cx="1330652" cy="819217"/>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ctangle 27"/>
          <p:cNvSpPr/>
          <p:nvPr/>
        </p:nvSpPr>
        <p:spPr>
          <a:xfrm>
            <a:off x="179512" y="3293717"/>
            <a:ext cx="576064" cy="491149"/>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1660" y="3440029"/>
            <a:ext cx="936104" cy="1320754"/>
          </a:xfrm>
          <a:prstGeom prst="rect">
            <a:avLst/>
          </a:prstGeom>
        </p:spPr>
      </p:pic>
      <p:sp>
        <p:nvSpPr>
          <p:cNvPr id="31" name="Rectangle 30"/>
          <p:cNvSpPr/>
          <p:nvPr/>
        </p:nvSpPr>
        <p:spPr>
          <a:xfrm>
            <a:off x="1511660" y="3440029"/>
            <a:ext cx="936104" cy="1320754"/>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Rectangle 31"/>
          <p:cNvSpPr/>
          <p:nvPr/>
        </p:nvSpPr>
        <p:spPr>
          <a:xfrm>
            <a:off x="2987824" y="5661248"/>
            <a:ext cx="545734" cy="491149"/>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Rectangle 37"/>
          <p:cNvSpPr/>
          <p:nvPr/>
        </p:nvSpPr>
        <p:spPr>
          <a:xfrm>
            <a:off x="2195736" y="5415673"/>
            <a:ext cx="720080" cy="736724"/>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9" name="Rectangle 38"/>
          <p:cNvSpPr/>
          <p:nvPr/>
        </p:nvSpPr>
        <p:spPr>
          <a:xfrm>
            <a:off x="5858251" y="3852186"/>
            <a:ext cx="1738086" cy="114235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68144" y="3889093"/>
            <a:ext cx="1653497" cy="1033436"/>
          </a:xfrm>
          <a:prstGeom prst="rect">
            <a:avLst/>
          </a:prstGeom>
        </p:spPr>
      </p:pic>
    </p:spTree>
    <p:extLst>
      <p:ext uri="{BB962C8B-B14F-4D97-AF65-F5344CB8AC3E}">
        <p14:creationId xmlns:p14="http://schemas.microsoft.com/office/powerpoint/2010/main" val="34839292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4"/>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7"/>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20"/>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26"/>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21"/>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28"/>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32"/>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31"/>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40"/>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grpId="1" nodeType="clickEffect">
                                  <p:stCondLst>
                                    <p:cond delay="0"/>
                                  </p:stCondLst>
                                  <p:childTnLst>
                                    <p:set>
                                      <p:cBhvr>
                                        <p:cTn id="88" dur="1" fill="hold">
                                          <p:stCondLst>
                                            <p:cond delay="0"/>
                                          </p:stCondLst>
                                        </p:cTn>
                                        <p:tgtEl>
                                          <p:spTgt spid="38"/>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6" grpId="0" animBg="1"/>
      <p:bldP spid="16" grpId="1" animBg="1"/>
      <p:bldP spid="17" grpId="0" animBg="1"/>
      <p:bldP spid="17" grpId="1" animBg="1"/>
      <p:bldP spid="18" grpId="0" animBg="1"/>
      <p:bldP spid="18" grpId="1" animBg="1"/>
      <p:bldP spid="20" grpId="0" animBg="1"/>
      <p:bldP spid="20" grpId="1" animBg="1"/>
      <p:bldP spid="21" grpId="0" animBg="1"/>
      <p:bldP spid="21" grpId="1" animBg="1"/>
      <p:bldP spid="26" grpId="0" animBg="1"/>
      <p:bldP spid="26" grpId="1" animBg="1"/>
      <p:bldP spid="28" grpId="0" animBg="1"/>
      <p:bldP spid="28" grpId="1" animBg="1"/>
      <p:bldP spid="31" grpId="0" animBg="1"/>
      <p:bldP spid="31" grpId="1" animBg="1"/>
      <p:bldP spid="32" grpId="0" animBg="1"/>
      <p:bldP spid="32" grpId="1" animBg="1"/>
      <p:bldP spid="38" grpId="0" animBg="1"/>
      <p:bldP spid="38" grpId="1" animBg="1"/>
      <p:bldP spid="39" grpId="0" animBg="1"/>
      <p:bldP spid="3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PSS Test Stand </a:t>
            </a:r>
            <a:r>
              <a:rPr lang="en-US" dirty="0" smtClean="0"/>
              <a:t>Functions</a:t>
            </a:r>
            <a:endParaRPr lang="sv-SE" dirty="0"/>
          </a:p>
        </p:txBody>
      </p:sp>
      <p:sp>
        <p:nvSpPr>
          <p:cNvPr id="3" name="Content Placeholder 2"/>
          <p:cNvSpPr>
            <a:spLocks noGrp="1"/>
          </p:cNvSpPr>
          <p:nvPr>
            <p:ph idx="1"/>
          </p:nvPr>
        </p:nvSpPr>
        <p:spPr/>
        <p:txBody>
          <a:bodyPr>
            <a:normAutofit lnSpcReduction="10000"/>
          </a:bodyPr>
          <a:lstStyle/>
          <a:p>
            <a:pPr algn="just"/>
            <a:r>
              <a:rPr lang="en-US" dirty="0" smtClean="0"/>
              <a:t>The following modes/functions are ready to be presented during our visit to PSS test stand:</a:t>
            </a:r>
          </a:p>
          <a:p>
            <a:pPr lvl="1" algn="just"/>
            <a:r>
              <a:rPr lang="en-US" sz="1800" dirty="0" smtClean="0"/>
              <a:t>Open Access: in this mode, personnel may get access to the PSS controlled areas through PSS access system. The swipe card system allows personnel access to PSS controlled areas upon identification.</a:t>
            </a:r>
          </a:p>
          <a:p>
            <a:pPr lvl="1" algn="just"/>
            <a:r>
              <a:rPr lang="en-US" sz="1800" dirty="0" smtClean="0"/>
              <a:t>Restricted Access: in this mode up to 2 people can have access to PSS controlled areas while carrying safety tokens with themselves (assuring that accelerator will never come back to operation unless the safety tokens are parked in their place again). The PSS controlled areas searched state is not broken during </a:t>
            </a:r>
            <a:r>
              <a:rPr lang="en-US" sz="1800" dirty="0"/>
              <a:t>restricted </a:t>
            </a:r>
            <a:r>
              <a:rPr lang="en-US" sz="1800" dirty="0" smtClean="0"/>
              <a:t>access</a:t>
            </a:r>
            <a:r>
              <a:rPr lang="en-US" sz="1800" dirty="0"/>
              <a:t>.</a:t>
            </a:r>
            <a:endParaRPr lang="en-US" sz="1800" dirty="0" smtClean="0"/>
          </a:p>
          <a:p>
            <a:pPr lvl="1" algn="just"/>
            <a:r>
              <a:rPr lang="en-US" sz="1800" dirty="0"/>
              <a:t>Search procedure: The formalized search patrol of PSS controlled area.</a:t>
            </a:r>
          </a:p>
          <a:p>
            <a:pPr lvl="1" algn="just"/>
            <a:r>
              <a:rPr lang="en-US" sz="1800" dirty="0" smtClean="0"/>
              <a:t>Normal enabling/disabling of the PSS actuators (by open access and </a:t>
            </a:r>
            <a:r>
              <a:rPr lang="en-US" sz="1800" dirty="0" err="1" smtClean="0"/>
              <a:t>BeamON</a:t>
            </a:r>
            <a:r>
              <a:rPr lang="en-US" sz="1800" dirty="0" smtClean="0"/>
              <a:t> modes).</a:t>
            </a:r>
          </a:p>
          <a:p>
            <a:pPr lvl="1" algn="just"/>
            <a:r>
              <a:rPr lang="en-US" sz="1800" dirty="0" smtClean="0"/>
              <a:t>Emergency </a:t>
            </a:r>
            <a:r>
              <a:rPr lang="en-US" sz="1800" dirty="0" smtClean="0"/>
              <a:t>disabling </a:t>
            </a:r>
            <a:r>
              <a:rPr lang="en-US" sz="1800" dirty="0"/>
              <a:t>of the PSS actuators </a:t>
            </a:r>
            <a:r>
              <a:rPr lang="en-US" sz="1800" dirty="0" smtClean="0"/>
              <a:t>while intrusion to PSS controlled area happens or a beam-off button is pressed.</a:t>
            </a:r>
          </a:p>
          <a:p>
            <a:pPr marL="457200" lvl="1" indent="0">
              <a:buNone/>
            </a:pPr>
            <a:endParaRPr lang="en-US" sz="1400" dirty="0" smtClean="0"/>
          </a:p>
          <a:p>
            <a:pPr lvl="1"/>
            <a:endParaRPr lang="en-US" sz="1400" dirty="0" smtClean="0"/>
          </a:p>
          <a:p>
            <a:pPr lvl="1"/>
            <a:endParaRPr lang="en-US" sz="1400" dirty="0" smtClean="0"/>
          </a:p>
          <a:p>
            <a:pPr lvl="1"/>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7</a:t>
            </a:fld>
            <a:endParaRPr lang="sv-SE" dirty="0"/>
          </a:p>
        </p:txBody>
      </p:sp>
    </p:spTree>
    <p:extLst>
      <p:ext uri="{BB962C8B-B14F-4D97-AF65-F5344CB8AC3E}">
        <p14:creationId xmlns:p14="http://schemas.microsoft.com/office/powerpoint/2010/main" val="360195388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8</a:t>
            </a:fld>
            <a:endParaRPr lang="sv-SE" dirty="0"/>
          </a:p>
        </p:txBody>
      </p:sp>
      <p:sp>
        <p:nvSpPr>
          <p:cNvPr id="6" name="TextBox 5"/>
          <p:cNvSpPr txBox="1"/>
          <p:nvPr/>
        </p:nvSpPr>
        <p:spPr>
          <a:xfrm>
            <a:off x="6210513" y="1628800"/>
            <a:ext cx="2880320" cy="892552"/>
          </a:xfrm>
          <a:prstGeom prst="rect">
            <a:avLst/>
          </a:prstGeom>
          <a:noFill/>
        </p:spPr>
        <p:txBody>
          <a:bodyPr wrap="square" rtlCol="0">
            <a:spAutoFit/>
          </a:bodyPr>
          <a:lstStyle/>
          <a:p>
            <a:pPr marL="85725" indent="-85725" algn="just">
              <a:buFont typeface="Arial"/>
              <a:buChar char="•"/>
            </a:pPr>
            <a:r>
              <a:rPr lang="en-US" sz="1300" dirty="0" smtClean="0"/>
              <a:t>The functions/equipment/procedures to be presented at PSS test stand visit do not show the final design of accelerator PSS.</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913" y="1700808"/>
            <a:ext cx="6033600" cy="4525200"/>
          </a:xfrm>
          <a:prstGeom prst="rect">
            <a:avLst/>
          </a:prstGeom>
        </p:spPr>
      </p:pic>
    </p:spTree>
    <p:extLst>
      <p:ext uri="{BB962C8B-B14F-4D97-AF65-F5344CB8AC3E}">
        <p14:creationId xmlns:p14="http://schemas.microsoft.com/office/powerpoint/2010/main" val="342272957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420888"/>
            <a:ext cx="7772400" cy="1470025"/>
          </a:xfrm>
        </p:spPr>
        <p:txBody>
          <a:bodyPr>
            <a:normAutofit/>
          </a:bodyPr>
          <a:lstStyle/>
          <a:p>
            <a:pPr algn="ctr"/>
            <a:r>
              <a:rPr lang="en-US" sz="4800" dirty="0" smtClean="0"/>
              <a:t>Thank </a:t>
            </a:r>
            <a:r>
              <a:rPr lang="en-US" sz="4800" dirty="0"/>
              <a:t>y</a:t>
            </a:r>
            <a:r>
              <a:rPr lang="en-US" sz="4800" dirty="0" smtClean="0"/>
              <a:t>ou for your attention!</a:t>
            </a:r>
            <a:endParaRPr lang="en-GB" sz="4800" noProof="0" dirty="0"/>
          </a:p>
        </p:txBody>
      </p:sp>
    </p:spTree>
    <p:extLst>
      <p:ext uri="{BB962C8B-B14F-4D97-AF65-F5344CB8AC3E}">
        <p14:creationId xmlns:p14="http://schemas.microsoft.com/office/powerpoint/2010/main" val="225734408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ESS Core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ESS Core Powerpoint" id="{F02C5803-D437-4A4B-B279-84472F47EB33}" vid="{77746F4A-52A9-724A-84EC-D1436FAAE3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 Core Powerpoint</Template>
  <TotalTime>229</TotalTime>
  <Words>484</Words>
  <Application>Microsoft Macintosh PowerPoint</Application>
  <PresentationFormat>On-screen Show (4:3)</PresentationFormat>
  <Paragraphs>61</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ESS Core Powerpoint</vt:lpstr>
      <vt:lpstr>PSS Test Stand</vt:lpstr>
      <vt:lpstr>Contents</vt:lpstr>
      <vt:lpstr>PSS Test Stand Objective</vt:lpstr>
      <vt:lpstr>PSS Test Stand Layout</vt:lpstr>
      <vt:lpstr>PSS Test Stand Devices/Equipment</vt:lpstr>
      <vt:lpstr>PSS Test Stand Device Distribution Layout</vt:lpstr>
      <vt:lpstr>PSS Test Stand Functions</vt:lpstr>
      <vt:lpstr>Summary</vt:lpstr>
      <vt:lpstr>Thank you for your attention!</vt:lpstr>
    </vt:vector>
  </TitlesOfParts>
  <Company>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PSS Test Stand</dc:title>
  <dc:creator>Morteza Mansouri</dc:creator>
  <cp:lastModifiedBy>Morteza Mansouri</cp:lastModifiedBy>
  <cp:revision>24</cp:revision>
  <dcterms:created xsi:type="dcterms:W3CDTF">2016-11-21T12:49:13Z</dcterms:created>
  <dcterms:modified xsi:type="dcterms:W3CDTF">2016-11-28T22:31:18Z</dcterms:modified>
</cp:coreProperties>
</file>