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4" r:id="rId2"/>
    <p:sldMasterId id="2147483666" r:id="rId3"/>
  </p:sldMasterIdLst>
  <p:notesMasterIdLst>
    <p:notesMasterId r:id="rId41"/>
  </p:notesMasterIdLst>
  <p:handoutMasterIdLst>
    <p:handoutMasterId r:id="rId42"/>
  </p:handoutMasterIdLst>
  <p:sldIdLst>
    <p:sldId id="256" r:id="rId4"/>
    <p:sldId id="257" r:id="rId5"/>
    <p:sldId id="294" r:id="rId6"/>
    <p:sldId id="259" r:id="rId7"/>
    <p:sldId id="269" r:id="rId8"/>
    <p:sldId id="284" r:id="rId9"/>
    <p:sldId id="260" r:id="rId10"/>
    <p:sldId id="268" r:id="rId11"/>
    <p:sldId id="261" r:id="rId12"/>
    <p:sldId id="293" r:id="rId13"/>
    <p:sldId id="262" r:id="rId14"/>
    <p:sldId id="305" r:id="rId15"/>
    <p:sldId id="306" r:id="rId16"/>
    <p:sldId id="307" r:id="rId17"/>
    <p:sldId id="263" r:id="rId18"/>
    <p:sldId id="264" r:id="rId19"/>
    <p:sldId id="265" r:id="rId20"/>
    <p:sldId id="266" r:id="rId21"/>
    <p:sldId id="290" r:id="rId22"/>
    <p:sldId id="270" r:id="rId23"/>
    <p:sldId id="272" r:id="rId24"/>
    <p:sldId id="285" r:id="rId25"/>
    <p:sldId id="286" r:id="rId26"/>
    <p:sldId id="287" r:id="rId27"/>
    <p:sldId id="308" r:id="rId28"/>
    <p:sldId id="310" r:id="rId29"/>
    <p:sldId id="295" r:id="rId30"/>
    <p:sldId id="296" r:id="rId31"/>
    <p:sldId id="297" r:id="rId32"/>
    <p:sldId id="298" r:id="rId33"/>
    <p:sldId id="299" r:id="rId34"/>
    <p:sldId id="300" r:id="rId35"/>
    <p:sldId id="301" r:id="rId36"/>
    <p:sldId id="302" r:id="rId37"/>
    <p:sldId id="303" r:id="rId38"/>
    <p:sldId id="304" r:id="rId39"/>
    <p:sldId id="292" r:id="rId40"/>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93" autoAdjust="0"/>
    <p:restoredTop sz="96154" autoAdjust="0"/>
  </p:normalViewPr>
  <p:slideViewPr>
    <p:cSldViewPr>
      <p:cViewPr>
        <p:scale>
          <a:sx n="187" d="100"/>
          <a:sy n="187" d="100"/>
        </p:scale>
        <p:origin x="-1392" y="10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E5B9C683-7F63-4B9C-8940-40B5EA2AB7A1}" type="datetimeFigureOut">
              <a:rPr lang="sv-SE" smtClean="0"/>
              <a:t>2016-11-29</a:t>
            </a:fld>
            <a:endParaRPr lang="sv-SE"/>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23781BE6-507C-4E06-A057-29A70E20E25A}" type="slidenum">
              <a:rPr lang="sv-SE" smtClean="0"/>
              <a:t>‹#›</a:t>
            </a:fld>
            <a:endParaRPr lang="sv-SE"/>
          </a:p>
        </p:txBody>
      </p:sp>
    </p:spTree>
    <p:extLst>
      <p:ext uri="{BB962C8B-B14F-4D97-AF65-F5344CB8AC3E}">
        <p14:creationId xmlns:p14="http://schemas.microsoft.com/office/powerpoint/2010/main" val="983447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E09F57FC-B3FF-4DF2-9417-962901C07B3B}" type="datetimeFigureOut">
              <a:rPr lang="sv-SE" smtClean="0"/>
              <a:t>2016-11-29</a:t>
            </a:fld>
            <a:endParaRPr lang="sv-SE"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Double-door access system to ensure single person entry/exit.</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Entry of personnel upon identification thorough swipe system (password protected) and ESS databases.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Monitoring of access system doors by safety switches as part of PSS safety instrumented functions.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Interface between access system control box and PSS PLC to allow personnel in/out of PSS controlled areas.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Accommodate PSS key exchange system inside the access system booth to be used for personnel access.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Accommodate HMI inside the access system booth to be used for personnel access.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Communication between the access system booth and Main Control System (MCR) by intercom.</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Video surveillance (CCTV) inside the access system booth to be used in MCR.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158225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Radiation monitors installed at strategic locations of Accelerator, Target and Neutron instruments buildings measure continuously dose levels and trigger a beam stop if pre-defined thresholds are being exceeded within a few milliseconds. If a critical radiation level (according to the thresholds set in the radiation monitor control units) is detected, two relays (for High Level Alarm) inside the radiation monitor’s safety box will be triggered.</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Similarly, two relays are being triggered in case of errors in the radiation monitors detectors. The safety interlock system is interfacing these relays (High level alarm and Error) activating the SIF for radiation monitoring and removing beam permit if needed.</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High level alarm and Error relays in each radiation monitor shall provide the trigger(s) to PSS PLC(s) through dry contact(s).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138466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Positive opening operation:</a:t>
            </a:r>
          </a:p>
          <a:p>
            <a:r>
              <a:rPr lang="en-GB" sz="1200" b="0" i="0" u="none" strike="noStrike" kern="1200" baseline="0" dirty="0" smtClean="0">
                <a:solidFill>
                  <a:schemeClr val="tx1"/>
                </a:solidFill>
                <a:latin typeface="+mn-lt"/>
                <a:ea typeface="+mn-ea"/>
                <a:cs typeface="+mn-cs"/>
              </a:rPr>
              <a:t>The contacts with normally closed function are opened reliably by means of a positively-driven</a:t>
            </a:r>
          </a:p>
          <a:p>
            <a:r>
              <a:rPr lang="en-GB" sz="1200" b="0" i="0" u="none" strike="noStrike" kern="1200" baseline="0" dirty="0" smtClean="0">
                <a:solidFill>
                  <a:schemeClr val="tx1"/>
                </a:solidFill>
                <a:latin typeface="+mn-lt"/>
                <a:ea typeface="+mn-ea"/>
                <a:cs typeface="+mn-cs"/>
              </a:rPr>
              <a:t>actuating plunger mechanism. This is referred to as a positive opening operation.</a:t>
            </a:r>
          </a:p>
          <a:p>
            <a:r>
              <a:rPr lang="en-GB" sz="1200" b="0" i="0" u="none" strike="noStrike" kern="1200" baseline="0" dirty="0" smtClean="0">
                <a:solidFill>
                  <a:schemeClr val="tx1"/>
                </a:solidFill>
                <a:latin typeface="+mn-lt"/>
                <a:ea typeface="+mn-ea"/>
                <a:cs typeface="+mn-cs"/>
              </a:rPr>
              <a:t>IEC 60947-5-1 and DIN EN 60947-5-1 require positive opening of normally closed contacts</a:t>
            </a:r>
          </a:p>
          <a:p>
            <a:r>
              <a:rPr lang="en-GB" sz="1200" b="0" i="0" u="none" strike="noStrike" kern="1200" baseline="0" dirty="0" smtClean="0">
                <a:solidFill>
                  <a:schemeClr val="tx1"/>
                </a:solidFill>
                <a:latin typeface="+mn-lt"/>
                <a:ea typeface="+mn-ea"/>
                <a:cs typeface="+mn-cs"/>
              </a:rPr>
              <a:t>for operator protection and stipulate use of the marking.</a:t>
            </a:r>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dirty="0"/>
          </a:p>
        </p:txBody>
      </p:sp>
    </p:spTree>
    <p:extLst>
      <p:ext uri="{BB962C8B-B14F-4D97-AF65-F5344CB8AC3E}">
        <p14:creationId xmlns:p14="http://schemas.microsoft.com/office/powerpoint/2010/main" val="315722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15</a:t>
            </a:fld>
            <a:endParaRPr lang="sv-SE" dirty="0"/>
          </a:p>
        </p:txBody>
      </p:sp>
    </p:spTree>
    <p:extLst>
      <p:ext uri="{BB962C8B-B14F-4D97-AF65-F5344CB8AC3E}">
        <p14:creationId xmlns:p14="http://schemas.microsoft.com/office/powerpoint/2010/main" val="797075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To be used as a layer of protection, PSS will install blue and red lights in PSS controlled areas. Each light fitting will have two luminaries (2x58W) which are separately switched.</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blue lights will turn on when the proton beam is on and the red lights will turn on when there is Oxygen Deficiency Hazard (ODH).</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16</a:t>
            </a:fld>
            <a:endParaRPr lang="sv-SE" dirty="0"/>
          </a:p>
        </p:txBody>
      </p:sp>
    </p:spTree>
    <p:extLst>
      <p:ext uri="{BB962C8B-B14F-4D97-AF65-F5344CB8AC3E}">
        <p14:creationId xmlns:p14="http://schemas.microsoft.com/office/powerpoint/2010/main" val="2489142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Message displays will be installed at the access and emergency exit points to PSS controlled areas as a pre-warning for radiation hazards, ODH, access status, etc.</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displays will be controlled by PSS PLCs.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17</a:t>
            </a:fld>
            <a:endParaRPr lang="sv-SE" dirty="0"/>
          </a:p>
        </p:txBody>
      </p:sp>
    </p:spTree>
    <p:extLst>
      <p:ext uri="{BB962C8B-B14F-4D97-AF65-F5344CB8AC3E}">
        <p14:creationId xmlns:p14="http://schemas.microsoft.com/office/powerpoint/2010/main" val="404102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PSS public address system will be installed in all PSS controlled areas to broadcast messages during search patrol, or any other message needed to be broadcasted by PSS.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Public address system will be triggered by PSS PLC(s).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18</a:t>
            </a:fld>
            <a:endParaRPr lang="sv-SE" dirty="0"/>
          </a:p>
        </p:txBody>
      </p:sp>
    </p:spTree>
    <p:extLst>
      <p:ext uri="{BB962C8B-B14F-4D97-AF65-F5344CB8AC3E}">
        <p14:creationId xmlns:p14="http://schemas.microsoft.com/office/powerpoint/2010/main" val="2827973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PSS interfaces with Ion Source (ISRC).</a:t>
            </a:r>
          </a:p>
          <a:p>
            <a:r>
              <a:rPr lang="en-GB" sz="1200" kern="1200" dirty="0" smtClean="0">
                <a:solidFill>
                  <a:schemeClr val="tx1"/>
                </a:solidFill>
                <a:effectLst/>
                <a:latin typeface="+mn-lt"/>
                <a:ea typeface="+mn-ea"/>
                <a:cs typeface="+mn-cs"/>
              </a:rPr>
              <a:t>Accelerator PSS will interface two subsystems of ISRC.</a:t>
            </a:r>
            <a:endParaRPr lang="sv-SE" sz="1200" kern="1200" dirty="0" smtClean="0">
              <a:solidFill>
                <a:schemeClr val="tx1"/>
              </a:solidFill>
              <a:effectLst/>
              <a:latin typeface="+mn-lt"/>
              <a:ea typeface="+mn-ea"/>
              <a:cs typeface="+mn-cs"/>
            </a:endParaRPr>
          </a:p>
          <a:p>
            <a:pPr marL="228600" lvl="0" indent="-228600">
              <a:buAutoNum type="arabicPeriod"/>
            </a:pPr>
            <a:r>
              <a:rPr lang="en-GB" sz="1200" kern="1200" dirty="0" smtClean="0">
                <a:solidFill>
                  <a:schemeClr val="tx1"/>
                </a:solidFill>
                <a:effectLst/>
                <a:latin typeface="+mn-lt"/>
                <a:ea typeface="+mn-ea"/>
                <a:cs typeface="+mn-cs"/>
              </a:rPr>
              <a:t>Ion Source isolating transformer in G01 building.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PSS will have the opening order function of the 3-phase supply power to the ISRC isolating transformer. As a PSS Safety Instrumented Function (SIF), in order to de-energize ISRC plasma generator, the 3-phase supply voltage of the ISRC isolating transformer must pass through the two PSS contactors (in series) which are installed in a PSS sealed box. </a:t>
            </a:r>
            <a:endParaRPr lang="sv-SE" sz="1200" kern="1200" dirty="0" smtClean="0">
              <a:solidFill>
                <a:schemeClr val="tx1"/>
              </a:solidFill>
              <a:effectLst/>
              <a:latin typeface="+mn-lt"/>
              <a:ea typeface="+mn-ea"/>
              <a:cs typeface="+mn-cs"/>
            </a:endParaRPr>
          </a:p>
          <a:p>
            <a:pPr marL="0" lvl="0" indent="0">
              <a:buNone/>
            </a:pP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2. Ion Source high voltage transformer in G01 building.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PSS will have the opening order function of the 3-phase supply power to the ISRC High Voltage transformer. As a PSS Safety Instrumented Function (SIF), in order to de-energize ISRC extraction system, the 3-phase supply voltage of the ISRC High Voltage transformer must pass through the two PSS contactors (in series) which are installed in a PSS sealed box. </a:t>
            </a:r>
            <a:endParaRPr lang="sv-SE"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23</a:t>
            </a:fld>
            <a:endParaRPr lang="sv-SE" dirty="0"/>
          </a:p>
        </p:txBody>
      </p:sp>
    </p:spTree>
    <p:extLst>
      <p:ext uri="{BB962C8B-B14F-4D97-AF65-F5344CB8AC3E}">
        <p14:creationId xmlns:p14="http://schemas.microsoft.com/office/powerpoint/2010/main" val="1928398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Accelerator PSS will interface four subsystems of RFQ.</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RFQ Modulator air circuit breaker (ACB) in substation.</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RFQ Modulator air circuit breaker (ACB) in klystron gallery.</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RFQ LLRF.</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RFQ Waveguide.</a:t>
            </a:r>
            <a:endParaRPr lang="sv-SE" sz="1200" kern="1200" dirty="0" smtClean="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24</a:t>
            </a:fld>
            <a:endParaRPr lang="sv-SE" dirty="0"/>
          </a:p>
        </p:txBody>
      </p:sp>
    </p:spTree>
    <p:extLst>
      <p:ext uri="{BB962C8B-B14F-4D97-AF65-F5344CB8AC3E}">
        <p14:creationId xmlns:p14="http://schemas.microsoft.com/office/powerpoint/2010/main" val="82098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2016-11-29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7617CA39-38C4-4CAF-BEFC-6BF84542A204}" type="datetime1">
              <a:rPr lang="sv-SE" smtClean="0">
                <a:solidFill>
                  <a:prstClr val="black">
                    <a:tint val="75000"/>
                  </a:prstClr>
                </a:solidFill>
              </a:rPr>
              <a:pPr/>
              <a:t>2016-11-29</a:t>
            </a:fld>
            <a:endParaRPr lang="sv-SE">
              <a:solidFill>
                <a:prstClr val="black">
                  <a:tint val="75000"/>
                </a:prstClr>
              </a:solidFill>
            </a:endParaRPr>
          </a:p>
        </p:txBody>
      </p:sp>
      <p:sp>
        <p:nvSpPr>
          <p:cNvPr id="4" name="Footer Placeholder 3"/>
          <p:cNvSpPr>
            <a:spLocks noGrp="1"/>
          </p:cNvSpPr>
          <p:nvPr>
            <p:ph type="ftr" sz="quarter" idx="11"/>
          </p:nvPr>
        </p:nvSpPr>
        <p:spPr/>
        <p:txBody>
          <a:bodyPr/>
          <a:lstStyle/>
          <a:p>
            <a:r>
              <a:rPr lang="sv-SE" smtClean="0">
                <a:solidFill>
                  <a:prstClr val="black">
                    <a:tint val="75000"/>
                  </a:prstClr>
                </a:solidFill>
              </a:rPr>
              <a:t>www.europeanspalationsource.se</a:t>
            </a:r>
            <a:endParaRPr lang="sv-SE">
              <a:solidFill>
                <a:prstClr val="black">
                  <a:tint val="75000"/>
                </a:prstClr>
              </a:solidFill>
            </a:endParaRPr>
          </a:p>
        </p:txBody>
      </p:sp>
      <p:sp>
        <p:nvSpPr>
          <p:cNvPr id="5" name="Slide Number Placeholder 4"/>
          <p:cNvSpPr>
            <a:spLocks noGrp="1"/>
          </p:cNvSpPr>
          <p:nvPr>
            <p:ph type="sldNum" sz="quarter" idx="12"/>
          </p:nvPr>
        </p:nvSpPr>
        <p:spPr/>
        <p:txBody>
          <a:bodyPr/>
          <a:lstStyle/>
          <a:p>
            <a:fld id="{D6C65B65-9529-4EDD-97EF-D433860E895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06073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F4653-FDF0-48A0-93F9-0F7D4453119A}" type="datetime1">
              <a:rPr lang="sv-SE" smtClean="0">
                <a:solidFill>
                  <a:prstClr val="black">
                    <a:tint val="75000"/>
                  </a:prstClr>
                </a:solidFill>
              </a:rPr>
              <a:pPr/>
              <a:t>2016-11-29</a:t>
            </a:fld>
            <a:endParaRPr lang="sv-SE">
              <a:solidFill>
                <a:prstClr val="black">
                  <a:tint val="75000"/>
                </a:prstClr>
              </a:solidFill>
            </a:endParaRPr>
          </a:p>
        </p:txBody>
      </p:sp>
      <p:sp>
        <p:nvSpPr>
          <p:cNvPr id="3" name="Footer Placeholder 2"/>
          <p:cNvSpPr>
            <a:spLocks noGrp="1"/>
          </p:cNvSpPr>
          <p:nvPr>
            <p:ph type="ftr" sz="quarter" idx="11"/>
          </p:nvPr>
        </p:nvSpPr>
        <p:spPr/>
        <p:txBody>
          <a:bodyPr/>
          <a:lstStyle/>
          <a:p>
            <a:r>
              <a:rPr lang="sv-SE" smtClean="0">
                <a:solidFill>
                  <a:prstClr val="black">
                    <a:tint val="75000"/>
                  </a:prstClr>
                </a:solidFill>
              </a:rPr>
              <a:t>www.europeanspalationsource.se</a:t>
            </a:r>
            <a:endParaRPr lang="sv-SE">
              <a:solidFill>
                <a:prstClr val="black">
                  <a:tint val="75000"/>
                </a:prstClr>
              </a:solidFill>
            </a:endParaRPr>
          </a:p>
        </p:txBody>
      </p:sp>
      <p:sp>
        <p:nvSpPr>
          <p:cNvPr id="4" name="Slide Number Placeholder 3"/>
          <p:cNvSpPr>
            <a:spLocks noGrp="1"/>
          </p:cNvSpPr>
          <p:nvPr>
            <p:ph type="sldNum" sz="quarter" idx="12"/>
          </p:nvPr>
        </p:nvSpPr>
        <p:spPr/>
        <p:txBody>
          <a:bodyPr/>
          <a:lstStyle/>
          <a:p>
            <a:fld id="{D6C65B65-9529-4EDD-97EF-D433860E895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25161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DCB9ED-7124-4111-8577-275D73410B32}" type="datetime1">
              <a:rPr lang="sv-SE" smtClean="0">
                <a:solidFill>
                  <a:prstClr val="black">
                    <a:tint val="75000"/>
                  </a:prstClr>
                </a:solidFill>
              </a:rPr>
              <a:pPr/>
              <a:t>2016-11-29</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r>
              <a:rPr lang="sv-SE" smtClean="0">
                <a:solidFill>
                  <a:prstClr val="black">
                    <a:tint val="75000"/>
                  </a:prstClr>
                </a:solidFill>
              </a:rPr>
              <a:t>www.europeanspalationsource.se</a:t>
            </a:r>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D6C65B65-9529-4EDD-97EF-D433860E895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966629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BCA91-52BA-41DC-8CAF-62048A24C23A}" type="datetime1">
              <a:rPr lang="sv-SE" smtClean="0">
                <a:solidFill>
                  <a:prstClr val="black">
                    <a:tint val="75000"/>
                  </a:prstClr>
                </a:solidFill>
              </a:rPr>
              <a:pPr/>
              <a:t>2016-11-29</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r>
              <a:rPr lang="sv-SE" smtClean="0">
                <a:solidFill>
                  <a:prstClr val="black">
                    <a:tint val="75000"/>
                  </a:prstClr>
                </a:solidFill>
              </a:rPr>
              <a:t>www.europeanspalationsource.se</a:t>
            </a:r>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D6C65B65-9529-4EDD-97EF-D433860E895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010188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18868A68-F20F-423C-B5D0-067E46BC01C8}" type="datetime1">
              <a:rPr lang="sv-SE" smtClean="0">
                <a:solidFill>
                  <a:prstClr val="black">
                    <a:tint val="75000"/>
                  </a:prstClr>
                </a:solidFill>
              </a:rPr>
              <a:pPr/>
              <a:t>2016-11-29</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rPr>
              <a:t>www.europeanspalationsource.se</a:t>
            </a:r>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D6C65B65-9529-4EDD-97EF-D433860E895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01101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3E274DA8-52EC-4ADC-864D-8BD41C3349CF}" type="datetime1">
              <a:rPr lang="sv-SE" smtClean="0">
                <a:solidFill>
                  <a:prstClr val="black">
                    <a:tint val="75000"/>
                  </a:prstClr>
                </a:solidFill>
              </a:rPr>
              <a:pPr/>
              <a:t>2016-11-29</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rPr>
              <a:t>www.europeanspalationsource.se</a:t>
            </a:r>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D6C65B65-9529-4EDD-97EF-D433860E895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43606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solidFill>
                  <a:prstClr val="black">
                    <a:tint val="75000"/>
                  </a:prstClr>
                </a:solidFill>
              </a:rPr>
              <a:pPr/>
              <a:t>2016-11-29</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48596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solidFill>
                  <a:prstClr val="black">
                    <a:tint val="75000"/>
                  </a:prstClr>
                </a:solidFill>
              </a:rPr>
              <a:pPr/>
              <a:t>2016-11-29</a:t>
            </a:fld>
            <a:endParaRPr lang="sv-S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sv-S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561872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rPr>
              <a:pPr/>
              <a:t>2016-11-29</a:t>
            </a:fld>
            <a:endParaRPr lang="sv-SE"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sv-S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268093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rPr>
              <a:pPr/>
              <a:t>2016-11-29</a:t>
            </a:fld>
            <a:endParaRPr lang="sv-SE"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sv-SE"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53033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t>2016-11-29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2016-11-29</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2016-11-29</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C5E4588B-FA3A-4D0F-8DE4-19FD8BD29BB7}" type="datetime1">
              <a:rPr lang="sv-SE" smtClean="0">
                <a:solidFill>
                  <a:prstClr val="black">
                    <a:tint val="75000"/>
                  </a:prstClr>
                </a:solidFill>
              </a:rPr>
              <a:pPr/>
              <a:t>2016-11-29</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rPr>
              <a:t>www.europeanspalationsource.se</a:t>
            </a:r>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D6C65B65-9529-4EDD-97EF-D433860E895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89315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60AD22BE-40AE-4B09-A5DA-CEF450DECE5F}" type="datetime1">
              <a:rPr lang="sv-SE" smtClean="0">
                <a:solidFill>
                  <a:prstClr val="black">
                    <a:tint val="75000"/>
                  </a:prstClr>
                </a:solidFill>
              </a:rPr>
              <a:pPr/>
              <a:t>2016-11-29</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rPr>
              <a:t>www.europeanspalationsource.se</a:t>
            </a:r>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D6C65B65-9529-4EDD-97EF-D433860E895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01831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FAC479-9F94-44C2-B96A-38780A95AB0F}" type="datetime1">
              <a:rPr lang="sv-SE" smtClean="0">
                <a:solidFill>
                  <a:prstClr val="black">
                    <a:tint val="75000"/>
                  </a:prstClr>
                </a:solidFill>
              </a:rPr>
              <a:pPr/>
              <a:t>2016-11-29</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rPr>
              <a:t>www.europeanspalationsource.se</a:t>
            </a:r>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D6C65B65-9529-4EDD-97EF-D433860E895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31839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2181D711-4FE7-4B85-8CFE-5607CCB8A178}" type="datetime1">
              <a:rPr lang="sv-SE" smtClean="0">
                <a:solidFill>
                  <a:prstClr val="black">
                    <a:tint val="75000"/>
                  </a:prstClr>
                </a:solidFill>
              </a:rPr>
              <a:pPr/>
              <a:t>2016-11-29</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r>
              <a:rPr lang="sv-SE" smtClean="0">
                <a:solidFill>
                  <a:prstClr val="black">
                    <a:tint val="75000"/>
                  </a:prstClr>
                </a:solidFill>
              </a:rPr>
              <a:t>www.europeanspalationsource.se</a:t>
            </a:r>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D6C65B65-9529-4EDD-97EF-D433860E895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229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AD70ACB8-9215-44BD-873E-62B98F8E1319}" type="datetime1">
              <a:rPr lang="sv-SE" smtClean="0">
                <a:solidFill>
                  <a:prstClr val="black">
                    <a:tint val="75000"/>
                  </a:prstClr>
                </a:solidFill>
              </a:rPr>
              <a:pPr/>
              <a:t>2016-11-29</a:t>
            </a:fld>
            <a:endParaRPr lang="sv-SE">
              <a:solidFill>
                <a:prstClr val="black">
                  <a:tint val="75000"/>
                </a:prstClr>
              </a:solidFill>
            </a:endParaRPr>
          </a:p>
        </p:txBody>
      </p:sp>
      <p:sp>
        <p:nvSpPr>
          <p:cNvPr id="8" name="Footer Placeholder 7"/>
          <p:cNvSpPr>
            <a:spLocks noGrp="1"/>
          </p:cNvSpPr>
          <p:nvPr>
            <p:ph type="ftr" sz="quarter" idx="11"/>
          </p:nvPr>
        </p:nvSpPr>
        <p:spPr/>
        <p:txBody>
          <a:bodyPr/>
          <a:lstStyle/>
          <a:p>
            <a:r>
              <a:rPr lang="sv-SE" smtClean="0">
                <a:solidFill>
                  <a:prstClr val="black">
                    <a:tint val="75000"/>
                  </a:prstClr>
                </a:solidFill>
              </a:rPr>
              <a:t>www.europeanspalationsource.se</a:t>
            </a:r>
            <a:endParaRPr lang="sv-SE">
              <a:solidFill>
                <a:prstClr val="black">
                  <a:tint val="75000"/>
                </a:prstClr>
              </a:solidFill>
            </a:endParaRPr>
          </a:p>
        </p:txBody>
      </p:sp>
      <p:sp>
        <p:nvSpPr>
          <p:cNvPr id="9" name="Slide Number Placeholder 8"/>
          <p:cNvSpPr>
            <a:spLocks noGrp="1"/>
          </p:cNvSpPr>
          <p:nvPr>
            <p:ph type="sldNum" sz="quarter" idx="12"/>
          </p:nvPr>
        </p:nvSpPr>
        <p:spPr/>
        <p:txBody>
          <a:bodyPr/>
          <a:lstStyle/>
          <a:p>
            <a:fld id="{D6C65B65-9529-4EDD-97EF-D433860E895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587170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2016-11-29</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FD8DC-12DC-4A4E-A46C-28DFD5E4DE38}" type="datetime1">
              <a:rPr lang="sv-SE" smtClean="0">
                <a:solidFill>
                  <a:prstClr val="black">
                    <a:tint val="75000"/>
                  </a:prstClr>
                </a:solidFill>
              </a:rPr>
              <a:pPr/>
              <a:t>2016-11-29</a:t>
            </a:fld>
            <a:endParaRPr lang="sv-S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solidFill>
                  <a:prstClr val="black">
                    <a:tint val="75000"/>
                  </a:prstClr>
                </a:solidFill>
              </a:rPr>
              <a:t>www.europeanspalationsource.se</a:t>
            </a:r>
            <a:endParaRPr lang="sv-S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65B65-9529-4EDD-97EF-D433860E895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7102383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solidFill>
                  <a:prstClr val="black">
                    <a:tint val="75000"/>
                  </a:prstClr>
                </a:solidFill>
              </a:rPr>
              <a:pPr/>
              <a:t>2016-11-29</a:t>
            </a:fld>
            <a:endParaRPr lang="sv-SE"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5658804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6.jpeg"/><Relationship Id="rId7"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12.png"/><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 Target="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 Target="slide1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7.xml"/><Relationship Id="rId7" Type="http://schemas.openxmlformats.org/officeDocument/2006/relationships/slide" Target="slide33.xml"/><Relationship Id="rId12" Type="http://schemas.openxmlformats.org/officeDocument/2006/relationships/slide" Target="slide3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36.xml"/><Relationship Id="rId5" Type="http://schemas.openxmlformats.org/officeDocument/2006/relationships/slide" Target="slide29.xml"/><Relationship Id="rId10" Type="http://schemas.openxmlformats.org/officeDocument/2006/relationships/slide" Target="slide34.xml"/><Relationship Id="rId4" Type="http://schemas.openxmlformats.org/officeDocument/2006/relationships/slide" Target="slide28.xml"/><Relationship Id="rId9" Type="http://schemas.openxmlformats.org/officeDocument/2006/relationships/slide" Target="slide3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noProof="0" dirty="0" smtClean="0"/>
              <a:t>PSS Hardware</a:t>
            </a:r>
            <a:endParaRPr lang="en-GB" sz="4000" noProof="0" dirty="0"/>
          </a:p>
        </p:txBody>
      </p:sp>
      <p:sp>
        <p:nvSpPr>
          <p:cNvPr id="3" name="Subtitle 2"/>
          <p:cNvSpPr>
            <a:spLocks noGrp="1"/>
          </p:cNvSpPr>
          <p:nvPr>
            <p:ph type="subTitle" idx="1"/>
          </p:nvPr>
        </p:nvSpPr>
        <p:spPr/>
        <p:txBody>
          <a:bodyPr>
            <a:noAutofit/>
          </a:bodyPr>
          <a:lstStyle/>
          <a:p>
            <a:r>
              <a:rPr lang="en-GB" sz="2000" noProof="0" dirty="0" smtClean="0">
                <a:solidFill>
                  <a:schemeClr val="bg1"/>
                </a:solidFill>
              </a:rPr>
              <a:t>Morteza Mansouri</a:t>
            </a:r>
          </a:p>
          <a:p>
            <a:r>
              <a:rPr lang="en-GB" sz="2000" noProof="0" dirty="0" smtClean="0">
                <a:solidFill>
                  <a:schemeClr val="bg1"/>
                </a:solidFill>
              </a:rPr>
              <a:t>Engineer for Safety Critical Systems</a:t>
            </a:r>
            <a:endParaRPr lang="en-GB" sz="2000" noProof="0" dirty="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smtClean="0">
                <a:solidFill>
                  <a:srgbClr val="FFFFFF"/>
                </a:solidFill>
              </a:rPr>
              <a:t>www.europeanspallationsource.se</a:t>
            </a:r>
            <a:endParaRPr lang="en-GB" sz="1600" dirty="0" smtClean="0">
              <a:solidFill>
                <a:srgbClr val="FFFFFF"/>
              </a:solidFill>
            </a:endParaRPr>
          </a:p>
          <a:p>
            <a:pPr algn="ctr"/>
            <a:fld id="{656E358F-28A8-D04A-99E6-206C49444CD4}" type="datetime3">
              <a:rPr lang="sv-SE" sz="1400" smtClean="0">
                <a:solidFill>
                  <a:srgbClr val="FFFFFF"/>
                </a:solidFill>
              </a:rPr>
              <a:t>16-11-29</a:t>
            </a:fld>
            <a:endParaRPr lang="en-GB" sz="1400" dirty="0" smtClean="0">
              <a:solidFill>
                <a:srgbClr val="FFFFFF"/>
              </a:solidFill>
            </a:endParaRPr>
          </a:p>
        </p:txBody>
      </p:sp>
      <p:sp>
        <p:nvSpPr>
          <p:cNvPr id="5" name="Rectangle 4"/>
          <p:cNvSpPr/>
          <p:nvPr/>
        </p:nvSpPr>
        <p:spPr>
          <a:xfrm>
            <a:off x="251520" y="332656"/>
            <a:ext cx="6768752" cy="400110"/>
          </a:xfrm>
          <a:prstGeom prst="rect">
            <a:avLst/>
          </a:prstGeom>
        </p:spPr>
        <p:txBody>
          <a:bodyPr wrap="square">
            <a:spAutoFit/>
          </a:bodyPr>
          <a:lstStyle/>
          <a:p>
            <a:r>
              <a:rPr lang="en-US" sz="2000" dirty="0" smtClean="0">
                <a:solidFill>
                  <a:prstClr val="white"/>
                </a:solidFill>
                <a:ea typeface="+mj-ea"/>
                <a:cs typeface="+mj-cs"/>
              </a:rPr>
              <a:t>SSM Visit to ESS/ICS (2016-11-29)</a:t>
            </a:r>
            <a:endParaRPr lang="en-GB" sz="1200" dirty="0"/>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 </a:t>
            </a:r>
            <a:r>
              <a:rPr lang="en-US" dirty="0"/>
              <a:t>Requirements on Radiation </a:t>
            </a:r>
            <a:r>
              <a:rPr lang="en-US" dirty="0" smtClean="0"/>
              <a:t>Monitors</a:t>
            </a:r>
            <a:endParaRPr lang="sv-SE" dirty="0"/>
          </a:p>
        </p:txBody>
      </p:sp>
      <p:sp>
        <p:nvSpPr>
          <p:cNvPr id="3" name="Content Placeholder 2"/>
          <p:cNvSpPr>
            <a:spLocks noGrp="1"/>
          </p:cNvSpPr>
          <p:nvPr>
            <p:ph idx="1"/>
          </p:nvPr>
        </p:nvSpPr>
        <p:spPr>
          <a:xfrm>
            <a:off x="179512" y="1556792"/>
            <a:ext cx="8229600" cy="2376264"/>
          </a:xfrm>
        </p:spPr>
        <p:txBody>
          <a:bodyPr>
            <a:normAutofit/>
          </a:bodyPr>
          <a:lstStyle/>
          <a:p>
            <a:pPr marL="0" indent="0" algn="just">
              <a:buNone/>
            </a:pPr>
            <a:r>
              <a:rPr lang="sv-SE" sz="1400" b="1" dirty="0" err="1" smtClean="0"/>
              <a:t>Hazard</a:t>
            </a:r>
            <a:r>
              <a:rPr lang="sv-SE" sz="1400" dirty="0" smtClean="0"/>
              <a:t>: </a:t>
            </a:r>
            <a:r>
              <a:rPr lang="sv-SE" sz="1400" dirty="0" err="1" smtClean="0"/>
              <a:t>failure</a:t>
            </a:r>
            <a:r>
              <a:rPr lang="sv-SE" sz="1400" dirty="0" smtClean="0"/>
              <a:t> of shieldings in various areas,</a:t>
            </a:r>
          </a:p>
          <a:p>
            <a:pPr marL="0" indent="0" algn="just">
              <a:buNone/>
            </a:pPr>
            <a:r>
              <a:rPr lang="sv-SE" sz="1400" b="1" dirty="0" err="1" smtClean="0"/>
              <a:t>Mitigation</a:t>
            </a:r>
            <a:r>
              <a:rPr lang="sv-SE" sz="1400" dirty="0" smtClean="0"/>
              <a:t>: </a:t>
            </a:r>
            <a:r>
              <a:rPr lang="sv-SE" sz="1400" dirty="0" err="1" smtClean="0"/>
              <a:t>radiation</a:t>
            </a:r>
            <a:r>
              <a:rPr lang="sv-SE" sz="1400" dirty="0" smtClean="0"/>
              <a:t> monitors </a:t>
            </a:r>
            <a:r>
              <a:rPr lang="sv-SE" sz="1400" dirty="0" err="1" smtClean="0"/>
              <a:t>installed</a:t>
            </a:r>
            <a:r>
              <a:rPr lang="sv-SE" sz="1400" dirty="0" smtClean="0"/>
              <a:t> at </a:t>
            </a:r>
            <a:r>
              <a:rPr lang="sv-SE" sz="1400" dirty="0" err="1" smtClean="0"/>
              <a:t>strategic</a:t>
            </a:r>
            <a:r>
              <a:rPr lang="sv-SE" sz="1400" dirty="0" smtClean="0"/>
              <a:t> </a:t>
            </a:r>
            <a:r>
              <a:rPr lang="sv-SE" sz="1400" dirty="0" err="1" smtClean="0"/>
              <a:t>locations</a:t>
            </a:r>
            <a:r>
              <a:rPr lang="sv-SE" sz="1400" dirty="0" smtClean="0"/>
              <a:t> in the klystron gallery (next to stubs) and at the accelerator tunnel entry/exit </a:t>
            </a:r>
            <a:r>
              <a:rPr lang="sv-SE" sz="1400" dirty="0" err="1" smtClean="0"/>
              <a:t>points</a:t>
            </a:r>
            <a:r>
              <a:rPr lang="sv-SE" sz="1400" dirty="0" smtClean="0"/>
              <a:t> </a:t>
            </a:r>
            <a:r>
              <a:rPr lang="sv-SE" sz="1400" dirty="0" err="1" smtClean="0"/>
              <a:t>measure</a:t>
            </a:r>
            <a:r>
              <a:rPr lang="sv-SE" sz="1400" dirty="0" smtClean="0"/>
              <a:t> </a:t>
            </a:r>
            <a:r>
              <a:rPr lang="sv-SE" sz="1400" dirty="0" err="1" smtClean="0"/>
              <a:t>continuously</a:t>
            </a:r>
            <a:r>
              <a:rPr lang="sv-SE" sz="1400" dirty="0" smtClean="0"/>
              <a:t> </a:t>
            </a:r>
            <a:r>
              <a:rPr lang="sv-SE" sz="1400" dirty="0" err="1" smtClean="0"/>
              <a:t>dose</a:t>
            </a:r>
            <a:r>
              <a:rPr lang="sv-SE" sz="1400" dirty="0" smtClean="0"/>
              <a:t> </a:t>
            </a:r>
            <a:r>
              <a:rPr lang="sv-SE" sz="1400" dirty="0" err="1" smtClean="0"/>
              <a:t>levels</a:t>
            </a:r>
            <a:r>
              <a:rPr lang="sv-SE" sz="1400" dirty="0" smtClean="0"/>
              <a:t> and trigger a </a:t>
            </a:r>
            <a:r>
              <a:rPr lang="sv-SE" sz="1400" dirty="0" err="1" smtClean="0"/>
              <a:t>beam</a:t>
            </a:r>
            <a:r>
              <a:rPr lang="sv-SE" sz="1400" dirty="0" smtClean="0"/>
              <a:t> stop </a:t>
            </a:r>
            <a:r>
              <a:rPr lang="sv-SE" sz="1400" dirty="0" err="1" smtClean="0"/>
              <a:t>if</a:t>
            </a:r>
            <a:r>
              <a:rPr lang="sv-SE" sz="1400" dirty="0" smtClean="0"/>
              <a:t> pre-</a:t>
            </a:r>
            <a:r>
              <a:rPr lang="sv-SE" sz="1400" dirty="0" err="1" smtClean="0"/>
              <a:t>defined</a:t>
            </a:r>
            <a:r>
              <a:rPr lang="sv-SE" sz="1400" dirty="0" smtClean="0"/>
              <a:t> </a:t>
            </a:r>
            <a:r>
              <a:rPr lang="sv-SE" sz="1400" dirty="0" err="1" smtClean="0"/>
              <a:t>thresholds</a:t>
            </a:r>
            <a:r>
              <a:rPr lang="sv-SE" sz="1400" dirty="0" smtClean="0"/>
              <a:t> </a:t>
            </a:r>
            <a:r>
              <a:rPr lang="sv-SE" sz="1400" dirty="0" err="1" smtClean="0"/>
              <a:t>are</a:t>
            </a:r>
            <a:r>
              <a:rPr lang="sv-SE" sz="1400" dirty="0" smtClean="0"/>
              <a:t> </a:t>
            </a:r>
            <a:r>
              <a:rPr lang="sv-SE" sz="1400" dirty="0" err="1" smtClean="0"/>
              <a:t>being</a:t>
            </a:r>
            <a:r>
              <a:rPr lang="sv-SE" sz="1400" dirty="0" smtClean="0"/>
              <a:t> </a:t>
            </a:r>
            <a:r>
              <a:rPr lang="sv-SE" sz="1400" dirty="0" err="1" smtClean="0"/>
              <a:t>exceeded</a:t>
            </a:r>
            <a:r>
              <a:rPr lang="sv-SE" sz="1400" dirty="0" smtClean="0"/>
              <a:t> </a:t>
            </a:r>
            <a:r>
              <a:rPr lang="sv-SE" sz="1400" dirty="0" err="1" smtClean="0"/>
              <a:t>within</a:t>
            </a:r>
            <a:r>
              <a:rPr lang="sv-SE" sz="1400" dirty="0" smtClean="0"/>
              <a:t> </a:t>
            </a:r>
            <a:r>
              <a:rPr lang="sv-SE" sz="1400" dirty="0"/>
              <a:t>xx ms</a:t>
            </a:r>
            <a:r>
              <a:rPr lang="sv-SE" sz="1400" dirty="0" smtClean="0"/>
              <a:t>.</a:t>
            </a:r>
          </a:p>
          <a:p>
            <a:pPr marL="0" indent="0" algn="just">
              <a:buNone/>
            </a:pPr>
            <a:r>
              <a:rPr lang="sv-SE" sz="1400" b="1" dirty="0" err="1" smtClean="0"/>
              <a:t>Working</a:t>
            </a:r>
            <a:r>
              <a:rPr lang="sv-SE" sz="1400" b="1" dirty="0" smtClean="0"/>
              <a:t> </a:t>
            </a:r>
            <a:r>
              <a:rPr lang="sv-SE" sz="1400" b="1" dirty="0" err="1" smtClean="0"/>
              <a:t>principle</a:t>
            </a:r>
            <a:r>
              <a:rPr lang="sv-SE" sz="1400" dirty="0" smtClean="0"/>
              <a:t>: If a </a:t>
            </a:r>
            <a:r>
              <a:rPr lang="sv-SE" sz="1400" dirty="0" err="1" smtClean="0"/>
              <a:t>critical</a:t>
            </a:r>
            <a:r>
              <a:rPr lang="sv-SE" sz="1400" dirty="0" smtClean="0"/>
              <a:t> </a:t>
            </a:r>
            <a:r>
              <a:rPr lang="sv-SE" sz="1400" dirty="0" err="1" smtClean="0"/>
              <a:t>radiation</a:t>
            </a:r>
            <a:r>
              <a:rPr lang="sv-SE" sz="1400" dirty="0" smtClean="0"/>
              <a:t> </a:t>
            </a:r>
            <a:r>
              <a:rPr lang="sv-SE" sz="1400" dirty="0" err="1"/>
              <a:t>level</a:t>
            </a:r>
            <a:r>
              <a:rPr lang="sv-SE" sz="1400" dirty="0"/>
              <a:t> </a:t>
            </a:r>
            <a:endParaRPr lang="sv-SE" sz="1400" dirty="0" smtClean="0"/>
          </a:p>
          <a:p>
            <a:pPr marL="0" indent="0" algn="just">
              <a:buNone/>
            </a:pPr>
            <a:r>
              <a:rPr lang="sv-SE" sz="1400" dirty="0" smtClean="0"/>
              <a:t>(</a:t>
            </a:r>
            <a:r>
              <a:rPr lang="sv-SE" sz="1400" dirty="0"/>
              <a:t>accoring to the thresholds set in the </a:t>
            </a:r>
            <a:endParaRPr lang="sv-SE" sz="1400" dirty="0" smtClean="0"/>
          </a:p>
          <a:p>
            <a:pPr marL="0" indent="0" algn="just">
              <a:buNone/>
            </a:pPr>
            <a:r>
              <a:rPr lang="sv-SE" sz="1400" dirty="0" err="1" smtClean="0"/>
              <a:t>radiation</a:t>
            </a:r>
            <a:r>
              <a:rPr lang="sv-SE" sz="1400" dirty="0" smtClean="0"/>
              <a:t> monitor </a:t>
            </a:r>
            <a:r>
              <a:rPr lang="sv-SE" sz="1400" dirty="0" err="1" smtClean="0"/>
              <a:t>control</a:t>
            </a:r>
            <a:r>
              <a:rPr lang="sv-SE" sz="1400" dirty="0" smtClean="0"/>
              <a:t> </a:t>
            </a:r>
            <a:r>
              <a:rPr lang="sv-SE" sz="1400" dirty="0"/>
              <a:t>units</a:t>
            </a:r>
            <a:r>
              <a:rPr lang="sv-SE" sz="1400" dirty="0" smtClean="0"/>
              <a:t>) is </a:t>
            </a:r>
            <a:r>
              <a:rPr lang="sv-SE" sz="1400" dirty="0" err="1" smtClean="0"/>
              <a:t>detected</a:t>
            </a:r>
            <a:r>
              <a:rPr lang="sv-SE" sz="1400" dirty="0"/>
              <a:t>,</a:t>
            </a:r>
            <a:r>
              <a:rPr lang="sv-SE" sz="1400" dirty="0" smtClean="0"/>
              <a:t> </a:t>
            </a:r>
          </a:p>
          <a:p>
            <a:pPr marL="0" indent="0" algn="just">
              <a:buNone/>
            </a:pPr>
            <a:r>
              <a:rPr lang="sv-SE" sz="1400" dirty="0" err="1" smtClean="0"/>
              <a:t>two</a:t>
            </a:r>
            <a:r>
              <a:rPr lang="sv-SE" sz="1400" dirty="0" smtClean="0"/>
              <a:t> relays (for High Level Alarm) inside the </a:t>
            </a:r>
          </a:p>
          <a:p>
            <a:pPr marL="0" indent="0" algn="just">
              <a:buNone/>
            </a:pPr>
            <a:r>
              <a:rPr lang="sv-SE" sz="1400" dirty="0" err="1" smtClean="0"/>
              <a:t>radiation</a:t>
            </a:r>
            <a:r>
              <a:rPr lang="sv-SE" sz="1400" dirty="0" smtClean="0"/>
              <a:t> </a:t>
            </a:r>
            <a:r>
              <a:rPr lang="sv-SE" sz="1400" dirty="0" err="1" smtClean="0"/>
              <a:t>monitor’s</a:t>
            </a:r>
            <a:r>
              <a:rPr lang="sv-SE" sz="1400" dirty="0" smtClean="0"/>
              <a:t> safety box is </a:t>
            </a:r>
            <a:r>
              <a:rPr lang="sv-SE" sz="1400" dirty="0" err="1" smtClean="0"/>
              <a:t>being</a:t>
            </a:r>
            <a:r>
              <a:rPr lang="sv-SE" sz="1400" dirty="0" smtClean="0"/>
              <a:t> </a:t>
            </a:r>
            <a:r>
              <a:rPr lang="sv-SE" sz="1400" dirty="0" err="1" smtClean="0"/>
              <a:t>triggered</a:t>
            </a:r>
            <a:r>
              <a:rPr lang="sv-SE" sz="1400" dirty="0" smtClean="0"/>
              <a:t>.</a:t>
            </a:r>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2118" y="3011511"/>
            <a:ext cx="4580362" cy="3210219"/>
          </a:xfrm>
          <a:prstGeom prst="rect">
            <a:avLst/>
          </a:prstGeom>
        </p:spPr>
      </p:pic>
      <p:sp>
        <p:nvSpPr>
          <p:cNvPr id="6" name="TextBox 5"/>
          <p:cNvSpPr txBox="1"/>
          <p:nvPr/>
        </p:nvSpPr>
        <p:spPr>
          <a:xfrm>
            <a:off x="251520" y="4653136"/>
            <a:ext cx="5240540" cy="1661993"/>
          </a:xfrm>
          <a:prstGeom prst="rect">
            <a:avLst/>
          </a:prstGeom>
          <a:noFill/>
        </p:spPr>
        <p:txBody>
          <a:bodyPr wrap="square" rtlCol="0">
            <a:spAutoFit/>
          </a:bodyPr>
          <a:lstStyle/>
          <a:p>
            <a:pPr algn="just"/>
            <a:r>
              <a:rPr lang="sv-SE" sz="1400" dirty="0">
                <a:solidFill>
                  <a:srgbClr val="000000"/>
                </a:solidFill>
              </a:rPr>
              <a:t>Similarly, two </a:t>
            </a:r>
            <a:r>
              <a:rPr lang="sv-SE" sz="1400" dirty="0" err="1">
                <a:solidFill>
                  <a:srgbClr val="000000"/>
                </a:solidFill>
              </a:rPr>
              <a:t>relays</a:t>
            </a:r>
            <a:r>
              <a:rPr lang="sv-SE" sz="1400" dirty="0">
                <a:solidFill>
                  <a:srgbClr val="000000"/>
                </a:solidFill>
              </a:rPr>
              <a:t> </a:t>
            </a:r>
            <a:r>
              <a:rPr lang="sv-SE" sz="1400" dirty="0" err="1" smtClean="0">
                <a:solidFill>
                  <a:srgbClr val="000000"/>
                </a:solidFill>
              </a:rPr>
              <a:t>are</a:t>
            </a:r>
            <a:r>
              <a:rPr lang="sv-SE" sz="1400" dirty="0" smtClean="0">
                <a:solidFill>
                  <a:srgbClr val="000000"/>
                </a:solidFill>
              </a:rPr>
              <a:t> </a:t>
            </a:r>
            <a:r>
              <a:rPr lang="sv-SE" sz="1400" dirty="0" err="1" smtClean="0">
                <a:solidFill>
                  <a:srgbClr val="000000"/>
                </a:solidFill>
              </a:rPr>
              <a:t>being</a:t>
            </a:r>
            <a:r>
              <a:rPr lang="sv-SE" sz="1400" dirty="0" smtClean="0">
                <a:solidFill>
                  <a:srgbClr val="000000"/>
                </a:solidFill>
              </a:rPr>
              <a:t> </a:t>
            </a:r>
            <a:r>
              <a:rPr lang="sv-SE" sz="1400" dirty="0" err="1" smtClean="0">
                <a:solidFill>
                  <a:srgbClr val="000000"/>
                </a:solidFill>
              </a:rPr>
              <a:t>triggered</a:t>
            </a:r>
            <a:endParaRPr lang="sv-SE" sz="1400" dirty="0">
              <a:solidFill>
                <a:srgbClr val="000000"/>
              </a:solidFill>
            </a:endParaRPr>
          </a:p>
          <a:p>
            <a:pPr algn="just"/>
            <a:r>
              <a:rPr lang="sv-SE" sz="1400" dirty="0">
                <a:solidFill>
                  <a:srgbClr val="000000"/>
                </a:solidFill>
              </a:rPr>
              <a:t>in case of errors in the radiation </a:t>
            </a:r>
            <a:r>
              <a:rPr lang="sv-SE" sz="1400" dirty="0" smtClean="0">
                <a:solidFill>
                  <a:srgbClr val="000000"/>
                </a:solidFill>
              </a:rPr>
              <a:t>monitors </a:t>
            </a:r>
            <a:r>
              <a:rPr lang="sv-SE" sz="1400" dirty="0">
                <a:solidFill>
                  <a:srgbClr val="000000"/>
                </a:solidFill>
              </a:rPr>
              <a:t>detectors.</a:t>
            </a:r>
          </a:p>
          <a:p>
            <a:pPr algn="just"/>
            <a:r>
              <a:rPr lang="sv-SE" sz="1400" dirty="0" smtClean="0">
                <a:solidFill>
                  <a:srgbClr val="000000"/>
                </a:solidFill>
              </a:rPr>
              <a:t>The </a:t>
            </a:r>
            <a:r>
              <a:rPr lang="sv-SE" sz="1400" dirty="0" err="1" smtClean="0">
                <a:solidFill>
                  <a:srgbClr val="000000"/>
                </a:solidFill>
              </a:rPr>
              <a:t>safety</a:t>
            </a:r>
            <a:r>
              <a:rPr lang="sv-SE" sz="1400" dirty="0" smtClean="0">
                <a:solidFill>
                  <a:srgbClr val="000000"/>
                </a:solidFill>
              </a:rPr>
              <a:t> </a:t>
            </a:r>
            <a:r>
              <a:rPr lang="sv-SE" sz="1400" dirty="0" err="1" smtClean="0">
                <a:solidFill>
                  <a:srgbClr val="000000"/>
                </a:solidFill>
              </a:rPr>
              <a:t>interlock</a:t>
            </a:r>
            <a:r>
              <a:rPr lang="sv-SE" sz="1400" dirty="0" smtClean="0">
                <a:solidFill>
                  <a:srgbClr val="000000"/>
                </a:solidFill>
              </a:rPr>
              <a:t> system is </a:t>
            </a:r>
            <a:r>
              <a:rPr lang="sv-SE" sz="1400" dirty="0" err="1" smtClean="0">
                <a:solidFill>
                  <a:srgbClr val="000000"/>
                </a:solidFill>
              </a:rPr>
              <a:t>interfacing</a:t>
            </a:r>
            <a:r>
              <a:rPr lang="sv-SE" sz="1400" dirty="0" smtClean="0">
                <a:solidFill>
                  <a:srgbClr val="000000"/>
                </a:solidFill>
              </a:rPr>
              <a:t> </a:t>
            </a:r>
            <a:r>
              <a:rPr lang="sv-SE" sz="1400" dirty="0" err="1">
                <a:solidFill>
                  <a:srgbClr val="000000"/>
                </a:solidFill>
              </a:rPr>
              <a:t>these</a:t>
            </a:r>
            <a:r>
              <a:rPr lang="sv-SE" sz="1400" dirty="0">
                <a:solidFill>
                  <a:srgbClr val="000000"/>
                </a:solidFill>
              </a:rPr>
              <a:t> </a:t>
            </a:r>
            <a:endParaRPr lang="sv-SE" sz="1400" dirty="0" smtClean="0">
              <a:solidFill>
                <a:srgbClr val="000000"/>
              </a:solidFill>
            </a:endParaRPr>
          </a:p>
          <a:p>
            <a:pPr algn="just"/>
            <a:r>
              <a:rPr lang="sv-SE" sz="1400" dirty="0" err="1" smtClean="0">
                <a:solidFill>
                  <a:srgbClr val="000000"/>
                </a:solidFill>
              </a:rPr>
              <a:t>relays</a:t>
            </a:r>
            <a:r>
              <a:rPr lang="sv-SE" sz="1400" dirty="0" smtClean="0">
                <a:solidFill>
                  <a:srgbClr val="000000"/>
                </a:solidFill>
              </a:rPr>
              <a:t> (High </a:t>
            </a:r>
            <a:r>
              <a:rPr lang="sv-SE" sz="1400" dirty="0" err="1">
                <a:solidFill>
                  <a:srgbClr val="000000"/>
                </a:solidFill>
              </a:rPr>
              <a:t>level</a:t>
            </a:r>
            <a:r>
              <a:rPr lang="sv-SE" sz="1400" dirty="0">
                <a:solidFill>
                  <a:srgbClr val="000000"/>
                </a:solidFill>
              </a:rPr>
              <a:t> </a:t>
            </a:r>
            <a:r>
              <a:rPr lang="sv-SE" sz="1400" dirty="0" smtClean="0">
                <a:solidFill>
                  <a:srgbClr val="000000"/>
                </a:solidFill>
              </a:rPr>
              <a:t>alarm and </a:t>
            </a:r>
            <a:r>
              <a:rPr lang="sv-SE" sz="1400" dirty="0" err="1">
                <a:solidFill>
                  <a:srgbClr val="000000"/>
                </a:solidFill>
              </a:rPr>
              <a:t>Error</a:t>
            </a:r>
            <a:r>
              <a:rPr lang="sv-SE" sz="1400" dirty="0" smtClean="0">
                <a:solidFill>
                  <a:srgbClr val="000000"/>
                </a:solidFill>
              </a:rPr>
              <a:t>)</a:t>
            </a:r>
          </a:p>
          <a:p>
            <a:pPr algn="just"/>
            <a:r>
              <a:rPr lang="sv-SE" sz="1400" dirty="0" err="1" smtClean="0">
                <a:solidFill>
                  <a:srgbClr val="000000"/>
                </a:solidFill>
              </a:rPr>
              <a:t>activating</a:t>
            </a:r>
            <a:r>
              <a:rPr lang="sv-SE" sz="1400" dirty="0" smtClean="0">
                <a:solidFill>
                  <a:srgbClr val="000000"/>
                </a:solidFill>
              </a:rPr>
              <a:t> </a:t>
            </a:r>
            <a:r>
              <a:rPr lang="sv-SE" sz="1400" dirty="0">
                <a:solidFill>
                  <a:srgbClr val="000000"/>
                </a:solidFill>
              </a:rPr>
              <a:t>the SIF </a:t>
            </a:r>
            <a:r>
              <a:rPr lang="sv-SE" sz="1400" dirty="0" smtClean="0">
                <a:solidFill>
                  <a:srgbClr val="000000"/>
                </a:solidFill>
              </a:rPr>
              <a:t>for </a:t>
            </a:r>
            <a:r>
              <a:rPr lang="sv-SE" sz="1400" dirty="0" err="1" smtClean="0">
                <a:solidFill>
                  <a:srgbClr val="000000"/>
                </a:solidFill>
              </a:rPr>
              <a:t>radiation</a:t>
            </a:r>
            <a:r>
              <a:rPr lang="sv-SE" sz="1400" dirty="0" smtClean="0">
                <a:solidFill>
                  <a:srgbClr val="000000"/>
                </a:solidFill>
              </a:rPr>
              <a:t> </a:t>
            </a:r>
            <a:r>
              <a:rPr lang="sv-SE" sz="1400" dirty="0" err="1" smtClean="0">
                <a:solidFill>
                  <a:srgbClr val="000000"/>
                </a:solidFill>
              </a:rPr>
              <a:t>monitoring</a:t>
            </a:r>
            <a:r>
              <a:rPr lang="sv-SE" sz="1400" dirty="0" smtClean="0">
                <a:solidFill>
                  <a:srgbClr val="000000"/>
                </a:solidFill>
              </a:rPr>
              <a:t> and </a:t>
            </a:r>
          </a:p>
          <a:p>
            <a:pPr algn="just"/>
            <a:r>
              <a:rPr lang="sv-SE" sz="1400" dirty="0" err="1">
                <a:solidFill>
                  <a:srgbClr val="000000"/>
                </a:solidFill>
              </a:rPr>
              <a:t>r</a:t>
            </a:r>
            <a:r>
              <a:rPr lang="sv-SE" sz="1400" dirty="0" err="1" smtClean="0">
                <a:solidFill>
                  <a:srgbClr val="000000"/>
                </a:solidFill>
              </a:rPr>
              <a:t>emoving</a:t>
            </a:r>
            <a:r>
              <a:rPr lang="sv-SE" sz="1400" dirty="0" smtClean="0">
                <a:solidFill>
                  <a:srgbClr val="000000"/>
                </a:solidFill>
              </a:rPr>
              <a:t> </a:t>
            </a:r>
            <a:r>
              <a:rPr lang="sv-SE" sz="1400" dirty="0" err="1" smtClean="0">
                <a:solidFill>
                  <a:srgbClr val="000000"/>
                </a:solidFill>
              </a:rPr>
              <a:t>beam</a:t>
            </a:r>
            <a:r>
              <a:rPr lang="sv-SE" sz="1400" dirty="0" smtClean="0">
                <a:solidFill>
                  <a:srgbClr val="000000"/>
                </a:solidFill>
              </a:rPr>
              <a:t> </a:t>
            </a:r>
            <a:r>
              <a:rPr lang="sv-SE" sz="1400" dirty="0" err="1" smtClean="0">
                <a:solidFill>
                  <a:srgbClr val="000000"/>
                </a:solidFill>
              </a:rPr>
              <a:t>permit</a:t>
            </a:r>
            <a:r>
              <a:rPr lang="sv-SE" sz="1400" dirty="0">
                <a:solidFill>
                  <a:srgbClr val="000000"/>
                </a:solidFill>
              </a:rPr>
              <a:t> </a:t>
            </a:r>
            <a:r>
              <a:rPr lang="sv-SE" sz="1400" dirty="0" err="1" smtClean="0">
                <a:solidFill>
                  <a:srgbClr val="000000"/>
                </a:solidFill>
              </a:rPr>
              <a:t>if</a:t>
            </a:r>
            <a:r>
              <a:rPr lang="sv-SE" sz="1400" dirty="0" smtClean="0">
                <a:solidFill>
                  <a:srgbClr val="000000"/>
                </a:solidFill>
              </a:rPr>
              <a:t> </a:t>
            </a:r>
            <a:r>
              <a:rPr lang="sv-SE" sz="1400" dirty="0" err="1" smtClean="0">
                <a:solidFill>
                  <a:srgbClr val="000000"/>
                </a:solidFill>
              </a:rPr>
              <a:t>needed</a:t>
            </a:r>
            <a:r>
              <a:rPr lang="sv-SE" sz="1400" dirty="0" smtClean="0">
                <a:solidFill>
                  <a:srgbClr val="000000"/>
                </a:solidFill>
              </a:rPr>
              <a:t>.</a:t>
            </a:r>
            <a:endParaRPr lang="sv-SE" sz="1400" dirty="0">
              <a:solidFill>
                <a:srgbClr val="000000"/>
              </a:solidFill>
            </a:endParaRPr>
          </a:p>
          <a:p>
            <a:endParaRPr lang="sv-SE" dirty="0">
              <a:solidFill>
                <a:srgbClr val="000000"/>
              </a:solidFill>
            </a:endParaRPr>
          </a:p>
        </p:txBody>
      </p:sp>
    </p:spTree>
    <p:extLst>
      <p:ext uri="{BB962C8B-B14F-4D97-AF65-F5344CB8AC3E}">
        <p14:creationId xmlns:p14="http://schemas.microsoft.com/office/powerpoint/2010/main" val="540569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PSS 1 </a:t>
            </a:r>
            <a:r>
              <a:rPr lang="en-US" dirty="0" smtClean="0"/>
              <a:t>Hardware: Access &amp; E-exit Doors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556792"/>
            <a:ext cx="7308252" cy="5162400"/>
          </a:xfrm>
          <a:prstGeom prst="rect">
            <a:avLst/>
          </a:prstGeom>
        </p:spPr>
      </p:pic>
      <p:cxnSp>
        <p:nvCxnSpPr>
          <p:cNvPr id="46" name="Straight Connector 45"/>
          <p:cNvCxnSpPr/>
          <p:nvPr/>
        </p:nvCxnSpPr>
        <p:spPr>
          <a:xfrm>
            <a:off x="2479952" y="4581128"/>
            <a:ext cx="454032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a:off x="4644008" y="4005064"/>
            <a:ext cx="2424869" cy="0"/>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1046" name="Oval 1045"/>
          <p:cNvSpPr/>
          <p:nvPr/>
        </p:nvSpPr>
        <p:spPr>
          <a:xfrm>
            <a:off x="1403648" y="578189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43" name="Rectangle 1042"/>
          <p:cNvSpPr/>
          <p:nvPr/>
        </p:nvSpPr>
        <p:spPr>
          <a:xfrm>
            <a:off x="2195737" y="2636912"/>
            <a:ext cx="1656184"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58" name="Oval 57"/>
          <p:cNvSpPr/>
          <p:nvPr/>
        </p:nvSpPr>
        <p:spPr>
          <a:xfrm>
            <a:off x="5261111" y="588532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1" name="Oval 60"/>
          <p:cNvSpPr/>
          <p:nvPr/>
        </p:nvSpPr>
        <p:spPr>
          <a:xfrm>
            <a:off x="4977813" y="579634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4" name="Oval 63"/>
          <p:cNvSpPr/>
          <p:nvPr/>
        </p:nvSpPr>
        <p:spPr>
          <a:xfrm>
            <a:off x="3508056" y="5796855"/>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 name="Oval 66"/>
          <p:cNvSpPr/>
          <p:nvPr/>
        </p:nvSpPr>
        <p:spPr>
          <a:xfrm>
            <a:off x="7314697" y="5745892"/>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0" name="Oval 69"/>
          <p:cNvSpPr/>
          <p:nvPr/>
        </p:nvSpPr>
        <p:spPr>
          <a:xfrm>
            <a:off x="7318073" y="452175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53" name="Rectangle 1052"/>
          <p:cNvSpPr/>
          <p:nvPr/>
        </p:nvSpPr>
        <p:spPr>
          <a:xfrm>
            <a:off x="1295588" y="5826281"/>
            <a:ext cx="377026" cy="230832"/>
          </a:xfrm>
          <a:prstGeom prst="rect">
            <a:avLst/>
          </a:prstGeom>
        </p:spPr>
        <p:txBody>
          <a:bodyPr wrap="none">
            <a:spAutoFit/>
          </a:bodyPr>
          <a:lstStyle/>
          <a:p>
            <a:r>
              <a:rPr lang="en-US" sz="900" dirty="0" smtClean="0"/>
              <a:t>BOS</a:t>
            </a:r>
            <a:endParaRPr lang="en-US" sz="900" dirty="0"/>
          </a:p>
        </p:txBody>
      </p:sp>
      <p:sp>
        <p:nvSpPr>
          <p:cNvPr id="79" name="Rectangle 78"/>
          <p:cNvSpPr/>
          <p:nvPr/>
        </p:nvSpPr>
        <p:spPr>
          <a:xfrm>
            <a:off x="4817398" y="5855465"/>
            <a:ext cx="402674" cy="230832"/>
          </a:xfrm>
          <a:prstGeom prst="rect">
            <a:avLst/>
          </a:prstGeom>
        </p:spPr>
        <p:txBody>
          <a:bodyPr wrap="none">
            <a:spAutoFit/>
          </a:bodyPr>
          <a:lstStyle/>
          <a:p>
            <a:r>
              <a:rPr lang="en-US" sz="900" dirty="0" smtClean="0"/>
              <a:t>BOS </a:t>
            </a:r>
            <a:endParaRPr lang="en-US" sz="900" dirty="0"/>
          </a:p>
        </p:txBody>
      </p:sp>
      <p:sp>
        <p:nvSpPr>
          <p:cNvPr id="80" name="Rectangle 79"/>
          <p:cNvSpPr/>
          <p:nvPr/>
        </p:nvSpPr>
        <p:spPr>
          <a:xfrm>
            <a:off x="3328524" y="5858113"/>
            <a:ext cx="377026" cy="230832"/>
          </a:xfrm>
          <a:prstGeom prst="rect">
            <a:avLst/>
          </a:prstGeom>
        </p:spPr>
        <p:txBody>
          <a:bodyPr wrap="none">
            <a:spAutoFit/>
          </a:bodyPr>
          <a:lstStyle/>
          <a:p>
            <a:r>
              <a:rPr lang="en-US" sz="900" dirty="0" smtClean="0"/>
              <a:t>BOS</a:t>
            </a:r>
            <a:endParaRPr lang="en-US" sz="900" dirty="0"/>
          </a:p>
        </p:txBody>
      </p:sp>
      <p:sp>
        <p:nvSpPr>
          <p:cNvPr id="81" name="Rectangle 80"/>
          <p:cNvSpPr/>
          <p:nvPr/>
        </p:nvSpPr>
        <p:spPr>
          <a:xfrm>
            <a:off x="5210526" y="5857622"/>
            <a:ext cx="377026" cy="230832"/>
          </a:xfrm>
          <a:prstGeom prst="rect">
            <a:avLst/>
          </a:prstGeom>
        </p:spPr>
        <p:txBody>
          <a:bodyPr wrap="none">
            <a:spAutoFit/>
          </a:bodyPr>
          <a:lstStyle/>
          <a:p>
            <a:r>
              <a:rPr lang="en-US" sz="900" dirty="0" smtClean="0"/>
              <a:t>BOS</a:t>
            </a:r>
            <a:endParaRPr lang="en-US" sz="900" dirty="0"/>
          </a:p>
        </p:txBody>
      </p:sp>
      <p:sp>
        <p:nvSpPr>
          <p:cNvPr id="82" name="Rectangle 81"/>
          <p:cNvSpPr/>
          <p:nvPr/>
        </p:nvSpPr>
        <p:spPr>
          <a:xfrm>
            <a:off x="7460143" y="5686520"/>
            <a:ext cx="377026" cy="230832"/>
          </a:xfrm>
          <a:prstGeom prst="rect">
            <a:avLst/>
          </a:prstGeom>
        </p:spPr>
        <p:txBody>
          <a:bodyPr wrap="none">
            <a:spAutoFit/>
          </a:bodyPr>
          <a:lstStyle/>
          <a:p>
            <a:r>
              <a:rPr lang="en-US" sz="900" dirty="0" smtClean="0"/>
              <a:t>BOS</a:t>
            </a:r>
            <a:endParaRPr lang="en-US" sz="900" dirty="0"/>
          </a:p>
        </p:txBody>
      </p:sp>
      <p:sp>
        <p:nvSpPr>
          <p:cNvPr id="83" name="Rectangle 82"/>
          <p:cNvSpPr/>
          <p:nvPr/>
        </p:nvSpPr>
        <p:spPr>
          <a:xfrm>
            <a:off x="7450847" y="4465019"/>
            <a:ext cx="377026" cy="230832"/>
          </a:xfrm>
          <a:prstGeom prst="rect">
            <a:avLst/>
          </a:prstGeom>
        </p:spPr>
        <p:txBody>
          <a:bodyPr wrap="none">
            <a:spAutoFit/>
          </a:bodyPr>
          <a:lstStyle/>
          <a:p>
            <a:r>
              <a:rPr lang="en-US" sz="900" dirty="0" smtClean="0"/>
              <a:t>BOS</a:t>
            </a:r>
            <a:endParaRPr lang="en-US" sz="900" dirty="0"/>
          </a:p>
        </p:txBody>
      </p:sp>
      <p:sp>
        <p:nvSpPr>
          <p:cNvPr id="92" name="TextBox 91"/>
          <p:cNvSpPr txBox="1"/>
          <p:nvPr/>
        </p:nvSpPr>
        <p:spPr>
          <a:xfrm>
            <a:off x="762286" y="1759176"/>
            <a:ext cx="1496721" cy="261610"/>
          </a:xfrm>
          <a:prstGeom prst="rect">
            <a:avLst/>
          </a:prstGeom>
          <a:solidFill>
            <a:schemeClr val="bg1"/>
          </a:solidFill>
        </p:spPr>
        <p:txBody>
          <a:bodyPr wrap="square" rtlCol="0">
            <a:spAutoFit/>
          </a:bodyPr>
          <a:lstStyle/>
          <a:p>
            <a:r>
              <a:rPr lang="en-US" sz="1100" b="1" dirty="0" smtClean="0"/>
              <a:t>PSS 1 Area Plan View</a:t>
            </a:r>
            <a:endParaRPr lang="en-US" sz="1100" b="1" dirty="0"/>
          </a:p>
        </p:txBody>
      </p:sp>
      <p:sp>
        <p:nvSpPr>
          <p:cNvPr id="5" name="TextBox 4"/>
          <p:cNvSpPr txBox="1"/>
          <p:nvPr/>
        </p:nvSpPr>
        <p:spPr>
          <a:xfrm>
            <a:off x="822183" y="1781358"/>
            <a:ext cx="1368152" cy="261610"/>
          </a:xfrm>
          <a:prstGeom prst="rect">
            <a:avLst/>
          </a:prstGeom>
          <a:solidFill>
            <a:schemeClr val="bg1"/>
          </a:solidFill>
        </p:spPr>
        <p:txBody>
          <a:bodyPr wrap="square" rtlCol="0">
            <a:spAutoFit/>
          </a:bodyPr>
          <a:lstStyle/>
          <a:p>
            <a:r>
              <a:rPr lang="en-US" sz="1100" b="1" dirty="0" smtClean="0"/>
              <a:t>Access/E-exit Doors</a:t>
            </a:r>
            <a:endParaRPr lang="en-US" sz="1100" b="1" dirty="0"/>
          </a:p>
        </p:txBody>
      </p:sp>
      <p:sp>
        <p:nvSpPr>
          <p:cNvPr id="50" name="Flowchart: Extract 49"/>
          <p:cNvSpPr/>
          <p:nvPr/>
        </p:nvSpPr>
        <p:spPr>
          <a:xfrm>
            <a:off x="7195390" y="3657660"/>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8" name="Flowchart: Extract 87"/>
          <p:cNvSpPr/>
          <p:nvPr/>
        </p:nvSpPr>
        <p:spPr>
          <a:xfrm>
            <a:off x="2203588" y="4801588"/>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93" name="Group 92"/>
          <p:cNvGrpSpPr/>
          <p:nvPr/>
        </p:nvGrpSpPr>
        <p:grpSpPr>
          <a:xfrm>
            <a:off x="8028384" y="2204864"/>
            <a:ext cx="216024" cy="216024"/>
            <a:chOff x="1321871" y="5697252"/>
            <a:chExt cx="216024" cy="216024"/>
          </a:xfrm>
        </p:grpSpPr>
        <p:sp>
          <p:nvSpPr>
            <p:cNvPr id="94" name="Oval 93"/>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5" name="Flowchart: Extract 94"/>
            <p:cNvSpPr/>
            <p:nvPr/>
          </p:nvSpPr>
          <p:spPr>
            <a:xfrm>
              <a:off x="1403648" y="5781896"/>
              <a:ext cx="45719" cy="45719"/>
            </a:xfrm>
            <a:prstGeom prst="flowChartExtra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98" name="Flowchart: Extract 97"/>
          <p:cNvSpPr/>
          <p:nvPr/>
        </p:nvSpPr>
        <p:spPr>
          <a:xfrm>
            <a:off x="5561785" y="4813645"/>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1" name="Flowchart: Extract 100"/>
          <p:cNvSpPr/>
          <p:nvPr/>
        </p:nvSpPr>
        <p:spPr>
          <a:xfrm>
            <a:off x="4203447" y="4869118"/>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4" name="Flowchart: Extract 103"/>
          <p:cNvSpPr/>
          <p:nvPr/>
        </p:nvSpPr>
        <p:spPr>
          <a:xfrm>
            <a:off x="946524" y="5657573"/>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105" name="Group 104"/>
          <p:cNvGrpSpPr/>
          <p:nvPr/>
        </p:nvGrpSpPr>
        <p:grpSpPr>
          <a:xfrm>
            <a:off x="8028384" y="1916832"/>
            <a:ext cx="216024" cy="216024"/>
            <a:chOff x="1321871" y="5697252"/>
            <a:chExt cx="216024" cy="216024"/>
          </a:xfrm>
        </p:grpSpPr>
        <p:sp>
          <p:nvSpPr>
            <p:cNvPr id="106" name="Oval 105"/>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7" name="Oval 106"/>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08" name="Rectangle 107"/>
          <p:cNvSpPr/>
          <p:nvPr/>
        </p:nvSpPr>
        <p:spPr>
          <a:xfrm>
            <a:off x="802423" y="5466709"/>
            <a:ext cx="346570" cy="190770"/>
          </a:xfrm>
          <a:prstGeom prst="rect">
            <a:avLst/>
          </a:prstGeom>
        </p:spPr>
        <p:txBody>
          <a:bodyPr wrap="none">
            <a:spAutoFit/>
          </a:bodyPr>
          <a:lstStyle/>
          <a:p>
            <a:r>
              <a:rPr lang="en-US" sz="900" dirty="0" smtClean="0"/>
              <a:t>RM</a:t>
            </a:r>
            <a:endParaRPr lang="en-US" sz="900" dirty="0"/>
          </a:p>
        </p:txBody>
      </p:sp>
      <p:sp>
        <p:nvSpPr>
          <p:cNvPr id="109" name="Rectangle 108"/>
          <p:cNvSpPr/>
          <p:nvPr/>
        </p:nvSpPr>
        <p:spPr>
          <a:xfrm>
            <a:off x="7051367" y="3465904"/>
            <a:ext cx="346570" cy="230832"/>
          </a:xfrm>
          <a:prstGeom prst="rect">
            <a:avLst/>
          </a:prstGeom>
        </p:spPr>
        <p:txBody>
          <a:bodyPr wrap="none">
            <a:spAutoFit/>
          </a:bodyPr>
          <a:lstStyle/>
          <a:p>
            <a:r>
              <a:rPr lang="en-US" sz="900" dirty="0" smtClean="0"/>
              <a:t>RM</a:t>
            </a:r>
            <a:endParaRPr lang="en-US" sz="900" dirty="0"/>
          </a:p>
        </p:txBody>
      </p:sp>
      <p:sp>
        <p:nvSpPr>
          <p:cNvPr id="110" name="Rectangle 109"/>
          <p:cNvSpPr/>
          <p:nvPr/>
        </p:nvSpPr>
        <p:spPr>
          <a:xfrm>
            <a:off x="5278511" y="4733092"/>
            <a:ext cx="346570" cy="230832"/>
          </a:xfrm>
          <a:prstGeom prst="rect">
            <a:avLst/>
          </a:prstGeom>
        </p:spPr>
        <p:txBody>
          <a:bodyPr wrap="none">
            <a:spAutoFit/>
          </a:bodyPr>
          <a:lstStyle/>
          <a:p>
            <a:r>
              <a:rPr lang="en-US" sz="900" dirty="0" smtClean="0"/>
              <a:t>RM</a:t>
            </a:r>
            <a:endParaRPr lang="en-US" sz="900" dirty="0"/>
          </a:p>
        </p:txBody>
      </p:sp>
      <p:sp>
        <p:nvSpPr>
          <p:cNvPr id="111" name="Rectangle 110"/>
          <p:cNvSpPr/>
          <p:nvPr/>
        </p:nvSpPr>
        <p:spPr>
          <a:xfrm>
            <a:off x="3912495" y="4767758"/>
            <a:ext cx="346570" cy="230832"/>
          </a:xfrm>
          <a:prstGeom prst="rect">
            <a:avLst/>
          </a:prstGeom>
        </p:spPr>
        <p:txBody>
          <a:bodyPr wrap="none">
            <a:spAutoFit/>
          </a:bodyPr>
          <a:lstStyle/>
          <a:p>
            <a:r>
              <a:rPr lang="en-US" sz="900" dirty="0" smtClean="0"/>
              <a:t>RM</a:t>
            </a:r>
            <a:endParaRPr lang="en-US" sz="900" dirty="0"/>
          </a:p>
        </p:txBody>
      </p:sp>
      <p:sp>
        <p:nvSpPr>
          <p:cNvPr id="112" name="Rectangle 111"/>
          <p:cNvSpPr/>
          <p:nvPr/>
        </p:nvSpPr>
        <p:spPr>
          <a:xfrm>
            <a:off x="1909618" y="4721009"/>
            <a:ext cx="346570" cy="230832"/>
          </a:xfrm>
          <a:prstGeom prst="rect">
            <a:avLst/>
          </a:prstGeom>
        </p:spPr>
        <p:txBody>
          <a:bodyPr wrap="none">
            <a:spAutoFit/>
          </a:bodyPr>
          <a:lstStyle/>
          <a:p>
            <a:r>
              <a:rPr lang="en-US" sz="900" dirty="0" smtClean="0"/>
              <a:t>RM</a:t>
            </a:r>
            <a:endParaRPr lang="en-US" sz="9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8707" y="2132856"/>
            <a:ext cx="1185752" cy="2296526"/>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Rectangle 65"/>
          <p:cNvSpPr/>
          <p:nvPr/>
        </p:nvSpPr>
        <p:spPr>
          <a:xfrm>
            <a:off x="0" y="4437112"/>
            <a:ext cx="2519472" cy="230832"/>
          </a:xfrm>
          <a:prstGeom prst="rect">
            <a:avLst/>
          </a:prstGeom>
          <a:solidFill>
            <a:schemeClr val="bg1"/>
          </a:solidFill>
        </p:spPr>
        <p:txBody>
          <a:bodyPr wrap="square">
            <a:spAutoFit/>
          </a:bodyPr>
          <a:lstStyle/>
          <a:p>
            <a:pPr algn="r"/>
            <a:r>
              <a:rPr lang="en-US" sz="900" dirty="0" smtClean="0"/>
              <a:t>E-Exit Door</a:t>
            </a:r>
            <a:endParaRPr lang="en-US" sz="900" dirty="0"/>
          </a:p>
        </p:txBody>
      </p:sp>
      <p:sp>
        <p:nvSpPr>
          <p:cNvPr id="68" name="Rectangle 67"/>
          <p:cNvSpPr/>
          <p:nvPr/>
        </p:nvSpPr>
        <p:spPr>
          <a:xfrm>
            <a:off x="3908664" y="4374766"/>
            <a:ext cx="861133" cy="369332"/>
          </a:xfrm>
          <a:prstGeom prst="rect">
            <a:avLst/>
          </a:prstGeom>
        </p:spPr>
        <p:txBody>
          <a:bodyPr wrap="none">
            <a:spAutoFit/>
          </a:bodyPr>
          <a:lstStyle/>
          <a:p>
            <a:pPr algn="ctr"/>
            <a:r>
              <a:rPr lang="en-US" sz="900" dirty="0"/>
              <a:t>Access System</a:t>
            </a:r>
          </a:p>
          <a:p>
            <a:pPr algn="ctr"/>
            <a:r>
              <a:rPr lang="en-US" sz="900" dirty="0"/>
              <a:t>FEB</a:t>
            </a:r>
          </a:p>
        </p:txBody>
      </p:sp>
      <p:sp>
        <p:nvSpPr>
          <p:cNvPr id="69" name="Rectangle 68"/>
          <p:cNvSpPr/>
          <p:nvPr/>
        </p:nvSpPr>
        <p:spPr>
          <a:xfrm>
            <a:off x="7462707" y="3701638"/>
            <a:ext cx="447558" cy="369332"/>
          </a:xfrm>
          <a:prstGeom prst="rect">
            <a:avLst/>
          </a:prstGeom>
        </p:spPr>
        <p:txBody>
          <a:bodyPr wrap="none">
            <a:spAutoFit/>
          </a:bodyPr>
          <a:lstStyle/>
          <a:p>
            <a:r>
              <a:rPr lang="en-US" sz="900" dirty="0"/>
              <a:t>E-Exit</a:t>
            </a:r>
          </a:p>
          <a:p>
            <a:r>
              <a:rPr lang="en-US" sz="900" dirty="0"/>
              <a:t>Door</a:t>
            </a:r>
          </a:p>
        </p:txBody>
      </p:sp>
      <p:cxnSp>
        <p:nvCxnSpPr>
          <p:cNvPr id="42" name="Straight Connector 41"/>
          <p:cNvCxnSpPr>
            <a:endCxn id="133" idx="4"/>
          </p:cNvCxnSpPr>
          <p:nvPr/>
        </p:nvCxnSpPr>
        <p:spPr>
          <a:xfrm flipV="1">
            <a:off x="7020272" y="4005064"/>
            <a:ext cx="324036" cy="576064"/>
          </a:xfrm>
          <a:prstGeom prst="line">
            <a:avLst/>
          </a:prstGeom>
        </p:spPr>
        <p:style>
          <a:lnRef idx="1">
            <a:schemeClr val="accent6"/>
          </a:lnRef>
          <a:fillRef idx="0">
            <a:schemeClr val="accent6"/>
          </a:fillRef>
          <a:effectRef idx="0">
            <a:schemeClr val="accent6"/>
          </a:effectRef>
          <a:fontRef idx="minor">
            <a:schemeClr val="tx1"/>
          </a:fontRef>
        </p:style>
      </p:cxnSp>
      <p:grpSp>
        <p:nvGrpSpPr>
          <p:cNvPr id="132" name="Group 131"/>
          <p:cNvGrpSpPr/>
          <p:nvPr/>
        </p:nvGrpSpPr>
        <p:grpSpPr>
          <a:xfrm>
            <a:off x="7236296" y="3789040"/>
            <a:ext cx="216024" cy="216024"/>
            <a:chOff x="1321871" y="5697252"/>
            <a:chExt cx="216024" cy="216024"/>
          </a:xfrm>
        </p:grpSpPr>
        <p:sp>
          <p:nvSpPr>
            <p:cNvPr id="133" name="Oval 132"/>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Rectangle 133"/>
            <p:cNvSpPr/>
            <p:nvPr/>
          </p:nvSpPr>
          <p:spPr>
            <a:xfrm flipH="1">
              <a:off x="1360782" y="5795536"/>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2132856"/>
            <a:ext cx="2700362" cy="2340612"/>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9" name="Straight Connector 58"/>
          <p:cNvCxnSpPr/>
          <p:nvPr/>
        </p:nvCxnSpPr>
        <p:spPr>
          <a:xfrm>
            <a:off x="683568" y="2020786"/>
            <a:ext cx="0" cy="277636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8191553" y="1908168"/>
            <a:ext cx="889987" cy="215444"/>
          </a:xfrm>
          <a:prstGeom prst="rect">
            <a:avLst/>
          </a:prstGeom>
        </p:spPr>
        <p:txBody>
          <a:bodyPr wrap="none">
            <a:spAutoFit/>
          </a:bodyPr>
          <a:lstStyle/>
          <a:p>
            <a:r>
              <a:rPr lang="en-US" sz="800" dirty="0"/>
              <a:t>Beam-off </a:t>
            </a:r>
            <a:r>
              <a:rPr lang="en-US" sz="800" dirty="0" smtClean="0"/>
              <a:t>Station</a:t>
            </a:r>
            <a:endParaRPr lang="en-US" sz="800" dirty="0"/>
          </a:p>
        </p:txBody>
      </p:sp>
      <p:sp>
        <p:nvSpPr>
          <p:cNvPr id="96" name="Rectangle 95"/>
          <p:cNvSpPr/>
          <p:nvPr/>
        </p:nvSpPr>
        <p:spPr>
          <a:xfrm>
            <a:off x="8184613" y="2197924"/>
            <a:ext cx="954107" cy="215444"/>
          </a:xfrm>
          <a:prstGeom prst="rect">
            <a:avLst/>
          </a:prstGeom>
        </p:spPr>
        <p:txBody>
          <a:bodyPr wrap="none">
            <a:spAutoFit/>
          </a:bodyPr>
          <a:lstStyle/>
          <a:p>
            <a:r>
              <a:rPr lang="en-US" sz="800" dirty="0"/>
              <a:t>Radiation </a:t>
            </a:r>
            <a:r>
              <a:rPr lang="en-US" sz="800" dirty="0" smtClean="0"/>
              <a:t>Monitor</a:t>
            </a:r>
            <a:endParaRPr lang="en-US" sz="800" dirty="0"/>
          </a:p>
        </p:txBody>
      </p:sp>
      <p:grpSp>
        <p:nvGrpSpPr>
          <p:cNvPr id="97" name="Group 96"/>
          <p:cNvGrpSpPr/>
          <p:nvPr/>
        </p:nvGrpSpPr>
        <p:grpSpPr>
          <a:xfrm>
            <a:off x="7060912" y="3901688"/>
            <a:ext cx="216024" cy="216024"/>
            <a:chOff x="8028384" y="2801748"/>
            <a:chExt cx="216024" cy="216024"/>
          </a:xfrm>
        </p:grpSpPr>
        <p:sp>
          <p:nvSpPr>
            <p:cNvPr id="99" name="Oval 98"/>
            <p:cNvSpPr/>
            <p:nvPr/>
          </p:nvSpPr>
          <p:spPr>
            <a:xfrm>
              <a:off x="8028384" y="2801748"/>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0" name="Rectangle 99"/>
            <p:cNvSpPr/>
            <p:nvPr/>
          </p:nvSpPr>
          <p:spPr>
            <a:xfrm flipH="1">
              <a:off x="8067295" y="2837572"/>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2" name="Rectangle 101"/>
            <p:cNvSpPr/>
            <p:nvPr/>
          </p:nvSpPr>
          <p:spPr>
            <a:xfrm flipH="1">
              <a:off x="8067015" y="2920572"/>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grpSp>
      <p:sp>
        <p:nvSpPr>
          <p:cNvPr id="6" name="TextBox 5">
            <a:hlinkClick r:id="rId6" action="ppaction://hlinksldjump"/>
          </p:cNvPr>
          <p:cNvSpPr txBox="1"/>
          <p:nvPr/>
        </p:nvSpPr>
        <p:spPr>
          <a:xfrm>
            <a:off x="827584" y="2420888"/>
            <a:ext cx="792088" cy="1588812"/>
          </a:xfrm>
          <a:prstGeom prst="rect">
            <a:avLst/>
          </a:prstGeom>
          <a:noFill/>
        </p:spPr>
        <p:txBody>
          <a:bodyPr wrap="square" rtlCol="0">
            <a:spAutoFit/>
          </a:bodyPr>
          <a:lstStyle/>
          <a:p>
            <a:endParaRPr lang="sv-SE" dirty="0"/>
          </a:p>
        </p:txBody>
      </p:sp>
      <p:sp>
        <p:nvSpPr>
          <p:cNvPr id="7" name="TextBox 6">
            <a:hlinkClick r:id="rId7" action="ppaction://hlinksldjump"/>
          </p:cNvPr>
          <p:cNvSpPr txBox="1"/>
          <p:nvPr/>
        </p:nvSpPr>
        <p:spPr>
          <a:xfrm>
            <a:off x="2843808" y="2197924"/>
            <a:ext cx="576064" cy="1303084"/>
          </a:xfrm>
          <a:prstGeom prst="rect">
            <a:avLst/>
          </a:prstGeom>
          <a:noFill/>
        </p:spPr>
        <p:txBody>
          <a:bodyPr wrap="square" rtlCol="0">
            <a:spAutoFit/>
          </a:bodyPr>
          <a:lstStyle/>
          <a:p>
            <a:endParaRPr lang="sv-SE" dirty="0"/>
          </a:p>
        </p:txBody>
      </p:sp>
      <p:sp>
        <p:nvSpPr>
          <p:cNvPr id="57" name="TextBox 56">
            <a:hlinkClick r:id="rId8" action="ppaction://hlinksldjump"/>
          </p:cNvPr>
          <p:cNvSpPr txBox="1"/>
          <p:nvPr/>
        </p:nvSpPr>
        <p:spPr>
          <a:xfrm>
            <a:off x="2843808" y="3590155"/>
            <a:ext cx="576063" cy="883313"/>
          </a:xfrm>
          <a:prstGeom prst="rect">
            <a:avLst/>
          </a:prstGeom>
          <a:noFill/>
        </p:spPr>
        <p:txBody>
          <a:bodyPr wrap="square" rtlCol="0">
            <a:spAutoFit/>
          </a:bodyPr>
          <a:lstStyle/>
          <a:p>
            <a:endParaRPr lang="sv-SE" dirty="0"/>
          </a:p>
        </p:txBody>
      </p:sp>
    </p:spTree>
    <p:extLst>
      <p:ext uri="{BB962C8B-B14F-4D97-AF65-F5344CB8AC3E}">
        <p14:creationId xmlns:p14="http://schemas.microsoft.com/office/powerpoint/2010/main" val="186456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42" presetClass="path" presetSubtype="0" accel="50000" decel="50000" fill="hold" nodeType="withEffect">
                                  <p:stCondLst>
                                    <p:cond delay="0"/>
                                  </p:stCondLst>
                                  <p:childTnLst>
                                    <p:animMotion origin="layout" path="M -0.12012 2.48033E-6 L 1.74275E-6 2.48033E-6 " pathEditMode="relative" rAng="0" ptsTypes="AA">
                                      <p:cBhvr>
                                        <p:cTn id="16" dur="2000" fill="hold"/>
                                        <p:tgtEl>
                                          <p:spTgt spid="22"/>
                                        </p:tgtEl>
                                        <p:attrNameLst>
                                          <p:attrName>ppt_x</p:attrName>
                                          <p:attrName>ppt_y</p:attrName>
                                        </p:attrNameLst>
                                      </p:cBhvr>
                                      <p:rCtr x="6006" y="0"/>
                                    </p:animMotion>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9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childTnLst>
                                </p:cTn>
                              </p:par>
                              <p:par>
                                <p:cTn id="30" presetID="42" presetClass="path" presetSubtype="0" accel="50000" decel="50000" fill="hold" nodeType="withEffect">
                                  <p:stCondLst>
                                    <p:cond delay="0"/>
                                  </p:stCondLst>
                                  <p:childTnLst>
                                    <p:animMotion origin="layout" path="M -0.27929 3.5863E-6 L -4.27877E-6 3.5863E-6 " pathEditMode="relative" rAng="0" ptsTypes="AA">
                                      <p:cBhvr>
                                        <p:cTn id="31" dur="1200" fill="hold"/>
                                        <p:tgtEl>
                                          <p:spTgt spid="46"/>
                                        </p:tgtEl>
                                        <p:attrNameLst>
                                          <p:attrName>ppt_x</p:attrName>
                                          <p:attrName>ppt_y</p:attrName>
                                        </p:attrNameLst>
                                      </p:cBhvr>
                                      <p:rCtr x="13956" y="0"/>
                                    </p:animMotion>
                                  </p:childTnLst>
                                </p:cTn>
                              </p:par>
                            </p:childTnLst>
                          </p:cTn>
                        </p:par>
                        <p:par>
                          <p:cTn id="32" fill="hold">
                            <p:stCondLst>
                              <p:cond delay="1200"/>
                            </p:stCondLst>
                            <p:childTnLst>
                              <p:par>
                                <p:cTn id="33" presetID="1"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par>
                          <p:cTn id="35" fill="hold">
                            <p:stCondLst>
                              <p:cond delay="1200"/>
                            </p:stCondLst>
                            <p:childTnLst>
                              <p:par>
                                <p:cTn id="36" presetID="1" presetClass="entr" presetSubtype="0"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971600" y="486324"/>
            <a:ext cx="5832648" cy="400110"/>
          </a:xfrm>
          <a:prstGeom prst="rect">
            <a:avLst/>
          </a:prstGeom>
        </p:spPr>
        <p:txBody>
          <a:bodyPr wrap="square">
            <a:spAutoFit/>
          </a:bodyPr>
          <a:lstStyle/>
          <a:p>
            <a:r>
              <a:rPr lang="en-GB" sz="2000" b="1" dirty="0"/>
              <a:t>N</a:t>
            </a:r>
            <a:r>
              <a:rPr lang="en-GB" sz="2000" b="1" dirty="0" smtClean="0"/>
              <a:t>on-contact </a:t>
            </a:r>
            <a:r>
              <a:rPr lang="en-GB" sz="2000" b="1" dirty="0"/>
              <a:t>magnetically operated safety </a:t>
            </a:r>
            <a:r>
              <a:rPr lang="en-GB" sz="2000" b="1" dirty="0" smtClean="0"/>
              <a:t>switch</a:t>
            </a:r>
            <a:endParaRPr lang="sv-SE" sz="2000" b="1" dirty="0"/>
          </a:p>
        </p:txBody>
      </p:sp>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340767"/>
            <a:ext cx="2475731" cy="1662447"/>
          </a:xfrm>
          <a:prstGeom prst="rect">
            <a:avLst/>
          </a:prstGeom>
        </p:spPr>
      </p:pic>
      <p:sp>
        <p:nvSpPr>
          <p:cNvPr id="5" name="Rectangle 4">
            <a:hlinkClick r:id="rId2" action="ppaction://hlinksldjump"/>
          </p:cNvPr>
          <p:cNvSpPr/>
          <p:nvPr/>
        </p:nvSpPr>
        <p:spPr>
          <a:xfrm>
            <a:off x="697830" y="4077072"/>
            <a:ext cx="7776864" cy="1569660"/>
          </a:xfrm>
          <a:prstGeom prst="rect">
            <a:avLst/>
          </a:prstGeom>
        </p:spPr>
        <p:txBody>
          <a:bodyPr wrap="square">
            <a:spAutoFit/>
          </a:bodyPr>
          <a:lstStyle/>
          <a:p>
            <a:pPr algn="just"/>
            <a:r>
              <a:rPr lang="en-GB" sz="1600" dirty="0"/>
              <a:t>A magnetically operated switch comprises a coded switching magnet and a contact </a:t>
            </a:r>
            <a:r>
              <a:rPr lang="en-GB" sz="1600" dirty="0" smtClean="0"/>
              <a:t>block </a:t>
            </a:r>
            <a:r>
              <a:rPr lang="sv-SE" sz="1600" dirty="0" smtClean="0"/>
              <a:t>(sensor </a:t>
            </a:r>
            <a:r>
              <a:rPr lang="sv-SE" sz="1600" dirty="0"/>
              <a:t>unit</a:t>
            </a:r>
            <a:r>
              <a:rPr lang="sv-SE" sz="1600" dirty="0" smtClean="0"/>
              <a:t>).</a:t>
            </a:r>
          </a:p>
          <a:p>
            <a:pPr algn="just"/>
            <a:endParaRPr lang="en-US" sz="1600" dirty="0" smtClean="0"/>
          </a:p>
          <a:p>
            <a:pPr algn="just"/>
            <a:r>
              <a:rPr lang="en-US" sz="1600" dirty="0" smtClean="0"/>
              <a:t>Features:</a:t>
            </a:r>
            <a:endParaRPr lang="en-US" sz="1600" dirty="0"/>
          </a:p>
          <a:p>
            <a:pPr marL="742950" lvl="1" indent="-285750" algn="just" fontAlgn="base">
              <a:buFont typeface="Arial" panose="020B0604020202020204" pitchFamily="34" charset="0"/>
              <a:buChar char="•"/>
            </a:pPr>
            <a:r>
              <a:rPr lang="en-GB" sz="1600" dirty="0"/>
              <a:t>Tamper-proof protective door monitoring</a:t>
            </a:r>
          </a:p>
          <a:p>
            <a:pPr marL="742950" lvl="1" indent="-285750" algn="just" fontAlgn="base">
              <a:buFont typeface="Arial" panose="020B0604020202020204" pitchFamily="34" charset="0"/>
              <a:buChar char="•"/>
            </a:pPr>
            <a:r>
              <a:rPr lang="en-GB" sz="1600" dirty="0" smtClean="0"/>
              <a:t>SIL </a:t>
            </a:r>
            <a:r>
              <a:rPr lang="en-GB" sz="1600" dirty="0"/>
              <a:t>3 acc. to IEC 61508, achievable with single switch </a:t>
            </a:r>
            <a:r>
              <a:rPr lang="en-GB" sz="1600" dirty="0" smtClean="0"/>
              <a:t>pair</a:t>
            </a:r>
            <a:endParaRPr lang="sv-SE" dirty="0"/>
          </a:p>
        </p:txBody>
      </p:sp>
      <p:pic>
        <p:nvPicPr>
          <p:cNvPr id="1027" name="Picture 3">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5" y="1145081"/>
            <a:ext cx="3096344" cy="1947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668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124744"/>
            <a:ext cx="1438275" cy="28575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1875310"/>
            <a:ext cx="1068140" cy="1356368"/>
          </a:xfrm>
          <a:prstGeom prst="rect">
            <a:avLst/>
          </a:prstGeom>
        </p:spPr>
      </p:pic>
      <p:sp>
        <p:nvSpPr>
          <p:cNvPr id="10" name="Rectangle 9"/>
          <p:cNvSpPr/>
          <p:nvPr/>
        </p:nvSpPr>
        <p:spPr>
          <a:xfrm>
            <a:off x="971600" y="486324"/>
            <a:ext cx="5832648" cy="400110"/>
          </a:xfrm>
          <a:prstGeom prst="rect">
            <a:avLst/>
          </a:prstGeom>
        </p:spPr>
        <p:txBody>
          <a:bodyPr wrap="square">
            <a:spAutoFit/>
          </a:bodyPr>
          <a:lstStyle/>
          <a:p>
            <a:r>
              <a:rPr lang="en-GB" sz="2000" b="1" dirty="0" smtClean="0"/>
              <a:t>Mechanical </a:t>
            </a:r>
            <a:r>
              <a:rPr lang="en-GB" sz="2000" b="1" dirty="0"/>
              <a:t>Safety Switches with Separate Actuator</a:t>
            </a:r>
          </a:p>
        </p:txBody>
      </p:sp>
      <p:sp>
        <p:nvSpPr>
          <p:cNvPr id="11" name="Rectangle 10">
            <a:hlinkClick r:id="rId2" action="ppaction://hlinksldjump"/>
          </p:cNvPr>
          <p:cNvSpPr/>
          <p:nvPr/>
        </p:nvSpPr>
        <p:spPr>
          <a:xfrm>
            <a:off x="641922" y="4221088"/>
            <a:ext cx="7776864" cy="1569660"/>
          </a:xfrm>
          <a:prstGeom prst="rect">
            <a:avLst/>
          </a:prstGeom>
        </p:spPr>
        <p:txBody>
          <a:bodyPr wrap="square">
            <a:spAutoFit/>
          </a:bodyPr>
          <a:lstStyle/>
          <a:p>
            <a:pPr algn="just"/>
            <a:r>
              <a:rPr lang="sv-SE" sz="1600" b="1" dirty="0" smtClean="0"/>
              <a:t>Positive </a:t>
            </a:r>
            <a:r>
              <a:rPr lang="sv-SE" sz="1600" b="1" dirty="0"/>
              <a:t>opening →</a:t>
            </a:r>
          </a:p>
          <a:p>
            <a:pPr algn="just"/>
            <a:r>
              <a:rPr lang="en-GB" sz="1600" dirty="0"/>
              <a:t>The NC contacts of the switch are forced open mechanically, positively-driven and reliably by the plunger</a:t>
            </a:r>
            <a:r>
              <a:rPr lang="en-GB" sz="1600" dirty="0" smtClean="0"/>
              <a:t>.</a:t>
            </a:r>
          </a:p>
          <a:p>
            <a:pPr algn="just"/>
            <a:r>
              <a:rPr lang="en-GB" sz="1600" dirty="0" smtClean="0"/>
              <a:t>(an </a:t>
            </a:r>
            <a:r>
              <a:rPr lang="en-GB" sz="1600" dirty="0"/>
              <a:t>internal mechanism forcibly separates normally closed contacts and prevents them from welding together - allowing the safety circuit to open. Requirements in IEC 60947-5-1, Annex K prevent the reliance on spring action alone to separate the contacts</a:t>
            </a:r>
            <a:r>
              <a:rPr lang="en-GB" sz="1600" dirty="0" smtClean="0"/>
              <a:t>.)</a:t>
            </a:r>
            <a:endParaRPr lang="sv-SE" sz="1600" dirty="0"/>
          </a:p>
        </p:txBody>
      </p:sp>
      <p:sp>
        <p:nvSpPr>
          <p:cNvPr id="4" name="Date Placeholder 3"/>
          <p:cNvSpPr>
            <a:spLocks noGrp="1"/>
          </p:cNvSpPr>
          <p:nvPr>
            <p:ph type="dt" sz="half" idx="10"/>
          </p:nvPr>
        </p:nvSpPr>
        <p:spPr/>
        <p:txBody>
          <a:bodyPr/>
          <a:lstStyle/>
          <a:p>
            <a:fld id="{60AD22BE-40AE-4B09-A5DA-CEF450DECE5F}" type="datetime1">
              <a:rPr lang="sv-SE" smtClean="0">
                <a:solidFill>
                  <a:prstClr val="black">
                    <a:tint val="75000"/>
                  </a:prstClr>
                </a:solidFill>
              </a:rPr>
              <a:pPr/>
              <a:t>2016-11-29</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rPr>
              <a:t>www.europeanspalationsource.se</a:t>
            </a:r>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D6C65B65-9529-4EDD-97EF-D433860E8953}" type="slidenum">
              <a:rPr lang="sv-SE" smtClean="0">
                <a:solidFill>
                  <a:prstClr val="black">
                    <a:tint val="75000"/>
                  </a:prstClr>
                </a:solidFill>
              </a:rPr>
              <a:pPr/>
              <a:t>13</a:t>
            </a:fld>
            <a:endParaRPr lang="sv-SE">
              <a:solidFill>
                <a:prstClr val="black">
                  <a:tint val="75000"/>
                </a:prstClr>
              </a:solidFill>
            </a:endParaRPr>
          </a:p>
        </p:txBody>
      </p:sp>
    </p:spTree>
    <p:extLst>
      <p:ext uri="{BB962C8B-B14F-4D97-AF65-F5344CB8AC3E}">
        <p14:creationId xmlns:p14="http://schemas.microsoft.com/office/powerpoint/2010/main" val="3408610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AD22BE-40AE-4B09-A5DA-CEF450DECE5F}" type="datetime1">
              <a:rPr lang="sv-SE" smtClean="0">
                <a:solidFill>
                  <a:prstClr val="black">
                    <a:tint val="75000"/>
                  </a:prstClr>
                </a:solidFill>
              </a:rPr>
              <a:pPr/>
              <a:t>2016-11-29</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rPr>
              <a:t>www.europeanspalationsource.se</a:t>
            </a:r>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D6C65B65-9529-4EDD-97EF-D433860E8953}" type="slidenum">
              <a:rPr lang="sv-SE" smtClean="0">
                <a:solidFill>
                  <a:prstClr val="black">
                    <a:tint val="75000"/>
                  </a:prstClr>
                </a:solidFill>
              </a:rPr>
              <a:pPr/>
              <a:t>14</a:t>
            </a:fld>
            <a:endParaRPr lang="sv-SE">
              <a:solidFill>
                <a:prstClr val="black">
                  <a:tint val="75000"/>
                </a:prstClr>
              </a:solidFill>
            </a:endParaRPr>
          </a:p>
        </p:txBody>
      </p:sp>
      <p:pic>
        <p:nvPicPr>
          <p:cNvPr id="7" name="Picture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1063043"/>
            <a:ext cx="2232248" cy="3130659"/>
          </a:xfrm>
          <a:prstGeom prst="rect">
            <a:avLst/>
          </a:prstGeom>
        </p:spPr>
      </p:pic>
      <p:sp>
        <p:nvSpPr>
          <p:cNvPr id="8" name="Rectangle 7"/>
          <p:cNvSpPr/>
          <p:nvPr/>
        </p:nvSpPr>
        <p:spPr>
          <a:xfrm>
            <a:off x="1115616" y="548680"/>
            <a:ext cx="4968552" cy="400110"/>
          </a:xfrm>
          <a:prstGeom prst="rect">
            <a:avLst/>
          </a:prstGeom>
        </p:spPr>
        <p:txBody>
          <a:bodyPr wrap="square">
            <a:spAutoFit/>
          </a:bodyPr>
          <a:lstStyle/>
          <a:p>
            <a:r>
              <a:rPr lang="sv-SE" sz="2000" b="1" i="1" dirty="0"/>
              <a:t>pro</a:t>
            </a:r>
            <a:r>
              <a:rPr lang="sv-SE" sz="2000" b="1" dirty="0"/>
              <a:t>Lok </a:t>
            </a:r>
            <a:r>
              <a:rPr lang="sv-SE" sz="2000" b="1" dirty="0" smtClean="0"/>
              <a:t>(Solenoid </a:t>
            </a:r>
            <a:r>
              <a:rPr lang="sv-SE" sz="2000" b="1" dirty="0"/>
              <a:t>Locking Safety Switches </a:t>
            </a:r>
            <a:r>
              <a:rPr lang="sv-SE" sz="2000" b="1" dirty="0" smtClean="0"/>
              <a:t>)</a:t>
            </a:r>
            <a:endParaRPr lang="sv-SE" sz="2000" b="1" dirty="0"/>
          </a:p>
        </p:txBody>
      </p:sp>
      <p:sp>
        <p:nvSpPr>
          <p:cNvPr id="9" name="Rectangle 8">
            <a:hlinkClick r:id="rId2" action="ppaction://hlinksldjump"/>
          </p:cNvPr>
          <p:cNvSpPr/>
          <p:nvPr/>
        </p:nvSpPr>
        <p:spPr>
          <a:xfrm>
            <a:off x="641922" y="4365104"/>
            <a:ext cx="7776864" cy="1323439"/>
          </a:xfrm>
          <a:prstGeom prst="rect">
            <a:avLst/>
          </a:prstGeom>
        </p:spPr>
        <p:txBody>
          <a:bodyPr wrap="square">
            <a:spAutoFit/>
          </a:bodyPr>
          <a:lstStyle/>
          <a:p>
            <a:pPr algn="just"/>
            <a:r>
              <a:rPr lang="en-US" sz="1600" dirty="0" smtClean="0"/>
              <a:t>Features:</a:t>
            </a:r>
            <a:endParaRPr lang="en-US" sz="1600" dirty="0"/>
          </a:p>
          <a:p>
            <a:pPr marL="742950" lvl="1" indent="-285750" algn="just">
              <a:buFont typeface="Arial" panose="020B0604020202020204" pitchFamily="34" charset="0"/>
              <a:buChar char="•"/>
            </a:pPr>
            <a:r>
              <a:rPr lang="en-GB" sz="1600" dirty="0"/>
              <a:t>Spring locked (power to unlock)</a:t>
            </a:r>
          </a:p>
          <a:p>
            <a:pPr marL="742950" lvl="1" indent="-285750" algn="just">
              <a:buFont typeface="Arial" panose="020B0604020202020204" pitchFamily="34" charset="0"/>
              <a:buChar char="•"/>
            </a:pPr>
            <a:r>
              <a:rPr lang="en-GB" sz="1600" dirty="0"/>
              <a:t>Escape release from inside (mechanical push button to release door)</a:t>
            </a:r>
            <a:endParaRPr lang="sv-SE" sz="1600" dirty="0"/>
          </a:p>
          <a:p>
            <a:pPr marL="742950" lvl="1" indent="-285750" algn="just">
              <a:buFont typeface="Arial" panose="020B0604020202020204" pitchFamily="34" charset="0"/>
              <a:buChar char="•"/>
            </a:pPr>
            <a:r>
              <a:rPr lang="en-GB" sz="1600" dirty="0"/>
              <a:t>A special key to unlock the unit from outside (to be used by </a:t>
            </a:r>
            <a:r>
              <a:rPr lang="en-GB" sz="1600" dirty="0" smtClean="0"/>
              <a:t>authorized personnel </a:t>
            </a:r>
            <a:r>
              <a:rPr lang="en-GB" sz="1600" dirty="0"/>
              <a:t>in case of </a:t>
            </a:r>
            <a:r>
              <a:rPr lang="en-GB" sz="1600" dirty="0" smtClean="0"/>
              <a:t>emergency)</a:t>
            </a:r>
            <a:endParaRPr lang="sv-SE" sz="1600" dirty="0"/>
          </a:p>
        </p:txBody>
      </p:sp>
    </p:spTree>
    <p:extLst>
      <p:ext uri="{BB962C8B-B14F-4D97-AF65-F5344CB8AC3E}">
        <p14:creationId xmlns:p14="http://schemas.microsoft.com/office/powerpoint/2010/main" val="420259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PSS 1 </a:t>
            </a:r>
            <a:r>
              <a:rPr lang="en-US" dirty="0" smtClean="0"/>
              <a:t>Hardware: Fire Door &amp; Zone Fences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556792"/>
            <a:ext cx="7308252" cy="5162400"/>
          </a:xfrm>
          <a:prstGeom prst="rect">
            <a:avLst/>
          </a:prstGeom>
        </p:spPr>
      </p:pic>
      <p:cxnSp>
        <p:nvCxnSpPr>
          <p:cNvPr id="12" name="Straight Connector 11"/>
          <p:cNvCxnSpPr>
            <a:endCxn id="122" idx="0"/>
          </p:cNvCxnSpPr>
          <p:nvPr/>
        </p:nvCxnSpPr>
        <p:spPr>
          <a:xfrm flipH="1">
            <a:off x="1252444" y="4149080"/>
            <a:ext cx="7188" cy="1451449"/>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0" name="Straight Connector 19"/>
          <p:cNvCxnSpPr/>
          <p:nvPr/>
        </p:nvCxnSpPr>
        <p:spPr>
          <a:xfrm>
            <a:off x="3995936" y="4149080"/>
            <a:ext cx="3117677" cy="995788"/>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1" name="Straight Connector 20"/>
          <p:cNvCxnSpPr>
            <a:endCxn id="125" idx="2"/>
          </p:cNvCxnSpPr>
          <p:nvPr/>
        </p:nvCxnSpPr>
        <p:spPr>
          <a:xfrm>
            <a:off x="1763688" y="4149080"/>
            <a:ext cx="3428131" cy="1547663"/>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1046" name="Oval 1045"/>
          <p:cNvSpPr/>
          <p:nvPr/>
        </p:nvSpPr>
        <p:spPr>
          <a:xfrm>
            <a:off x="1403648" y="578189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43" name="Rectangle 1042"/>
          <p:cNvSpPr/>
          <p:nvPr/>
        </p:nvSpPr>
        <p:spPr>
          <a:xfrm>
            <a:off x="179512" y="2063218"/>
            <a:ext cx="4158181" cy="2085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58" name="Oval 57"/>
          <p:cNvSpPr/>
          <p:nvPr/>
        </p:nvSpPr>
        <p:spPr>
          <a:xfrm>
            <a:off x="5261111" y="588532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1" name="Oval 60"/>
          <p:cNvSpPr/>
          <p:nvPr/>
        </p:nvSpPr>
        <p:spPr>
          <a:xfrm>
            <a:off x="4977813" y="579634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4" name="Oval 63"/>
          <p:cNvSpPr/>
          <p:nvPr/>
        </p:nvSpPr>
        <p:spPr>
          <a:xfrm>
            <a:off x="3508056" y="5796855"/>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 name="Oval 66"/>
          <p:cNvSpPr/>
          <p:nvPr/>
        </p:nvSpPr>
        <p:spPr>
          <a:xfrm>
            <a:off x="7314697" y="5745892"/>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0" name="Oval 69"/>
          <p:cNvSpPr/>
          <p:nvPr/>
        </p:nvSpPr>
        <p:spPr>
          <a:xfrm>
            <a:off x="7318073" y="452175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53" name="Rectangle 1052"/>
          <p:cNvSpPr/>
          <p:nvPr/>
        </p:nvSpPr>
        <p:spPr>
          <a:xfrm>
            <a:off x="1295588" y="5826281"/>
            <a:ext cx="377026" cy="230832"/>
          </a:xfrm>
          <a:prstGeom prst="rect">
            <a:avLst/>
          </a:prstGeom>
        </p:spPr>
        <p:txBody>
          <a:bodyPr wrap="none">
            <a:spAutoFit/>
          </a:bodyPr>
          <a:lstStyle/>
          <a:p>
            <a:r>
              <a:rPr lang="en-US" sz="900" dirty="0" smtClean="0"/>
              <a:t>BOS</a:t>
            </a:r>
            <a:endParaRPr lang="en-US" sz="900" dirty="0"/>
          </a:p>
        </p:txBody>
      </p:sp>
      <p:sp>
        <p:nvSpPr>
          <p:cNvPr id="79" name="Rectangle 78"/>
          <p:cNvSpPr/>
          <p:nvPr/>
        </p:nvSpPr>
        <p:spPr>
          <a:xfrm>
            <a:off x="4817398" y="5855465"/>
            <a:ext cx="402674" cy="230832"/>
          </a:xfrm>
          <a:prstGeom prst="rect">
            <a:avLst/>
          </a:prstGeom>
        </p:spPr>
        <p:txBody>
          <a:bodyPr wrap="none">
            <a:spAutoFit/>
          </a:bodyPr>
          <a:lstStyle/>
          <a:p>
            <a:r>
              <a:rPr lang="en-US" sz="900" dirty="0" smtClean="0"/>
              <a:t>BOS </a:t>
            </a:r>
            <a:endParaRPr lang="en-US" sz="900" dirty="0"/>
          </a:p>
        </p:txBody>
      </p:sp>
      <p:sp>
        <p:nvSpPr>
          <p:cNvPr id="80" name="Rectangle 79"/>
          <p:cNvSpPr/>
          <p:nvPr/>
        </p:nvSpPr>
        <p:spPr>
          <a:xfrm>
            <a:off x="3328524" y="5858113"/>
            <a:ext cx="377026" cy="230832"/>
          </a:xfrm>
          <a:prstGeom prst="rect">
            <a:avLst/>
          </a:prstGeom>
        </p:spPr>
        <p:txBody>
          <a:bodyPr wrap="none">
            <a:spAutoFit/>
          </a:bodyPr>
          <a:lstStyle/>
          <a:p>
            <a:r>
              <a:rPr lang="en-US" sz="900" dirty="0" smtClean="0"/>
              <a:t>BOS</a:t>
            </a:r>
            <a:endParaRPr lang="en-US" sz="900" dirty="0"/>
          </a:p>
        </p:txBody>
      </p:sp>
      <p:sp>
        <p:nvSpPr>
          <p:cNvPr id="81" name="Rectangle 80"/>
          <p:cNvSpPr/>
          <p:nvPr/>
        </p:nvSpPr>
        <p:spPr>
          <a:xfrm>
            <a:off x="5210526" y="5857622"/>
            <a:ext cx="377026" cy="230832"/>
          </a:xfrm>
          <a:prstGeom prst="rect">
            <a:avLst/>
          </a:prstGeom>
        </p:spPr>
        <p:txBody>
          <a:bodyPr wrap="none">
            <a:spAutoFit/>
          </a:bodyPr>
          <a:lstStyle/>
          <a:p>
            <a:r>
              <a:rPr lang="en-US" sz="900" dirty="0" smtClean="0"/>
              <a:t>BOS</a:t>
            </a:r>
            <a:endParaRPr lang="en-US" sz="900" dirty="0"/>
          </a:p>
        </p:txBody>
      </p:sp>
      <p:sp>
        <p:nvSpPr>
          <p:cNvPr id="82" name="Rectangle 81"/>
          <p:cNvSpPr/>
          <p:nvPr/>
        </p:nvSpPr>
        <p:spPr>
          <a:xfrm>
            <a:off x="7460143" y="5686520"/>
            <a:ext cx="377026" cy="230832"/>
          </a:xfrm>
          <a:prstGeom prst="rect">
            <a:avLst/>
          </a:prstGeom>
        </p:spPr>
        <p:txBody>
          <a:bodyPr wrap="none">
            <a:spAutoFit/>
          </a:bodyPr>
          <a:lstStyle/>
          <a:p>
            <a:r>
              <a:rPr lang="en-US" sz="900" dirty="0" smtClean="0"/>
              <a:t>BOS</a:t>
            </a:r>
            <a:endParaRPr lang="en-US" sz="900" dirty="0"/>
          </a:p>
        </p:txBody>
      </p:sp>
      <p:sp>
        <p:nvSpPr>
          <p:cNvPr id="83" name="Rectangle 82"/>
          <p:cNvSpPr/>
          <p:nvPr/>
        </p:nvSpPr>
        <p:spPr>
          <a:xfrm>
            <a:off x="7450847" y="4465019"/>
            <a:ext cx="377026" cy="230832"/>
          </a:xfrm>
          <a:prstGeom prst="rect">
            <a:avLst/>
          </a:prstGeom>
        </p:spPr>
        <p:txBody>
          <a:bodyPr wrap="none">
            <a:spAutoFit/>
          </a:bodyPr>
          <a:lstStyle/>
          <a:p>
            <a:r>
              <a:rPr lang="en-US" sz="900" dirty="0" smtClean="0"/>
              <a:t>BOS</a:t>
            </a:r>
            <a:endParaRPr lang="en-US" sz="900" dirty="0"/>
          </a:p>
        </p:txBody>
      </p:sp>
      <p:sp>
        <p:nvSpPr>
          <p:cNvPr id="92" name="TextBox 91"/>
          <p:cNvSpPr txBox="1"/>
          <p:nvPr/>
        </p:nvSpPr>
        <p:spPr>
          <a:xfrm>
            <a:off x="762286" y="1759176"/>
            <a:ext cx="1496721" cy="261610"/>
          </a:xfrm>
          <a:prstGeom prst="rect">
            <a:avLst/>
          </a:prstGeom>
          <a:solidFill>
            <a:schemeClr val="bg1"/>
          </a:solidFill>
        </p:spPr>
        <p:txBody>
          <a:bodyPr wrap="square" rtlCol="0">
            <a:spAutoFit/>
          </a:bodyPr>
          <a:lstStyle/>
          <a:p>
            <a:r>
              <a:rPr lang="en-US" sz="1100" b="1" dirty="0" smtClean="0"/>
              <a:t>PSS 1 Area Plan View</a:t>
            </a:r>
            <a:endParaRPr lang="en-US" sz="1100" b="1" dirty="0"/>
          </a:p>
        </p:txBody>
      </p:sp>
      <p:sp>
        <p:nvSpPr>
          <p:cNvPr id="5" name="TextBox 4"/>
          <p:cNvSpPr txBox="1"/>
          <p:nvPr/>
        </p:nvSpPr>
        <p:spPr>
          <a:xfrm>
            <a:off x="822182" y="1781358"/>
            <a:ext cx="1949617" cy="261610"/>
          </a:xfrm>
          <a:prstGeom prst="rect">
            <a:avLst/>
          </a:prstGeom>
          <a:solidFill>
            <a:schemeClr val="bg1"/>
          </a:solidFill>
        </p:spPr>
        <p:txBody>
          <a:bodyPr wrap="square" rtlCol="0">
            <a:spAutoFit/>
          </a:bodyPr>
          <a:lstStyle/>
          <a:p>
            <a:r>
              <a:rPr lang="en-US" sz="1100" b="1" dirty="0" smtClean="0"/>
              <a:t>Fire Door/Zone Fence</a:t>
            </a:r>
            <a:endParaRPr lang="en-US" sz="1100" b="1" dirty="0"/>
          </a:p>
        </p:txBody>
      </p:sp>
      <p:sp>
        <p:nvSpPr>
          <p:cNvPr id="50" name="Flowchart: Extract 49"/>
          <p:cNvSpPr/>
          <p:nvPr/>
        </p:nvSpPr>
        <p:spPr>
          <a:xfrm>
            <a:off x="7195390" y="3657660"/>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8" name="Flowchart: Extract 87"/>
          <p:cNvSpPr/>
          <p:nvPr/>
        </p:nvSpPr>
        <p:spPr>
          <a:xfrm>
            <a:off x="2203588" y="4801588"/>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8" name="Flowchart: Extract 97"/>
          <p:cNvSpPr/>
          <p:nvPr/>
        </p:nvSpPr>
        <p:spPr>
          <a:xfrm>
            <a:off x="5561785" y="4813645"/>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1" name="Flowchart: Extract 100"/>
          <p:cNvSpPr/>
          <p:nvPr/>
        </p:nvSpPr>
        <p:spPr>
          <a:xfrm>
            <a:off x="4203447" y="4869118"/>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4" name="Flowchart: Extract 103"/>
          <p:cNvSpPr/>
          <p:nvPr/>
        </p:nvSpPr>
        <p:spPr>
          <a:xfrm>
            <a:off x="946524" y="5657573"/>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8" name="Rectangle 107"/>
          <p:cNvSpPr/>
          <p:nvPr/>
        </p:nvSpPr>
        <p:spPr>
          <a:xfrm>
            <a:off x="802423" y="5466709"/>
            <a:ext cx="346570" cy="190770"/>
          </a:xfrm>
          <a:prstGeom prst="rect">
            <a:avLst/>
          </a:prstGeom>
        </p:spPr>
        <p:txBody>
          <a:bodyPr wrap="none">
            <a:spAutoFit/>
          </a:bodyPr>
          <a:lstStyle/>
          <a:p>
            <a:r>
              <a:rPr lang="en-US" sz="900" dirty="0" smtClean="0"/>
              <a:t>RM</a:t>
            </a:r>
            <a:endParaRPr lang="en-US" sz="900" dirty="0"/>
          </a:p>
        </p:txBody>
      </p:sp>
      <p:sp>
        <p:nvSpPr>
          <p:cNvPr id="109" name="Rectangle 108"/>
          <p:cNvSpPr/>
          <p:nvPr/>
        </p:nvSpPr>
        <p:spPr>
          <a:xfrm>
            <a:off x="7051367" y="3465904"/>
            <a:ext cx="346570" cy="230832"/>
          </a:xfrm>
          <a:prstGeom prst="rect">
            <a:avLst/>
          </a:prstGeom>
        </p:spPr>
        <p:txBody>
          <a:bodyPr wrap="none">
            <a:spAutoFit/>
          </a:bodyPr>
          <a:lstStyle/>
          <a:p>
            <a:r>
              <a:rPr lang="en-US" sz="900" dirty="0" smtClean="0"/>
              <a:t>RM</a:t>
            </a:r>
            <a:endParaRPr lang="en-US" sz="900" dirty="0"/>
          </a:p>
        </p:txBody>
      </p:sp>
      <p:sp>
        <p:nvSpPr>
          <p:cNvPr id="110" name="Rectangle 109"/>
          <p:cNvSpPr/>
          <p:nvPr/>
        </p:nvSpPr>
        <p:spPr>
          <a:xfrm>
            <a:off x="5278511" y="4733092"/>
            <a:ext cx="346570" cy="230832"/>
          </a:xfrm>
          <a:prstGeom prst="rect">
            <a:avLst/>
          </a:prstGeom>
        </p:spPr>
        <p:txBody>
          <a:bodyPr wrap="none">
            <a:spAutoFit/>
          </a:bodyPr>
          <a:lstStyle/>
          <a:p>
            <a:r>
              <a:rPr lang="en-US" sz="900" dirty="0" smtClean="0"/>
              <a:t>RM</a:t>
            </a:r>
            <a:endParaRPr lang="en-US" sz="900" dirty="0"/>
          </a:p>
        </p:txBody>
      </p:sp>
      <p:sp>
        <p:nvSpPr>
          <p:cNvPr id="111" name="Rectangle 110"/>
          <p:cNvSpPr/>
          <p:nvPr/>
        </p:nvSpPr>
        <p:spPr>
          <a:xfrm>
            <a:off x="3912495" y="4767758"/>
            <a:ext cx="346570" cy="230832"/>
          </a:xfrm>
          <a:prstGeom prst="rect">
            <a:avLst/>
          </a:prstGeom>
        </p:spPr>
        <p:txBody>
          <a:bodyPr wrap="none">
            <a:spAutoFit/>
          </a:bodyPr>
          <a:lstStyle/>
          <a:p>
            <a:r>
              <a:rPr lang="en-US" sz="900" dirty="0" smtClean="0"/>
              <a:t>RM</a:t>
            </a:r>
            <a:endParaRPr lang="en-US" sz="900" dirty="0"/>
          </a:p>
        </p:txBody>
      </p:sp>
      <p:sp>
        <p:nvSpPr>
          <p:cNvPr id="112" name="Rectangle 111"/>
          <p:cNvSpPr/>
          <p:nvPr/>
        </p:nvSpPr>
        <p:spPr>
          <a:xfrm>
            <a:off x="1909618" y="4721009"/>
            <a:ext cx="346570" cy="230832"/>
          </a:xfrm>
          <a:prstGeom prst="rect">
            <a:avLst/>
          </a:prstGeom>
        </p:spPr>
        <p:txBody>
          <a:bodyPr wrap="none">
            <a:spAutoFit/>
          </a:bodyPr>
          <a:lstStyle/>
          <a:p>
            <a:r>
              <a:rPr lang="en-US" sz="900" dirty="0" smtClean="0"/>
              <a:t>RM</a:t>
            </a:r>
            <a:endParaRPr lang="en-US" sz="900" dirty="0"/>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2060848"/>
            <a:ext cx="2082762" cy="1839184"/>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2060848"/>
            <a:ext cx="2069094" cy="1840756"/>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Rectangle 62"/>
          <p:cNvSpPr/>
          <p:nvPr/>
        </p:nvSpPr>
        <p:spPr>
          <a:xfrm>
            <a:off x="899592" y="3877536"/>
            <a:ext cx="1656184" cy="230832"/>
          </a:xfrm>
          <a:prstGeom prst="rect">
            <a:avLst/>
          </a:prstGeom>
        </p:spPr>
        <p:txBody>
          <a:bodyPr wrap="square">
            <a:spAutoFit/>
          </a:bodyPr>
          <a:lstStyle/>
          <a:p>
            <a:pPr algn="ctr"/>
            <a:r>
              <a:rPr lang="en-US" sz="900" dirty="0"/>
              <a:t>PSS </a:t>
            </a:r>
            <a:r>
              <a:rPr lang="en-US" sz="900" dirty="0" smtClean="0"/>
              <a:t>Zone Fences</a:t>
            </a:r>
            <a:endParaRPr lang="en-US" sz="900" dirty="0"/>
          </a:p>
        </p:txBody>
      </p:sp>
      <p:sp>
        <p:nvSpPr>
          <p:cNvPr id="65" name="Rectangle 64"/>
          <p:cNvSpPr/>
          <p:nvPr/>
        </p:nvSpPr>
        <p:spPr>
          <a:xfrm>
            <a:off x="3636961" y="3884476"/>
            <a:ext cx="647007" cy="230832"/>
          </a:xfrm>
          <a:prstGeom prst="rect">
            <a:avLst/>
          </a:prstGeom>
        </p:spPr>
        <p:txBody>
          <a:bodyPr wrap="none">
            <a:spAutoFit/>
          </a:bodyPr>
          <a:lstStyle/>
          <a:p>
            <a:r>
              <a:rPr lang="en-US" sz="900" dirty="0" smtClean="0"/>
              <a:t>Fire  Door</a:t>
            </a:r>
          </a:p>
        </p:txBody>
      </p:sp>
      <p:sp>
        <p:nvSpPr>
          <p:cNvPr id="69" name="Rectangle 68"/>
          <p:cNvSpPr/>
          <p:nvPr/>
        </p:nvSpPr>
        <p:spPr>
          <a:xfrm>
            <a:off x="7462707" y="3701638"/>
            <a:ext cx="447558" cy="369332"/>
          </a:xfrm>
          <a:prstGeom prst="rect">
            <a:avLst/>
          </a:prstGeom>
        </p:spPr>
        <p:txBody>
          <a:bodyPr wrap="none">
            <a:spAutoFit/>
          </a:bodyPr>
          <a:lstStyle/>
          <a:p>
            <a:r>
              <a:rPr lang="en-US" sz="900" dirty="0"/>
              <a:t>E-Exit</a:t>
            </a:r>
          </a:p>
          <a:p>
            <a:r>
              <a:rPr lang="en-US" sz="900" dirty="0"/>
              <a:t>Door</a:t>
            </a:r>
          </a:p>
        </p:txBody>
      </p:sp>
      <p:sp>
        <p:nvSpPr>
          <p:cNvPr id="71" name="Rectangle 70"/>
          <p:cNvSpPr/>
          <p:nvPr/>
        </p:nvSpPr>
        <p:spPr>
          <a:xfrm>
            <a:off x="7045605" y="5191156"/>
            <a:ext cx="417102" cy="369332"/>
          </a:xfrm>
          <a:prstGeom prst="rect">
            <a:avLst/>
          </a:prstGeom>
        </p:spPr>
        <p:txBody>
          <a:bodyPr wrap="none">
            <a:spAutoFit/>
          </a:bodyPr>
          <a:lstStyle/>
          <a:p>
            <a:r>
              <a:rPr lang="en-US" sz="900" dirty="0" smtClean="0"/>
              <a:t>Fire </a:t>
            </a:r>
          </a:p>
          <a:p>
            <a:r>
              <a:rPr lang="en-US" sz="900" dirty="0" smtClean="0"/>
              <a:t>Door</a:t>
            </a:r>
            <a:endParaRPr lang="en-US" sz="900" dirty="0"/>
          </a:p>
        </p:txBody>
      </p:sp>
      <p:sp>
        <p:nvSpPr>
          <p:cNvPr id="72" name="Rectangle 71"/>
          <p:cNvSpPr/>
          <p:nvPr/>
        </p:nvSpPr>
        <p:spPr>
          <a:xfrm>
            <a:off x="5349846" y="5551346"/>
            <a:ext cx="502061" cy="369332"/>
          </a:xfrm>
          <a:prstGeom prst="rect">
            <a:avLst/>
          </a:prstGeom>
        </p:spPr>
        <p:txBody>
          <a:bodyPr wrap="none">
            <a:spAutoFit/>
          </a:bodyPr>
          <a:lstStyle/>
          <a:p>
            <a:r>
              <a:rPr lang="en-US" sz="900" dirty="0"/>
              <a:t>Zone </a:t>
            </a:r>
            <a:r>
              <a:rPr lang="en-US" sz="900" dirty="0" smtClean="0"/>
              <a:t>2</a:t>
            </a:r>
          </a:p>
          <a:p>
            <a:r>
              <a:rPr lang="en-US" sz="900" dirty="0" smtClean="0"/>
              <a:t>Fence</a:t>
            </a:r>
            <a:endParaRPr lang="en-US" sz="900" dirty="0"/>
          </a:p>
        </p:txBody>
      </p:sp>
      <p:sp>
        <p:nvSpPr>
          <p:cNvPr id="73" name="Rectangle 72"/>
          <p:cNvSpPr/>
          <p:nvPr/>
        </p:nvSpPr>
        <p:spPr>
          <a:xfrm>
            <a:off x="762286" y="5819714"/>
            <a:ext cx="519694" cy="369332"/>
          </a:xfrm>
          <a:prstGeom prst="rect">
            <a:avLst/>
          </a:prstGeom>
        </p:spPr>
        <p:txBody>
          <a:bodyPr wrap="none">
            <a:spAutoFit/>
          </a:bodyPr>
          <a:lstStyle/>
          <a:p>
            <a:r>
              <a:rPr lang="en-US" sz="900" dirty="0"/>
              <a:t>Zone 3</a:t>
            </a:r>
            <a:endParaRPr lang="en-US" sz="900" dirty="0" smtClean="0"/>
          </a:p>
          <a:p>
            <a:r>
              <a:rPr lang="en-US" sz="900" dirty="0" smtClean="0"/>
              <a:t>Fence</a:t>
            </a:r>
            <a:endParaRPr lang="en-US" sz="900" dirty="0"/>
          </a:p>
        </p:txBody>
      </p:sp>
      <p:grpSp>
        <p:nvGrpSpPr>
          <p:cNvPr id="118" name="Group 117"/>
          <p:cNvGrpSpPr/>
          <p:nvPr/>
        </p:nvGrpSpPr>
        <p:grpSpPr>
          <a:xfrm>
            <a:off x="8028384" y="2492896"/>
            <a:ext cx="216024" cy="216024"/>
            <a:chOff x="1321871" y="5697252"/>
            <a:chExt cx="216024" cy="216024"/>
          </a:xfrm>
        </p:grpSpPr>
        <p:sp>
          <p:nvSpPr>
            <p:cNvPr id="119" name="Oval 118"/>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Rectangle 119"/>
            <p:cNvSpPr/>
            <p:nvPr/>
          </p:nvSpPr>
          <p:spPr>
            <a:xfrm flipH="1">
              <a:off x="1360782" y="5795536"/>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21" name="Group 120"/>
          <p:cNvGrpSpPr/>
          <p:nvPr/>
        </p:nvGrpSpPr>
        <p:grpSpPr>
          <a:xfrm>
            <a:off x="1144432" y="5600529"/>
            <a:ext cx="216024" cy="216024"/>
            <a:chOff x="1321871" y="5697252"/>
            <a:chExt cx="216024" cy="216024"/>
          </a:xfrm>
        </p:grpSpPr>
        <p:sp>
          <p:nvSpPr>
            <p:cNvPr id="122" name="Oval 121"/>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Rectangle 122"/>
            <p:cNvSpPr/>
            <p:nvPr/>
          </p:nvSpPr>
          <p:spPr>
            <a:xfrm>
              <a:off x="1403648" y="5745892"/>
              <a:ext cx="45719" cy="13036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24" name="Group 123"/>
          <p:cNvGrpSpPr/>
          <p:nvPr/>
        </p:nvGrpSpPr>
        <p:grpSpPr>
          <a:xfrm>
            <a:off x="5191819" y="5588731"/>
            <a:ext cx="216024" cy="216024"/>
            <a:chOff x="1321871" y="5697252"/>
            <a:chExt cx="216024" cy="216024"/>
          </a:xfrm>
        </p:grpSpPr>
        <p:sp>
          <p:nvSpPr>
            <p:cNvPr id="125" name="Oval 124"/>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Rectangle 125"/>
            <p:cNvSpPr/>
            <p:nvPr/>
          </p:nvSpPr>
          <p:spPr>
            <a:xfrm>
              <a:off x="1403648" y="5745892"/>
              <a:ext cx="45719" cy="13036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34" name="Rectangle 133"/>
          <p:cNvSpPr/>
          <p:nvPr/>
        </p:nvSpPr>
        <p:spPr>
          <a:xfrm flipH="1">
            <a:off x="7275207" y="3887324"/>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7" name="Rectangle 136"/>
          <p:cNvSpPr/>
          <p:nvPr/>
        </p:nvSpPr>
        <p:spPr>
          <a:xfrm flipH="1">
            <a:off x="7091154" y="4067868"/>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grpSp>
        <p:nvGrpSpPr>
          <p:cNvPr id="138" name="Group 137"/>
          <p:cNvGrpSpPr/>
          <p:nvPr/>
        </p:nvGrpSpPr>
        <p:grpSpPr>
          <a:xfrm>
            <a:off x="7121532" y="5033500"/>
            <a:ext cx="216024" cy="216024"/>
            <a:chOff x="1321871" y="5697252"/>
            <a:chExt cx="216024" cy="216024"/>
          </a:xfrm>
        </p:grpSpPr>
        <p:sp>
          <p:nvSpPr>
            <p:cNvPr id="139" name="Oval 138"/>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Rectangle 139"/>
            <p:cNvSpPr/>
            <p:nvPr/>
          </p:nvSpPr>
          <p:spPr>
            <a:xfrm flipH="1">
              <a:off x="1360782" y="5795536"/>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cxnSp>
        <p:nvCxnSpPr>
          <p:cNvPr id="59" name="Straight Connector 58"/>
          <p:cNvCxnSpPr>
            <a:endCxn id="3" idx="1"/>
          </p:cNvCxnSpPr>
          <p:nvPr/>
        </p:nvCxnSpPr>
        <p:spPr>
          <a:xfrm>
            <a:off x="683568" y="2020786"/>
            <a:ext cx="0" cy="211720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flipH="1">
            <a:off x="7090874" y="3894088"/>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85" name="Group 84"/>
          <p:cNvGrpSpPr/>
          <p:nvPr/>
        </p:nvGrpSpPr>
        <p:grpSpPr>
          <a:xfrm>
            <a:off x="8028384" y="2204864"/>
            <a:ext cx="216024" cy="216024"/>
            <a:chOff x="1321871" y="5697252"/>
            <a:chExt cx="216024" cy="216024"/>
          </a:xfrm>
        </p:grpSpPr>
        <p:sp>
          <p:nvSpPr>
            <p:cNvPr id="86" name="Oval 85"/>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7" name="Flowchart: Extract 94"/>
            <p:cNvSpPr/>
            <p:nvPr/>
          </p:nvSpPr>
          <p:spPr>
            <a:xfrm>
              <a:off x="1403648" y="5781896"/>
              <a:ext cx="45719" cy="45719"/>
            </a:xfrm>
            <a:prstGeom prst="flowChartExtra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89" name="Group 88"/>
          <p:cNvGrpSpPr/>
          <p:nvPr/>
        </p:nvGrpSpPr>
        <p:grpSpPr>
          <a:xfrm>
            <a:off x="8028384" y="1916832"/>
            <a:ext cx="216024" cy="216024"/>
            <a:chOff x="1321871" y="5697252"/>
            <a:chExt cx="216024" cy="216024"/>
          </a:xfrm>
        </p:grpSpPr>
        <p:sp>
          <p:nvSpPr>
            <p:cNvPr id="90" name="Oval 89"/>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6" name="Oval 95"/>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97" name="Rectangle 96"/>
          <p:cNvSpPr/>
          <p:nvPr/>
        </p:nvSpPr>
        <p:spPr>
          <a:xfrm>
            <a:off x="8191553" y="1908168"/>
            <a:ext cx="889987" cy="215444"/>
          </a:xfrm>
          <a:prstGeom prst="rect">
            <a:avLst/>
          </a:prstGeom>
        </p:spPr>
        <p:txBody>
          <a:bodyPr wrap="none">
            <a:spAutoFit/>
          </a:bodyPr>
          <a:lstStyle/>
          <a:p>
            <a:r>
              <a:rPr lang="en-US" sz="800" dirty="0"/>
              <a:t>Beam-off </a:t>
            </a:r>
            <a:r>
              <a:rPr lang="en-US" sz="800" dirty="0" smtClean="0"/>
              <a:t>Station</a:t>
            </a:r>
            <a:endParaRPr lang="en-US" sz="800" dirty="0"/>
          </a:p>
        </p:txBody>
      </p:sp>
      <p:sp>
        <p:nvSpPr>
          <p:cNvPr id="99" name="Rectangle 98"/>
          <p:cNvSpPr/>
          <p:nvPr/>
        </p:nvSpPr>
        <p:spPr>
          <a:xfrm>
            <a:off x="8184613" y="2197924"/>
            <a:ext cx="954107" cy="215444"/>
          </a:xfrm>
          <a:prstGeom prst="rect">
            <a:avLst/>
          </a:prstGeom>
        </p:spPr>
        <p:txBody>
          <a:bodyPr wrap="none">
            <a:spAutoFit/>
          </a:bodyPr>
          <a:lstStyle/>
          <a:p>
            <a:r>
              <a:rPr lang="en-US" sz="800" dirty="0"/>
              <a:t>Radiation </a:t>
            </a:r>
            <a:r>
              <a:rPr lang="en-US" sz="800" dirty="0" smtClean="0"/>
              <a:t>Monitor</a:t>
            </a:r>
            <a:endParaRPr lang="en-US" sz="800" dirty="0"/>
          </a:p>
        </p:txBody>
      </p:sp>
      <p:sp>
        <p:nvSpPr>
          <p:cNvPr id="100" name="Rectangle 99"/>
          <p:cNvSpPr/>
          <p:nvPr/>
        </p:nvSpPr>
        <p:spPr>
          <a:xfrm>
            <a:off x="8202768" y="2492896"/>
            <a:ext cx="649837" cy="215444"/>
          </a:xfrm>
          <a:prstGeom prst="rect">
            <a:avLst/>
          </a:prstGeom>
        </p:spPr>
        <p:txBody>
          <a:bodyPr wrap="none">
            <a:spAutoFit/>
          </a:bodyPr>
          <a:lstStyle/>
          <a:p>
            <a:r>
              <a:rPr lang="en-US" sz="800" dirty="0" smtClean="0"/>
              <a:t>E-exit Door</a:t>
            </a:r>
            <a:endParaRPr lang="en-US" sz="800" dirty="0"/>
          </a:p>
        </p:txBody>
      </p:sp>
      <p:sp>
        <p:nvSpPr>
          <p:cNvPr id="102" name="Rectangle 101"/>
          <p:cNvSpPr/>
          <p:nvPr/>
        </p:nvSpPr>
        <p:spPr>
          <a:xfrm>
            <a:off x="8202768" y="2780928"/>
            <a:ext cx="736099" cy="215444"/>
          </a:xfrm>
          <a:prstGeom prst="rect">
            <a:avLst/>
          </a:prstGeom>
        </p:spPr>
        <p:txBody>
          <a:bodyPr wrap="none">
            <a:spAutoFit/>
          </a:bodyPr>
          <a:lstStyle/>
          <a:p>
            <a:r>
              <a:rPr lang="en-US" sz="800" dirty="0" smtClean="0"/>
              <a:t>Access Doors</a:t>
            </a:r>
            <a:endParaRPr lang="en-US" sz="800" dirty="0"/>
          </a:p>
        </p:txBody>
      </p:sp>
      <p:grpSp>
        <p:nvGrpSpPr>
          <p:cNvPr id="15" name="Group 14"/>
          <p:cNvGrpSpPr/>
          <p:nvPr/>
        </p:nvGrpSpPr>
        <p:grpSpPr>
          <a:xfrm>
            <a:off x="8028384" y="2801748"/>
            <a:ext cx="216024" cy="216024"/>
            <a:chOff x="8028384" y="2801748"/>
            <a:chExt cx="216024" cy="216024"/>
          </a:xfrm>
        </p:grpSpPr>
        <p:sp>
          <p:nvSpPr>
            <p:cNvPr id="115" name="Oval 114"/>
            <p:cNvSpPr/>
            <p:nvPr/>
          </p:nvSpPr>
          <p:spPr>
            <a:xfrm>
              <a:off x="8028384" y="2801748"/>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Rectangle 115"/>
            <p:cNvSpPr/>
            <p:nvPr/>
          </p:nvSpPr>
          <p:spPr>
            <a:xfrm flipH="1">
              <a:off x="8067295" y="2837572"/>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9" name="Rectangle 128"/>
            <p:cNvSpPr/>
            <p:nvPr/>
          </p:nvSpPr>
          <p:spPr>
            <a:xfrm flipH="1">
              <a:off x="8067015" y="2920572"/>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grpSp>
      <p:sp>
        <p:nvSpPr>
          <p:cNvPr id="74" name="Oval 73"/>
          <p:cNvSpPr/>
          <p:nvPr/>
        </p:nvSpPr>
        <p:spPr>
          <a:xfrm>
            <a:off x="1081154" y="5588732"/>
            <a:ext cx="368213" cy="269381"/>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238267" y="6189046"/>
            <a:ext cx="1656184" cy="369332"/>
          </a:xfrm>
          <a:prstGeom prst="rect">
            <a:avLst/>
          </a:prstGeom>
          <a:ln>
            <a:solidFill>
              <a:srgbClr val="FF0000"/>
            </a:solidFill>
          </a:ln>
        </p:spPr>
        <p:txBody>
          <a:bodyPr wrap="square">
            <a:spAutoFit/>
          </a:bodyPr>
          <a:lstStyle/>
          <a:p>
            <a:pPr algn="ctr"/>
            <a:r>
              <a:rPr lang="en-US" sz="900" dirty="0" smtClean="0"/>
              <a:t>In PSS 1, Zone 3 fence will be used as an emergency exit.</a:t>
            </a:r>
            <a:endParaRPr lang="en-US" sz="900" dirty="0"/>
          </a:p>
        </p:txBody>
      </p:sp>
    </p:spTree>
    <p:extLst>
      <p:ext uri="{BB962C8B-B14F-4D97-AF65-F5344CB8AC3E}">
        <p14:creationId xmlns:p14="http://schemas.microsoft.com/office/powerpoint/2010/main" val="49158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0"/>
                            </p:stCondLst>
                            <p:childTnLst>
                              <p:par>
                                <p:cTn id="16" presetID="42" presetClass="path" presetSubtype="0" accel="50000" decel="50000" fill="hold" nodeType="afterEffect">
                                  <p:stCondLst>
                                    <p:cond delay="0"/>
                                  </p:stCondLst>
                                  <p:childTnLst>
                                    <p:animMotion origin="layout" path="M -0.17042 -0.07247 L -4.42555E-6 -3.17203E-6 " pathEditMode="relative" rAng="0" ptsTypes="AA">
                                      <p:cBhvr>
                                        <p:cTn id="17" dur="2000" fill="hold"/>
                                        <p:tgtEl>
                                          <p:spTgt spid="20"/>
                                        </p:tgtEl>
                                        <p:attrNameLst>
                                          <p:attrName>ppt_x</p:attrName>
                                          <p:attrName>ppt_y</p:attrName>
                                        </p:attrNameLst>
                                      </p:cBhvr>
                                      <p:rCtr x="8521" y="3612"/>
                                    </p:animMotion>
                                  </p:child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1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42" presetClass="path" presetSubtype="0" accel="50000" decel="50000" fill="hold" nodeType="withEffect">
                                  <p:stCondLst>
                                    <p:cond delay="0"/>
                                  </p:stCondLst>
                                  <p:childTnLst>
                                    <p:animMotion origin="layout" path="M 0.00086 -0.16875 L 4.44444E-6 -1.48148E-6 " pathEditMode="relative" rAng="0" ptsTypes="AA">
                                      <p:cBhvr>
                                        <p:cTn id="34" dur="2000" fill="hold"/>
                                        <p:tgtEl>
                                          <p:spTgt spid="12"/>
                                        </p:tgtEl>
                                        <p:attrNameLst>
                                          <p:attrName>ppt_x</p:attrName>
                                          <p:attrName>ppt_y</p:attrName>
                                        </p:attrNameLst>
                                      </p:cBhvr>
                                      <p:rCtr x="-52" y="8426"/>
                                    </p:animMotion>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42" presetClass="path" presetSubtype="0" accel="50000" decel="50000" fill="hold" nodeType="withEffect">
                                  <p:stCondLst>
                                    <p:cond delay="0"/>
                                  </p:stCondLst>
                                  <p:childTnLst>
                                    <p:animMotion origin="layout" path="M -0.12743 -0.07777 L -2.22222E-6 -3.7037E-6 " pathEditMode="relative" rAng="0" ptsTypes="AA">
                                      <p:cBhvr>
                                        <p:cTn id="38" dur="2000" fill="hold"/>
                                        <p:tgtEl>
                                          <p:spTgt spid="21"/>
                                        </p:tgtEl>
                                        <p:attrNameLst>
                                          <p:attrName>ppt_x</p:attrName>
                                          <p:attrName>ppt_y</p:attrName>
                                        </p:attrNameLst>
                                      </p:cBhvr>
                                      <p:rCtr x="6372" y="3889"/>
                                    </p:animMotion>
                                  </p:childTnLst>
                                </p:cTn>
                              </p:par>
                            </p:childTnLst>
                          </p:cTn>
                        </p:par>
                        <p:par>
                          <p:cTn id="39" fill="hold">
                            <p:stCondLst>
                              <p:cond delay="2000"/>
                            </p:stCondLst>
                            <p:childTnLst>
                              <p:par>
                                <p:cTn id="40" presetID="1" presetClass="entr" presetSubtype="0" fill="hold" nodeType="afterEffect">
                                  <p:stCondLst>
                                    <p:cond delay="0"/>
                                  </p:stCondLst>
                                  <p:childTnLst>
                                    <p:set>
                                      <p:cBhvr>
                                        <p:cTn id="41" dur="1" fill="hold">
                                          <p:stCondLst>
                                            <p:cond delay="0"/>
                                          </p:stCondLst>
                                        </p:cTn>
                                        <p:tgtEl>
                                          <p:spTgt spid="12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2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3" grpId="0"/>
      <p:bldP spid="65" grpId="0"/>
      <p:bldP spid="71" grpId="0"/>
      <p:bldP spid="72" grpId="0"/>
      <p:bldP spid="73" grpId="0"/>
      <p:bldP spid="74"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PSS 1 </a:t>
            </a:r>
            <a:r>
              <a:rPr lang="en-US" dirty="0" smtClean="0"/>
              <a:t>Hardware: PSS Blue &amp; Red Lights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873" y="1549223"/>
            <a:ext cx="7308252" cy="5162400"/>
          </a:xfrm>
          <a:prstGeom prst="rect">
            <a:avLst/>
          </a:prstGeom>
        </p:spPr>
      </p:pic>
      <p:cxnSp>
        <p:nvCxnSpPr>
          <p:cNvPr id="76" name="Straight Connector 75"/>
          <p:cNvCxnSpPr>
            <a:endCxn id="160" idx="0"/>
          </p:cNvCxnSpPr>
          <p:nvPr/>
        </p:nvCxnSpPr>
        <p:spPr>
          <a:xfrm flipH="1">
            <a:off x="3130991" y="3635385"/>
            <a:ext cx="293585" cy="1954435"/>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1046" name="Oval 1045"/>
          <p:cNvSpPr/>
          <p:nvPr/>
        </p:nvSpPr>
        <p:spPr>
          <a:xfrm>
            <a:off x="1403648" y="578189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43" name="Rectangle 1042"/>
          <p:cNvSpPr/>
          <p:nvPr/>
        </p:nvSpPr>
        <p:spPr>
          <a:xfrm>
            <a:off x="2411760" y="1793991"/>
            <a:ext cx="2405638" cy="1824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58" name="Oval 57"/>
          <p:cNvSpPr/>
          <p:nvPr/>
        </p:nvSpPr>
        <p:spPr>
          <a:xfrm>
            <a:off x="5261111" y="588532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1" name="Oval 60"/>
          <p:cNvSpPr/>
          <p:nvPr/>
        </p:nvSpPr>
        <p:spPr>
          <a:xfrm>
            <a:off x="4977813" y="579634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4" name="Oval 63"/>
          <p:cNvSpPr/>
          <p:nvPr/>
        </p:nvSpPr>
        <p:spPr>
          <a:xfrm>
            <a:off x="3508056" y="5796855"/>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 name="Oval 66"/>
          <p:cNvSpPr/>
          <p:nvPr/>
        </p:nvSpPr>
        <p:spPr>
          <a:xfrm>
            <a:off x="7314697" y="5745892"/>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0" name="Oval 69"/>
          <p:cNvSpPr/>
          <p:nvPr/>
        </p:nvSpPr>
        <p:spPr>
          <a:xfrm>
            <a:off x="7318073" y="452175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53" name="Rectangle 1052"/>
          <p:cNvSpPr/>
          <p:nvPr/>
        </p:nvSpPr>
        <p:spPr>
          <a:xfrm>
            <a:off x="1295588" y="5826281"/>
            <a:ext cx="377026" cy="230832"/>
          </a:xfrm>
          <a:prstGeom prst="rect">
            <a:avLst/>
          </a:prstGeom>
        </p:spPr>
        <p:txBody>
          <a:bodyPr wrap="none">
            <a:spAutoFit/>
          </a:bodyPr>
          <a:lstStyle/>
          <a:p>
            <a:r>
              <a:rPr lang="en-US" sz="900" dirty="0" smtClean="0"/>
              <a:t>BOS</a:t>
            </a:r>
            <a:endParaRPr lang="en-US" sz="900" dirty="0"/>
          </a:p>
        </p:txBody>
      </p:sp>
      <p:sp>
        <p:nvSpPr>
          <p:cNvPr id="79" name="Rectangle 78"/>
          <p:cNvSpPr/>
          <p:nvPr/>
        </p:nvSpPr>
        <p:spPr>
          <a:xfrm>
            <a:off x="4817398" y="5855465"/>
            <a:ext cx="402674" cy="230832"/>
          </a:xfrm>
          <a:prstGeom prst="rect">
            <a:avLst/>
          </a:prstGeom>
        </p:spPr>
        <p:txBody>
          <a:bodyPr wrap="none">
            <a:spAutoFit/>
          </a:bodyPr>
          <a:lstStyle/>
          <a:p>
            <a:r>
              <a:rPr lang="en-US" sz="900" dirty="0" smtClean="0"/>
              <a:t>BOS </a:t>
            </a:r>
            <a:endParaRPr lang="en-US" sz="900" dirty="0"/>
          </a:p>
        </p:txBody>
      </p:sp>
      <p:sp>
        <p:nvSpPr>
          <p:cNvPr id="80" name="Rectangle 79"/>
          <p:cNvSpPr/>
          <p:nvPr/>
        </p:nvSpPr>
        <p:spPr>
          <a:xfrm>
            <a:off x="3328524" y="5858113"/>
            <a:ext cx="377026" cy="230832"/>
          </a:xfrm>
          <a:prstGeom prst="rect">
            <a:avLst/>
          </a:prstGeom>
        </p:spPr>
        <p:txBody>
          <a:bodyPr wrap="none">
            <a:spAutoFit/>
          </a:bodyPr>
          <a:lstStyle/>
          <a:p>
            <a:r>
              <a:rPr lang="en-US" sz="900" dirty="0" smtClean="0"/>
              <a:t>BOS</a:t>
            </a:r>
            <a:endParaRPr lang="en-US" sz="900" dirty="0"/>
          </a:p>
        </p:txBody>
      </p:sp>
      <p:sp>
        <p:nvSpPr>
          <p:cNvPr id="81" name="Rectangle 80"/>
          <p:cNvSpPr/>
          <p:nvPr/>
        </p:nvSpPr>
        <p:spPr>
          <a:xfrm>
            <a:off x="5210526" y="5857622"/>
            <a:ext cx="377026" cy="230832"/>
          </a:xfrm>
          <a:prstGeom prst="rect">
            <a:avLst/>
          </a:prstGeom>
        </p:spPr>
        <p:txBody>
          <a:bodyPr wrap="none">
            <a:spAutoFit/>
          </a:bodyPr>
          <a:lstStyle/>
          <a:p>
            <a:r>
              <a:rPr lang="en-US" sz="900" dirty="0" smtClean="0"/>
              <a:t>BOS</a:t>
            </a:r>
            <a:endParaRPr lang="en-US" sz="900" dirty="0"/>
          </a:p>
        </p:txBody>
      </p:sp>
      <p:sp>
        <p:nvSpPr>
          <p:cNvPr id="82" name="Rectangle 81"/>
          <p:cNvSpPr/>
          <p:nvPr/>
        </p:nvSpPr>
        <p:spPr>
          <a:xfrm>
            <a:off x="7460143" y="5686520"/>
            <a:ext cx="377026" cy="230832"/>
          </a:xfrm>
          <a:prstGeom prst="rect">
            <a:avLst/>
          </a:prstGeom>
        </p:spPr>
        <p:txBody>
          <a:bodyPr wrap="none">
            <a:spAutoFit/>
          </a:bodyPr>
          <a:lstStyle/>
          <a:p>
            <a:r>
              <a:rPr lang="en-US" sz="900" dirty="0" smtClean="0"/>
              <a:t>BOS</a:t>
            </a:r>
            <a:endParaRPr lang="en-US" sz="900" dirty="0"/>
          </a:p>
        </p:txBody>
      </p:sp>
      <p:sp>
        <p:nvSpPr>
          <p:cNvPr id="83" name="Rectangle 82"/>
          <p:cNvSpPr/>
          <p:nvPr/>
        </p:nvSpPr>
        <p:spPr>
          <a:xfrm>
            <a:off x="7450847" y="4465019"/>
            <a:ext cx="377026" cy="230832"/>
          </a:xfrm>
          <a:prstGeom prst="rect">
            <a:avLst/>
          </a:prstGeom>
        </p:spPr>
        <p:txBody>
          <a:bodyPr wrap="none">
            <a:spAutoFit/>
          </a:bodyPr>
          <a:lstStyle/>
          <a:p>
            <a:r>
              <a:rPr lang="en-US" sz="900" dirty="0" smtClean="0"/>
              <a:t>BOS</a:t>
            </a:r>
            <a:endParaRPr lang="en-US" sz="900" dirty="0"/>
          </a:p>
        </p:txBody>
      </p:sp>
      <p:sp>
        <p:nvSpPr>
          <p:cNvPr id="92" name="TextBox 91"/>
          <p:cNvSpPr txBox="1"/>
          <p:nvPr/>
        </p:nvSpPr>
        <p:spPr>
          <a:xfrm>
            <a:off x="762286" y="1759176"/>
            <a:ext cx="1496721" cy="261610"/>
          </a:xfrm>
          <a:prstGeom prst="rect">
            <a:avLst/>
          </a:prstGeom>
          <a:solidFill>
            <a:schemeClr val="bg1"/>
          </a:solidFill>
        </p:spPr>
        <p:txBody>
          <a:bodyPr wrap="square" rtlCol="0">
            <a:spAutoFit/>
          </a:bodyPr>
          <a:lstStyle/>
          <a:p>
            <a:r>
              <a:rPr lang="en-US" sz="1100" b="1" dirty="0" smtClean="0"/>
              <a:t>PSS 1 Area Plan View</a:t>
            </a:r>
            <a:endParaRPr lang="en-US" sz="1100" b="1" dirty="0"/>
          </a:p>
        </p:txBody>
      </p:sp>
      <p:sp>
        <p:nvSpPr>
          <p:cNvPr id="5" name="TextBox 4"/>
          <p:cNvSpPr txBox="1"/>
          <p:nvPr/>
        </p:nvSpPr>
        <p:spPr>
          <a:xfrm>
            <a:off x="822183" y="1781358"/>
            <a:ext cx="1368152" cy="261610"/>
          </a:xfrm>
          <a:prstGeom prst="rect">
            <a:avLst/>
          </a:prstGeom>
          <a:solidFill>
            <a:schemeClr val="bg1"/>
          </a:solidFill>
        </p:spPr>
        <p:txBody>
          <a:bodyPr wrap="square" rtlCol="0">
            <a:spAutoFit/>
          </a:bodyPr>
          <a:lstStyle/>
          <a:p>
            <a:r>
              <a:rPr lang="en-US" sz="1100" b="1" dirty="0" smtClean="0"/>
              <a:t>PSS Blue/Red Lights</a:t>
            </a:r>
            <a:endParaRPr lang="en-US" sz="1100" b="1" dirty="0"/>
          </a:p>
        </p:txBody>
      </p:sp>
      <p:sp>
        <p:nvSpPr>
          <p:cNvPr id="50" name="Flowchart: Extract 49"/>
          <p:cNvSpPr/>
          <p:nvPr/>
        </p:nvSpPr>
        <p:spPr>
          <a:xfrm>
            <a:off x="7195390" y="3657660"/>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8" name="Flowchart: Extract 87"/>
          <p:cNvSpPr/>
          <p:nvPr/>
        </p:nvSpPr>
        <p:spPr>
          <a:xfrm>
            <a:off x="2203588" y="4801588"/>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8" name="Flowchart: Extract 97"/>
          <p:cNvSpPr/>
          <p:nvPr/>
        </p:nvSpPr>
        <p:spPr>
          <a:xfrm>
            <a:off x="5561785" y="4813645"/>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1" name="Flowchart: Extract 100"/>
          <p:cNvSpPr/>
          <p:nvPr/>
        </p:nvSpPr>
        <p:spPr>
          <a:xfrm>
            <a:off x="4203447" y="4869118"/>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4" name="Flowchart: Extract 103"/>
          <p:cNvSpPr/>
          <p:nvPr/>
        </p:nvSpPr>
        <p:spPr>
          <a:xfrm>
            <a:off x="946524" y="5657573"/>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8" name="Rectangle 107"/>
          <p:cNvSpPr/>
          <p:nvPr/>
        </p:nvSpPr>
        <p:spPr>
          <a:xfrm>
            <a:off x="802423" y="5466709"/>
            <a:ext cx="346570" cy="190770"/>
          </a:xfrm>
          <a:prstGeom prst="rect">
            <a:avLst/>
          </a:prstGeom>
        </p:spPr>
        <p:txBody>
          <a:bodyPr wrap="none">
            <a:spAutoFit/>
          </a:bodyPr>
          <a:lstStyle/>
          <a:p>
            <a:r>
              <a:rPr lang="en-US" sz="900" dirty="0" smtClean="0"/>
              <a:t>RM</a:t>
            </a:r>
            <a:endParaRPr lang="en-US" sz="900" dirty="0"/>
          </a:p>
        </p:txBody>
      </p:sp>
      <p:sp>
        <p:nvSpPr>
          <p:cNvPr id="109" name="Rectangle 108"/>
          <p:cNvSpPr/>
          <p:nvPr/>
        </p:nvSpPr>
        <p:spPr>
          <a:xfrm>
            <a:off x="7051367" y="3465904"/>
            <a:ext cx="346570" cy="230832"/>
          </a:xfrm>
          <a:prstGeom prst="rect">
            <a:avLst/>
          </a:prstGeom>
        </p:spPr>
        <p:txBody>
          <a:bodyPr wrap="none">
            <a:spAutoFit/>
          </a:bodyPr>
          <a:lstStyle/>
          <a:p>
            <a:r>
              <a:rPr lang="en-US" sz="900" dirty="0" smtClean="0"/>
              <a:t>RM</a:t>
            </a:r>
            <a:endParaRPr lang="en-US" sz="900" dirty="0"/>
          </a:p>
        </p:txBody>
      </p:sp>
      <p:sp>
        <p:nvSpPr>
          <p:cNvPr id="110" name="Rectangle 109"/>
          <p:cNvSpPr/>
          <p:nvPr/>
        </p:nvSpPr>
        <p:spPr>
          <a:xfrm>
            <a:off x="5278511" y="4733092"/>
            <a:ext cx="346570" cy="230832"/>
          </a:xfrm>
          <a:prstGeom prst="rect">
            <a:avLst/>
          </a:prstGeom>
        </p:spPr>
        <p:txBody>
          <a:bodyPr wrap="none">
            <a:spAutoFit/>
          </a:bodyPr>
          <a:lstStyle/>
          <a:p>
            <a:r>
              <a:rPr lang="en-US" sz="900" dirty="0" smtClean="0"/>
              <a:t>RM</a:t>
            </a:r>
            <a:endParaRPr lang="en-US" sz="900" dirty="0"/>
          </a:p>
        </p:txBody>
      </p:sp>
      <p:sp>
        <p:nvSpPr>
          <p:cNvPr id="111" name="Rectangle 110"/>
          <p:cNvSpPr/>
          <p:nvPr/>
        </p:nvSpPr>
        <p:spPr>
          <a:xfrm>
            <a:off x="3912495" y="4767758"/>
            <a:ext cx="346570" cy="230832"/>
          </a:xfrm>
          <a:prstGeom prst="rect">
            <a:avLst/>
          </a:prstGeom>
        </p:spPr>
        <p:txBody>
          <a:bodyPr wrap="none">
            <a:spAutoFit/>
          </a:bodyPr>
          <a:lstStyle/>
          <a:p>
            <a:r>
              <a:rPr lang="en-US" sz="900" dirty="0" smtClean="0"/>
              <a:t>RM</a:t>
            </a:r>
            <a:endParaRPr lang="en-US" sz="900" dirty="0"/>
          </a:p>
        </p:txBody>
      </p:sp>
      <p:sp>
        <p:nvSpPr>
          <p:cNvPr id="112" name="Rectangle 111"/>
          <p:cNvSpPr/>
          <p:nvPr/>
        </p:nvSpPr>
        <p:spPr>
          <a:xfrm>
            <a:off x="1909618" y="4721009"/>
            <a:ext cx="346570" cy="230832"/>
          </a:xfrm>
          <a:prstGeom prst="rect">
            <a:avLst/>
          </a:prstGeom>
        </p:spPr>
        <p:txBody>
          <a:bodyPr wrap="none">
            <a:spAutoFit/>
          </a:bodyPr>
          <a:lstStyle/>
          <a:p>
            <a:r>
              <a:rPr lang="en-US" sz="900" dirty="0" smtClean="0"/>
              <a:t>RM</a:t>
            </a:r>
            <a:endParaRPr lang="en-US" sz="900" dirty="0"/>
          </a:p>
        </p:txBody>
      </p:sp>
      <p:sp>
        <p:nvSpPr>
          <p:cNvPr id="69" name="Rectangle 68"/>
          <p:cNvSpPr/>
          <p:nvPr/>
        </p:nvSpPr>
        <p:spPr>
          <a:xfrm>
            <a:off x="7462707" y="3701638"/>
            <a:ext cx="447558" cy="369332"/>
          </a:xfrm>
          <a:prstGeom prst="rect">
            <a:avLst/>
          </a:prstGeom>
        </p:spPr>
        <p:txBody>
          <a:bodyPr wrap="none">
            <a:spAutoFit/>
          </a:bodyPr>
          <a:lstStyle/>
          <a:p>
            <a:r>
              <a:rPr lang="en-US" sz="900" dirty="0"/>
              <a:t>E-Exit</a:t>
            </a:r>
          </a:p>
          <a:p>
            <a:r>
              <a:rPr lang="en-US" sz="900" dirty="0"/>
              <a:t>Door</a:t>
            </a:r>
          </a:p>
        </p:txBody>
      </p:sp>
      <p:sp>
        <p:nvSpPr>
          <p:cNvPr id="71" name="Rectangle 70"/>
          <p:cNvSpPr/>
          <p:nvPr/>
        </p:nvSpPr>
        <p:spPr>
          <a:xfrm>
            <a:off x="7045605" y="5191156"/>
            <a:ext cx="417102" cy="369332"/>
          </a:xfrm>
          <a:prstGeom prst="rect">
            <a:avLst/>
          </a:prstGeom>
        </p:spPr>
        <p:txBody>
          <a:bodyPr wrap="none">
            <a:spAutoFit/>
          </a:bodyPr>
          <a:lstStyle/>
          <a:p>
            <a:r>
              <a:rPr lang="en-US" sz="900" dirty="0" smtClean="0"/>
              <a:t>Fire </a:t>
            </a:r>
          </a:p>
          <a:p>
            <a:r>
              <a:rPr lang="en-US" sz="900" dirty="0" smtClean="0"/>
              <a:t>Door</a:t>
            </a:r>
            <a:endParaRPr lang="en-US" sz="900" dirty="0"/>
          </a:p>
        </p:txBody>
      </p:sp>
      <p:sp>
        <p:nvSpPr>
          <p:cNvPr id="72" name="Rectangle 71"/>
          <p:cNvSpPr/>
          <p:nvPr/>
        </p:nvSpPr>
        <p:spPr>
          <a:xfrm>
            <a:off x="5291478" y="5551346"/>
            <a:ext cx="461986" cy="230832"/>
          </a:xfrm>
          <a:prstGeom prst="rect">
            <a:avLst/>
          </a:prstGeom>
        </p:spPr>
        <p:txBody>
          <a:bodyPr wrap="none">
            <a:spAutoFit/>
          </a:bodyPr>
          <a:lstStyle/>
          <a:p>
            <a:r>
              <a:rPr lang="en-US" sz="900" dirty="0" smtClean="0"/>
              <a:t>Fence</a:t>
            </a:r>
            <a:endParaRPr lang="en-US" sz="900" dirty="0"/>
          </a:p>
        </p:txBody>
      </p:sp>
      <p:sp>
        <p:nvSpPr>
          <p:cNvPr id="73" name="Rectangle 72"/>
          <p:cNvSpPr/>
          <p:nvPr/>
        </p:nvSpPr>
        <p:spPr>
          <a:xfrm>
            <a:off x="937390" y="5741890"/>
            <a:ext cx="461986" cy="230832"/>
          </a:xfrm>
          <a:prstGeom prst="rect">
            <a:avLst/>
          </a:prstGeom>
        </p:spPr>
        <p:txBody>
          <a:bodyPr wrap="none">
            <a:spAutoFit/>
          </a:bodyPr>
          <a:lstStyle/>
          <a:p>
            <a:r>
              <a:rPr lang="en-US" sz="900" dirty="0" smtClean="0"/>
              <a:t>Fence</a:t>
            </a:r>
            <a:endParaRPr lang="en-US" sz="900" dirty="0"/>
          </a:p>
        </p:txBody>
      </p:sp>
      <p:sp>
        <p:nvSpPr>
          <p:cNvPr id="123" name="Rectangle 122"/>
          <p:cNvSpPr/>
          <p:nvPr/>
        </p:nvSpPr>
        <p:spPr>
          <a:xfrm>
            <a:off x="1226209" y="5649169"/>
            <a:ext cx="45719" cy="13036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6" name="Rectangle 125"/>
          <p:cNvSpPr/>
          <p:nvPr/>
        </p:nvSpPr>
        <p:spPr>
          <a:xfrm>
            <a:off x="5273596" y="5637371"/>
            <a:ext cx="45719" cy="13036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4" name="Rectangle 133"/>
          <p:cNvSpPr/>
          <p:nvPr/>
        </p:nvSpPr>
        <p:spPr>
          <a:xfrm flipH="1">
            <a:off x="7275207" y="3887324"/>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0" name="Rectangle 139"/>
          <p:cNvSpPr/>
          <p:nvPr/>
        </p:nvSpPr>
        <p:spPr>
          <a:xfrm flipH="1">
            <a:off x="7160443" y="5131784"/>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59" name="Straight Connector 58"/>
          <p:cNvCxnSpPr/>
          <p:nvPr/>
        </p:nvCxnSpPr>
        <p:spPr>
          <a:xfrm>
            <a:off x="683568" y="2020786"/>
            <a:ext cx="0" cy="197562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2302029" y="3635385"/>
            <a:ext cx="2430016" cy="430887"/>
          </a:xfrm>
          <a:prstGeom prst="rect">
            <a:avLst/>
          </a:prstGeom>
        </p:spPr>
        <p:txBody>
          <a:bodyPr wrap="square">
            <a:spAutoFit/>
          </a:bodyPr>
          <a:lstStyle/>
          <a:p>
            <a:pPr algn="ctr"/>
            <a:r>
              <a:rPr lang="en-US" sz="1050" dirty="0" err="1"/>
              <a:t>Kanby</a:t>
            </a:r>
            <a:r>
              <a:rPr lang="en-US" sz="1050" dirty="0"/>
              <a:t> 2 batten luminaries</a:t>
            </a:r>
          </a:p>
          <a:p>
            <a:pPr algn="ctr"/>
            <a:r>
              <a:rPr lang="en-US" sz="1050" dirty="0"/>
              <a:t>Separately switched, 2x58W</a:t>
            </a:r>
          </a:p>
        </p:txBody>
      </p:sp>
      <p:cxnSp>
        <p:nvCxnSpPr>
          <p:cNvPr id="84" name="Straight Connector 83"/>
          <p:cNvCxnSpPr/>
          <p:nvPr/>
        </p:nvCxnSpPr>
        <p:spPr>
          <a:xfrm>
            <a:off x="1403648" y="5680941"/>
            <a:ext cx="4076360" cy="5579"/>
          </a:xfrm>
          <a:prstGeom prst="line">
            <a:avLst/>
          </a:prstGeom>
        </p:spPr>
        <p:style>
          <a:lnRef idx="1">
            <a:schemeClr val="accent6"/>
          </a:lnRef>
          <a:fillRef idx="0">
            <a:schemeClr val="accent6"/>
          </a:fillRef>
          <a:effectRef idx="0">
            <a:schemeClr val="accent6"/>
          </a:effectRef>
          <a:fontRef idx="minor">
            <a:schemeClr val="tx1"/>
          </a:fontRef>
        </p:style>
      </p:cxnSp>
      <p:cxnSp>
        <p:nvCxnSpPr>
          <p:cNvPr id="85" name="Straight Connector 84"/>
          <p:cNvCxnSpPr/>
          <p:nvPr/>
        </p:nvCxnSpPr>
        <p:spPr>
          <a:xfrm>
            <a:off x="5480008" y="5703292"/>
            <a:ext cx="0" cy="161901"/>
          </a:xfrm>
          <a:prstGeom prst="line">
            <a:avLst/>
          </a:prstGeom>
        </p:spPr>
        <p:style>
          <a:lnRef idx="1">
            <a:schemeClr val="accent6"/>
          </a:lnRef>
          <a:fillRef idx="0">
            <a:schemeClr val="accent6"/>
          </a:fillRef>
          <a:effectRef idx="0">
            <a:schemeClr val="accent6"/>
          </a:effectRef>
          <a:fontRef idx="minor">
            <a:schemeClr val="tx1"/>
          </a:fontRef>
        </p:style>
      </p:cxnSp>
      <p:cxnSp>
        <p:nvCxnSpPr>
          <p:cNvPr id="86" name="Straight Connector 85"/>
          <p:cNvCxnSpPr/>
          <p:nvPr/>
        </p:nvCxnSpPr>
        <p:spPr>
          <a:xfrm>
            <a:off x="5480008" y="5855465"/>
            <a:ext cx="1633605"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87" name="Straight Connector 86"/>
          <p:cNvCxnSpPr/>
          <p:nvPr/>
        </p:nvCxnSpPr>
        <p:spPr>
          <a:xfrm flipV="1">
            <a:off x="7113613" y="4544615"/>
            <a:ext cx="0" cy="1310850"/>
          </a:xfrm>
          <a:prstGeom prst="line">
            <a:avLst/>
          </a:prstGeom>
        </p:spPr>
        <p:style>
          <a:lnRef idx="1">
            <a:schemeClr val="accent6"/>
          </a:lnRef>
          <a:fillRef idx="0">
            <a:schemeClr val="accent6"/>
          </a:fillRef>
          <a:effectRef idx="0">
            <a:schemeClr val="accent6"/>
          </a:effectRef>
          <a:fontRef idx="minor">
            <a:schemeClr val="tx1"/>
          </a:fontRef>
        </p:style>
      </p:cxnSp>
      <p:pic>
        <p:nvPicPr>
          <p:cNvPr id="7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1456" y="2553472"/>
            <a:ext cx="1826238" cy="1077100"/>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4553" y="565893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1367" y="566676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7026" y="566676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8703" y="565893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8718" y="5667807"/>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7552" y="5840395"/>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1996" y="5849403"/>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594" y="5840394"/>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4128" y="5521394"/>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flipH="1">
            <a:off x="6948195" y="5538827"/>
            <a:ext cx="172660" cy="0"/>
          </a:xfrm>
          <a:prstGeom prst="line">
            <a:avLst/>
          </a:prstGeom>
        </p:spPr>
        <p:style>
          <a:lnRef idx="1">
            <a:schemeClr val="accent6"/>
          </a:lnRef>
          <a:fillRef idx="0">
            <a:schemeClr val="accent6"/>
          </a:fillRef>
          <a:effectRef idx="0">
            <a:schemeClr val="accent6"/>
          </a:effectRef>
          <a:fontRef idx="minor">
            <a:schemeClr val="tx1"/>
          </a:fontRef>
        </p:style>
      </p:cxnSp>
      <p:pic>
        <p:nvPicPr>
          <p:cNvPr id="1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1739" y="4891977"/>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5977" y="4530840"/>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8" name="Straight Connector 127"/>
          <p:cNvCxnSpPr/>
          <p:nvPr/>
        </p:nvCxnSpPr>
        <p:spPr>
          <a:xfrm flipH="1">
            <a:off x="6948195" y="4914837"/>
            <a:ext cx="17266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129" name="Straight Connector 128"/>
          <p:cNvCxnSpPr/>
          <p:nvPr/>
        </p:nvCxnSpPr>
        <p:spPr>
          <a:xfrm flipH="1">
            <a:off x="6940953" y="4544615"/>
            <a:ext cx="172660" cy="0"/>
          </a:xfrm>
          <a:prstGeom prst="line">
            <a:avLst/>
          </a:prstGeom>
        </p:spPr>
        <p:style>
          <a:lnRef idx="1">
            <a:schemeClr val="accent6"/>
          </a:lnRef>
          <a:fillRef idx="0">
            <a:schemeClr val="accent6"/>
          </a:fillRef>
          <a:effectRef idx="0">
            <a:schemeClr val="accent6"/>
          </a:effectRef>
          <a:fontRef idx="minor">
            <a:schemeClr val="tx1"/>
          </a:fontRef>
        </p:style>
      </p:cxnSp>
      <p:sp>
        <p:nvSpPr>
          <p:cNvPr id="145" name="Rectangle 144"/>
          <p:cNvSpPr/>
          <p:nvPr/>
        </p:nvSpPr>
        <p:spPr>
          <a:xfrm>
            <a:off x="1226209" y="5545443"/>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46" name="Rectangle 145"/>
          <p:cNvSpPr/>
          <p:nvPr/>
        </p:nvSpPr>
        <p:spPr>
          <a:xfrm>
            <a:off x="5399039" y="572011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47" name="Rectangle 146"/>
          <p:cNvSpPr/>
          <p:nvPr/>
        </p:nvSpPr>
        <p:spPr>
          <a:xfrm>
            <a:off x="4758551" y="554013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48" name="Rectangle 147"/>
          <p:cNvSpPr/>
          <p:nvPr/>
        </p:nvSpPr>
        <p:spPr>
          <a:xfrm>
            <a:off x="3919094" y="553223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49" name="Rectangle 148"/>
          <p:cNvSpPr/>
          <p:nvPr/>
        </p:nvSpPr>
        <p:spPr>
          <a:xfrm>
            <a:off x="2900812" y="568510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50" name="Rectangle 149"/>
          <p:cNvSpPr/>
          <p:nvPr/>
        </p:nvSpPr>
        <p:spPr>
          <a:xfrm>
            <a:off x="2035856" y="5540301"/>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51" name="Rectangle 150"/>
          <p:cNvSpPr/>
          <p:nvPr/>
        </p:nvSpPr>
        <p:spPr>
          <a:xfrm>
            <a:off x="6653377" y="4411534"/>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52" name="Rectangle 151"/>
          <p:cNvSpPr/>
          <p:nvPr/>
        </p:nvSpPr>
        <p:spPr>
          <a:xfrm>
            <a:off x="6673583" y="4908262"/>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53" name="Rectangle 152"/>
          <p:cNvSpPr/>
          <p:nvPr/>
        </p:nvSpPr>
        <p:spPr>
          <a:xfrm>
            <a:off x="6757472" y="5526448"/>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54" name="Rectangle 153"/>
          <p:cNvSpPr/>
          <p:nvPr/>
        </p:nvSpPr>
        <p:spPr>
          <a:xfrm>
            <a:off x="6692715" y="5717810"/>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55" name="Rectangle 154"/>
          <p:cNvSpPr/>
          <p:nvPr/>
        </p:nvSpPr>
        <p:spPr>
          <a:xfrm>
            <a:off x="6018534" y="5727074"/>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60" name="Oval 159"/>
          <p:cNvSpPr/>
          <p:nvPr/>
        </p:nvSpPr>
        <p:spPr>
          <a:xfrm>
            <a:off x="3022979" y="5589820"/>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21" name="Group 120"/>
          <p:cNvGrpSpPr/>
          <p:nvPr/>
        </p:nvGrpSpPr>
        <p:grpSpPr>
          <a:xfrm>
            <a:off x="8028384" y="2492896"/>
            <a:ext cx="216024" cy="216024"/>
            <a:chOff x="1321871" y="5697252"/>
            <a:chExt cx="216024" cy="216024"/>
          </a:xfrm>
        </p:grpSpPr>
        <p:sp>
          <p:nvSpPr>
            <p:cNvPr id="122" name="Oval 121"/>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Rectangle 123"/>
            <p:cNvSpPr/>
            <p:nvPr/>
          </p:nvSpPr>
          <p:spPr>
            <a:xfrm flipH="1">
              <a:off x="1360782" y="5795536"/>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25" name="Group 124"/>
          <p:cNvGrpSpPr/>
          <p:nvPr/>
        </p:nvGrpSpPr>
        <p:grpSpPr>
          <a:xfrm>
            <a:off x="8028384" y="2204864"/>
            <a:ext cx="216024" cy="216024"/>
            <a:chOff x="1321871" y="5697252"/>
            <a:chExt cx="216024" cy="216024"/>
          </a:xfrm>
        </p:grpSpPr>
        <p:sp>
          <p:nvSpPr>
            <p:cNvPr id="127" name="Oval 126"/>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Flowchart: Extract 94"/>
            <p:cNvSpPr/>
            <p:nvPr/>
          </p:nvSpPr>
          <p:spPr>
            <a:xfrm>
              <a:off x="1403648" y="5781896"/>
              <a:ext cx="45719" cy="45719"/>
            </a:xfrm>
            <a:prstGeom prst="flowChartExtra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31" name="Group 130"/>
          <p:cNvGrpSpPr/>
          <p:nvPr/>
        </p:nvGrpSpPr>
        <p:grpSpPr>
          <a:xfrm>
            <a:off x="8028384" y="1916832"/>
            <a:ext cx="216024" cy="216024"/>
            <a:chOff x="1321871" y="5697252"/>
            <a:chExt cx="216024" cy="216024"/>
          </a:xfrm>
        </p:grpSpPr>
        <p:sp>
          <p:nvSpPr>
            <p:cNvPr id="132" name="Oval 131"/>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35" name="Rectangle 134"/>
          <p:cNvSpPr/>
          <p:nvPr/>
        </p:nvSpPr>
        <p:spPr>
          <a:xfrm>
            <a:off x="8191553" y="1908168"/>
            <a:ext cx="889987" cy="215444"/>
          </a:xfrm>
          <a:prstGeom prst="rect">
            <a:avLst/>
          </a:prstGeom>
        </p:spPr>
        <p:txBody>
          <a:bodyPr wrap="none">
            <a:spAutoFit/>
          </a:bodyPr>
          <a:lstStyle/>
          <a:p>
            <a:r>
              <a:rPr lang="en-US" sz="800" dirty="0"/>
              <a:t>Beam-off </a:t>
            </a:r>
            <a:r>
              <a:rPr lang="en-US" sz="800" dirty="0" smtClean="0"/>
              <a:t>Station</a:t>
            </a:r>
            <a:endParaRPr lang="en-US" sz="800" dirty="0"/>
          </a:p>
        </p:txBody>
      </p:sp>
      <p:sp>
        <p:nvSpPr>
          <p:cNvPr id="136" name="Rectangle 135"/>
          <p:cNvSpPr/>
          <p:nvPr/>
        </p:nvSpPr>
        <p:spPr>
          <a:xfrm>
            <a:off x="8202768" y="2492896"/>
            <a:ext cx="851515" cy="215444"/>
          </a:xfrm>
          <a:prstGeom prst="rect">
            <a:avLst/>
          </a:prstGeom>
        </p:spPr>
        <p:txBody>
          <a:bodyPr wrap="none">
            <a:spAutoFit/>
          </a:bodyPr>
          <a:lstStyle/>
          <a:p>
            <a:r>
              <a:rPr lang="en-US" sz="800" dirty="0" smtClean="0"/>
              <a:t>E-exit/Fire Door</a:t>
            </a:r>
            <a:endParaRPr lang="en-US" sz="800" dirty="0"/>
          </a:p>
        </p:txBody>
      </p:sp>
      <p:sp>
        <p:nvSpPr>
          <p:cNvPr id="138" name="Rectangle 137"/>
          <p:cNvSpPr/>
          <p:nvPr/>
        </p:nvSpPr>
        <p:spPr>
          <a:xfrm>
            <a:off x="8202768" y="2780928"/>
            <a:ext cx="736099" cy="215444"/>
          </a:xfrm>
          <a:prstGeom prst="rect">
            <a:avLst/>
          </a:prstGeom>
        </p:spPr>
        <p:txBody>
          <a:bodyPr wrap="none">
            <a:spAutoFit/>
          </a:bodyPr>
          <a:lstStyle/>
          <a:p>
            <a:r>
              <a:rPr lang="en-US" sz="800" dirty="0" smtClean="0"/>
              <a:t>Access Doors</a:t>
            </a:r>
            <a:endParaRPr lang="en-US" sz="800" dirty="0"/>
          </a:p>
        </p:txBody>
      </p:sp>
      <p:sp>
        <p:nvSpPr>
          <p:cNvPr id="139" name="Oval 138"/>
          <p:cNvSpPr/>
          <p:nvPr/>
        </p:nvSpPr>
        <p:spPr>
          <a:xfrm>
            <a:off x="8028384" y="2801748"/>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Rectangle 140"/>
          <p:cNvSpPr/>
          <p:nvPr/>
        </p:nvSpPr>
        <p:spPr>
          <a:xfrm flipH="1">
            <a:off x="8067295" y="2837572"/>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2" name="Rectangle 141"/>
          <p:cNvSpPr/>
          <p:nvPr/>
        </p:nvSpPr>
        <p:spPr>
          <a:xfrm flipH="1">
            <a:off x="8067015" y="2920572"/>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43" name="Rectangle 142"/>
          <p:cNvSpPr/>
          <p:nvPr/>
        </p:nvSpPr>
        <p:spPr>
          <a:xfrm>
            <a:off x="8184613" y="2197924"/>
            <a:ext cx="954107" cy="215444"/>
          </a:xfrm>
          <a:prstGeom prst="rect">
            <a:avLst/>
          </a:prstGeom>
        </p:spPr>
        <p:txBody>
          <a:bodyPr wrap="none">
            <a:spAutoFit/>
          </a:bodyPr>
          <a:lstStyle/>
          <a:p>
            <a:r>
              <a:rPr lang="en-US" sz="800" dirty="0"/>
              <a:t>Radiation </a:t>
            </a:r>
            <a:r>
              <a:rPr lang="en-US" sz="800" dirty="0" smtClean="0"/>
              <a:t>Monitor</a:t>
            </a:r>
            <a:endParaRPr lang="en-US" sz="800" dirty="0"/>
          </a:p>
        </p:txBody>
      </p:sp>
      <p:sp>
        <p:nvSpPr>
          <p:cNvPr id="144" name="Rectangle 143"/>
          <p:cNvSpPr/>
          <p:nvPr/>
        </p:nvSpPr>
        <p:spPr>
          <a:xfrm flipH="1">
            <a:off x="7091154" y="4067868"/>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56" name="Rectangle 155"/>
          <p:cNvSpPr/>
          <p:nvPr/>
        </p:nvSpPr>
        <p:spPr>
          <a:xfrm flipH="1">
            <a:off x="7090874" y="3894088"/>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157" name="Group 156"/>
          <p:cNvGrpSpPr/>
          <p:nvPr/>
        </p:nvGrpSpPr>
        <p:grpSpPr>
          <a:xfrm>
            <a:off x="8028384" y="3105444"/>
            <a:ext cx="216024" cy="216024"/>
            <a:chOff x="1321871" y="5697252"/>
            <a:chExt cx="216024" cy="216024"/>
          </a:xfrm>
        </p:grpSpPr>
        <p:sp>
          <p:nvSpPr>
            <p:cNvPr id="158" name="Oval 157"/>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Rectangle 158"/>
            <p:cNvSpPr/>
            <p:nvPr/>
          </p:nvSpPr>
          <p:spPr>
            <a:xfrm>
              <a:off x="1403648" y="5745892"/>
              <a:ext cx="45719" cy="13036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61" name="Rectangle 160"/>
          <p:cNvSpPr/>
          <p:nvPr/>
        </p:nvSpPr>
        <p:spPr>
          <a:xfrm>
            <a:off x="8183984" y="3077841"/>
            <a:ext cx="661459" cy="215444"/>
          </a:xfrm>
          <a:prstGeom prst="rect">
            <a:avLst/>
          </a:prstGeom>
        </p:spPr>
        <p:txBody>
          <a:bodyPr wrap="none">
            <a:spAutoFit/>
          </a:bodyPr>
          <a:lstStyle/>
          <a:p>
            <a:r>
              <a:rPr lang="en-US" sz="800" dirty="0" smtClean="0"/>
              <a:t>Zone Fence</a:t>
            </a:r>
            <a:endParaRPr lang="en-US" sz="800" dirty="0"/>
          </a:p>
        </p:txBody>
      </p:sp>
      <p:sp>
        <p:nvSpPr>
          <p:cNvPr id="95" name="Rectangle 94"/>
          <p:cNvSpPr/>
          <p:nvPr/>
        </p:nvSpPr>
        <p:spPr>
          <a:xfrm>
            <a:off x="788712" y="3034234"/>
            <a:ext cx="1635842" cy="1546577"/>
          </a:xfrm>
          <a:prstGeom prst="rect">
            <a:avLst/>
          </a:prstGeom>
        </p:spPr>
        <p:txBody>
          <a:bodyPr wrap="square">
            <a:spAutoFit/>
          </a:bodyPr>
          <a:lstStyle/>
          <a:p>
            <a:pPr algn="just"/>
            <a:r>
              <a:rPr lang="en-GB" sz="1050" dirty="0"/>
              <a:t>To be used as a layer of protection, PSS will install blue and red lights in PSS controlled areas</a:t>
            </a:r>
            <a:r>
              <a:rPr lang="en-GB" sz="1050" dirty="0" smtClean="0"/>
              <a:t>. </a:t>
            </a:r>
            <a:r>
              <a:rPr lang="en-GB" sz="1050" dirty="0"/>
              <a:t>The blue lights will turn on when the proton beam is on and the red lights will turn on when there is Oxygen Deficiency Hazard (ODH).</a:t>
            </a:r>
            <a:r>
              <a:rPr lang="en-US" sz="1050" dirty="0"/>
              <a:t> </a:t>
            </a:r>
          </a:p>
        </p:txBody>
      </p:sp>
    </p:spTree>
    <p:extLst>
      <p:ext uri="{BB962C8B-B14F-4D97-AF65-F5344CB8AC3E}">
        <p14:creationId xmlns:p14="http://schemas.microsoft.com/office/powerpoint/2010/main" val="366077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42" presetClass="path" presetSubtype="0" accel="50000" decel="50000" fill="hold" nodeType="withEffect">
                                  <p:stCondLst>
                                    <p:cond delay="0"/>
                                  </p:stCondLst>
                                  <p:childTnLst>
                                    <p:animMotion origin="layout" path="M 0.01545 -0.16875 L 3.05556E-6 3.33333E-6 " pathEditMode="relative" rAng="0" ptsTypes="AA">
                                      <p:cBhvr>
                                        <p:cTn id="16" dur="2000" fill="hold"/>
                                        <p:tgtEl>
                                          <p:spTgt spid="76"/>
                                        </p:tgtEl>
                                        <p:attrNameLst>
                                          <p:attrName>ppt_x</p:attrName>
                                          <p:attrName>ppt_y</p:attrName>
                                        </p:attrNameLst>
                                      </p:cBhvr>
                                      <p:rCtr x="-781" y="8426"/>
                                    </p:animMotion>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14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5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5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5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12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8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0"/>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9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9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99"/>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0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0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03"/>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1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2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87"/>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28"/>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1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7"/>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86"/>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8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60"/>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8" grpId="0"/>
      <p:bldP spid="145" grpId="0"/>
      <p:bldP spid="146" grpId="0"/>
      <p:bldP spid="147" grpId="0"/>
      <p:bldP spid="148" grpId="0"/>
      <p:bldP spid="149" grpId="0"/>
      <p:bldP spid="150" grpId="0"/>
      <p:bldP spid="151" grpId="0"/>
      <p:bldP spid="152" grpId="0"/>
      <p:bldP spid="153" grpId="0"/>
      <p:bldP spid="154" grpId="0"/>
      <p:bldP spid="155" grpId="0"/>
      <p:bldP spid="160" grpId="0" animBg="1"/>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PSS 1 </a:t>
            </a:r>
            <a:r>
              <a:rPr lang="en-US" dirty="0" smtClean="0"/>
              <a:t>Hardware: Message Display</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873" y="1549223"/>
            <a:ext cx="7308252" cy="5162400"/>
          </a:xfrm>
          <a:prstGeom prst="rect">
            <a:avLst/>
          </a:prstGeom>
        </p:spPr>
      </p:pic>
      <p:cxnSp>
        <p:nvCxnSpPr>
          <p:cNvPr id="76" name="Straight Connector 75"/>
          <p:cNvCxnSpPr/>
          <p:nvPr/>
        </p:nvCxnSpPr>
        <p:spPr>
          <a:xfrm>
            <a:off x="3779912" y="3077841"/>
            <a:ext cx="3265693" cy="711199"/>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1046" name="Oval 1045"/>
          <p:cNvSpPr/>
          <p:nvPr/>
        </p:nvSpPr>
        <p:spPr>
          <a:xfrm>
            <a:off x="1403648" y="578189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43" name="Rectangle 1042"/>
          <p:cNvSpPr/>
          <p:nvPr/>
        </p:nvSpPr>
        <p:spPr>
          <a:xfrm>
            <a:off x="1131236" y="1701986"/>
            <a:ext cx="2648676" cy="1994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58" name="Oval 57"/>
          <p:cNvSpPr/>
          <p:nvPr/>
        </p:nvSpPr>
        <p:spPr>
          <a:xfrm>
            <a:off x="5261111" y="588532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1" name="Oval 60"/>
          <p:cNvSpPr/>
          <p:nvPr/>
        </p:nvSpPr>
        <p:spPr>
          <a:xfrm>
            <a:off x="4977813" y="579634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4" name="Oval 63"/>
          <p:cNvSpPr/>
          <p:nvPr/>
        </p:nvSpPr>
        <p:spPr>
          <a:xfrm>
            <a:off x="3508056" y="5796855"/>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 name="Oval 66"/>
          <p:cNvSpPr/>
          <p:nvPr/>
        </p:nvSpPr>
        <p:spPr>
          <a:xfrm>
            <a:off x="7314697" y="5745892"/>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0" name="Oval 69"/>
          <p:cNvSpPr/>
          <p:nvPr/>
        </p:nvSpPr>
        <p:spPr>
          <a:xfrm>
            <a:off x="7318073" y="452175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53" name="Rectangle 1052"/>
          <p:cNvSpPr/>
          <p:nvPr/>
        </p:nvSpPr>
        <p:spPr>
          <a:xfrm>
            <a:off x="1295588" y="5826281"/>
            <a:ext cx="377026" cy="230832"/>
          </a:xfrm>
          <a:prstGeom prst="rect">
            <a:avLst/>
          </a:prstGeom>
        </p:spPr>
        <p:txBody>
          <a:bodyPr wrap="none">
            <a:spAutoFit/>
          </a:bodyPr>
          <a:lstStyle/>
          <a:p>
            <a:r>
              <a:rPr lang="en-US" sz="900" dirty="0" smtClean="0"/>
              <a:t>BOS</a:t>
            </a:r>
            <a:endParaRPr lang="en-US" sz="900" dirty="0"/>
          </a:p>
        </p:txBody>
      </p:sp>
      <p:sp>
        <p:nvSpPr>
          <p:cNvPr id="79" name="Rectangle 78"/>
          <p:cNvSpPr/>
          <p:nvPr/>
        </p:nvSpPr>
        <p:spPr>
          <a:xfrm>
            <a:off x="4817398" y="5855465"/>
            <a:ext cx="402674" cy="230832"/>
          </a:xfrm>
          <a:prstGeom prst="rect">
            <a:avLst/>
          </a:prstGeom>
        </p:spPr>
        <p:txBody>
          <a:bodyPr wrap="none">
            <a:spAutoFit/>
          </a:bodyPr>
          <a:lstStyle/>
          <a:p>
            <a:r>
              <a:rPr lang="en-US" sz="900" dirty="0" smtClean="0"/>
              <a:t>BOS </a:t>
            </a:r>
            <a:endParaRPr lang="en-US" sz="900" dirty="0"/>
          </a:p>
        </p:txBody>
      </p:sp>
      <p:sp>
        <p:nvSpPr>
          <p:cNvPr id="80" name="Rectangle 79"/>
          <p:cNvSpPr/>
          <p:nvPr/>
        </p:nvSpPr>
        <p:spPr>
          <a:xfrm>
            <a:off x="3328524" y="5858113"/>
            <a:ext cx="377026" cy="230832"/>
          </a:xfrm>
          <a:prstGeom prst="rect">
            <a:avLst/>
          </a:prstGeom>
        </p:spPr>
        <p:txBody>
          <a:bodyPr wrap="none">
            <a:spAutoFit/>
          </a:bodyPr>
          <a:lstStyle/>
          <a:p>
            <a:r>
              <a:rPr lang="en-US" sz="900" dirty="0" smtClean="0"/>
              <a:t>BOS</a:t>
            </a:r>
            <a:endParaRPr lang="en-US" sz="900" dirty="0"/>
          </a:p>
        </p:txBody>
      </p:sp>
      <p:sp>
        <p:nvSpPr>
          <p:cNvPr id="81" name="Rectangle 80"/>
          <p:cNvSpPr/>
          <p:nvPr/>
        </p:nvSpPr>
        <p:spPr>
          <a:xfrm>
            <a:off x="5210526" y="5857622"/>
            <a:ext cx="377026" cy="230832"/>
          </a:xfrm>
          <a:prstGeom prst="rect">
            <a:avLst/>
          </a:prstGeom>
        </p:spPr>
        <p:txBody>
          <a:bodyPr wrap="none">
            <a:spAutoFit/>
          </a:bodyPr>
          <a:lstStyle/>
          <a:p>
            <a:r>
              <a:rPr lang="en-US" sz="900" dirty="0" smtClean="0"/>
              <a:t>BOS</a:t>
            </a:r>
            <a:endParaRPr lang="en-US" sz="900" dirty="0"/>
          </a:p>
        </p:txBody>
      </p:sp>
      <p:sp>
        <p:nvSpPr>
          <p:cNvPr id="82" name="Rectangle 81"/>
          <p:cNvSpPr/>
          <p:nvPr/>
        </p:nvSpPr>
        <p:spPr>
          <a:xfrm>
            <a:off x="7460143" y="5686520"/>
            <a:ext cx="377026" cy="230832"/>
          </a:xfrm>
          <a:prstGeom prst="rect">
            <a:avLst/>
          </a:prstGeom>
        </p:spPr>
        <p:txBody>
          <a:bodyPr wrap="none">
            <a:spAutoFit/>
          </a:bodyPr>
          <a:lstStyle/>
          <a:p>
            <a:r>
              <a:rPr lang="en-US" sz="900" dirty="0" smtClean="0"/>
              <a:t>BOS</a:t>
            </a:r>
            <a:endParaRPr lang="en-US" sz="900" dirty="0"/>
          </a:p>
        </p:txBody>
      </p:sp>
      <p:sp>
        <p:nvSpPr>
          <p:cNvPr id="83" name="Rectangle 82"/>
          <p:cNvSpPr/>
          <p:nvPr/>
        </p:nvSpPr>
        <p:spPr>
          <a:xfrm>
            <a:off x="7450847" y="4465019"/>
            <a:ext cx="377026" cy="230832"/>
          </a:xfrm>
          <a:prstGeom prst="rect">
            <a:avLst/>
          </a:prstGeom>
        </p:spPr>
        <p:txBody>
          <a:bodyPr wrap="none">
            <a:spAutoFit/>
          </a:bodyPr>
          <a:lstStyle/>
          <a:p>
            <a:r>
              <a:rPr lang="en-US" sz="900" dirty="0" smtClean="0"/>
              <a:t>BOS</a:t>
            </a:r>
            <a:endParaRPr lang="en-US" sz="900" dirty="0"/>
          </a:p>
        </p:txBody>
      </p:sp>
      <p:sp>
        <p:nvSpPr>
          <p:cNvPr id="92" name="TextBox 91"/>
          <p:cNvSpPr txBox="1"/>
          <p:nvPr/>
        </p:nvSpPr>
        <p:spPr>
          <a:xfrm>
            <a:off x="762286" y="1759176"/>
            <a:ext cx="1496721" cy="261610"/>
          </a:xfrm>
          <a:prstGeom prst="rect">
            <a:avLst/>
          </a:prstGeom>
          <a:solidFill>
            <a:schemeClr val="bg1"/>
          </a:solidFill>
        </p:spPr>
        <p:txBody>
          <a:bodyPr wrap="square" rtlCol="0">
            <a:spAutoFit/>
          </a:bodyPr>
          <a:lstStyle/>
          <a:p>
            <a:r>
              <a:rPr lang="en-US" sz="1100" b="1" dirty="0" smtClean="0"/>
              <a:t>PSS 1 Area Plan View</a:t>
            </a:r>
            <a:endParaRPr lang="en-US" sz="1100" b="1" dirty="0"/>
          </a:p>
        </p:txBody>
      </p:sp>
      <p:sp>
        <p:nvSpPr>
          <p:cNvPr id="5" name="TextBox 4"/>
          <p:cNvSpPr txBox="1"/>
          <p:nvPr/>
        </p:nvSpPr>
        <p:spPr>
          <a:xfrm>
            <a:off x="822182" y="1781357"/>
            <a:ext cx="1998786" cy="265838"/>
          </a:xfrm>
          <a:prstGeom prst="rect">
            <a:avLst/>
          </a:prstGeom>
          <a:solidFill>
            <a:schemeClr val="bg1"/>
          </a:solidFill>
        </p:spPr>
        <p:txBody>
          <a:bodyPr wrap="square" rtlCol="0">
            <a:spAutoFit/>
          </a:bodyPr>
          <a:lstStyle/>
          <a:p>
            <a:r>
              <a:rPr lang="en-US" sz="1100" b="1" dirty="0" smtClean="0"/>
              <a:t>Message Display</a:t>
            </a:r>
            <a:endParaRPr lang="en-US" sz="1100" b="1" dirty="0"/>
          </a:p>
        </p:txBody>
      </p:sp>
      <p:sp>
        <p:nvSpPr>
          <p:cNvPr id="50" name="Flowchart: Extract 49"/>
          <p:cNvSpPr/>
          <p:nvPr/>
        </p:nvSpPr>
        <p:spPr>
          <a:xfrm>
            <a:off x="7195390" y="3657660"/>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8" name="Flowchart: Extract 87"/>
          <p:cNvSpPr/>
          <p:nvPr/>
        </p:nvSpPr>
        <p:spPr>
          <a:xfrm>
            <a:off x="2203588" y="4801588"/>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8" name="Flowchart: Extract 97"/>
          <p:cNvSpPr/>
          <p:nvPr/>
        </p:nvSpPr>
        <p:spPr>
          <a:xfrm>
            <a:off x="5561785" y="4813645"/>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1" name="Flowchart: Extract 100"/>
          <p:cNvSpPr/>
          <p:nvPr/>
        </p:nvSpPr>
        <p:spPr>
          <a:xfrm>
            <a:off x="4203447" y="4869118"/>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4" name="Flowchart: Extract 103"/>
          <p:cNvSpPr/>
          <p:nvPr/>
        </p:nvSpPr>
        <p:spPr>
          <a:xfrm>
            <a:off x="946524" y="5657573"/>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8" name="Rectangle 107"/>
          <p:cNvSpPr/>
          <p:nvPr/>
        </p:nvSpPr>
        <p:spPr>
          <a:xfrm>
            <a:off x="802423" y="5466709"/>
            <a:ext cx="346570" cy="190770"/>
          </a:xfrm>
          <a:prstGeom prst="rect">
            <a:avLst/>
          </a:prstGeom>
        </p:spPr>
        <p:txBody>
          <a:bodyPr wrap="none">
            <a:spAutoFit/>
          </a:bodyPr>
          <a:lstStyle/>
          <a:p>
            <a:r>
              <a:rPr lang="en-US" sz="900" dirty="0" smtClean="0"/>
              <a:t>RM</a:t>
            </a:r>
            <a:endParaRPr lang="en-US" sz="900" dirty="0"/>
          </a:p>
        </p:txBody>
      </p:sp>
      <p:sp>
        <p:nvSpPr>
          <p:cNvPr id="109" name="Rectangle 108"/>
          <p:cNvSpPr/>
          <p:nvPr/>
        </p:nvSpPr>
        <p:spPr>
          <a:xfrm>
            <a:off x="7051367" y="3465904"/>
            <a:ext cx="346570" cy="230832"/>
          </a:xfrm>
          <a:prstGeom prst="rect">
            <a:avLst/>
          </a:prstGeom>
        </p:spPr>
        <p:txBody>
          <a:bodyPr wrap="none">
            <a:spAutoFit/>
          </a:bodyPr>
          <a:lstStyle/>
          <a:p>
            <a:r>
              <a:rPr lang="en-US" sz="900" dirty="0" smtClean="0"/>
              <a:t>RM</a:t>
            </a:r>
            <a:endParaRPr lang="en-US" sz="900" dirty="0"/>
          </a:p>
        </p:txBody>
      </p:sp>
      <p:sp>
        <p:nvSpPr>
          <p:cNvPr id="110" name="Rectangle 109"/>
          <p:cNvSpPr/>
          <p:nvPr/>
        </p:nvSpPr>
        <p:spPr>
          <a:xfrm>
            <a:off x="5278511" y="4733092"/>
            <a:ext cx="346570" cy="230832"/>
          </a:xfrm>
          <a:prstGeom prst="rect">
            <a:avLst/>
          </a:prstGeom>
        </p:spPr>
        <p:txBody>
          <a:bodyPr wrap="none">
            <a:spAutoFit/>
          </a:bodyPr>
          <a:lstStyle/>
          <a:p>
            <a:r>
              <a:rPr lang="en-US" sz="900" dirty="0" smtClean="0"/>
              <a:t>RM</a:t>
            </a:r>
            <a:endParaRPr lang="en-US" sz="900" dirty="0"/>
          </a:p>
        </p:txBody>
      </p:sp>
      <p:sp>
        <p:nvSpPr>
          <p:cNvPr id="111" name="Rectangle 110"/>
          <p:cNvSpPr/>
          <p:nvPr/>
        </p:nvSpPr>
        <p:spPr>
          <a:xfrm>
            <a:off x="3912495" y="4767758"/>
            <a:ext cx="346570" cy="230832"/>
          </a:xfrm>
          <a:prstGeom prst="rect">
            <a:avLst/>
          </a:prstGeom>
        </p:spPr>
        <p:txBody>
          <a:bodyPr wrap="none">
            <a:spAutoFit/>
          </a:bodyPr>
          <a:lstStyle/>
          <a:p>
            <a:r>
              <a:rPr lang="en-US" sz="900" dirty="0" smtClean="0"/>
              <a:t>RM</a:t>
            </a:r>
            <a:endParaRPr lang="en-US" sz="900" dirty="0"/>
          </a:p>
        </p:txBody>
      </p:sp>
      <p:sp>
        <p:nvSpPr>
          <p:cNvPr id="112" name="Rectangle 111"/>
          <p:cNvSpPr/>
          <p:nvPr/>
        </p:nvSpPr>
        <p:spPr>
          <a:xfrm>
            <a:off x="1909618" y="4721009"/>
            <a:ext cx="346570" cy="230832"/>
          </a:xfrm>
          <a:prstGeom prst="rect">
            <a:avLst/>
          </a:prstGeom>
        </p:spPr>
        <p:txBody>
          <a:bodyPr wrap="none">
            <a:spAutoFit/>
          </a:bodyPr>
          <a:lstStyle/>
          <a:p>
            <a:r>
              <a:rPr lang="en-US" sz="900" dirty="0" smtClean="0"/>
              <a:t>RM</a:t>
            </a:r>
            <a:endParaRPr lang="en-US" sz="900" dirty="0"/>
          </a:p>
        </p:txBody>
      </p:sp>
      <p:sp>
        <p:nvSpPr>
          <p:cNvPr id="69" name="Rectangle 68"/>
          <p:cNvSpPr/>
          <p:nvPr/>
        </p:nvSpPr>
        <p:spPr>
          <a:xfrm>
            <a:off x="7462707" y="3701638"/>
            <a:ext cx="447558" cy="369332"/>
          </a:xfrm>
          <a:prstGeom prst="rect">
            <a:avLst/>
          </a:prstGeom>
        </p:spPr>
        <p:txBody>
          <a:bodyPr wrap="none">
            <a:spAutoFit/>
          </a:bodyPr>
          <a:lstStyle/>
          <a:p>
            <a:r>
              <a:rPr lang="en-US" sz="900" dirty="0"/>
              <a:t>E-Exit</a:t>
            </a:r>
          </a:p>
          <a:p>
            <a:r>
              <a:rPr lang="en-US" sz="900" dirty="0"/>
              <a:t>Door</a:t>
            </a:r>
          </a:p>
        </p:txBody>
      </p:sp>
      <p:sp>
        <p:nvSpPr>
          <p:cNvPr id="71" name="Rectangle 70"/>
          <p:cNvSpPr/>
          <p:nvPr/>
        </p:nvSpPr>
        <p:spPr>
          <a:xfrm>
            <a:off x="7045605" y="5191156"/>
            <a:ext cx="417102" cy="369332"/>
          </a:xfrm>
          <a:prstGeom prst="rect">
            <a:avLst/>
          </a:prstGeom>
        </p:spPr>
        <p:txBody>
          <a:bodyPr wrap="none">
            <a:spAutoFit/>
          </a:bodyPr>
          <a:lstStyle/>
          <a:p>
            <a:r>
              <a:rPr lang="en-US" sz="900" dirty="0" smtClean="0"/>
              <a:t>Fire </a:t>
            </a:r>
          </a:p>
          <a:p>
            <a:r>
              <a:rPr lang="en-US" sz="900" dirty="0" smtClean="0"/>
              <a:t>Door</a:t>
            </a:r>
            <a:endParaRPr lang="en-US" sz="900" dirty="0"/>
          </a:p>
        </p:txBody>
      </p:sp>
      <p:sp>
        <p:nvSpPr>
          <p:cNvPr id="72" name="Rectangle 71"/>
          <p:cNvSpPr/>
          <p:nvPr/>
        </p:nvSpPr>
        <p:spPr>
          <a:xfrm>
            <a:off x="5291478" y="5551346"/>
            <a:ext cx="461986" cy="230832"/>
          </a:xfrm>
          <a:prstGeom prst="rect">
            <a:avLst/>
          </a:prstGeom>
        </p:spPr>
        <p:txBody>
          <a:bodyPr wrap="none">
            <a:spAutoFit/>
          </a:bodyPr>
          <a:lstStyle/>
          <a:p>
            <a:r>
              <a:rPr lang="en-US" sz="900" dirty="0" smtClean="0"/>
              <a:t>Fence</a:t>
            </a:r>
            <a:endParaRPr lang="en-US" sz="900" dirty="0"/>
          </a:p>
        </p:txBody>
      </p:sp>
      <p:sp>
        <p:nvSpPr>
          <p:cNvPr id="73" name="Rectangle 72"/>
          <p:cNvSpPr/>
          <p:nvPr/>
        </p:nvSpPr>
        <p:spPr>
          <a:xfrm>
            <a:off x="937390" y="5741890"/>
            <a:ext cx="461986" cy="230832"/>
          </a:xfrm>
          <a:prstGeom prst="rect">
            <a:avLst/>
          </a:prstGeom>
        </p:spPr>
        <p:txBody>
          <a:bodyPr wrap="none">
            <a:spAutoFit/>
          </a:bodyPr>
          <a:lstStyle/>
          <a:p>
            <a:r>
              <a:rPr lang="en-US" sz="900" dirty="0" smtClean="0"/>
              <a:t>Fence</a:t>
            </a:r>
            <a:endParaRPr lang="en-US" sz="900" dirty="0"/>
          </a:p>
        </p:txBody>
      </p:sp>
      <p:sp>
        <p:nvSpPr>
          <p:cNvPr id="123" name="Rectangle 122"/>
          <p:cNvSpPr/>
          <p:nvPr/>
        </p:nvSpPr>
        <p:spPr>
          <a:xfrm>
            <a:off x="1226209" y="5649169"/>
            <a:ext cx="45719" cy="13036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6" name="Rectangle 125"/>
          <p:cNvSpPr/>
          <p:nvPr/>
        </p:nvSpPr>
        <p:spPr>
          <a:xfrm>
            <a:off x="5273596" y="5637371"/>
            <a:ext cx="45719" cy="13036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4" name="Rectangle 133"/>
          <p:cNvSpPr/>
          <p:nvPr/>
        </p:nvSpPr>
        <p:spPr>
          <a:xfrm flipH="1">
            <a:off x="7275207" y="3887324"/>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0" name="Rectangle 139"/>
          <p:cNvSpPr/>
          <p:nvPr/>
        </p:nvSpPr>
        <p:spPr>
          <a:xfrm flipH="1">
            <a:off x="7160443" y="5131784"/>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59" name="Straight Connector 58"/>
          <p:cNvCxnSpPr/>
          <p:nvPr/>
        </p:nvCxnSpPr>
        <p:spPr>
          <a:xfrm>
            <a:off x="683568" y="2020786"/>
            <a:ext cx="0" cy="197562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2432414" y="3120647"/>
            <a:ext cx="1532177" cy="253916"/>
          </a:xfrm>
          <a:prstGeom prst="rect">
            <a:avLst/>
          </a:prstGeom>
        </p:spPr>
        <p:txBody>
          <a:bodyPr wrap="square">
            <a:spAutoFit/>
          </a:bodyPr>
          <a:lstStyle/>
          <a:p>
            <a:pPr algn="ctr"/>
            <a:r>
              <a:rPr lang="en-US" sz="1050" dirty="0" smtClean="0"/>
              <a:t>Message Display</a:t>
            </a:r>
            <a:endParaRPr lang="en-US" sz="1050"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553" y="565893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1367" y="566676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7026" y="566676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8703" y="565893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8718" y="5667807"/>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7552" y="5840395"/>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1996" y="5849403"/>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594" y="5840394"/>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4128" y="5521394"/>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1739" y="4891977"/>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5977" y="4530840"/>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 name="Rectangle 144"/>
          <p:cNvSpPr/>
          <p:nvPr/>
        </p:nvSpPr>
        <p:spPr>
          <a:xfrm>
            <a:off x="1226209" y="5545443"/>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46" name="Rectangle 145"/>
          <p:cNvSpPr/>
          <p:nvPr/>
        </p:nvSpPr>
        <p:spPr>
          <a:xfrm>
            <a:off x="5399039" y="572011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47" name="Rectangle 146"/>
          <p:cNvSpPr/>
          <p:nvPr/>
        </p:nvSpPr>
        <p:spPr>
          <a:xfrm>
            <a:off x="4758551" y="554013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48" name="Rectangle 147"/>
          <p:cNvSpPr/>
          <p:nvPr/>
        </p:nvSpPr>
        <p:spPr>
          <a:xfrm>
            <a:off x="3919094" y="553223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49" name="Rectangle 148"/>
          <p:cNvSpPr/>
          <p:nvPr/>
        </p:nvSpPr>
        <p:spPr>
          <a:xfrm>
            <a:off x="2900812" y="568510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50" name="Rectangle 149"/>
          <p:cNvSpPr/>
          <p:nvPr/>
        </p:nvSpPr>
        <p:spPr>
          <a:xfrm>
            <a:off x="2035856" y="5540301"/>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51" name="Rectangle 150"/>
          <p:cNvSpPr/>
          <p:nvPr/>
        </p:nvSpPr>
        <p:spPr>
          <a:xfrm>
            <a:off x="6653377" y="4411534"/>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52" name="Rectangle 151"/>
          <p:cNvSpPr/>
          <p:nvPr/>
        </p:nvSpPr>
        <p:spPr>
          <a:xfrm>
            <a:off x="6673583" y="4908262"/>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53" name="Rectangle 152"/>
          <p:cNvSpPr/>
          <p:nvPr/>
        </p:nvSpPr>
        <p:spPr>
          <a:xfrm>
            <a:off x="6757472" y="5526448"/>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54" name="Rectangle 153"/>
          <p:cNvSpPr/>
          <p:nvPr/>
        </p:nvSpPr>
        <p:spPr>
          <a:xfrm>
            <a:off x="6692715" y="5717810"/>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55" name="Rectangle 154"/>
          <p:cNvSpPr/>
          <p:nvPr/>
        </p:nvSpPr>
        <p:spPr>
          <a:xfrm>
            <a:off x="6018534" y="5727074"/>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nvGrpSpPr>
          <p:cNvPr id="121" name="Group 120"/>
          <p:cNvGrpSpPr/>
          <p:nvPr/>
        </p:nvGrpSpPr>
        <p:grpSpPr>
          <a:xfrm>
            <a:off x="8028384" y="2492896"/>
            <a:ext cx="216024" cy="216024"/>
            <a:chOff x="1321871" y="5697252"/>
            <a:chExt cx="216024" cy="216024"/>
          </a:xfrm>
        </p:grpSpPr>
        <p:sp>
          <p:nvSpPr>
            <p:cNvPr id="122" name="Oval 121"/>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Rectangle 123"/>
            <p:cNvSpPr/>
            <p:nvPr/>
          </p:nvSpPr>
          <p:spPr>
            <a:xfrm flipH="1">
              <a:off x="1360782" y="5795536"/>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25" name="Group 124"/>
          <p:cNvGrpSpPr/>
          <p:nvPr/>
        </p:nvGrpSpPr>
        <p:grpSpPr>
          <a:xfrm>
            <a:off x="8028384" y="2204864"/>
            <a:ext cx="216024" cy="216024"/>
            <a:chOff x="1321871" y="5697252"/>
            <a:chExt cx="216024" cy="216024"/>
          </a:xfrm>
        </p:grpSpPr>
        <p:sp>
          <p:nvSpPr>
            <p:cNvPr id="127" name="Oval 126"/>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Flowchart: Extract 94"/>
            <p:cNvSpPr/>
            <p:nvPr/>
          </p:nvSpPr>
          <p:spPr>
            <a:xfrm>
              <a:off x="1403648" y="5781896"/>
              <a:ext cx="45719" cy="45719"/>
            </a:xfrm>
            <a:prstGeom prst="flowChartExtra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31" name="Group 130"/>
          <p:cNvGrpSpPr/>
          <p:nvPr/>
        </p:nvGrpSpPr>
        <p:grpSpPr>
          <a:xfrm>
            <a:off x="8028384" y="1916832"/>
            <a:ext cx="216024" cy="216024"/>
            <a:chOff x="1321871" y="5697252"/>
            <a:chExt cx="216024" cy="216024"/>
          </a:xfrm>
        </p:grpSpPr>
        <p:sp>
          <p:nvSpPr>
            <p:cNvPr id="132" name="Oval 131"/>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35" name="Rectangle 134"/>
          <p:cNvSpPr/>
          <p:nvPr/>
        </p:nvSpPr>
        <p:spPr>
          <a:xfrm>
            <a:off x="8191553" y="1908168"/>
            <a:ext cx="889987" cy="215444"/>
          </a:xfrm>
          <a:prstGeom prst="rect">
            <a:avLst/>
          </a:prstGeom>
        </p:spPr>
        <p:txBody>
          <a:bodyPr wrap="none">
            <a:spAutoFit/>
          </a:bodyPr>
          <a:lstStyle/>
          <a:p>
            <a:r>
              <a:rPr lang="en-US" sz="800" dirty="0"/>
              <a:t>Beam-off </a:t>
            </a:r>
            <a:r>
              <a:rPr lang="en-US" sz="800" dirty="0" smtClean="0"/>
              <a:t>Station</a:t>
            </a:r>
            <a:endParaRPr lang="en-US" sz="800" dirty="0"/>
          </a:p>
        </p:txBody>
      </p:sp>
      <p:sp>
        <p:nvSpPr>
          <p:cNvPr id="136" name="Rectangle 135"/>
          <p:cNvSpPr/>
          <p:nvPr/>
        </p:nvSpPr>
        <p:spPr>
          <a:xfrm>
            <a:off x="8202768" y="2492896"/>
            <a:ext cx="851515" cy="215444"/>
          </a:xfrm>
          <a:prstGeom prst="rect">
            <a:avLst/>
          </a:prstGeom>
        </p:spPr>
        <p:txBody>
          <a:bodyPr wrap="none">
            <a:spAutoFit/>
          </a:bodyPr>
          <a:lstStyle/>
          <a:p>
            <a:r>
              <a:rPr lang="en-US" sz="800" dirty="0" smtClean="0"/>
              <a:t>E-exit/Fire Door</a:t>
            </a:r>
            <a:endParaRPr lang="en-US" sz="800" dirty="0"/>
          </a:p>
        </p:txBody>
      </p:sp>
      <p:sp>
        <p:nvSpPr>
          <p:cNvPr id="138" name="Rectangle 137"/>
          <p:cNvSpPr/>
          <p:nvPr/>
        </p:nvSpPr>
        <p:spPr>
          <a:xfrm>
            <a:off x="8202768" y="2780928"/>
            <a:ext cx="736099" cy="215444"/>
          </a:xfrm>
          <a:prstGeom prst="rect">
            <a:avLst/>
          </a:prstGeom>
        </p:spPr>
        <p:txBody>
          <a:bodyPr wrap="none">
            <a:spAutoFit/>
          </a:bodyPr>
          <a:lstStyle/>
          <a:p>
            <a:r>
              <a:rPr lang="en-US" sz="800" dirty="0" smtClean="0"/>
              <a:t>Access Doors</a:t>
            </a:r>
            <a:endParaRPr lang="en-US" sz="800" dirty="0"/>
          </a:p>
        </p:txBody>
      </p:sp>
      <p:sp>
        <p:nvSpPr>
          <p:cNvPr id="139" name="Oval 138"/>
          <p:cNvSpPr/>
          <p:nvPr/>
        </p:nvSpPr>
        <p:spPr>
          <a:xfrm>
            <a:off x="8028384" y="2801748"/>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Rectangle 140"/>
          <p:cNvSpPr/>
          <p:nvPr/>
        </p:nvSpPr>
        <p:spPr>
          <a:xfrm flipH="1">
            <a:off x="8067295" y="2837572"/>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2" name="Rectangle 141"/>
          <p:cNvSpPr/>
          <p:nvPr/>
        </p:nvSpPr>
        <p:spPr>
          <a:xfrm flipH="1">
            <a:off x="8067015" y="2920572"/>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43" name="Rectangle 142"/>
          <p:cNvSpPr/>
          <p:nvPr/>
        </p:nvSpPr>
        <p:spPr>
          <a:xfrm>
            <a:off x="8184613" y="2197924"/>
            <a:ext cx="954107" cy="215444"/>
          </a:xfrm>
          <a:prstGeom prst="rect">
            <a:avLst/>
          </a:prstGeom>
        </p:spPr>
        <p:txBody>
          <a:bodyPr wrap="none">
            <a:spAutoFit/>
          </a:bodyPr>
          <a:lstStyle/>
          <a:p>
            <a:r>
              <a:rPr lang="en-US" sz="800" dirty="0"/>
              <a:t>Radiation </a:t>
            </a:r>
            <a:r>
              <a:rPr lang="en-US" sz="800" dirty="0" smtClean="0"/>
              <a:t>Monitor</a:t>
            </a:r>
            <a:endParaRPr lang="en-US" sz="800" dirty="0"/>
          </a:p>
        </p:txBody>
      </p:sp>
      <p:sp>
        <p:nvSpPr>
          <p:cNvPr id="144" name="Rectangle 143"/>
          <p:cNvSpPr/>
          <p:nvPr/>
        </p:nvSpPr>
        <p:spPr>
          <a:xfrm flipH="1">
            <a:off x="7091154" y="4067868"/>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56" name="Rectangle 155"/>
          <p:cNvSpPr/>
          <p:nvPr/>
        </p:nvSpPr>
        <p:spPr>
          <a:xfrm flipH="1">
            <a:off x="7090874" y="3894088"/>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157" name="Group 156"/>
          <p:cNvGrpSpPr/>
          <p:nvPr/>
        </p:nvGrpSpPr>
        <p:grpSpPr>
          <a:xfrm>
            <a:off x="8028384" y="3105444"/>
            <a:ext cx="216024" cy="216024"/>
            <a:chOff x="1321871" y="5697252"/>
            <a:chExt cx="216024" cy="216024"/>
          </a:xfrm>
        </p:grpSpPr>
        <p:sp>
          <p:nvSpPr>
            <p:cNvPr id="158" name="Oval 157"/>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Rectangle 158"/>
            <p:cNvSpPr/>
            <p:nvPr/>
          </p:nvSpPr>
          <p:spPr>
            <a:xfrm>
              <a:off x="1403648" y="5745892"/>
              <a:ext cx="45719" cy="13036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61" name="Rectangle 160"/>
          <p:cNvSpPr/>
          <p:nvPr/>
        </p:nvSpPr>
        <p:spPr>
          <a:xfrm>
            <a:off x="8183984" y="3077841"/>
            <a:ext cx="661459" cy="215444"/>
          </a:xfrm>
          <a:prstGeom prst="rect">
            <a:avLst/>
          </a:prstGeom>
        </p:spPr>
        <p:txBody>
          <a:bodyPr wrap="none">
            <a:spAutoFit/>
          </a:bodyPr>
          <a:lstStyle/>
          <a:p>
            <a:r>
              <a:rPr lang="en-US" sz="800" dirty="0" smtClean="0"/>
              <a:t>Zone Fence</a:t>
            </a:r>
            <a:endParaRPr lang="en-US" sz="800" dirty="0"/>
          </a:p>
        </p:txBody>
      </p:sp>
      <p:grpSp>
        <p:nvGrpSpPr>
          <p:cNvPr id="10" name="Group 9"/>
          <p:cNvGrpSpPr/>
          <p:nvPr/>
        </p:nvGrpSpPr>
        <p:grpSpPr>
          <a:xfrm>
            <a:off x="7053469" y="3680889"/>
            <a:ext cx="216024" cy="216024"/>
            <a:chOff x="8218113" y="3723783"/>
            <a:chExt cx="216024" cy="216024"/>
          </a:xfrm>
        </p:grpSpPr>
        <p:sp>
          <p:nvSpPr>
            <p:cNvPr id="106" name="Oval 105"/>
            <p:cNvSpPr/>
            <p:nvPr/>
          </p:nvSpPr>
          <p:spPr>
            <a:xfrm>
              <a:off x="8218113" y="3723783"/>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7" name="Rectangle 106"/>
            <p:cNvSpPr/>
            <p:nvPr/>
          </p:nvSpPr>
          <p:spPr>
            <a:xfrm flipH="1" flipV="1">
              <a:off x="8293375" y="3802171"/>
              <a:ext cx="83612" cy="8171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8045382" y="3410175"/>
            <a:ext cx="220995" cy="87987"/>
          </a:xfrm>
          <a:prstGeom prst="rect">
            <a:avLst/>
          </a:prstGeom>
        </p:spPr>
      </p:pic>
      <p:sp>
        <p:nvSpPr>
          <p:cNvPr id="113" name="Rectangle 112"/>
          <p:cNvSpPr/>
          <p:nvPr/>
        </p:nvSpPr>
        <p:spPr>
          <a:xfrm>
            <a:off x="8211542" y="3346447"/>
            <a:ext cx="562975" cy="215444"/>
          </a:xfrm>
          <a:prstGeom prst="rect">
            <a:avLst/>
          </a:prstGeom>
        </p:spPr>
        <p:txBody>
          <a:bodyPr wrap="none">
            <a:spAutoFit/>
          </a:bodyPr>
          <a:lstStyle/>
          <a:p>
            <a:r>
              <a:rPr lang="en-US" sz="800" dirty="0" smtClean="0"/>
              <a:t>B/R Light</a:t>
            </a:r>
            <a:endParaRPr lang="en-US" sz="800" dirty="0"/>
          </a:p>
        </p:txBody>
      </p:sp>
      <p:sp>
        <p:nvSpPr>
          <p:cNvPr id="13" name="TextBox 12"/>
          <p:cNvSpPr txBox="1"/>
          <p:nvPr/>
        </p:nvSpPr>
        <p:spPr>
          <a:xfrm>
            <a:off x="946524" y="3551528"/>
            <a:ext cx="4146989" cy="415498"/>
          </a:xfrm>
          <a:prstGeom prst="rect">
            <a:avLst/>
          </a:prstGeom>
          <a:noFill/>
        </p:spPr>
        <p:txBody>
          <a:bodyPr wrap="square" rtlCol="0">
            <a:spAutoFit/>
          </a:bodyPr>
          <a:lstStyle/>
          <a:p>
            <a:pPr algn="just"/>
            <a:r>
              <a:rPr lang="en-US" sz="1050" dirty="0" smtClean="0"/>
              <a:t>Message Displays will be installed at the entry and E-exit points to tunnel as a pre-warning for radiation hazards, ODH, access status, etc.</a:t>
            </a:r>
          </a:p>
        </p:txBody>
      </p:sp>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5657" y="1820474"/>
            <a:ext cx="2245692" cy="1284969"/>
          </a:xfrm>
          <a:prstGeom prst="rect">
            <a:avLst/>
          </a:prstGeom>
        </p:spPr>
      </p:pic>
    </p:spTree>
    <p:extLst>
      <p:ext uri="{BB962C8B-B14F-4D97-AF65-F5344CB8AC3E}">
        <p14:creationId xmlns:p14="http://schemas.microsoft.com/office/powerpoint/2010/main" val="283328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42" presetClass="path" presetSubtype="0" accel="50000" decel="50000" fill="hold" nodeType="withEffect">
                                  <p:stCondLst>
                                    <p:cond delay="0"/>
                                  </p:stCondLst>
                                  <p:childTnLst>
                                    <p:animMotion origin="layout" path="M -0.15486 -0.04257 L -2.77778E-7 3.01874E-6 " pathEditMode="relative" rAng="0" ptsTypes="AA">
                                      <p:cBhvr>
                                        <p:cTn id="16" dur="2000" fill="hold"/>
                                        <p:tgtEl>
                                          <p:spTgt spid="76"/>
                                        </p:tgtEl>
                                        <p:attrNameLst>
                                          <p:attrName>ppt_x</p:attrName>
                                          <p:attrName>ppt_y</p:attrName>
                                        </p:attrNameLst>
                                      </p:cBhvr>
                                      <p:rCtr x="7743" y="2128"/>
                                    </p:animMotion>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8"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PSS 1 </a:t>
            </a:r>
            <a:r>
              <a:rPr lang="en-US" dirty="0" smtClean="0"/>
              <a:t>Hardware: Public Address System</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873" y="1549223"/>
            <a:ext cx="7308252" cy="5162400"/>
          </a:xfrm>
          <a:prstGeom prst="rect">
            <a:avLst/>
          </a:prstGeom>
        </p:spPr>
      </p:pic>
      <p:cxnSp>
        <p:nvCxnSpPr>
          <p:cNvPr id="76" name="Straight Connector 75"/>
          <p:cNvCxnSpPr>
            <a:endCxn id="172" idx="7"/>
          </p:cNvCxnSpPr>
          <p:nvPr/>
        </p:nvCxnSpPr>
        <p:spPr>
          <a:xfrm flipH="1">
            <a:off x="1674788" y="4260459"/>
            <a:ext cx="2105124" cy="1456283"/>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73" name="Straight Connector 172"/>
          <p:cNvCxnSpPr>
            <a:endCxn id="169" idx="1"/>
          </p:cNvCxnSpPr>
          <p:nvPr/>
        </p:nvCxnSpPr>
        <p:spPr>
          <a:xfrm>
            <a:off x="4114607" y="4260459"/>
            <a:ext cx="629398" cy="1476372"/>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74" name="Straight Connector 173"/>
          <p:cNvCxnSpPr>
            <a:endCxn id="165" idx="1"/>
          </p:cNvCxnSpPr>
          <p:nvPr/>
        </p:nvCxnSpPr>
        <p:spPr>
          <a:xfrm>
            <a:off x="4429306" y="4260459"/>
            <a:ext cx="2733323" cy="1582889"/>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1046" name="Oval 1045"/>
          <p:cNvSpPr/>
          <p:nvPr/>
        </p:nvSpPr>
        <p:spPr>
          <a:xfrm>
            <a:off x="1403648" y="578189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8" name="Oval 57"/>
          <p:cNvSpPr/>
          <p:nvPr/>
        </p:nvSpPr>
        <p:spPr>
          <a:xfrm>
            <a:off x="5261111" y="588532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1" name="Oval 60"/>
          <p:cNvSpPr/>
          <p:nvPr/>
        </p:nvSpPr>
        <p:spPr>
          <a:xfrm>
            <a:off x="4977813" y="579634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4" name="Oval 63"/>
          <p:cNvSpPr/>
          <p:nvPr/>
        </p:nvSpPr>
        <p:spPr>
          <a:xfrm>
            <a:off x="3508056" y="5796855"/>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 name="Oval 66"/>
          <p:cNvSpPr/>
          <p:nvPr/>
        </p:nvSpPr>
        <p:spPr>
          <a:xfrm>
            <a:off x="7314697" y="5745892"/>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0" name="Oval 69"/>
          <p:cNvSpPr/>
          <p:nvPr/>
        </p:nvSpPr>
        <p:spPr>
          <a:xfrm>
            <a:off x="7318073" y="4521756"/>
            <a:ext cx="45719" cy="45719"/>
          </a:xfrm>
          <a:prstGeom prst="ellipse">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53" name="Rectangle 1052"/>
          <p:cNvSpPr/>
          <p:nvPr/>
        </p:nvSpPr>
        <p:spPr>
          <a:xfrm>
            <a:off x="1295588" y="5826281"/>
            <a:ext cx="377026" cy="230832"/>
          </a:xfrm>
          <a:prstGeom prst="rect">
            <a:avLst/>
          </a:prstGeom>
        </p:spPr>
        <p:txBody>
          <a:bodyPr wrap="none">
            <a:spAutoFit/>
          </a:bodyPr>
          <a:lstStyle/>
          <a:p>
            <a:r>
              <a:rPr lang="en-US" sz="900" dirty="0" smtClean="0"/>
              <a:t>BOS</a:t>
            </a:r>
            <a:endParaRPr lang="en-US" sz="900" dirty="0"/>
          </a:p>
        </p:txBody>
      </p:sp>
      <p:sp>
        <p:nvSpPr>
          <p:cNvPr id="79" name="Rectangle 78"/>
          <p:cNvSpPr/>
          <p:nvPr/>
        </p:nvSpPr>
        <p:spPr>
          <a:xfrm>
            <a:off x="4817398" y="5855465"/>
            <a:ext cx="402674" cy="230832"/>
          </a:xfrm>
          <a:prstGeom prst="rect">
            <a:avLst/>
          </a:prstGeom>
        </p:spPr>
        <p:txBody>
          <a:bodyPr wrap="none">
            <a:spAutoFit/>
          </a:bodyPr>
          <a:lstStyle/>
          <a:p>
            <a:r>
              <a:rPr lang="en-US" sz="900" dirty="0" smtClean="0"/>
              <a:t>BOS </a:t>
            </a:r>
            <a:endParaRPr lang="en-US" sz="900" dirty="0"/>
          </a:p>
        </p:txBody>
      </p:sp>
      <p:sp>
        <p:nvSpPr>
          <p:cNvPr id="80" name="Rectangle 79"/>
          <p:cNvSpPr/>
          <p:nvPr/>
        </p:nvSpPr>
        <p:spPr>
          <a:xfrm>
            <a:off x="3328524" y="5858113"/>
            <a:ext cx="377026" cy="230832"/>
          </a:xfrm>
          <a:prstGeom prst="rect">
            <a:avLst/>
          </a:prstGeom>
        </p:spPr>
        <p:txBody>
          <a:bodyPr wrap="none">
            <a:spAutoFit/>
          </a:bodyPr>
          <a:lstStyle/>
          <a:p>
            <a:r>
              <a:rPr lang="en-US" sz="900" dirty="0" smtClean="0"/>
              <a:t>BOS</a:t>
            </a:r>
            <a:endParaRPr lang="en-US" sz="900" dirty="0"/>
          </a:p>
        </p:txBody>
      </p:sp>
      <p:sp>
        <p:nvSpPr>
          <p:cNvPr id="1043" name="Rectangle 1042"/>
          <p:cNvSpPr/>
          <p:nvPr/>
        </p:nvSpPr>
        <p:spPr>
          <a:xfrm>
            <a:off x="2766809" y="2498122"/>
            <a:ext cx="2405638" cy="1824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81" name="Rectangle 80"/>
          <p:cNvSpPr/>
          <p:nvPr/>
        </p:nvSpPr>
        <p:spPr>
          <a:xfrm>
            <a:off x="5210526" y="5857622"/>
            <a:ext cx="377026" cy="230832"/>
          </a:xfrm>
          <a:prstGeom prst="rect">
            <a:avLst/>
          </a:prstGeom>
        </p:spPr>
        <p:txBody>
          <a:bodyPr wrap="none">
            <a:spAutoFit/>
          </a:bodyPr>
          <a:lstStyle/>
          <a:p>
            <a:r>
              <a:rPr lang="en-US" sz="900" dirty="0" smtClean="0"/>
              <a:t>BOS</a:t>
            </a:r>
            <a:endParaRPr lang="en-US" sz="900" dirty="0"/>
          </a:p>
        </p:txBody>
      </p:sp>
      <p:sp>
        <p:nvSpPr>
          <p:cNvPr id="82" name="Rectangle 81"/>
          <p:cNvSpPr/>
          <p:nvPr/>
        </p:nvSpPr>
        <p:spPr>
          <a:xfrm>
            <a:off x="7460143" y="5686520"/>
            <a:ext cx="377026" cy="230832"/>
          </a:xfrm>
          <a:prstGeom prst="rect">
            <a:avLst/>
          </a:prstGeom>
        </p:spPr>
        <p:txBody>
          <a:bodyPr wrap="none">
            <a:spAutoFit/>
          </a:bodyPr>
          <a:lstStyle/>
          <a:p>
            <a:r>
              <a:rPr lang="en-US" sz="900" dirty="0" smtClean="0"/>
              <a:t>BOS</a:t>
            </a:r>
            <a:endParaRPr lang="en-US" sz="900" dirty="0"/>
          </a:p>
        </p:txBody>
      </p:sp>
      <p:sp>
        <p:nvSpPr>
          <p:cNvPr id="83" name="Rectangle 82"/>
          <p:cNvSpPr/>
          <p:nvPr/>
        </p:nvSpPr>
        <p:spPr>
          <a:xfrm>
            <a:off x="7450847" y="4465019"/>
            <a:ext cx="377026" cy="230832"/>
          </a:xfrm>
          <a:prstGeom prst="rect">
            <a:avLst/>
          </a:prstGeom>
        </p:spPr>
        <p:txBody>
          <a:bodyPr wrap="none">
            <a:spAutoFit/>
          </a:bodyPr>
          <a:lstStyle/>
          <a:p>
            <a:r>
              <a:rPr lang="en-US" sz="900" dirty="0" smtClean="0"/>
              <a:t>BOS</a:t>
            </a:r>
            <a:endParaRPr lang="en-US" sz="900" dirty="0"/>
          </a:p>
        </p:txBody>
      </p:sp>
      <p:sp>
        <p:nvSpPr>
          <p:cNvPr id="92" name="TextBox 91"/>
          <p:cNvSpPr txBox="1"/>
          <p:nvPr/>
        </p:nvSpPr>
        <p:spPr>
          <a:xfrm>
            <a:off x="762286" y="1759176"/>
            <a:ext cx="1496721" cy="261610"/>
          </a:xfrm>
          <a:prstGeom prst="rect">
            <a:avLst/>
          </a:prstGeom>
          <a:solidFill>
            <a:schemeClr val="bg1"/>
          </a:solidFill>
        </p:spPr>
        <p:txBody>
          <a:bodyPr wrap="square" rtlCol="0">
            <a:spAutoFit/>
          </a:bodyPr>
          <a:lstStyle/>
          <a:p>
            <a:r>
              <a:rPr lang="en-US" sz="1100" b="1" dirty="0" smtClean="0"/>
              <a:t>PSS 1 Area Plan View</a:t>
            </a:r>
            <a:endParaRPr lang="en-US" sz="1100" b="1" dirty="0"/>
          </a:p>
        </p:txBody>
      </p:sp>
      <p:sp>
        <p:nvSpPr>
          <p:cNvPr id="5" name="TextBox 4"/>
          <p:cNvSpPr txBox="1"/>
          <p:nvPr/>
        </p:nvSpPr>
        <p:spPr>
          <a:xfrm>
            <a:off x="822182" y="1781357"/>
            <a:ext cx="1998786" cy="265838"/>
          </a:xfrm>
          <a:prstGeom prst="rect">
            <a:avLst/>
          </a:prstGeom>
          <a:solidFill>
            <a:schemeClr val="bg1"/>
          </a:solidFill>
        </p:spPr>
        <p:txBody>
          <a:bodyPr wrap="square" rtlCol="0">
            <a:spAutoFit/>
          </a:bodyPr>
          <a:lstStyle/>
          <a:p>
            <a:r>
              <a:rPr lang="en-US" sz="1100" b="1" dirty="0" smtClean="0"/>
              <a:t>Public Address System</a:t>
            </a:r>
            <a:endParaRPr lang="en-US" sz="1100" b="1" dirty="0"/>
          </a:p>
        </p:txBody>
      </p:sp>
      <p:sp>
        <p:nvSpPr>
          <p:cNvPr id="50" name="Flowchart: Extract 49"/>
          <p:cNvSpPr/>
          <p:nvPr/>
        </p:nvSpPr>
        <p:spPr>
          <a:xfrm>
            <a:off x="7195390" y="3657660"/>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8" name="Flowchart: Extract 87"/>
          <p:cNvSpPr/>
          <p:nvPr/>
        </p:nvSpPr>
        <p:spPr>
          <a:xfrm>
            <a:off x="2203588" y="4801588"/>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8" name="Flowchart: Extract 97"/>
          <p:cNvSpPr/>
          <p:nvPr/>
        </p:nvSpPr>
        <p:spPr>
          <a:xfrm>
            <a:off x="5561785" y="4813645"/>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1" name="Flowchart: Extract 100"/>
          <p:cNvSpPr/>
          <p:nvPr/>
        </p:nvSpPr>
        <p:spPr>
          <a:xfrm>
            <a:off x="4203447" y="4869118"/>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4" name="Flowchart: Extract 103"/>
          <p:cNvSpPr/>
          <p:nvPr/>
        </p:nvSpPr>
        <p:spPr>
          <a:xfrm>
            <a:off x="946524" y="5657573"/>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8" name="Rectangle 107"/>
          <p:cNvSpPr/>
          <p:nvPr/>
        </p:nvSpPr>
        <p:spPr>
          <a:xfrm>
            <a:off x="802423" y="5466709"/>
            <a:ext cx="346570" cy="190770"/>
          </a:xfrm>
          <a:prstGeom prst="rect">
            <a:avLst/>
          </a:prstGeom>
        </p:spPr>
        <p:txBody>
          <a:bodyPr wrap="none">
            <a:spAutoFit/>
          </a:bodyPr>
          <a:lstStyle/>
          <a:p>
            <a:r>
              <a:rPr lang="en-US" sz="900" dirty="0" smtClean="0"/>
              <a:t>RM</a:t>
            </a:r>
            <a:endParaRPr lang="en-US" sz="900" dirty="0"/>
          </a:p>
        </p:txBody>
      </p:sp>
      <p:sp>
        <p:nvSpPr>
          <p:cNvPr id="109" name="Rectangle 108"/>
          <p:cNvSpPr/>
          <p:nvPr/>
        </p:nvSpPr>
        <p:spPr>
          <a:xfrm>
            <a:off x="7051367" y="3465904"/>
            <a:ext cx="346570" cy="230832"/>
          </a:xfrm>
          <a:prstGeom prst="rect">
            <a:avLst/>
          </a:prstGeom>
        </p:spPr>
        <p:txBody>
          <a:bodyPr wrap="none">
            <a:spAutoFit/>
          </a:bodyPr>
          <a:lstStyle/>
          <a:p>
            <a:r>
              <a:rPr lang="en-US" sz="900" dirty="0" smtClean="0"/>
              <a:t>RM</a:t>
            </a:r>
            <a:endParaRPr lang="en-US" sz="900" dirty="0"/>
          </a:p>
        </p:txBody>
      </p:sp>
      <p:sp>
        <p:nvSpPr>
          <p:cNvPr id="110" name="Rectangle 109"/>
          <p:cNvSpPr/>
          <p:nvPr/>
        </p:nvSpPr>
        <p:spPr>
          <a:xfrm>
            <a:off x="5278511" y="4733092"/>
            <a:ext cx="346570" cy="230832"/>
          </a:xfrm>
          <a:prstGeom prst="rect">
            <a:avLst/>
          </a:prstGeom>
        </p:spPr>
        <p:txBody>
          <a:bodyPr wrap="none">
            <a:spAutoFit/>
          </a:bodyPr>
          <a:lstStyle/>
          <a:p>
            <a:r>
              <a:rPr lang="en-US" sz="900" dirty="0" smtClean="0"/>
              <a:t>RM</a:t>
            </a:r>
            <a:endParaRPr lang="en-US" sz="900" dirty="0"/>
          </a:p>
        </p:txBody>
      </p:sp>
      <p:sp>
        <p:nvSpPr>
          <p:cNvPr id="111" name="Rectangle 110"/>
          <p:cNvSpPr/>
          <p:nvPr/>
        </p:nvSpPr>
        <p:spPr>
          <a:xfrm>
            <a:off x="3912495" y="4767758"/>
            <a:ext cx="346570" cy="230832"/>
          </a:xfrm>
          <a:prstGeom prst="rect">
            <a:avLst/>
          </a:prstGeom>
        </p:spPr>
        <p:txBody>
          <a:bodyPr wrap="none">
            <a:spAutoFit/>
          </a:bodyPr>
          <a:lstStyle/>
          <a:p>
            <a:r>
              <a:rPr lang="en-US" sz="900" dirty="0" smtClean="0"/>
              <a:t>RM</a:t>
            </a:r>
            <a:endParaRPr lang="en-US" sz="900" dirty="0"/>
          </a:p>
        </p:txBody>
      </p:sp>
      <p:sp>
        <p:nvSpPr>
          <p:cNvPr id="112" name="Rectangle 111"/>
          <p:cNvSpPr/>
          <p:nvPr/>
        </p:nvSpPr>
        <p:spPr>
          <a:xfrm>
            <a:off x="1909618" y="4721009"/>
            <a:ext cx="346570" cy="230832"/>
          </a:xfrm>
          <a:prstGeom prst="rect">
            <a:avLst/>
          </a:prstGeom>
        </p:spPr>
        <p:txBody>
          <a:bodyPr wrap="none">
            <a:spAutoFit/>
          </a:bodyPr>
          <a:lstStyle/>
          <a:p>
            <a:r>
              <a:rPr lang="en-US" sz="900" dirty="0" smtClean="0"/>
              <a:t>RM</a:t>
            </a:r>
            <a:endParaRPr lang="en-US" sz="900" dirty="0"/>
          </a:p>
        </p:txBody>
      </p:sp>
      <p:sp>
        <p:nvSpPr>
          <p:cNvPr id="69" name="Rectangle 68"/>
          <p:cNvSpPr/>
          <p:nvPr/>
        </p:nvSpPr>
        <p:spPr>
          <a:xfrm>
            <a:off x="7462707" y="3701638"/>
            <a:ext cx="447558" cy="369332"/>
          </a:xfrm>
          <a:prstGeom prst="rect">
            <a:avLst/>
          </a:prstGeom>
        </p:spPr>
        <p:txBody>
          <a:bodyPr wrap="none">
            <a:spAutoFit/>
          </a:bodyPr>
          <a:lstStyle/>
          <a:p>
            <a:r>
              <a:rPr lang="en-US" sz="900" dirty="0"/>
              <a:t>E-Exit</a:t>
            </a:r>
          </a:p>
          <a:p>
            <a:r>
              <a:rPr lang="en-US" sz="900" dirty="0"/>
              <a:t>Door</a:t>
            </a:r>
          </a:p>
        </p:txBody>
      </p:sp>
      <p:sp>
        <p:nvSpPr>
          <p:cNvPr id="71" name="Rectangle 70"/>
          <p:cNvSpPr/>
          <p:nvPr/>
        </p:nvSpPr>
        <p:spPr>
          <a:xfrm>
            <a:off x="7045605" y="5191156"/>
            <a:ext cx="417102" cy="369332"/>
          </a:xfrm>
          <a:prstGeom prst="rect">
            <a:avLst/>
          </a:prstGeom>
        </p:spPr>
        <p:txBody>
          <a:bodyPr wrap="none">
            <a:spAutoFit/>
          </a:bodyPr>
          <a:lstStyle/>
          <a:p>
            <a:r>
              <a:rPr lang="en-US" sz="900" dirty="0" smtClean="0"/>
              <a:t>Fire </a:t>
            </a:r>
          </a:p>
          <a:p>
            <a:r>
              <a:rPr lang="en-US" sz="900" dirty="0" smtClean="0"/>
              <a:t>Door</a:t>
            </a:r>
            <a:endParaRPr lang="en-US" sz="900" dirty="0"/>
          </a:p>
        </p:txBody>
      </p:sp>
      <p:sp>
        <p:nvSpPr>
          <p:cNvPr id="72" name="Rectangle 71"/>
          <p:cNvSpPr/>
          <p:nvPr/>
        </p:nvSpPr>
        <p:spPr>
          <a:xfrm>
            <a:off x="5291478" y="5551346"/>
            <a:ext cx="461986" cy="230832"/>
          </a:xfrm>
          <a:prstGeom prst="rect">
            <a:avLst/>
          </a:prstGeom>
        </p:spPr>
        <p:txBody>
          <a:bodyPr wrap="none">
            <a:spAutoFit/>
          </a:bodyPr>
          <a:lstStyle/>
          <a:p>
            <a:r>
              <a:rPr lang="en-US" sz="900" dirty="0" smtClean="0"/>
              <a:t>Fence</a:t>
            </a:r>
            <a:endParaRPr lang="en-US" sz="900" dirty="0"/>
          </a:p>
        </p:txBody>
      </p:sp>
      <p:sp>
        <p:nvSpPr>
          <p:cNvPr id="73" name="Rectangle 72"/>
          <p:cNvSpPr/>
          <p:nvPr/>
        </p:nvSpPr>
        <p:spPr>
          <a:xfrm>
            <a:off x="937390" y="5741890"/>
            <a:ext cx="461986" cy="230832"/>
          </a:xfrm>
          <a:prstGeom prst="rect">
            <a:avLst/>
          </a:prstGeom>
        </p:spPr>
        <p:txBody>
          <a:bodyPr wrap="none">
            <a:spAutoFit/>
          </a:bodyPr>
          <a:lstStyle/>
          <a:p>
            <a:r>
              <a:rPr lang="en-US" sz="900" dirty="0" smtClean="0"/>
              <a:t>Fence</a:t>
            </a:r>
            <a:endParaRPr lang="en-US" sz="900" dirty="0"/>
          </a:p>
        </p:txBody>
      </p:sp>
      <p:sp>
        <p:nvSpPr>
          <p:cNvPr id="123" name="Rectangle 122"/>
          <p:cNvSpPr/>
          <p:nvPr/>
        </p:nvSpPr>
        <p:spPr>
          <a:xfrm>
            <a:off x="1226209" y="5649169"/>
            <a:ext cx="45719" cy="13036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6" name="Rectangle 125"/>
          <p:cNvSpPr/>
          <p:nvPr/>
        </p:nvSpPr>
        <p:spPr>
          <a:xfrm>
            <a:off x="5273596" y="5637371"/>
            <a:ext cx="45719" cy="13036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4" name="Rectangle 133"/>
          <p:cNvSpPr/>
          <p:nvPr/>
        </p:nvSpPr>
        <p:spPr>
          <a:xfrm flipH="1">
            <a:off x="7275207" y="3887324"/>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0" name="Rectangle 139"/>
          <p:cNvSpPr/>
          <p:nvPr/>
        </p:nvSpPr>
        <p:spPr>
          <a:xfrm flipH="1">
            <a:off x="7160443" y="5131784"/>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59" name="Straight Connector 58"/>
          <p:cNvCxnSpPr/>
          <p:nvPr/>
        </p:nvCxnSpPr>
        <p:spPr>
          <a:xfrm>
            <a:off x="683568" y="2020786"/>
            <a:ext cx="0" cy="197562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3525480" y="4006543"/>
            <a:ext cx="1178255" cy="253916"/>
          </a:xfrm>
          <a:prstGeom prst="rect">
            <a:avLst/>
          </a:prstGeom>
        </p:spPr>
        <p:txBody>
          <a:bodyPr wrap="square">
            <a:spAutoFit/>
          </a:bodyPr>
          <a:lstStyle/>
          <a:p>
            <a:pPr algn="ctr"/>
            <a:r>
              <a:rPr lang="en-US" sz="1050" dirty="0" smtClean="0"/>
              <a:t>PA System</a:t>
            </a:r>
            <a:endParaRPr lang="en-US" sz="1050"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553" y="565893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1367" y="566676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7026" y="566676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8703" y="565893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8718" y="5667807"/>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7552" y="5840395"/>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1996" y="5849403"/>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594" y="5840394"/>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4128" y="5521394"/>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1739" y="4891977"/>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5977" y="4530840"/>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 name="Rectangle 144"/>
          <p:cNvSpPr/>
          <p:nvPr/>
        </p:nvSpPr>
        <p:spPr>
          <a:xfrm>
            <a:off x="1226209" y="5545443"/>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46" name="Rectangle 145"/>
          <p:cNvSpPr/>
          <p:nvPr/>
        </p:nvSpPr>
        <p:spPr>
          <a:xfrm>
            <a:off x="5399039" y="572011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47" name="Rectangle 146"/>
          <p:cNvSpPr/>
          <p:nvPr/>
        </p:nvSpPr>
        <p:spPr>
          <a:xfrm>
            <a:off x="4758551" y="554013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48" name="Rectangle 147"/>
          <p:cNvSpPr/>
          <p:nvPr/>
        </p:nvSpPr>
        <p:spPr>
          <a:xfrm>
            <a:off x="3919094" y="553223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49" name="Rectangle 148"/>
          <p:cNvSpPr/>
          <p:nvPr/>
        </p:nvSpPr>
        <p:spPr>
          <a:xfrm>
            <a:off x="2900812" y="568510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50" name="Rectangle 149"/>
          <p:cNvSpPr/>
          <p:nvPr/>
        </p:nvSpPr>
        <p:spPr>
          <a:xfrm>
            <a:off x="2035856" y="5540301"/>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51" name="Rectangle 150"/>
          <p:cNvSpPr/>
          <p:nvPr/>
        </p:nvSpPr>
        <p:spPr>
          <a:xfrm>
            <a:off x="6653377" y="4411534"/>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52" name="Rectangle 151"/>
          <p:cNvSpPr/>
          <p:nvPr/>
        </p:nvSpPr>
        <p:spPr>
          <a:xfrm>
            <a:off x="6673583" y="4908262"/>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53" name="Rectangle 152"/>
          <p:cNvSpPr/>
          <p:nvPr/>
        </p:nvSpPr>
        <p:spPr>
          <a:xfrm>
            <a:off x="6757472" y="5526448"/>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54" name="Rectangle 153"/>
          <p:cNvSpPr/>
          <p:nvPr/>
        </p:nvSpPr>
        <p:spPr>
          <a:xfrm>
            <a:off x="6692715" y="5717810"/>
            <a:ext cx="636062" cy="169277"/>
          </a:xfrm>
          <a:prstGeom prst="rect">
            <a:avLst/>
          </a:prstGeom>
        </p:spPr>
        <p:txBody>
          <a:bodyPr wrap="square">
            <a:spAutoFit/>
          </a:bodyPr>
          <a:lstStyle/>
          <a:p>
            <a:r>
              <a:rPr lang="en-US" sz="500" dirty="0"/>
              <a:t>PSS </a:t>
            </a:r>
            <a:r>
              <a:rPr lang="en-US" sz="500" dirty="0" smtClean="0"/>
              <a:t>B/R Light</a:t>
            </a:r>
            <a:endParaRPr lang="en-US" sz="500" dirty="0"/>
          </a:p>
        </p:txBody>
      </p:sp>
      <p:sp>
        <p:nvSpPr>
          <p:cNvPr id="155" name="Rectangle 154"/>
          <p:cNvSpPr/>
          <p:nvPr/>
        </p:nvSpPr>
        <p:spPr>
          <a:xfrm>
            <a:off x="6018534" y="5727074"/>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nvGrpSpPr>
          <p:cNvPr id="121" name="Group 120"/>
          <p:cNvGrpSpPr/>
          <p:nvPr/>
        </p:nvGrpSpPr>
        <p:grpSpPr>
          <a:xfrm>
            <a:off x="8028384" y="2492896"/>
            <a:ext cx="216024" cy="216024"/>
            <a:chOff x="1321871" y="5697252"/>
            <a:chExt cx="216024" cy="216024"/>
          </a:xfrm>
        </p:grpSpPr>
        <p:sp>
          <p:nvSpPr>
            <p:cNvPr id="122" name="Oval 121"/>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Rectangle 123"/>
            <p:cNvSpPr/>
            <p:nvPr/>
          </p:nvSpPr>
          <p:spPr>
            <a:xfrm flipH="1">
              <a:off x="1360782" y="5795536"/>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25" name="Group 124"/>
          <p:cNvGrpSpPr/>
          <p:nvPr/>
        </p:nvGrpSpPr>
        <p:grpSpPr>
          <a:xfrm>
            <a:off x="8028384" y="2204864"/>
            <a:ext cx="216024" cy="216024"/>
            <a:chOff x="1321871" y="5697252"/>
            <a:chExt cx="216024" cy="216024"/>
          </a:xfrm>
        </p:grpSpPr>
        <p:sp>
          <p:nvSpPr>
            <p:cNvPr id="127" name="Oval 126"/>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Flowchart: Extract 94"/>
            <p:cNvSpPr/>
            <p:nvPr/>
          </p:nvSpPr>
          <p:spPr>
            <a:xfrm>
              <a:off x="1403648" y="5781896"/>
              <a:ext cx="45719" cy="45719"/>
            </a:xfrm>
            <a:prstGeom prst="flowChartExtra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31" name="Group 130"/>
          <p:cNvGrpSpPr/>
          <p:nvPr/>
        </p:nvGrpSpPr>
        <p:grpSpPr>
          <a:xfrm>
            <a:off x="8028384" y="1916832"/>
            <a:ext cx="216024" cy="216024"/>
            <a:chOff x="1321871" y="5697252"/>
            <a:chExt cx="216024" cy="216024"/>
          </a:xfrm>
        </p:grpSpPr>
        <p:sp>
          <p:nvSpPr>
            <p:cNvPr id="132" name="Oval 131"/>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35" name="Rectangle 134"/>
          <p:cNvSpPr/>
          <p:nvPr/>
        </p:nvSpPr>
        <p:spPr>
          <a:xfrm>
            <a:off x="8191553" y="1908168"/>
            <a:ext cx="889987" cy="215444"/>
          </a:xfrm>
          <a:prstGeom prst="rect">
            <a:avLst/>
          </a:prstGeom>
        </p:spPr>
        <p:txBody>
          <a:bodyPr wrap="none">
            <a:spAutoFit/>
          </a:bodyPr>
          <a:lstStyle/>
          <a:p>
            <a:r>
              <a:rPr lang="en-US" sz="800" dirty="0"/>
              <a:t>Beam-off </a:t>
            </a:r>
            <a:r>
              <a:rPr lang="en-US" sz="800" dirty="0" smtClean="0"/>
              <a:t>Station</a:t>
            </a:r>
            <a:endParaRPr lang="en-US" sz="800" dirty="0"/>
          </a:p>
        </p:txBody>
      </p:sp>
      <p:sp>
        <p:nvSpPr>
          <p:cNvPr id="136" name="Rectangle 135"/>
          <p:cNvSpPr/>
          <p:nvPr/>
        </p:nvSpPr>
        <p:spPr>
          <a:xfrm>
            <a:off x="8202768" y="2492896"/>
            <a:ext cx="851515" cy="215444"/>
          </a:xfrm>
          <a:prstGeom prst="rect">
            <a:avLst/>
          </a:prstGeom>
        </p:spPr>
        <p:txBody>
          <a:bodyPr wrap="none">
            <a:spAutoFit/>
          </a:bodyPr>
          <a:lstStyle/>
          <a:p>
            <a:r>
              <a:rPr lang="en-US" sz="800" dirty="0" smtClean="0"/>
              <a:t>E-exit/Fire Door</a:t>
            </a:r>
            <a:endParaRPr lang="en-US" sz="800" dirty="0"/>
          </a:p>
        </p:txBody>
      </p:sp>
      <p:sp>
        <p:nvSpPr>
          <p:cNvPr id="138" name="Rectangle 137"/>
          <p:cNvSpPr/>
          <p:nvPr/>
        </p:nvSpPr>
        <p:spPr>
          <a:xfrm>
            <a:off x="8202768" y="2780928"/>
            <a:ext cx="736099" cy="215444"/>
          </a:xfrm>
          <a:prstGeom prst="rect">
            <a:avLst/>
          </a:prstGeom>
        </p:spPr>
        <p:txBody>
          <a:bodyPr wrap="none">
            <a:spAutoFit/>
          </a:bodyPr>
          <a:lstStyle/>
          <a:p>
            <a:r>
              <a:rPr lang="en-US" sz="800" dirty="0" smtClean="0"/>
              <a:t>Access Doors</a:t>
            </a:r>
            <a:endParaRPr lang="en-US" sz="800" dirty="0"/>
          </a:p>
        </p:txBody>
      </p:sp>
      <p:sp>
        <p:nvSpPr>
          <p:cNvPr id="139" name="Oval 138"/>
          <p:cNvSpPr/>
          <p:nvPr/>
        </p:nvSpPr>
        <p:spPr>
          <a:xfrm>
            <a:off x="8028384" y="2801748"/>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Rectangle 140"/>
          <p:cNvSpPr/>
          <p:nvPr/>
        </p:nvSpPr>
        <p:spPr>
          <a:xfrm flipH="1">
            <a:off x="8067295" y="2837572"/>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2" name="Rectangle 141"/>
          <p:cNvSpPr/>
          <p:nvPr/>
        </p:nvSpPr>
        <p:spPr>
          <a:xfrm flipH="1">
            <a:off x="8067015" y="2920572"/>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43" name="Rectangle 142"/>
          <p:cNvSpPr/>
          <p:nvPr/>
        </p:nvSpPr>
        <p:spPr>
          <a:xfrm>
            <a:off x="8184613" y="2197924"/>
            <a:ext cx="954107" cy="215444"/>
          </a:xfrm>
          <a:prstGeom prst="rect">
            <a:avLst/>
          </a:prstGeom>
        </p:spPr>
        <p:txBody>
          <a:bodyPr wrap="none">
            <a:spAutoFit/>
          </a:bodyPr>
          <a:lstStyle/>
          <a:p>
            <a:r>
              <a:rPr lang="en-US" sz="800" dirty="0"/>
              <a:t>Radiation </a:t>
            </a:r>
            <a:r>
              <a:rPr lang="en-US" sz="800" dirty="0" smtClean="0"/>
              <a:t>Monitor</a:t>
            </a:r>
            <a:endParaRPr lang="en-US" sz="800" dirty="0"/>
          </a:p>
        </p:txBody>
      </p:sp>
      <p:sp>
        <p:nvSpPr>
          <p:cNvPr id="144" name="Rectangle 143"/>
          <p:cNvSpPr/>
          <p:nvPr/>
        </p:nvSpPr>
        <p:spPr>
          <a:xfrm flipH="1">
            <a:off x="7091154" y="4067868"/>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56" name="Rectangle 155"/>
          <p:cNvSpPr/>
          <p:nvPr/>
        </p:nvSpPr>
        <p:spPr>
          <a:xfrm flipH="1">
            <a:off x="7090874" y="3894088"/>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157" name="Group 156"/>
          <p:cNvGrpSpPr/>
          <p:nvPr/>
        </p:nvGrpSpPr>
        <p:grpSpPr>
          <a:xfrm>
            <a:off x="8028384" y="3105444"/>
            <a:ext cx="216024" cy="216024"/>
            <a:chOff x="1321871" y="5697252"/>
            <a:chExt cx="216024" cy="216024"/>
          </a:xfrm>
        </p:grpSpPr>
        <p:sp>
          <p:nvSpPr>
            <p:cNvPr id="158" name="Oval 157"/>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Rectangle 158"/>
            <p:cNvSpPr/>
            <p:nvPr/>
          </p:nvSpPr>
          <p:spPr>
            <a:xfrm>
              <a:off x="1403648" y="5745892"/>
              <a:ext cx="45719" cy="13036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61" name="Rectangle 160"/>
          <p:cNvSpPr/>
          <p:nvPr/>
        </p:nvSpPr>
        <p:spPr>
          <a:xfrm>
            <a:off x="8183984" y="3077841"/>
            <a:ext cx="661459" cy="215444"/>
          </a:xfrm>
          <a:prstGeom prst="rect">
            <a:avLst/>
          </a:prstGeom>
        </p:spPr>
        <p:txBody>
          <a:bodyPr wrap="none">
            <a:spAutoFit/>
          </a:bodyPr>
          <a:lstStyle/>
          <a:p>
            <a:r>
              <a:rPr lang="en-US" sz="800" dirty="0" smtClean="0"/>
              <a:t>Zone Fence</a:t>
            </a:r>
            <a:endParaRPr lang="en-US" sz="800" dirty="0"/>
          </a:p>
        </p:txBody>
      </p:sp>
      <p:sp>
        <p:nvSpPr>
          <p:cNvPr id="107" name="Rectangle 106"/>
          <p:cNvSpPr/>
          <p:nvPr/>
        </p:nvSpPr>
        <p:spPr>
          <a:xfrm flipH="1" flipV="1">
            <a:off x="7128731" y="3759277"/>
            <a:ext cx="83612" cy="8171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113" name="Group 112"/>
          <p:cNvGrpSpPr/>
          <p:nvPr/>
        </p:nvGrpSpPr>
        <p:grpSpPr>
          <a:xfrm>
            <a:off x="8024174" y="3575442"/>
            <a:ext cx="216024" cy="216024"/>
            <a:chOff x="8218113" y="3723783"/>
            <a:chExt cx="216024" cy="216024"/>
          </a:xfrm>
        </p:grpSpPr>
        <p:sp>
          <p:nvSpPr>
            <p:cNvPr id="114" name="Oval 113"/>
            <p:cNvSpPr/>
            <p:nvPr/>
          </p:nvSpPr>
          <p:spPr>
            <a:xfrm>
              <a:off x="8218113" y="3723783"/>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Rectangle 117"/>
            <p:cNvSpPr/>
            <p:nvPr/>
          </p:nvSpPr>
          <p:spPr>
            <a:xfrm flipH="1" flipV="1">
              <a:off x="8293375" y="3802171"/>
              <a:ext cx="83612" cy="8171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pic>
        <p:nvPicPr>
          <p:cNvPr id="119" name="Picture 118"/>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8045382" y="3410175"/>
            <a:ext cx="220995" cy="87987"/>
          </a:xfrm>
          <a:prstGeom prst="rect">
            <a:avLst/>
          </a:prstGeom>
        </p:spPr>
      </p:pic>
      <p:sp>
        <p:nvSpPr>
          <p:cNvPr id="120" name="Rectangle 119"/>
          <p:cNvSpPr/>
          <p:nvPr/>
        </p:nvSpPr>
        <p:spPr>
          <a:xfrm>
            <a:off x="8211542" y="3346447"/>
            <a:ext cx="562975" cy="215444"/>
          </a:xfrm>
          <a:prstGeom prst="rect">
            <a:avLst/>
          </a:prstGeom>
        </p:spPr>
        <p:txBody>
          <a:bodyPr wrap="none">
            <a:spAutoFit/>
          </a:bodyPr>
          <a:lstStyle/>
          <a:p>
            <a:r>
              <a:rPr lang="en-US" sz="800" dirty="0" smtClean="0"/>
              <a:t>B/R Light</a:t>
            </a:r>
            <a:endParaRPr lang="en-US" sz="800" dirty="0"/>
          </a:p>
        </p:txBody>
      </p:sp>
      <p:sp>
        <p:nvSpPr>
          <p:cNvPr id="137" name="Rectangle 136"/>
          <p:cNvSpPr/>
          <p:nvPr/>
        </p:nvSpPr>
        <p:spPr>
          <a:xfrm>
            <a:off x="8191553" y="3584688"/>
            <a:ext cx="877163" cy="215444"/>
          </a:xfrm>
          <a:prstGeom prst="rect">
            <a:avLst/>
          </a:prstGeom>
        </p:spPr>
        <p:txBody>
          <a:bodyPr wrap="none">
            <a:spAutoFit/>
          </a:bodyPr>
          <a:lstStyle/>
          <a:p>
            <a:r>
              <a:rPr lang="en-US" sz="800" dirty="0" smtClean="0"/>
              <a:t>Message Display</a:t>
            </a:r>
            <a:endParaRPr lang="en-US" sz="800" dirty="0"/>
          </a:p>
        </p:txBody>
      </p:sp>
      <p:grpSp>
        <p:nvGrpSpPr>
          <p:cNvPr id="9" name="Group 8"/>
          <p:cNvGrpSpPr/>
          <p:nvPr/>
        </p:nvGrpSpPr>
        <p:grpSpPr>
          <a:xfrm>
            <a:off x="7130993" y="5811712"/>
            <a:ext cx="220232" cy="216024"/>
            <a:chOff x="1055904" y="3046072"/>
            <a:chExt cx="220232" cy="216024"/>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875" y="3091082"/>
              <a:ext cx="185261" cy="126108"/>
            </a:xfrm>
            <a:prstGeom prst="rect">
              <a:avLst/>
            </a:prstGeom>
          </p:spPr>
        </p:pic>
        <p:sp>
          <p:nvSpPr>
            <p:cNvPr id="165" name="Oval 164"/>
            <p:cNvSpPr/>
            <p:nvPr/>
          </p:nvSpPr>
          <p:spPr>
            <a:xfrm>
              <a:off x="1055904" y="304607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67" name="Group 166"/>
          <p:cNvGrpSpPr/>
          <p:nvPr/>
        </p:nvGrpSpPr>
        <p:grpSpPr>
          <a:xfrm>
            <a:off x="4712369" y="5705195"/>
            <a:ext cx="220232" cy="216024"/>
            <a:chOff x="1055904" y="3046072"/>
            <a:chExt cx="220232" cy="216024"/>
          </a:xfrm>
        </p:grpSpPr>
        <p:pic>
          <p:nvPicPr>
            <p:cNvPr id="168" name="Picture 1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875" y="3091082"/>
              <a:ext cx="185261" cy="126108"/>
            </a:xfrm>
            <a:prstGeom prst="rect">
              <a:avLst/>
            </a:prstGeom>
          </p:spPr>
        </p:pic>
        <p:sp>
          <p:nvSpPr>
            <p:cNvPr id="169" name="Oval 168"/>
            <p:cNvSpPr/>
            <p:nvPr/>
          </p:nvSpPr>
          <p:spPr>
            <a:xfrm>
              <a:off x="1055904" y="304607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70" name="Group 169"/>
          <p:cNvGrpSpPr/>
          <p:nvPr/>
        </p:nvGrpSpPr>
        <p:grpSpPr>
          <a:xfrm>
            <a:off x="1490400" y="5685106"/>
            <a:ext cx="220232" cy="216024"/>
            <a:chOff x="1055904" y="3046072"/>
            <a:chExt cx="220232" cy="216024"/>
          </a:xfrm>
        </p:grpSpPr>
        <p:pic>
          <p:nvPicPr>
            <p:cNvPr id="171" name="Picture 1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875" y="3091082"/>
              <a:ext cx="185261" cy="126108"/>
            </a:xfrm>
            <a:prstGeom prst="rect">
              <a:avLst/>
            </a:prstGeom>
          </p:spPr>
        </p:pic>
        <p:sp>
          <p:nvSpPr>
            <p:cNvPr id="172" name="Oval 171"/>
            <p:cNvSpPr/>
            <p:nvPr/>
          </p:nvSpPr>
          <p:spPr>
            <a:xfrm>
              <a:off x="1055904" y="304607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0105" y="1759176"/>
            <a:ext cx="1897708" cy="2277681"/>
          </a:xfrm>
          <a:prstGeom prst="rect">
            <a:avLst/>
          </a:prstGeom>
          <a:ln w="6350">
            <a:solidFill>
              <a:schemeClr val="accent6"/>
            </a:solidFill>
          </a:ln>
        </p:spPr>
      </p:pic>
      <p:sp>
        <p:nvSpPr>
          <p:cNvPr id="25" name="TextBox 24"/>
          <p:cNvSpPr txBox="1"/>
          <p:nvPr/>
        </p:nvSpPr>
        <p:spPr>
          <a:xfrm>
            <a:off x="611560" y="2748455"/>
            <a:ext cx="2468546" cy="553998"/>
          </a:xfrm>
          <a:prstGeom prst="rect">
            <a:avLst/>
          </a:prstGeom>
          <a:noFill/>
        </p:spPr>
        <p:txBody>
          <a:bodyPr wrap="square" rtlCol="0">
            <a:spAutoFit/>
          </a:bodyPr>
          <a:lstStyle/>
          <a:p>
            <a:pPr algn="just"/>
            <a:r>
              <a:rPr lang="en-US" sz="1000" dirty="0" smtClean="0"/>
              <a:t>PSS PA system will be installed to broadcast messages during ODH, search patrol, etc. </a:t>
            </a:r>
          </a:p>
          <a:p>
            <a:pPr algn="just"/>
            <a:r>
              <a:rPr lang="en-US" sz="1000" dirty="0" smtClean="0"/>
              <a:t>PA system will be triggered by PSS PLC(s).  </a:t>
            </a:r>
            <a:endParaRPr lang="sv-SE" sz="1000" dirty="0"/>
          </a:p>
        </p:txBody>
      </p:sp>
    </p:spTree>
    <p:extLst>
      <p:ext uri="{BB962C8B-B14F-4D97-AF65-F5344CB8AC3E}">
        <p14:creationId xmlns:p14="http://schemas.microsoft.com/office/powerpoint/2010/main" val="191249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42" presetClass="path" presetSubtype="0" accel="50000" decel="50000" fill="hold" nodeType="withEffect">
                                  <p:stCondLst>
                                    <p:cond delay="0"/>
                                  </p:stCondLst>
                                  <p:childTnLst>
                                    <p:animMotion origin="layout" path="M 0.09931 -0.09074 L -3.88889E-6 -4.81481E-6 " pathEditMode="relative" rAng="0" ptsTypes="AA">
                                      <p:cBhvr>
                                        <p:cTn id="16" dur="2000" fill="hold"/>
                                        <p:tgtEl>
                                          <p:spTgt spid="76"/>
                                        </p:tgtEl>
                                        <p:attrNameLst>
                                          <p:attrName>ppt_x</p:attrName>
                                          <p:attrName>ppt_y</p:attrName>
                                        </p:attrNameLst>
                                      </p:cBhvr>
                                      <p:rCtr x="-4965" y="4537"/>
                                    </p:animMotion>
                                  </p:childTnLst>
                                </p:cTn>
                              </p:par>
                              <p:par>
                                <p:cTn id="17" presetID="1" presetClass="entr" presetSubtype="0" fill="hold" nodeType="withEffect">
                                  <p:stCondLst>
                                    <p:cond delay="0"/>
                                  </p:stCondLst>
                                  <p:childTnLst>
                                    <p:set>
                                      <p:cBhvr>
                                        <p:cTn id="18" dur="1" fill="hold">
                                          <p:stCondLst>
                                            <p:cond delay="0"/>
                                          </p:stCondLst>
                                        </p:cTn>
                                        <p:tgtEl>
                                          <p:spTgt spid="173"/>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0.0316 -0.11343 L 5E-6 4.81481E-6 " pathEditMode="relative" rAng="0" ptsTypes="AA">
                                      <p:cBhvr>
                                        <p:cTn id="20" dur="2000" fill="hold"/>
                                        <p:tgtEl>
                                          <p:spTgt spid="173"/>
                                        </p:tgtEl>
                                        <p:attrNameLst>
                                          <p:attrName>ppt_x</p:attrName>
                                          <p:attrName>ppt_y</p:attrName>
                                        </p:attrNameLst>
                                      </p:cBhvr>
                                      <p:rCtr x="1580" y="5671"/>
                                    </p:animMotion>
                                  </p:childTnLst>
                                </p:cTn>
                              </p:par>
                              <p:par>
                                <p:cTn id="21" presetID="1" presetClass="entr" presetSubtype="0" fill="hold" nodeType="with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par>
                                <p:cTn id="23" presetID="42" presetClass="path" presetSubtype="0" accel="50000" decel="50000" fill="hold" nodeType="withEffect">
                                  <p:stCondLst>
                                    <p:cond delay="0"/>
                                  </p:stCondLst>
                                  <p:childTnLst>
                                    <p:animMotion origin="layout" path="M -0.13385 -0.10509 L -1.66667E-6 1.48148E-6 " pathEditMode="relative" rAng="0" ptsTypes="AA">
                                      <p:cBhvr>
                                        <p:cTn id="24" dur="2000" fill="hold"/>
                                        <p:tgtEl>
                                          <p:spTgt spid="174"/>
                                        </p:tgtEl>
                                        <p:attrNameLst>
                                          <p:attrName>ppt_x</p:attrName>
                                          <p:attrName>ppt_y</p:attrName>
                                        </p:attrNameLst>
                                      </p:cBhvr>
                                      <p:rCtr x="6684" y="5255"/>
                                    </p:animMotion>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17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6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8"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3072" cy="1143000"/>
          </a:xfrm>
        </p:spPr>
        <p:txBody>
          <a:bodyPr/>
          <a:lstStyle/>
          <a:p>
            <a:r>
              <a:rPr lang="en-US" dirty="0"/>
              <a:t>PSS 1 Hardware</a:t>
            </a:r>
            <a:r>
              <a:rPr lang="en-US" dirty="0" smtClean="0"/>
              <a:t>: </a:t>
            </a:r>
            <a:r>
              <a:rPr lang="en-US" dirty="0"/>
              <a:t>Key </a:t>
            </a:r>
            <a:r>
              <a:rPr lang="en-US" dirty="0" smtClean="0"/>
              <a:t>Exchange </a:t>
            </a:r>
            <a:r>
              <a:rPr lang="en-US" dirty="0"/>
              <a:t>S</a:t>
            </a:r>
            <a:r>
              <a:rPr lang="en-US" dirty="0" smtClean="0"/>
              <a:t>ystem</a:t>
            </a:r>
            <a:endParaRPr lang="en-US" dirty="0"/>
          </a:p>
        </p:txBody>
      </p:sp>
      <p:sp>
        <p:nvSpPr>
          <p:cNvPr id="3" name="Content Placeholder 2"/>
          <p:cNvSpPr>
            <a:spLocks noGrp="1"/>
          </p:cNvSpPr>
          <p:nvPr>
            <p:ph idx="1"/>
          </p:nvPr>
        </p:nvSpPr>
        <p:spPr>
          <a:xfrm>
            <a:off x="395536" y="1584616"/>
            <a:ext cx="7787208" cy="1972816"/>
          </a:xfrm>
        </p:spPr>
        <p:txBody>
          <a:bodyPr>
            <a:normAutofit/>
          </a:bodyPr>
          <a:lstStyle/>
          <a:p>
            <a:pPr marL="400050" lvl="1" indent="0" algn="just">
              <a:buNone/>
            </a:pPr>
            <a:r>
              <a:rPr lang="en-GB" sz="1400" dirty="0" smtClean="0"/>
              <a:t>The </a:t>
            </a:r>
            <a:r>
              <a:rPr lang="en-GB" sz="1400" dirty="0"/>
              <a:t>PSS key exchange system (Trapped Key Interlock Switches) will be used to ensure that a predetermined sequence of events takes place or that hazards have been removed before personnel become exposed to them. This system ensures that the access process to PSS controlled areas is followed and cannot be circumvented or short cut.</a:t>
            </a:r>
            <a:endParaRPr lang="en-US" sz="1400" dirty="0"/>
          </a:p>
          <a:p>
            <a:pPr marL="400050" lvl="1" indent="0" algn="just">
              <a:buNone/>
            </a:pPr>
            <a:r>
              <a:rPr lang="en-GB" sz="1400" dirty="0"/>
              <a:t>PSS will use modular key exchange units which are used to exchange one or more keys for a number of other keys. The unit will contain stainless steel mechanical lock modules with uniquely coded keys</a:t>
            </a:r>
            <a:r>
              <a:rPr lang="en-GB" sz="1400" dirty="0" smtClean="0"/>
              <a:t>.</a:t>
            </a:r>
            <a:endParaRPr lang="en-US" sz="1400" dirty="0" smtClean="0"/>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373703"/>
            <a:ext cx="4536504" cy="300443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3174391"/>
            <a:ext cx="1277491" cy="3403064"/>
          </a:xfrm>
          <a:prstGeom prst="rect">
            <a:avLst/>
          </a:prstGeom>
        </p:spPr>
      </p:pic>
    </p:spTree>
    <p:extLst>
      <p:ext uri="{BB962C8B-B14F-4D97-AF65-F5344CB8AC3E}">
        <p14:creationId xmlns:p14="http://schemas.microsoft.com/office/powerpoint/2010/main" val="4071381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Contents</a:t>
            </a:r>
            <a:endParaRPr lang="en-US" dirty="0"/>
          </a:p>
        </p:txBody>
      </p:sp>
      <p:sp>
        <p:nvSpPr>
          <p:cNvPr id="9" name="Content Placeholder 8"/>
          <p:cNvSpPr>
            <a:spLocks noGrp="1"/>
          </p:cNvSpPr>
          <p:nvPr>
            <p:ph idx="1"/>
          </p:nvPr>
        </p:nvSpPr>
        <p:spPr/>
        <p:txBody>
          <a:bodyPr>
            <a:normAutofit/>
          </a:bodyPr>
          <a:lstStyle/>
          <a:p>
            <a:r>
              <a:rPr lang="en-US" dirty="0" smtClean="0"/>
              <a:t>Accelerator PSS Block </a:t>
            </a:r>
            <a:r>
              <a:rPr lang="en-US" dirty="0"/>
              <a:t>D</a:t>
            </a:r>
            <a:r>
              <a:rPr lang="en-US" dirty="0" smtClean="0"/>
              <a:t>iagram</a:t>
            </a:r>
          </a:p>
          <a:p>
            <a:r>
              <a:rPr lang="en-US" dirty="0" smtClean="0"/>
              <a:t>Accelerator PSS Overview</a:t>
            </a:r>
          </a:p>
          <a:p>
            <a:r>
              <a:rPr lang="en-US" dirty="0" smtClean="0"/>
              <a:t>Access Points to Accelerator Tunnel</a:t>
            </a:r>
          </a:p>
          <a:p>
            <a:r>
              <a:rPr lang="en-US" dirty="0" smtClean="0"/>
              <a:t>PSS 1 Hardware</a:t>
            </a:r>
          </a:p>
          <a:p>
            <a:r>
              <a:rPr lang="en-US" dirty="0"/>
              <a:t>PSS Powering Method and Cables</a:t>
            </a:r>
            <a:endParaRPr lang="en-US" dirty="0" smtClean="0"/>
          </a:p>
          <a:p>
            <a:r>
              <a:rPr lang="en-US" dirty="0"/>
              <a:t>PSS Cable </a:t>
            </a:r>
            <a:r>
              <a:rPr lang="en-US" dirty="0" smtClean="0"/>
              <a:t>Containments</a:t>
            </a:r>
          </a:p>
          <a:p>
            <a:r>
              <a:rPr lang="en-US" dirty="0"/>
              <a:t>PSS </a:t>
            </a:r>
            <a:r>
              <a:rPr lang="en-US" dirty="0" smtClean="0"/>
              <a:t>Interfaces</a:t>
            </a:r>
          </a:p>
          <a:p>
            <a:r>
              <a:rPr lang="en-US" dirty="0" smtClean="0"/>
              <a:t>Summary</a:t>
            </a:r>
          </a:p>
          <a:p>
            <a:pPr marL="0"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2</a:t>
            </a:fld>
            <a:endParaRPr lang="en-GB"/>
          </a:p>
        </p:txBody>
      </p:sp>
    </p:spTree>
    <p:extLst>
      <p:ext uri="{BB962C8B-B14F-4D97-AF65-F5344CB8AC3E}">
        <p14:creationId xmlns:p14="http://schemas.microsoft.com/office/powerpoint/2010/main" val="2388364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 Powering Method and Cables</a:t>
            </a:r>
            <a:endParaRPr lang="sv-SE" dirty="0"/>
          </a:p>
        </p:txBody>
      </p:sp>
      <p:sp>
        <p:nvSpPr>
          <p:cNvPr id="3" name="Content Placeholder 2"/>
          <p:cNvSpPr>
            <a:spLocks noGrp="1"/>
          </p:cNvSpPr>
          <p:nvPr>
            <p:ph idx="1"/>
          </p:nvPr>
        </p:nvSpPr>
        <p:spPr>
          <a:xfrm>
            <a:off x="457200" y="1600200"/>
            <a:ext cx="8229600" cy="4853136"/>
          </a:xfrm>
        </p:spPr>
        <p:txBody>
          <a:bodyPr>
            <a:normAutofit/>
          </a:bodyPr>
          <a:lstStyle/>
          <a:p>
            <a:pPr algn="just"/>
            <a:r>
              <a:rPr lang="en-US" sz="1400" dirty="0" smtClean="0"/>
              <a:t>The PSS racks are </a:t>
            </a:r>
            <a:r>
              <a:rPr lang="en-US" sz="1400" dirty="0"/>
              <a:t>equipped </a:t>
            </a:r>
            <a:r>
              <a:rPr lang="en-US" sz="1400" dirty="0" smtClean="0"/>
              <a:t>with </a:t>
            </a:r>
            <a:r>
              <a:rPr lang="en-US" sz="1400" dirty="0"/>
              <a:t>UPS and battery and </a:t>
            </a:r>
            <a:r>
              <a:rPr lang="en-US" sz="1400" dirty="0" smtClean="0"/>
              <a:t>the PSS access systems are always powered by emergency power. This is to acquire the following benefits:</a:t>
            </a:r>
          </a:p>
          <a:p>
            <a:pPr lvl="1" algn="just">
              <a:buFont typeface="+mj-lt"/>
              <a:buAutoNum type="arabicPeriod"/>
            </a:pPr>
            <a:r>
              <a:rPr lang="en-US" sz="1300" dirty="0" smtClean="0"/>
              <a:t>Not losing the </a:t>
            </a:r>
            <a:r>
              <a:rPr lang="en-US" sz="1300" dirty="0"/>
              <a:t>searched state of the 600-meter long </a:t>
            </a:r>
            <a:r>
              <a:rPr lang="en-US" sz="1300" dirty="0" smtClean="0"/>
              <a:t>tunnel in case of AC power failure.</a:t>
            </a:r>
          </a:p>
          <a:p>
            <a:pPr lvl="1" algn="just">
              <a:buFont typeface="+mj-lt"/>
              <a:buAutoNum type="arabicPeriod"/>
            </a:pPr>
            <a:r>
              <a:rPr lang="en-US" sz="1300" dirty="0" smtClean="0"/>
              <a:t>The PSS access systems will remain functional during facility electricity outage.</a:t>
            </a:r>
          </a:p>
          <a:p>
            <a:pPr lvl="1" algn="just">
              <a:buFont typeface="+mj-lt"/>
              <a:buAutoNum type="arabicPeriod"/>
            </a:pPr>
            <a:r>
              <a:rPr lang="en-US" sz="1300" dirty="0" smtClean="0"/>
              <a:t>PSS keeps monitoring the status of all the sensors (door switches, etc. ) and actuators </a:t>
            </a:r>
            <a:r>
              <a:rPr lang="en-US" sz="1300" dirty="0"/>
              <a:t>during facility electricity outage</a:t>
            </a:r>
            <a:r>
              <a:rPr lang="en-US" sz="1300" dirty="0" smtClean="0"/>
              <a:t>.</a:t>
            </a:r>
          </a:p>
          <a:p>
            <a:pPr marL="342900" lvl="1" indent="-342900" algn="just">
              <a:buFont typeface="Arial" panose="020B0604020202020204" pitchFamily="34" charset="0"/>
              <a:buChar char="•"/>
            </a:pPr>
            <a:r>
              <a:rPr lang="en-GB" sz="1400" dirty="0"/>
              <a:t>Considering the requirements such as temperature, ionizing radiation, EMI and RFI at various levels in Accelerator, Target and Neutron instruments buildings, for signal and </a:t>
            </a:r>
            <a:r>
              <a:rPr lang="en-GB" sz="1400" dirty="0" err="1"/>
              <a:t>fiber</a:t>
            </a:r>
            <a:r>
              <a:rPr lang="en-GB" sz="1400" dirty="0"/>
              <a:t> optic cables, PSS will use radiation resistant (up to 1000 </a:t>
            </a:r>
            <a:r>
              <a:rPr lang="en-GB" sz="1400" dirty="0" err="1"/>
              <a:t>kGy</a:t>
            </a:r>
            <a:r>
              <a:rPr lang="en-GB" sz="1400" dirty="0"/>
              <a:t>), high temperature (up to 125 °C</a:t>
            </a:r>
            <a:r>
              <a:rPr lang="en-GB" sz="1400" dirty="0" smtClean="0"/>
              <a:t>), </a:t>
            </a:r>
            <a:r>
              <a:rPr lang="en-GB" sz="1400" dirty="0"/>
              <a:t>low frequency industrial cables in all PSS installations</a:t>
            </a:r>
            <a:r>
              <a:rPr lang="en-GB" sz="1400" dirty="0" smtClean="0"/>
              <a:t>.</a:t>
            </a:r>
            <a:endParaRPr lang="en-US" sz="1000" dirty="0" smtClean="0"/>
          </a:p>
          <a:p>
            <a:pPr marL="457200" lvl="1" indent="0">
              <a:buNone/>
            </a:pPr>
            <a:endParaRPr lang="en-US" sz="1000" dirty="0"/>
          </a:p>
          <a:p>
            <a:pPr marL="457200" lvl="1" indent="0">
              <a:buNone/>
            </a:pPr>
            <a:endParaRPr lang="en-US" sz="1300" dirty="0" smtClean="0"/>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149080"/>
            <a:ext cx="36036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20616" y="5336669"/>
            <a:ext cx="4176143" cy="707886"/>
          </a:xfrm>
          <a:prstGeom prst="rect">
            <a:avLst/>
          </a:prstGeom>
          <a:noFill/>
        </p:spPr>
        <p:txBody>
          <a:bodyPr wrap="none" rtlCol="0">
            <a:spAutoFit/>
          </a:bodyPr>
          <a:lstStyle/>
          <a:p>
            <a:r>
              <a:rPr lang="en-US" sz="1000" dirty="0" smtClean="0"/>
              <a:t>Life time expectation:</a:t>
            </a:r>
          </a:p>
          <a:p>
            <a:pPr algn="just"/>
            <a:r>
              <a:rPr lang="en-US" sz="1000" dirty="0" smtClean="0"/>
              <a:t>RADOX 125 has a life span of 20 </a:t>
            </a:r>
            <a:r>
              <a:rPr lang="en-US" sz="1000" dirty="0"/>
              <a:t>000 h at a conductor temperature of 120 </a:t>
            </a:r>
            <a:r>
              <a:rPr lang="sv-SE" sz="1000" dirty="0"/>
              <a:t>°C</a:t>
            </a:r>
            <a:r>
              <a:rPr lang="sv-SE" sz="1000" dirty="0" smtClean="0"/>
              <a:t>,</a:t>
            </a:r>
          </a:p>
          <a:p>
            <a:pPr algn="just"/>
            <a:r>
              <a:rPr lang="sv-SE" sz="1000" dirty="0" smtClean="0"/>
              <a:t>which </a:t>
            </a:r>
            <a:r>
              <a:rPr lang="sv-SE" sz="1000" dirty="0"/>
              <a:t>is approx. 2,5 </a:t>
            </a:r>
            <a:r>
              <a:rPr lang="sv-SE" sz="1000" dirty="0" smtClean="0"/>
              <a:t>years. </a:t>
            </a:r>
            <a:r>
              <a:rPr lang="en-US" sz="1000" dirty="0" smtClean="0"/>
              <a:t>If </a:t>
            </a:r>
            <a:r>
              <a:rPr lang="en-US" sz="1000" dirty="0"/>
              <a:t>it is used at another temperature, lifetime </a:t>
            </a:r>
            <a:endParaRPr lang="en-US" sz="1000" dirty="0" smtClean="0"/>
          </a:p>
          <a:p>
            <a:pPr algn="just"/>
            <a:r>
              <a:rPr lang="en-US" sz="1000" dirty="0" smtClean="0"/>
              <a:t>expectations </a:t>
            </a:r>
            <a:r>
              <a:rPr lang="en-US" sz="1000" dirty="0"/>
              <a:t>are as </a:t>
            </a:r>
            <a:r>
              <a:rPr lang="en-US" sz="1000" dirty="0" smtClean="0"/>
              <a:t>shown in the table above.</a:t>
            </a:r>
            <a:endParaRPr lang="en-US" sz="1000" dirty="0"/>
          </a:p>
        </p:txBody>
      </p:sp>
      <p:pic>
        <p:nvPicPr>
          <p:cNvPr id="8" name="Picture 7" descr="Radox 125 Tem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0616" y="4035388"/>
            <a:ext cx="4262978" cy="1155174"/>
          </a:xfrm>
          <a:prstGeom prst="rect">
            <a:avLst/>
          </a:prstGeom>
        </p:spPr>
      </p:pic>
      <p:sp>
        <p:nvSpPr>
          <p:cNvPr id="9" name="TextBox 8"/>
          <p:cNvSpPr txBox="1"/>
          <p:nvPr/>
        </p:nvSpPr>
        <p:spPr>
          <a:xfrm>
            <a:off x="508844" y="6165303"/>
            <a:ext cx="3809056" cy="246221"/>
          </a:xfrm>
          <a:prstGeom prst="rect">
            <a:avLst/>
          </a:prstGeom>
          <a:noFill/>
        </p:spPr>
        <p:txBody>
          <a:bodyPr wrap="none" rtlCol="0">
            <a:spAutoFit/>
          </a:bodyPr>
          <a:lstStyle/>
          <a:p>
            <a:r>
              <a:rPr lang="en-US" sz="1000" dirty="0"/>
              <a:t>The typical characteristics  of insulation and jacket of </a:t>
            </a:r>
            <a:r>
              <a:rPr lang="en-US" sz="1000" dirty="0" err="1"/>
              <a:t>Radox</a:t>
            </a:r>
            <a:r>
              <a:rPr lang="en-US" sz="1000" dirty="0"/>
              <a:t> 125 </a:t>
            </a:r>
            <a:r>
              <a:rPr lang="en-US" sz="1000" dirty="0" smtClean="0"/>
              <a:t>cable</a:t>
            </a:r>
            <a:endParaRPr lang="en-US" sz="1000" dirty="0"/>
          </a:p>
        </p:txBody>
      </p:sp>
      <p:sp>
        <p:nvSpPr>
          <p:cNvPr id="10" name="Rectangle 9"/>
          <p:cNvSpPr/>
          <p:nvPr/>
        </p:nvSpPr>
        <p:spPr>
          <a:xfrm>
            <a:off x="6635322" y="5046546"/>
            <a:ext cx="2016224" cy="144016"/>
          </a:xfrm>
          <a:prstGeom prst="rect">
            <a:avLst/>
          </a:prstGeom>
          <a:solidFill>
            <a:srgbClr val="FFFF00">
              <a:alpha val="20000"/>
            </a:srgbClr>
          </a:solidFill>
          <a:ln>
            <a:solidFill>
              <a:srgbClr val="FFFF00">
                <a:alpha val="1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771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 </a:t>
            </a:r>
            <a:r>
              <a:rPr lang="en-US" dirty="0"/>
              <a:t>Cable </a:t>
            </a:r>
            <a:r>
              <a:rPr lang="en-US" dirty="0" smtClean="0"/>
              <a:t>Containments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dirty="0"/>
          </a:p>
        </p:txBody>
      </p:sp>
      <p:sp>
        <p:nvSpPr>
          <p:cNvPr id="8" name="TextBox 7"/>
          <p:cNvSpPr txBox="1"/>
          <p:nvPr/>
        </p:nvSpPr>
        <p:spPr>
          <a:xfrm>
            <a:off x="899592" y="1628800"/>
            <a:ext cx="7410307" cy="1169551"/>
          </a:xfrm>
          <a:prstGeom prst="rect">
            <a:avLst/>
          </a:prstGeom>
          <a:noFill/>
        </p:spPr>
        <p:txBody>
          <a:bodyPr wrap="square" rtlCol="0">
            <a:spAutoFit/>
          </a:bodyPr>
          <a:lstStyle/>
          <a:p>
            <a:pPr algn="just"/>
            <a:r>
              <a:rPr lang="en-GB" sz="1400" dirty="0"/>
              <a:t>As part of PSS safety requirements specifications in accordance with IEC 61508:2010, the two independent PSS trains should be physically separated to reduce the possibility of the PSS being affected by the same external events. Therefore, in any two train personnel safety system, the cables of each train (from sensor to logic solver to actuator) will run through two separated enclosed, sealed and marked containments/conduits.</a:t>
            </a:r>
            <a:endParaRPr lang="en-US" sz="14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003513"/>
            <a:ext cx="7410307" cy="3240360"/>
          </a:xfrm>
          <a:prstGeom prst="rect">
            <a:avLst/>
          </a:prstGeom>
        </p:spPr>
      </p:pic>
    </p:spTree>
    <p:extLst>
      <p:ext uri="{BB962C8B-B14F-4D97-AF65-F5344CB8AC3E}">
        <p14:creationId xmlns:p14="http://schemas.microsoft.com/office/powerpoint/2010/main" val="1487399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 Interfaces</a:t>
            </a:r>
            <a:endParaRPr lang="en-US" dirty="0"/>
          </a:p>
        </p:txBody>
      </p:sp>
      <p:sp>
        <p:nvSpPr>
          <p:cNvPr id="3" name="Content Placeholder 2"/>
          <p:cNvSpPr>
            <a:spLocks noGrp="1"/>
          </p:cNvSpPr>
          <p:nvPr>
            <p:ph idx="1"/>
          </p:nvPr>
        </p:nvSpPr>
        <p:spPr/>
        <p:txBody>
          <a:bodyPr>
            <a:normAutofit/>
          </a:bodyPr>
          <a:lstStyle/>
          <a:p>
            <a:pPr algn="just"/>
            <a:r>
              <a:rPr lang="en-US" sz="1800" dirty="0" smtClean="0"/>
              <a:t>PSS will stop the accelerator proton beam by removing mains electrical power from following systems:</a:t>
            </a:r>
          </a:p>
          <a:p>
            <a:pPr lvl="1" algn="just"/>
            <a:r>
              <a:rPr lang="en-US" sz="1600" dirty="0"/>
              <a:t>The </a:t>
            </a:r>
            <a:r>
              <a:rPr lang="en-US" sz="1600" dirty="0" smtClean="0"/>
              <a:t>Ion </a:t>
            </a:r>
            <a:r>
              <a:rPr lang="en-US" sz="1600" dirty="0"/>
              <a:t>source </a:t>
            </a:r>
            <a:r>
              <a:rPr lang="en-US" sz="1600" dirty="0" smtClean="0"/>
              <a:t>plasma generator system</a:t>
            </a:r>
            <a:endParaRPr lang="en-US" sz="1600" dirty="0"/>
          </a:p>
          <a:p>
            <a:pPr lvl="1" algn="just"/>
            <a:r>
              <a:rPr lang="en-US" sz="1600" dirty="0" smtClean="0"/>
              <a:t>The Ion source extraction system</a:t>
            </a:r>
          </a:p>
          <a:p>
            <a:pPr lvl="1" algn="just"/>
            <a:r>
              <a:rPr lang="en-US" sz="1600" dirty="0" smtClean="0"/>
              <a:t>The </a:t>
            </a:r>
            <a:r>
              <a:rPr lang="en-US" sz="1600" dirty="0"/>
              <a:t>RFQ </a:t>
            </a:r>
            <a:r>
              <a:rPr lang="en-US" sz="1600" dirty="0" smtClean="0"/>
              <a:t>modulator</a:t>
            </a:r>
            <a:r>
              <a:rPr lang="en-US" sz="1600" dirty="0"/>
              <a:t> </a:t>
            </a:r>
            <a:r>
              <a:rPr lang="en-US" sz="1600" dirty="0" smtClean="0"/>
              <a:t>system</a:t>
            </a:r>
            <a:endParaRPr lang="en-US" sz="1600" dirty="0"/>
          </a:p>
          <a:p>
            <a:pPr algn="just"/>
            <a:r>
              <a:rPr lang="en-US" sz="1800" dirty="0" smtClean="0"/>
              <a:t>PSS will remove </a:t>
            </a:r>
            <a:r>
              <a:rPr lang="en-US" sz="1800" dirty="0"/>
              <a:t>mains electrical power </a:t>
            </a:r>
            <a:r>
              <a:rPr lang="en-US" sz="1800" dirty="0" smtClean="0"/>
              <a:t>from the following systems to mitigate against X-ray hazards when there is access to tunnel:</a:t>
            </a:r>
          </a:p>
          <a:p>
            <a:pPr lvl="1" algn="just"/>
            <a:r>
              <a:rPr lang="en-US" sz="1600" dirty="0"/>
              <a:t>MEBT </a:t>
            </a:r>
            <a:r>
              <a:rPr lang="en-US" sz="1600" dirty="0" err="1" smtClean="0"/>
              <a:t>bunchers</a:t>
            </a:r>
            <a:r>
              <a:rPr lang="en-US" sz="1600" dirty="0" smtClean="0"/>
              <a:t> (3 units)</a:t>
            </a:r>
          </a:p>
          <a:p>
            <a:pPr lvl="1" algn="just"/>
            <a:r>
              <a:rPr lang="en-US" sz="1600" dirty="0"/>
              <a:t>Drift Tube </a:t>
            </a:r>
            <a:r>
              <a:rPr lang="en-US" sz="1600" dirty="0" err="1" smtClean="0"/>
              <a:t>Linacs</a:t>
            </a:r>
            <a:r>
              <a:rPr lang="en-US" sz="1600" dirty="0" smtClean="0"/>
              <a:t> (5 units)</a:t>
            </a:r>
          </a:p>
          <a:p>
            <a:pPr lvl="1" algn="just"/>
            <a:r>
              <a:rPr lang="en-US" sz="1600" dirty="0" smtClean="0"/>
              <a:t>Spoke cavities (26 units)</a:t>
            </a:r>
          </a:p>
          <a:p>
            <a:pPr lvl="1" algn="just"/>
            <a:r>
              <a:rPr lang="en-US" sz="1600" dirty="0" smtClean="0"/>
              <a:t>Elliptical </a:t>
            </a:r>
            <a:r>
              <a:rPr lang="en-US" sz="1600" dirty="0"/>
              <a:t>medium beta </a:t>
            </a:r>
            <a:r>
              <a:rPr lang="en-US" sz="1600" dirty="0" smtClean="0"/>
              <a:t>cavities (9 units)</a:t>
            </a:r>
          </a:p>
          <a:p>
            <a:pPr lvl="1" algn="just"/>
            <a:r>
              <a:rPr lang="en-US" sz="1600" dirty="0"/>
              <a:t>Elliptical </a:t>
            </a:r>
            <a:r>
              <a:rPr lang="en-US" sz="1600" dirty="0" smtClean="0"/>
              <a:t>high beta cavities (21 units)</a:t>
            </a:r>
          </a:p>
          <a:p>
            <a:pPr algn="just"/>
            <a:r>
              <a:rPr lang="en-US" sz="1800" dirty="0" smtClean="0"/>
              <a:t>PSS </a:t>
            </a:r>
            <a:r>
              <a:rPr lang="en-US" sz="1800" dirty="0"/>
              <a:t>will interface with two bending magnets which send the beam </a:t>
            </a:r>
            <a:r>
              <a:rPr lang="en-US" sz="1800" dirty="0" smtClean="0"/>
              <a:t>towards </a:t>
            </a:r>
            <a:r>
              <a:rPr lang="en-US" sz="1800" dirty="0"/>
              <a:t>Target.</a:t>
            </a:r>
          </a:p>
          <a:p>
            <a:pPr lvl="1"/>
            <a:endParaRPr lang="en-US" sz="1600" dirty="0"/>
          </a:p>
          <a:p>
            <a:pPr lvl="1"/>
            <a:endParaRPr lang="en-US" sz="1600" dirty="0" smtClean="0"/>
          </a:p>
          <a:p>
            <a:pPr lvl="1"/>
            <a:endParaRPr lang="en-US" sz="1600" dirty="0"/>
          </a:p>
        </p:txBody>
      </p:sp>
      <p:sp>
        <p:nvSpPr>
          <p:cNvPr id="4" name="Slide Number Placeholder 3"/>
          <p:cNvSpPr>
            <a:spLocks noGrp="1"/>
          </p:cNvSpPr>
          <p:nvPr>
            <p:ph type="sldNum" sz="quarter" idx="12"/>
          </p:nvPr>
        </p:nvSpPr>
        <p:spPr/>
        <p:txBody>
          <a:bodyPr/>
          <a:lstStyle/>
          <a:p>
            <a:fld id="{551115BC-487E-4422-894C-CB7CD3E79223}" type="slidenum">
              <a:rPr lang="sv-SE" smtClean="0"/>
              <a:t>22</a:t>
            </a:fld>
            <a:endParaRPr lang="sv-SE" dirty="0"/>
          </a:p>
        </p:txBody>
      </p:sp>
    </p:spTree>
    <p:extLst>
      <p:ext uri="{BB962C8B-B14F-4D97-AF65-F5344CB8AC3E}">
        <p14:creationId xmlns:p14="http://schemas.microsoft.com/office/powerpoint/2010/main" val="2246506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79996" y="1412776"/>
            <a:ext cx="8712000" cy="5400000"/>
          </a:xfrm>
          <a:prstGeom prst="rect">
            <a:avLst/>
          </a:prstGeom>
        </p:spPr>
      </p:pic>
      <p:sp>
        <p:nvSpPr>
          <p:cNvPr id="2" name="Title 1"/>
          <p:cNvSpPr>
            <a:spLocks noGrp="1"/>
          </p:cNvSpPr>
          <p:nvPr>
            <p:ph type="title"/>
          </p:nvPr>
        </p:nvSpPr>
        <p:spPr/>
        <p:txBody>
          <a:bodyPr/>
          <a:lstStyle/>
          <a:p>
            <a:r>
              <a:rPr lang="en-US" dirty="0" smtClean="0"/>
              <a:t>PSS Interfaces: Ion Source</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23</a:t>
            </a:fld>
            <a:endParaRPr lang="sv-SE" dirty="0"/>
          </a:p>
        </p:txBody>
      </p:sp>
      <p:sp>
        <p:nvSpPr>
          <p:cNvPr id="5" name="TextBox 4"/>
          <p:cNvSpPr txBox="1"/>
          <p:nvPr/>
        </p:nvSpPr>
        <p:spPr>
          <a:xfrm>
            <a:off x="323528" y="4293096"/>
            <a:ext cx="720080" cy="200055"/>
          </a:xfrm>
          <a:prstGeom prst="rect">
            <a:avLst/>
          </a:prstGeom>
          <a:noFill/>
          <a:ln>
            <a:solidFill>
              <a:srgbClr val="FF0000"/>
            </a:solidFill>
          </a:ln>
        </p:spPr>
        <p:txBody>
          <a:bodyPr wrap="square" rtlCol="0">
            <a:spAutoFit/>
          </a:bodyPr>
          <a:lstStyle/>
          <a:p>
            <a:r>
              <a:rPr lang="en-US" sz="700" b="1" dirty="0" smtClean="0">
                <a:solidFill>
                  <a:srgbClr val="FF0000"/>
                </a:solidFill>
              </a:rPr>
              <a:t>PSS Red Train</a:t>
            </a:r>
            <a:endParaRPr lang="en-US" sz="700" b="1" dirty="0">
              <a:solidFill>
                <a:srgbClr val="FF0000"/>
              </a:solidFill>
            </a:endParaRPr>
          </a:p>
        </p:txBody>
      </p:sp>
      <p:sp>
        <p:nvSpPr>
          <p:cNvPr id="15" name="TextBox 14"/>
          <p:cNvSpPr txBox="1"/>
          <p:nvPr/>
        </p:nvSpPr>
        <p:spPr>
          <a:xfrm>
            <a:off x="323528" y="2132856"/>
            <a:ext cx="4212468" cy="1569660"/>
          </a:xfrm>
          <a:prstGeom prst="rect">
            <a:avLst/>
          </a:prstGeom>
          <a:noFill/>
          <a:ln>
            <a:solidFill>
              <a:srgbClr val="FF0000"/>
            </a:solidFill>
          </a:ln>
        </p:spPr>
        <p:txBody>
          <a:bodyPr wrap="square" rtlCol="0">
            <a:spAutoFit/>
          </a:bodyPr>
          <a:lstStyle/>
          <a:p>
            <a:r>
              <a:rPr lang="en-GB" sz="1200" b="1" dirty="0"/>
              <a:t>Siemens Contactors for “Safety” applications:</a:t>
            </a:r>
            <a:r>
              <a:rPr lang="en-GB" sz="1200" dirty="0"/>
              <a:t> </a:t>
            </a:r>
            <a:endParaRPr lang="en-GB" sz="1200" dirty="0" smtClean="0"/>
          </a:p>
          <a:p>
            <a:pPr algn="just"/>
            <a:r>
              <a:rPr lang="en-GB" sz="1200" dirty="0" smtClean="0"/>
              <a:t>The contactors </a:t>
            </a:r>
            <a:r>
              <a:rPr lang="en-GB" sz="1200" dirty="0"/>
              <a:t>are provided with positively driven (mirror) contacts which meet or exceed the criteria for "Safety Contactors” according to IEC 60947-4 Annex </a:t>
            </a:r>
            <a:r>
              <a:rPr lang="en-GB" sz="1200" dirty="0" smtClean="0"/>
              <a:t>F. </a:t>
            </a:r>
            <a:r>
              <a:rPr lang="en-GB" sz="1200" dirty="0"/>
              <a:t>When applying Safety Contactors in safety circuits, the NC auxiliary contacts must be wired in series or parallel and must be used as monitoring contacts with feedback to the safety evaluation device (i.e. safety relay or failsafe logic controller).</a:t>
            </a:r>
            <a:endParaRPr lang="sv-SE" sz="1200" dirty="0"/>
          </a:p>
        </p:txBody>
      </p:sp>
      <p:sp>
        <p:nvSpPr>
          <p:cNvPr id="3" name="Rectangle 2"/>
          <p:cNvSpPr/>
          <p:nvPr/>
        </p:nvSpPr>
        <p:spPr>
          <a:xfrm>
            <a:off x="1547664" y="4725144"/>
            <a:ext cx="3312368" cy="648072"/>
          </a:xfrm>
          <a:prstGeom prst="rect">
            <a:avLst/>
          </a:prstGeom>
          <a:solidFill>
            <a:schemeClr val="accent6">
              <a:alpha val="30000"/>
            </a:schemeClr>
          </a:solidFill>
          <a:ln>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ctangle 10"/>
          <p:cNvSpPr/>
          <p:nvPr/>
        </p:nvSpPr>
        <p:spPr>
          <a:xfrm>
            <a:off x="1547664" y="5525616"/>
            <a:ext cx="3312368" cy="648072"/>
          </a:xfrm>
          <a:prstGeom prst="rect">
            <a:avLst/>
          </a:prstGeom>
          <a:solidFill>
            <a:schemeClr val="accent6">
              <a:alpha val="30000"/>
            </a:schemeClr>
          </a:solidFill>
          <a:ln>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5017697" y="3952931"/>
            <a:ext cx="707642" cy="648072"/>
          </a:xfrm>
          <a:prstGeom prst="rect">
            <a:avLst/>
          </a:prstGeom>
          <a:solidFill>
            <a:schemeClr val="accent6">
              <a:alpha val="30000"/>
            </a:schemeClr>
          </a:solidFill>
          <a:ln>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6084168" y="3954112"/>
            <a:ext cx="707642" cy="648072"/>
          </a:xfrm>
          <a:prstGeom prst="rect">
            <a:avLst/>
          </a:prstGeom>
          <a:solidFill>
            <a:schemeClr val="accent6">
              <a:alpha val="30000"/>
            </a:schemeClr>
          </a:solidFill>
          <a:ln>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Oval 17"/>
          <p:cNvSpPr/>
          <p:nvPr/>
        </p:nvSpPr>
        <p:spPr>
          <a:xfrm>
            <a:off x="3131840" y="4005064"/>
            <a:ext cx="1008112" cy="864096"/>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1115616" y="4005064"/>
            <a:ext cx="1008112" cy="864096"/>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3131840" y="5993904"/>
            <a:ext cx="1008112" cy="864096"/>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1115616" y="5993904"/>
            <a:ext cx="1008112" cy="864096"/>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23528" y="4077072"/>
            <a:ext cx="720080" cy="200055"/>
          </a:xfrm>
          <a:prstGeom prst="rect">
            <a:avLst/>
          </a:prstGeom>
          <a:noFill/>
          <a:ln>
            <a:solidFill>
              <a:srgbClr val="3366FF"/>
            </a:solidFill>
          </a:ln>
        </p:spPr>
        <p:txBody>
          <a:bodyPr wrap="square" rtlCol="0">
            <a:spAutoFit/>
          </a:bodyPr>
          <a:lstStyle/>
          <a:p>
            <a:r>
              <a:rPr lang="en-US" sz="700" b="1" dirty="0" smtClean="0">
                <a:solidFill>
                  <a:srgbClr val="3366FF"/>
                </a:solidFill>
              </a:rPr>
              <a:t>PSS Blue Train</a:t>
            </a:r>
            <a:endParaRPr lang="en-US" sz="700" b="1" dirty="0">
              <a:solidFill>
                <a:srgbClr val="3366FF"/>
              </a:solidFill>
            </a:endParaRPr>
          </a:p>
        </p:txBody>
      </p:sp>
      <p:sp>
        <p:nvSpPr>
          <p:cNvPr id="28" name="TextBox 27"/>
          <p:cNvSpPr txBox="1"/>
          <p:nvPr/>
        </p:nvSpPr>
        <p:spPr>
          <a:xfrm>
            <a:off x="2339752" y="4293096"/>
            <a:ext cx="720080" cy="200055"/>
          </a:xfrm>
          <a:prstGeom prst="rect">
            <a:avLst/>
          </a:prstGeom>
          <a:noFill/>
          <a:ln>
            <a:solidFill>
              <a:srgbClr val="FF0000"/>
            </a:solidFill>
          </a:ln>
        </p:spPr>
        <p:txBody>
          <a:bodyPr wrap="square" rtlCol="0">
            <a:spAutoFit/>
          </a:bodyPr>
          <a:lstStyle/>
          <a:p>
            <a:r>
              <a:rPr lang="en-US" sz="700" b="1" dirty="0" smtClean="0">
                <a:solidFill>
                  <a:srgbClr val="FF0000"/>
                </a:solidFill>
              </a:rPr>
              <a:t>PSS Red Train</a:t>
            </a:r>
            <a:endParaRPr lang="en-US" sz="700" b="1" dirty="0">
              <a:solidFill>
                <a:srgbClr val="FF0000"/>
              </a:solidFill>
            </a:endParaRPr>
          </a:p>
        </p:txBody>
      </p:sp>
      <p:sp>
        <p:nvSpPr>
          <p:cNvPr id="29" name="TextBox 28"/>
          <p:cNvSpPr txBox="1"/>
          <p:nvPr/>
        </p:nvSpPr>
        <p:spPr>
          <a:xfrm>
            <a:off x="2339752" y="4077072"/>
            <a:ext cx="720080" cy="200055"/>
          </a:xfrm>
          <a:prstGeom prst="rect">
            <a:avLst/>
          </a:prstGeom>
          <a:noFill/>
          <a:ln>
            <a:solidFill>
              <a:srgbClr val="3366FF"/>
            </a:solidFill>
          </a:ln>
        </p:spPr>
        <p:txBody>
          <a:bodyPr wrap="square" rtlCol="0">
            <a:spAutoFit/>
          </a:bodyPr>
          <a:lstStyle/>
          <a:p>
            <a:r>
              <a:rPr lang="en-US" sz="700" b="1" dirty="0" smtClean="0">
                <a:solidFill>
                  <a:srgbClr val="3366FF"/>
                </a:solidFill>
              </a:rPr>
              <a:t>PSS Blue Train</a:t>
            </a:r>
            <a:endParaRPr lang="en-US" sz="700" b="1" dirty="0">
              <a:solidFill>
                <a:srgbClr val="3366FF"/>
              </a:solidFill>
            </a:endParaRPr>
          </a:p>
        </p:txBody>
      </p:sp>
      <p:sp>
        <p:nvSpPr>
          <p:cNvPr id="30" name="TextBox 29"/>
          <p:cNvSpPr txBox="1"/>
          <p:nvPr/>
        </p:nvSpPr>
        <p:spPr>
          <a:xfrm>
            <a:off x="323528" y="6381328"/>
            <a:ext cx="720080" cy="200055"/>
          </a:xfrm>
          <a:prstGeom prst="rect">
            <a:avLst/>
          </a:prstGeom>
          <a:noFill/>
          <a:ln>
            <a:solidFill>
              <a:srgbClr val="FF0000"/>
            </a:solidFill>
          </a:ln>
        </p:spPr>
        <p:txBody>
          <a:bodyPr wrap="square" rtlCol="0">
            <a:spAutoFit/>
          </a:bodyPr>
          <a:lstStyle/>
          <a:p>
            <a:r>
              <a:rPr lang="en-US" sz="700" b="1" dirty="0" smtClean="0">
                <a:solidFill>
                  <a:srgbClr val="FF0000"/>
                </a:solidFill>
              </a:rPr>
              <a:t>PSS Red Train</a:t>
            </a:r>
            <a:endParaRPr lang="en-US" sz="700" b="1" dirty="0">
              <a:solidFill>
                <a:srgbClr val="FF0000"/>
              </a:solidFill>
            </a:endParaRPr>
          </a:p>
        </p:txBody>
      </p:sp>
      <p:sp>
        <p:nvSpPr>
          <p:cNvPr id="31" name="TextBox 30"/>
          <p:cNvSpPr txBox="1"/>
          <p:nvPr/>
        </p:nvSpPr>
        <p:spPr>
          <a:xfrm>
            <a:off x="323528" y="6165304"/>
            <a:ext cx="720080" cy="200055"/>
          </a:xfrm>
          <a:prstGeom prst="rect">
            <a:avLst/>
          </a:prstGeom>
          <a:noFill/>
          <a:ln>
            <a:solidFill>
              <a:srgbClr val="3366FF"/>
            </a:solidFill>
          </a:ln>
        </p:spPr>
        <p:txBody>
          <a:bodyPr wrap="square" rtlCol="0">
            <a:spAutoFit/>
          </a:bodyPr>
          <a:lstStyle/>
          <a:p>
            <a:r>
              <a:rPr lang="en-US" sz="700" b="1" dirty="0" smtClean="0">
                <a:solidFill>
                  <a:srgbClr val="3366FF"/>
                </a:solidFill>
              </a:rPr>
              <a:t>PSS Blue Train</a:t>
            </a:r>
            <a:endParaRPr lang="en-US" sz="700" b="1" dirty="0">
              <a:solidFill>
                <a:srgbClr val="3366FF"/>
              </a:solidFill>
            </a:endParaRPr>
          </a:p>
        </p:txBody>
      </p:sp>
      <p:sp>
        <p:nvSpPr>
          <p:cNvPr id="32" name="TextBox 31"/>
          <p:cNvSpPr txBox="1"/>
          <p:nvPr/>
        </p:nvSpPr>
        <p:spPr>
          <a:xfrm>
            <a:off x="2339752" y="6381328"/>
            <a:ext cx="720080" cy="200055"/>
          </a:xfrm>
          <a:prstGeom prst="rect">
            <a:avLst/>
          </a:prstGeom>
          <a:noFill/>
          <a:ln>
            <a:solidFill>
              <a:srgbClr val="FF0000"/>
            </a:solidFill>
          </a:ln>
        </p:spPr>
        <p:txBody>
          <a:bodyPr wrap="square" rtlCol="0">
            <a:spAutoFit/>
          </a:bodyPr>
          <a:lstStyle/>
          <a:p>
            <a:r>
              <a:rPr lang="en-US" sz="700" b="1" dirty="0" smtClean="0">
                <a:solidFill>
                  <a:srgbClr val="FF0000"/>
                </a:solidFill>
              </a:rPr>
              <a:t>PSS Red Train</a:t>
            </a:r>
            <a:endParaRPr lang="en-US" sz="700" b="1" dirty="0">
              <a:solidFill>
                <a:srgbClr val="FF0000"/>
              </a:solidFill>
            </a:endParaRPr>
          </a:p>
        </p:txBody>
      </p:sp>
      <p:sp>
        <p:nvSpPr>
          <p:cNvPr id="33" name="TextBox 32"/>
          <p:cNvSpPr txBox="1"/>
          <p:nvPr/>
        </p:nvSpPr>
        <p:spPr>
          <a:xfrm>
            <a:off x="2339752" y="6165304"/>
            <a:ext cx="720080" cy="200055"/>
          </a:xfrm>
          <a:prstGeom prst="rect">
            <a:avLst/>
          </a:prstGeom>
          <a:noFill/>
          <a:ln>
            <a:solidFill>
              <a:srgbClr val="3366FF"/>
            </a:solidFill>
          </a:ln>
        </p:spPr>
        <p:txBody>
          <a:bodyPr wrap="square" rtlCol="0">
            <a:spAutoFit/>
          </a:bodyPr>
          <a:lstStyle/>
          <a:p>
            <a:r>
              <a:rPr lang="en-US" sz="700" b="1" dirty="0" smtClean="0">
                <a:solidFill>
                  <a:srgbClr val="3366FF"/>
                </a:solidFill>
              </a:rPr>
              <a:t>PSS Blue Train</a:t>
            </a:r>
            <a:endParaRPr lang="en-US" sz="700" b="1" dirty="0">
              <a:solidFill>
                <a:srgbClr val="3366FF"/>
              </a:solidFill>
            </a:endParaRPr>
          </a:p>
        </p:txBody>
      </p:sp>
    </p:spTree>
    <p:extLst>
      <p:ext uri="{BB962C8B-B14F-4D97-AF65-F5344CB8AC3E}">
        <p14:creationId xmlns:p14="http://schemas.microsoft.com/office/powerpoint/2010/main" val="165955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3" grpId="0" animBg="1"/>
      <p:bldP spid="3" grpId="1" animBg="1"/>
      <p:bldP spid="11" grpId="0" animBg="1"/>
      <p:bldP spid="11" grpId="1" animBg="1"/>
      <p:bldP spid="12" grpId="0" animBg="1"/>
      <p:bldP spid="12" grpId="1" animBg="1"/>
      <p:bldP spid="17" grpId="0" animBg="1"/>
      <p:bldP spid="17" grpId="1" animBg="1"/>
      <p:bldP spid="18" grpId="0" animBg="1"/>
      <p:bldP spid="19" grpId="0" animBg="1"/>
      <p:bldP spid="20" grpId="0" animBg="1"/>
      <p:bldP spid="21" grpId="0" animBg="1"/>
      <p:bldP spid="27" grpId="0" animBg="1"/>
      <p:bldP spid="28" grpId="0" animBg="1"/>
      <p:bldP spid="29" grpId="0" animBg="1"/>
      <p:bldP spid="30" grpId="0" animBg="1"/>
      <p:bldP spid="31"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1" y="1542640"/>
            <a:ext cx="7278713" cy="5148000"/>
          </a:xfrm>
          <a:prstGeom prst="rect">
            <a:avLst/>
          </a:prstGeom>
        </p:spPr>
      </p:pic>
      <p:sp>
        <p:nvSpPr>
          <p:cNvPr id="2" name="Title 1"/>
          <p:cNvSpPr>
            <a:spLocks noGrp="1"/>
          </p:cNvSpPr>
          <p:nvPr>
            <p:ph type="title"/>
          </p:nvPr>
        </p:nvSpPr>
        <p:spPr/>
        <p:txBody>
          <a:bodyPr/>
          <a:lstStyle/>
          <a:p>
            <a:r>
              <a:rPr lang="en-US" dirty="0" smtClean="0"/>
              <a:t>PSS </a:t>
            </a:r>
            <a:r>
              <a:rPr lang="en-US" dirty="0"/>
              <a:t>Interfaces: </a:t>
            </a:r>
            <a:r>
              <a:rPr lang="en-US" dirty="0" smtClean="0"/>
              <a:t>RFQ &amp; DTL(s)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24</a:t>
            </a:fld>
            <a:endParaRPr lang="sv-SE" dirty="0"/>
          </a:p>
        </p:txBody>
      </p:sp>
      <p:sp>
        <p:nvSpPr>
          <p:cNvPr id="7" name="TextBox 6"/>
          <p:cNvSpPr txBox="1"/>
          <p:nvPr/>
        </p:nvSpPr>
        <p:spPr>
          <a:xfrm>
            <a:off x="5192095" y="2852936"/>
            <a:ext cx="2886225" cy="707886"/>
          </a:xfrm>
          <a:prstGeom prst="rect">
            <a:avLst/>
          </a:prstGeom>
          <a:noFill/>
        </p:spPr>
        <p:txBody>
          <a:bodyPr wrap="square" rtlCol="0">
            <a:spAutoFit/>
          </a:bodyPr>
          <a:lstStyle/>
          <a:p>
            <a:pPr algn="just"/>
            <a:r>
              <a:rPr lang="en-US" sz="1000" dirty="0" smtClean="0">
                <a:latin typeface="+mj-lt"/>
              </a:rPr>
              <a:t>In case of access to tunnel by personnel, the RF modules test can only be performed after a piece of waveguide has been removed and sealed properly in the Klystron Gallery.</a:t>
            </a:r>
          </a:p>
        </p:txBody>
      </p:sp>
      <p:sp>
        <p:nvSpPr>
          <p:cNvPr id="5" name="Oval 4"/>
          <p:cNvSpPr/>
          <p:nvPr/>
        </p:nvSpPr>
        <p:spPr>
          <a:xfrm>
            <a:off x="6300192" y="3717032"/>
            <a:ext cx="1008112" cy="864096"/>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483768" y="4887841"/>
            <a:ext cx="6486624" cy="1569660"/>
          </a:xfrm>
          <a:prstGeom prst="rect">
            <a:avLst/>
          </a:prstGeom>
          <a:solidFill>
            <a:schemeClr val="bg1"/>
          </a:solidFill>
          <a:ln>
            <a:solidFill>
              <a:schemeClr val="tx1"/>
            </a:solidFill>
          </a:ln>
        </p:spPr>
        <p:txBody>
          <a:bodyPr wrap="square" rtlCol="0">
            <a:spAutoFit/>
          </a:bodyPr>
          <a:lstStyle/>
          <a:p>
            <a:pPr lvl="0"/>
            <a:r>
              <a:rPr lang="en-US" sz="1200" dirty="0"/>
              <a:t>Instantaneous under voltage release coil in Molded case circuit breakers (MCCB). As an example, to be used in case of PSS interface with RF modulators in accelerator.</a:t>
            </a:r>
            <a:endParaRPr lang="sv-SE" sz="1200" dirty="0"/>
          </a:p>
          <a:p>
            <a:r>
              <a:rPr lang="en-GB" sz="1200" dirty="0"/>
              <a:t>The under voltage release coil instantaneously opens the circuit breaker when its supply voltage drops to a value between 35 % and 70 % of its rated voltage. If there is no supply on the release, it is impossible to close the circuit breaker, either manually or electrically. Any attempt to close the circuit breaker has no effect on the main contacts. Circuit breaker closing is enabled again when the supply voltage of the release returns to 85 % of its rated value.</a:t>
            </a:r>
            <a:endParaRPr lang="sv-SE" sz="1200" dirty="0"/>
          </a:p>
          <a:p>
            <a:r>
              <a:rPr lang="en-US" sz="1200" dirty="0"/>
              <a:t>The control signal for the under voltage coil passes through the two PSS contactor relays.</a:t>
            </a:r>
            <a:endParaRPr lang="sv-SE" sz="1200" dirty="0"/>
          </a:p>
        </p:txBody>
      </p:sp>
      <p:sp>
        <p:nvSpPr>
          <p:cNvPr id="8" name="TextBox 7"/>
          <p:cNvSpPr txBox="1"/>
          <p:nvPr/>
        </p:nvSpPr>
        <p:spPr>
          <a:xfrm>
            <a:off x="1295635" y="4420439"/>
            <a:ext cx="6486624" cy="461665"/>
          </a:xfrm>
          <a:prstGeom prst="rect">
            <a:avLst/>
          </a:prstGeom>
          <a:solidFill>
            <a:schemeClr val="bg1"/>
          </a:solidFill>
          <a:ln>
            <a:solidFill>
              <a:srgbClr val="FF0000"/>
            </a:solidFill>
          </a:ln>
        </p:spPr>
        <p:txBody>
          <a:bodyPr wrap="square" rtlCol="0">
            <a:spAutoFit/>
          </a:bodyPr>
          <a:lstStyle/>
          <a:p>
            <a:pPr lvl="0"/>
            <a:r>
              <a:rPr lang="en-US" sz="1200" dirty="0"/>
              <a:t>PSS will use failsafe, 24 VDC RF switches with indicator mirror contacts to interface with Low level Radio Frequency systems (LLRF) in RF cells such as MEBT </a:t>
            </a:r>
            <a:r>
              <a:rPr lang="en-US" sz="1200" dirty="0" err="1"/>
              <a:t>bunchers</a:t>
            </a:r>
            <a:r>
              <a:rPr lang="en-US" sz="1200" dirty="0"/>
              <a:t>, RFQ, DTL(s), spoke cavities, etc.</a:t>
            </a:r>
            <a:endParaRPr lang="sv-SE" sz="1200" dirty="0"/>
          </a:p>
        </p:txBody>
      </p:sp>
      <p:sp>
        <p:nvSpPr>
          <p:cNvPr id="10" name="Oval 9"/>
          <p:cNvSpPr/>
          <p:nvPr/>
        </p:nvSpPr>
        <p:spPr>
          <a:xfrm>
            <a:off x="5081960" y="5517232"/>
            <a:ext cx="1008112" cy="864096"/>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899589" y="3565074"/>
            <a:ext cx="2016227" cy="1592117"/>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55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animBg="1"/>
      <p:bldP spid="5" grpId="1" animBg="1"/>
      <p:bldP spid="6" grpId="0" animBg="1"/>
      <p:bldP spid="6" grpId="1" animBg="1"/>
      <p:bldP spid="8" grpId="0" animBg="1"/>
      <p:bldP spid="8" grpId="1" animBg="1"/>
      <p:bldP spid="10" grpId="0" animBg="1"/>
      <p:bldP spid="10" grpId="1" animBg="1"/>
      <p:bldP spid="11" grpId="0" animBg="1"/>
      <p:bldP spid="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sv-SE" dirty="0"/>
          </a:p>
        </p:txBody>
      </p:sp>
      <p:sp>
        <p:nvSpPr>
          <p:cNvPr id="3" name="Content Placeholder 2"/>
          <p:cNvSpPr>
            <a:spLocks noGrp="1"/>
          </p:cNvSpPr>
          <p:nvPr>
            <p:ph idx="1"/>
          </p:nvPr>
        </p:nvSpPr>
        <p:spPr/>
        <p:txBody>
          <a:bodyPr/>
          <a:lstStyle/>
          <a:p>
            <a:pPr algn="just"/>
            <a:r>
              <a:rPr lang="en-US" dirty="0" smtClean="0"/>
              <a:t>The hardware for Accelerator PSS (sensors, PLCs, actuators, etc.) are being tested at PSS test stand.</a:t>
            </a:r>
          </a:p>
          <a:p>
            <a:pPr algn="just"/>
            <a:r>
              <a:rPr lang="en-US" dirty="0" smtClean="0"/>
              <a:t>The access control systems procedures are being developed based on the </a:t>
            </a:r>
            <a:r>
              <a:rPr lang="en-GB" dirty="0" smtClean="0"/>
              <a:t>double-door </a:t>
            </a:r>
            <a:r>
              <a:rPr lang="en-GB" dirty="0"/>
              <a:t>access </a:t>
            </a:r>
            <a:r>
              <a:rPr lang="en-GB" dirty="0" smtClean="0"/>
              <a:t>system in the lab.</a:t>
            </a:r>
          </a:p>
          <a:p>
            <a:pPr algn="just"/>
            <a:r>
              <a:rPr lang="en-GB" dirty="0" smtClean="0"/>
              <a:t>The key exchange philosophy is being developed.</a:t>
            </a:r>
          </a:p>
          <a:p>
            <a:pPr algn="just"/>
            <a:endParaRPr lang="sv-SE" dirty="0" smtClean="0"/>
          </a:p>
          <a:p>
            <a:endParaRPr lang="en-US" dirty="0" smtClean="0"/>
          </a:p>
        </p:txBody>
      </p:sp>
      <p:sp>
        <p:nvSpPr>
          <p:cNvPr id="4" name="Slide Number Placeholder 3"/>
          <p:cNvSpPr>
            <a:spLocks noGrp="1"/>
          </p:cNvSpPr>
          <p:nvPr>
            <p:ph type="sldNum" sz="quarter" idx="12"/>
          </p:nvPr>
        </p:nvSpPr>
        <p:spPr/>
        <p:txBody>
          <a:bodyPr/>
          <a:lstStyle/>
          <a:p>
            <a:fld id="{551115BC-487E-4422-894C-CB7CD3E79223}" type="slidenum">
              <a:rPr lang="sv-SE" smtClean="0"/>
              <a:t>25</a:t>
            </a:fld>
            <a:endParaRPr lang="sv-SE" dirty="0"/>
          </a:p>
        </p:txBody>
      </p:sp>
    </p:spTree>
    <p:extLst>
      <p:ext uri="{BB962C8B-B14F-4D97-AF65-F5344CB8AC3E}">
        <p14:creationId xmlns:p14="http://schemas.microsoft.com/office/powerpoint/2010/main" val="1439984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pPr algn="ctr"/>
            <a:r>
              <a:rPr lang="en-US" sz="4800" dirty="0" smtClean="0"/>
              <a:t>Thank </a:t>
            </a:r>
            <a:r>
              <a:rPr lang="en-US" sz="4800" dirty="0"/>
              <a:t>y</a:t>
            </a:r>
            <a:r>
              <a:rPr lang="en-US" sz="4800" dirty="0" smtClean="0"/>
              <a:t>ou for your attention!</a:t>
            </a:r>
            <a:endParaRPr lang="en-GB" sz="4800" noProof="0" dirty="0"/>
          </a:p>
        </p:txBody>
      </p:sp>
    </p:spTree>
    <p:extLst>
      <p:ext uri="{BB962C8B-B14F-4D97-AF65-F5344CB8AC3E}">
        <p14:creationId xmlns:p14="http://schemas.microsoft.com/office/powerpoint/2010/main" val="1564148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Bildobjekt 5" descr="ESS-vit-logga.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
        <p:nvSpPr>
          <p:cNvPr id="3" name="Rectangle 2"/>
          <p:cNvSpPr/>
          <p:nvPr/>
        </p:nvSpPr>
        <p:spPr>
          <a:xfrm>
            <a:off x="0" y="476672"/>
            <a:ext cx="9036496" cy="59046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67436"/>
            <a:ext cx="9144000" cy="5923128"/>
          </a:xfrm>
          <a:prstGeom prst="rect">
            <a:avLst/>
          </a:prstGeom>
        </p:spPr>
      </p:pic>
    </p:spTree>
    <p:extLst>
      <p:ext uri="{BB962C8B-B14F-4D97-AF65-F5344CB8AC3E}">
        <p14:creationId xmlns:p14="http://schemas.microsoft.com/office/powerpoint/2010/main" val="3261048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698" y="0"/>
            <a:ext cx="6682604" cy="6858000"/>
          </a:xfrm>
          <a:prstGeom prst="rect">
            <a:avLst/>
          </a:prstGeom>
        </p:spPr>
      </p:pic>
    </p:spTree>
    <p:extLst>
      <p:ext uri="{BB962C8B-B14F-4D97-AF65-F5344CB8AC3E}">
        <p14:creationId xmlns:p14="http://schemas.microsoft.com/office/powerpoint/2010/main" val="81899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0332" y="0"/>
            <a:ext cx="6703335" cy="6858000"/>
          </a:xfrm>
          <a:prstGeom prst="rect">
            <a:avLst/>
          </a:prstGeom>
        </p:spPr>
      </p:pic>
    </p:spTree>
    <p:extLst>
      <p:ext uri="{BB962C8B-B14F-4D97-AF65-F5344CB8AC3E}">
        <p14:creationId xmlns:p14="http://schemas.microsoft.com/office/powerpoint/2010/main" val="3805966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Myself</a:t>
            </a:r>
            <a:endParaRPr lang="en-US" dirty="0"/>
          </a:p>
        </p:txBody>
      </p:sp>
      <p:sp>
        <p:nvSpPr>
          <p:cNvPr id="3" name="Content Placeholder 2"/>
          <p:cNvSpPr>
            <a:spLocks noGrp="1"/>
          </p:cNvSpPr>
          <p:nvPr>
            <p:ph idx="1"/>
          </p:nvPr>
        </p:nvSpPr>
        <p:spPr/>
        <p:txBody>
          <a:bodyPr>
            <a:normAutofit/>
          </a:bodyPr>
          <a:lstStyle/>
          <a:p>
            <a:pPr algn="just"/>
            <a:r>
              <a:rPr lang="en-US" sz="2400" dirty="0" smtClean="0"/>
              <a:t>I work as engineer for Safety </a:t>
            </a:r>
            <a:r>
              <a:rPr lang="en-US" sz="2400" dirty="0"/>
              <a:t>C</a:t>
            </a:r>
            <a:r>
              <a:rPr lang="en-US" sz="2400" dirty="0" smtClean="0"/>
              <a:t>ritical </a:t>
            </a:r>
            <a:r>
              <a:rPr lang="en-US" sz="2400" dirty="0"/>
              <a:t>S</a:t>
            </a:r>
            <a:r>
              <a:rPr lang="en-US" sz="2400" dirty="0" smtClean="0"/>
              <a:t>ystems (Personnel </a:t>
            </a:r>
            <a:r>
              <a:rPr lang="en-US" sz="2400" dirty="0"/>
              <a:t>S</a:t>
            </a:r>
            <a:r>
              <a:rPr lang="en-US" sz="2400" dirty="0" smtClean="0"/>
              <a:t>afety Systems) at ESS/ICS.</a:t>
            </a:r>
          </a:p>
          <a:p>
            <a:pPr algn="just"/>
            <a:r>
              <a:rPr lang="en-US" sz="2400" dirty="0" smtClean="0"/>
              <a:t>6 years of experience as electrical </a:t>
            </a:r>
            <a:r>
              <a:rPr lang="en-US" sz="2400" dirty="0"/>
              <a:t>c</a:t>
            </a:r>
            <a:r>
              <a:rPr lang="en-US" sz="2400" dirty="0" smtClean="0"/>
              <a:t>ontrols engineer in industry.</a:t>
            </a:r>
          </a:p>
          <a:p>
            <a:pPr algn="just"/>
            <a:r>
              <a:rPr lang="en-US" sz="2400" dirty="0" smtClean="0"/>
              <a:t>3+ years experience as Personnel Safety Systems engineer at SESAME synchrotron light source facility in Jordan.</a:t>
            </a:r>
          </a:p>
          <a:p>
            <a:pPr lvl="1" algn="just"/>
            <a:r>
              <a:rPr lang="en-US" sz="2000" dirty="0" smtClean="0"/>
              <a:t>Design, installation and commissioning of Booster Personnel Safety Systems.</a:t>
            </a:r>
          </a:p>
          <a:p>
            <a:pPr lvl="1" algn="just"/>
            <a:r>
              <a:rPr lang="en-US" sz="2000" dirty="0" smtClean="0"/>
              <a:t>Design of Personnel Safety </a:t>
            </a:r>
            <a:r>
              <a:rPr lang="en-US" sz="2000" dirty="0"/>
              <a:t>System for </a:t>
            </a:r>
            <a:r>
              <a:rPr lang="en-US" sz="2000"/>
              <a:t>Storage </a:t>
            </a:r>
            <a:r>
              <a:rPr lang="en-US" sz="2000" smtClean="0"/>
              <a:t>Ring </a:t>
            </a:r>
            <a:r>
              <a:rPr lang="en-US" sz="2000" dirty="0" smtClean="0"/>
              <a:t>and first </a:t>
            </a:r>
            <a:r>
              <a:rPr lang="en-US" sz="2000" dirty="0" err="1" smtClean="0"/>
              <a:t>beamline</a:t>
            </a:r>
            <a:r>
              <a:rPr lang="en-US" sz="2000" dirty="0" smtClean="0"/>
              <a:t>.</a:t>
            </a:r>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spTree>
    <p:extLst>
      <p:ext uri="{BB962C8B-B14F-4D97-AF65-F5344CB8AC3E}">
        <p14:creationId xmlns:p14="http://schemas.microsoft.com/office/powerpoint/2010/main" val="816203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817" y="0"/>
            <a:ext cx="6710365" cy="6858000"/>
          </a:xfrm>
          <a:prstGeom prst="rect">
            <a:avLst/>
          </a:prstGeom>
        </p:spPr>
      </p:pic>
    </p:spTree>
    <p:extLst>
      <p:ext uri="{BB962C8B-B14F-4D97-AF65-F5344CB8AC3E}">
        <p14:creationId xmlns:p14="http://schemas.microsoft.com/office/powerpoint/2010/main" val="272476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009" y="0"/>
            <a:ext cx="7461982" cy="6858000"/>
          </a:xfrm>
          <a:prstGeom prst="rect">
            <a:avLst/>
          </a:prstGeom>
        </p:spPr>
      </p:pic>
    </p:spTree>
    <p:extLst>
      <p:ext uri="{BB962C8B-B14F-4D97-AF65-F5344CB8AC3E}">
        <p14:creationId xmlns:p14="http://schemas.microsoft.com/office/powerpoint/2010/main" val="2603186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811" y="0"/>
            <a:ext cx="8352377" cy="6858000"/>
          </a:xfrm>
          <a:prstGeom prst="rect">
            <a:avLst/>
          </a:prstGeom>
        </p:spPr>
      </p:pic>
    </p:spTree>
    <p:extLst>
      <p:ext uri="{BB962C8B-B14F-4D97-AF65-F5344CB8AC3E}">
        <p14:creationId xmlns:p14="http://schemas.microsoft.com/office/powerpoint/2010/main" val="3734737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0253" y="0"/>
            <a:ext cx="6703493" cy="6858000"/>
          </a:xfrm>
          <a:prstGeom prst="rect">
            <a:avLst/>
          </a:prstGeom>
        </p:spPr>
      </p:pic>
    </p:spTree>
    <p:extLst>
      <p:ext uri="{BB962C8B-B14F-4D97-AF65-F5344CB8AC3E}">
        <p14:creationId xmlns:p14="http://schemas.microsoft.com/office/powerpoint/2010/main" val="816753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91" y="0"/>
            <a:ext cx="7960618" cy="6858000"/>
          </a:xfrm>
          <a:prstGeom prst="rect">
            <a:avLst/>
          </a:prstGeom>
        </p:spPr>
      </p:pic>
    </p:spTree>
    <p:extLst>
      <p:ext uri="{BB962C8B-B14F-4D97-AF65-F5344CB8AC3E}">
        <p14:creationId xmlns:p14="http://schemas.microsoft.com/office/powerpoint/2010/main" val="3478311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72229"/>
            <a:ext cx="9144000" cy="2313542"/>
          </a:xfrm>
          <a:prstGeom prst="rect">
            <a:avLst/>
          </a:prstGeom>
        </p:spPr>
      </p:pic>
    </p:spTree>
    <p:extLst>
      <p:ext uri="{BB962C8B-B14F-4D97-AF65-F5344CB8AC3E}">
        <p14:creationId xmlns:p14="http://schemas.microsoft.com/office/powerpoint/2010/main" val="47048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22025"/>
            <a:ext cx="9144000" cy="4013949"/>
          </a:xfrm>
          <a:prstGeom prst="rect">
            <a:avLst/>
          </a:prstGeom>
        </p:spPr>
      </p:pic>
    </p:spTree>
    <p:extLst>
      <p:ext uri="{BB962C8B-B14F-4D97-AF65-F5344CB8AC3E}">
        <p14:creationId xmlns:p14="http://schemas.microsoft.com/office/powerpoint/2010/main" val="263678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Distribution </a:t>
            </a:r>
            <a:r>
              <a:rPr lang="en-US" sz="3000" dirty="0"/>
              <a:t>of </a:t>
            </a:r>
            <a:r>
              <a:rPr lang="en-US" sz="3000" dirty="0" smtClean="0"/>
              <a:t>Radiation Monitors</a:t>
            </a:r>
            <a:endParaRPr lang="sv-SE" sz="3000" dirty="0"/>
          </a:p>
        </p:txBody>
      </p:sp>
      <p:sp>
        <p:nvSpPr>
          <p:cNvPr id="4" name="Slide Number Placeholder 3"/>
          <p:cNvSpPr>
            <a:spLocks noGrp="1"/>
          </p:cNvSpPr>
          <p:nvPr>
            <p:ph type="sldNum" sz="quarter" idx="12"/>
          </p:nvPr>
        </p:nvSpPr>
        <p:spPr/>
        <p:txBody>
          <a:bodyPr/>
          <a:lstStyle/>
          <a:p>
            <a:fld id="{551115BC-487E-4422-894C-CB7CD3E79223}" type="slidenum">
              <a:rPr lang="sv-SE" smtClean="0"/>
              <a:t>37</a:t>
            </a:fld>
            <a:endParaRPr lang="sv-S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484784"/>
            <a:ext cx="7299073" cy="5162400"/>
          </a:xfrm>
          <a:prstGeom prst="rect">
            <a:avLst/>
          </a:prstGeom>
        </p:spPr>
      </p:pic>
      <p:sp>
        <p:nvSpPr>
          <p:cNvPr id="3" name="TextBox 2"/>
          <p:cNvSpPr txBox="1"/>
          <p:nvPr/>
        </p:nvSpPr>
        <p:spPr>
          <a:xfrm>
            <a:off x="1187624" y="2301961"/>
            <a:ext cx="5277791" cy="1384995"/>
          </a:xfrm>
          <a:prstGeom prst="rect">
            <a:avLst/>
          </a:prstGeom>
          <a:solidFill>
            <a:schemeClr val="bg1"/>
          </a:solidFill>
        </p:spPr>
        <p:txBody>
          <a:bodyPr wrap="none" rtlCol="0">
            <a:spAutoFit/>
          </a:bodyPr>
          <a:lstStyle/>
          <a:p>
            <a:r>
              <a:rPr lang="en-US" sz="1400" dirty="0" smtClean="0"/>
              <a:t>27 radiation monitors in klystron gallery.</a:t>
            </a:r>
          </a:p>
          <a:p>
            <a:r>
              <a:rPr lang="en-US" sz="1400" dirty="0" smtClean="0"/>
              <a:t>5 radiation monitors at the end of emergency exit routes.</a:t>
            </a:r>
          </a:p>
          <a:p>
            <a:r>
              <a:rPr lang="en-US" sz="1400" dirty="0" smtClean="0"/>
              <a:t>2 radiation monitors at the access points.</a:t>
            </a:r>
          </a:p>
          <a:p>
            <a:r>
              <a:rPr lang="en-US" sz="1400" dirty="0"/>
              <a:t>1 radiation </a:t>
            </a:r>
            <a:r>
              <a:rPr lang="en-US" sz="1400" dirty="0" smtClean="0"/>
              <a:t>monitor in Target building </a:t>
            </a:r>
            <a:r>
              <a:rPr lang="en-US" sz="1400" dirty="0"/>
              <a:t>utility room</a:t>
            </a:r>
            <a:r>
              <a:rPr lang="en-US" sz="1400" dirty="0" smtClean="0"/>
              <a:t>(level 90).</a:t>
            </a:r>
          </a:p>
          <a:p>
            <a:r>
              <a:rPr lang="en-US" sz="1400" dirty="0" smtClean="0"/>
              <a:t>1 </a:t>
            </a:r>
            <a:r>
              <a:rPr lang="en-US" sz="1400" dirty="0"/>
              <a:t>radiation </a:t>
            </a:r>
            <a:r>
              <a:rPr lang="en-US" sz="1400" dirty="0" smtClean="0"/>
              <a:t>monitor in Target building gallery support area (level 100).</a:t>
            </a:r>
          </a:p>
          <a:p>
            <a:r>
              <a:rPr lang="en-US" sz="1400" dirty="0" smtClean="0"/>
              <a:t>1 </a:t>
            </a:r>
            <a:r>
              <a:rPr lang="en-US" sz="1400" dirty="0"/>
              <a:t>radiation </a:t>
            </a:r>
            <a:r>
              <a:rPr lang="en-US" sz="1400" dirty="0" smtClean="0"/>
              <a:t>monitor at the end of </a:t>
            </a:r>
            <a:r>
              <a:rPr lang="en-GB" sz="1400" dirty="0"/>
              <a:t>cryogenic transfer </a:t>
            </a:r>
            <a:r>
              <a:rPr lang="en-GB" sz="1400" dirty="0" smtClean="0"/>
              <a:t>line.</a:t>
            </a:r>
            <a:endParaRPr lang="sv-SE" sz="1400" dirty="0"/>
          </a:p>
        </p:txBody>
      </p:sp>
    </p:spTree>
    <p:extLst>
      <p:ext uri="{BB962C8B-B14F-4D97-AF65-F5344CB8AC3E}">
        <p14:creationId xmlns:p14="http://schemas.microsoft.com/office/powerpoint/2010/main" val="4008028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12562" y="1530657"/>
            <a:ext cx="7286828" cy="5148000"/>
          </a:xfrm>
          <a:prstGeom prst="rect">
            <a:avLst/>
          </a:prstGeom>
        </p:spPr>
      </p:pic>
      <p:sp>
        <p:nvSpPr>
          <p:cNvPr id="2" name="Title 1"/>
          <p:cNvSpPr>
            <a:spLocks noGrp="1"/>
          </p:cNvSpPr>
          <p:nvPr>
            <p:ph type="title"/>
          </p:nvPr>
        </p:nvSpPr>
        <p:spPr/>
        <p:txBody>
          <a:bodyPr/>
          <a:lstStyle/>
          <a:p>
            <a:r>
              <a:rPr lang="en-US" dirty="0" smtClean="0"/>
              <a:t>Accelerator PSS </a:t>
            </a:r>
            <a:r>
              <a:rPr lang="en-US" dirty="0"/>
              <a:t>B</a:t>
            </a:r>
            <a:r>
              <a:rPr lang="en-US" dirty="0" smtClean="0"/>
              <a:t>lock </a:t>
            </a:r>
            <a:r>
              <a:rPr lang="en-US" dirty="0"/>
              <a:t>D</a:t>
            </a:r>
            <a:r>
              <a:rPr lang="en-US" dirty="0" smtClean="0"/>
              <a:t>iagram</a:t>
            </a:r>
            <a:endParaRPr lang="en-GB" noProof="0" dirty="0"/>
          </a:p>
        </p:txBody>
      </p:sp>
      <p:sp>
        <p:nvSpPr>
          <p:cNvPr id="4" name="Slide Number Placeholder 3"/>
          <p:cNvSpPr>
            <a:spLocks noGrp="1"/>
          </p:cNvSpPr>
          <p:nvPr>
            <p:ph type="sldNum" sz="quarter" idx="12"/>
          </p:nvPr>
        </p:nvSpPr>
        <p:spPr/>
        <p:txBody>
          <a:bodyPr/>
          <a:lstStyle/>
          <a:p>
            <a:fld id="{551115BC-487E-4422-894C-CB7CD3E79223}" type="slidenum">
              <a:rPr lang="en-GB" smtClean="0"/>
              <a:t>4</a:t>
            </a:fld>
            <a:endParaRPr lang="en-GB"/>
          </a:p>
        </p:txBody>
      </p:sp>
      <p:sp>
        <p:nvSpPr>
          <p:cNvPr id="6" name="Rectangle 5">
            <a:hlinkClick r:id="rId3" action="ppaction://hlinksldjump"/>
          </p:cNvPr>
          <p:cNvSpPr/>
          <p:nvPr/>
        </p:nvSpPr>
        <p:spPr>
          <a:xfrm>
            <a:off x="899592" y="1772816"/>
            <a:ext cx="2232248" cy="14401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hlinkClick r:id="rId4" action="ppaction://hlinksldjump"/>
          </p:cNvPr>
          <p:cNvSpPr/>
          <p:nvPr/>
        </p:nvSpPr>
        <p:spPr>
          <a:xfrm>
            <a:off x="899592" y="4725144"/>
            <a:ext cx="1368152" cy="136815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hlinkClick r:id="rId5" action="ppaction://hlinksldjump"/>
          </p:cNvPr>
          <p:cNvSpPr/>
          <p:nvPr/>
        </p:nvSpPr>
        <p:spPr>
          <a:xfrm>
            <a:off x="3275856" y="1808820"/>
            <a:ext cx="1368152" cy="136815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hlinkClick r:id="rId6" action="ppaction://hlinksldjump"/>
          </p:cNvPr>
          <p:cNvSpPr/>
          <p:nvPr/>
        </p:nvSpPr>
        <p:spPr>
          <a:xfrm>
            <a:off x="4788024" y="1774787"/>
            <a:ext cx="1584176" cy="14401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hlinkClick r:id="rId7" action="ppaction://hlinksldjump"/>
          </p:cNvPr>
          <p:cNvSpPr/>
          <p:nvPr/>
        </p:nvSpPr>
        <p:spPr>
          <a:xfrm>
            <a:off x="6444208" y="1806322"/>
            <a:ext cx="1368152" cy="136815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hlinkClick r:id="rId8" action="ppaction://hlinksldjump"/>
          </p:cNvPr>
          <p:cNvSpPr/>
          <p:nvPr/>
        </p:nvSpPr>
        <p:spPr>
          <a:xfrm>
            <a:off x="2555776" y="4689140"/>
            <a:ext cx="1404156" cy="14401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hlinkClick r:id="rId9" action="ppaction://hlinksldjump"/>
          </p:cNvPr>
          <p:cNvSpPr/>
          <p:nvPr/>
        </p:nvSpPr>
        <p:spPr>
          <a:xfrm>
            <a:off x="4211960" y="4689140"/>
            <a:ext cx="1728192" cy="14401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hlinkClick r:id="rId10" action="ppaction://hlinksldjump"/>
          </p:cNvPr>
          <p:cNvSpPr/>
          <p:nvPr/>
        </p:nvSpPr>
        <p:spPr>
          <a:xfrm>
            <a:off x="6084168" y="4689140"/>
            <a:ext cx="1584176" cy="14401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hlinkClick r:id="rId11" action="ppaction://hlinksldjump"/>
          </p:cNvPr>
          <p:cNvSpPr/>
          <p:nvPr/>
        </p:nvSpPr>
        <p:spPr>
          <a:xfrm>
            <a:off x="5292080" y="3429000"/>
            <a:ext cx="2304256" cy="100811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hlinkClick r:id="rId12" action="ppaction://hlinksldjump"/>
          </p:cNvPr>
          <p:cNvSpPr/>
          <p:nvPr/>
        </p:nvSpPr>
        <p:spPr>
          <a:xfrm>
            <a:off x="899592" y="3789040"/>
            <a:ext cx="1944216" cy="5040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503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Accelerator PSS Overview</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90982"/>
            <a:ext cx="9144000" cy="4640299"/>
          </a:xfrm>
          <a:prstGeom prst="rect">
            <a:avLst/>
          </a:prstGeom>
        </p:spPr>
      </p:pic>
      <p:sp>
        <p:nvSpPr>
          <p:cNvPr id="8" name="Freeform 7"/>
          <p:cNvSpPr/>
          <p:nvPr/>
        </p:nvSpPr>
        <p:spPr>
          <a:xfrm>
            <a:off x="7750588" y="5610286"/>
            <a:ext cx="980458" cy="484331"/>
          </a:xfrm>
          <a:custGeom>
            <a:avLst/>
            <a:gdLst>
              <a:gd name="connsiteX0" fmla="*/ 159282 w 991091"/>
              <a:gd name="connsiteY0" fmla="*/ 0 h 489647"/>
              <a:gd name="connsiteX1" fmla="*/ 731520 w 991091"/>
              <a:gd name="connsiteY1" fmla="*/ 283169 h 489647"/>
              <a:gd name="connsiteX2" fmla="*/ 778714 w 991091"/>
              <a:gd name="connsiteY2" fmla="*/ 265471 h 489647"/>
              <a:gd name="connsiteX3" fmla="*/ 572237 w 991091"/>
              <a:gd name="connsiteY3" fmla="*/ 159283 h 489647"/>
              <a:gd name="connsiteX4" fmla="*/ 672526 w 991091"/>
              <a:gd name="connsiteY4" fmla="*/ 64893 h 489647"/>
              <a:gd name="connsiteX5" fmla="*/ 991091 w 991091"/>
              <a:gd name="connsiteY5" fmla="*/ 206478 h 489647"/>
              <a:gd name="connsiteX6" fmla="*/ 955695 w 991091"/>
              <a:gd name="connsiteY6" fmla="*/ 247773 h 489647"/>
              <a:gd name="connsiteX7" fmla="*/ 737419 w 991091"/>
              <a:gd name="connsiteY7" fmla="*/ 141585 h 489647"/>
              <a:gd name="connsiteX8" fmla="*/ 702023 w 991091"/>
              <a:gd name="connsiteY8" fmla="*/ 165182 h 489647"/>
              <a:gd name="connsiteX9" fmla="*/ 926198 w 991091"/>
              <a:gd name="connsiteY9" fmla="*/ 277270 h 489647"/>
              <a:gd name="connsiteX10" fmla="*/ 737419 w 991091"/>
              <a:gd name="connsiteY10" fmla="*/ 489647 h 489647"/>
              <a:gd name="connsiteX11" fmla="*/ 0 w 991091"/>
              <a:gd name="connsiteY11" fmla="*/ 117988 h 489647"/>
              <a:gd name="connsiteX12" fmla="*/ 159282 w 991091"/>
              <a:gd name="connsiteY12" fmla="*/ 0 h 489647"/>
              <a:gd name="connsiteX0" fmla="*/ 159282 w 991091"/>
              <a:gd name="connsiteY0" fmla="*/ 0 h 489647"/>
              <a:gd name="connsiteX1" fmla="*/ 750127 w 991091"/>
              <a:gd name="connsiteY1" fmla="*/ 288485 h 489647"/>
              <a:gd name="connsiteX2" fmla="*/ 778714 w 991091"/>
              <a:gd name="connsiteY2" fmla="*/ 265471 h 489647"/>
              <a:gd name="connsiteX3" fmla="*/ 572237 w 991091"/>
              <a:gd name="connsiteY3" fmla="*/ 159283 h 489647"/>
              <a:gd name="connsiteX4" fmla="*/ 672526 w 991091"/>
              <a:gd name="connsiteY4" fmla="*/ 64893 h 489647"/>
              <a:gd name="connsiteX5" fmla="*/ 991091 w 991091"/>
              <a:gd name="connsiteY5" fmla="*/ 206478 h 489647"/>
              <a:gd name="connsiteX6" fmla="*/ 955695 w 991091"/>
              <a:gd name="connsiteY6" fmla="*/ 247773 h 489647"/>
              <a:gd name="connsiteX7" fmla="*/ 737419 w 991091"/>
              <a:gd name="connsiteY7" fmla="*/ 141585 h 489647"/>
              <a:gd name="connsiteX8" fmla="*/ 702023 w 991091"/>
              <a:gd name="connsiteY8" fmla="*/ 165182 h 489647"/>
              <a:gd name="connsiteX9" fmla="*/ 926198 w 991091"/>
              <a:gd name="connsiteY9" fmla="*/ 277270 h 489647"/>
              <a:gd name="connsiteX10" fmla="*/ 737419 w 991091"/>
              <a:gd name="connsiteY10" fmla="*/ 489647 h 489647"/>
              <a:gd name="connsiteX11" fmla="*/ 0 w 991091"/>
              <a:gd name="connsiteY11" fmla="*/ 117988 h 489647"/>
              <a:gd name="connsiteX12" fmla="*/ 159282 w 991091"/>
              <a:gd name="connsiteY12" fmla="*/ 0 h 489647"/>
              <a:gd name="connsiteX0" fmla="*/ 159282 w 991091"/>
              <a:gd name="connsiteY0" fmla="*/ 0 h 489647"/>
              <a:gd name="connsiteX1" fmla="*/ 750127 w 991091"/>
              <a:gd name="connsiteY1" fmla="*/ 288485 h 489647"/>
              <a:gd name="connsiteX2" fmla="*/ 778714 w 991091"/>
              <a:gd name="connsiteY2" fmla="*/ 265471 h 489647"/>
              <a:gd name="connsiteX3" fmla="*/ 572237 w 991091"/>
              <a:gd name="connsiteY3" fmla="*/ 159283 h 489647"/>
              <a:gd name="connsiteX4" fmla="*/ 683158 w 991091"/>
              <a:gd name="connsiteY4" fmla="*/ 54260 h 489647"/>
              <a:gd name="connsiteX5" fmla="*/ 991091 w 991091"/>
              <a:gd name="connsiteY5" fmla="*/ 206478 h 489647"/>
              <a:gd name="connsiteX6" fmla="*/ 955695 w 991091"/>
              <a:gd name="connsiteY6" fmla="*/ 247773 h 489647"/>
              <a:gd name="connsiteX7" fmla="*/ 737419 w 991091"/>
              <a:gd name="connsiteY7" fmla="*/ 141585 h 489647"/>
              <a:gd name="connsiteX8" fmla="*/ 702023 w 991091"/>
              <a:gd name="connsiteY8" fmla="*/ 165182 h 489647"/>
              <a:gd name="connsiteX9" fmla="*/ 926198 w 991091"/>
              <a:gd name="connsiteY9" fmla="*/ 277270 h 489647"/>
              <a:gd name="connsiteX10" fmla="*/ 737419 w 991091"/>
              <a:gd name="connsiteY10" fmla="*/ 489647 h 489647"/>
              <a:gd name="connsiteX11" fmla="*/ 0 w 991091"/>
              <a:gd name="connsiteY11" fmla="*/ 117988 h 489647"/>
              <a:gd name="connsiteX12" fmla="*/ 159282 w 991091"/>
              <a:gd name="connsiteY12" fmla="*/ 0 h 489647"/>
              <a:gd name="connsiteX0" fmla="*/ 159282 w 991091"/>
              <a:gd name="connsiteY0" fmla="*/ 0 h 489647"/>
              <a:gd name="connsiteX1" fmla="*/ 750127 w 991091"/>
              <a:gd name="connsiteY1" fmla="*/ 288485 h 489647"/>
              <a:gd name="connsiteX2" fmla="*/ 778714 w 991091"/>
              <a:gd name="connsiteY2" fmla="*/ 265471 h 489647"/>
              <a:gd name="connsiteX3" fmla="*/ 564262 w 991091"/>
              <a:gd name="connsiteY3" fmla="*/ 156625 h 489647"/>
              <a:gd name="connsiteX4" fmla="*/ 683158 w 991091"/>
              <a:gd name="connsiteY4" fmla="*/ 54260 h 489647"/>
              <a:gd name="connsiteX5" fmla="*/ 991091 w 991091"/>
              <a:gd name="connsiteY5" fmla="*/ 206478 h 489647"/>
              <a:gd name="connsiteX6" fmla="*/ 955695 w 991091"/>
              <a:gd name="connsiteY6" fmla="*/ 247773 h 489647"/>
              <a:gd name="connsiteX7" fmla="*/ 737419 w 991091"/>
              <a:gd name="connsiteY7" fmla="*/ 141585 h 489647"/>
              <a:gd name="connsiteX8" fmla="*/ 702023 w 991091"/>
              <a:gd name="connsiteY8" fmla="*/ 165182 h 489647"/>
              <a:gd name="connsiteX9" fmla="*/ 926198 w 991091"/>
              <a:gd name="connsiteY9" fmla="*/ 277270 h 489647"/>
              <a:gd name="connsiteX10" fmla="*/ 737419 w 991091"/>
              <a:gd name="connsiteY10" fmla="*/ 489647 h 489647"/>
              <a:gd name="connsiteX11" fmla="*/ 0 w 991091"/>
              <a:gd name="connsiteY11" fmla="*/ 117988 h 489647"/>
              <a:gd name="connsiteX12" fmla="*/ 159282 w 991091"/>
              <a:gd name="connsiteY12" fmla="*/ 0 h 489647"/>
              <a:gd name="connsiteX0" fmla="*/ 159282 w 991091"/>
              <a:gd name="connsiteY0" fmla="*/ 0 h 484331"/>
              <a:gd name="connsiteX1" fmla="*/ 750127 w 991091"/>
              <a:gd name="connsiteY1" fmla="*/ 288485 h 484331"/>
              <a:gd name="connsiteX2" fmla="*/ 778714 w 991091"/>
              <a:gd name="connsiteY2" fmla="*/ 265471 h 484331"/>
              <a:gd name="connsiteX3" fmla="*/ 564262 w 991091"/>
              <a:gd name="connsiteY3" fmla="*/ 156625 h 484331"/>
              <a:gd name="connsiteX4" fmla="*/ 683158 w 991091"/>
              <a:gd name="connsiteY4" fmla="*/ 54260 h 484331"/>
              <a:gd name="connsiteX5" fmla="*/ 991091 w 991091"/>
              <a:gd name="connsiteY5" fmla="*/ 206478 h 484331"/>
              <a:gd name="connsiteX6" fmla="*/ 955695 w 991091"/>
              <a:gd name="connsiteY6" fmla="*/ 247773 h 484331"/>
              <a:gd name="connsiteX7" fmla="*/ 737419 w 991091"/>
              <a:gd name="connsiteY7" fmla="*/ 141585 h 484331"/>
              <a:gd name="connsiteX8" fmla="*/ 702023 w 991091"/>
              <a:gd name="connsiteY8" fmla="*/ 165182 h 484331"/>
              <a:gd name="connsiteX9" fmla="*/ 926198 w 991091"/>
              <a:gd name="connsiteY9" fmla="*/ 277270 h 484331"/>
              <a:gd name="connsiteX10" fmla="*/ 740077 w 991091"/>
              <a:gd name="connsiteY10" fmla="*/ 484331 h 484331"/>
              <a:gd name="connsiteX11" fmla="*/ 0 w 991091"/>
              <a:gd name="connsiteY11" fmla="*/ 117988 h 484331"/>
              <a:gd name="connsiteX12" fmla="*/ 159282 w 991091"/>
              <a:gd name="connsiteY12" fmla="*/ 0 h 484331"/>
              <a:gd name="connsiteX0" fmla="*/ 159282 w 991091"/>
              <a:gd name="connsiteY0" fmla="*/ 0 h 484331"/>
              <a:gd name="connsiteX1" fmla="*/ 750127 w 991091"/>
              <a:gd name="connsiteY1" fmla="*/ 288485 h 484331"/>
              <a:gd name="connsiteX2" fmla="*/ 778714 w 991091"/>
              <a:gd name="connsiteY2" fmla="*/ 265471 h 484331"/>
              <a:gd name="connsiteX3" fmla="*/ 564262 w 991091"/>
              <a:gd name="connsiteY3" fmla="*/ 156625 h 484331"/>
              <a:gd name="connsiteX4" fmla="*/ 683158 w 991091"/>
              <a:gd name="connsiteY4" fmla="*/ 54260 h 484331"/>
              <a:gd name="connsiteX5" fmla="*/ 991091 w 991091"/>
              <a:gd name="connsiteY5" fmla="*/ 206478 h 484331"/>
              <a:gd name="connsiteX6" fmla="*/ 955695 w 991091"/>
              <a:gd name="connsiteY6" fmla="*/ 247773 h 484331"/>
              <a:gd name="connsiteX7" fmla="*/ 737419 w 991091"/>
              <a:gd name="connsiteY7" fmla="*/ 141585 h 484331"/>
              <a:gd name="connsiteX8" fmla="*/ 709997 w 991091"/>
              <a:gd name="connsiteY8" fmla="*/ 167840 h 484331"/>
              <a:gd name="connsiteX9" fmla="*/ 926198 w 991091"/>
              <a:gd name="connsiteY9" fmla="*/ 277270 h 484331"/>
              <a:gd name="connsiteX10" fmla="*/ 740077 w 991091"/>
              <a:gd name="connsiteY10" fmla="*/ 484331 h 484331"/>
              <a:gd name="connsiteX11" fmla="*/ 0 w 991091"/>
              <a:gd name="connsiteY11" fmla="*/ 117988 h 484331"/>
              <a:gd name="connsiteX12" fmla="*/ 159282 w 991091"/>
              <a:gd name="connsiteY12" fmla="*/ 0 h 484331"/>
              <a:gd name="connsiteX0" fmla="*/ 159282 w 991091"/>
              <a:gd name="connsiteY0" fmla="*/ 0 h 484331"/>
              <a:gd name="connsiteX1" fmla="*/ 750127 w 991091"/>
              <a:gd name="connsiteY1" fmla="*/ 288485 h 484331"/>
              <a:gd name="connsiteX2" fmla="*/ 778714 w 991091"/>
              <a:gd name="connsiteY2" fmla="*/ 265471 h 484331"/>
              <a:gd name="connsiteX3" fmla="*/ 564262 w 991091"/>
              <a:gd name="connsiteY3" fmla="*/ 156625 h 484331"/>
              <a:gd name="connsiteX4" fmla="*/ 677841 w 991091"/>
              <a:gd name="connsiteY4" fmla="*/ 48944 h 484331"/>
              <a:gd name="connsiteX5" fmla="*/ 991091 w 991091"/>
              <a:gd name="connsiteY5" fmla="*/ 206478 h 484331"/>
              <a:gd name="connsiteX6" fmla="*/ 955695 w 991091"/>
              <a:gd name="connsiteY6" fmla="*/ 247773 h 484331"/>
              <a:gd name="connsiteX7" fmla="*/ 737419 w 991091"/>
              <a:gd name="connsiteY7" fmla="*/ 141585 h 484331"/>
              <a:gd name="connsiteX8" fmla="*/ 709997 w 991091"/>
              <a:gd name="connsiteY8" fmla="*/ 167840 h 484331"/>
              <a:gd name="connsiteX9" fmla="*/ 926198 w 991091"/>
              <a:gd name="connsiteY9" fmla="*/ 277270 h 484331"/>
              <a:gd name="connsiteX10" fmla="*/ 740077 w 991091"/>
              <a:gd name="connsiteY10" fmla="*/ 484331 h 484331"/>
              <a:gd name="connsiteX11" fmla="*/ 0 w 991091"/>
              <a:gd name="connsiteY11" fmla="*/ 117988 h 484331"/>
              <a:gd name="connsiteX12" fmla="*/ 159282 w 991091"/>
              <a:gd name="connsiteY12" fmla="*/ 0 h 484331"/>
              <a:gd name="connsiteX0" fmla="*/ 159282 w 991091"/>
              <a:gd name="connsiteY0" fmla="*/ 0 h 484331"/>
              <a:gd name="connsiteX1" fmla="*/ 750127 w 991091"/>
              <a:gd name="connsiteY1" fmla="*/ 288485 h 484331"/>
              <a:gd name="connsiteX2" fmla="*/ 778714 w 991091"/>
              <a:gd name="connsiteY2" fmla="*/ 265471 h 484331"/>
              <a:gd name="connsiteX3" fmla="*/ 564262 w 991091"/>
              <a:gd name="connsiteY3" fmla="*/ 156625 h 484331"/>
              <a:gd name="connsiteX4" fmla="*/ 677841 w 991091"/>
              <a:gd name="connsiteY4" fmla="*/ 48944 h 484331"/>
              <a:gd name="connsiteX5" fmla="*/ 991091 w 991091"/>
              <a:gd name="connsiteY5" fmla="*/ 206478 h 484331"/>
              <a:gd name="connsiteX6" fmla="*/ 955695 w 991091"/>
              <a:gd name="connsiteY6" fmla="*/ 247773 h 484331"/>
              <a:gd name="connsiteX7" fmla="*/ 737419 w 991091"/>
              <a:gd name="connsiteY7" fmla="*/ 141585 h 484331"/>
              <a:gd name="connsiteX8" fmla="*/ 709997 w 991091"/>
              <a:gd name="connsiteY8" fmla="*/ 167840 h 484331"/>
              <a:gd name="connsiteX9" fmla="*/ 931514 w 991091"/>
              <a:gd name="connsiteY9" fmla="*/ 271954 h 484331"/>
              <a:gd name="connsiteX10" fmla="*/ 740077 w 991091"/>
              <a:gd name="connsiteY10" fmla="*/ 484331 h 484331"/>
              <a:gd name="connsiteX11" fmla="*/ 0 w 991091"/>
              <a:gd name="connsiteY11" fmla="*/ 117988 h 484331"/>
              <a:gd name="connsiteX12" fmla="*/ 159282 w 991091"/>
              <a:gd name="connsiteY12" fmla="*/ 0 h 484331"/>
              <a:gd name="connsiteX0" fmla="*/ 148649 w 980458"/>
              <a:gd name="connsiteY0" fmla="*/ 0 h 484331"/>
              <a:gd name="connsiteX1" fmla="*/ 739494 w 980458"/>
              <a:gd name="connsiteY1" fmla="*/ 288485 h 484331"/>
              <a:gd name="connsiteX2" fmla="*/ 768081 w 980458"/>
              <a:gd name="connsiteY2" fmla="*/ 265471 h 484331"/>
              <a:gd name="connsiteX3" fmla="*/ 553629 w 980458"/>
              <a:gd name="connsiteY3" fmla="*/ 156625 h 484331"/>
              <a:gd name="connsiteX4" fmla="*/ 667208 w 980458"/>
              <a:gd name="connsiteY4" fmla="*/ 48944 h 484331"/>
              <a:gd name="connsiteX5" fmla="*/ 980458 w 980458"/>
              <a:gd name="connsiteY5" fmla="*/ 206478 h 484331"/>
              <a:gd name="connsiteX6" fmla="*/ 945062 w 980458"/>
              <a:gd name="connsiteY6" fmla="*/ 247773 h 484331"/>
              <a:gd name="connsiteX7" fmla="*/ 726786 w 980458"/>
              <a:gd name="connsiteY7" fmla="*/ 141585 h 484331"/>
              <a:gd name="connsiteX8" fmla="*/ 699364 w 980458"/>
              <a:gd name="connsiteY8" fmla="*/ 167840 h 484331"/>
              <a:gd name="connsiteX9" fmla="*/ 920881 w 980458"/>
              <a:gd name="connsiteY9" fmla="*/ 271954 h 484331"/>
              <a:gd name="connsiteX10" fmla="*/ 729444 w 980458"/>
              <a:gd name="connsiteY10" fmla="*/ 484331 h 484331"/>
              <a:gd name="connsiteX11" fmla="*/ 0 w 980458"/>
              <a:gd name="connsiteY11" fmla="*/ 123304 h 484331"/>
              <a:gd name="connsiteX12" fmla="*/ 148649 w 980458"/>
              <a:gd name="connsiteY12" fmla="*/ 0 h 48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0458" h="484331">
                <a:moveTo>
                  <a:pt x="148649" y="0"/>
                </a:moveTo>
                <a:lnTo>
                  <a:pt x="739494" y="288485"/>
                </a:lnTo>
                <a:lnTo>
                  <a:pt x="768081" y="265471"/>
                </a:lnTo>
                <a:lnTo>
                  <a:pt x="553629" y="156625"/>
                </a:lnTo>
                <a:lnTo>
                  <a:pt x="667208" y="48944"/>
                </a:lnTo>
                <a:lnTo>
                  <a:pt x="980458" y="206478"/>
                </a:lnTo>
                <a:lnTo>
                  <a:pt x="945062" y="247773"/>
                </a:lnTo>
                <a:lnTo>
                  <a:pt x="726786" y="141585"/>
                </a:lnTo>
                <a:lnTo>
                  <a:pt x="699364" y="167840"/>
                </a:lnTo>
                <a:lnTo>
                  <a:pt x="920881" y="271954"/>
                </a:lnTo>
                <a:lnTo>
                  <a:pt x="729444" y="484331"/>
                </a:lnTo>
                <a:lnTo>
                  <a:pt x="0" y="123304"/>
                </a:lnTo>
                <a:lnTo>
                  <a:pt x="148649" y="0"/>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Freeform 8"/>
          <p:cNvSpPr/>
          <p:nvPr/>
        </p:nvSpPr>
        <p:spPr>
          <a:xfrm>
            <a:off x="6586870" y="5021226"/>
            <a:ext cx="1291855" cy="661876"/>
          </a:xfrm>
          <a:custGeom>
            <a:avLst/>
            <a:gdLst>
              <a:gd name="connsiteX0" fmla="*/ 1273249 w 1273249"/>
              <a:gd name="connsiteY0" fmla="*/ 571500 h 664534"/>
              <a:gd name="connsiteX1" fmla="*/ 98351 w 1273249"/>
              <a:gd name="connsiteY1" fmla="*/ 0 h 664534"/>
              <a:gd name="connsiteX2" fmla="*/ 0 w 1273249"/>
              <a:gd name="connsiteY2" fmla="*/ 74427 h 664534"/>
              <a:gd name="connsiteX3" fmla="*/ 1180214 w 1273249"/>
              <a:gd name="connsiteY3" fmla="*/ 664534 h 664534"/>
              <a:gd name="connsiteX4" fmla="*/ 1273249 w 1273249"/>
              <a:gd name="connsiteY4" fmla="*/ 571500 h 664534"/>
              <a:gd name="connsiteX0" fmla="*/ 1283881 w 1283881"/>
              <a:gd name="connsiteY0" fmla="*/ 579474 h 664534"/>
              <a:gd name="connsiteX1" fmla="*/ 98351 w 1283881"/>
              <a:gd name="connsiteY1" fmla="*/ 0 h 664534"/>
              <a:gd name="connsiteX2" fmla="*/ 0 w 1283881"/>
              <a:gd name="connsiteY2" fmla="*/ 74427 h 664534"/>
              <a:gd name="connsiteX3" fmla="*/ 1180214 w 1283881"/>
              <a:gd name="connsiteY3" fmla="*/ 664534 h 664534"/>
              <a:gd name="connsiteX4" fmla="*/ 1283881 w 1283881"/>
              <a:gd name="connsiteY4" fmla="*/ 579474 h 664534"/>
              <a:gd name="connsiteX0" fmla="*/ 1283881 w 1283881"/>
              <a:gd name="connsiteY0" fmla="*/ 579474 h 661876"/>
              <a:gd name="connsiteX1" fmla="*/ 98351 w 1283881"/>
              <a:gd name="connsiteY1" fmla="*/ 0 h 661876"/>
              <a:gd name="connsiteX2" fmla="*/ 0 w 1283881"/>
              <a:gd name="connsiteY2" fmla="*/ 74427 h 661876"/>
              <a:gd name="connsiteX3" fmla="*/ 1180214 w 1283881"/>
              <a:gd name="connsiteY3" fmla="*/ 661876 h 661876"/>
              <a:gd name="connsiteX4" fmla="*/ 1283881 w 1283881"/>
              <a:gd name="connsiteY4" fmla="*/ 579474 h 661876"/>
              <a:gd name="connsiteX0" fmla="*/ 1291855 w 1291855"/>
              <a:gd name="connsiteY0" fmla="*/ 579474 h 661876"/>
              <a:gd name="connsiteX1" fmla="*/ 106325 w 1291855"/>
              <a:gd name="connsiteY1" fmla="*/ 0 h 661876"/>
              <a:gd name="connsiteX2" fmla="*/ 0 w 1291855"/>
              <a:gd name="connsiteY2" fmla="*/ 71769 h 661876"/>
              <a:gd name="connsiteX3" fmla="*/ 1188188 w 1291855"/>
              <a:gd name="connsiteY3" fmla="*/ 661876 h 661876"/>
              <a:gd name="connsiteX4" fmla="*/ 1291855 w 1291855"/>
              <a:gd name="connsiteY4" fmla="*/ 579474 h 661876"/>
              <a:gd name="connsiteX0" fmla="*/ 1291855 w 1291855"/>
              <a:gd name="connsiteY0" fmla="*/ 579474 h 661876"/>
              <a:gd name="connsiteX1" fmla="*/ 106325 w 1291855"/>
              <a:gd name="connsiteY1" fmla="*/ 0 h 661876"/>
              <a:gd name="connsiteX2" fmla="*/ 0 w 1291855"/>
              <a:gd name="connsiteY2" fmla="*/ 71769 h 661876"/>
              <a:gd name="connsiteX3" fmla="*/ 1196162 w 1291855"/>
              <a:gd name="connsiteY3" fmla="*/ 661876 h 661876"/>
              <a:gd name="connsiteX4" fmla="*/ 1291855 w 1291855"/>
              <a:gd name="connsiteY4" fmla="*/ 579474 h 66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855" h="661876">
                <a:moveTo>
                  <a:pt x="1291855" y="579474"/>
                </a:moveTo>
                <a:lnTo>
                  <a:pt x="106325" y="0"/>
                </a:lnTo>
                <a:lnTo>
                  <a:pt x="0" y="71769"/>
                </a:lnTo>
                <a:lnTo>
                  <a:pt x="1196162" y="661876"/>
                </a:lnTo>
                <a:lnTo>
                  <a:pt x="1291855" y="579474"/>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Freeform 10"/>
          <p:cNvSpPr/>
          <p:nvPr/>
        </p:nvSpPr>
        <p:spPr>
          <a:xfrm>
            <a:off x="5199321" y="4343400"/>
            <a:ext cx="1485901" cy="744279"/>
          </a:xfrm>
          <a:custGeom>
            <a:avLst/>
            <a:gdLst>
              <a:gd name="connsiteX0" fmla="*/ 101010 w 1469952"/>
              <a:gd name="connsiteY0" fmla="*/ 0 h 738963"/>
              <a:gd name="connsiteX1" fmla="*/ 1469952 w 1469952"/>
              <a:gd name="connsiteY1" fmla="*/ 669851 h 738963"/>
              <a:gd name="connsiteX2" fmla="*/ 1360968 w 1469952"/>
              <a:gd name="connsiteY2" fmla="*/ 738963 h 738963"/>
              <a:gd name="connsiteX3" fmla="*/ 0 w 1469952"/>
              <a:gd name="connsiteY3" fmla="*/ 47846 h 738963"/>
              <a:gd name="connsiteX4" fmla="*/ 101010 w 1469952"/>
              <a:gd name="connsiteY4" fmla="*/ 0 h 738963"/>
              <a:gd name="connsiteX0" fmla="*/ 101010 w 1469952"/>
              <a:gd name="connsiteY0" fmla="*/ 0 h 746937"/>
              <a:gd name="connsiteX1" fmla="*/ 1469952 w 1469952"/>
              <a:gd name="connsiteY1" fmla="*/ 669851 h 746937"/>
              <a:gd name="connsiteX2" fmla="*/ 1371600 w 1469952"/>
              <a:gd name="connsiteY2" fmla="*/ 746937 h 746937"/>
              <a:gd name="connsiteX3" fmla="*/ 0 w 1469952"/>
              <a:gd name="connsiteY3" fmla="*/ 47846 h 746937"/>
              <a:gd name="connsiteX4" fmla="*/ 101010 w 1469952"/>
              <a:gd name="connsiteY4" fmla="*/ 0 h 746937"/>
              <a:gd name="connsiteX0" fmla="*/ 101010 w 1469952"/>
              <a:gd name="connsiteY0" fmla="*/ 0 h 746937"/>
              <a:gd name="connsiteX1" fmla="*/ 1469952 w 1469952"/>
              <a:gd name="connsiteY1" fmla="*/ 677825 h 746937"/>
              <a:gd name="connsiteX2" fmla="*/ 1371600 w 1469952"/>
              <a:gd name="connsiteY2" fmla="*/ 746937 h 746937"/>
              <a:gd name="connsiteX3" fmla="*/ 0 w 1469952"/>
              <a:gd name="connsiteY3" fmla="*/ 47846 h 746937"/>
              <a:gd name="connsiteX4" fmla="*/ 101010 w 1469952"/>
              <a:gd name="connsiteY4" fmla="*/ 0 h 746937"/>
              <a:gd name="connsiteX0" fmla="*/ 101010 w 1469952"/>
              <a:gd name="connsiteY0" fmla="*/ 0 h 746937"/>
              <a:gd name="connsiteX1" fmla="*/ 1469952 w 1469952"/>
              <a:gd name="connsiteY1" fmla="*/ 677825 h 746937"/>
              <a:gd name="connsiteX2" fmla="*/ 1371600 w 1469952"/>
              <a:gd name="connsiteY2" fmla="*/ 746937 h 746937"/>
              <a:gd name="connsiteX3" fmla="*/ 0 w 1469952"/>
              <a:gd name="connsiteY3" fmla="*/ 61137 h 746937"/>
              <a:gd name="connsiteX4" fmla="*/ 101010 w 1469952"/>
              <a:gd name="connsiteY4" fmla="*/ 0 h 746937"/>
              <a:gd name="connsiteX0" fmla="*/ 103668 w 1469952"/>
              <a:gd name="connsiteY0" fmla="*/ 0 h 736305"/>
              <a:gd name="connsiteX1" fmla="*/ 1469952 w 1469952"/>
              <a:gd name="connsiteY1" fmla="*/ 667193 h 736305"/>
              <a:gd name="connsiteX2" fmla="*/ 1371600 w 1469952"/>
              <a:gd name="connsiteY2" fmla="*/ 736305 h 736305"/>
              <a:gd name="connsiteX3" fmla="*/ 0 w 1469952"/>
              <a:gd name="connsiteY3" fmla="*/ 50505 h 736305"/>
              <a:gd name="connsiteX4" fmla="*/ 103668 w 1469952"/>
              <a:gd name="connsiteY4" fmla="*/ 0 h 736305"/>
              <a:gd name="connsiteX0" fmla="*/ 111642 w 1469952"/>
              <a:gd name="connsiteY0" fmla="*/ 0 h 738963"/>
              <a:gd name="connsiteX1" fmla="*/ 1469952 w 1469952"/>
              <a:gd name="connsiteY1" fmla="*/ 669851 h 738963"/>
              <a:gd name="connsiteX2" fmla="*/ 1371600 w 1469952"/>
              <a:gd name="connsiteY2" fmla="*/ 738963 h 738963"/>
              <a:gd name="connsiteX3" fmla="*/ 0 w 1469952"/>
              <a:gd name="connsiteY3" fmla="*/ 53163 h 738963"/>
              <a:gd name="connsiteX4" fmla="*/ 111642 w 1469952"/>
              <a:gd name="connsiteY4" fmla="*/ 0 h 738963"/>
              <a:gd name="connsiteX0" fmla="*/ 111642 w 1477927"/>
              <a:gd name="connsiteY0" fmla="*/ 0 h 738963"/>
              <a:gd name="connsiteX1" fmla="*/ 1477927 w 1477927"/>
              <a:gd name="connsiteY1" fmla="*/ 669851 h 738963"/>
              <a:gd name="connsiteX2" fmla="*/ 1371600 w 1477927"/>
              <a:gd name="connsiteY2" fmla="*/ 738963 h 738963"/>
              <a:gd name="connsiteX3" fmla="*/ 0 w 1477927"/>
              <a:gd name="connsiteY3" fmla="*/ 53163 h 738963"/>
              <a:gd name="connsiteX4" fmla="*/ 111642 w 1477927"/>
              <a:gd name="connsiteY4" fmla="*/ 0 h 738963"/>
              <a:gd name="connsiteX0" fmla="*/ 95693 w 1477927"/>
              <a:gd name="connsiteY0" fmla="*/ 0 h 744279"/>
              <a:gd name="connsiteX1" fmla="*/ 1477927 w 1477927"/>
              <a:gd name="connsiteY1" fmla="*/ 675167 h 744279"/>
              <a:gd name="connsiteX2" fmla="*/ 1371600 w 1477927"/>
              <a:gd name="connsiteY2" fmla="*/ 744279 h 744279"/>
              <a:gd name="connsiteX3" fmla="*/ 0 w 1477927"/>
              <a:gd name="connsiteY3" fmla="*/ 58479 h 744279"/>
              <a:gd name="connsiteX4" fmla="*/ 95693 w 1477927"/>
              <a:gd name="connsiteY4" fmla="*/ 0 h 744279"/>
              <a:gd name="connsiteX0" fmla="*/ 103667 w 1485901"/>
              <a:gd name="connsiteY0" fmla="*/ 0 h 744279"/>
              <a:gd name="connsiteX1" fmla="*/ 1485901 w 1485901"/>
              <a:gd name="connsiteY1" fmla="*/ 675167 h 744279"/>
              <a:gd name="connsiteX2" fmla="*/ 1379574 w 1485901"/>
              <a:gd name="connsiteY2" fmla="*/ 744279 h 744279"/>
              <a:gd name="connsiteX3" fmla="*/ 0 w 1485901"/>
              <a:gd name="connsiteY3" fmla="*/ 53162 h 744279"/>
              <a:gd name="connsiteX4" fmla="*/ 103667 w 1485901"/>
              <a:gd name="connsiteY4" fmla="*/ 0 h 744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01" h="744279">
                <a:moveTo>
                  <a:pt x="103667" y="0"/>
                </a:moveTo>
                <a:lnTo>
                  <a:pt x="1485901" y="675167"/>
                </a:lnTo>
                <a:lnTo>
                  <a:pt x="1379574" y="744279"/>
                </a:lnTo>
                <a:lnTo>
                  <a:pt x="0" y="53162"/>
                </a:lnTo>
                <a:lnTo>
                  <a:pt x="103667" y="0"/>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7" name="Group 56"/>
          <p:cNvGrpSpPr/>
          <p:nvPr/>
        </p:nvGrpSpPr>
        <p:grpSpPr>
          <a:xfrm>
            <a:off x="3758609" y="3636335"/>
            <a:ext cx="1528431" cy="749595"/>
            <a:chOff x="3758609" y="3636335"/>
            <a:chExt cx="1528431" cy="749595"/>
          </a:xfrm>
        </p:grpSpPr>
        <p:sp>
          <p:nvSpPr>
            <p:cNvPr id="12" name="Freeform 11"/>
            <p:cNvSpPr/>
            <p:nvPr/>
          </p:nvSpPr>
          <p:spPr>
            <a:xfrm>
              <a:off x="3758609" y="3636335"/>
              <a:ext cx="1528431" cy="749595"/>
            </a:xfrm>
            <a:custGeom>
              <a:avLst/>
              <a:gdLst>
                <a:gd name="connsiteX0" fmla="*/ 95693 w 1525773"/>
                <a:gd name="connsiteY0" fmla="*/ 0 h 754912"/>
                <a:gd name="connsiteX1" fmla="*/ 1525773 w 1525773"/>
                <a:gd name="connsiteY1" fmla="*/ 704407 h 754912"/>
                <a:gd name="connsiteX2" fmla="*/ 1424763 w 1525773"/>
                <a:gd name="connsiteY2" fmla="*/ 754912 h 754912"/>
                <a:gd name="connsiteX3" fmla="*/ 0 w 1525773"/>
                <a:gd name="connsiteY3" fmla="*/ 45189 h 754912"/>
                <a:gd name="connsiteX4" fmla="*/ 95693 w 1525773"/>
                <a:gd name="connsiteY4" fmla="*/ 0 h 754912"/>
                <a:gd name="connsiteX0" fmla="*/ 95693 w 1525773"/>
                <a:gd name="connsiteY0" fmla="*/ 0 h 757570"/>
                <a:gd name="connsiteX1" fmla="*/ 1525773 w 1525773"/>
                <a:gd name="connsiteY1" fmla="*/ 704407 h 757570"/>
                <a:gd name="connsiteX2" fmla="*/ 1419447 w 1525773"/>
                <a:gd name="connsiteY2" fmla="*/ 757570 h 757570"/>
                <a:gd name="connsiteX3" fmla="*/ 0 w 1525773"/>
                <a:gd name="connsiteY3" fmla="*/ 45189 h 757570"/>
                <a:gd name="connsiteX4" fmla="*/ 95693 w 1525773"/>
                <a:gd name="connsiteY4" fmla="*/ 0 h 757570"/>
                <a:gd name="connsiteX0" fmla="*/ 98351 w 1528431"/>
                <a:gd name="connsiteY0" fmla="*/ 0 h 757570"/>
                <a:gd name="connsiteX1" fmla="*/ 1528431 w 1528431"/>
                <a:gd name="connsiteY1" fmla="*/ 704407 h 757570"/>
                <a:gd name="connsiteX2" fmla="*/ 1422105 w 1528431"/>
                <a:gd name="connsiteY2" fmla="*/ 757570 h 757570"/>
                <a:gd name="connsiteX3" fmla="*/ 0 w 1528431"/>
                <a:gd name="connsiteY3" fmla="*/ 50505 h 757570"/>
                <a:gd name="connsiteX4" fmla="*/ 98351 w 1528431"/>
                <a:gd name="connsiteY4" fmla="*/ 0 h 757570"/>
                <a:gd name="connsiteX0" fmla="*/ 101009 w 1528431"/>
                <a:gd name="connsiteY0" fmla="*/ 0 h 749595"/>
                <a:gd name="connsiteX1" fmla="*/ 1528431 w 1528431"/>
                <a:gd name="connsiteY1" fmla="*/ 696432 h 749595"/>
                <a:gd name="connsiteX2" fmla="*/ 1422105 w 1528431"/>
                <a:gd name="connsiteY2" fmla="*/ 749595 h 749595"/>
                <a:gd name="connsiteX3" fmla="*/ 0 w 1528431"/>
                <a:gd name="connsiteY3" fmla="*/ 42530 h 749595"/>
                <a:gd name="connsiteX4" fmla="*/ 101009 w 1528431"/>
                <a:gd name="connsiteY4" fmla="*/ 0 h 749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431" h="749595">
                  <a:moveTo>
                    <a:pt x="101009" y="0"/>
                  </a:moveTo>
                  <a:lnTo>
                    <a:pt x="1528431" y="696432"/>
                  </a:lnTo>
                  <a:lnTo>
                    <a:pt x="1422105" y="749595"/>
                  </a:lnTo>
                  <a:lnTo>
                    <a:pt x="0" y="42530"/>
                  </a:lnTo>
                  <a:lnTo>
                    <a:pt x="101009" y="0"/>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Freeform 16"/>
            <p:cNvSpPr/>
            <p:nvPr/>
          </p:nvSpPr>
          <p:spPr>
            <a:xfrm>
              <a:off x="4564024" y="4202520"/>
              <a:ext cx="156829" cy="95692"/>
            </a:xfrm>
            <a:custGeom>
              <a:avLst/>
              <a:gdLst>
                <a:gd name="connsiteX0" fmla="*/ 124933 w 239233"/>
                <a:gd name="connsiteY0" fmla="*/ 0 h 135565"/>
                <a:gd name="connsiteX1" fmla="*/ 0 w 239233"/>
                <a:gd name="connsiteY1" fmla="*/ 66453 h 135565"/>
                <a:gd name="connsiteX2" fmla="*/ 53163 w 239233"/>
                <a:gd name="connsiteY2" fmla="*/ 106325 h 135565"/>
                <a:gd name="connsiteX3" fmla="*/ 106326 w 239233"/>
                <a:gd name="connsiteY3" fmla="*/ 77086 h 135565"/>
                <a:gd name="connsiteX4" fmla="*/ 172780 w 239233"/>
                <a:gd name="connsiteY4" fmla="*/ 135565 h 135565"/>
                <a:gd name="connsiteX5" fmla="*/ 239233 w 239233"/>
                <a:gd name="connsiteY5" fmla="*/ 95693 h 135565"/>
                <a:gd name="connsiteX6" fmla="*/ 162147 w 239233"/>
                <a:gd name="connsiteY6" fmla="*/ 45188 h 135565"/>
                <a:gd name="connsiteX7" fmla="*/ 223284 w 239233"/>
                <a:gd name="connsiteY7" fmla="*/ 15949 h 135565"/>
                <a:gd name="connsiteX8" fmla="*/ 124933 w 239233"/>
                <a:gd name="connsiteY8" fmla="*/ 0 h 135565"/>
                <a:gd name="connsiteX0" fmla="*/ 124933 w 239233"/>
                <a:gd name="connsiteY0" fmla="*/ 0 h 135565"/>
                <a:gd name="connsiteX1" fmla="*/ 0 w 239233"/>
                <a:gd name="connsiteY1" fmla="*/ 66453 h 135565"/>
                <a:gd name="connsiteX2" fmla="*/ 31898 w 239233"/>
                <a:gd name="connsiteY2" fmla="*/ 82402 h 135565"/>
                <a:gd name="connsiteX3" fmla="*/ 106326 w 239233"/>
                <a:gd name="connsiteY3" fmla="*/ 77086 h 135565"/>
                <a:gd name="connsiteX4" fmla="*/ 172780 w 239233"/>
                <a:gd name="connsiteY4" fmla="*/ 135565 h 135565"/>
                <a:gd name="connsiteX5" fmla="*/ 239233 w 239233"/>
                <a:gd name="connsiteY5" fmla="*/ 95693 h 135565"/>
                <a:gd name="connsiteX6" fmla="*/ 162147 w 239233"/>
                <a:gd name="connsiteY6" fmla="*/ 45188 h 135565"/>
                <a:gd name="connsiteX7" fmla="*/ 223284 w 239233"/>
                <a:gd name="connsiteY7" fmla="*/ 15949 h 135565"/>
                <a:gd name="connsiteX8" fmla="*/ 124933 w 239233"/>
                <a:gd name="connsiteY8" fmla="*/ 0 h 135565"/>
                <a:gd name="connsiteX0" fmla="*/ 124933 w 239233"/>
                <a:gd name="connsiteY0" fmla="*/ 0 h 135565"/>
                <a:gd name="connsiteX1" fmla="*/ 0 w 239233"/>
                <a:gd name="connsiteY1" fmla="*/ 66453 h 135565"/>
                <a:gd name="connsiteX2" fmla="*/ 31898 w 239233"/>
                <a:gd name="connsiteY2" fmla="*/ 82402 h 135565"/>
                <a:gd name="connsiteX3" fmla="*/ 69112 w 239233"/>
                <a:gd name="connsiteY3" fmla="*/ 58479 h 135565"/>
                <a:gd name="connsiteX4" fmla="*/ 172780 w 239233"/>
                <a:gd name="connsiteY4" fmla="*/ 135565 h 135565"/>
                <a:gd name="connsiteX5" fmla="*/ 239233 w 239233"/>
                <a:gd name="connsiteY5" fmla="*/ 95693 h 135565"/>
                <a:gd name="connsiteX6" fmla="*/ 162147 w 239233"/>
                <a:gd name="connsiteY6" fmla="*/ 45188 h 135565"/>
                <a:gd name="connsiteX7" fmla="*/ 223284 w 239233"/>
                <a:gd name="connsiteY7" fmla="*/ 15949 h 135565"/>
                <a:gd name="connsiteX8" fmla="*/ 124933 w 239233"/>
                <a:gd name="connsiteY8" fmla="*/ 0 h 135565"/>
                <a:gd name="connsiteX0" fmla="*/ 124933 w 239233"/>
                <a:gd name="connsiteY0" fmla="*/ 0 h 101009"/>
                <a:gd name="connsiteX1" fmla="*/ 0 w 239233"/>
                <a:gd name="connsiteY1" fmla="*/ 66453 h 101009"/>
                <a:gd name="connsiteX2" fmla="*/ 31898 w 239233"/>
                <a:gd name="connsiteY2" fmla="*/ 82402 h 101009"/>
                <a:gd name="connsiteX3" fmla="*/ 69112 w 239233"/>
                <a:gd name="connsiteY3" fmla="*/ 58479 h 101009"/>
                <a:gd name="connsiteX4" fmla="*/ 140882 w 239233"/>
                <a:gd name="connsiteY4" fmla="*/ 101009 h 101009"/>
                <a:gd name="connsiteX5" fmla="*/ 239233 w 239233"/>
                <a:gd name="connsiteY5" fmla="*/ 95693 h 101009"/>
                <a:gd name="connsiteX6" fmla="*/ 162147 w 239233"/>
                <a:gd name="connsiteY6" fmla="*/ 45188 h 101009"/>
                <a:gd name="connsiteX7" fmla="*/ 223284 w 239233"/>
                <a:gd name="connsiteY7" fmla="*/ 15949 h 101009"/>
                <a:gd name="connsiteX8" fmla="*/ 124933 w 239233"/>
                <a:gd name="connsiteY8" fmla="*/ 0 h 101009"/>
                <a:gd name="connsiteX0" fmla="*/ 124933 w 223284"/>
                <a:gd name="connsiteY0" fmla="*/ 0 h 101009"/>
                <a:gd name="connsiteX1" fmla="*/ 0 w 223284"/>
                <a:gd name="connsiteY1" fmla="*/ 66453 h 101009"/>
                <a:gd name="connsiteX2" fmla="*/ 31898 w 223284"/>
                <a:gd name="connsiteY2" fmla="*/ 82402 h 101009"/>
                <a:gd name="connsiteX3" fmla="*/ 69112 w 223284"/>
                <a:gd name="connsiteY3" fmla="*/ 58479 h 101009"/>
                <a:gd name="connsiteX4" fmla="*/ 140882 w 223284"/>
                <a:gd name="connsiteY4" fmla="*/ 101009 h 101009"/>
                <a:gd name="connsiteX5" fmla="*/ 170121 w 223284"/>
                <a:gd name="connsiteY5" fmla="*/ 85060 h 101009"/>
                <a:gd name="connsiteX6" fmla="*/ 162147 w 223284"/>
                <a:gd name="connsiteY6" fmla="*/ 45188 h 101009"/>
                <a:gd name="connsiteX7" fmla="*/ 223284 w 223284"/>
                <a:gd name="connsiteY7" fmla="*/ 15949 h 101009"/>
                <a:gd name="connsiteX8" fmla="*/ 124933 w 223284"/>
                <a:gd name="connsiteY8" fmla="*/ 0 h 101009"/>
                <a:gd name="connsiteX0" fmla="*/ 124933 w 223284"/>
                <a:gd name="connsiteY0" fmla="*/ 0 h 101009"/>
                <a:gd name="connsiteX1" fmla="*/ 0 w 223284"/>
                <a:gd name="connsiteY1" fmla="*/ 66453 h 101009"/>
                <a:gd name="connsiteX2" fmla="*/ 31898 w 223284"/>
                <a:gd name="connsiteY2" fmla="*/ 82402 h 101009"/>
                <a:gd name="connsiteX3" fmla="*/ 69112 w 223284"/>
                <a:gd name="connsiteY3" fmla="*/ 58479 h 101009"/>
                <a:gd name="connsiteX4" fmla="*/ 140882 w 223284"/>
                <a:gd name="connsiteY4" fmla="*/ 101009 h 101009"/>
                <a:gd name="connsiteX5" fmla="*/ 170121 w 223284"/>
                <a:gd name="connsiteY5" fmla="*/ 85060 h 101009"/>
                <a:gd name="connsiteX6" fmla="*/ 95693 w 223284"/>
                <a:gd name="connsiteY6" fmla="*/ 55820 h 101009"/>
                <a:gd name="connsiteX7" fmla="*/ 223284 w 223284"/>
                <a:gd name="connsiteY7" fmla="*/ 15949 h 101009"/>
                <a:gd name="connsiteX8" fmla="*/ 124933 w 223284"/>
                <a:gd name="connsiteY8" fmla="*/ 0 h 101009"/>
                <a:gd name="connsiteX0" fmla="*/ 124933 w 170121"/>
                <a:gd name="connsiteY0" fmla="*/ 0 h 101009"/>
                <a:gd name="connsiteX1" fmla="*/ 0 w 170121"/>
                <a:gd name="connsiteY1" fmla="*/ 66453 h 101009"/>
                <a:gd name="connsiteX2" fmla="*/ 31898 w 170121"/>
                <a:gd name="connsiteY2" fmla="*/ 82402 h 101009"/>
                <a:gd name="connsiteX3" fmla="*/ 69112 w 170121"/>
                <a:gd name="connsiteY3" fmla="*/ 58479 h 101009"/>
                <a:gd name="connsiteX4" fmla="*/ 140882 w 170121"/>
                <a:gd name="connsiteY4" fmla="*/ 101009 h 101009"/>
                <a:gd name="connsiteX5" fmla="*/ 170121 w 170121"/>
                <a:gd name="connsiteY5" fmla="*/ 85060 h 101009"/>
                <a:gd name="connsiteX6" fmla="*/ 95693 w 170121"/>
                <a:gd name="connsiteY6" fmla="*/ 55820 h 101009"/>
                <a:gd name="connsiteX7" fmla="*/ 170121 w 170121"/>
                <a:gd name="connsiteY7" fmla="*/ 29239 h 101009"/>
                <a:gd name="connsiteX8" fmla="*/ 124933 w 170121"/>
                <a:gd name="connsiteY8" fmla="*/ 0 h 101009"/>
                <a:gd name="connsiteX0" fmla="*/ 124933 w 170121"/>
                <a:gd name="connsiteY0" fmla="*/ 0 h 101009"/>
                <a:gd name="connsiteX1" fmla="*/ 0 w 170121"/>
                <a:gd name="connsiteY1" fmla="*/ 66453 h 101009"/>
                <a:gd name="connsiteX2" fmla="*/ 31898 w 170121"/>
                <a:gd name="connsiteY2" fmla="*/ 82402 h 101009"/>
                <a:gd name="connsiteX3" fmla="*/ 69112 w 170121"/>
                <a:gd name="connsiteY3" fmla="*/ 63795 h 101009"/>
                <a:gd name="connsiteX4" fmla="*/ 140882 w 170121"/>
                <a:gd name="connsiteY4" fmla="*/ 101009 h 101009"/>
                <a:gd name="connsiteX5" fmla="*/ 170121 w 170121"/>
                <a:gd name="connsiteY5" fmla="*/ 85060 h 101009"/>
                <a:gd name="connsiteX6" fmla="*/ 95693 w 170121"/>
                <a:gd name="connsiteY6" fmla="*/ 55820 h 101009"/>
                <a:gd name="connsiteX7" fmla="*/ 170121 w 170121"/>
                <a:gd name="connsiteY7" fmla="*/ 29239 h 101009"/>
                <a:gd name="connsiteX8" fmla="*/ 124933 w 170121"/>
                <a:gd name="connsiteY8" fmla="*/ 0 h 101009"/>
                <a:gd name="connsiteX0" fmla="*/ 124933 w 170121"/>
                <a:gd name="connsiteY0" fmla="*/ 0 h 101009"/>
                <a:gd name="connsiteX1" fmla="*/ 0 w 170121"/>
                <a:gd name="connsiteY1" fmla="*/ 66453 h 101009"/>
                <a:gd name="connsiteX2" fmla="*/ 42531 w 170121"/>
                <a:gd name="connsiteY2" fmla="*/ 95692 h 101009"/>
                <a:gd name="connsiteX3" fmla="*/ 69112 w 170121"/>
                <a:gd name="connsiteY3" fmla="*/ 63795 h 101009"/>
                <a:gd name="connsiteX4" fmla="*/ 140882 w 170121"/>
                <a:gd name="connsiteY4" fmla="*/ 101009 h 101009"/>
                <a:gd name="connsiteX5" fmla="*/ 170121 w 170121"/>
                <a:gd name="connsiteY5" fmla="*/ 85060 h 101009"/>
                <a:gd name="connsiteX6" fmla="*/ 95693 w 170121"/>
                <a:gd name="connsiteY6" fmla="*/ 55820 h 101009"/>
                <a:gd name="connsiteX7" fmla="*/ 170121 w 170121"/>
                <a:gd name="connsiteY7" fmla="*/ 29239 h 101009"/>
                <a:gd name="connsiteX8" fmla="*/ 124933 w 170121"/>
                <a:gd name="connsiteY8" fmla="*/ 0 h 101009"/>
                <a:gd name="connsiteX0" fmla="*/ 124933 w 170121"/>
                <a:gd name="connsiteY0" fmla="*/ 0 h 101009"/>
                <a:gd name="connsiteX1" fmla="*/ 13292 w 170121"/>
                <a:gd name="connsiteY1" fmla="*/ 74428 h 101009"/>
                <a:gd name="connsiteX2" fmla="*/ 0 w 170121"/>
                <a:gd name="connsiteY2" fmla="*/ 66453 h 101009"/>
                <a:gd name="connsiteX3" fmla="*/ 42531 w 170121"/>
                <a:gd name="connsiteY3" fmla="*/ 95692 h 101009"/>
                <a:gd name="connsiteX4" fmla="*/ 69112 w 170121"/>
                <a:gd name="connsiteY4" fmla="*/ 63795 h 101009"/>
                <a:gd name="connsiteX5" fmla="*/ 140882 w 170121"/>
                <a:gd name="connsiteY5" fmla="*/ 101009 h 101009"/>
                <a:gd name="connsiteX6" fmla="*/ 170121 w 170121"/>
                <a:gd name="connsiteY6" fmla="*/ 85060 h 101009"/>
                <a:gd name="connsiteX7" fmla="*/ 95693 w 170121"/>
                <a:gd name="connsiteY7" fmla="*/ 55820 h 101009"/>
                <a:gd name="connsiteX8" fmla="*/ 170121 w 170121"/>
                <a:gd name="connsiteY8" fmla="*/ 29239 h 101009"/>
                <a:gd name="connsiteX9" fmla="*/ 124933 w 170121"/>
                <a:gd name="connsiteY9" fmla="*/ 0 h 101009"/>
                <a:gd name="connsiteX0" fmla="*/ 130249 w 170121"/>
                <a:gd name="connsiteY0" fmla="*/ 0 h 85060"/>
                <a:gd name="connsiteX1" fmla="*/ 13292 w 170121"/>
                <a:gd name="connsiteY1" fmla="*/ 58479 h 85060"/>
                <a:gd name="connsiteX2" fmla="*/ 0 w 170121"/>
                <a:gd name="connsiteY2" fmla="*/ 50504 h 85060"/>
                <a:gd name="connsiteX3" fmla="*/ 42531 w 170121"/>
                <a:gd name="connsiteY3" fmla="*/ 79743 h 85060"/>
                <a:gd name="connsiteX4" fmla="*/ 69112 w 170121"/>
                <a:gd name="connsiteY4" fmla="*/ 47846 h 85060"/>
                <a:gd name="connsiteX5" fmla="*/ 140882 w 170121"/>
                <a:gd name="connsiteY5" fmla="*/ 85060 h 85060"/>
                <a:gd name="connsiteX6" fmla="*/ 170121 w 170121"/>
                <a:gd name="connsiteY6" fmla="*/ 69111 h 85060"/>
                <a:gd name="connsiteX7" fmla="*/ 95693 w 170121"/>
                <a:gd name="connsiteY7" fmla="*/ 39871 h 85060"/>
                <a:gd name="connsiteX8" fmla="*/ 170121 w 170121"/>
                <a:gd name="connsiteY8" fmla="*/ 13290 h 85060"/>
                <a:gd name="connsiteX9" fmla="*/ 130249 w 170121"/>
                <a:gd name="connsiteY9" fmla="*/ 0 h 85060"/>
                <a:gd name="connsiteX0" fmla="*/ 130249 w 170121"/>
                <a:gd name="connsiteY0" fmla="*/ 0 h 85060"/>
                <a:gd name="connsiteX1" fmla="*/ 13292 w 170121"/>
                <a:gd name="connsiteY1" fmla="*/ 58479 h 85060"/>
                <a:gd name="connsiteX2" fmla="*/ 0 w 170121"/>
                <a:gd name="connsiteY2" fmla="*/ 50504 h 85060"/>
                <a:gd name="connsiteX3" fmla="*/ 42531 w 170121"/>
                <a:gd name="connsiteY3" fmla="*/ 79743 h 85060"/>
                <a:gd name="connsiteX4" fmla="*/ 69112 w 170121"/>
                <a:gd name="connsiteY4" fmla="*/ 47846 h 85060"/>
                <a:gd name="connsiteX5" fmla="*/ 140882 w 170121"/>
                <a:gd name="connsiteY5" fmla="*/ 85060 h 85060"/>
                <a:gd name="connsiteX6" fmla="*/ 170121 w 170121"/>
                <a:gd name="connsiteY6" fmla="*/ 69111 h 85060"/>
                <a:gd name="connsiteX7" fmla="*/ 95693 w 170121"/>
                <a:gd name="connsiteY7" fmla="*/ 39871 h 85060"/>
                <a:gd name="connsiteX8" fmla="*/ 154172 w 170121"/>
                <a:gd name="connsiteY8" fmla="*/ 13290 h 85060"/>
                <a:gd name="connsiteX9" fmla="*/ 130249 w 170121"/>
                <a:gd name="connsiteY9" fmla="*/ 0 h 85060"/>
                <a:gd name="connsiteX0" fmla="*/ 130249 w 170121"/>
                <a:gd name="connsiteY0" fmla="*/ 0 h 85060"/>
                <a:gd name="connsiteX1" fmla="*/ 13292 w 170121"/>
                <a:gd name="connsiteY1" fmla="*/ 58479 h 85060"/>
                <a:gd name="connsiteX2" fmla="*/ 0 w 170121"/>
                <a:gd name="connsiteY2" fmla="*/ 50504 h 85060"/>
                <a:gd name="connsiteX3" fmla="*/ 42531 w 170121"/>
                <a:gd name="connsiteY3" fmla="*/ 79743 h 85060"/>
                <a:gd name="connsiteX4" fmla="*/ 74428 w 170121"/>
                <a:gd name="connsiteY4" fmla="*/ 55820 h 85060"/>
                <a:gd name="connsiteX5" fmla="*/ 140882 w 170121"/>
                <a:gd name="connsiteY5" fmla="*/ 85060 h 85060"/>
                <a:gd name="connsiteX6" fmla="*/ 170121 w 170121"/>
                <a:gd name="connsiteY6" fmla="*/ 69111 h 85060"/>
                <a:gd name="connsiteX7" fmla="*/ 95693 w 170121"/>
                <a:gd name="connsiteY7" fmla="*/ 39871 h 85060"/>
                <a:gd name="connsiteX8" fmla="*/ 154172 w 170121"/>
                <a:gd name="connsiteY8" fmla="*/ 13290 h 85060"/>
                <a:gd name="connsiteX9" fmla="*/ 130249 w 170121"/>
                <a:gd name="connsiteY9" fmla="*/ 0 h 85060"/>
                <a:gd name="connsiteX0" fmla="*/ 130249 w 170121"/>
                <a:gd name="connsiteY0" fmla="*/ 0 h 93034"/>
                <a:gd name="connsiteX1" fmla="*/ 13292 w 170121"/>
                <a:gd name="connsiteY1" fmla="*/ 58479 h 93034"/>
                <a:gd name="connsiteX2" fmla="*/ 0 w 170121"/>
                <a:gd name="connsiteY2" fmla="*/ 50504 h 93034"/>
                <a:gd name="connsiteX3" fmla="*/ 42531 w 170121"/>
                <a:gd name="connsiteY3" fmla="*/ 79743 h 93034"/>
                <a:gd name="connsiteX4" fmla="*/ 74428 w 170121"/>
                <a:gd name="connsiteY4" fmla="*/ 55820 h 93034"/>
                <a:gd name="connsiteX5" fmla="*/ 138224 w 170121"/>
                <a:gd name="connsiteY5" fmla="*/ 93034 h 93034"/>
                <a:gd name="connsiteX6" fmla="*/ 170121 w 170121"/>
                <a:gd name="connsiteY6" fmla="*/ 69111 h 93034"/>
                <a:gd name="connsiteX7" fmla="*/ 95693 w 170121"/>
                <a:gd name="connsiteY7" fmla="*/ 39871 h 93034"/>
                <a:gd name="connsiteX8" fmla="*/ 154172 w 170121"/>
                <a:gd name="connsiteY8" fmla="*/ 13290 h 93034"/>
                <a:gd name="connsiteX9" fmla="*/ 130249 w 170121"/>
                <a:gd name="connsiteY9" fmla="*/ 0 h 93034"/>
                <a:gd name="connsiteX0" fmla="*/ 130249 w 159488"/>
                <a:gd name="connsiteY0" fmla="*/ 0 h 93034"/>
                <a:gd name="connsiteX1" fmla="*/ 13292 w 159488"/>
                <a:gd name="connsiteY1" fmla="*/ 58479 h 93034"/>
                <a:gd name="connsiteX2" fmla="*/ 0 w 159488"/>
                <a:gd name="connsiteY2" fmla="*/ 50504 h 93034"/>
                <a:gd name="connsiteX3" fmla="*/ 42531 w 159488"/>
                <a:gd name="connsiteY3" fmla="*/ 79743 h 93034"/>
                <a:gd name="connsiteX4" fmla="*/ 74428 w 159488"/>
                <a:gd name="connsiteY4" fmla="*/ 55820 h 93034"/>
                <a:gd name="connsiteX5" fmla="*/ 138224 w 159488"/>
                <a:gd name="connsiteY5" fmla="*/ 93034 h 93034"/>
                <a:gd name="connsiteX6" fmla="*/ 159488 w 159488"/>
                <a:gd name="connsiteY6" fmla="*/ 77086 h 93034"/>
                <a:gd name="connsiteX7" fmla="*/ 95693 w 159488"/>
                <a:gd name="connsiteY7" fmla="*/ 39871 h 93034"/>
                <a:gd name="connsiteX8" fmla="*/ 154172 w 159488"/>
                <a:gd name="connsiteY8" fmla="*/ 13290 h 93034"/>
                <a:gd name="connsiteX9" fmla="*/ 130249 w 159488"/>
                <a:gd name="connsiteY9" fmla="*/ 0 h 93034"/>
                <a:gd name="connsiteX0" fmla="*/ 130249 w 159488"/>
                <a:gd name="connsiteY0" fmla="*/ 0 h 93034"/>
                <a:gd name="connsiteX1" fmla="*/ 13292 w 159488"/>
                <a:gd name="connsiteY1" fmla="*/ 58479 h 93034"/>
                <a:gd name="connsiteX2" fmla="*/ 0 w 159488"/>
                <a:gd name="connsiteY2" fmla="*/ 50504 h 93034"/>
                <a:gd name="connsiteX3" fmla="*/ 42531 w 159488"/>
                <a:gd name="connsiteY3" fmla="*/ 79743 h 93034"/>
                <a:gd name="connsiteX4" fmla="*/ 69111 w 159488"/>
                <a:gd name="connsiteY4" fmla="*/ 63795 h 93034"/>
                <a:gd name="connsiteX5" fmla="*/ 138224 w 159488"/>
                <a:gd name="connsiteY5" fmla="*/ 93034 h 93034"/>
                <a:gd name="connsiteX6" fmla="*/ 159488 w 159488"/>
                <a:gd name="connsiteY6" fmla="*/ 77086 h 93034"/>
                <a:gd name="connsiteX7" fmla="*/ 95693 w 159488"/>
                <a:gd name="connsiteY7" fmla="*/ 39871 h 93034"/>
                <a:gd name="connsiteX8" fmla="*/ 154172 w 159488"/>
                <a:gd name="connsiteY8" fmla="*/ 13290 h 93034"/>
                <a:gd name="connsiteX9" fmla="*/ 130249 w 159488"/>
                <a:gd name="connsiteY9" fmla="*/ 0 h 93034"/>
                <a:gd name="connsiteX0" fmla="*/ 130249 w 159488"/>
                <a:gd name="connsiteY0" fmla="*/ 0 h 95692"/>
                <a:gd name="connsiteX1" fmla="*/ 13292 w 159488"/>
                <a:gd name="connsiteY1" fmla="*/ 58479 h 95692"/>
                <a:gd name="connsiteX2" fmla="*/ 0 w 159488"/>
                <a:gd name="connsiteY2" fmla="*/ 50504 h 95692"/>
                <a:gd name="connsiteX3" fmla="*/ 42531 w 159488"/>
                <a:gd name="connsiteY3" fmla="*/ 79743 h 95692"/>
                <a:gd name="connsiteX4" fmla="*/ 69111 w 159488"/>
                <a:gd name="connsiteY4" fmla="*/ 63795 h 95692"/>
                <a:gd name="connsiteX5" fmla="*/ 130249 w 159488"/>
                <a:gd name="connsiteY5" fmla="*/ 95692 h 95692"/>
                <a:gd name="connsiteX6" fmla="*/ 159488 w 159488"/>
                <a:gd name="connsiteY6" fmla="*/ 77086 h 95692"/>
                <a:gd name="connsiteX7" fmla="*/ 95693 w 159488"/>
                <a:gd name="connsiteY7" fmla="*/ 39871 h 95692"/>
                <a:gd name="connsiteX8" fmla="*/ 154172 w 159488"/>
                <a:gd name="connsiteY8" fmla="*/ 13290 h 95692"/>
                <a:gd name="connsiteX9" fmla="*/ 130249 w 159488"/>
                <a:gd name="connsiteY9" fmla="*/ 0 h 95692"/>
                <a:gd name="connsiteX0" fmla="*/ 130249 w 159488"/>
                <a:gd name="connsiteY0" fmla="*/ 0 h 95692"/>
                <a:gd name="connsiteX1" fmla="*/ 10634 w 159488"/>
                <a:gd name="connsiteY1" fmla="*/ 58479 h 95692"/>
                <a:gd name="connsiteX2" fmla="*/ 0 w 159488"/>
                <a:gd name="connsiteY2" fmla="*/ 50504 h 95692"/>
                <a:gd name="connsiteX3" fmla="*/ 42531 w 159488"/>
                <a:gd name="connsiteY3" fmla="*/ 79743 h 95692"/>
                <a:gd name="connsiteX4" fmla="*/ 69111 w 159488"/>
                <a:gd name="connsiteY4" fmla="*/ 63795 h 95692"/>
                <a:gd name="connsiteX5" fmla="*/ 130249 w 159488"/>
                <a:gd name="connsiteY5" fmla="*/ 95692 h 95692"/>
                <a:gd name="connsiteX6" fmla="*/ 159488 w 159488"/>
                <a:gd name="connsiteY6" fmla="*/ 77086 h 95692"/>
                <a:gd name="connsiteX7" fmla="*/ 95693 w 159488"/>
                <a:gd name="connsiteY7" fmla="*/ 39871 h 95692"/>
                <a:gd name="connsiteX8" fmla="*/ 154172 w 159488"/>
                <a:gd name="connsiteY8" fmla="*/ 13290 h 95692"/>
                <a:gd name="connsiteX9" fmla="*/ 130249 w 159488"/>
                <a:gd name="connsiteY9" fmla="*/ 0 h 95692"/>
                <a:gd name="connsiteX0" fmla="*/ 119615 w 148854"/>
                <a:gd name="connsiteY0" fmla="*/ 0 h 95692"/>
                <a:gd name="connsiteX1" fmla="*/ 0 w 148854"/>
                <a:gd name="connsiteY1" fmla="*/ 58479 h 95692"/>
                <a:gd name="connsiteX2" fmla="*/ 31897 w 148854"/>
                <a:gd name="connsiteY2" fmla="*/ 79743 h 95692"/>
                <a:gd name="connsiteX3" fmla="*/ 58477 w 148854"/>
                <a:gd name="connsiteY3" fmla="*/ 63795 h 95692"/>
                <a:gd name="connsiteX4" fmla="*/ 119615 w 148854"/>
                <a:gd name="connsiteY4" fmla="*/ 95692 h 95692"/>
                <a:gd name="connsiteX5" fmla="*/ 148854 w 148854"/>
                <a:gd name="connsiteY5" fmla="*/ 77086 h 95692"/>
                <a:gd name="connsiteX6" fmla="*/ 85059 w 148854"/>
                <a:gd name="connsiteY6" fmla="*/ 39871 h 95692"/>
                <a:gd name="connsiteX7" fmla="*/ 143538 w 148854"/>
                <a:gd name="connsiteY7" fmla="*/ 13290 h 95692"/>
                <a:gd name="connsiteX8" fmla="*/ 119615 w 148854"/>
                <a:gd name="connsiteY8" fmla="*/ 0 h 95692"/>
                <a:gd name="connsiteX0" fmla="*/ 119615 w 148854"/>
                <a:gd name="connsiteY0" fmla="*/ 0 h 95692"/>
                <a:gd name="connsiteX1" fmla="*/ 0 w 148854"/>
                <a:gd name="connsiteY1" fmla="*/ 58479 h 95692"/>
                <a:gd name="connsiteX2" fmla="*/ 29239 w 148854"/>
                <a:gd name="connsiteY2" fmla="*/ 79743 h 95692"/>
                <a:gd name="connsiteX3" fmla="*/ 58477 w 148854"/>
                <a:gd name="connsiteY3" fmla="*/ 63795 h 95692"/>
                <a:gd name="connsiteX4" fmla="*/ 119615 w 148854"/>
                <a:gd name="connsiteY4" fmla="*/ 95692 h 95692"/>
                <a:gd name="connsiteX5" fmla="*/ 148854 w 148854"/>
                <a:gd name="connsiteY5" fmla="*/ 77086 h 95692"/>
                <a:gd name="connsiteX6" fmla="*/ 85059 w 148854"/>
                <a:gd name="connsiteY6" fmla="*/ 39871 h 95692"/>
                <a:gd name="connsiteX7" fmla="*/ 143538 w 148854"/>
                <a:gd name="connsiteY7" fmla="*/ 13290 h 95692"/>
                <a:gd name="connsiteX8" fmla="*/ 119615 w 148854"/>
                <a:gd name="connsiteY8" fmla="*/ 0 h 95692"/>
                <a:gd name="connsiteX0" fmla="*/ 127590 w 156829"/>
                <a:gd name="connsiteY0" fmla="*/ 0 h 95692"/>
                <a:gd name="connsiteX1" fmla="*/ 0 w 156829"/>
                <a:gd name="connsiteY1" fmla="*/ 63795 h 95692"/>
                <a:gd name="connsiteX2" fmla="*/ 37214 w 156829"/>
                <a:gd name="connsiteY2" fmla="*/ 79743 h 95692"/>
                <a:gd name="connsiteX3" fmla="*/ 66452 w 156829"/>
                <a:gd name="connsiteY3" fmla="*/ 63795 h 95692"/>
                <a:gd name="connsiteX4" fmla="*/ 127590 w 156829"/>
                <a:gd name="connsiteY4" fmla="*/ 95692 h 95692"/>
                <a:gd name="connsiteX5" fmla="*/ 156829 w 156829"/>
                <a:gd name="connsiteY5" fmla="*/ 77086 h 95692"/>
                <a:gd name="connsiteX6" fmla="*/ 93034 w 156829"/>
                <a:gd name="connsiteY6" fmla="*/ 39871 h 95692"/>
                <a:gd name="connsiteX7" fmla="*/ 151513 w 156829"/>
                <a:gd name="connsiteY7" fmla="*/ 13290 h 95692"/>
                <a:gd name="connsiteX8" fmla="*/ 127590 w 156829"/>
                <a:gd name="connsiteY8" fmla="*/ 0 h 95692"/>
                <a:gd name="connsiteX0" fmla="*/ 127590 w 156829"/>
                <a:gd name="connsiteY0" fmla="*/ 0 h 95692"/>
                <a:gd name="connsiteX1" fmla="*/ 0 w 156829"/>
                <a:gd name="connsiteY1" fmla="*/ 63795 h 95692"/>
                <a:gd name="connsiteX2" fmla="*/ 37214 w 156829"/>
                <a:gd name="connsiteY2" fmla="*/ 79743 h 95692"/>
                <a:gd name="connsiteX3" fmla="*/ 66452 w 156829"/>
                <a:gd name="connsiteY3" fmla="*/ 63795 h 95692"/>
                <a:gd name="connsiteX4" fmla="*/ 127590 w 156829"/>
                <a:gd name="connsiteY4" fmla="*/ 95692 h 95692"/>
                <a:gd name="connsiteX5" fmla="*/ 156829 w 156829"/>
                <a:gd name="connsiteY5" fmla="*/ 77086 h 95692"/>
                <a:gd name="connsiteX6" fmla="*/ 90376 w 156829"/>
                <a:gd name="connsiteY6" fmla="*/ 42529 h 95692"/>
                <a:gd name="connsiteX7" fmla="*/ 151513 w 156829"/>
                <a:gd name="connsiteY7" fmla="*/ 13290 h 95692"/>
                <a:gd name="connsiteX8" fmla="*/ 127590 w 156829"/>
                <a:gd name="connsiteY8" fmla="*/ 0 h 95692"/>
                <a:gd name="connsiteX0" fmla="*/ 127590 w 156829"/>
                <a:gd name="connsiteY0" fmla="*/ 0 h 95692"/>
                <a:gd name="connsiteX1" fmla="*/ 0 w 156829"/>
                <a:gd name="connsiteY1" fmla="*/ 63795 h 95692"/>
                <a:gd name="connsiteX2" fmla="*/ 37214 w 156829"/>
                <a:gd name="connsiteY2" fmla="*/ 79743 h 95692"/>
                <a:gd name="connsiteX3" fmla="*/ 66452 w 156829"/>
                <a:gd name="connsiteY3" fmla="*/ 63795 h 95692"/>
                <a:gd name="connsiteX4" fmla="*/ 127590 w 156829"/>
                <a:gd name="connsiteY4" fmla="*/ 95692 h 95692"/>
                <a:gd name="connsiteX5" fmla="*/ 156829 w 156829"/>
                <a:gd name="connsiteY5" fmla="*/ 77086 h 95692"/>
                <a:gd name="connsiteX6" fmla="*/ 90376 w 156829"/>
                <a:gd name="connsiteY6" fmla="*/ 42529 h 95692"/>
                <a:gd name="connsiteX7" fmla="*/ 151513 w 156829"/>
                <a:gd name="connsiteY7" fmla="*/ 23923 h 95692"/>
                <a:gd name="connsiteX8" fmla="*/ 127590 w 156829"/>
                <a:gd name="connsiteY8" fmla="*/ 0 h 95692"/>
                <a:gd name="connsiteX0" fmla="*/ 127590 w 156829"/>
                <a:gd name="connsiteY0" fmla="*/ 0 h 95692"/>
                <a:gd name="connsiteX1" fmla="*/ 0 w 156829"/>
                <a:gd name="connsiteY1" fmla="*/ 63795 h 95692"/>
                <a:gd name="connsiteX2" fmla="*/ 37214 w 156829"/>
                <a:gd name="connsiteY2" fmla="*/ 79743 h 95692"/>
                <a:gd name="connsiteX3" fmla="*/ 66452 w 156829"/>
                <a:gd name="connsiteY3" fmla="*/ 63795 h 95692"/>
                <a:gd name="connsiteX4" fmla="*/ 127590 w 156829"/>
                <a:gd name="connsiteY4" fmla="*/ 95692 h 95692"/>
                <a:gd name="connsiteX5" fmla="*/ 156829 w 156829"/>
                <a:gd name="connsiteY5" fmla="*/ 77086 h 95692"/>
                <a:gd name="connsiteX6" fmla="*/ 90376 w 156829"/>
                <a:gd name="connsiteY6" fmla="*/ 42529 h 95692"/>
                <a:gd name="connsiteX7" fmla="*/ 151513 w 156829"/>
                <a:gd name="connsiteY7" fmla="*/ 15948 h 95692"/>
                <a:gd name="connsiteX8" fmla="*/ 127590 w 156829"/>
                <a:gd name="connsiteY8" fmla="*/ 0 h 95692"/>
                <a:gd name="connsiteX0" fmla="*/ 127590 w 156829"/>
                <a:gd name="connsiteY0" fmla="*/ 0 h 95692"/>
                <a:gd name="connsiteX1" fmla="*/ 0 w 156829"/>
                <a:gd name="connsiteY1" fmla="*/ 63795 h 95692"/>
                <a:gd name="connsiteX2" fmla="*/ 37214 w 156829"/>
                <a:gd name="connsiteY2" fmla="*/ 79743 h 95692"/>
                <a:gd name="connsiteX3" fmla="*/ 66452 w 156829"/>
                <a:gd name="connsiteY3" fmla="*/ 63795 h 95692"/>
                <a:gd name="connsiteX4" fmla="*/ 127590 w 156829"/>
                <a:gd name="connsiteY4" fmla="*/ 95692 h 95692"/>
                <a:gd name="connsiteX5" fmla="*/ 156829 w 156829"/>
                <a:gd name="connsiteY5" fmla="*/ 77086 h 95692"/>
                <a:gd name="connsiteX6" fmla="*/ 87718 w 156829"/>
                <a:gd name="connsiteY6" fmla="*/ 42529 h 95692"/>
                <a:gd name="connsiteX7" fmla="*/ 151513 w 156829"/>
                <a:gd name="connsiteY7" fmla="*/ 15948 h 95692"/>
                <a:gd name="connsiteX8" fmla="*/ 127590 w 156829"/>
                <a:gd name="connsiteY8" fmla="*/ 0 h 95692"/>
                <a:gd name="connsiteX0" fmla="*/ 127590 w 156829"/>
                <a:gd name="connsiteY0" fmla="*/ 0 h 95692"/>
                <a:gd name="connsiteX1" fmla="*/ 0 w 156829"/>
                <a:gd name="connsiteY1" fmla="*/ 63795 h 95692"/>
                <a:gd name="connsiteX2" fmla="*/ 37214 w 156829"/>
                <a:gd name="connsiteY2" fmla="*/ 79743 h 95692"/>
                <a:gd name="connsiteX3" fmla="*/ 66452 w 156829"/>
                <a:gd name="connsiteY3" fmla="*/ 63795 h 95692"/>
                <a:gd name="connsiteX4" fmla="*/ 127590 w 156829"/>
                <a:gd name="connsiteY4" fmla="*/ 95692 h 95692"/>
                <a:gd name="connsiteX5" fmla="*/ 156829 w 156829"/>
                <a:gd name="connsiteY5" fmla="*/ 77086 h 95692"/>
                <a:gd name="connsiteX6" fmla="*/ 93034 w 156829"/>
                <a:gd name="connsiteY6" fmla="*/ 42529 h 95692"/>
                <a:gd name="connsiteX7" fmla="*/ 151513 w 156829"/>
                <a:gd name="connsiteY7" fmla="*/ 15948 h 95692"/>
                <a:gd name="connsiteX8" fmla="*/ 127590 w 156829"/>
                <a:gd name="connsiteY8" fmla="*/ 0 h 9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29" h="95692">
                  <a:moveTo>
                    <a:pt x="127590" y="0"/>
                  </a:moveTo>
                  <a:cubicBezTo>
                    <a:pt x="88604" y="20379"/>
                    <a:pt x="38986" y="43416"/>
                    <a:pt x="0" y="63795"/>
                  </a:cubicBezTo>
                  <a:lnTo>
                    <a:pt x="37214" y="79743"/>
                  </a:lnTo>
                  <a:lnTo>
                    <a:pt x="66452" y="63795"/>
                  </a:lnTo>
                  <a:lnTo>
                    <a:pt x="127590" y="95692"/>
                  </a:lnTo>
                  <a:lnTo>
                    <a:pt x="156829" y="77086"/>
                  </a:lnTo>
                  <a:lnTo>
                    <a:pt x="93034" y="42529"/>
                  </a:lnTo>
                  <a:lnTo>
                    <a:pt x="151513" y="15948"/>
                  </a:lnTo>
                  <a:lnTo>
                    <a:pt x="127590" y="0"/>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0" name="Freeform 19"/>
          <p:cNvSpPr/>
          <p:nvPr/>
        </p:nvSpPr>
        <p:spPr>
          <a:xfrm>
            <a:off x="544919" y="2060059"/>
            <a:ext cx="842632" cy="398722"/>
          </a:xfrm>
          <a:custGeom>
            <a:avLst/>
            <a:gdLst>
              <a:gd name="connsiteX0" fmla="*/ 95693 w 855921"/>
              <a:gd name="connsiteY0" fmla="*/ 0 h 404037"/>
              <a:gd name="connsiteX1" fmla="*/ 855921 w 855921"/>
              <a:gd name="connsiteY1" fmla="*/ 374798 h 404037"/>
              <a:gd name="connsiteX2" fmla="*/ 762886 w 855921"/>
              <a:gd name="connsiteY2" fmla="*/ 404037 h 404037"/>
              <a:gd name="connsiteX3" fmla="*/ 0 w 855921"/>
              <a:gd name="connsiteY3" fmla="*/ 21265 h 404037"/>
              <a:gd name="connsiteX4" fmla="*/ 95693 w 855921"/>
              <a:gd name="connsiteY4" fmla="*/ 0 h 404037"/>
              <a:gd name="connsiteX0" fmla="*/ 95693 w 855921"/>
              <a:gd name="connsiteY0" fmla="*/ 0 h 396063"/>
              <a:gd name="connsiteX1" fmla="*/ 855921 w 855921"/>
              <a:gd name="connsiteY1" fmla="*/ 374798 h 396063"/>
              <a:gd name="connsiteX2" fmla="*/ 754912 w 855921"/>
              <a:gd name="connsiteY2" fmla="*/ 396063 h 396063"/>
              <a:gd name="connsiteX3" fmla="*/ 0 w 855921"/>
              <a:gd name="connsiteY3" fmla="*/ 21265 h 396063"/>
              <a:gd name="connsiteX4" fmla="*/ 95693 w 855921"/>
              <a:gd name="connsiteY4" fmla="*/ 0 h 396063"/>
              <a:gd name="connsiteX0" fmla="*/ 95693 w 855921"/>
              <a:gd name="connsiteY0" fmla="*/ 0 h 401380"/>
              <a:gd name="connsiteX1" fmla="*/ 855921 w 855921"/>
              <a:gd name="connsiteY1" fmla="*/ 374798 h 401380"/>
              <a:gd name="connsiteX2" fmla="*/ 768202 w 855921"/>
              <a:gd name="connsiteY2" fmla="*/ 401380 h 401380"/>
              <a:gd name="connsiteX3" fmla="*/ 0 w 855921"/>
              <a:gd name="connsiteY3" fmla="*/ 21265 h 401380"/>
              <a:gd name="connsiteX4" fmla="*/ 95693 w 855921"/>
              <a:gd name="connsiteY4" fmla="*/ 0 h 401380"/>
              <a:gd name="connsiteX0" fmla="*/ 95693 w 842630"/>
              <a:gd name="connsiteY0" fmla="*/ 0 h 401380"/>
              <a:gd name="connsiteX1" fmla="*/ 842630 w 842630"/>
              <a:gd name="connsiteY1" fmla="*/ 372139 h 401380"/>
              <a:gd name="connsiteX2" fmla="*/ 768202 w 842630"/>
              <a:gd name="connsiteY2" fmla="*/ 401380 h 401380"/>
              <a:gd name="connsiteX3" fmla="*/ 0 w 842630"/>
              <a:gd name="connsiteY3" fmla="*/ 21265 h 401380"/>
              <a:gd name="connsiteX4" fmla="*/ 95693 w 842630"/>
              <a:gd name="connsiteY4" fmla="*/ 0 h 401380"/>
              <a:gd name="connsiteX0" fmla="*/ 98351 w 842630"/>
              <a:gd name="connsiteY0" fmla="*/ 0 h 398722"/>
              <a:gd name="connsiteX1" fmla="*/ 842630 w 842630"/>
              <a:gd name="connsiteY1" fmla="*/ 369481 h 398722"/>
              <a:gd name="connsiteX2" fmla="*/ 768202 w 842630"/>
              <a:gd name="connsiteY2" fmla="*/ 398722 h 398722"/>
              <a:gd name="connsiteX3" fmla="*/ 0 w 842630"/>
              <a:gd name="connsiteY3" fmla="*/ 18607 h 398722"/>
              <a:gd name="connsiteX4" fmla="*/ 98351 w 842630"/>
              <a:gd name="connsiteY4" fmla="*/ 0 h 398722"/>
              <a:gd name="connsiteX0" fmla="*/ 98351 w 842630"/>
              <a:gd name="connsiteY0" fmla="*/ 0 h 398722"/>
              <a:gd name="connsiteX1" fmla="*/ 842630 w 842630"/>
              <a:gd name="connsiteY1" fmla="*/ 369481 h 398722"/>
              <a:gd name="connsiteX2" fmla="*/ 768202 w 842630"/>
              <a:gd name="connsiteY2" fmla="*/ 398722 h 398722"/>
              <a:gd name="connsiteX3" fmla="*/ 0 w 842630"/>
              <a:gd name="connsiteY3" fmla="*/ 18607 h 398722"/>
              <a:gd name="connsiteX4" fmla="*/ 21265 w 842630"/>
              <a:gd name="connsiteY4" fmla="*/ 18606 h 398722"/>
              <a:gd name="connsiteX5" fmla="*/ 98351 w 842630"/>
              <a:gd name="connsiteY5" fmla="*/ 0 h 398722"/>
              <a:gd name="connsiteX0" fmla="*/ 77086 w 821365"/>
              <a:gd name="connsiteY0" fmla="*/ 0 h 398722"/>
              <a:gd name="connsiteX1" fmla="*/ 821365 w 821365"/>
              <a:gd name="connsiteY1" fmla="*/ 369481 h 398722"/>
              <a:gd name="connsiteX2" fmla="*/ 746937 w 821365"/>
              <a:gd name="connsiteY2" fmla="*/ 398722 h 398722"/>
              <a:gd name="connsiteX3" fmla="*/ 0 w 821365"/>
              <a:gd name="connsiteY3" fmla="*/ 18606 h 398722"/>
              <a:gd name="connsiteX4" fmla="*/ 77086 w 821365"/>
              <a:gd name="connsiteY4" fmla="*/ 0 h 398722"/>
              <a:gd name="connsiteX0" fmla="*/ 85061 w 829340"/>
              <a:gd name="connsiteY0" fmla="*/ 0 h 398722"/>
              <a:gd name="connsiteX1" fmla="*/ 829340 w 829340"/>
              <a:gd name="connsiteY1" fmla="*/ 369481 h 398722"/>
              <a:gd name="connsiteX2" fmla="*/ 754912 w 829340"/>
              <a:gd name="connsiteY2" fmla="*/ 398722 h 398722"/>
              <a:gd name="connsiteX3" fmla="*/ 0 w 829340"/>
              <a:gd name="connsiteY3" fmla="*/ 21264 h 398722"/>
              <a:gd name="connsiteX4" fmla="*/ 85061 w 829340"/>
              <a:gd name="connsiteY4" fmla="*/ 0 h 398722"/>
              <a:gd name="connsiteX0" fmla="*/ 85061 w 842631"/>
              <a:gd name="connsiteY0" fmla="*/ 0 h 398722"/>
              <a:gd name="connsiteX1" fmla="*/ 842631 w 842631"/>
              <a:gd name="connsiteY1" fmla="*/ 374798 h 398722"/>
              <a:gd name="connsiteX2" fmla="*/ 754912 w 842631"/>
              <a:gd name="connsiteY2" fmla="*/ 398722 h 398722"/>
              <a:gd name="connsiteX3" fmla="*/ 0 w 842631"/>
              <a:gd name="connsiteY3" fmla="*/ 21264 h 398722"/>
              <a:gd name="connsiteX4" fmla="*/ 85061 w 842631"/>
              <a:gd name="connsiteY4" fmla="*/ 0 h 398722"/>
              <a:gd name="connsiteX0" fmla="*/ 85061 w 834657"/>
              <a:gd name="connsiteY0" fmla="*/ 0 h 398722"/>
              <a:gd name="connsiteX1" fmla="*/ 834657 w 834657"/>
              <a:gd name="connsiteY1" fmla="*/ 374798 h 398722"/>
              <a:gd name="connsiteX2" fmla="*/ 754912 w 834657"/>
              <a:gd name="connsiteY2" fmla="*/ 398722 h 398722"/>
              <a:gd name="connsiteX3" fmla="*/ 0 w 834657"/>
              <a:gd name="connsiteY3" fmla="*/ 21264 h 398722"/>
              <a:gd name="connsiteX4" fmla="*/ 85061 w 834657"/>
              <a:gd name="connsiteY4" fmla="*/ 0 h 398722"/>
              <a:gd name="connsiteX0" fmla="*/ 85061 w 842632"/>
              <a:gd name="connsiteY0" fmla="*/ 0 h 398722"/>
              <a:gd name="connsiteX1" fmla="*/ 842632 w 842632"/>
              <a:gd name="connsiteY1" fmla="*/ 374798 h 398722"/>
              <a:gd name="connsiteX2" fmla="*/ 754912 w 842632"/>
              <a:gd name="connsiteY2" fmla="*/ 398722 h 398722"/>
              <a:gd name="connsiteX3" fmla="*/ 0 w 842632"/>
              <a:gd name="connsiteY3" fmla="*/ 21264 h 398722"/>
              <a:gd name="connsiteX4" fmla="*/ 85061 w 842632"/>
              <a:gd name="connsiteY4" fmla="*/ 0 h 398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632" h="398722">
                <a:moveTo>
                  <a:pt x="85061" y="0"/>
                </a:moveTo>
                <a:lnTo>
                  <a:pt x="842632" y="374798"/>
                </a:lnTo>
                <a:lnTo>
                  <a:pt x="754912" y="398722"/>
                </a:lnTo>
                <a:lnTo>
                  <a:pt x="0" y="21264"/>
                </a:lnTo>
                <a:lnTo>
                  <a:pt x="85061" y="0"/>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Freeform 20"/>
          <p:cNvSpPr/>
          <p:nvPr/>
        </p:nvSpPr>
        <p:spPr>
          <a:xfrm>
            <a:off x="119616" y="1786269"/>
            <a:ext cx="486441" cy="284422"/>
          </a:xfrm>
          <a:custGeom>
            <a:avLst/>
            <a:gdLst>
              <a:gd name="connsiteX0" fmla="*/ 481124 w 481124"/>
              <a:gd name="connsiteY0" fmla="*/ 263156 h 303028"/>
              <a:gd name="connsiteX1" fmla="*/ 82403 w 481124"/>
              <a:gd name="connsiteY1" fmla="*/ 0 h 303028"/>
              <a:gd name="connsiteX2" fmla="*/ 0 w 481124"/>
              <a:gd name="connsiteY2" fmla="*/ 26582 h 303028"/>
              <a:gd name="connsiteX3" fmla="*/ 417328 w 481124"/>
              <a:gd name="connsiteY3" fmla="*/ 303028 h 303028"/>
              <a:gd name="connsiteX4" fmla="*/ 481124 w 481124"/>
              <a:gd name="connsiteY4" fmla="*/ 263156 h 303028"/>
              <a:gd name="connsiteX0" fmla="*/ 486441 w 486441"/>
              <a:gd name="connsiteY0" fmla="*/ 273788 h 303028"/>
              <a:gd name="connsiteX1" fmla="*/ 82403 w 486441"/>
              <a:gd name="connsiteY1" fmla="*/ 0 h 303028"/>
              <a:gd name="connsiteX2" fmla="*/ 0 w 486441"/>
              <a:gd name="connsiteY2" fmla="*/ 26582 h 303028"/>
              <a:gd name="connsiteX3" fmla="*/ 417328 w 486441"/>
              <a:gd name="connsiteY3" fmla="*/ 303028 h 303028"/>
              <a:gd name="connsiteX4" fmla="*/ 486441 w 486441"/>
              <a:gd name="connsiteY4" fmla="*/ 273788 h 303028"/>
              <a:gd name="connsiteX0" fmla="*/ 486441 w 486441"/>
              <a:gd name="connsiteY0" fmla="*/ 273788 h 297712"/>
              <a:gd name="connsiteX1" fmla="*/ 82403 w 486441"/>
              <a:gd name="connsiteY1" fmla="*/ 0 h 297712"/>
              <a:gd name="connsiteX2" fmla="*/ 0 w 486441"/>
              <a:gd name="connsiteY2" fmla="*/ 26582 h 297712"/>
              <a:gd name="connsiteX3" fmla="*/ 406695 w 486441"/>
              <a:gd name="connsiteY3" fmla="*/ 297712 h 297712"/>
              <a:gd name="connsiteX4" fmla="*/ 486441 w 486441"/>
              <a:gd name="connsiteY4" fmla="*/ 273788 h 297712"/>
              <a:gd name="connsiteX0" fmla="*/ 486441 w 486441"/>
              <a:gd name="connsiteY0" fmla="*/ 265814 h 289738"/>
              <a:gd name="connsiteX1" fmla="*/ 82403 w 486441"/>
              <a:gd name="connsiteY1" fmla="*/ 0 h 289738"/>
              <a:gd name="connsiteX2" fmla="*/ 0 w 486441"/>
              <a:gd name="connsiteY2" fmla="*/ 18608 h 289738"/>
              <a:gd name="connsiteX3" fmla="*/ 406695 w 486441"/>
              <a:gd name="connsiteY3" fmla="*/ 289738 h 289738"/>
              <a:gd name="connsiteX4" fmla="*/ 486441 w 486441"/>
              <a:gd name="connsiteY4" fmla="*/ 265814 h 289738"/>
              <a:gd name="connsiteX0" fmla="*/ 486441 w 486441"/>
              <a:gd name="connsiteY0" fmla="*/ 265814 h 284422"/>
              <a:gd name="connsiteX1" fmla="*/ 82403 w 486441"/>
              <a:gd name="connsiteY1" fmla="*/ 0 h 284422"/>
              <a:gd name="connsiteX2" fmla="*/ 0 w 486441"/>
              <a:gd name="connsiteY2" fmla="*/ 18608 h 284422"/>
              <a:gd name="connsiteX3" fmla="*/ 404037 w 486441"/>
              <a:gd name="connsiteY3" fmla="*/ 284422 h 284422"/>
              <a:gd name="connsiteX4" fmla="*/ 486441 w 486441"/>
              <a:gd name="connsiteY4" fmla="*/ 265814 h 284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41" h="284422">
                <a:moveTo>
                  <a:pt x="486441" y="265814"/>
                </a:moveTo>
                <a:lnTo>
                  <a:pt x="82403" y="0"/>
                </a:lnTo>
                <a:lnTo>
                  <a:pt x="0" y="18608"/>
                </a:lnTo>
                <a:lnTo>
                  <a:pt x="404037" y="284422"/>
                </a:lnTo>
                <a:lnTo>
                  <a:pt x="486441" y="265814"/>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8" name="Group 57"/>
          <p:cNvGrpSpPr/>
          <p:nvPr/>
        </p:nvGrpSpPr>
        <p:grpSpPr>
          <a:xfrm>
            <a:off x="765543" y="2333847"/>
            <a:ext cx="3075468" cy="1342360"/>
            <a:chOff x="765543" y="2333847"/>
            <a:chExt cx="3075468" cy="1342360"/>
          </a:xfrm>
        </p:grpSpPr>
        <p:sp>
          <p:nvSpPr>
            <p:cNvPr id="18" name="Freeform 17"/>
            <p:cNvSpPr/>
            <p:nvPr/>
          </p:nvSpPr>
          <p:spPr>
            <a:xfrm>
              <a:off x="1315779" y="2442830"/>
              <a:ext cx="2525232" cy="1233377"/>
            </a:xfrm>
            <a:custGeom>
              <a:avLst/>
              <a:gdLst>
                <a:gd name="connsiteX0" fmla="*/ 101009 w 2525232"/>
                <a:gd name="connsiteY0" fmla="*/ 0 h 1233377"/>
                <a:gd name="connsiteX1" fmla="*/ 2525232 w 2525232"/>
                <a:gd name="connsiteY1" fmla="*/ 1190847 h 1233377"/>
                <a:gd name="connsiteX2" fmla="*/ 2413590 w 2525232"/>
                <a:gd name="connsiteY2" fmla="*/ 1233377 h 1233377"/>
                <a:gd name="connsiteX3" fmla="*/ 0 w 2525232"/>
                <a:gd name="connsiteY3" fmla="*/ 23923 h 1233377"/>
                <a:gd name="connsiteX4" fmla="*/ 101009 w 2525232"/>
                <a:gd name="connsiteY4" fmla="*/ 0 h 1233377"/>
                <a:gd name="connsiteX0" fmla="*/ 101009 w 2533206"/>
                <a:gd name="connsiteY0" fmla="*/ 0 h 1233377"/>
                <a:gd name="connsiteX1" fmla="*/ 2533206 w 2533206"/>
                <a:gd name="connsiteY1" fmla="*/ 1188189 h 1233377"/>
                <a:gd name="connsiteX2" fmla="*/ 2413590 w 2533206"/>
                <a:gd name="connsiteY2" fmla="*/ 1233377 h 1233377"/>
                <a:gd name="connsiteX3" fmla="*/ 0 w 2533206"/>
                <a:gd name="connsiteY3" fmla="*/ 23923 h 1233377"/>
                <a:gd name="connsiteX4" fmla="*/ 101009 w 2533206"/>
                <a:gd name="connsiteY4" fmla="*/ 0 h 1233377"/>
                <a:gd name="connsiteX0" fmla="*/ 101009 w 2533206"/>
                <a:gd name="connsiteY0" fmla="*/ 0 h 1233377"/>
                <a:gd name="connsiteX1" fmla="*/ 2533206 w 2533206"/>
                <a:gd name="connsiteY1" fmla="*/ 1188189 h 1233377"/>
                <a:gd name="connsiteX2" fmla="*/ 2424223 w 2533206"/>
                <a:gd name="connsiteY2" fmla="*/ 1233377 h 1233377"/>
                <a:gd name="connsiteX3" fmla="*/ 0 w 2533206"/>
                <a:gd name="connsiteY3" fmla="*/ 23923 h 1233377"/>
                <a:gd name="connsiteX4" fmla="*/ 101009 w 2533206"/>
                <a:gd name="connsiteY4" fmla="*/ 0 h 1233377"/>
                <a:gd name="connsiteX0" fmla="*/ 93035 w 2525232"/>
                <a:gd name="connsiteY0" fmla="*/ 0 h 1233377"/>
                <a:gd name="connsiteX1" fmla="*/ 2525232 w 2525232"/>
                <a:gd name="connsiteY1" fmla="*/ 1188189 h 1233377"/>
                <a:gd name="connsiteX2" fmla="*/ 2416249 w 2525232"/>
                <a:gd name="connsiteY2" fmla="*/ 1233377 h 1233377"/>
                <a:gd name="connsiteX3" fmla="*/ 0 w 2525232"/>
                <a:gd name="connsiteY3" fmla="*/ 26581 h 1233377"/>
                <a:gd name="connsiteX4" fmla="*/ 93035 w 2525232"/>
                <a:gd name="connsiteY4" fmla="*/ 0 h 123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232" h="1233377">
                  <a:moveTo>
                    <a:pt x="93035" y="0"/>
                  </a:moveTo>
                  <a:lnTo>
                    <a:pt x="2525232" y="1188189"/>
                  </a:lnTo>
                  <a:lnTo>
                    <a:pt x="2416249" y="1233377"/>
                  </a:lnTo>
                  <a:lnTo>
                    <a:pt x="0" y="26581"/>
                  </a:lnTo>
                  <a:lnTo>
                    <a:pt x="93035" y="0"/>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Freeform 18"/>
            <p:cNvSpPr/>
            <p:nvPr/>
          </p:nvSpPr>
          <p:spPr>
            <a:xfrm>
              <a:off x="1185528" y="2501308"/>
              <a:ext cx="558211" cy="361506"/>
            </a:xfrm>
            <a:custGeom>
              <a:avLst/>
              <a:gdLst>
                <a:gd name="connsiteX0" fmla="*/ 0 w 566184"/>
                <a:gd name="connsiteY0" fmla="*/ 159489 h 377456"/>
                <a:gd name="connsiteX1" fmla="*/ 172779 w 566184"/>
                <a:gd name="connsiteY1" fmla="*/ 263156 h 377456"/>
                <a:gd name="connsiteX2" fmla="*/ 377456 w 566184"/>
                <a:gd name="connsiteY2" fmla="*/ 316319 h 377456"/>
                <a:gd name="connsiteX3" fmla="*/ 462517 w 566184"/>
                <a:gd name="connsiteY3" fmla="*/ 377456 h 377456"/>
                <a:gd name="connsiteX4" fmla="*/ 566184 w 566184"/>
                <a:gd name="connsiteY4" fmla="*/ 340242 h 377456"/>
                <a:gd name="connsiteX5" fmla="*/ 467833 w 566184"/>
                <a:gd name="connsiteY5" fmla="*/ 287079 h 377456"/>
                <a:gd name="connsiteX6" fmla="*/ 225942 w 566184"/>
                <a:gd name="connsiteY6" fmla="*/ 53163 h 377456"/>
                <a:gd name="connsiteX7" fmla="*/ 257840 w 566184"/>
                <a:gd name="connsiteY7" fmla="*/ 37214 h 377456"/>
                <a:gd name="connsiteX8" fmla="*/ 175438 w 566184"/>
                <a:gd name="connsiteY8" fmla="*/ 0 h 377456"/>
                <a:gd name="connsiteX9" fmla="*/ 167463 w 566184"/>
                <a:gd name="connsiteY9" fmla="*/ 93035 h 377456"/>
                <a:gd name="connsiteX10" fmla="*/ 244549 w 566184"/>
                <a:gd name="connsiteY10" fmla="*/ 132907 h 377456"/>
                <a:gd name="connsiteX11" fmla="*/ 409354 w 566184"/>
                <a:gd name="connsiteY11" fmla="*/ 295054 h 377456"/>
                <a:gd name="connsiteX12" fmla="*/ 170121 w 566184"/>
                <a:gd name="connsiteY12" fmla="*/ 228600 h 377456"/>
                <a:gd name="connsiteX13" fmla="*/ 0 w 566184"/>
                <a:gd name="connsiteY13" fmla="*/ 159489 h 377456"/>
                <a:gd name="connsiteX0" fmla="*/ 0 w 566184"/>
                <a:gd name="connsiteY0" fmla="*/ 159489 h 377456"/>
                <a:gd name="connsiteX1" fmla="*/ 0 w 566184"/>
                <a:gd name="connsiteY1" fmla="*/ 156830 h 377456"/>
                <a:gd name="connsiteX2" fmla="*/ 172779 w 566184"/>
                <a:gd name="connsiteY2" fmla="*/ 263156 h 377456"/>
                <a:gd name="connsiteX3" fmla="*/ 377456 w 566184"/>
                <a:gd name="connsiteY3" fmla="*/ 316319 h 377456"/>
                <a:gd name="connsiteX4" fmla="*/ 462517 w 566184"/>
                <a:gd name="connsiteY4" fmla="*/ 377456 h 377456"/>
                <a:gd name="connsiteX5" fmla="*/ 566184 w 566184"/>
                <a:gd name="connsiteY5" fmla="*/ 340242 h 377456"/>
                <a:gd name="connsiteX6" fmla="*/ 467833 w 566184"/>
                <a:gd name="connsiteY6" fmla="*/ 287079 h 377456"/>
                <a:gd name="connsiteX7" fmla="*/ 225942 w 566184"/>
                <a:gd name="connsiteY7" fmla="*/ 53163 h 377456"/>
                <a:gd name="connsiteX8" fmla="*/ 257840 w 566184"/>
                <a:gd name="connsiteY8" fmla="*/ 37214 h 377456"/>
                <a:gd name="connsiteX9" fmla="*/ 175438 w 566184"/>
                <a:gd name="connsiteY9" fmla="*/ 0 h 377456"/>
                <a:gd name="connsiteX10" fmla="*/ 167463 w 566184"/>
                <a:gd name="connsiteY10" fmla="*/ 93035 h 377456"/>
                <a:gd name="connsiteX11" fmla="*/ 244549 w 566184"/>
                <a:gd name="connsiteY11" fmla="*/ 132907 h 377456"/>
                <a:gd name="connsiteX12" fmla="*/ 409354 w 566184"/>
                <a:gd name="connsiteY12" fmla="*/ 295054 h 377456"/>
                <a:gd name="connsiteX13" fmla="*/ 170121 w 566184"/>
                <a:gd name="connsiteY13" fmla="*/ 228600 h 377456"/>
                <a:gd name="connsiteX14" fmla="*/ 0 w 566184"/>
                <a:gd name="connsiteY14" fmla="*/ 159489 h 377456"/>
                <a:gd name="connsiteX0" fmla="*/ 42531 w 566184"/>
                <a:gd name="connsiteY0" fmla="*/ 148856 h 377456"/>
                <a:gd name="connsiteX1" fmla="*/ 0 w 566184"/>
                <a:gd name="connsiteY1" fmla="*/ 156830 h 377456"/>
                <a:gd name="connsiteX2" fmla="*/ 172779 w 566184"/>
                <a:gd name="connsiteY2" fmla="*/ 263156 h 377456"/>
                <a:gd name="connsiteX3" fmla="*/ 377456 w 566184"/>
                <a:gd name="connsiteY3" fmla="*/ 316319 h 377456"/>
                <a:gd name="connsiteX4" fmla="*/ 462517 w 566184"/>
                <a:gd name="connsiteY4" fmla="*/ 377456 h 377456"/>
                <a:gd name="connsiteX5" fmla="*/ 566184 w 566184"/>
                <a:gd name="connsiteY5" fmla="*/ 340242 h 377456"/>
                <a:gd name="connsiteX6" fmla="*/ 467833 w 566184"/>
                <a:gd name="connsiteY6" fmla="*/ 287079 h 377456"/>
                <a:gd name="connsiteX7" fmla="*/ 225942 w 566184"/>
                <a:gd name="connsiteY7" fmla="*/ 53163 h 377456"/>
                <a:gd name="connsiteX8" fmla="*/ 257840 w 566184"/>
                <a:gd name="connsiteY8" fmla="*/ 37214 h 377456"/>
                <a:gd name="connsiteX9" fmla="*/ 175438 w 566184"/>
                <a:gd name="connsiteY9" fmla="*/ 0 h 377456"/>
                <a:gd name="connsiteX10" fmla="*/ 167463 w 566184"/>
                <a:gd name="connsiteY10" fmla="*/ 93035 h 377456"/>
                <a:gd name="connsiteX11" fmla="*/ 244549 w 566184"/>
                <a:gd name="connsiteY11" fmla="*/ 132907 h 377456"/>
                <a:gd name="connsiteX12" fmla="*/ 409354 w 566184"/>
                <a:gd name="connsiteY12" fmla="*/ 295054 h 377456"/>
                <a:gd name="connsiteX13" fmla="*/ 170121 w 566184"/>
                <a:gd name="connsiteY13" fmla="*/ 228600 h 377456"/>
                <a:gd name="connsiteX14" fmla="*/ 42531 w 566184"/>
                <a:gd name="connsiteY14" fmla="*/ 148856 h 377456"/>
                <a:gd name="connsiteX0" fmla="*/ 37215 w 560868"/>
                <a:gd name="connsiteY0" fmla="*/ 148856 h 377456"/>
                <a:gd name="connsiteX1" fmla="*/ 0 w 560868"/>
                <a:gd name="connsiteY1" fmla="*/ 170121 h 377456"/>
                <a:gd name="connsiteX2" fmla="*/ 167463 w 560868"/>
                <a:gd name="connsiteY2" fmla="*/ 263156 h 377456"/>
                <a:gd name="connsiteX3" fmla="*/ 372140 w 560868"/>
                <a:gd name="connsiteY3" fmla="*/ 316319 h 377456"/>
                <a:gd name="connsiteX4" fmla="*/ 457201 w 560868"/>
                <a:gd name="connsiteY4" fmla="*/ 377456 h 377456"/>
                <a:gd name="connsiteX5" fmla="*/ 560868 w 560868"/>
                <a:gd name="connsiteY5" fmla="*/ 340242 h 377456"/>
                <a:gd name="connsiteX6" fmla="*/ 462517 w 560868"/>
                <a:gd name="connsiteY6" fmla="*/ 287079 h 377456"/>
                <a:gd name="connsiteX7" fmla="*/ 220626 w 560868"/>
                <a:gd name="connsiteY7" fmla="*/ 53163 h 377456"/>
                <a:gd name="connsiteX8" fmla="*/ 252524 w 560868"/>
                <a:gd name="connsiteY8" fmla="*/ 37214 h 377456"/>
                <a:gd name="connsiteX9" fmla="*/ 170122 w 560868"/>
                <a:gd name="connsiteY9" fmla="*/ 0 h 377456"/>
                <a:gd name="connsiteX10" fmla="*/ 162147 w 560868"/>
                <a:gd name="connsiteY10" fmla="*/ 93035 h 377456"/>
                <a:gd name="connsiteX11" fmla="*/ 239233 w 560868"/>
                <a:gd name="connsiteY11" fmla="*/ 132907 h 377456"/>
                <a:gd name="connsiteX12" fmla="*/ 404038 w 560868"/>
                <a:gd name="connsiteY12" fmla="*/ 295054 h 377456"/>
                <a:gd name="connsiteX13" fmla="*/ 164805 w 560868"/>
                <a:gd name="connsiteY13" fmla="*/ 228600 h 377456"/>
                <a:gd name="connsiteX14" fmla="*/ 37215 w 560868"/>
                <a:gd name="connsiteY14" fmla="*/ 148856 h 377456"/>
                <a:gd name="connsiteX0" fmla="*/ 37215 w 560868"/>
                <a:gd name="connsiteY0" fmla="*/ 148856 h 369481"/>
                <a:gd name="connsiteX1" fmla="*/ 0 w 560868"/>
                <a:gd name="connsiteY1" fmla="*/ 170121 h 369481"/>
                <a:gd name="connsiteX2" fmla="*/ 167463 w 560868"/>
                <a:gd name="connsiteY2" fmla="*/ 263156 h 369481"/>
                <a:gd name="connsiteX3" fmla="*/ 372140 w 560868"/>
                <a:gd name="connsiteY3" fmla="*/ 316319 h 369481"/>
                <a:gd name="connsiteX4" fmla="*/ 467834 w 560868"/>
                <a:gd name="connsiteY4" fmla="*/ 369481 h 369481"/>
                <a:gd name="connsiteX5" fmla="*/ 560868 w 560868"/>
                <a:gd name="connsiteY5" fmla="*/ 340242 h 369481"/>
                <a:gd name="connsiteX6" fmla="*/ 462517 w 560868"/>
                <a:gd name="connsiteY6" fmla="*/ 287079 h 369481"/>
                <a:gd name="connsiteX7" fmla="*/ 220626 w 560868"/>
                <a:gd name="connsiteY7" fmla="*/ 53163 h 369481"/>
                <a:gd name="connsiteX8" fmla="*/ 252524 w 560868"/>
                <a:gd name="connsiteY8" fmla="*/ 37214 h 369481"/>
                <a:gd name="connsiteX9" fmla="*/ 170122 w 560868"/>
                <a:gd name="connsiteY9" fmla="*/ 0 h 369481"/>
                <a:gd name="connsiteX10" fmla="*/ 162147 w 560868"/>
                <a:gd name="connsiteY10" fmla="*/ 93035 h 369481"/>
                <a:gd name="connsiteX11" fmla="*/ 239233 w 560868"/>
                <a:gd name="connsiteY11" fmla="*/ 132907 h 369481"/>
                <a:gd name="connsiteX12" fmla="*/ 404038 w 560868"/>
                <a:gd name="connsiteY12" fmla="*/ 295054 h 369481"/>
                <a:gd name="connsiteX13" fmla="*/ 164805 w 560868"/>
                <a:gd name="connsiteY13" fmla="*/ 228600 h 369481"/>
                <a:gd name="connsiteX14" fmla="*/ 37215 w 560868"/>
                <a:gd name="connsiteY14" fmla="*/ 148856 h 369481"/>
                <a:gd name="connsiteX0" fmla="*/ 37215 w 555552"/>
                <a:gd name="connsiteY0" fmla="*/ 148856 h 369481"/>
                <a:gd name="connsiteX1" fmla="*/ 0 w 555552"/>
                <a:gd name="connsiteY1" fmla="*/ 170121 h 369481"/>
                <a:gd name="connsiteX2" fmla="*/ 167463 w 555552"/>
                <a:gd name="connsiteY2" fmla="*/ 263156 h 369481"/>
                <a:gd name="connsiteX3" fmla="*/ 372140 w 555552"/>
                <a:gd name="connsiteY3" fmla="*/ 316319 h 369481"/>
                <a:gd name="connsiteX4" fmla="*/ 467834 w 555552"/>
                <a:gd name="connsiteY4" fmla="*/ 369481 h 369481"/>
                <a:gd name="connsiteX5" fmla="*/ 555552 w 555552"/>
                <a:gd name="connsiteY5" fmla="*/ 342900 h 369481"/>
                <a:gd name="connsiteX6" fmla="*/ 462517 w 555552"/>
                <a:gd name="connsiteY6" fmla="*/ 287079 h 369481"/>
                <a:gd name="connsiteX7" fmla="*/ 220626 w 555552"/>
                <a:gd name="connsiteY7" fmla="*/ 53163 h 369481"/>
                <a:gd name="connsiteX8" fmla="*/ 252524 w 555552"/>
                <a:gd name="connsiteY8" fmla="*/ 37214 h 369481"/>
                <a:gd name="connsiteX9" fmla="*/ 170122 w 555552"/>
                <a:gd name="connsiteY9" fmla="*/ 0 h 369481"/>
                <a:gd name="connsiteX10" fmla="*/ 162147 w 555552"/>
                <a:gd name="connsiteY10" fmla="*/ 93035 h 369481"/>
                <a:gd name="connsiteX11" fmla="*/ 239233 w 555552"/>
                <a:gd name="connsiteY11" fmla="*/ 132907 h 369481"/>
                <a:gd name="connsiteX12" fmla="*/ 404038 w 555552"/>
                <a:gd name="connsiteY12" fmla="*/ 295054 h 369481"/>
                <a:gd name="connsiteX13" fmla="*/ 164805 w 555552"/>
                <a:gd name="connsiteY13" fmla="*/ 228600 h 369481"/>
                <a:gd name="connsiteX14" fmla="*/ 37215 w 555552"/>
                <a:gd name="connsiteY14" fmla="*/ 148856 h 369481"/>
                <a:gd name="connsiteX0" fmla="*/ 37215 w 555552"/>
                <a:gd name="connsiteY0" fmla="*/ 148856 h 369481"/>
                <a:gd name="connsiteX1" fmla="*/ 0 w 555552"/>
                <a:gd name="connsiteY1" fmla="*/ 170121 h 369481"/>
                <a:gd name="connsiteX2" fmla="*/ 167463 w 555552"/>
                <a:gd name="connsiteY2" fmla="*/ 263156 h 369481"/>
                <a:gd name="connsiteX3" fmla="*/ 372140 w 555552"/>
                <a:gd name="connsiteY3" fmla="*/ 316319 h 369481"/>
                <a:gd name="connsiteX4" fmla="*/ 467834 w 555552"/>
                <a:gd name="connsiteY4" fmla="*/ 369481 h 369481"/>
                <a:gd name="connsiteX5" fmla="*/ 555552 w 555552"/>
                <a:gd name="connsiteY5" fmla="*/ 342900 h 369481"/>
                <a:gd name="connsiteX6" fmla="*/ 459859 w 555552"/>
                <a:gd name="connsiteY6" fmla="*/ 295054 h 369481"/>
                <a:gd name="connsiteX7" fmla="*/ 220626 w 555552"/>
                <a:gd name="connsiteY7" fmla="*/ 53163 h 369481"/>
                <a:gd name="connsiteX8" fmla="*/ 252524 w 555552"/>
                <a:gd name="connsiteY8" fmla="*/ 37214 h 369481"/>
                <a:gd name="connsiteX9" fmla="*/ 170122 w 555552"/>
                <a:gd name="connsiteY9" fmla="*/ 0 h 369481"/>
                <a:gd name="connsiteX10" fmla="*/ 162147 w 555552"/>
                <a:gd name="connsiteY10" fmla="*/ 93035 h 369481"/>
                <a:gd name="connsiteX11" fmla="*/ 239233 w 555552"/>
                <a:gd name="connsiteY11" fmla="*/ 132907 h 369481"/>
                <a:gd name="connsiteX12" fmla="*/ 404038 w 555552"/>
                <a:gd name="connsiteY12" fmla="*/ 295054 h 369481"/>
                <a:gd name="connsiteX13" fmla="*/ 164805 w 555552"/>
                <a:gd name="connsiteY13" fmla="*/ 228600 h 369481"/>
                <a:gd name="connsiteX14" fmla="*/ 37215 w 555552"/>
                <a:gd name="connsiteY14" fmla="*/ 148856 h 369481"/>
                <a:gd name="connsiteX0" fmla="*/ 37215 w 555552"/>
                <a:gd name="connsiteY0" fmla="*/ 148856 h 369481"/>
                <a:gd name="connsiteX1" fmla="*/ 0 w 555552"/>
                <a:gd name="connsiteY1" fmla="*/ 170121 h 369481"/>
                <a:gd name="connsiteX2" fmla="*/ 167463 w 555552"/>
                <a:gd name="connsiteY2" fmla="*/ 263156 h 369481"/>
                <a:gd name="connsiteX3" fmla="*/ 372140 w 555552"/>
                <a:gd name="connsiteY3" fmla="*/ 316319 h 369481"/>
                <a:gd name="connsiteX4" fmla="*/ 467834 w 555552"/>
                <a:gd name="connsiteY4" fmla="*/ 369481 h 369481"/>
                <a:gd name="connsiteX5" fmla="*/ 555552 w 555552"/>
                <a:gd name="connsiteY5" fmla="*/ 342900 h 369481"/>
                <a:gd name="connsiteX6" fmla="*/ 459859 w 555552"/>
                <a:gd name="connsiteY6" fmla="*/ 295054 h 369481"/>
                <a:gd name="connsiteX7" fmla="*/ 220626 w 555552"/>
                <a:gd name="connsiteY7" fmla="*/ 53163 h 369481"/>
                <a:gd name="connsiteX8" fmla="*/ 255182 w 555552"/>
                <a:gd name="connsiteY8" fmla="*/ 37214 h 369481"/>
                <a:gd name="connsiteX9" fmla="*/ 170122 w 555552"/>
                <a:gd name="connsiteY9" fmla="*/ 0 h 369481"/>
                <a:gd name="connsiteX10" fmla="*/ 162147 w 555552"/>
                <a:gd name="connsiteY10" fmla="*/ 93035 h 369481"/>
                <a:gd name="connsiteX11" fmla="*/ 239233 w 555552"/>
                <a:gd name="connsiteY11" fmla="*/ 132907 h 369481"/>
                <a:gd name="connsiteX12" fmla="*/ 404038 w 555552"/>
                <a:gd name="connsiteY12" fmla="*/ 295054 h 369481"/>
                <a:gd name="connsiteX13" fmla="*/ 164805 w 555552"/>
                <a:gd name="connsiteY13" fmla="*/ 228600 h 369481"/>
                <a:gd name="connsiteX14" fmla="*/ 37215 w 555552"/>
                <a:gd name="connsiteY14" fmla="*/ 148856 h 369481"/>
                <a:gd name="connsiteX0" fmla="*/ 37215 w 555552"/>
                <a:gd name="connsiteY0" fmla="*/ 146198 h 366823"/>
                <a:gd name="connsiteX1" fmla="*/ 0 w 555552"/>
                <a:gd name="connsiteY1" fmla="*/ 167463 h 366823"/>
                <a:gd name="connsiteX2" fmla="*/ 167463 w 555552"/>
                <a:gd name="connsiteY2" fmla="*/ 260498 h 366823"/>
                <a:gd name="connsiteX3" fmla="*/ 372140 w 555552"/>
                <a:gd name="connsiteY3" fmla="*/ 313661 h 366823"/>
                <a:gd name="connsiteX4" fmla="*/ 467834 w 555552"/>
                <a:gd name="connsiteY4" fmla="*/ 366823 h 366823"/>
                <a:gd name="connsiteX5" fmla="*/ 555552 w 555552"/>
                <a:gd name="connsiteY5" fmla="*/ 340242 h 366823"/>
                <a:gd name="connsiteX6" fmla="*/ 459859 w 555552"/>
                <a:gd name="connsiteY6" fmla="*/ 292396 h 366823"/>
                <a:gd name="connsiteX7" fmla="*/ 220626 w 555552"/>
                <a:gd name="connsiteY7" fmla="*/ 50505 h 366823"/>
                <a:gd name="connsiteX8" fmla="*/ 255182 w 555552"/>
                <a:gd name="connsiteY8" fmla="*/ 34556 h 366823"/>
                <a:gd name="connsiteX9" fmla="*/ 183413 w 555552"/>
                <a:gd name="connsiteY9" fmla="*/ 0 h 366823"/>
                <a:gd name="connsiteX10" fmla="*/ 162147 w 555552"/>
                <a:gd name="connsiteY10" fmla="*/ 90377 h 366823"/>
                <a:gd name="connsiteX11" fmla="*/ 239233 w 555552"/>
                <a:gd name="connsiteY11" fmla="*/ 130249 h 366823"/>
                <a:gd name="connsiteX12" fmla="*/ 404038 w 555552"/>
                <a:gd name="connsiteY12" fmla="*/ 292396 h 366823"/>
                <a:gd name="connsiteX13" fmla="*/ 164805 w 555552"/>
                <a:gd name="connsiteY13" fmla="*/ 225942 h 366823"/>
                <a:gd name="connsiteX14" fmla="*/ 37215 w 555552"/>
                <a:gd name="connsiteY14" fmla="*/ 146198 h 366823"/>
                <a:gd name="connsiteX0" fmla="*/ 37215 w 555552"/>
                <a:gd name="connsiteY0" fmla="*/ 146198 h 366823"/>
                <a:gd name="connsiteX1" fmla="*/ 0 w 555552"/>
                <a:gd name="connsiteY1" fmla="*/ 167463 h 366823"/>
                <a:gd name="connsiteX2" fmla="*/ 167463 w 555552"/>
                <a:gd name="connsiteY2" fmla="*/ 260498 h 366823"/>
                <a:gd name="connsiteX3" fmla="*/ 372140 w 555552"/>
                <a:gd name="connsiteY3" fmla="*/ 313661 h 366823"/>
                <a:gd name="connsiteX4" fmla="*/ 467834 w 555552"/>
                <a:gd name="connsiteY4" fmla="*/ 366823 h 366823"/>
                <a:gd name="connsiteX5" fmla="*/ 555552 w 555552"/>
                <a:gd name="connsiteY5" fmla="*/ 340242 h 366823"/>
                <a:gd name="connsiteX6" fmla="*/ 459859 w 555552"/>
                <a:gd name="connsiteY6" fmla="*/ 292396 h 366823"/>
                <a:gd name="connsiteX7" fmla="*/ 220626 w 555552"/>
                <a:gd name="connsiteY7" fmla="*/ 50505 h 366823"/>
                <a:gd name="connsiteX8" fmla="*/ 255182 w 555552"/>
                <a:gd name="connsiteY8" fmla="*/ 34556 h 366823"/>
                <a:gd name="connsiteX9" fmla="*/ 183413 w 555552"/>
                <a:gd name="connsiteY9" fmla="*/ 0 h 366823"/>
                <a:gd name="connsiteX10" fmla="*/ 162147 w 555552"/>
                <a:gd name="connsiteY10" fmla="*/ 90377 h 366823"/>
                <a:gd name="connsiteX11" fmla="*/ 239233 w 555552"/>
                <a:gd name="connsiteY11" fmla="*/ 130249 h 366823"/>
                <a:gd name="connsiteX12" fmla="*/ 404038 w 555552"/>
                <a:gd name="connsiteY12" fmla="*/ 292396 h 366823"/>
                <a:gd name="connsiteX13" fmla="*/ 404038 w 555552"/>
                <a:gd name="connsiteY13" fmla="*/ 292397 h 366823"/>
                <a:gd name="connsiteX14" fmla="*/ 164805 w 555552"/>
                <a:gd name="connsiteY14" fmla="*/ 225942 h 366823"/>
                <a:gd name="connsiteX15" fmla="*/ 37215 w 555552"/>
                <a:gd name="connsiteY15" fmla="*/ 146198 h 366823"/>
                <a:gd name="connsiteX0" fmla="*/ 37215 w 555552"/>
                <a:gd name="connsiteY0" fmla="*/ 146198 h 366823"/>
                <a:gd name="connsiteX1" fmla="*/ 0 w 555552"/>
                <a:gd name="connsiteY1" fmla="*/ 167463 h 366823"/>
                <a:gd name="connsiteX2" fmla="*/ 167463 w 555552"/>
                <a:gd name="connsiteY2" fmla="*/ 260498 h 366823"/>
                <a:gd name="connsiteX3" fmla="*/ 372140 w 555552"/>
                <a:gd name="connsiteY3" fmla="*/ 313661 h 366823"/>
                <a:gd name="connsiteX4" fmla="*/ 467834 w 555552"/>
                <a:gd name="connsiteY4" fmla="*/ 366823 h 366823"/>
                <a:gd name="connsiteX5" fmla="*/ 555552 w 555552"/>
                <a:gd name="connsiteY5" fmla="*/ 340242 h 366823"/>
                <a:gd name="connsiteX6" fmla="*/ 459859 w 555552"/>
                <a:gd name="connsiteY6" fmla="*/ 292396 h 366823"/>
                <a:gd name="connsiteX7" fmla="*/ 220626 w 555552"/>
                <a:gd name="connsiteY7" fmla="*/ 50505 h 366823"/>
                <a:gd name="connsiteX8" fmla="*/ 255182 w 555552"/>
                <a:gd name="connsiteY8" fmla="*/ 34556 h 366823"/>
                <a:gd name="connsiteX9" fmla="*/ 183413 w 555552"/>
                <a:gd name="connsiteY9" fmla="*/ 0 h 366823"/>
                <a:gd name="connsiteX10" fmla="*/ 162147 w 555552"/>
                <a:gd name="connsiteY10" fmla="*/ 90377 h 366823"/>
                <a:gd name="connsiteX11" fmla="*/ 239233 w 555552"/>
                <a:gd name="connsiteY11" fmla="*/ 130249 h 366823"/>
                <a:gd name="connsiteX12" fmla="*/ 404038 w 555552"/>
                <a:gd name="connsiteY12" fmla="*/ 292396 h 366823"/>
                <a:gd name="connsiteX13" fmla="*/ 396063 w 555552"/>
                <a:gd name="connsiteY13" fmla="*/ 297713 h 366823"/>
                <a:gd name="connsiteX14" fmla="*/ 164805 w 555552"/>
                <a:gd name="connsiteY14" fmla="*/ 225942 h 366823"/>
                <a:gd name="connsiteX15" fmla="*/ 37215 w 555552"/>
                <a:gd name="connsiteY15" fmla="*/ 146198 h 366823"/>
                <a:gd name="connsiteX0" fmla="*/ 45190 w 563527"/>
                <a:gd name="connsiteY0" fmla="*/ 146198 h 366823"/>
                <a:gd name="connsiteX1" fmla="*/ 0 w 563527"/>
                <a:gd name="connsiteY1" fmla="*/ 162147 h 366823"/>
                <a:gd name="connsiteX2" fmla="*/ 175438 w 563527"/>
                <a:gd name="connsiteY2" fmla="*/ 260498 h 366823"/>
                <a:gd name="connsiteX3" fmla="*/ 380115 w 563527"/>
                <a:gd name="connsiteY3" fmla="*/ 313661 h 366823"/>
                <a:gd name="connsiteX4" fmla="*/ 475809 w 563527"/>
                <a:gd name="connsiteY4" fmla="*/ 366823 h 366823"/>
                <a:gd name="connsiteX5" fmla="*/ 563527 w 563527"/>
                <a:gd name="connsiteY5" fmla="*/ 340242 h 366823"/>
                <a:gd name="connsiteX6" fmla="*/ 467834 w 563527"/>
                <a:gd name="connsiteY6" fmla="*/ 292396 h 366823"/>
                <a:gd name="connsiteX7" fmla="*/ 228601 w 563527"/>
                <a:gd name="connsiteY7" fmla="*/ 50505 h 366823"/>
                <a:gd name="connsiteX8" fmla="*/ 263157 w 563527"/>
                <a:gd name="connsiteY8" fmla="*/ 34556 h 366823"/>
                <a:gd name="connsiteX9" fmla="*/ 191388 w 563527"/>
                <a:gd name="connsiteY9" fmla="*/ 0 h 366823"/>
                <a:gd name="connsiteX10" fmla="*/ 170122 w 563527"/>
                <a:gd name="connsiteY10" fmla="*/ 90377 h 366823"/>
                <a:gd name="connsiteX11" fmla="*/ 247208 w 563527"/>
                <a:gd name="connsiteY11" fmla="*/ 130249 h 366823"/>
                <a:gd name="connsiteX12" fmla="*/ 412013 w 563527"/>
                <a:gd name="connsiteY12" fmla="*/ 292396 h 366823"/>
                <a:gd name="connsiteX13" fmla="*/ 404038 w 563527"/>
                <a:gd name="connsiteY13" fmla="*/ 297713 h 366823"/>
                <a:gd name="connsiteX14" fmla="*/ 172780 w 563527"/>
                <a:gd name="connsiteY14" fmla="*/ 225942 h 366823"/>
                <a:gd name="connsiteX15" fmla="*/ 45190 w 563527"/>
                <a:gd name="connsiteY15" fmla="*/ 146198 h 366823"/>
                <a:gd name="connsiteX0" fmla="*/ 45190 w 563527"/>
                <a:gd name="connsiteY0" fmla="*/ 146198 h 366823"/>
                <a:gd name="connsiteX1" fmla="*/ 0 w 563527"/>
                <a:gd name="connsiteY1" fmla="*/ 162147 h 366823"/>
                <a:gd name="connsiteX2" fmla="*/ 156831 w 563527"/>
                <a:gd name="connsiteY2" fmla="*/ 249865 h 366823"/>
                <a:gd name="connsiteX3" fmla="*/ 380115 w 563527"/>
                <a:gd name="connsiteY3" fmla="*/ 313661 h 366823"/>
                <a:gd name="connsiteX4" fmla="*/ 475809 w 563527"/>
                <a:gd name="connsiteY4" fmla="*/ 366823 h 366823"/>
                <a:gd name="connsiteX5" fmla="*/ 563527 w 563527"/>
                <a:gd name="connsiteY5" fmla="*/ 340242 h 366823"/>
                <a:gd name="connsiteX6" fmla="*/ 467834 w 563527"/>
                <a:gd name="connsiteY6" fmla="*/ 292396 h 366823"/>
                <a:gd name="connsiteX7" fmla="*/ 228601 w 563527"/>
                <a:gd name="connsiteY7" fmla="*/ 50505 h 366823"/>
                <a:gd name="connsiteX8" fmla="*/ 263157 w 563527"/>
                <a:gd name="connsiteY8" fmla="*/ 34556 h 366823"/>
                <a:gd name="connsiteX9" fmla="*/ 191388 w 563527"/>
                <a:gd name="connsiteY9" fmla="*/ 0 h 366823"/>
                <a:gd name="connsiteX10" fmla="*/ 170122 w 563527"/>
                <a:gd name="connsiteY10" fmla="*/ 90377 h 366823"/>
                <a:gd name="connsiteX11" fmla="*/ 247208 w 563527"/>
                <a:gd name="connsiteY11" fmla="*/ 130249 h 366823"/>
                <a:gd name="connsiteX12" fmla="*/ 412013 w 563527"/>
                <a:gd name="connsiteY12" fmla="*/ 292396 h 366823"/>
                <a:gd name="connsiteX13" fmla="*/ 404038 w 563527"/>
                <a:gd name="connsiteY13" fmla="*/ 297713 h 366823"/>
                <a:gd name="connsiteX14" fmla="*/ 172780 w 563527"/>
                <a:gd name="connsiteY14" fmla="*/ 225942 h 366823"/>
                <a:gd name="connsiteX15" fmla="*/ 45190 w 563527"/>
                <a:gd name="connsiteY15" fmla="*/ 146198 h 366823"/>
                <a:gd name="connsiteX0" fmla="*/ 45190 w 563527"/>
                <a:gd name="connsiteY0" fmla="*/ 146198 h 366823"/>
                <a:gd name="connsiteX1" fmla="*/ 0 w 563527"/>
                <a:gd name="connsiteY1" fmla="*/ 162147 h 366823"/>
                <a:gd name="connsiteX2" fmla="*/ 156831 w 563527"/>
                <a:gd name="connsiteY2" fmla="*/ 249865 h 366823"/>
                <a:gd name="connsiteX3" fmla="*/ 377457 w 563527"/>
                <a:gd name="connsiteY3" fmla="*/ 313661 h 366823"/>
                <a:gd name="connsiteX4" fmla="*/ 475809 w 563527"/>
                <a:gd name="connsiteY4" fmla="*/ 366823 h 366823"/>
                <a:gd name="connsiteX5" fmla="*/ 563527 w 563527"/>
                <a:gd name="connsiteY5" fmla="*/ 340242 h 366823"/>
                <a:gd name="connsiteX6" fmla="*/ 467834 w 563527"/>
                <a:gd name="connsiteY6" fmla="*/ 292396 h 366823"/>
                <a:gd name="connsiteX7" fmla="*/ 228601 w 563527"/>
                <a:gd name="connsiteY7" fmla="*/ 50505 h 366823"/>
                <a:gd name="connsiteX8" fmla="*/ 263157 w 563527"/>
                <a:gd name="connsiteY8" fmla="*/ 34556 h 366823"/>
                <a:gd name="connsiteX9" fmla="*/ 191388 w 563527"/>
                <a:gd name="connsiteY9" fmla="*/ 0 h 366823"/>
                <a:gd name="connsiteX10" fmla="*/ 170122 w 563527"/>
                <a:gd name="connsiteY10" fmla="*/ 90377 h 366823"/>
                <a:gd name="connsiteX11" fmla="*/ 247208 w 563527"/>
                <a:gd name="connsiteY11" fmla="*/ 130249 h 366823"/>
                <a:gd name="connsiteX12" fmla="*/ 412013 w 563527"/>
                <a:gd name="connsiteY12" fmla="*/ 292396 h 366823"/>
                <a:gd name="connsiteX13" fmla="*/ 404038 w 563527"/>
                <a:gd name="connsiteY13" fmla="*/ 297713 h 366823"/>
                <a:gd name="connsiteX14" fmla="*/ 172780 w 563527"/>
                <a:gd name="connsiteY14" fmla="*/ 225942 h 366823"/>
                <a:gd name="connsiteX15" fmla="*/ 45190 w 563527"/>
                <a:gd name="connsiteY15" fmla="*/ 146198 h 366823"/>
                <a:gd name="connsiteX0" fmla="*/ 45190 w 550236"/>
                <a:gd name="connsiteY0" fmla="*/ 146198 h 366823"/>
                <a:gd name="connsiteX1" fmla="*/ 0 w 550236"/>
                <a:gd name="connsiteY1" fmla="*/ 162147 h 366823"/>
                <a:gd name="connsiteX2" fmla="*/ 156831 w 550236"/>
                <a:gd name="connsiteY2" fmla="*/ 249865 h 366823"/>
                <a:gd name="connsiteX3" fmla="*/ 377457 w 550236"/>
                <a:gd name="connsiteY3" fmla="*/ 313661 h 366823"/>
                <a:gd name="connsiteX4" fmla="*/ 475809 w 550236"/>
                <a:gd name="connsiteY4" fmla="*/ 366823 h 366823"/>
                <a:gd name="connsiteX5" fmla="*/ 550236 w 550236"/>
                <a:gd name="connsiteY5" fmla="*/ 334926 h 366823"/>
                <a:gd name="connsiteX6" fmla="*/ 467834 w 550236"/>
                <a:gd name="connsiteY6" fmla="*/ 292396 h 366823"/>
                <a:gd name="connsiteX7" fmla="*/ 228601 w 550236"/>
                <a:gd name="connsiteY7" fmla="*/ 50505 h 366823"/>
                <a:gd name="connsiteX8" fmla="*/ 263157 w 550236"/>
                <a:gd name="connsiteY8" fmla="*/ 34556 h 366823"/>
                <a:gd name="connsiteX9" fmla="*/ 191388 w 550236"/>
                <a:gd name="connsiteY9" fmla="*/ 0 h 366823"/>
                <a:gd name="connsiteX10" fmla="*/ 170122 w 550236"/>
                <a:gd name="connsiteY10" fmla="*/ 90377 h 366823"/>
                <a:gd name="connsiteX11" fmla="*/ 247208 w 550236"/>
                <a:gd name="connsiteY11" fmla="*/ 130249 h 366823"/>
                <a:gd name="connsiteX12" fmla="*/ 412013 w 550236"/>
                <a:gd name="connsiteY12" fmla="*/ 292396 h 366823"/>
                <a:gd name="connsiteX13" fmla="*/ 404038 w 550236"/>
                <a:gd name="connsiteY13" fmla="*/ 297713 h 366823"/>
                <a:gd name="connsiteX14" fmla="*/ 172780 w 550236"/>
                <a:gd name="connsiteY14" fmla="*/ 225942 h 366823"/>
                <a:gd name="connsiteX15" fmla="*/ 45190 w 550236"/>
                <a:gd name="connsiteY15" fmla="*/ 146198 h 366823"/>
                <a:gd name="connsiteX0" fmla="*/ 45190 w 558211"/>
                <a:gd name="connsiteY0" fmla="*/ 146198 h 366823"/>
                <a:gd name="connsiteX1" fmla="*/ 0 w 558211"/>
                <a:gd name="connsiteY1" fmla="*/ 162147 h 366823"/>
                <a:gd name="connsiteX2" fmla="*/ 156831 w 558211"/>
                <a:gd name="connsiteY2" fmla="*/ 249865 h 366823"/>
                <a:gd name="connsiteX3" fmla="*/ 377457 w 558211"/>
                <a:gd name="connsiteY3" fmla="*/ 313661 h 366823"/>
                <a:gd name="connsiteX4" fmla="*/ 475809 w 558211"/>
                <a:gd name="connsiteY4" fmla="*/ 366823 h 366823"/>
                <a:gd name="connsiteX5" fmla="*/ 558211 w 558211"/>
                <a:gd name="connsiteY5" fmla="*/ 342900 h 366823"/>
                <a:gd name="connsiteX6" fmla="*/ 467834 w 558211"/>
                <a:gd name="connsiteY6" fmla="*/ 292396 h 366823"/>
                <a:gd name="connsiteX7" fmla="*/ 228601 w 558211"/>
                <a:gd name="connsiteY7" fmla="*/ 50505 h 366823"/>
                <a:gd name="connsiteX8" fmla="*/ 263157 w 558211"/>
                <a:gd name="connsiteY8" fmla="*/ 34556 h 366823"/>
                <a:gd name="connsiteX9" fmla="*/ 191388 w 558211"/>
                <a:gd name="connsiteY9" fmla="*/ 0 h 366823"/>
                <a:gd name="connsiteX10" fmla="*/ 170122 w 558211"/>
                <a:gd name="connsiteY10" fmla="*/ 90377 h 366823"/>
                <a:gd name="connsiteX11" fmla="*/ 247208 w 558211"/>
                <a:gd name="connsiteY11" fmla="*/ 130249 h 366823"/>
                <a:gd name="connsiteX12" fmla="*/ 412013 w 558211"/>
                <a:gd name="connsiteY12" fmla="*/ 292396 h 366823"/>
                <a:gd name="connsiteX13" fmla="*/ 404038 w 558211"/>
                <a:gd name="connsiteY13" fmla="*/ 297713 h 366823"/>
                <a:gd name="connsiteX14" fmla="*/ 172780 w 558211"/>
                <a:gd name="connsiteY14" fmla="*/ 225942 h 366823"/>
                <a:gd name="connsiteX15" fmla="*/ 45190 w 558211"/>
                <a:gd name="connsiteY15" fmla="*/ 146198 h 366823"/>
                <a:gd name="connsiteX0" fmla="*/ 45190 w 552895"/>
                <a:gd name="connsiteY0" fmla="*/ 146198 h 366823"/>
                <a:gd name="connsiteX1" fmla="*/ 0 w 552895"/>
                <a:gd name="connsiteY1" fmla="*/ 162147 h 366823"/>
                <a:gd name="connsiteX2" fmla="*/ 156831 w 552895"/>
                <a:gd name="connsiteY2" fmla="*/ 249865 h 366823"/>
                <a:gd name="connsiteX3" fmla="*/ 377457 w 552895"/>
                <a:gd name="connsiteY3" fmla="*/ 313661 h 366823"/>
                <a:gd name="connsiteX4" fmla="*/ 475809 w 552895"/>
                <a:gd name="connsiteY4" fmla="*/ 366823 h 366823"/>
                <a:gd name="connsiteX5" fmla="*/ 552895 w 552895"/>
                <a:gd name="connsiteY5" fmla="*/ 332268 h 366823"/>
                <a:gd name="connsiteX6" fmla="*/ 467834 w 552895"/>
                <a:gd name="connsiteY6" fmla="*/ 292396 h 366823"/>
                <a:gd name="connsiteX7" fmla="*/ 228601 w 552895"/>
                <a:gd name="connsiteY7" fmla="*/ 50505 h 366823"/>
                <a:gd name="connsiteX8" fmla="*/ 263157 w 552895"/>
                <a:gd name="connsiteY8" fmla="*/ 34556 h 366823"/>
                <a:gd name="connsiteX9" fmla="*/ 191388 w 552895"/>
                <a:gd name="connsiteY9" fmla="*/ 0 h 366823"/>
                <a:gd name="connsiteX10" fmla="*/ 170122 w 552895"/>
                <a:gd name="connsiteY10" fmla="*/ 90377 h 366823"/>
                <a:gd name="connsiteX11" fmla="*/ 247208 w 552895"/>
                <a:gd name="connsiteY11" fmla="*/ 130249 h 366823"/>
                <a:gd name="connsiteX12" fmla="*/ 412013 w 552895"/>
                <a:gd name="connsiteY12" fmla="*/ 292396 h 366823"/>
                <a:gd name="connsiteX13" fmla="*/ 404038 w 552895"/>
                <a:gd name="connsiteY13" fmla="*/ 297713 h 366823"/>
                <a:gd name="connsiteX14" fmla="*/ 172780 w 552895"/>
                <a:gd name="connsiteY14" fmla="*/ 225942 h 366823"/>
                <a:gd name="connsiteX15" fmla="*/ 45190 w 552895"/>
                <a:gd name="connsiteY15" fmla="*/ 146198 h 366823"/>
                <a:gd name="connsiteX0" fmla="*/ 45190 w 552895"/>
                <a:gd name="connsiteY0" fmla="*/ 146198 h 361506"/>
                <a:gd name="connsiteX1" fmla="*/ 0 w 552895"/>
                <a:gd name="connsiteY1" fmla="*/ 162147 h 361506"/>
                <a:gd name="connsiteX2" fmla="*/ 156831 w 552895"/>
                <a:gd name="connsiteY2" fmla="*/ 249865 h 361506"/>
                <a:gd name="connsiteX3" fmla="*/ 377457 w 552895"/>
                <a:gd name="connsiteY3" fmla="*/ 313661 h 361506"/>
                <a:gd name="connsiteX4" fmla="*/ 481125 w 552895"/>
                <a:gd name="connsiteY4" fmla="*/ 361506 h 361506"/>
                <a:gd name="connsiteX5" fmla="*/ 552895 w 552895"/>
                <a:gd name="connsiteY5" fmla="*/ 332268 h 361506"/>
                <a:gd name="connsiteX6" fmla="*/ 467834 w 552895"/>
                <a:gd name="connsiteY6" fmla="*/ 292396 h 361506"/>
                <a:gd name="connsiteX7" fmla="*/ 228601 w 552895"/>
                <a:gd name="connsiteY7" fmla="*/ 50505 h 361506"/>
                <a:gd name="connsiteX8" fmla="*/ 263157 w 552895"/>
                <a:gd name="connsiteY8" fmla="*/ 34556 h 361506"/>
                <a:gd name="connsiteX9" fmla="*/ 191388 w 552895"/>
                <a:gd name="connsiteY9" fmla="*/ 0 h 361506"/>
                <a:gd name="connsiteX10" fmla="*/ 170122 w 552895"/>
                <a:gd name="connsiteY10" fmla="*/ 90377 h 361506"/>
                <a:gd name="connsiteX11" fmla="*/ 247208 w 552895"/>
                <a:gd name="connsiteY11" fmla="*/ 130249 h 361506"/>
                <a:gd name="connsiteX12" fmla="*/ 412013 w 552895"/>
                <a:gd name="connsiteY12" fmla="*/ 292396 h 361506"/>
                <a:gd name="connsiteX13" fmla="*/ 404038 w 552895"/>
                <a:gd name="connsiteY13" fmla="*/ 297713 h 361506"/>
                <a:gd name="connsiteX14" fmla="*/ 172780 w 552895"/>
                <a:gd name="connsiteY14" fmla="*/ 225942 h 361506"/>
                <a:gd name="connsiteX15" fmla="*/ 45190 w 552895"/>
                <a:gd name="connsiteY15" fmla="*/ 146198 h 361506"/>
                <a:gd name="connsiteX0" fmla="*/ 45190 w 558211"/>
                <a:gd name="connsiteY0" fmla="*/ 146198 h 361506"/>
                <a:gd name="connsiteX1" fmla="*/ 0 w 558211"/>
                <a:gd name="connsiteY1" fmla="*/ 162147 h 361506"/>
                <a:gd name="connsiteX2" fmla="*/ 156831 w 558211"/>
                <a:gd name="connsiteY2" fmla="*/ 249865 h 361506"/>
                <a:gd name="connsiteX3" fmla="*/ 377457 w 558211"/>
                <a:gd name="connsiteY3" fmla="*/ 313661 h 361506"/>
                <a:gd name="connsiteX4" fmla="*/ 481125 w 558211"/>
                <a:gd name="connsiteY4" fmla="*/ 361506 h 361506"/>
                <a:gd name="connsiteX5" fmla="*/ 558211 w 558211"/>
                <a:gd name="connsiteY5" fmla="*/ 337584 h 361506"/>
                <a:gd name="connsiteX6" fmla="*/ 467834 w 558211"/>
                <a:gd name="connsiteY6" fmla="*/ 292396 h 361506"/>
                <a:gd name="connsiteX7" fmla="*/ 228601 w 558211"/>
                <a:gd name="connsiteY7" fmla="*/ 50505 h 361506"/>
                <a:gd name="connsiteX8" fmla="*/ 263157 w 558211"/>
                <a:gd name="connsiteY8" fmla="*/ 34556 h 361506"/>
                <a:gd name="connsiteX9" fmla="*/ 191388 w 558211"/>
                <a:gd name="connsiteY9" fmla="*/ 0 h 361506"/>
                <a:gd name="connsiteX10" fmla="*/ 170122 w 558211"/>
                <a:gd name="connsiteY10" fmla="*/ 90377 h 361506"/>
                <a:gd name="connsiteX11" fmla="*/ 247208 w 558211"/>
                <a:gd name="connsiteY11" fmla="*/ 130249 h 361506"/>
                <a:gd name="connsiteX12" fmla="*/ 412013 w 558211"/>
                <a:gd name="connsiteY12" fmla="*/ 292396 h 361506"/>
                <a:gd name="connsiteX13" fmla="*/ 404038 w 558211"/>
                <a:gd name="connsiteY13" fmla="*/ 297713 h 361506"/>
                <a:gd name="connsiteX14" fmla="*/ 172780 w 558211"/>
                <a:gd name="connsiteY14" fmla="*/ 225942 h 361506"/>
                <a:gd name="connsiteX15" fmla="*/ 45190 w 558211"/>
                <a:gd name="connsiteY15" fmla="*/ 146198 h 361506"/>
                <a:gd name="connsiteX0" fmla="*/ 45190 w 558211"/>
                <a:gd name="connsiteY0" fmla="*/ 146198 h 361506"/>
                <a:gd name="connsiteX1" fmla="*/ 0 w 558211"/>
                <a:gd name="connsiteY1" fmla="*/ 162147 h 361506"/>
                <a:gd name="connsiteX2" fmla="*/ 156831 w 558211"/>
                <a:gd name="connsiteY2" fmla="*/ 249865 h 361506"/>
                <a:gd name="connsiteX3" fmla="*/ 377457 w 558211"/>
                <a:gd name="connsiteY3" fmla="*/ 313661 h 361506"/>
                <a:gd name="connsiteX4" fmla="*/ 481125 w 558211"/>
                <a:gd name="connsiteY4" fmla="*/ 361506 h 361506"/>
                <a:gd name="connsiteX5" fmla="*/ 558211 w 558211"/>
                <a:gd name="connsiteY5" fmla="*/ 337584 h 361506"/>
                <a:gd name="connsiteX6" fmla="*/ 467834 w 558211"/>
                <a:gd name="connsiteY6" fmla="*/ 292396 h 361506"/>
                <a:gd name="connsiteX7" fmla="*/ 228601 w 558211"/>
                <a:gd name="connsiteY7" fmla="*/ 50505 h 361506"/>
                <a:gd name="connsiteX8" fmla="*/ 263157 w 558211"/>
                <a:gd name="connsiteY8" fmla="*/ 34556 h 361506"/>
                <a:gd name="connsiteX9" fmla="*/ 191388 w 558211"/>
                <a:gd name="connsiteY9" fmla="*/ 0 h 361506"/>
                <a:gd name="connsiteX10" fmla="*/ 170122 w 558211"/>
                <a:gd name="connsiteY10" fmla="*/ 90377 h 361506"/>
                <a:gd name="connsiteX11" fmla="*/ 247208 w 558211"/>
                <a:gd name="connsiteY11" fmla="*/ 130249 h 361506"/>
                <a:gd name="connsiteX12" fmla="*/ 412013 w 558211"/>
                <a:gd name="connsiteY12" fmla="*/ 292396 h 361506"/>
                <a:gd name="connsiteX13" fmla="*/ 404038 w 558211"/>
                <a:gd name="connsiteY13" fmla="*/ 297713 h 361506"/>
                <a:gd name="connsiteX14" fmla="*/ 167464 w 558211"/>
                <a:gd name="connsiteY14" fmla="*/ 225942 h 361506"/>
                <a:gd name="connsiteX15" fmla="*/ 45190 w 558211"/>
                <a:gd name="connsiteY15" fmla="*/ 146198 h 361506"/>
                <a:gd name="connsiteX0" fmla="*/ 45190 w 558211"/>
                <a:gd name="connsiteY0" fmla="*/ 146198 h 361506"/>
                <a:gd name="connsiteX1" fmla="*/ 0 w 558211"/>
                <a:gd name="connsiteY1" fmla="*/ 162147 h 361506"/>
                <a:gd name="connsiteX2" fmla="*/ 156831 w 558211"/>
                <a:gd name="connsiteY2" fmla="*/ 249865 h 361506"/>
                <a:gd name="connsiteX3" fmla="*/ 377457 w 558211"/>
                <a:gd name="connsiteY3" fmla="*/ 313661 h 361506"/>
                <a:gd name="connsiteX4" fmla="*/ 481125 w 558211"/>
                <a:gd name="connsiteY4" fmla="*/ 361506 h 361506"/>
                <a:gd name="connsiteX5" fmla="*/ 558211 w 558211"/>
                <a:gd name="connsiteY5" fmla="*/ 337584 h 361506"/>
                <a:gd name="connsiteX6" fmla="*/ 467834 w 558211"/>
                <a:gd name="connsiteY6" fmla="*/ 292396 h 361506"/>
                <a:gd name="connsiteX7" fmla="*/ 228601 w 558211"/>
                <a:gd name="connsiteY7" fmla="*/ 50505 h 361506"/>
                <a:gd name="connsiteX8" fmla="*/ 263157 w 558211"/>
                <a:gd name="connsiteY8" fmla="*/ 34556 h 361506"/>
                <a:gd name="connsiteX9" fmla="*/ 191388 w 558211"/>
                <a:gd name="connsiteY9" fmla="*/ 0 h 361506"/>
                <a:gd name="connsiteX10" fmla="*/ 170122 w 558211"/>
                <a:gd name="connsiteY10" fmla="*/ 90377 h 361506"/>
                <a:gd name="connsiteX11" fmla="*/ 247208 w 558211"/>
                <a:gd name="connsiteY11" fmla="*/ 130249 h 361506"/>
                <a:gd name="connsiteX12" fmla="*/ 412013 w 558211"/>
                <a:gd name="connsiteY12" fmla="*/ 292396 h 361506"/>
                <a:gd name="connsiteX13" fmla="*/ 404038 w 558211"/>
                <a:gd name="connsiteY13" fmla="*/ 297713 h 361506"/>
                <a:gd name="connsiteX14" fmla="*/ 159489 w 558211"/>
                <a:gd name="connsiteY14" fmla="*/ 220626 h 361506"/>
                <a:gd name="connsiteX15" fmla="*/ 45190 w 558211"/>
                <a:gd name="connsiteY15" fmla="*/ 146198 h 361506"/>
                <a:gd name="connsiteX0" fmla="*/ 45190 w 558211"/>
                <a:gd name="connsiteY0" fmla="*/ 146198 h 361506"/>
                <a:gd name="connsiteX1" fmla="*/ 0 w 558211"/>
                <a:gd name="connsiteY1" fmla="*/ 162147 h 361506"/>
                <a:gd name="connsiteX2" fmla="*/ 156831 w 558211"/>
                <a:gd name="connsiteY2" fmla="*/ 249865 h 361506"/>
                <a:gd name="connsiteX3" fmla="*/ 377457 w 558211"/>
                <a:gd name="connsiteY3" fmla="*/ 313661 h 361506"/>
                <a:gd name="connsiteX4" fmla="*/ 481125 w 558211"/>
                <a:gd name="connsiteY4" fmla="*/ 361506 h 361506"/>
                <a:gd name="connsiteX5" fmla="*/ 558211 w 558211"/>
                <a:gd name="connsiteY5" fmla="*/ 337584 h 361506"/>
                <a:gd name="connsiteX6" fmla="*/ 467834 w 558211"/>
                <a:gd name="connsiteY6" fmla="*/ 292396 h 361506"/>
                <a:gd name="connsiteX7" fmla="*/ 228601 w 558211"/>
                <a:gd name="connsiteY7" fmla="*/ 50505 h 361506"/>
                <a:gd name="connsiteX8" fmla="*/ 263157 w 558211"/>
                <a:gd name="connsiteY8" fmla="*/ 34556 h 361506"/>
                <a:gd name="connsiteX9" fmla="*/ 191388 w 558211"/>
                <a:gd name="connsiteY9" fmla="*/ 0 h 361506"/>
                <a:gd name="connsiteX10" fmla="*/ 170122 w 558211"/>
                <a:gd name="connsiteY10" fmla="*/ 90377 h 361506"/>
                <a:gd name="connsiteX11" fmla="*/ 247208 w 558211"/>
                <a:gd name="connsiteY11" fmla="*/ 130249 h 361506"/>
                <a:gd name="connsiteX12" fmla="*/ 412013 w 558211"/>
                <a:gd name="connsiteY12" fmla="*/ 292396 h 361506"/>
                <a:gd name="connsiteX13" fmla="*/ 404038 w 558211"/>
                <a:gd name="connsiteY13" fmla="*/ 297713 h 361506"/>
                <a:gd name="connsiteX14" fmla="*/ 159489 w 558211"/>
                <a:gd name="connsiteY14" fmla="*/ 217968 h 361506"/>
                <a:gd name="connsiteX15" fmla="*/ 45190 w 558211"/>
                <a:gd name="connsiteY15" fmla="*/ 146198 h 361506"/>
                <a:gd name="connsiteX0" fmla="*/ 45190 w 558211"/>
                <a:gd name="connsiteY0" fmla="*/ 146198 h 361506"/>
                <a:gd name="connsiteX1" fmla="*/ 0 w 558211"/>
                <a:gd name="connsiteY1" fmla="*/ 162147 h 361506"/>
                <a:gd name="connsiteX2" fmla="*/ 156831 w 558211"/>
                <a:gd name="connsiteY2" fmla="*/ 249865 h 361506"/>
                <a:gd name="connsiteX3" fmla="*/ 377457 w 558211"/>
                <a:gd name="connsiteY3" fmla="*/ 313661 h 361506"/>
                <a:gd name="connsiteX4" fmla="*/ 481125 w 558211"/>
                <a:gd name="connsiteY4" fmla="*/ 361506 h 361506"/>
                <a:gd name="connsiteX5" fmla="*/ 558211 w 558211"/>
                <a:gd name="connsiteY5" fmla="*/ 337584 h 361506"/>
                <a:gd name="connsiteX6" fmla="*/ 467834 w 558211"/>
                <a:gd name="connsiteY6" fmla="*/ 292396 h 361506"/>
                <a:gd name="connsiteX7" fmla="*/ 228601 w 558211"/>
                <a:gd name="connsiteY7" fmla="*/ 50505 h 361506"/>
                <a:gd name="connsiteX8" fmla="*/ 263157 w 558211"/>
                <a:gd name="connsiteY8" fmla="*/ 34556 h 361506"/>
                <a:gd name="connsiteX9" fmla="*/ 191388 w 558211"/>
                <a:gd name="connsiteY9" fmla="*/ 0 h 361506"/>
                <a:gd name="connsiteX10" fmla="*/ 170122 w 558211"/>
                <a:gd name="connsiteY10" fmla="*/ 90377 h 361506"/>
                <a:gd name="connsiteX11" fmla="*/ 247208 w 558211"/>
                <a:gd name="connsiteY11" fmla="*/ 130249 h 361506"/>
                <a:gd name="connsiteX12" fmla="*/ 412013 w 558211"/>
                <a:gd name="connsiteY12" fmla="*/ 292396 h 361506"/>
                <a:gd name="connsiteX13" fmla="*/ 404038 w 558211"/>
                <a:gd name="connsiteY13" fmla="*/ 297713 h 361506"/>
                <a:gd name="connsiteX14" fmla="*/ 143540 w 558211"/>
                <a:gd name="connsiteY14" fmla="*/ 209993 h 361506"/>
                <a:gd name="connsiteX15" fmla="*/ 45190 w 558211"/>
                <a:gd name="connsiteY15" fmla="*/ 146198 h 361506"/>
                <a:gd name="connsiteX0" fmla="*/ 45190 w 558211"/>
                <a:gd name="connsiteY0" fmla="*/ 146198 h 361506"/>
                <a:gd name="connsiteX1" fmla="*/ 0 w 558211"/>
                <a:gd name="connsiteY1" fmla="*/ 162147 h 361506"/>
                <a:gd name="connsiteX2" fmla="*/ 156831 w 558211"/>
                <a:gd name="connsiteY2" fmla="*/ 249865 h 361506"/>
                <a:gd name="connsiteX3" fmla="*/ 377457 w 558211"/>
                <a:gd name="connsiteY3" fmla="*/ 313661 h 361506"/>
                <a:gd name="connsiteX4" fmla="*/ 481125 w 558211"/>
                <a:gd name="connsiteY4" fmla="*/ 361506 h 361506"/>
                <a:gd name="connsiteX5" fmla="*/ 558211 w 558211"/>
                <a:gd name="connsiteY5" fmla="*/ 337584 h 361506"/>
                <a:gd name="connsiteX6" fmla="*/ 467834 w 558211"/>
                <a:gd name="connsiteY6" fmla="*/ 292396 h 361506"/>
                <a:gd name="connsiteX7" fmla="*/ 228601 w 558211"/>
                <a:gd name="connsiteY7" fmla="*/ 50505 h 361506"/>
                <a:gd name="connsiteX8" fmla="*/ 263157 w 558211"/>
                <a:gd name="connsiteY8" fmla="*/ 34556 h 361506"/>
                <a:gd name="connsiteX9" fmla="*/ 191388 w 558211"/>
                <a:gd name="connsiteY9" fmla="*/ 0 h 361506"/>
                <a:gd name="connsiteX10" fmla="*/ 170122 w 558211"/>
                <a:gd name="connsiteY10" fmla="*/ 90377 h 361506"/>
                <a:gd name="connsiteX11" fmla="*/ 247208 w 558211"/>
                <a:gd name="connsiteY11" fmla="*/ 130249 h 361506"/>
                <a:gd name="connsiteX12" fmla="*/ 412013 w 558211"/>
                <a:gd name="connsiteY12" fmla="*/ 292396 h 361506"/>
                <a:gd name="connsiteX13" fmla="*/ 404038 w 558211"/>
                <a:gd name="connsiteY13" fmla="*/ 297713 h 361506"/>
                <a:gd name="connsiteX14" fmla="*/ 167463 w 558211"/>
                <a:gd name="connsiteY14" fmla="*/ 220626 h 361506"/>
                <a:gd name="connsiteX15" fmla="*/ 45190 w 558211"/>
                <a:gd name="connsiteY15" fmla="*/ 146198 h 36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211" h="361506">
                  <a:moveTo>
                    <a:pt x="45190" y="146198"/>
                  </a:moveTo>
                  <a:lnTo>
                    <a:pt x="0" y="162147"/>
                  </a:lnTo>
                  <a:lnTo>
                    <a:pt x="156831" y="249865"/>
                  </a:lnTo>
                  <a:lnTo>
                    <a:pt x="377457" y="313661"/>
                  </a:lnTo>
                  <a:lnTo>
                    <a:pt x="481125" y="361506"/>
                  </a:lnTo>
                  <a:lnTo>
                    <a:pt x="558211" y="337584"/>
                  </a:lnTo>
                  <a:lnTo>
                    <a:pt x="467834" y="292396"/>
                  </a:lnTo>
                  <a:lnTo>
                    <a:pt x="228601" y="50505"/>
                  </a:lnTo>
                  <a:lnTo>
                    <a:pt x="263157" y="34556"/>
                  </a:lnTo>
                  <a:lnTo>
                    <a:pt x="191388" y="0"/>
                  </a:lnTo>
                  <a:lnTo>
                    <a:pt x="170122" y="90377"/>
                  </a:lnTo>
                  <a:lnTo>
                    <a:pt x="247208" y="130249"/>
                  </a:lnTo>
                  <a:lnTo>
                    <a:pt x="412013" y="292396"/>
                  </a:lnTo>
                  <a:lnTo>
                    <a:pt x="404038" y="297713"/>
                  </a:lnTo>
                  <a:lnTo>
                    <a:pt x="167463" y="220626"/>
                  </a:lnTo>
                  <a:lnTo>
                    <a:pt x="45190" y="146198"/>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Freeform 21"/>
            <p:cNvSpPr/>
            <p:nvPr/>
          </p:nvSpPr>
          <p:spPr>
            <a:xfrm>
              <a:off x="765543" y="2333847"/>
              <a:ext cx="409355" cy="156830"/>
            </a:xfrm>
            <a:custGeom>
              <a:avLst/>
              <a:gdLst>
                <a:gd name="connsiteX0" fmla="*/ 249866 w 430619"/>
                <a:gd name="connsiteY0" fmla="*/ 0 h 159488"/>
                <a:gd name="connsiteX1" fmla="*/ 430619 w 430619"/>
                <a:gd name="connsiteY1" fmla="*/ 106325 h 159488"/>
                <a:gd name="connsiteX2" fmla="*/ 196703 w 430619"/>
                <a:gd name="connsiteY2" fmla="*/ 159488 h 159488"/>
                <a:gd name="connsiteX3" fmla="*/ 0 w 430619"/>
                <a:gd name="connsiteY3" fmla="*/ 42530 h 159488"/>
                <a:gd name="connsiteX4" fmla="*/ 249866 w 430619"/>
                <a:gd name="connsiteY4" fmla="*/ 0 h 159488"/>
                <a:gd name="connsiteX0" fmla="*/ 249866 w 419986"/>
                <a:gd name="connsiteY0" fmla="*/ 0 h 159488"/>
                <a:gd name="connsiteX1" fmla="*/ 419986 w 419986"/>
                <a:gd name="connsiteY1" fmla="*/ 101009 h 159488"/>
                <a:gd name="connsiteX2" fmla="*/ 196703 w 419986"/>
                <a:gd name="connsiteY2" fmla="*/ 159488 h 159488"/>
                <a:gd name="connsiteX3" fmla="*/ 0 w 419986"/>
                <a:gd name="connsiteY3" fmla="*/ 42530 h 159488"/>
                <a:gd name="connsiteX4" fmla="*/ 249866 w 419986"/>
                <a:gd name="connsiteY4" fmla="*/ 0 h 159488"/>
                <a:gd name="connsiteX0" fmla="*/ 236575 w 419986"/>
                <a:gd name="connsiteY0" fmla="*/ 0 h 162146"/>
                <a:gd name="connsiteX1" fmla="*/ 419986 w 419986"/>
                <a:gd name="connsiteY1" fmla="*/ 103667 h 162146"/>
                <a:gd name="connsiteX2" fmla="*/ 196703 w 419986"/>
                <a:gd name="connsiteY2" fmla="*/ 162146 h 162146"/>
                <a:gd name="connsiteX3" fmla="*/ 0 w 419986"/>
                <a:gd name="connsiteY3" fmla="*/ 45188 h 162146"/>
                <a:gd name="connsiteX4" fmla="*/ 236575 w 419986"/>
                <a:gd name="connsiteY4" fmla="*/ 0 h 162146"/>
                <a:gd name="connsiteX0" fmla="*/ 233917 w 417328"/>
                <a:gd name="connsiteY0" fmla="*/ 0 h 162146"/>
                <a:gd name="connsiteX1" fmla="*/ 417328 w 417328"/>
                <a:gd name="connsiteY1" fmla="*/ 103667 h 162146"/>
                <a:gd name="connsiteX2" fmla="*/ 194045 w 417328"/>
                <a:gd name="connsiteY2" fmla="*/ 162146 h 162146"/>
                <a:gd name="connsiteX3" fmla="*/ 0 w 417328"/>
                <a:gd name="connsiteY3" fmla="*/ 47846 h 162146"/>
                <a:gd name="connsiteX4" fmla="*/ 233917 w 417328"/>
                <a:gd name="connsiteY4" fmla="*/ 0 h 162146"/>
                <a:gd name="connsiteX0" fmla="*/ 233917 w 417328"/>
                <a:gd name="connsiteY0" fmla="*/ 0 h 159488"/>
                <a:gd name="connsiteX1" fmla="*/ 417328 w 417328"/>
                <a:gd name="connsiteY1" fmla="*/ 103667 h 159488"/>
                <a:gd name="connsiteX2" fmla="*/ 194045 w 417328"/>
                <a:gd name="connsiteY2" fmla="*/ 159488 h 159488"/>
                <a:gd name="connsiteX3" fmla="*/ 0 w 417328"/>
                <a:gd name="connsiteY3" fmla="*/ 47846 h 159488"/>
                <a:gd name="connsiteX4" fmla="*/ 233917 w 417328"/>
                <a:gd name="connsiteY4" fmla="*/ 0 h 159488"/>
                <a:gd name="connsiteX0" fmla="*/ 233917 w 419987"/>
                <a:gd name="connsiteY0" fmla="*/ 0 h 159488"/>
                <a:gd name="connsiteX1" fmla="*/ 419987 w 419987"/>
                <a:gd name="connsiteY1" fmla="*/ 95692 h 159488"/>
                <a:gd name="connsiteX2" fmla="*/ 194045 w 419987"/>
                <a:gd name="connsiteY2" fmla="*/ 159488 h 159488"/>
                <a:gd name="connsiteX3" fmla="*/ 0 w 419987"/>
                <a:gd name="connsiteY3" fmla="*/ 47846 h 159488"/>
                <a:gd name="connsiteX4" fmla="*/ 233917 w 419987"/>
                <a:gd name="connsiteY4" fmla="*/ 0 h 159488"/>
                <a:gd name="connsiteX0" fmla="*/ 233917 w 419987"/>
                <a:gd name="connsiteY0" fmla="*/ 0 h 156830"/>
                <a:gd name="connsiteX1" fmla="*/ 419987 w 419987"/>
                <a:gd name="connsiteY1" fmla="*/ 95692 h 156830"/>
                <a:gd name="connsiteX2" fmla="*/ 194045 w 419987"/>
                <a:gd name="connsiteY2" fmla="*/ 156830 h 156830"/>
                <a:gd name="connsiteX3" fmla="*/ 0 w 419987"/>
                <a:gd name="connsiteY3" fmla="*/ 47846 h 156830"/>
                <a:gd name="connsiteX4" fmla="*/ 233917 w 419987"/>
                <a:gd name="connsiteY4" fmla="*/ 0 h 156830"/>
                <a:gd name="connsiteX0" fmla="*/ 223285 w 409355"/>
                <a:gd name="connsiteY0" fmla="*/ 0 h 156830"/>
                <a:gd name="connsiteX1" fmla="*/ 409355 w 409355"/>
                <a:gd name="connsiteY1" fmla="*/ 95692 h 156830"/>
                <a:gd name="connsiteX2" fmla="*/ 183413 w 409355"/>
                <a:gd name="connsiteY2" fmla="*/ 156830 h 156830"/>
                <a:gd name="connsiteX3" fmla="*/ 0 w 409355"/>
                <a:gd name="connsiteY3" fmla="*/ 53162 h 156830"/>
                <a:gd name="connsiteX4" fmla="*/ 223285 w 409355"/>
                <a:gd name="connsiteY4" fmla="*/ 0 h 156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355" h="156830">
                  <a:moveTo>
                    <a:pt x="223285" y="0"/>
                  </a:moveTo>
                  <a:lnTo>
                    <a:pt x="409355" y="95692"/>
                  </a:lnTo>
                  <a:lnTo>
                    <a:pt x="183413" y="156830"/>
                  </a:lnTo>
                  <a:lnTo>
                    <a:pt x="0" y="53162"/>
                  </a:lnTo>
                  <a:lnTo>
                    <a:pt x="223285" y="0"/>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 name="TextBox 2"/>
          <p:cNvSpPr txBox="1"/>
          <p:nvPr/>
        </p:nvSpPr>
        <p:spPr>
          <a:xfrm>
            <a:off x="3125509" y="1492501"/>
            <a:ext cx="5982995" cy="707886"/>
          </a:xfrm>
          <a:prstGeom prst="rect">
            <a:avLst/>
          </a:prstGeom>
          <a:noFill/>
        </p:spPr>
        <p:txBody>
          <a:bodyPr wrap="square" rtlCol="0">
            <a:spAutoFit/>
          </a:bodyPr>
          <a:lstStyle/>
          <a:p>
            <a:pPr algn="just"/>
            <a:r>
              <a:rPr lang="en-US" sz="1000" dirty="0" smtClean="0"/>
              <a:t>All accelerator tunnel area and emergency exit ways are considered as PSS controlled areas. </a:t>
            </a:r>
          </a:p>
          <a:p>
            <a:pPr algn="just"/>
            <a:r>
              <a:rPr lang="en-US" sz="1000" dirty="0" smtClean="0"/>
              <a:t>To </a:t>
            </a:r>
            <a:r>
              <a:rPr lang="en-US" sz="1000" dirty="0"/>
              <a:t>facilitate the search procedure in accelerator tunnel, PSS has considered 7 zones in </a:t>
            </a:r>
            <a:r>
              <a:rPr lang="en-US" sz="1000" dirty="0" smtClean="0"/>
              <a:t>this area. The zones are</a:t>
            </a:r>
          </a:p>
          <a:p>
            <a:pPr algn="just"/>
            <a:r>
              <a:rPr lang="en-US" sz="1000" dirty="0" smtClean="0"/>
              <a:t>separated </a:t>
            </a:r>
            <a:r>
              <a:rPr lang="en-US" sz="1000" dirty="0"/>
              <a:t>from each other </a:t>
            </a:r>
            <a:r>
              <a:rPr lang="en-US" sz="1000" dirty="0" smtClean="0"/>
              <a:t>by 6 </a:t>
            </a:r>
            <a:r>
              <a:rPr lang="en-US" sz="1000" dirty="0"/>
              <a:t>fences. The position of these fences will be continuously monitored </a:t>
            </a:r>
            <a:r>
              <a:rPr lang="en-US" sz="1000" dirty="0" smtClean="0"/>
              <a:t>by PSS safety switches</a:t>
            </a:r>
          </a:p>
        </p:txBody>
      </p:sp>
      <p:grpSp>
        <p:nvGrpSpPr>
          <p:cNvPr id="50" name="Group 49"/>
          <p:cNvGrpSpPr/>
          <p:nvPr/>
        </p:nvGrpSpPr>
        <p:grpSpPr>
          <a:xfrm>
            <a:off x="8028384" y="3861048"/>
            <a:ext cx="675826" cy="2088232"/>
            <a:chOff x="8028384" y="3861048"/>
            <a:chExt cx="675826" cy="2088232"/>
          </a:xfrm>
        </p:grpSpPr>
        <p:sp>
          <p:nvSpPr>
            <p:cNvPr id="23" name="TextBox 22"/>
            <p:cNvSpPr txBox="1"/>
            <p:nvPr/>
          </p:nvSpPr>
          <p:spPr>
            <a:xfrm>
              <a:off x="8028384" y="3861048"/>
              <a:ext cx="675826" cy="307777"/>
            </a:xfrm>
            <a:prstGeom prst="rect">
              <a:avLst/>
            </a:prstGeom>
            <a:solidFill>
              <a:schemeClr val="accent6"/>
            </a:solidFill>
            <a:ln>
              <a:solidFill>
                <a:schemeClr val="tx1"/>
              </a:solidFill>
            </a:ln>
          </p:spPr>
          <p:txBody>
            <a:bodyPr wrap="square" rtlCol="0">
              <a:spAutoFit/>
            </a:bodyPr>
            <a:lstStyle/>
            <a:p>
              <a:r>
                <a:rPr lang="en-US" sz="1400" dirty="0" smtClean="0"/>
                <a:t>Zone 1</a:t>
              </a:r>
              <a:endParaRPr lang="sv-SE" sz="1400" dirty="0"/>
            </a:p>
          </p:txBody>
        </p:sp>
        <p:cxnSp>
          <p:nvCxnSpPr>
            <p:cNvPr id="7" name="Straight Connector 6"/>
            <p:cNvCxnSpPr>
              <a:endCxn id="23" idx="2"/>
            </p:cNvCxnSpPr>
            <p:nvPr/>
          </p:nvCxnSpPr>
          <p:spPr>
            <a:xfrm flipV="1">
              <a:off x="8366297" y="4168825"/>
              <a:ext cx="0" cy="1780455"/>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6894884" y="3553270"/>
            <a:ext cx="675826" cy="1798895"/>
            <a:chOff x="6894884" y="3553270"/>
            <a:chExt cx="675826" cy="1798895"/>
          </a:xfrm>
        </p:grpSpPr>
        <p:sp>
          <p:nvSpPr>
            <p:cNvPr id="25" name="TextBox 24"/>
            <p:cNvSpPr txBox="1"/>
            <p:nvPr/>
          </p:nvSpPr>
          <p:spPr>
            <a:xfrm>
              <a:off x="6894884" y="3553270"/>
              <a:ext cx="675826" cy="307777"/>
            </a:xfrm>
            <a:prstGeom prst="rect">
              <a:avLst/>
            </a:prstGeom>
            <a:solidFill>
              <a:schemeClr val="accent6"/>
            </a:solidFill>
            <a:ln>
              <a:solidFill>
                <a:schemeClr val="tx1"/>
              </a:solidFill>
            </a:ln>
          </p:spPr>
          <p:txBody>
            <a:bodyPr wrap="square" rtlCol="0">
              <a:spAutoFit/>
            </a:bodyPr>
            <a:lstStyle/>
            <a:p>
              <a:r>
                <a:rPr lang="en-US" sz="1400" dirty="0" smtClean="0"/>
                <a:t>Zone 2</a:t>
              </a:r>
              <a:endParaRPr lang="sv-SE" sz="1400" dirty="0"/>
            </a:p>
          </p:txBody>
        </p:sp>
        <p:cxnSp>
          <p:nvCxnSpPr>
            <p:cNvPr id="31" name="Straight Connector 30"/>
            <p:cNvCxnSpPr/>
            <p:nvPr/>
          </p:nvCxnSpPr>
          <p:spPr>
            <a:xfrm flipV="1">
              <a:off x="7232797" y="3861047"/>
              <a:ext cx="0" cy="1491118"/>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5643735" y="3245493"/>
            <a:ext cx="675826" cy="1499203"/>
            <a:chOff x="5643735" y="3245493"/>
            <a:chExt cx="675826" cy="1499203"/>
          </a:xfrm>
        </p:grpSpPr>
        <p:sp>
          <p:nvSpPr>
            <p:cNvPr id="26" name="TextBox 25"/>
            <p:cNvSpPr txBox="1"/>
            <p:nvPr/>
          </p:nvSpPr>
          <p:spPr>
            <a:xfrm>
              <a:off x="5643735" y="3245493"/>
              <a:ext cx="675826" cy="307777"/>
            </a:xfrm>
            <a:prstGeom prst="rect">
              <a:avLst/>
            </a:prstGeom>
            <a:solidFill>
              <a:schemeClr val="accent6"/>
            </a:solidFill>
            <a:ln>
              <a:solidFill>
                <a:schemeClr val="tx1"/>
              </a:solidFill>
            </a:ln>
          </p:spPr>
          <p:txBody>
            <a:bodyPr wrap="square" rtlCol="0">
              <a:spAutoFit/>
            </a:bodyPr>
            <a:lstStyle/>
            <a:p>
              <a:r>
                <a:rPr lang="en-US" sz="1400" dirty="0" smtClean="0"/>
                <a:t>Zone 3</a:t>
              </a:r>
              <a:endParaRPr lang="sv-SE" sz="1400" dirty="0"/>
            </a:p>
          </p:txBody>
        </p:sp>
        <p:cxnSp>
          <p:nvCxnSpPr>
            <p:cNvPr id="32" name="Straight Connector 31"/>
            <p:cNvCxnSpPr>
              <a:endCxn id="26" idx="2"/>
            </p:cNvCxnSpPr>
            <p:nvPr/>
          </p:nvCxnSpPr>
          <p:spPr>
            <a:xfrm flipV="1">
              <a:off x="5981648" y="3553270"/>
              <a:ext cx="0" cy="119142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4297265" y="2597852"/>
            <a:ext cx="675826" cy="1499203"/>
            <a:chOff x="4297265" y="2597852"/>
            <a:chExt cx="675826" cy="1499203"/>
          </a:xfrm>
        </p:grpSpPr>
        <p:sp>
          <p:nvSpPr>
            <p:cNvPr id="27" name="TextBox 26"/>
            <p:cNvSpPr txBox="1"/>
            <p:nvPr/>
          </p:nvSpPr>
          <p:spPr>
            <a:xfrm>
              <a:off x="4297265" y="2597852"/>
              <a:ext cx="675826" cy="307777"/>
            </a:xfrm>
            <a:prstGeom prst="rect">
              <a:avLst/>
            </a:prstGeom>
            <a:solidFill>
              <a:schemeClr val="accent6"/>
            </a:solidFill>
            <a:ln>
              <a:solidFill>
                <a:schemeClr val="tx1"/>
              </a:solidFill>
            </a:ln>
          </p:spPr>
          <p:txBody>
            <a:bodyPr wrap="square" rtlCol="0">
              <a:spAutoFit/>
            </a:bodyPr>
            <a:lstStyle/>
            <a:p>
              <a:r>
                <a:rPr lang="en-US" sz="1400" dirty="0" smtClean="0"/>
                <a:t>Zone 4</a:t>
              </a:r>
              <a:endParaRPr lang="sv-SE" sz="1400" dirty="0"/>
            </a:p>
          </p:txBody>
        </p:sp>
        <p:cxnSp>
          <p:nvCxnSpPr>
            <p:cNvPr id="33" name="Straight Connector 32"/>
            <p:cNvCxnSpPr/>
            <p:nvPr/>
          </p:nvCxnSpPr>
          <p:spPr>
            <a:xfrm flipV="1">
              <a:off x="4635178" y="2905629"/>
              <a:ext cx="0" cy="119142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2433887" y="1950918"/>
            <a:ext cx="675826" cy="1220818"/>
            <a:chOff x="2433887" y="1950918"/>
            <a:chExt cx="675826" cy="1220818"/>
          </a:xfrm>
        </p:grpSpPr>
        <p:sp>
          <p:nvSpPr>
            <p:cNvPr id="28" name="TextBox 27"/>
            <p:cNvSpPr txBox="1"/>
            <p:nvPr/>
          </p:nvSpPr>
          <p:spPr>
            <a:xfrm>
              <a:off x="2433887" y="1950918"/>
              <a:ext cx="675826" cy="307777"/>
            </a:xfrm>
            <a:prstGeom prst="rect">
              <a:avLst/>
            </a:prstGeom>
            <a:solidFill>
              <a:schemeClr val="accent6"/>
            </a:solidFill>
            <a:ln>
              <a:solidFill>
                <a:schemeClr val="tx1"/>
              </a:solidFill>
            </a:ln>
          </p:spPr>
          <p:txBody>
            <a:bodyPr wrap="square" rtlCol="0">
              <a:spAutoFit/>
            </a:bodyPr>
            <a:lstStyle/>
            <a:p>
              <a:r>
                <a:rPr lang="en-US" sz="1400" dirty="0" smtClean="0"/>
                <a:t>Zone 5</a:t>
              </a:r>
              <a:endParaRPr lang="sv-SE" sz="1400" dirty="0"/>
            </a:p>
          </p:txBody>
        </p:sp>
        <p:cxnSp>
          <p:nvCxnSpPr>
            <p:cNvPr id="34" name="Straight Connector 33"/>
            <p:cNvCxnSpPr/>
            <p:nvPr/>
          </p:nvCxnSpPr>
          <p:spPr>
            <a:xfrm flipV="1">
              <a:off x="2771800" y="2259420"/>
              <a:ext cx="0" cy="91231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705695" y="1467995"/>
            <a:ext cx="675826" cy="849527"/>
            <a:chOff x="705695" y="1467995"/>
            <a:chExt cx="675826" cy="849527"/>
          </a:xfrm>
        </p:grpSpPr>
        <p:sp>
          <p:nvSpPr>
            <p:cNvPr id="29" name="TextBox 28"/>
            <p:cNvSpPr txBox="1"/>
            <p:nvPr/>
          </p:nvSpPr>
          <p:spPr>
            <a:xfrm>
              <a:off x="705695" y="1467995"/>
              <a:ext cx="675826" cy="307777"/>
            </a:xfrm>
            <a:prstGeom prst="rect">
              <a:avLst/>
            </a:prstGeom>
            <a:solidFill>
              <a:schemeClr val="accent6"/>
            </a:solidFill>
            <a:ln>
              <a:solidFill>
                <a:schemeClr val="tx1"/>
              </a:solidFill>
            </a:ln>
          </p:spPr>
          <p:txBody>
            <a:bodyPr wrap="square" rtlCol="0">
              <a:spAutoFit/>
            </a:bodyPr>
            <a:lstStyle/>
            <a:p>
              <a:r>
                <a:rPr lang="en-US" sz="1400" dirty="0" smtClean="0"/>
                <a:t>Zone 6</a:t>
              </a:r>
              <a:endParaRPr lang="sv-SE" sz="1400" dirty="0"/>
            </a:p>
          </p:txBody>
        </p:sp>
        <p:cxnSp>
          <p:nvCxnSpPr>
            <p:cNvPr id="36" name="Straight Connector 35"/>
            <p:cNvCxnSpPr>
              <a:endCxn id="29" idx="2"/>
            </p:cNvCxnSpPr>
            <p:nvPr/>
          </p:nvCxnSpPr>
          <p:spPr>
            <a:xfrm flipV="1">
              <a:off x="1043608" y="1775772"/>
              <a:ext cx="0" cy="54175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6147" y="1928480"/>
            <a:ext cx="675826" cy="1243256"/>
            <a:chOff x="16147" y="1928480"/>
            <a:chExt cx="675826" cy="1243256"/>
          </a:xfrm>
        </p:grpSpPr>
        <p:sp>
          <p:nvSpPr>
            <p:cNvPr id="30" name="TextBox 29"/>
            <p:cNvSpPr txBox="1"/>
            <p:nvPr/>
          </p:nvSpPr>
          <p:spPr>
            <a:xfrm>
              <a:off x="16147" y="2863959"/>
              <a:ext cx="675826" cy="307777"/>
            </a:xfrm>
            <a:prstGeom prst="rect">
              <a:avLst/>
            </a:prstGeom>
            <a:solidFill>
              <a:schemeClr val="accent6"/>
            </a:solidFill>
            <a:ln>
              <a:solidFill>
                <a:schemeClr val="tx1"/>
              </a:solidFill>
            </a:ln>
          </p:spPr>
          <p:txBody>
            <a:bodyPr wrap="square" rtlCol="0">
              <a:spAutoFit/>
            </a:bodyPr>
            <a:lstStyle/>
            <a:p>
              <a:r>
                <a:rPr lang="en-US" sz="1400" dirty="0" smtClean="0"/>
                <a:t>Zone 7</a:t>
              </a:r>
              <a:endParaRPr lang="sv-SE" sz="1400" dirty="0"/>
            </a:p>
          </p:txBody>
        </p:sp>
        <p:cxnSp>
          <p:nvCxnSpPr>
            <p:cNvPr id="38" name="Straight Connector 37"/>
            <p:cNvCxnSpPr/>
            <p:nvPr/>
          </p:nvCxnSpPr>
          <p:spPr>
            <a:xfrm flipV="1">
              <a:off x="354060" y="1928480"/>
              <a:ext cx="0" cy="934334"/>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16147" y="5790168"/>
            <a:ext cx="1047723" cy="307777"/>
          </a:xfrm>
          <a:prstGeom prst="rect">
            <a:avLst/>
          </a:prstGeom>
          <a:noFill/>
        </p:spPr>
        <p:txBody>
          <a:bodyPr wrap="none" rtlCol="0">
            <a:spAutoFit/>
          </a:bodyPr>
          <a:lstStyle/>
          <a:p>
            <a:r>
              <a:rPr lang="en-US" sz="1400" dirty="0" smtClean="0"/>
              <a:t>Zone 7: A2T</a:t>
            </a:r>
            <a:endParaRPr lang="en-US" sz="1400" dirty="0"/>
          </a:p>
        </p:txBody>
      </p:sp>
      <p:sp>
        <p:nvSpPr>
          <p:cNvPr id="42" name="TextBox 41"/>
          <p:cNvSpPr txBox="1"/>
          <p:nvPr/>
        </p:nvSpPr>
        <p:spPr>
          <a:xfrm>
            <a:off x="16147" y="3940018"/>
            <a:ext cx="3751155" cy="307777"/>
          </a:xfrm>
          <a:prstGeom prst="rect">
            <a:avLst/>
          </a:prstGeom>
          <a:noFill/>
        </p:spPr>
        <p:txBody>
          <a:bodyPr wrap="none" rtlCol="0">
            <a:spAutoFit/>
          </a:bodyPr>
          <a:lstStyle/>
          <a:p>
            <a:r>
              <a:rPr lang="en-US" sz="1400" dirty="0"/>
              <a:t>Zone 1 includes: Proton Source, LEBT, RFQ, </a:t>
            </a:r>
            <a:r>
              <a:rPr lang="en-US" sz="1400" dirty="0" smtClean="0"/>
              <a:t>MEBT</a:t>
            </a:r>
            <a:endParaRPr lang="en-US" sz="1400" dirty="0"/>
          </a:p>
        </p:txBody>
      </p:sp>
      <p:sp>
        <p:nvSpPr>
          <p:cNvPr id="43" name="TextBox 42"/>
          <p:cNvSpPr txBox="1"/>
          <p:nvPr/>
        </p:nvSpPr>
        <p:spPr>
          <a:xfrm>
            <a:off x="16645" y="4304289"/>
            <a:ext cx="3108864" cy="307777"/>
          </a:xfrm>
          <a:prstGeom prst="rect">
            <a:avLst/>
          </a:prstGeom>
          <a:noFill/>
        </p:spPr>
        <p:txBody>
          <a:bodyPr wrap="none" rtlCol="0">
            <a:spAutoFit/>
          </a:bodyPr>
          <a:lstStyle/>
          <a:p>
            <a:r>
              <a:rPr lang="en-US" sz="1400" dirty="0"/>
              <a:t>Zone 2 includes: </a:t>
            </a:r>
            <a:r>
              <a:rPr lang="en-US" sz="1400" dirty="0" smtClean="0"/>
              <a:t>Drift Tube </a:t>
            </a:r>
            <a:r>
              <a:rPr lang="en-US" sz="1400" dirty="0" err="1" smtClean="0"/>
              <a:t>Linacs</a:t>
            </a:r>
            <a:r>
              <a:rPr lang="en-US" sz="1400" dirty="0" smtClean="0"/>
              <a:t> (DTLs)</a:t>
            </a:r>
            <a:endParaRPr lang="sv-SE" dirty="0"/>
          </a:p>
        </p:txBody>
      </p:sp>
      <p:sp>
        <p:nvSpPr>
          <p:cNvPr id="44" name="TextBox 43"/>
          <p:cNvSpPr txBox="1"/>
          <p:nvPr/>
        </p:nvSpPr>
        <p:spPr>
          <a:xfrm>
            <a:off x="16147" y="4618575"/>
            <a:ext cx="2427331" cy="307777"/>
          </a:xfrm>
          <a:prstGeom prst="rect">
            <a:avLst/>
          </a:prstGeom>
          <a:noFill/>
        </p:spPr>
        <p:txBody>
          <a:bodyPr wrap="none" rtlCol="0">
            <a:spAutoFit/>
          </a:bodyPr>
          <a:lstStyle/>
          <a:p>
            <a:r>
              <a:rPr lang="en-US" sz="1400" dirty="0"/>
              <a:t>Zone 3 includes: Spoke cavities</a:t>
            </a:r>
          </a:p>
        </p:txBody>
      </p:sp>
      <p:sp>
        <p:nvSpPr>
          <p:cNvPr id="45" name="TextBox 44"/>
          <p:cNvSpPr txBox="1"/>
          <p:nvPr/>
        </p:nvSpPr>
        <p:spPr>
          <a:xfrm>
            <a:off x="16645" y="4933790"/>
            <a:ext cx="3671646" cy="307777"/>
          </a:xfrm>
          <a:prstGeom prst="rect">
            <a:avLst/>
          </a:prstGeom>
          <a:noFill/>
        </p:spPr>
        <p:txBody>
          <a:bodyPr wrap="none" rtlCol="0">
            <a:spAutoFit/>
          </a:bodyPr>
          <a:lstStyle/>
          <a:p>
            <a:r>
              <a:rPr lang="en-US" sz="1400" dirty="0"/>
              <a:t>Zone 4 includes: </a:t>
            </a:r>
            <a:r>
              <a:rPr lang="en-US" sz="1400" dirty="0" smtClean="0"/>
              <a:t>Medium Beta Elliptical cavities</a:t>
            </a:r>
            <a:endParaRPr lang="en-US" sz="1400" dirty="0"/>
          </a:p>
        </p:txBody>
      </p:sp>
      <p:sp>
        <p:nvSpPr>
          <p:cNvPr id="46" name="TextBox 45"/>
          <p:cNvSpPr txBox="1"/>
          <p:nvPr/>
        </p:nvSpPr>
        <p:spPr>
          <a:xfrm>
            <a:off x="16645" y="5241726"/>
            <a:ext cx="3347840" cy="307777"/>
          </a:xfrm>
          <a:prstGeom prst="rect">
            <a:avLst/>
          </a:prstGeom>
          <a:noFill/>
        </p:spPr>
        <p:txBody>
          <a:bodyPr wrap="none" rtlCol="0">
            <a:spAutoFit/>
          </a:bodyPr>
          <a:lstStyle/>
          <a:p>
            <a:r>
              <a:rPr lang="en-US" sz="1400" dirty="0"/>
              <a:t>Zone 5 includes: </a:t>
            </a:r>
            <a:r>
              <a:rPr lang="en-US" sz="1400" dirty="0" smtClean="0"/>
              <a:t>High Beta Elliptical cavities</a:t>
            </a:r>
            <a:endParaRPr lang="en-US" sz="1400" dirty="0"/>
          </a:p>
        </p:txBody>
      </p:sp>
      <p:sp>
        <p:nvSpPr>
          <p:cNvPr id="47" name="TextBox 46"/>
          <p:cNvSpPr txBox="1"/>
          <p:nvPr/>
        </p:nvSpPr>
        <p:spPr>
          <a:xfrm>
            <a:off x="16645" y="5529213"/>
            <a:ext cx="4007828" cy="307777"/>
          </a:xfrm>
          <a:prstGeom prst="rect">
            <a:avLst/>
          </a:prstGeom>
          <a:noFill/>
        </p:spPr>
        <p:txBody>
          <a:bodyPr wrap="none" rtlCol="0">
            <a:spAutoFit/>
          </a:bodyPr>
          <a:lstStyle/>
          <a:p>
            <a:r>
              <a:rPr lang="en-US" sz="1400" dirty="0"/>
              <a:t>Zone 6 includes: </a:t>
            </a:r>
            <a:r>
              <a:rPr lang="en-US" sz="1400" dirty="0" smtClean="0"/>
              <a:t>High Energy Beam Transport (HEBT)</a:t>
            </a:r>
            <a:endParaRPr lang="en-US" sz="1400" dirty="0"/>
          </a:p>
        </p:txBody>
      </p:sp>
      <p:sp>
        <p:nvSpPr>
          <p:cNvPr id="49" name="Rounded Rectangle 48"/>
          <p:cNvSpPr/>
          <p:nvPr/>
        </p:nvSpPr>
        <p:spPr>
          <a:xfrm>
            <a:off x="6732240" y="2780928"/>
            <a:ext cx="2160240" cy="1582634"/>
          </a:xfrm>
          <a:prstGeom prst="roundRect">
            <a:avLst/>
          </a:prstGeom>
          <a:solidFill>
            <a:schemeClr val="accent2">
              <a:lumMod val="60000"/>
              <a:lumOff val="40000"/>
              <a:alpha val="50000"/>
            </a:schemeClr>
          </a:solidFill>
          <a:ln>
            <a:solidFill>
              <a:schemeClr val="accent2">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US" sz="1400" dirty="0" smtClean="0">
                <a:solidFill>
                  <a:schemeClr val="tx1"/>
                </a:solidFill>
              </a:rPr>
              <a:t>Phase 1:</a:t>
            </a:r>
          </a:p>
          <a:p>
            <a:r>
              <a:rPr lang="en-US" sz="1400" dirty="0" smtClean="0">
                <a:solidFill>
                  <a:schemeClr val="tx1"/>
                </a:solidFill>
              </a:rPr>
              <a:t>PSS </a:t>
            </a:r>
            <a:r>
              <a:rPr lang="en-US" sz="1400" dirty="0">
                <a:solidFill>
                  <a:schemeClr val="tx1"/>
                </a:solidFill>
              </a:rPr>
              <a:t>1; </a:t>
            </a:r>
            <a:r>
              <a:rPr lang="en-US" sz="1400" dirty="0" err="1">
                <a:solidFill>
                  <a:schemeClr val="tx1"/>
                </a:solidFill>
              </a:rPr>
              <a:t>L</a:t>
            </a:r>
            <a:r>
              <a:rPr lang="en-US" sz="1400" dirty="0" err="1" smtClean="0">
                <a:solidFill>
                  <a:schemeClr val="tx1"/>
                </a:solidFill>
              </a:rPr>
              <a:t>inac</a:t>
            </a:r>
            <a:r>
              <a:rPr lang="en-US" sz="1400" dirty="0" smtClean="0">
                <a:solidFill>
                  <a:schemeClr val="tx1"/>
                </a:solidFill>
              </a:rPr>
              <a:t> warm section</a:t>
            </a:r>
          </a:p>
        </p:txBody>
      </p:sp>
      <p:sp>
        <p:nvSpPr>
          <p:cNvPr id="48" name="Rounded Rectangle 47"/>
          <p:cNvSpPr/>
          <p:nvPr/>
        </p:nvSpPr>
        <p:spPr>
          <a:xfrm>
            <a:off x="-23652" y="3861048"/>
            <a:ext cx="3779912" cy="792088"/>
          </a:xfrm>
          <a:prstGeom prst="roundRect">
            <a:avLst/>
          </a:prstGeom>
          <a:solidFill>
            <a:schemeClr val="accent2">
              <a:lumMod val="60000"/>
              <a:lumOff val="40000"/>
              <a:alpha val="50000"/>
            </a:schemeClr>
          </a:solidFill>
          <a:ln>
            <a:solidFill>
              <a:schemeClr val="accent2">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endParaRPr lang="en-US" sz="1400" dirty="0" smtClean="0">
              <a:solidFill>
                <a:schemeClr val="tx1"/>
              </a:solidFill>
            </a:endParaRPr>
          </a:p>
        </p:txBody>
      </p:sp>
      <p:sp>
        <p:nvSpPr>
          <p:cNvPr id="59" name="Rounded Rectangle 58"/>
          <p:cNvSpPr/>
          <p:nvPr/>
        </p:nvSpPr>
        <p:spPr>
          <a:xfrm>
            <a:off x="10167" y="1484784"/>
            <a:ext cx="9036496" cy="4896544"/>
          </a:xfrm>
          <a:prstGeom prst="roundRect">
            <a:avLst/>
          </a:prstGeom>
          <a:solidFill>
            <a:schemeClr val="accent2">
              <a:lumMod val="60000"/>
              <a:lumOff val="40000"/>
              <a:alpha val="50000"/>
            </a:schemeClr>
          </a:solidFill>
          <a:ln>
            <a:solidFill>
              <a:schemeClr val="accent2">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US" sz="1400" dirty="0" smtClean="0">
                <a:solidFill>
                  <a:schemeClr val="tx1"/>
                </a:solidFill>
              </a:rPr>
              <a:t>                           </a:t>
            </a:r>
          </a:p>
          <a:p>
            <a:r>
              <a:rPr lang="en-US" sz="1400" dirty="0">
                <a:solidFill>
                  <a:schemeClr val="tx1"/>
                </a:solidFill>
              </a:rPr>
              <a:t> </a:t>
            </a:r>
            <a:endParaRPr lang="en-US" sz="1400" dirty="0" smtClean="0">
              <a:solidFill>
                <a:schemeClr val="tx1"/>
              </a:solidFill>
            </a:endParaRPr>
          </a:p>
          <a:p>
            <a:r>
              <a:rPr lang="en-US" sz="1400" dirty="0">
                <a:solidFill>
                  <a:schemeClr val="tx1"/>
                </a:solidFill>
              </a:rPr>
              <a:t> </a:t>
            </a:r>
            <a:r>
              <a:rPr lang="en-US" sz="1400" dirty="0" smtClean="0">
                <a:solidFill>
                  <a:schemeClr val="tx1"/>
                </a:solidFill>
              </a:rPr>
              <a:t>      </a:t>
            </a:r>
          </a:p>
          <a:p>
            <a:r>
              <a:rPr lang="en-US" sz="1400" dirty="0">
                <a:solidFill>
                  <a:schemeClr val="tx1"/>
                </a:solidFill>
              </a:rPr>
              <a:t> </a:t>
            </a:r>
            <a:r>
              <a:rPr lang="en-US" sz="1400" dirty="0" smtClean="0">
                <a:solidFill>
                  <a:schemeClr val="tx1"/>
                </a:solidFill>
              </a:rPr>
              <a:t>                                                                                                                                                                Phase 2: Accelerator PSS</a:t>
            </a:r>
          </a:p>
        </p:txBody>
      </p:sp>
    </p:spTree>
    <p:extLst>
      <p:ext uri="{BB962C8B-B14F-4D97-AF65-F5344CB8AC3E}">
        <p14:creationId xmlns:p14="http://schemas.microsoft.com/office/powerpoint/2010/main" val="215833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500"/>
                                        <p:tgtEl>
                                          <p:spTgt spid="9"/>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500"/>
                                        <p:tgtEl>
                                          <p:spTgt spid="51"/>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500"/>
                                        <p:tgtEl>
                                          <p:spTgt spid="11"/>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circle(in)">
                                      <p:cBhvr>
                                        <p:cTn id="40" dur="500"/>
                                        <p:tgtEl>
                                          <p:spTgt spid="57"/>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down)">
                                      <p:cBhvr>
                                        <p:cTn id="44" dur="500"/>
                                        <p:tgtEl>
                                          <p:spTgt spid="53"/>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circle(in)">
                                      <p:cBhvr>
                                        <p:cTn id="51" dur="500"/>
                                        <p:tgtEl>
                                          <p:spTgt spid="58"/>
                                        </p:tgtEl>
                                      </p:cBhvr>
                                    </p:animEffect>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ircle(in)">
                                      <p:cBhvr>
                                        <p:cTn id="62" dur="500"/>
                                        <p:tgtEl>
                                          <p:spTgt spid="20"/>
                                        </p:tgtEl>
                                      </p:cBhvr>
                                    </p:animEffect>
                                  </p:childTnLst>
                                </p:cTn>
                              </p:par>
                            </p:childTnLst>
                          </p:cTn>
                        </p:par>
                        <p:par>
                          <p:cTn id="63" fill="hold">
                            <p:stCondLst>
                              <p:cond delay="500"/>
                            </p:stCondLst>
                            <p:childTnLst>
                              <p:par>
                                <p:cTn id="64" presetID="22" presetClass="entr" presetSubtype="4" fill="hold" nodeType="after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wipe(down)">
                                      <p:cBhvr>
                                        <p:cTn id="66" dur="500"/>
                                        <p:tgtEl>
                                          <p:spTgt spid="55"/>
                                        </p:tgtEl>
                                      </p:cBhvr>
                                    </p:animEffec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circle(in)">
                                      <p:cBhvr>
                                        <p:cTn id="73" dur="500"/>
                                        <p:tgtEl>
                                          <p:spTgt spid="21"/>
                                        </p:tgtEl>
                                      </p:cBhvr>
                                    </p:animEffect>
                                  </p:childTnLst>
                                </p:cTn>
                              </p:par>
                            </p:childTnLst>
                          </p:cTn>
                        </p:par>
                        <p:par>
                          <p:cTn id="74" fill="hold">
                            <p:stCondLst>
                              <p:cond delay="500"/>
                            </p:stCondLst>
                            <p:childTnLst>
                              <p:par>
                                <p:cTn id="75" presetID="22" presetClass="entr" presetSubtype="1"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up)">
                                      <p:cBhvr>
                                        <p:cTn id="77" dur="500"/>
                                        <p:tgtEl>
                                          <p:spTgt spid="56"/>
                                        </p:tgtEl>
                                      </p:cBhvr>
                                    </p:animEffect>
                                  </p:childTnLst>
                                </p:cTn>
                              </p:par>
                              <p:par>
                                <p:cTn id="78" presetID="1" presetClass="entr" presetSubtype="0"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49"/>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48"/>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20" grpId="0" animBg="1"/>
      <p:bldP spid="21" grpId="0" animBg="1"/>
      <p:bldP spid="41" grpId="0"/>
      <p:bldP spid="42" grpId="0"/>
      <p:bldP spid="43" grpId="0"/>
      <p:bldP spid="44" grpId="0"/>
      <p:bldP spid="45" grpId="0"/>
      <p:bldP spid="46" grpId="0"/>
      <p:bldP spid="47" grpId="0"/>
      <p:bldP spid="49" grpId="0" animBg="1"/>
      <p:bldP spid="49" grpId="1" animBg="1"/>
      <p:bldP spid="48" grpId="0" animBg="1"/>
      <p:bldP spid="48" grpId="1"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461" y="1509088"/>
            <a:ext cx="7129078" cy="5041253"/>
          </a:xfrm>
          <a:prstGeom prst="rect">
            <a:avLst/>
          </a:prstGeom>
        </p:spPr>
      </p:pic>
      <p:sp>
        <p:nvSpPr>
          <p:cNvPr id="8" name="Title 7"/>
          <p:cNvSpPr>
            <a:spLocks noGrp="1"/>
          </p:cNvSpPr>
          <p:nvPr>
            <p:ph type="title"/>
          </p:nvPr>
        </p:nvSpPr>
        <p:spPr/>
        <p:txBody>
          <a:bodyPr/>
          <a:lstStyle/>
          <a:p>
            <a:r>
              <a:rPr lang="en-US" dirty="0"/>
              <a:t>Access Points to Accelerator Tunnel</a:t>
            </a:r>
          </a:p>
        </p:txBody>
      </p:sp>
      <p:sp>
        <p:nvSpPr>
          <p:cNvPr id="9" name="Content Placeholder 8"/>
          <p:cNvSpPr>
            <a:spLocks noGrp="1"/>
          </p:cNvSpPr>
          <p:nvPr>
            <p:ph idx="1"/>
          </p:nvPr>
        </p:nvSpPr>
        <p:spPr>
          <a:xfrm>
            <a:off x="1038063" y="1844824"/>
            <a:ext cx="4968092" cy="1296145"/>
          </a:xfrm>
        </p:spPr>
        <p:txBody>
          <a:bodyPr>
            <a:noAutofit/>
          </a:bodyPr>
          <a:lstStyle/>
          <a:p>
            <a:pPr marL="0" indent="0" algn="just">
              <a:buNone/>
            </a:pPr>
            <a:r>
              <a:rPr lang="en-GB" sz="1400" dirty="0" smtClean="0"/>
              <a:t>In order to control and monitor the personnel access </a:t>
            </a:r>
            <a:r>
              <a:rPr lang="en-GB" sz="1400" dirty="0"/>
              <a:t>to PSS controlled areas at </a:t>
            </a:r>
            <a:r>
              <a:rPr lang="en-GB" sz="1400" dirty="0" smtClean="0"/>
              <a:t>any time, there </a:t>
            </a:r>
            <a:r>
              <a:rPr lang="en-GB" sz="1400" dirty="0"/>
              <a:t>will be two access points to PSS accelerator </a:t>
            </a:r>
            <a:r>
              <a:rPr lang="en-GB" sz="1400" dirty="0" smtClean="0"/>
              <a:t>tunnel.</a:t>
            </a:r>
          </a:p>
          <a:p>
            <a:pPr marL="228600" indent="-228600">
              <a:buFont typeface="+mj-lt"/>
              <a:buAutoNum type="arabicPeriod"/>
            </a:pPr>
            <a:r>
              <a:rPr lang="en-GB" sz="1400" dirty="0" smtClean="0"/>
              <a:t>Front end building (G01 level 90)</a:t>
            </a:r>
          </a:p>
          <a:p>
            <a:pPr marL="228600" indent="-228600">
              <a:buFont typeface="+mj-lt"/>
              <a:buAutoNum type="arabicPeriod"/>
            </a:pPr>
            <a:r>
              <a:rPr lang="en-GB" sz="1400" dirty="0" smtClean="0"/>
              <a:t>HEBT loading bay (G01 Level 100)</a:t>
            </a:r>
          </a:p>
          <a:p>
            <a:pPr marL="0" indent="0">
              <a:buNone/>
            </a:pPr>
            <a:endParaRPr lang="en-GB" sz="1000" dirty="0"/>
          </a:p>
          <a:p>
            <a:pPr marL="0" indent="0">
              <a:buNone/>
            </a:pPr>
            <a:endParaRPr lang="en-US" sz="1000"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6</a:t>
            </a:fld>
            <a:endParaRPr lang="en-GB"/>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9226" y="1752599"/>
            <a:ext cx="975706" cy="1715539"/>
          </a:xfrm>
          <a:prstGeom prst="rect">
            <a:avLst/>
          </a:prstGeom>
          <a:ln>
            <a:solidFill>
              <a:schemeClr val="tx1"/>
            </a:solidFill>
            <a:prstDash val="dash"/>
          </a:ln>
        </p:spPr>
      </p:pic>
      <p:cxnSp>
        <p:nvCxnSpPr>
          <p:cNvPr id="7" name="Straight Arrow Connector 6"/>
          <p:cNvCxnSpPr/>
          <p:nvPr/>
        </p:nvCxnSpPr>
        <p:spPr>
          <a:xfrm flipH="1" flipV="1">
            <a:off x="7328427" y="3245210"/>
            <a:ext cx="472094" cy="48113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4797152"/>
            <a:ext cx="975706" cy="1715539"/>
          </a:xfrm>
          <a:prstGeom prst="rect">
            <a:avLst/>
          </a:prstGeom>
          <a:ln>
            <a:solidFill>
              <a:schemeClr val="tx1"/>
            </a:solidFill>
            <a:prstDash val="dash"/>
          </a:ln>
        </p:spPr>
      </p:pic>
      <p:cxnSp>
        <p:nvCxnSpPr>
          <p:cNvPr id="11" name="Straight Arrow Connector 10"/>
          <p:cNvCxnSpPr/>
          <p:nvPr/>
        </p:nvCxnSpPr>
        <p:spPr>
          <a:xfrm flipH="1">
            <a:off x="2941833" y="4324885"/>
            <a:ext cx="394058" cy="64753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794699" y="3726341"/>
            <a:ext cx="186218" cy="190500"/>
          </a:xfrm>
          <a:prstGeom prst="rect">
            <a:avLst/>
          </a:prstGeom>
          <a:solidFill>
            <a:srgbClr val="92D050">
              <a:alpha val="41000"/>
            </a:srgbClr>
          </a:solidFill>
          <a:ln w="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3335891" y="4134385"/>
            <a:ext cx="186218" cy="190500"/>
          </a:xfrm>
          <a:prstGeom prst="rect">
            <a:avLst/>
          </a:prstGeom>
          <a:solidFill>
            <a:srgbClr val="92D050">
              <a:alpha val="41000"/>
            </a:srgbClr>
          </a:solidFill>
          <a:ln w="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Content Placeholder 8"/>
          <p:cNvSpPr txBox="1">
            <a:spLocks/>
          </p:cNvSpPr>
          <p:nvPr/>
        </p:nvSpPr>
        <p:spPr>
          <a:xfrm>
            <a:off x="3138862" y="4770056"/>
            <a:ext cx="4997677" cy="1770367"/>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7313" indent="-87313" algn="just"/>
            <a:r>
              <a:rPr lang="en-GB" sz="1200" dirty="0"/>
              <a:t>Double-door access system to ensure single person entry/exit</a:t>
            </a:r>
            <a:r>
              <a:rPr lang="en-GB" sz="1200" dirty="0" smtClean="0"/>
              <a:t>.</a:t>
            </a:r>
          </a:p>
          <a:p>
            <a:pPr marL="87313" indent="-87313" algn="just">
              <a:tabLst>
                <a:tab pos="87313" algn="l"/>
              </a:tabLst>
            </a:pPr>
            <a:r>
              <a:rPr lang="en-GB" sz="1200" dirty="0"/>
              <a:t>Entry of personnel upon </a:t>
            </a:r>
            <a:r>
              <a:rPr lang="en-GB" sz="1200" dirty="0" smtClean="0"/>
              <a:t>identification.</a:t>
            </a:r>
            <a:endParaRPr lang="en-US" sz="1200" dirty="0"/>
          </a:p>
          <a:p>
            <a:pPr marL="87313" lvl="0" indent="-87313" algn="just"/>
            <a:r>
              <a:rPr lang="en-GB" sz="1200" dirty="0" smtClean="0"/>
              <a:t>PSS </a:t>
            </a:r>
            <a:r>
              <a:rPr lang="en-GB" sz="1200" dirty="0"/>
              <a:t>key exchange </a:t>
            </a:r>
            <a:r>
              <a:rPr lang="en-GB" sz="1200" dirty="0" smtClean="0"/>
              <a:t>system.</a:t>
            </a:r>
            <a:endParaRPr lang="en-US" sz="1200" dirty="0"/>
          </a:p>
          <a:p>
            <a:pPr marL="87313" lvl="0" indent="-87313" algn="just"/>
            <a:r>
              <a:rPr lang="en-GB" sz="1200" dirty="0" smtClean="0"/>
              <a:t>Communication </a:t>
            </a:r>
            <a:r>
              <a:rPr lang="en-GB" sz="1200" dirty="0"/>
              <a:t>between the access system booth and Main Control </a:t>
            </a:r>
            <a:r>
              <a:rPr lang="en-GB" sz="1200" dirty="0" smtClean="0"/>
              <a:t>Room </a:t>
            </a:r>
            <a:r>
              <a:rPr lang="en-GB" sz="1200" dirty="0"/>
              <a:t>(MCR) by intercom.</a:t>
            </a:r>
            <a:endParaRPr lang="en-US" sz="1200" dirty="0"/>
          </a:p>
          <a:p>
            <a:pPr marL="87313" lvl="0" indent="-87313" algn="just"/>
            <a:r>
              <a:rPr lang="en-GB" sz="1200" dirty="0"/>
              <a:t>Video surveillance (CCTV) inside the access system booth to be used in MCR.</a:t>
            </a:r>
            <a:endParaRPr lang="en-US" sz="1200" dirty="0"/>
          </a:p>
          <a:p>
            <a:pPr marL="0" indent="0">
              <a:buFont typeface="Arial" panose="020B0604020202020204" pitchFamily="34" charset="0"/>
              <a:buNone/>
            </a:pPr>
            <a:endParaRPr lang="en-GB" sz="1000" dirty="0" smtClean="0"/>
          </a:p>
          <a:p>
            <a:pPr marL="0" indent="0">
              <a:buFont typeface="Arial" panose="020B0604020202020204" pitchFamily="34" charset="0"/>
              <a:buNone/>
            </a:pPr>
            <a:endParaRPr lang="en-US" sz="1000" dirty="0"/>
          </a:p>
        </p:txBody>
      </p:sp>
    </p:spTree>
    <p:extLst>
      <p:ext uri="{BB962C8B-B14F-4D97-AF65-F5344CB8AC3E}">
        <p14:creationId xmlns:p14="http://schemas.microsoft.com/office/powerpoint/2010/main" val="406397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1000"/>
                                        <p:tgtEl>
                                          <p:spTgt spid="13"/>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500"/>
                                        <p:tgtEl>
                                          <p:spTgt spid="7"/>
                                        </p:tgtEl>
                                      </p:cBhvr>
                                    </p:animEffect>
                                  </p:childTnLst>
                                </p:cTn>
                              </p:par>
                              <p:par>
                                <p:cTn id="15" presetID="6"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500"/>
                                        <p:tgtEl>
                                          <p:spTgt spid="11"/>
                                        </p:tgtEl>
                                      </p:cBhvr>
                                    </p:animEffect>
                                  </p:childTnLst>
                                </p:cTn>
                              </p:par>
                            </p:childTnLst>
                          </p:cTn>
                        </p:par>
                        <p:par>
                          <p:cTn id="18" fill="hold">
                            <p:stCondLst>
                              <p:cond delay="1500"/>
                            </p:stCondLst>
                            <p:childTnLst>
                              <p:par>
                                <p:cTn id="19" presetID="6"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500"/>
                                        <p:tgtEl>
                                          <p:spTgt spid="6"/>
                                        </p:tgtEl>
                                      </p:cBhvr>
                                    </p:animEffect>
                                  </p:childTnLst>
                                </p:cTn>
                              </p:par>
                              <p:par>
                                <p:cTn id="22" presetID="6"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PSS 1 H</a:t>
            </a:r>
            <a:r>
              <a:rPr lang="en-US" dirty="0" smtClean="0"/>
              <a:t>ardware: Beam-off Stations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556792"/>
            <a:ext cx="7308252" cy="5162400"/>
          </a:xfrm>
          <a:prstGeom prst="rect">
            <a:avLst/>
          </a:prstGeom>
        </p:spPr>
      </p:pic>
      <p:cxnSp>
        <p:nvCxnSpPr>
          <p:cNvPr id="12" name="Straight Connector 11"/>
          <p:cNvCxnSpPr>
            <a:endCxn id="1044" idx="7"/>
          </p:cNvCxnSpPr>
          <p:nvPr/>
        </p:nvCxnSpPr>
        <p:spPr>
          <a:xfrm flipH="1">
            <a:off x="1506259" y="3717032"/>
            <a:ext cx="1409557" cy="2011856"/>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0" name="Straight Connector 19"/>
          <p:cNvCxnSpPr>
            <a:endCxn id="60" idx="0"/>
          </p:cNvCxnSpPr>
          <p:nvPr/>
        </p:nvCxnSpPr>
        <p:spPr>
          <a:xfrm>
            <a:off x="4004517" y="3896032"/>
            <a:ext cx="999531" cy="181567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8" name="Straight Connector 17"/>
          <p:cNvCxnSpPr/>
          <p:nvPr/>
        </p:nvCxnSpPr>
        <p:spPr>
          <a:xfrm>
            <a:off x="4067944" y="3609020"/>
            <a:ext cx="1193167" cy="2218595"/>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1" name="Straight Connector 20"/>
          <p:cNvCxnSpPr>
            <a:endCxn id="63" idx="0"/>
          </p:cNvCxnSpPr>
          <p:nvPr/>
        </p:nvCxnSpPr>
        <p:spPr>
          <a:xfrm>
            <a:off x="3352906" y="3795133"/>
            <a:ext cx="181385" cy="1917078"/>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a:off x="3587553" y="2743811"/>
            <a:ext cx="3183562" cy="1575023"/>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3" name="Straight Connector 22"/>
          <p:cNvCxnSpPr/>
          <p:nvPr/>
        </p:nvCxnSpPr>
        <p:spPr>
          <a:xfrm>
            <a:off x="3595158" y="2983342"/>
            <a:ext cx="3065074" cy="2317866"/>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1043" name="Rectangle 1042"/>
          <p:cNvSpPr/>
          <p:nvPr/>
        </p:nvSpPr>
        <p:spPr>
          <a:xfrm>
            <a:off x="1439333" y="1742173"/>
            <a:ext cx="1180122" cy="1804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a:hlinkClick r:id="rId3" action="ppaction://hlinksldjump"/>
          </p:cNvPr>
          <p:cNvPicPr>
            <a:picLocks noChangeAspect="1" noChangeArrowheads="1"/>
          </p:cNvPicPr>
          <p:nvPr/>
        </p:nvPicPr>
        <p:blipFill rotWithShape="1">
          <a:blip r:embed="rId4" cstate="print">
            <a:lum bright="20000" contrast="40000"/>
            <a:extLst>
              <a:ext uri="{28A0092B-C50C-407E-A947-70E740481C1C}">
                <a14:useLocalDpi xmlns:a14="http://schemas.microsoft.com/office/drawing/2010/main" val="0"/>
              </a:ext>
            </a:extLst>
          </a:blip>
          <a:srcRect b="3667"/>
          <a:stretch/>
        </p:blipFill>
        <p:spPr bwMode="auto">
          <a:xfrm>
            <a:off x="2619774" y="1912163"/>
            <a:ext cx="1575624" cy="2142359"/>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Group 36"/>
          <p:cNvGrpSpPr/>
          <p:nvPr/>
        </p:nvGrpSpPr>
        <p:grpSpPr>
          <a:xfrm>
            <a:off x="1321871" y="5697252"/>
            <a:ext cx="216024" cy="216024"/>
            <a:chOff x="1321871" y="5697252"/>
            <a:chExt cx="216024" cy="216024"/>
          </a:xfrm>
        </p:grpSpPr>
        <p:sp>
          <p:nvSpPr>
            <p:cNvPr id="1044" name="Oval 1043"/>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46" name="Oval 1045"/>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56" name="Group 55"/>
          <p:cNvGrpSpPr/>
          <p:nvPr/>
        </p:nvGrpSpPr>
        <p:grpSpPr>
          <a:xfrm>
            <a:off x="5179334" y="5800682"/>
            <a:ext cx="216024" cy="216024"/>
            <a:chOff x="1321871" y="5697252"/>
            <a:chExt cx="216024" cy="216024"/>
          </a:xfrm>
        </p:grpSpPr>
        <p:sp>
          <p:nvSpPr>
            <p:cNvPr id="57" name="Oval 56"/>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Oval 57"/>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59" name="Group 58"/>
          <p:cNvGrpSpPr/>
          <p:nvPr/>
        </p:nvGrpSpPr>
        <p:grpSpPr>
          <a:xfrm>
            <a:off x="4896036" y="5711702"/>
            <a:ext cx="216024" cy="216024"/>
            <a:chOff x="1321871" y="5697252"/>
            <a:chExt cx="216024" cy="216024"/>
          </a:xfrm>
        </p:grpSpPr>
        <p:sp>
          <p:nvSpPr>
            <p:cNvPr id="60" name="Oval 59"/>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1" name="Oval 60"/>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62" name="Group 61"/>
          <p:cNvGrpSpPr/>
          <p:nvPr/>
        </p:nvGrpSpPr>
        <p:grpSpPr>
          <a:xfrm>
            <a:off x="3426279" y="5712211"/>
            <a:ext cx="216024" cy="216024"/>
            <a:chOff x="1321871" y="5697252"/>
            <a:chExt cx="216024" cy="216024"/>
          </a:xfrm>
        </p:grpSpPr>
        <p:sp>
          <p:nvSpPr>
            <p:cNvPr id="63" name="Oval 62"/>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Oval 63"/>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65" name="Group 64"/>
          <p:cNvGrpSpPr/>
          <p:nvPr/>
        </p:nvGrpSpPr>
        <p:grpSpPr>
          <a:xfrm>
            <a:off x="7232920" y="5661248"/>
            <a:ext cx="216024" cy="216024"/>
            <a:chOff x="1321871" y="5697252"/>
            <a:chExt cx="216024" cy="216024"/>
          </a:xfrm>
        </p:grpSpPr>
        <p:sp>
          <p:nvSpPr>
            <p:cNvPr id="66" name="Oval 65"/>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7" name="Oval 66"/>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68" name="Group 67"/>
          <p:cNvGrpSpPr/>
          <p:nvPr/>
        </p:nvGrpSpPr>
        <p:grpSpPr>
          <a:xfrm>
            <a:off x="7236296" y="4437112"/>
            <a:ext cx="216024" cy="216024"/>
            <a:chOff x="1321871" y="5697252"/>
            <a:chExt cx="216024" cy="216024"/>
          </a:xfrm>
        </p:grpSpPr>
        <p:sp>
          <p:nvSpPr>
            <p:cNvPr id="69" name="Oval 68"/>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0" name="Oval 69"/>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053" name="Rectangle 1052"/>
          <p:cNvSpPr/>
          <p:nvPr/>
        </p:nvSpPr>
        <p:spPr>
          <a:xfrm>
            <a:off x="1178852" y="5952745"/>
            <a:ext cx="502061" cy="369332"/>
          </a:xfrm>
          <a:prstGeom prst="rect">
            <a:avLst/>
          </a:prstGeom>
        </p:spPr>
        <p:txBody>
          <a:bodyPr wrap="none">
            <a:spAutoFit/>
          </a:bodyPr>
          <a:lstStyle/>
          <a:p>
            <a:r>
              <a:rPr lang="en-US" sz="900" dirty="0"/>
              <a:t>Zone </a:t>
            </a:r>
            <a:r>
              <a:rPr lang="en-US" sz="900" dirty="0" smtClean="0"/>
              <a:t>2</a:t>
            </a:r>
          </a:p>
          <a:p>
            <a:r>
              <a:rPr lang="en-US" sz="900" dirty="0" smtClean="0"/>
              <a:t>BOS 1</a:t>
            </a:r>
            <a:endParaRPr lang="en-US" sz="900" dirty="0"/>
          </a:p>
        </p:txBody>
      </p:sp>
      <p:sp>
        <p:nvSpPr>
          <p:cNvPr id="79" name="Rectangle 78"/>
          <p:cNvSpPr/>
          <p:nvPr/>
        </p:nvSpPr>
        <p:spPr>
          <a:xfrm>
            <a:off x="4666052" y="5962473"/>
            <a:ext cx="513282" cy="369332"/>
          </a:xfrm>
          <a:prstGeom prst="rect">
            <a:avLst/>
          </a:prstGeom>
        </p:spPr>
        <p:txBody>
          <a:bodyPr wrap="none">
            <a:spAutoFit/>
          </a:bodyPr>
          <a:lstStyle/>
          <a:p>
            <a:r>
              <a:rPr lang="en-US" sz="900" dirty="0"/>
              <a:t>Zone </a:t>
            </a:r>
            <a:r>
              <a:rPr lang="en-US" sz="900" dirty="0" smtClean="0"/>
              <a:t>2</a:t>
            </a:r>
          </a:p>
          <a:p>
            <a:r>
              <a:rPr lang="en-US" sz="900" dirty="0" smtClean="0"/>
              <a:t>BOS 3</a:t>
            </a:r>
            <a:endParaRPr lang="en-US" sz="900" dirty="0"/>
          </a:p>
        </p:txBody>
      </p:sp>
      <p:sp>
        <p:nvSpPr>
          <p:cNvPr id="80" name="Rectangle 79"/>
          <p:cNvSpPr/>
          <p:nvPr/>
        </p:nvSpPr>
        <p:spPr>
          <a:xfrm>
            <a:off x="3279884" y="5965121"/>
            <a:ext cx="502061" cy="369332"/>
          </a:xfrm>
          <a:prstGeom prst="rect">
            <a:avLst/>
          </a:prstGeom>
        </p:spPr>
        <p:txBody>
          <a:bodyPr wrap="none">
            <a:spAutoFit/>
          </a:bodyPr>
          <a:lstStyle/>
          <a:p>
            <a:r>
              <a:rPr lang="en-US" sz="900" dirty="0"/>
              <a:t>Zone </a:t>
            </a:r>
            <a:r>
              <a:rPr lang="en-US" sz="900" dirty="0" smtClean="0"/>
              <a:t>2</a:t>
            </a:r>
          </a:p>
          <a:p>
            <a:r>
              <a:rPr lang="en-US" sz="900" dirty="0" smtClean="0"/>
              <a:t>BOS 2</a:t>
            </a:r>
            <a:endParaRPr lang="en-US" sz="900" dirty="0"/>
          </a:p>
        </p:txBody>
      </p:sp>
      <p:sp>
        <p:nvSpPr>
          <p:cNvPr id="81" name="Rectangle 80"/>
          <p:cNvSpPr/>
          <p:nvPr/>
        </p:nvSpPr>
        <p:spPr>
          <a:xfrm>
            <a:off x="5346718" y="5692246"/>
            <a:ext cx="502061" cy="369332"/>
          </a:xfrm>
          <a:prstGeom prst="rect">
            <a:avLst/>
          </a:prstGeom>
        </p:spPr>
        <p:txBody>
          <a:bodyPr wrap="none">
            <a:spAutoFit/>
          </a:bodyPr>
          <a:lstStyle/>
          <a:p>
            <a:r>
              <a:rPr lang="en-US" sz="900" dirty="0"/>
              <a:t>Zone 1</a:t>
            </a:r>
            <a:endParaRPr lang="en-US" sz="900" dirty="0" smtClean="0"/>
          </a:p>
          <a:p>
            <a:r>
              <a:rPr lang="en-US" sz="900" dirty="0" smtClean="0"/>
              <a:t>BOS 1</a:t>
            </a:r>
            <a:endParaRPr lang="en-US" sz="900" dirty="0"/>
          </a:p>
        </p:txBody>
      </p:sp>
      <p:sp>
        <p:nvSpPr>
          <p:cNvPr id="82" name="Rectangle 81"/>
          <p:cNvSpPr/>
          <p:nvPr/>
        </p:nvSpPr>
        <p:spPr>
          <a:xfrm>
            <a:off x="7469871" y="5637880"/>
            <a:ext cx="502061" cy="369332"/>
          </a:xfrm>
          <a:prstGeom prst="rect">
            <a:avLst/>
          </a:prstGeom>
        </p:spPr>
        <p:txBody>
          <a:bodyPr wrap="none">
            <a:spAutoFit/>
          </a:bodyPr>
          <a:lstStyle/>
          <a:p>
            <a:r>
              <a:rPr lang="en-US" sz="900" dirty="0"/>
              <a:t>Zone 1</a:t>
            </a:r>
            <a:endParaRPr lang="en-US" sz="900" dirty="0" smtClean="0"/>
          </a:p>
          <a:p>
            <a:r>
              <a:rPr lang="en-US" sz="900" dirty="0" smtClean="0"/>
              <a:t>BOS 2</a:t>
            </a:r>
            <a:endParaRPr lang="en-US" sz="900" dirty="0"/>
          </a:p>
        </p:txBody>
      </p:sp>
      <p:sp>
        <p:nvSpPr>
          <p:cNvPr id="83" name="Rectangle 82"/>
          <p:cNvSpPr/>
          <p:nvPr/>
        </p:nvSpPr>
        <p:spPr>
          <a:xfrm>
            <a:off x="7470303" y="4426107"/>
            <a:ext cx="502061" cy="369332"/>
          </a:xfrm>
          <a:prstGeom prst="rect">
            <a:avLst/>
          </a:prstGeom>
        </p:spPr>
        <p:txBody>
          <a:bodyPr wrap="none">
            <a:spAutoFit/>
          </a:bodyPr>
          <a:lstStyle/>
          <a:p>
            <a:r>
              <a:rPr lang="en-US" sz="900" dirty="0"/>
              <a:t>Zone 1</a:t>
            </a:r>
            <a:endParaRPr lang="en-US" sz="900" dirty="0" smtClean="0"/>
          </a:p>
          <a:p>
            <a:r>
              <a:rPr lang="en-US" sz="900" dirty="0" smtClean="0"/>
              <a:t>BOS 3</a:t>
            </a:r>
            <a:endParaRPr lang="en-US" sz="900" dirty="0"/>
          </a:p>
        </p:txBody>
      </p:sp>
      <p:sp>
        <p:nvSpPr>
          <p:cNvPr id="92" name="TextBox 91"/>
          <p:cNvSpPr txBox="1"/>
          <p:nvPr/>
        </p:nvSpPr>
        <p:spPr>
          <a:xfrm>
            <a:off x="762286" y="1759176"/>
            <a:ext cx="1496721" cy="261610"/>
          </a:xfrm>
          <a:prstGeom prst="rect">
            <a:avLst/>
          </a:prstGeom>
          <a:solidFill>
            <a:schemeClr val="bg1"/>
          </a:solidFill>
        </p:spPr>
        <p:txBody>
          <a:bodyPr wrap="square" rtlCol="0">
            <a:spAutoFit/>
          </a:bodyPr>
          <a:lstStyle/>
          <a:p>
            <a:r>
              <a:rPr lang="en-US" sz="1100" b="1" dirty="0" smtClean="0"/>
              <a:t>PSS 1 Area Plan View</a:t>
            </a:r>
            <a:endParaRPr lang="en-US" sz="1100" b="1" dirty="0"/>
          </a:p>
        </p:txBody>
      </p:sp>
      <p:sp>
        <p:nvSpPr>
          <p:cNvPr id="5" name="TextBox 4"/>
          <p:cNvSpPr txBox="1"/>
          <p:nvPr/>
        </p:nvSpPr>
        <p:spPr>
          <a:xfrm>
            <a:off x="822183" y="1781358"/>
            <a:ext cx="1368152" cy="261610"/>
          </a:xfrm>
          <a:prstGeom prst="rect">
            <a:avLst/>
          </a:prstGeom>
          <a:solidFill>
            <a:schemeClr val="bg1"/>
          </a:solidFill>
        </p:spPr>
        <p:txBody>
          <a:bodyPr wrap="square" rtlCol="0">
            <a:spAutoFit/>
          </a:bodyPr>
          <a:lstStyle/>
          <a:p>
            <a:r>
              <a:rPr lang="en-US" sz="1100" b="1" dirty="0"/>
              <a:t>Beam-off Stations</a:t>
            </a:r>
          </a:p>
        </p:txBody>
      </p:sp>
    </p:spTree>
    <p:extLst>
      <p:ext uri="{BB962C8B-B14F-4D97-AF65-F5344CB8AC3E}">
        <p14:creationId xmlns:p14="http://schemas.microsoft.com/office/powerpoint/2010/main" val="236661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0.11232 -0.225 L 4.72222E-6 1.11111E-6 " pathEditMode="relative" rAng="0" ptsTypes="AA">
                                      <p:cBhvr>
                                        <p:cTn id="14" dur="2000" fill="hold"/>
                                        <p:tgtEl>
                                          <p:spTgt spid="12"/>
                                        </p:tgtEl>
                                        <p:attrNameLst>
                                          <p:attrName>ppt_x</p:attrName>
                                          <p:attrName>ppt_y</p:attrName>
                                        </p:attrNameLst>
                                      </p:cBhvr>
                                      <p:rCtr x="-5625" y="11250"/>
                                    </p:animMotion>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42" presetClass="path" presetSubtype="0" accel="50000" decel="50000" fill="hold" nodeType="withEffect">
                                  <p:stCondLst>
                                    <p:cond delay="0"/>
                                  </p:stCondLst>
                                  <p:childTnLst>
                                    <p:animMotion origin="layout" path="M -0.01823 -0.2 L -2.5E-6 0 " pathEditMode="relative" rAng="0" ptsTypes="AA">
                                      <p:cBhvr>
                                        <p:cTn id="18" dur="2000" fill="hold"/>
                                        <p:tgtEl>
                                          <p:spTgt spid="21"/>
                                        </p:tgtEl>
                                        <p:attrNameLst>
                                          <p:attrName>ppt_x</p:attrName>
                                          <p:attrName>ppt_y</p:attrName>
                                        </p:attrNameLst>
                                      </p:cBhvr>
                                      <p:rCtr x="903" y="10000"/>
                                    </p:animMotion>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0.08316 -0.20463 L 3.61111E-6 -2.96296E-6 " pathEditMode="relative" rAng="0" ptsTypes="AA">
                                      <p:cBhvr>
                                        <p:cTn id="22" dur="2000" fill="hold"/>
                                        <p:tgtEl>
                                          <p:spTgt spid="18"/>
                                        </p:tgtEl>
                                        <p:attrNameLst>
                                          <p:attrName>ppt_x</p:attrName>
                                          <p:attrName>ppt_y</p:attrName>
                                        </p:attrNameLst>
                                      </p:cBhvr>
                                      <p:rCtr x="4149" y="10231"/>
                                    </p:animMotion>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0.07135 -0.18612 L -4.72222E-6 4.07407E-6 " pathEditMode="relative" rAng="0" ptsTypes="AA">
                                      <p:cBhvr>
                                        <p:cTn id="26" dur="2000" fill="hold"/>
                                        <p:tgtEl>
                                          <p:spTgt spid="20"/>
                                        </p:tgtEl>
                                        <p:attrNameLst>
                                          <p:attrName>ppt_x</p:attrName>
                                          <p:attrName>ppt_y</p:attrName>
                                        </p:attrNameLst>
                                      </p:cBhvr>
                                      <p:rCtr x="3559" y="9306"/>
                                    </p:animMotion>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0.17413 -0.11273 L 0.05174 0.03774 " pathEditMode="relative" rAng="0" ptsTypes="AA">
                                      <p:cBhvr>
                                        <p:cTn id="30" dur="2000" fill="hold"/>
                                        <p:tgtEl>
                                          <p:spTgt spid="22"/>
                                        </p:tgtEl>
                                        <p:attrNameLst>
                                          <p:attrName>ppt_x</p:attrName>
                                          <p:attrName>ppt_y</p:attrName>
                                        </p:attrNameLst>
                                      </p:cBhvr>
                                      <p:rCtr x="11285" y="7523"/>
                                    </p:animMotion>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42" presetClass="path" presetSubtype="0" accel="50000" decel="50000" fill="hold" nodeType="withEffect">
                                  <p:stCondLst>
                                    <p:cond delay="0"/>
                                  </p:stCondLst>
                                  <p:childTnLst>
                                    <p:animMotion origin="layout" path="M -0.17152 -0.17153 L 0.06528 0.06412 " pathEditMode="relative" rAng="0" ptsTypes="AA">
                                      <p:cBhvr>
                                        <p:cTn id="34" dur="2000" fill="hold"/>
                                        <p:tgtEl>
                                          <p:spTgt spid="23"/>
                                        </p:tgtEl>
                                        <p:attrNameLst>
                                          <p:attrName>ppt_x</p:attrName>
                                          <p:attrName>ppt_y</p:attrName>
                                        </p:attrNameLst>
                                      </p:cBhvr>
                                      <p:rCtr x="11840" y="11782"/>
                                    </p:animMotion>
                                  </p:childTnLst>
                                </p:cTn>
                              </p:par>
                            </p:childTnLst>
                          </p:cTn>
                        </p:par>
                        <p:par>
                          <p:cTn id="35" fill="hold">
                            <p:stCondLst>
                              <p:cond delay="2000"/>
                            </p:stCondLst>
                            <p:childTnLst>
                              <p:par>
                                <p:cTn id="36" presetID="1" presetClass="entr" presetSubtype="0" fill="hold" nodeType="after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6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8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79"/>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 grpId="0"/>
      <p:bldP spid="79" grpId="0"/>
      <p:bldP spid="80" grpId="0"/>
      <p:bldP spid="81" grpId="0"/>
      <p:bldP spid="82" grpId="0"/>
      <p:bldP spid="83"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hlinkClick r:id="rId2" action="ppaction://hlinksldjump"/>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73320" y="1445628"/>
            <a:ext cx="8424000" cy="4892400"/>
          </a:xfrm>
          <a:prstGeom prst="rect">
            <a:avLst/>
          </a:prstGeom>
        </p:spPr>
      </p:pic>
      <p:sp>
        <p:nvSpPr>
          <p:cNvPr id="4" name="Rektangel 6"/>
          <p:cNvSpPr/>
          <p:nvPr/>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sp>
        <p:nvSpPr>
          <p:cNvPr id="5" name="Title 1"/>
          <p:cNvSpPr>
            <a:spLocks noGrp="1"/>
          </p:cNvSpPr>
          <p:nvPr>
            <p:ph type="title"/>
          </p:nvPr>
        </p:nvSpPr>
        <p:spPr>
          <a:xfrm>
            <a:off x="457200" y="274638"/>
            <a:ext cx="7139136" cy="1143000"/>
          </a:xfrm>
        </p:spPr>
        <p:txBody>
          <a:bodyPr/>
          <a:lstStyle/>
          <a:p>
            <a:pPr lvl="0" algn="l"/>
            <a:r>
              <a:rPr lang="en-US" sz="3200" dirty="0" smtClean="0">
                <a:solidFill>
                  <a:schemeClr val="bg1"/>
                </a:solidFill>
              </a:rPr>
              <a:t>Beam-off Station Design</a:t>
            </a:r>
            <a:endParaRPr lang="sv-SE" sz="3200" dirty="0">
              <a:solidFill>
                <a:schemeClr val="bg1"/>
              </a:solidFill>
            </a:endParaRPr>
          </a:p>
        </p:txBody>
      </p:sp>
      <p:sp>
        <p:nvSpPr>
          <p:cNvPr id="9" name="Slide Number Placeholder 5"/>
          <p:cNvSpPr>
            <a:spLocks noGrp="1"/>
          </p:cNvSpPr>
          <p:nvPr>
            <p:ph type="sldNum" sz="quarter" idx="12"/>
          </p:nvPr>
        </p:nvSpPr>
        <p:spPr>
          <a:xfrm>
            <a:off x="6553200" y="6356350"/>
            <a:ext cx="2133600" cy="365125"/>
          </a:xfrm>
        </p:spPr>
        <p:txBody>
          <a:bodyPr/>
          <a:lstStyle/>
          <a:p>
            <a:fld id="{551115BC-487E-4422-894C-CB7CD3E79223}" type="slidenum">
              <a:rPr lang="sv-SE" smtClean="0"/>
              <a:t>8</a:t>
            </a:fld>
            <a:endParaRPr lang="sv-SE"/>
          </a:p>
        </p:txBody>
      </p:sp>
      <p:pic>
        <p:nvPicPr>
          <p:cNvPr id="10" name="Bildobjekt 5" descr="ESS-vit-logg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cxnSp>
        <p:nvCxnSpPr>
          <p:cNvPr id="6" name="Straight Arrow Connector 5"/>
          <p:cNvCxnSpPr/>
          <p:nvPr/>
        </p:nvCxnSpPr>
        <p:spPr>
          <a:xfrm>
            <a:off x="5334000" y="2133600"/>
            <a:ext cx="914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24600" y="1995100"/>
            <a:ext cx="1371600" cy="276999"/>
          </a:xfrm>
          <a:prstGeom prst="rect">
            <a:avLst/>
          </a:prstGeom>
        </p:spPr>
        <p:txBody>
          <a:bodyPr wrap="square">
            <a:spAutoFit/>
          </a:bodyPr>
          <a:lstStyle/>
          <a:p>
            <a:r>
              <a:rPr lang="en-GB" sz="1200" dirty="0" smtClean="0"/>
              <a:t>Search Buzzer</a:t>
            </a:r>
            <a:endParaRPr lang="en-GB" sz="1200" dirty="0"/>
          </a:p>
        </p:txBody>
      </p:sp>
      <p:sp>
        <p:nvSpPr>
          <p:cNvPr id="17" name="Rectangle 16"/>
          <p:cNvSpPr/>
          <p:nvPr/>
        </p:nvSpPr>
        <p:spPr>
          <a:xfrm>
            <a:off x="6324600" y="2299900"/>
            <a:ext cx="1828800" cy="276999"/>
          </a:xfrm>
          <a:prstGeom prst="rect">
            <a:avLst/>
          </a:prstGeom>
        </p:spPr>
        <p:txBody>
          <a:bodyPr wrap="square">
            <a:spAutoFit/>
          </a:bodyPr>
          <a:lstStyle/>
          <a:p>
            <a:r>
              <a:rPr lang="en-GB" sz="1200" dirty="0" smtClean="0"/>
              <a:t>Beam-off button </a:t>
            </a:r>
            <a:r>
              <a:rPr lang="en-GB" sz="1200" dirty="0"/>
              <a:t>p</a:t>
            </a:r>
            <a:r>
              <a:rPr lang="en-GB" sz="1200" dirty="0" smtClean="0"/>
              <a:t>ressed</a:t>
            </a:r>
            <a:endParaRPr lang="en-GB" sz="1200" dirty="0"/>
          </a:p>
        </p:txBody>
      </p:sp>
      <p:sp>
        <p:nvSpPr>
          <p:cNvPr id="18" name="Rectangle 17"/>
          <p:cNvSpPr/>
          <p:nvPr/>
        </p:nvSpPr>
        <p:spPr>
          <a:xfrm>
            <a:off x="6324600" y="2604700"/>
            <a:ext cx="1828800" cy="276999"/>
          </a:xfrm>
          <a:prstGeom prst="rect">
            <a:avLst/>
          </a:prstGeom>
        </p:spPr>
        <p:txBody>
          <a:bodyPr wrap="square">
            <a:spAutoFit/>
          </a:bodyPr>
          <a:lstStyle/>
          <a:p>
            <a:r>
              <a:rPr lang="en-GB" sz="1200" dirty="0" smtClean="0"/>
              <a:t>Search</a:t>
            </a:r>
            <a:endParaRPr lang="en-GB" sz="1200" dirty="0"/>
          </a:p>
        </p:txBody>
      </p:sp>
      <p:cxnSp>
        <p:nvCxnSpPr>
          <p:cNvPr id="19" name="Straight Arrow Connector 18"/>
          <p:cNvCxnSpPr/>
          <p:nvPr/>
        </p:nvCxnSpPr>
        <p:spPr>
          <a:xfrm>
            <a:off x="5615492" y="4430017"/>
            <a:ext cx="120243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953518" y="4291517"/>
            <a:ext cx="1371600" cy="276999"/>
          </a:xfrm>
          <a:prstGeom prst="rect">
            <a:avLst/>
          </a:prstGeom>
        </p:spPr>
        <p:txBody>
          <a:bodyPr wrap="square">
            <a:spAutoFit/>
          </a:bodyPr>
          <a:lstStyle/>
          <a:p>
            <a:r>
              <a:rPr lang="en-GB" sz="1200" dirty="0" smtClean="0"/>
              <a:t>Search button</a:t>
            </a:r>
            <a:endParaRPr lang="en-GB" sz="1200" dirty="0"/>
          </a:p>
        </p:txBody>
      </p:sp>
      <p:sp>
        <p:nvSpPr>
          <p:cNvPr id="23" name="Rectangle 22"/>
          <p:cNvSpPr/>
          <p:nvPr/>
        </p:nvSpPr>
        <p:spPr>
          <a:xfrm>
            <a:off x="323528" y="3298340"/>
            <a:ext cx="1752600" cy="276999"/>
          </a:xfrm>
          <a:prstGeom prst="rect">
            <a:avLst/>
          </a:prstGeom>
        </p:spPr>
        <p:txBody>
          <a:bodyPr wrap="square">
            <a:spAutoFit/>
          </a:bodyPr>
          <a:lstStyle/>
          <a:p>
            <a:r>
              <a:rPr lang="en-US" sz="1200" dirty="0"/>
              <a:t>PSS Zones </a:t>
            </a:r>
            <a:r>
              <a:rPr lang="en-US" sz="1200" dirty="0" smtClean="0"/>
              <a:t>ODH Indicator</a:t>
            </a:r>
            <a:endParaRPr lang="sv-SE" sz="1200" dirty="0"/>
          </a:p>
        </p:txBody>
      </p:sp>
      <p:sp>
        <p:nvSpPr>
          <p:cNvPr id="25" name="Rectangle 24"/>
          <p:cNvSpPr/>
          <p:nvPr/>
        </p:nvSpPr>
        <p:spPr>
          <a:xfrm>
            <a:off x="406016" y="4248370"/>
            <a:ext cx="1587624" cy="276999"/>
          </a:xfrm>
          <a:prstGeom prst="rect">
            <a:avLst/>
          </a:prstGeom>
        </p:spPr>
        <p:txBody>
          <a:bodyPr wrap="square">
            <a:spAutoFit/>
          </a:bodyPr>
          <a:lstStyle/>
          <a:p>
            <a:r>
              <a:rPr lang="en-GB" sz="1200" dirty="0" smtClean="0"/>
              <a:t>Test Lights Key Switch</a:t>
            </a:r>
            <a:endParaRPr lang="en-GB" sz="1200" dirty="0"/>
          </a:p>
        </p:txBody>
      </p:sp>
      <p:cxnSp>
        <p:nvCxnSpPr>
          <p:cNvPr id="26" name="Straight Arrow Connector 25"/>
          <p:cNvCxnSpPr/>
          <p:nvPr/>
        </p:nvCxnSpPr>
        <p:spPr>
          <a:xfrm flipV="1">
            <a:off x="2348136" y="5013175"/>
            <a:ext cx="1143000" cy="1710"/>
          </a:xfrm>
          <a:prstGeom prst="straightConnector1">
            <a:avLst/>
          </a:prstGeom>
          <a:ln>
            <a:solidFill>
              <a:schemeClr val="tx1"/>
            </a:solidFill>
            <a:tailEnd type="arrow"/>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238391" y="4878096"/>
            <a:ext cx="1066800" cy="276999"/>
          </a:xfrm>
          <a:prstGeom prst="rect">
            <a:avLst/>
          </a:prstGeom>
        </p:spPr>
        <p:txBody>
          <a:bodyPr wrap="square">
            <a:spAutoFit/>
          </a:bodyPr>
          <a:lstStyle/>
          <a:p>
            <a:r>
              <a:rPr lang="en-US" sz="1200" dirty="0" smtClean="0"/>
              <a:t>Beam is ON</a:t>
            </a:r>
            <a:endParaRPr lang="sv-SE" sz="1200" dirty="0"/>
          </a:p>
        </p:txBody>
      </p:sp>
      <p:sp>
        <p:nvSpPr>
          <p:cNvPr id="31" name="Rectangle 30"/>
          <p:cNvSpPr/>
          <p:nvPr/>
        </p:nvSpPr>
        <p:spPr>
          <a:xfrm>
            <a:off x="689537" y="5229999"/>
            <a:ext cx="1524000" cy="276999"/>
          </a:xfrm>
          <a:prstGeom prst="rect">
            <a:avLst/>
          </a:prstGeom>
        </p:spPr>
        <p:txBody>
          <a:bodyPr wrap="square">
            <a:spAutoFit/>
          </a:bodyPr>
          <a:lstStyle/>
          <a:p>
            <a:r>
              <a:rPr lang="en-US" sz="1200" dirty="0" smtClean="0"/>
              <a:t>ODH in current zone</a:t>
            </a:r>
            <a:endParaRPr lang="sv-SE" sz="1200" dirty="0"/>
          </a:p>
        </p:txBody>
      </p:sp>
      <p:sp>
        <p:nvSpPr>
          <p:cNvPr id="32" name="Rectangle 31"/>
          <p:cNvSpPr/>
          <p:nvPr/>
        </p:nvSpPr>
        <p:spPr>
          <a:xfrm>
            <a:off x="3635896" y="3298340"/>
            <a:ext cx="533400" cy="215444"/>
          </a:xfrm>
          <a:prstGeom prst="rect">
            <a:avLst/>
          </a:prstGeom>
          <a:scene3d>
            <a:camera prst="orthographicFront">
              <a:rot lat="0" lon="0" rev="5400000"/>
            </a:camera>
            <a:lightRig rig="threePt" dir="t"/>
          </a:scene3d>
        </p:spPr>
        <p:txBody>
          <a:bodyPr wrap="square">
            <a:spAutoFit/>
          </a:bodyPr>
          <a:lstStyle/>
          <a:p>
            <a:r>
              <a:rPr lang="en-US" sz="800" b="1" dirty="0" smtClean="0">
                <a:solidFill>
                  <a:schemeClr val="bg1"/>
                </a:solidFill>
              </a:rPr>
              <a:t>Zone 1</a:t>
            </a:r>
            <a:endParaRPr lang="sv-SE" sz="800" b="1" dirty="0">
              <a:solidFill>
                <a:schemeClr val="bg1"/>
              </a:solidFill>
            </a:endParaRPr>
          </a:p>
        </p:txBody>
      </p:sp>
      <p:cxnSp>
        <p:nvCxnSpPr>
          <p:cNvPr id="39" name="Straight Arrow Connector 38"/>
          <p:cNvCxnSpPr/>
          <p:nvPr/>
        </p:nvCxnSpPr>
        <p:spPr>
          <a:xfrm>
            <a:off x="5334000" y="2438400"/>
            <a:ext cx="914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334000" y="2743200"/>
            <a:ext cx="914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348136" y="5368498"/>
            <a:ext cx="1143000" cy="1"/>
          </a:xfrm>
          <a:prstGeom prst="straightConnector1">
            <a:avLst/>
          </a:prstGeom>
          <a:ln>
            <a:solidFill>
              <a:schemeClr val="tx1"/>
            </a:solidFill>
            <a:tailEnd type="arrow"/>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851920" y="3292494"/>
            <a:ext cx="533400" cy="215444"/>
          </a:xfrm>
          <a:prstGeom prst="rect">
            <a:avLst/>
          </a:prstGeom>
          <a:scene3d>
            <a:camera prst="orthographicFront">
              <a:rot lat="0" lon="0" rev="5400000"/>
            </a:camera>
            <a:lightRig rig="threePt" dir="t"/>
          </a:scene3d>
        </p:spPr>
        <p:txBody>
          <a:bodyPr wrap="square">
            <a:spAutoFit/>
          </a:bodyPr>
          <a:lstStyle/>
          <a:p>
            <a:r>
              <a:rPr lang="en-US" sz="800" b="1" dirty="0" smtClean="0">
                <a:solidFill>
                  <a:schemeClr val="bg1"/>
                </a:solidFill>
              </a:rPr>
              <a:t>Zone 2</a:t>
            </a:r>
            <a:endParaRPr lang="sv-SE" sz="800" b="1" dirty="0">
              <a:solidFill>
                <a:schemeClr val="bg1"/>
              </a:solidFill>
            </a:endParaRPr>
          </a:p>
        </p:txBody>
      </p:sp>
      <p:sp>
        <p:nvSpPr>
          <p:cNvPr id="43" name="Rectangle 42"/>
          <p:cNvSpPr/>
          <p:nvPr/>
        </p:nvSpPr>
        <p:spPr>
          <a:xfrm>
            <a:off x="4038600" y="3292018"/>
            <a:ext cx="533400" cy="215444"/>
          </a:xfrm>
          <a:prstGeom prst="rect">
            <a:avLst/>
          </a:prstGeom>
          <a:scene3d>
            <a:camera prst="orthographicFront">
              <a:rot lat="0" lon="0" rev="5400000"/>
            </a:camera>
            <a:lightRig rig="threePt" dir="t"/>
          </a:scene3d>
        </p:spPr>
        <p:txBody>
          <a:bodyPr wrap="square">
            <a:spAutoFit/>
          </a:bodyPr>
          <a:lstStyle/>
          <a:p>
            <a:r>
              <a:rPr lang="en-US" sz="800" b="1" dirty="0" smtClean="0">
                <a:solidFill>
                  <a:schemeClr val="bg1"/>
                </a:solidFill>
              </a:rPr>
              <a:t>Zone 3</a:t>
            </a:r>
          </a:p>
        </p:txBody>
      </p:sp>
      <p:sp>
        <p:nvSpPr>
          <p:cNvPr id="44" name="Rectangle 43"/>
          <p:cNvSpPr/>
          <p:nvPr/>
        </p:nvSpPr>
        <p:spPr>
          <a:xfrm>
            <a:off x="4229401" y="3298340"/>
            <a:ext cx="533400" cy="215444"/>
          </a:xfrm>
          <a:prstGeom prst="rect">
            <a:avLst/>
          </a:prstGeom>
          <a:scene3d>
            <a:camera prst="orthographicFront">
              <a:rot lat="0" lon="0" rev="5400000"/>
            </a:camera>
            <a:lightRig rig="threePt" dir="t"/>
          </a:scene3d>
        </p:spPr>
        <p:txBody>
          <a:bodyPr wrap="square">
            <a:spAutoFit/>
          </a:bodyPr>
          <a:lstStyle/>
          <a:p>
            <a:r>
              <a:rPr lang="en-US" sz="800" b="1" dirty="0" smtClean="0">
                <a:solidFill>
                  <a:schemeClr val="bg1"/>
                </a:solidFill>
              </a:rPr>
              <a:t>Zone 4</a:t>
            </a:r>
          </a:p>
        </p:txBody>
      </p:sp>
      <p:sp>
        <p:nvSpPr>
          <p:cNvPr id="45" name="Rectangle 44"/>
          <p:cNvSpPr/>
          <p:nvPr/>
        </p:nvSpPr>
        <p:spPr>
          <a:xfrm>
            <a:off x="4427984" y="3298340"/>
            <a:ext cx="533400" cy="215444"/>
          </a:xfrm>
          <a:prstGeom prst="rect">
            <a:avLst/>
          </a:prstGeom>
          <a:scene3d>
            <a:camera prst="orthographicFront">
              <a:rot lat="0" lon="0" rev="5400000"/>
            </a:camera>
            <a:lightRig rig="threePt" dir="t"/>
          </a:scene3d>
        </p:spPr>
        <p:txBody>
          <a:bodyPr wrap="square">
            <a:spAutoFit/>
          </a:bodyPr>
          <a:lstStyle/>
          <a:p>
            <a:r>
              <a:rPr lang="en-US" sz="800" b="1" dirty="0" smtClean="0">
                <a:solidFill>
                  <a:schemeClr val="bg1"/>
                </a:solidFill>
              </a:rPr>
              <a:t>Zone 5</a:t>
            </a:r>
          </a:p>
        </p:txBody>
      </p:sp>
      <p:sp>
        <p:nvSpPr>
          <p:cNvPr id="46" name="Rectangle 45"/>
          <p:cNvSpPr/>
          <p:nvPr/>
        </p:nvSpPr>
        <p:spPr>
          <a:xfrm>
            <a:off x="4644008" y="3298340"/>
            <a:ext cx="533400" cy="215444"/>
          </a:xfrm>
          <a:prstGeom prst="rect">
            <a:avLst/>
          </a:prstGeom>
          <a:scene3d>
            <a:camera prst="orthographicFront">
              <a:rot lat="0" lon="0" rev="5400000"/>
            </a:camera>
            <a:lightRig rig="threePt" dir="t"/>
          </a:scene3d>
        </p:spPr>
        <p:txBody>
          <a:bodyPr wrap="square">
            <a:spAutoFit/>
          </a:bodyPr>
          <a:lstStyle/>
          <a:p>
            <a:r>
              <a:rPr lang="en-US" sz="800" b="1" dirty="0" smtClean="0">
                <a:solidFill>
                  <a:schemeClr val="bg1"/>
                </a:solidFill>
              </a:rPr>
              <a:t>Zone 6</a:t>
            </a:r>
          </a:p>
        </p:txBody>
      </p:sp>
      <p:sp>
        <p:nvSpPr>
          <p:cNvPr id="47" name="Rectangle 46"/>
          <p:cNvSpPr/>
          <p:nvPr/>
        </p:nvSpPr>
        <p:spPr>
          <a:xfrm>
            <a:off x="4846690" y="3294144"/>
            <a:ext cx="533400" cy="215444"/>
          </a:xfrm>
          <a:prstGeom prst="rect">
            <a:avLst/>
          </a:prstGeom>
          <a:scene3d>
            <a:camera prst="orthographicFront">
              <a:rot lat="0" lon="0" rev="5400000"/>
            </a:camera>
            <a:lightRig rig="threePt" dir="t"/>
          </a:scene3d>
        </p:spPr>
        <p:txBody>
          <a:bodyPr wrap="square">
            <a:spAutoFit/>
          </a:bodyPr>
          <a:lstStyle/>
          <a:p>
            <a:r>
              <a:rPr lang="en-US" sz="800" b="1" dirty="0" smtClean="0">
                <a:solidFill>
                  <a:schemeClr val="bg1"/>
                </a:solidFill>
              </a:rPr>
              <a:t>Zone 7</a:t>
            </a:r>
          </a:p>
        </p:txBody>
      </p:sp>
      <p:sp>
        <p:nvSpPr>
          <p:cNvPr id="49" name="Rectangle 48"/>
          <p:cNvSpPr/>
          <p:nvPr/>
        </p:nvSpPr>
        <p:spPr>
          <a:xfrm>
            <a:off x="6953518" y="3975278"/>
            <a:ext cx="1371600" cy="276999"/>
          </a:xfrm>
          <a:prstGeom prst="rect">
            <a:avLst/>
          </a:prstGeom>
        </p:spPr>
        <p:txBody>
          <a:bodyPr wrap="square">
            <a:spAutoFit/>
          </a:bodyPr>
          <a:lstStyle/>
          <a:p>
            <a:r>
              <a:rPr lang="en-GB" sz="1200" dirty="0" smtClean="0"/>
              <a:t>Beam-off button</a:t>
            </a:r>
            <a:endParaRPr lang="en-GB" sz="1200" dirty="0"/>
          </a:p>
        </p:txBody>
      </p:sp>
      <p:cxnSp>
        <p:nvCxnSpPr>
          <p:cNvPr id="34" name="Straight Arrow Connector 33"/>
          <p:cNvCxnSpPr/>
          <p:nvPr/>
        </p:nvCxnSpPr>
        <p:spPr>
          <a:xfrm>
            <a:off x="4646662" y="4149080"/>
            <a:ext cx="220789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009614" y="4386869"/>
            <a:ext cx="1009972" cy="0"/>
          </a:xfrm>
          <a:prstGeom prst="straightConnector1">
            <a:avLst/>
          </a:prstGeom>
          <a:ln>
            <a:solidFill>
              <a:schemeClr val="tx1"/>
            </a:solidFill>
            <a:tailEnd type="arrow"/>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009614" y="3436839"/>
            <a:ext cx="1657672" cy="8993"/>
          </a:xfrm>
          <a:prstGeom prst="straightConnector1">
            <a:avLst/>
          </a:prstGeom>
          <a:ln>
            <a:solidFill>
              <a:schemeClr val="tx1"/>
            </a:solidFill>
            <a:tailEnd type="arrow"/>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899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ppt_x</p:attrName>
                                        </p:attrNameLst>
                                      </p:cBhvr>
                                      <p:tavLst>
                                        <p:tav tm="0">
                                          <p:val>
                                            <p:strVal val="#ppt_x-#ppt_w*1.125000"/>
                                          </p:val>
                                        </p:tav>
                                        <p:tav tm="100000">
                                          <p:val>
                                            <p:strVal val="#ppt_x"/>
                                          </p:val>
                                        </p:tav>
                                      </p:tavLst>
                                    </p:anim>
                                    <p:animEffect transition="in" filter="wipe(right)">
                                      <p:cBhvr>
                                        <p:cTn id="8" dur="500"/>
                                        <p:tgtEl>
                                          <p:spTgt spid="3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p:tgtEl>
                                          <p:spTgt spid="49"/>
                                        </p:tgtEl>
                                        <p:attrNameLst>
                                          <p:attrName>ppt_x</p:attrName>
                                        </p:attrNameLst>
                                      </p:cBhvr>
                                      <p:tavLst>
                                        <p:tav tm="0">
                                          <p:val>
                                            <p:strVal val="#ppt_x-#ppt_w*1.125000"/>
                                          </p:val>
                                        </p:tav>
                                        <p:tav tm="100000">
                                          <p:val>
                                            <p:strVal val="#ppt_x"/>
                                          </p:val>
                                        </p:tav>
                                      </p:tavLst>
                                    </p:anim>
                                    <p:animEffect transition="in" filter="wipe(right)">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p:tgtEl>
                                          <p:spTgt spid="19"/>
                                        </p:tgtEl>
                                        <p:attrNameLst>
                                          <p:attrName>ppt_x</p:attrName>
                                        </p:attrNameLst>
                                      </p:cBhvr>
                                      <p:tavLst>
                                        <p:tav tm="0">
                                          <p:val>
                                            <p:strVal val="#ppt_x-#ppt_w*1.125000"/>
                                          </p:val>
                                        </p:tav>
                                        <p:tav tm="100000">
                                          <p:val>
                                            <p:strVal val="#ppt_x"/>
                                          </p:val>
                                        </p:tav>
                                      </p:tavLst>
                                    </p:anim>
                                    <p:animEffect transition="in" filter="wipe(right)">
                                      <p:cBhvr>
                                        <p:cTn id="19" dur="500"/>
                                        <p:tgtEl>
                                          <p:spTgt spid="19"/>
                                        </p:tgtEl>
                                      </p:cBhvr>
                                    </p:animEffect>
                                  </p:childTnLst>
                                </p:cTn>
                              </p:par>
                            </p:childTnLst>
                          </p:cTn>
                        </p:par>
                        <p:par>
                          <p:cTn id="20" fill="hold">
                            <p:stCondLst>
                              <p:cond delay="500"/>
                            </p:stCondLst>
                            <p:childTnLst>
                              <p:par>
                                <p:cTn id="21" presetID="1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ppt_x</p:attrName>
                                        </p:attrNameLst>
                                      </p:cBhvr>
                                      <p:tavLst>
                                        <p:tav tm="0">
                                          <p:val>
                                            <p:strVal val="#ppt_x-#ppt_w*1.125000"/>
                                          </p:val>
                                        </p:tav>
                                        <p:tav tm="100000">
                                          <p:val>
                                            <p:strVal val="#ppt_x"/>
                                          </p:val>
                                        </p:tav>
                                      </p:tavLst>
                                    </p:anim>
                                    <p:animEffect transition="in" filter="wipe(righ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ppt_x</p:attrName>
                                        </p:attrNameLst>
                                      </p:cBhvr>
                                      <p:tavLst>
                                        <p:tav tm="0">
                                          <p:val>
                                            <p:strVal val="#ppt_x-#ppt_w*1.125000"/>
                                          </p:val>
                                        </p:tav>
                                        <p:tav tm="100000">
                                          <p:val>
                                            <p:strVal val="#ppt_x"/>
                                          </p:val>
                                        </p:tav>
                                      </p:tavLst>
                                    </p:anim>
                                    <p:animEffect transition="in" filter="wipe(right)">
                                      <p:cBhvr>
                                        <p:cTn id="30" dur="500"/>
                                        <p:tgtEl>
                                          <p:spTgt spid="6"/>
                                        </p:tgtEl>
                                      </p:cBhvr>
                                    </p:animEffect>
                                  </p:childTnLst>
                                </p:cTn>
                              </p:par>
                            </p:childTnLst>
                          </p:cTn>
                        </p:par>
                        <p:par>
                          <p:cTn id="31" fill="hold">
                            <p:stCondLst>
                              <p:cond delay="500"/>
                            </p:stCondLst>
                            <p:childTnLst>
                              <p:par>
                                <p:cTn id="32" presetID="12" presetClass="entr" presetSubtype="8"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p:tgtEl>
                                          <p:spTgt spid="16"/>
                                        </p:tgtEl>
                                        <p:attrNameLst>
                                          <p:attrName>ppt_x</p:attrName>
                                        </p:attrNameLst>
                                      </p:cBhvr>
                                      <p:tavLst>
                                        <p:tav tm="0">
                                          <p:val>
                                            <p:strVal val="#ppt_x-#ppt_w*1.125000"/>
                                          </p:val>
                                        </p:tav>
                                        <p:tav tm="100000">
                                          <p:val>
                                            <p:strVal val="#ppt_x"/>
                                          </p:val>
                                        </p:tav>
                                      </p:tavLst>
                                    </p:anim>
                                    <p:animEffect transition="in" filter="wipe(righ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p:tgtEl>
                                          <p:spTgt spid="39"/>
                                        </p:tgtEl>
                                        <p:attrNameLst>
                                          <p:attrName>ppt_x</p:attrName>
                                        </p:attrNameLst>
                                      </p:cBhvr>
                                      <p:tavLst>
                                        <p:tav tm="0">
                                          <p:val>
                                            <p:strVal val="#ppt_x-#ppt_w*1.125000"/>
                                          </p:val>
                                        </p:tav>
                                        <p:tav tm="100000">
                                          <p:val>
                                            <p:strVal val="#ppt_x"/>
                                          </p:val>
                                        </p:tav>
                                      </p:tavLst>
                                    </p:anim>
                                    <p:animEffect transition="in" filter="wipe(right)">
                                      <p:cBhvr>
                                        <p:cTn id="41" dur="500"/>
                                        <p:tgtEl>
                                          <p:spTgt spid="39"/>
                                        </p:tgtEl>
                                      </p:cBhvr>
                                    </p:animEffect>
                                  </p:childTnLst>
                                </p:cTn>
                              </p:par>
                            </p:childTnLst>
                          </p:cTn>
                        </p:par>
                        <p:par>
                          <p:cTn id="42" fill="hold">
                            <p:stCondLst>
                              <p:cond delay="500"/>
                            </p:stCondLst>
                            <p:childTnLst>
                              <p:par>
                                <p:cTn id="43" presetID="1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p:tgtEl>
                                          <p:spTgt spid="17"/>
                                        </p:tgtEl>
                                        <p:attrNameLst>
                                          <p:attrName>ppt_x</p:attrName>
                                        </p:attrNameLst>
                                      </p:cBhvr>
                                      <p:tavLst>
                                        <p:tav tm="0">
                                          <p:val>
                                            <p:strVal val="#ppt_x-#ppt_w*1.125000"/>
                                          </p:val>
                                        </p:tav>
                                        <p:tav tm="100000">
                                          <p:val>
                                            <p:strVal val="#ppt_x"/>
                                          </p:val>
                                        </p:tav>
                                      </p:tavLst>
                                    </p:anim>
                                    <p:animEffect transition="in" filter="wipe(right)">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p:tgtEl>
                                          <p:spTgt spid="40"/>
                                        </p:tgtEl>
                                        <p:attrNameLst>
                                          <p:attrName>ppt_x</p:attrName>
                                        </p:attrNameLst>
                                      </p:cBhvr>
                                      <p:tavLst>
                                        <p:tav tm="0">
                                          <p:val>
                                            <p:strVal val="#ppt_x-#ppt_w*1.125000"/>
                                          </p:val>
                                        </p:tav>
                                        <p:tav tm="100000">
                                          <p:val>
                                            <p:strVal val="#ppt_x"/>
                                          </p:val>
                                        </p:tav>
                                      </p:tavLst>
                                    </p:anim>
                                    <p:animEffect transition="in" filter="wipe(right)">
                                      <p:cBhvr>
                                        <p:cTn id="52" dur="500"/>
                                        <p:tgtEl>
                                          <p:spTgt spid="40"/>
                                        </p:tgtEl>
                                      </p:cBhvr>
                                    </p:animEffect>
                                  </p:childTnLst>
                                </p:cTn>
                              </p:par>
                            </p:childTnLst>
                          </p:cTn>
                        </p:par>
                        <p:par>
                          <p:cTn id="53" fill="hold">
                            <p:stCondLst>
                              <p:cond delay="500"/>
                            </p:stCondLst>
                            <p:childTnLst>
                              <p:par>
                                <p:cTn id="54" presetID="1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p:tgtEl>
                                          <p:spTgt spid="18"/>
                                        </p:tgtEl>
                                        <p:attrNameLst>
                                          <p:attrName>ppt_x</p:attrName>
                                        </p:attrNameLst>
                                      </p:cBhvr>
                                      <p:tavLst>
                                        <p:tav tm="0">
                                          <p:val>
                                            <p:strVal val="#ppt_x-#ppt_w*1.125000"/>
                                          </p:val>
                                        </p:tav>
                                        <p:tav tm="100000">
                                          <p:val>
                                            <p:strVal val="#ppt_x"/>
                                          </p:val>
                                        </p:tav>
                                      </p:tavLst>
                                    </p:anim>
                                    <p:animEffect transition="in" filter="wipe(righ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2" fill="hold" nodeType="click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p:tgtEl>
                                          <p:spTgt spid="26"/>
                                        </p:tgtEl>
                                        <p:attrNameLst>
                                          <p:attrName>ppt_x</p:attrName>
                                        </p:attrNameLst>
                                      </p:cBhvr>
                                      <p:tavLst>
                                        <p:tav tm="0">
                                          <p:val>
                                            <p:strVal val="#ppt_x+#ppt_w*1.125000"/>
                                          </p:val>
                                        </p:tav>
                                        <p:tav tm="100000">
                                          <p:val>
                                            <p:strVal val="#ppt_x"/>
                                          </p:val>
                                        </p:tav>
                                      </p:tavLst>
                                    </p:anim>
                                    <p:animEffect transition="in" filter="wipe(left)">
                                      <p:cBhvr>
                                        <p:cTn id="63" dur="500"/>
                                        <p:tgtEl>
                                          <p:spTgt spid="26"/>
                                        </p:tgtEl>
                                      </p:cBhvr>
                                    </p:animEffect>
                                  </p:childTnLst>
                                </p:cTn>
                              </p:par>
                            </p:childTnLst>
                          </p:cTn>
                        </p:par>
                        <p:par>
                          <p:cTn id="64" fill="hold">
                            <p:stCondLst>
                              <p:cond delay="500"/>
                            </p:stCondLst>
                            <p:childTnLst>
                              <p:par>
                                <p:cTn id="65" presetID="12" presetClass="entr" presetSubtype="2"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p:tgtEl>
                                          <p:spTgt spid="27"/>
                                        </p:tgtEl>
                                        <p:attrNameLst>
                                          <p:attrName>ppt_x</p:attrName>
                                        </p:attrNameLst>
                                      </p:cBhvr>
                                      <p:tavLst>
                                        <p:tav tm="0">
                                          <p:val>
                                            <p:strVal val="#ppt_x+#ppt_w*1.125000"/>
                                          </p:val>
                                        </p:tav>
                                        <p:tav tm="100000">
                                          <p:val>
                                            <p:strVal val="#ppt_x"/>
                                          </p:val>
                                        </p:tav>
                                      </p:tavLst>
                                    </p:anim>
                                    <p:animEffect transition="in" filter="wipe(left)">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2"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p:tgtEl>
                                          <p:spTgt spid="41"/>
                                        </p:tgtEl>
                                        <p:attrNameLst>
                                          <p:attrName>ppt_x</p:attrName>
                                        </p:attrNameLst>
                                      </p:cBhvr>
                                      <p:tavLst>
                                        <p:tav tm="0">
                                          <p:val>
                                            <p:strVal val="#ppt_x+#ppt_w*1.125000"/>
                                          </p:val>
                                        </p:tav>
                                        <p:tav tm="100000">
                                          <p:val>
                                            <p:strVal val="#ppt_x"/>
                                          </p:val>
                                        </p:tav>
                                      </p:tavLst>
                                    </p:anim>
                                    <p:animEffect transition="in" filter="wipe(left)">
                                      <p:cBhvr>
                                        <p:cTn id="74" dur="500"/>
                                        <p:tgtEl>
                                          <p:spTgt spid="41"/>
                                        </p:tgtEl>
                                      </p:cBhvr>
                                    </p:animEffect>
                                  </p:childTnLst>
                                </p:cTn>
                              </p:par>
                            </p:childTnLst>
                          </p:cTn>
                        </p:par>
                        <p:par>
                          <p:cTn id="75" fill="hold">
                            <p:stCondLst>
                              <p:cond delay="500"/>
                            </p:stCondLst>
                            <p:childTnLst>
                              <p:par>
                                <p:cTn id="76" presetID="12" presetClass="entr" presetSubtype="2"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p:tgtEl>
                                          <p:spTgt spid="31"/>
                                        </p:tgtEl>
                                        <p:attrNameLst>
                                          <p:attrName>ppt_x</p:attrName>
                                        </p:attrNameLst>
                                      </p:cBhvr>
                                      <p:tavLst>
                                        <p:tav tm="0">
                                          <p:val>
                                            <p:strVal val="#ppt_x+#ppt_w*1.125000"/>
                                          </p:val>
                                        </p:tav>
                                        <p:tav tm="100000">
                                          <p:val>
                                            <p:strVal val="#ppt_x"/>
                                          </p:val>
                                        </p:tav>
                                      </p:tavLst>
                                    </p:anim>
                                    <p:animEffect transition="in" filter="wipe(left)">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2" fill="hold" nodeType="click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500"/>
                                        <p:tgtEl>
                                          <p:spTgt spid="50"/>
                                        </p:tgtEl>
                                        <p:attrNameLst>
                                          <p:attrName>ppt_x</p:attrName>
                                        </p:attrNameLst>
                                      </p:cBhvr>
                                      <p:tavLst>
                                        <p:tav tm="0">
                                          <p:val>
                                            <p:strVal val="#ppt_x+#ppt_w*1.125000"/>
                                          </p:val>
                                        </p:tav>
                                        <p:tav tm="100000">
                                          <p:val>
                                            <p:strVal val="#ppt_x"/>
                                          </p:val>
                                        </p:tav>
                                      </p:tavLst>
                                    </p:anim>
                                    <p:animEffect transition="in" filter="wipe(left)">
                                      <p:cBhvr>
                                        <p:cTn id="85" dur="500"/>
                                        <p:tgtEl>
                                          <p:spTgt spid="50"/>
                                        </p:tgtEl>
                                      </p:cBhvr>
                                    </p:animEffect>
                                  </p:childTnLst>
                                </p:cTn>
                              </p:par>
                            </p:childTnLst>
                          </p:cTn>
                        </p:par>
                        <p:par>
                          <p:cTn id="86" fill="hold">
                            <p:stCondLst>
                              <p:cond delay="500"/>
                            </p:stCondLst>
                            <p:childTnLst>
                              <p:par>
                                <p:cTn id="87" presetID="1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500"/>
                                        <p:tgtEl>
                                          <p:spTgt spid="23"/>
                                        </p:tgtEl>
                                        <p:attrNameLst>
                                          <p:attrName>ppt_x</p:attrName>
                                        </p:attrNameLst>
                                      </p:cBhvr>
                                      <p:tavLst>
                                        <p:tav tm="0">
                                          <p:val>
                                            <p:strVal val="#ppt_x+#ppt_w*1.125000"/>
                                          </p:val>
                                        </p:tav>
                                        <p:tav tm="100000">
                                          <p:val>
                                            <p:strVal val="#ppt_x"/>
                                          </p:val>
                                        </p:tav>
                                      </p:tavLst>
                                    </p:anim>
                                    <p:animEffect transition="in" filter="wipe(left)">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2" fill="hold" nodeType="clickEffect">
                                  <p:stCondLst>
                                    <p:cond delay="0"/>
                                  </p:stCondLst>
                                  <p:childTnLst>
                                    <p:set>
                                      <p:cBhvr>
                                        <p:cTn id="94" dur="1" fill="hold">
                                          <p:stCondLst>
                                            <p:cond delay="0"/>
                                          </p:stCondLst>
                                        </p:cTn>
                                        <p:tgtEl>
                                          <p:spTgt spid="48"/>
                                        </p:tgtEl>
                                        <p:attrNameLst>
                                          <p:attrName>style.visibility</p:attrName>
                                        </p:attrNameLst>
                                      </p:cBhvr>
                                      <p:to>
                                        <p:strVal val="visible"/>
                                      </p:to>
                                    </p:set>
                                    <p:anim calcmode="lin" valueType="num">
                                      <p:cBhvr additive="base">
                                        <p:cTn id="95" dur="500"/>
                                        <p:tgtEl>
                                          <p:spTgt spid="48"/>
                                        </p:tgtEl>
                                        <p:attrNameLst>
                                          <p:attrName>ppt_x</p:attrName>
                                        </p:attrNameLst>
                                      </p:cBhvr>
                                      <p:tavLst>
                                        <p:tav tm="0">
                                          <p:val>
                                            <p:strVal val="#ppt_x+#ppt_w*1.125000"/>
                                          </p:val>
                                        </p:tav>
                                        <p:tav tm="100000">
                                          <p:val>
                                            <p:strVal val="#ppt_x"/>
                                          </p:val>
                                        </p:tav>
                                      </p:tavLst>
                                    </p:anim>
                                    <p:animEffect transition="in" filter="wipe(left)">
                                      <p:cBhvr>
                                        <p:cTn id="96" dur="500"/>
                                        <p:tgtEl>
                                          <p:spTgt spid="48"/>
                                        </p:tgtEl>
                                      </p:cBhvr>
                                    </p:animEffect>
                                  </p:childTnLst>
                                </p:cTn>
                              </p:par>
                            </p:childTnLst>
                          </p:cTn>
                        </p:par>
                        <p:par>
                          <p:cTn id="97" fill="hold">
                            <p:stCondLst>
                              <p:cond delay="500"/>
                            </p:stCondLst>
                            <p:childTnLst>
                              <p:par>
                                <p:cTn id="98" presetID="12" presetClass="entr" presetSubtype="2"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additive="base">
                                        <p:cTn id="100" dur="500"/>
                                        <p:tgtEl>
                                          <p:spTgt spid="25"/>
                                        </p:tgtEl>
                                        <p:attrNameLst>
                                          <p:attrName>ppt_x</p:attrName>
                                        </p:attrNameLst>
                                      </p:cBhvr>
                                      <p:tavLst>
                                        <p:tav tm="0">
                                          <p:val>
                                            <p:strVal val="#ppt_x+#ppt_w*1.125000"/>
                                          </p:val>
                                        </p:tav>
                                        <p:tav tm="100000">
                                          <p:val>
                                            <p:strVal val="#ppt_x"/>
                                          </p:val>
                                        </p:tav>
                                      </p:tavLst>
                                    </p:anim>
                                    <p:animEffect transition="in" filter="wipe(left)">
                                      <p:cBhvr>
                                        <p:cTn id="10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3" grpId="0"/>
      <p:bldP spid="25" grpId="0"/>
      <p:bldP spid="27" grpId="0"/>
      <p:bldP spid="31"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PSS 1 H</a:t>
            </a:r>
            <a:r>
              <a:rPr lang="en-US" dirty="0" smtClean="0"/>
              <a:t>ardware: Radiation Monitors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556792"/>
            <a:ext cx="7308252" cy="5162400"/>
          </a:xfrm>
          <a:prstGeom prst="rect">
            <a:avLst/>
          </a:prstGeom>
        </p:spPr>
      </p:pic>
      <p:cxnSp>
        <p:nvCxnSpPr>
          <p:cNvPr id="12" name="Straight Connector 11"/>
          <p:cNvCxnSpPr>
            <a:endCxn id="103" idx="7"/>
          </p:cNvCxnSpPr>
          <p:nvPr/>
        </p:nvCxnSpPr>
        <p:spPr>
          <a:xfrm flipH="1">
            <a:off x="1049135" y="3795133"/>
            <a:ext cx="1570320" cy="1809432"/>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0" name="Straight Connector 19"/>
          <p:cNvCxnSpPr>
            <a:endCxn id="100" idx="0"/>
          </p:cNvCxnSpPr>
          <p:nvPr/>
        </p:nvCxnSpPr>
        <p:spPr>
          <a:xfrm>
            <a:off x="4004517" y="3896032"/>
            <a:ext cx="225165" cy="888442"/>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1" name="Straight Connector 20"/>
          <p:cNvCxnSpPr/>
          <p:nvPr/>
        </p:nvCxnSpPr>
        <p:spPr>
          <a:xfrm flipH="1">
            <a:off x="2282787" y="3674201"/>
            <a:ext cx="792088" cy="1044116"/>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2" name="Straight Connector 21"/>
          <p:cNvCxnSpPr/>
          <p:nvPr/>
        </p:nvCxnSpPr>
        <p:spPr>
          <a:xfrm>
            <a:off x="3587553" y="2743811"/>
            <a:ext cx="3526060" cy="913849"/>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3" name="Straight Connector 22"/>
          <p:cNvCxnSpPr/>
          <p:nvPr/>
        </p:nvCxnSpPr>
        <p:spPr>
          <a:xfrm>
            <a:off x="3595158" y="2983342"/>
            <a:ext cx="1999214" cy="1734975"/>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1043" name="Rectangle 1042"/>
          <p:cNvSpPr/>
          <p:nvPr/>
        </p:nvSpPr>
        <p:spPr>
          <a:xfrm>
            <a:off x="1556069" y="1742173"/>
            <a:ext cx="1180122" cy="1804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8" name="Oval 57"/>
          <p:cNvSpPr/>
          <p:nvPr/>
        </p:nvSpPr>
        <p:spPr>
          <a:xfrm>
            <a:off x="5261111" y="588532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1" name="Oval 60"/>
          <p:cNvSpPr/>
          <p:nvPr/>
        </p:nvSpPr>
        <p:spPr>
          <a:xfrm>
            <a:off x="4977813" y="579634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4" name="Oval 63"/>
          <p:cNvSpPr/>
          <p:nvPr/>
        </p:nvSpPr>
        <p:spPr>
          <a:xfrm>
            <a:off x="3508056" y="5796855"/>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 name="Oval 66"/>
          <p:cNvSpPr/>
          <p:nvPr/>
        </p:nvSpPr>
        <p:spPr>
          <a:xfrm>
            <a:off x="7314697" y="5745892"/>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0" name="Oval 69"/>
          <p:cNvSpPr/>
          <p:nvPr/>
        </p:nvSpPr>
        <p:spPr>
          <a:xfrm>
            <a:off x="7318073" y="452175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53" name="Rectangle 1052"/>
          <p:cNvSpPr/>
          <p:nvPr/>
        </p:nvSpPr>
        <p:spPr>
          <a:xfrm>
            <a:off x="1227492" y="5865193"/>
            <a:ext cx="377026" cy="230832"/>
          </a:xfrm>
          <a:prstGeom prst="rect">
            <a:avLst/>
          </a:prstGeom>
        </p:spPr>
        <p:txBody>
          <a:bodyPr wrap="none">
            <a:spAutoFit/>
          </a:bodyPr>
          <a:lstStyle/>
          <a:p>
            <a:r>
              <a:rPr lang="en-US" sz="900" dirty="0" smtClean="0"/>
              <a:t>BOS</a:t>
            </a:r>
            <a:endParaRPr lang="en-US" sz="900" dirty="0"/>
          </a:p>
        </p:txBody>
      </p:sp>
      <p:sp>
        <p:nvSpPr>
          <p:cNvPr id="79" name="Rectangle 78"/>
          <p:cNvSpPr/>
          <p:nvPr/>
        </p:nvSpPr>
        <p:spPr>
          <a:xfrm>
            <a:off x="4817398" y="5855465"/>
            <a:ext cx="402674" cy="230832"/>
          </a:xfrm>
          <a:prstGeom prst="rect">
            <a:avLst/>
          </a:prstGeom>
        </p:spPr>
        <p:txBody>
          <a:bodyPr wrap="none">
            <a:spAutoFit/>
          </a:bodyPr>
          <a:lstStyle/>
          <a:p>
            <a:r>
              <a:rPr lang="en-US" sz="900" dirty="0" smtClean="0"/>
              <a:t>BOS </a:t>
            </a:r>
            <a:endParaRPr lang="en-US" sz="900" dirty="0"/>
          </a:p>
        </p:txBody>
      </p:sp>
      <p:sp>
        <p:nvSpPr>
          <p:cNvPr id="80" name="Rectangle 79"/>
          <p:cNvSpPr/>
          <p:nvPr/>
        </p:nvSpPr>
        <p:spPr>
          <a:xfrm>
            <a:off x="3328524" y="5858113"/>
            <a:ext cx="377026" cy="230832"/>
          </a:xfrm>
          <a:prstGeom prst="rect">
            <a:avLst/>
          </a:prstGeom>
        </p:spPr>
        <p:txBody>
          <a:bodyPr wrap="none">
            <a:spAutoFit/>
          </a:bodyPr>
          <a:lstStyle/>
          <a:p>
            <a:r>
              <a:rPr lang="en-US" sz="900" dirty="0" smtClean="0"/>
              <a:t>BOS</a:t>
            </a:r>
            <a:endParaRPr lang="en-US" sz="900" dirty="0"/>
          </a:p>
        </p:txBody>
      </p:sp>
      <p:sp>
        <p:nvSpPr>
          <p:cNvPr id="81" name="Rectangle 80"/>
          <p:cNvSpPr/>
          <p:nvPr/>
        </p:nvSpPr>
        <p:spPr>
          <a:xfrm>
            <a:off x="5278622" y="5799254"/>
            <a:ext cx="377026" cy="230832"/>
          </a:xfrm>
          <a:prstGeom prst="rect">
            <a:avLst/>
          </a:prstGeom>
        </p:spPr>
        <p:txBody>
          <a:bodyPr wrap="none">
            <a:spAutoFit/>
          </a:bodyPr>
          <a:lstStyle/>
          <a:p>
            <a:r>
              <a:rPr lang="en-US" sz="900" dirty="0" smtClean="0"/>
              <a:t>BOS</a:t>
            </a:r>
            <a:endParaRPr lang="en-US" sz="900" dirty="0"/>
          </a:p>
        </p:txBody>
      </p:sp>
      <p:sp>
        <p:nvSpPr>
          <p:cNvPr id="82" name="Rectangle 81"/>
          <p:cNvSpPr/>
          <p:nvPr/>
        </p:nvSpPr>
        <p:spPr>
          <a:xfrm>
            <a:off x="7460143" y="5686520"/>
            <a:ext cx="377026" cy="230832"/>
          </a:xfrm>
          <a:prstGeom prst="rect">
            <a:avLst/>
          </a:prstGeom>
        </p:spPr>
        <p:txBody>
          <a:bodyPr wrap="none">
            <a:spAutoFit/>
          </a:bodyPr>
          <a:lstStyle/>
          <a:p>
            <a:r>
              <a:rPr lang="en-US" sz="900" dirty="0" smtClean="0"/>
              <a:t>BOS</a:t>
            </a:r>
            <a:endParaRPr lang="en-US" sz="900" dirty="0"/>
          </a:p>
        </p:txBody>
      </p:sp>
      <p:sp>
        <p:nvSpPr>
          <p:cNvPr id="83" name="Rectangle 82"/>
          <p:cNvSpPr/>
          <p:nvPr/>
        </p:nvSpPr>
        <p:spPr>
          <a:xfrm>
            <a:off x="7450847" y="4465019"/>
            <a:ext cx="377026" cy="230832"/>
          </a:xfrm>
          <a:prstGeom prst="rect">
            <a:avLst/>
          </a:prstGeom>
        </p:spPr>
        <p:txBody>
          <a:bodyPr wrap="none">
            <a:spAutoFit/>
          </a:bodyPr>
          <a:lstStyle/>
          <a:p>
            <a:r>
              <a:rPr lang="en-US" sz="900" dirty="0" smtClean="0"/>
              <a:t>BOS</a:t>
            </a:r>
            <a:endParaRPr lang="en-US" sz="900" dirty="0"/>
          </a:p>
        </p:txBody>
      </p:sp>
      <p:sp>
        <p:nvSpPr>
          <p:cNvPr id="92" name="TextBox 91"/>
          <p:cNvSpPr txBox="1"/>
          <p:nvPr/>
        </p:nvSpPr>
        <p:spPr>
          <a:xfrm>
            <a:off x="762286" y="1759176"/>
            <a:ext cx="1496721" cy="261610"/>
          </a:xfrm>
          <a:prstGeom prst="rect">
            <a:avLst/>
          </a:prstGeom>
          <a:solidFill>
            <a:schemeClr val="bg1"/>
          </a:solidFill>
        </p:spPr>
        <p:txBody>
          <a:bodyPr wrap="square" rtlCol="0">
            <a:spAutoFit/>
          </a:bodyPr>
          <a:lstStyle/>
          <a:p>
            <a:r>
              <a:rPr lang="en-US" sz="1100" b="1" dirty="0" smtClean="0"/>
              <a:t>PSS 1 Area Plan View</a:t>
            </a:r>
            <a:endParaRPr lang="en-US" sz="1100" b="1" dirty="0"/>
          </a:p>
        </p:txBody>
      </p:sp>
      <p:sp>
        <p:nvSpPr>
          <p:cNvPr id="5" name="TextBox 4"/>
          <p:cNvSpPr txBox="1"/>
          <p:nvPr/>
        </p:nvSpPr>
        <p:spPr>
          <a:xfrm>
            <a:off x="822183" y="1781358"/>
            <a:ext cx="1368152" cy="261610"/>
          </a:xfrm>
          <a:prstGeom prst="rect">
            <a:avLst/>
          </a:prstGeom>
          <a:solidFill>
            <a:schemeClr val="bg1"/>
          </a:solidFill>
        </p:spPr>
        <p:txBody>
          <a:bodyPr wrap="square" rtlCol="0">
            <a:spAutoFit/>
          </a:bodyPr>
          <a:lstStyle/>
          <a:p>
            <a:r>
              <a:rPr lang="en-US" sz="1100" b="1" dirty="0"/>
              <a:t>Radiation Monitors</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8831" y="1982961"/>
            <a:ext cx="1494895" cy="2335873"/>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Group 47"/>
          <p:cNvGrpSpPr/>
          <p:nvPr/>
        </p:nvGrpSpPr>
        <p:grpSpPr>
          <a:xfrm>
            <a:off x="7113613" y="3573016"/>
            <a:ext cx="216024" cy="216024"/>
            <a:chOff x="1321871" y="5697252"/>
            <a:chExt cx="216024" cy="216024"/>
          </a:xfrm>
        </p:grpSpPr>
        <p:sp>
          <p:nvSpPr>
            <p:cNvPr id="49" name="Oval 48"/>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Flowchart: Extract 49"/>
            <p:cNvSpPr/>
            <p:nvPr/>
          </p:nvSpPr>
          <p:spPr>
            <a:xfrm>
              <a:off x="1403648" y="5781896"/>
              <a:ext cx="45719" cy="45719"/>
            </a:xfrm>
            <a:prstGeom prst="flowChartExtra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86" name="Group 85"/>
          <p:cNvGrpSpPr/>
          <p:nvPr/>
        </p:nvGrpSpPr>
        <p:grpSpPr>
          <a:xfrm>
            <a:off x="2121811" y="4716944"/>
            <a:ext cx="216024" cy="216024"/>
            <a:chOff x="1321871" y="5697252"/>
            <a:chExt cx="216024" cy="216024"/>
          </a:xfrm>
        </p:grpSpPr>
        <p:sp>
          <p:nvSpPr>
            <p:cNvPr id="87" name="Oval 86"/>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8" name="Flowchart: Extract 87"/>
            <p:cNvSpPr/>
            <p:nvPr/>
          </p:nvSpPr>
          <p:spPr>
            <a:xfrm>
              <a:off x="1403648" y="5781896"/>
              <a:ext cx="45719" cy="45719"/>
            </a:xfrm>
            <a:prstGeom prst="flowChartExtra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96" name="Group 95"/>
          <p:cNvGrpSpPr/>
          <p:nvPr/>
        </p:nvGrpSpPr>
        <p:grpSpPr>
          <a:xfrm>
            <a:off x="5480008" y="4729001"/>
            <a:ext cx="216024" cy="216024"/>
            <a:chOff x="1321871" y="5697252"/>
            <a:chExt cx="216024" cy="216024"/>
          </a:xfrm>
        </p:grpSpPr>
        <p:sp>
          <p:nvSpPr>
            <p:cNvPr id="97" name="Oval 96"/>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8" name="Flowchart: Extract 97"/>
            <p:cNvSpPr/>
            <p:nvPr/>
          </p:nvSpPr>
          <p:spPr>
            <a:xfrm>
              <a:off x="1403648" y="5781896"/>
              <a:ext cx="45719" cy="45719"/>
            </a:xfrm>
            <a:prstGeom prst="flowChartExtra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99" name="Group 98"/>
          <p:cNvGrpSpPr/>
          <p:nvPr/>
        </p:nvGrpSpPr>
        <p:grpSpPr>
          <a:xfrm>
            <a:off x="4121670" y="4784474"/>
            <a:ext cx="216024" cy="216024"/>
            <a:chOff x="1321871" y="5697252"/>
            <a:chExt cx="216024" cy="216024"/>
          </a:xfrm>
        </p:grpSpPr>
        <p:sp>
          <p:nvSpPr>
            <p:cNvPr id="100" name="Oval 99"/>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1" name="Flowchart: Extract 100"/>
            <p:cNvSpPr/>
            <p:nvPr/>
          </p:nvSpPr>
          <p:spPr>
            <a:xfrm>
              <a:off x="1403648" y="5781896"/>
              <a:ext cx="45719" cy="45719"/>
            </a:xfrm>
            <a:prstGeom prst="flowChartExtra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02" name="Group 101"/>
          <p:cNvGrpSpPr/>
          <p:nvPr/>
        </p:nvGrpSpPr>
        <p:grpSpPr>
          <a:xfrm>
            <a:off x="864747" y="5572929"/>
            <a:ext cx="216024" cy="216024"/>
            <a:chOff x="1321871" y="5697252"/>
            <a:chExt cx="216024" cy="216024"/>
          </a:xfrm>
        </p:grpSpPr>
        <p:sp>
          <p:nvSpPr>
            <p:cNvPr id="103" name="Oval 102"/>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4" name="Flowchart: Extract 103"/>
            <p:cNvSpPr/>
            <p:nvPr/>
          </p:nvSpPr>
          <p:spPr>
            <a:xfrm>
              <a:off x="1403648" y="5781896"/>
              <a:ext cx="45719" cy="45719"/>
            </a:xfrm>
            <a:prstGeom prst="flowChartExtra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05" name="Group 104"/>
          <p:cNvGrpSpPr/>
          <p:nvPr/>
        </p:nvGrpSpPr>
        <p:grpSpPr>
          <a:xfrm>
            <a:off x="8028384" y="2060848"/>
            <a:ext cx="216024" cy="216024"/>
            <a:chOff x="1321871" y="5697252"/>
            <a:chExt cx="216024" cy="216024"/>
          </a:xfrm>
        </p:grpSpPr>
        <p:sp>
          <p:nvSpPr>
            <p:cNvPr id="106" name="Oval 105"/>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7" name="Oval 106"/>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08" name="Rectangle 107"/>
          <p:cNvSpPr/>
          <p:nvPr/>
        </p:nvSpPr>
        <p:spPr>
          <a:xfrm>
            <a:off x="648976" y="5203597"/>
            <a:ext cx="502061" cy="369332"/>
          </a:xfrm>
          <a:prstGeom prst="rect">
            <a:avLst/>
          </a:prstGeom>
        </p:spPr>
        <p:txBody>
          <a:bodyPr wrap="none">
            <a:spAutoFit/>
          </a:bodyPr>
          <a:lstStyle/>
          <a:p>
            <a:r>
              <a:rPr lang="en-US" sz="900" dirty="0"/>
              <a:t>Zone </a:t>
            </a:r>
            <a:r>
              <a:rPr lang="en-US" sz="900" dirty="0" smtClean="0"/>
              <a:t>2</a:t>
            </a:r>
          </a:p>
          <a:p>
            <a:r>
              <a:rPr lang="en-US" sz="900" dirty="0" smtClean="0"/>
              <a:t>RM 1</a:t>
            </a:r>
            <a:endParaRPr lang="en-US" sz="900" dirty="0"/>
          </a:p>
        </p:txBody>
      </p:sp>
      <p:sp>
        <p:nvSpPr>
          <p:cNvPr id="109" name="Rectangle 108"/>
          <p:cNvSpPr/>
          <p:nvPr/>
        </p:nvSpPr>
        <p:spPr>
          <a:xfrm>
            <a:off x="6944359" y="3212976"/>
            <a:ext cx="502061" cy="369332"/>
          </a:xfrm>
          <a:prstGeom prst="rect">
            <a:avLst/>
          </a:prstGeom>
        </p:spPr>
        <p:txBody>
          <a:bodyPr wrap="none">
            <a:spAutoFit/>
          </a:bodyPr>
          <a:lstStyle/>
          <a:p>
            <a:r>
              <a:rPr lang="en-US" sz="900" dirty="0" smtClean="0"/>
              <a:t>Zone 1</a:t>
            </a:r>
          </a:p>
          <a:p>
            <a:r>
              <a:rPr lang="en-US" sz="900" dirty="0" smtClean="0"/>
              <a:t>RM 2</a:t>
            </a:r>
            <a:endParaRPr lang="en-US" sz="900" dirty="0"/>
          </a:p>
        </p:txBody>
      </p:sp>
      <p:sp>
        <p:nvSpPr>
          <p:cNvPr id="110" name="Rectangle 109"/>
          <p:cNvSpPr/>
          <p:nvPr/>
        </p:nvSpPr>
        <p:spPr>
          <a:xfrm>
            <a:off x="5103407" y="4616356"/>
            <a:ext cx="502061" cy="369332"/>
          </a:xfrm>
          <a:prstGeom prst="rect">
            <a:avLst/>
          </a:prstGeom>
        </p:spPr>
        <p:txBody>
          <a:bodyPr wrap="none">
            <a:spAutoFit/>
          </a:bodyPr>
          <a:lstStyle/>
          <a:p>
            <a:r>
              <a:rPr lang="en-US" sz="900" dirty="0"/>
              <a:t>Zone 1</a:t>
            </a:r>
            <a:endParaRPr lang="en-US" sz="900" dirty="0" smtClean="0"/>
          </a:p>
          <a:p>
            <a:r>
              <a:rPr lang="en-US" sz="900" dirty="0" smtClean="0"/>
              <a:t>RM 1</a:t>
            </a:r>
            <a:endParaRPr lang="en-US" sz="900" dirty="0"/>
          </a:p>
        </p:txBody>
      </p:sp>
      <p:sp>
        <p:nvSpPr>
          <p:cNvPr id="111" name="Rectangle 110"/>
          <p:cNvSpPr/>
          <p:nvPr/>
        </p:nvSpPr>
        <p:spPr>
          <a:xfrm>
            <a:off x="3679023" y="4728846"/>
            <a:ext cx="502061" cy="369332"/>
          </a:xfrm>
          <a:prstGeom prst="rect">
            <a:avLst/>
          </a:prstGeom>
        </p:spPr>
        <p:txBody>
          <a:bodyPr wrap="none">
            <a:spAutoFit/>
          </a:bodyPr>
          <a:lstStyle/>
          <a:p>
            <a:r>
              <a:rPr lang="en-US" sz="900" dirty="0"/>
              <a:t>Zone </a:t>
            </a:r>
            <a:r>
              <a:rPr lang="en-US" sz="900" dirty="0" smtClean="0"/>
              <a:t>2</a:t>
            </a:r>
          </a:p>
          <a:p>
            <a:r>
              <a:rPr lang="en-US" sz="900" dirty="0" smtClean="0"/>
              <a:t>RM </a:t>
            </a:r>
            <a:r>
              <a:rPr lang="en-US" sz="900" dirty="0"/>
              <a:t>3</a:t>
            </a:r>
          </a:p>
        </p:txBody>
      </p:sp>
      <p:sp>
        <p:nvSpPr>
          <p:cNvPr id="112" name="Rectangle 111"/>
          <p:cNvSpPr/>
          <p:nvPr/>
        </p:nvSpPr>
        <p:spPr>
          <a:xfrm>
            <a:off x="1695602" y="4652913"/>
            <a:ext cx="502061" cy="369332"/>
          </a:xfrm>
          <a:prstGeom prst="rect">
            <a:avLst/>
          </a:prstGeom>
        </p:spPr>
        <p:txBody>
          <a:bodyPr wrap="none">
            <a:spAutoFit/>
          </a:bodyPr>
          <a:lstStyle/>
          <a:p>
            <a:r>
              <a:rPr lang="en-US" sz="900" dirty="0"/>
              <a:t>Zone </a:t>
            </a:r>
            <a:r>
              <a:rPr lang="en-US" sz="900" dirty="0" smtClean="0"/>
              <a:t>2</a:t>
            </a:r>
          </a:p>
          <a:p>
            <a:r>
              <a:rPr lang="en-US" sz="900" dirty="0" smtClean="0"/>
              <a:t>RM </a:t>
            </a:r>
            <a:r>
              <a:rPr lang="en-US" sz="900" dirty="0"/>
              <a:t>2</a:t>
            </a:r>
          </a:p>
        </p:txBody>
      </p:sp>
      <p:sp>
        <p:nvSpPr>
          <p:cNvPr id="6" name="Rectangle 5"/>
          <p:cNvSpPr/>
          <p:nvPr/>
        </p:nvSpPr>
        <p:spPr>
          <a:xfrm>
            <a:off x="8191553" y="2046968"/>
            <a:ext cx="889987" cy="215444"/>
          </a:xfrm>
          <a:prstGeom prst="rect">
            <a:avLst/>
          </a:prstGeom>
        </p:spPr>
        <p:txBody>
          <a:bodyPr wrap="none">
            <a:spAutoFit/>
          </a:bodyPr>
          <a:lstStyle/>
          <a:p>
            <a:r>
              <a:rPr lang="en-US" sz="800" dirty="0"/>
              <a:t>Beam-off </a:t>
            </a:r>
            <a:r>
              <a:rPr lang="en-US" sz="800" dirty="0" smtClean="0"/>
              <a:t>Station</a:t>
            </a:r>
            <a:endParaRPr lang="en-US" sz="800" dirty="0"/>
          </a:p>
        </p:txBody>
      </p:sp>
    </p:spTree>
    <p:extLst>
      <p:ext uri="{BB962C8B-B14F-4D97-AF65-F5344CB8AC3E}">
        <p14:creationId xmlns:p14="http://schemas.microsoft.com/office/powerpoint/2010/main" val="41935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0.13021 -0.20186 L 2.22222E-6 4.81481E-6 " pathEditMode="relative" rAng="0" ptsTypes="AA">
                                      <p:cBhvr>
                                        <p:cTn id="14" dur="2000" fill="hold"/>
                                        <p:tgtEl>
                                          <p:spTgt spid="12"/>
                                        </p:tgtEl>
                                        <p:attrNameLst>
                                          <p:attrName>ppt_x</p:attrName>
                                          <p:attrName>ppt_y</p:attrName>
                                        </p:attrNameLst>
                                      </p:cBhvr>
                                      <p:rCtr x="-6510" y="10093"/>
                                    </p:animMotion>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42" presetClass="path" presetSubtype="0" accel="50000" decel="50000" fill="hold" nodeType="withEffect">
                                  <p:stCondLst>
                                    <p:cond delay="0"/>
                                  </p:stCondLst>
                                  <p:childTnLst>
                                    <p:animMotion origin="layout" path="M 0.09063 -0.15486 L -1.94444E-6 -4.81481E-6 " pathEditMode="relative" rAng="0" ptsTypes="AA">
                                      <p:cBhvr>
                                        <p:cTn id="18" dur="2000" fill="hold"/>
                                        <p:tgtEl>
                                          <p:spTgt spid="21"/>
                                        </p:tgtEl>
                                        <p:attrNameLst>
                                          <p:attrName>ppt_x</p:attrName>
                                          <p:attrName>ppt_y</p:attrName>
                                        </p:attrNameLst>
                                      </p:cBhvr>
                                      <p:rCtr x="-4531" y="7731"/>
                                    </p:animMotion>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0.04774 -0.19653 L -3.61111E-6 3.7037E-6 " pathEditMode="relative" rAng="0" ptsTypes="AA">
                                      <p:cBhvr>
                                        <p:cTn id="22" dur="2000" fill="hold"/>
                                        <p:tgtEl>
                                          <p:spTgt spid="20"/>
                                        </p:tgtEl>
                                        <p:attrNameLst>
                                          <p:attrName>ppt_x</p:attrName>
                                          <p:attrName>ppt_y</p:attrName>
                                        </p:attrNameLst>
                                      </p:cBhvr>
                                      <p:rCtr x="2378" y="9815"/>
                                    </p:animMotion>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42" presetClass="path" presetSubtype="0" accel="50000" decel="50000" fill="hold" nodeType="withEffect">
                                  <p:stCondLst>
                                    <p:cond delay="0"/>
                                  </p:stCondLst>
                                  <p:childTnLst>
                                    <p:animMotion origin="layout" path="M -0.21528 -0.07454 L 4.44444E-6 4.81481E-6 " pathEditMode="relative" rAng="0" ptsTypes="AA">
                                      <p:cBhvr>
                                        <p:cTn id="26" dur="2000" fill="hold"/>
                                        <p:tgtEl>
                                          <p:spTgt spid="22"/>
                                        </p:tgtEl>
                                        <p:attrNameLst>
                                          <p:attrName>ppt_x</p:attrName>
                                          <p:attrName>ppt_y</p:attrName>
                                        </p:attrNameLst>
                                      </p:cBhvr>
                                      <p:rCtr x="10764" y="3727"/>
                                    </p:animMotion>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42" presetClass="path" presetSubtype="0" accel="50000" decel="50000" fill="hold" nodeType="withEffect">
                                  <p:stCondLst>
                                    <p:cond delay="0"/>
                                  </p:stCondLst>
                                  <p:childTnLst>
                                    <p:animMotion origin="layout" path="M -0.1441 -0.16643 L -5.55556E-7 -2.59259E-6 " pathEditMode="relative" rAng="0" ptsTypes="AA">
                                      <p:cBhvr>
                                        <p:cTn id="30" dur="2000" fill="hold"/>
                                        <p:tgtEl>
                                          <p:spTgt spid="23"/>
                                        </p:tgtEl>
                                        <p:attrNameLst>
                                          <p:attrName>ppt_x</p:attrName>
                                          <p:attrName>ppt_y</p:attrName>
                                        </p:attrNameLst>
                                      </p:cBhvr>
                                      <p:rCtr x="7205" y="8310"/>
                                    </p:animMotion>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9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1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8" grpId="0"/>
      <p:bldP spid="109" grpId="0"/>
      <p:bldP spid="110" grpId="0"/>
      <p:bldP spid="111" grpId="0"/>
      <p:bldP spid="112" grpId="0"/>
    </p:bld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ESS Core Powerpoint" id="{F02C5803-D437-4A4B-B279-84472F47EB33}" vid="{77746F4A-52A9-724A-84EC-D1436FAAE3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ESS Core Powerpoint" id="{F02C5803-D437-4A4B-B279-84472F47EB33}" vid="{77746F4A-52A9-724A-84EC-D1436FAAE3A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Powerpoint.potx</Template>
  <TotalTime>2574</TotalTime>
  <Words>2799</Words>
  <Application>Microsoft Office PowerPoint</Application>
  <PresentationFormat>On-screen Show (4:3)</PresentationFormat>
  <Paragraphs>439</Paragraphs>
  <Slides>37</Slides>
  <Notes>9</Notes>
  <HiddenSlides>14</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ESS Core Powerpoint</vt:lpstr>
      <vt:lpstr>Office Theme</vt:lpstr>
      <vt:lpstr>1_ESS Core Powerpoint</vt:lpstr>
      <vt:lpstr>PSS Hardware</vt:lpstr>
      <vt:lpstr>Contents</vt:lpstr>
      <vt:lpstr>About Myself</vt:lpstr>
      <vt:lpstr>Accelerator PSS Block Diagram</vt:lpstr>
      <vt:lpstr>Accelerator PSS Overview</vt:lpstr>
      <vt:lpstr>Access Points to Accelerator Tunnel</vt:lpstr>
      <vt:lpstr>PSS 1 Hardware: Beam-off Stations</vt:lpstr>
      <vt:lpstr>Beam-off Station Design</vt:lpstr>
      <vt:lpstr>PSS 1 Hardware: Radiation Monitors</vt:lpstr>
      <vt:lpstr>PSS Requirements on Radiation Monitors</vt:lpstr>
      <vt:lpstr>PSS 1 Hardware: Access &amp; E-exit Doors</vt:lpstr>
      <vt:lpstr>PowerPoint Presentation</vt:lpstr>
      <vt:lpstr>PowerPoint Presentation</vt:lpstr>
      <vt:lpstr>PowerPoint Presentation</vt:lpstr>
      <vt:lpstr>PSS 1 Hardware: Fire Door &amp; Zone Fences</vt:lpstr>
      <vt:lpstr>PSS 1 Hardware: PSS Blue &amp; Red Lights</vt:lpstr>
      <vt:lpstr>PSS 1 Hardware: Message Display</vt:lpstr>
      <vt:lpstr>PSS 1 Hardware: Public Address System</vt:lpstr>
      <vt:lpstr>PSS 1 Hardware: Key Exchange System</vt:lpstr>
      <vt:lpstr>PSS Powering Method and Cables</vt:lpstr>
      <vt:lpstr>PSS Cable Containments</vt:lpstr>
      <vt:lpstr>PSS Interfaces</vt:lpstr>
      <vt:lpstr>PSS Interfaces: Ion Source</vt:lpstr>
      <vt:lpstr>PSS Interfaces: RFQ &amp; DTL(s)</vt:lpstr>
      <vt:lpstr>Summary</vt:lpstr>
      <vt:lpstr>Thank you for your attention!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Distribution of Radiation Monitors</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Morteza Mansouri</cp:lastModifiedBy>
  <cp:revision>86</cp:revision>
  <cp:lastPrinted>2016-11-28T16:04:19Z</cp:lastPrinted>
  <dcterms:created xsi:type="dcterms:W3CDTF">2013-10-29T16:05:10Z</dcterms:created>
  <dcterms:modified xsi:type="dcterms:W3CDTF">2016-11-29T07:19:00Z</dcterms:modified>
</cp:coreProperties>
</file>