
<file path=[Content_Types].xml><?xml version="1.0" encoding="utf-8"?>
<Types xmlns="http://schemas.openxmlformats.org/package/2006/content-types">
  <Default Extension="xml" ContentType="application/xml"/>
  <Default Extension="wmv" ContentType="video/x-ms-wmv"/>
  <Default Extension="jpeg" ContentType="image/jpeg"/>
  <Default Extension="rels" ContentType="application/vnd.openxmlformats-package.relationships+xml"/>
  <Default Extension="mp4" ContentType="video/mp4"/>
  <Default Extension="emf" ContentType="image/x-e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648" r:id="rId1"/>
  </p:sldMasterIdLst>
  <p:notesMasterIdLst>
    <p:notesMasterId r:id="rId32"/>
  </p:notesMasterIdLst>
  <p:handoutMasterIdLst>
    <p:handoutMasterId r:id="rId33"/>
  </p:handoutMasterIdLst>
  <p:sldIdLst>
    <p:sldId id="301" r:id="rId2"/>
    <p:sldId id="302" r:id="rId3"/>
    <p:sldId id="409" r:id="rId4"/>
    <p:sldId id="434" r:id="rId5"/>
    <p:sldId id="410" r:id="rId6"/>
    <p:sldId id="355" r:id="rId7"/>
    <p:sldId id="356" r:id="rId8"/>
    <p:sldId id="430" r:id="rId9"/>
    <p:sldId id="419" r:id="rId10"/>
    <p:sldId id="378" r:id="rId11"/>
    <p:sldId id="439" r:id="rId12"/>
    <p:sldId id="440" r:id="rId13"/>
    <p:sldId id="441" r:id="rId14"/>
    <p:sldId id="442" r:id="rId15"/>
    <p:sldId id="444" r:id="rId16"/>
    <p:sldId id="445" r:id="rId17"/>
    <p:sldId id="446" r:id="rId18"/>
    <p:sldId id="447" r:id="rId19"/>
    <p:sldId id="379" r:id="rId20"/>
    <p:sldId id="380" r:id="rId21"/>
    <p:sldId id="381" r:id="rId22"/>
    <p:sldId id="389" r:id="rId23"/>
    <p:sldId id="425" r:id="rId24"/>
    <p:sldId id="433" r:id="rId25"/>
    <p:sldId id="375" r:id="rId26"/>
    <p:sldId id="376" r:id="rId27"/>
    <p:sldId id="423" r:id="rId28"/>
    <p:sldId id="377" r:id="rId29"/>
    <p:sldId id="422" r:id="rId30"/>
    <p:sldId id="330" r:id="rId31"/>
  </p:sldIdLst>
  <p:sldSz cx="9144000" cy="6858000" type="screen4x3"/>
  <p:notesSz cx="6797675" cy="9926638"/>
  <p:defaultTextStyle>
    <a:defPPr>
      <a:defRPr lang="de-DE"/>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411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82"/>
    <a:srgbClr val="515151"/>
    <a:srgbClr val="B9B9B9"/>
    <a:srgbClr val="9C9C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0" autoAdjust="0"/>
    <p:restoredTop sz="91429" autoAdjust="0"/>
  </p:normalViewPr>
  <p:slideViewPr>
    <p:cSldViewPr showGuides="1">
      <p:cViewPr varScale="1">
        <p:scale>
          <a:sx n="45" d="100"/>
          <a:sy n="45" d="100"/>
        </p:scale>
        <p:origin x="1416" y="192"/>
      </p:cViewPr>
      <p:guideLst>
        <p:guide orient="horz" pos="411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Bessler\Desktop\Berstkurve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v>Druck [bar]</c:v>
          </c:tx>
          <c:marker>
            <c:symbol val="none"/>
          </c:marker>
          <c:dLbls>
            <c:dLbl>
              <c:idx val="8"/>
              <c:layout>
                <c:manualLayout>
                  <c:x val="-0.0330033037606407"/>
                  <c:y val="-0.019288728149487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'log2'!$B$2:$B$18</c:f>
              <c:numCache>
                <c:formatCode>General</c:formatCode>
                <c:ptCount val="17"/>
                <c:pt idx="0">
                  <c:v>0.23493</c:v>
                </c:pt>
                <c:pt idx="1">
                  <c:v>0.233566</c:v>
                </c:pt>
                <c:pt idx="2">
                  <c:v>0.236111</c:v>
                </c:pt>
                <c:pt idx="3">
                  <c:v>0.228704</c:v>
                </c:pt>
                <c:pt idx="4">
                  <c:v>0.215571</c:v>
                </c:pt>
                <c:pt idx="5">
                  <c:v>2.409899999999999</c:v>
                </c:pt>
                <c:pt idx="6">
                  <c:v>23.158</c:v>
                </c:pt>
                <c:pt idx="7">
                  <c:v>124.528</c:v>
                </c:pt>
                <c:pt idx="8">
                  <c:v>181.705</c:v>
                </c:pt>
                <c:pt idx="9">
                  <c:v>-0.214949</c:v>
                </c:pt>
                <c:pt idx="10">
                  <c:v>0.337312</c:v>
                </c:pt>
                <c:pt idx="11">
                  <c:v>0.592886</c:v>
                </c:pt>
                <c:pt idx="12">
                  <c:v>0.160099</c:v>
                </c:pt>
                <c:pt idx="13">
                  <c:v>-0.0229277</c:v>
                </c:pt>
                <c:pt idx="14">
                  <c:v>-0.0834185</c:v>
                </c:pt>
                <c:pt idx="15">
                  <c:v>-0.11128</c:v>
                </c:pt>
                <c:pt idx="16">
                  <c:v>-0.138642</c:v>
                </c:pt>
              </c:numCache>
            </c:numRef>
          </c:val>
          <c:smooth val="0"/>
        </c:ser>
        <c:dLbls>
          <c:showLegendKey val="0"/>
          <c:showVal val="0"/>
          <c:showCatName val="0"/>
          <c:showSerName val="0"/>
          <c:showPercent val="0"/>
          <c:showBubbleSize val="0"/>
        </c:dLbls>
        <c:smooth val="0"/>
        <c:axId val="455240528"/>
        <c:axId val="455247808"/>
      </c:lineChart>
      <c:catAx>
        <c:axId val="455240528"/>
        <c:scaling>
          <c:orientation val="minMax"/>
        </c:scaling>
        <c:delete val="0"/>
        <c:axPos val="b"/>
        <c:title>
          <c:tx>
            <c:rich>
              <a:bodyPr/>
              <a:lstStyle/>
              <a:p>
                <a:pPr>
                  <a:defRPr/>
                </a:pPr>
                <a:r>
                  <a:rPr lang="en-US" dirty="0" smtClean="0"/>
                  <a:t>Time [s]</a:t>
                </a:r>
                <a:endParaRPr lang="en-US" dirty="0"/>
              </a:p>
            </c:rich>
          </c:tx>
          <c:overlay val="0"/>
        </c:title>
        <c:majorTickMark val="out"/>
        <c:minorTickMark val="none"/>
        <c:tickLblPos val="nextTo"/>
        <c:crossAx val="455247808"/>
        <c:crosses val="autoZero"/>
        <c:auto val="1"/>
        <c:lblAlgn val="ctr"/>
        <c:lblOffset val="100"/>
        <c:noMultiLvlLbl val="0"/>
      </c:catAx>
      <c:valAx>
        <c:axId val="455247808"/>
        <c:scaling>
          <c:orientation val="minMax"/>
          <c:min val="0.0"/>
        </c:scaling>
        <c:delete val="0"/>
        <c:axPos val="l"/>
        <c:majorGridlines/>
        <c:title>
          <c:tx>
            <c:rich>
              <a:bodyPr/>
              <a:lstStyle/>
              <a:p>
                <a:pPr>
                  <a:defRPr/>
                </a:pPr>
                <a:r>
                  <a:rPr lang="en-US" dirty="0" smtClean="0"/>
                  <a:t>Pressure [bar]</a:t>
                </a:r>
                <a:endParaRPr lang="en-US" dirty="0"/>
              </a:p>
            </c:rich>
          </c:tx>
          <c:overlay val="0"/>
        </c:title>
        <c:numFmt formatCode="General" sourceLinked="1"/>
        <c:majorTickMark val="out"/>
        <c:minorTickMark val="none"/>
        <c:tickLblPos val="nextTo"/>
        <c:crossAx val="455240528"/>
        <c:crosses val="autoZero"/>
        <c:crossBetween val="between"/>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5927"/>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sz="quarter" idx="1"/>
          </p:nvPr>
        </p:nvSpPr>
        <p:spPr>
          <a:xfrm>
            <a:off x="3850443" y="0"/>
            <a:ext cx="2945659" cy="495927"/>
          </a:xfrm>
          <a:prstGeom prst="rect">
            <a:avLst/>
          </a:prstGeom>
        </p:spPr>
        <p:txBody>
          <a:bodyPr vert="horz" lIns="91440" tIns="45720" rIns="91440" bIns="45720" rtlCol="0"/>
          <a:lstStyle>
            <a:lvl1pPr algn="r">
              <a:defRPr sz="1200"/>
            </a:lvl1pPr>
          </a:lstStyle>
          <a:p>
            <a:pPr>
              <a:defRPr/>
            </a:pPr>
            <a:fld id="{D8DBE3CD-13D7-4554-9710-E51C5512FEC7}" type="datetimeFigureOut">
              <a:rPr lang="de-DE"/>
              <a:pPr>
                <a:defRPr/>
              </a:pPr>
              <a:t>06.04.17</a:t>
            </a:fld>
            <a:endParaRPr lang="de-DE"/>
          </a:p>
        </p:txBody>
      </p:sp>
      <p:sp>
        <p:nvSpPr>
          <p:cNvPr id="4" name="Fußzeilenplatzhalter 3"/>
          <p:cNvSpPr>
            <a:spLocks noGrp="1"/>
          </p:cNvSpPr>
          <p:nvPr>
            <p:ph type="ftr" sz="quarter" idx="2"/>
          </p:nvPr>
        </p:nvSpPr>
        <p:spPr>
          <a:xfrm>
            <a:off x="0" y="9429090"/>
            <a:ext cx="2945659" cy="495927"/>
          </a:xfrm>
          <a:prstGeom prst="rect">
            <a:avLst/>
          </a:prstGeom>
        </p:spPr>
        <p:txBody>
          <a:bodyPr vert="horz" lIns="91440" tIns="45720" rIns="91440" bIns="45720" rtlCol="0" anchor="b"/>
          <a:lstStyle>
            <a:lvl1pPr algn="l">
              <a:defRPr sz="1200"/>
            </a:lvl1pPr>
          </a:lstStyle>
          <a:p>
            <a:pPr>
              <a:defRPr/>
            </a:pPr>
            <a:endParaRPr lang="de-DE"/>
          </a:p>
        </p:txBody>
      </p:sp>
      <p:sp>
        <p:nvSpPr>
          <p:cNvPr id="5" name="Foliennummernplatzhalter 4"/>
          <p:cNvSpPr>
            <a:spLocks noGrp="1"/>
          </p:cNvSpPr>
          <p:nvPr>
            <p:ph type="sldNum" sz="quarter" idx="3"/>
          </p:nvPr>
        </p:nvSpPr>
        <p:spPr>
          <a:xfrm>
            <a:off x="3850443" y="9429090"/>
            <a:ext cx="2945659" cy="495927"/>
          </a:xfrm>
          <a:prstGeom prst="rect">
            <a:avLst/>
          </a:prstGeom>
        </p:spPr>
        <p:txBody>
          <a:bodyPr vert="horz" lIns="91440" tIns="45720" rIns="91440" bIns="45720" rtlCol="0" anchor="b"/>
          <a:lstStyle>
            <a:lvl1pPr algn="r">
              <a:defRPr sz="1200"/>
            </a:lvl1pPr>
          </a:lstStyle>
          <a:p>
            <a:pPr>
              <a:defRPr/>
            </a:pPr>
            <a:fld id="{A9BD1AD0-2F98-4780-99C2-8AE6032234AF}" type="slidenum">
              <a:rPr lang="de-DE"/>
              <a:pPr>
                <a:defRPr/>
              </a:pPr>
              <a:t>‹#›</a:t>
            </a:fld>
            <a:endParaRPr lang="de-DE"/>
          </a:p>
        </p:txBody>
      </p:sp>
    </p:spTree>
    <p:extLst>
      <p:ext uri="{BB962C8B-B14F-4D97-AF65-F5344CB8AC3E}">
        <p14:creationId xmlns:p14="http://schemas.microsoft.com/office/powerpoint/2010/main" val="2121484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5927"/>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50443" y="0"/>
            <a:ext cx="2945659" cy="495927"/>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83840C6E-91D5-4752-91F3-BBD175C9774F}" type="datetimeFigureOut">
              <a:rPr lang="de-DE"/>
              <a:pPr>
                <a:defRPr/>
              </a:pPr>
              <a:t>06.04.17</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79768" y="4714546"/>
            <a:ext cx="5438140" cy="4468202"/>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9429090"/>
            <a:ext cx="2945659" cy="49592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50443" y="9429090"/>
            <a:ext cx="2945659" cy="49592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82AF2D0-6E2F-4513-B171-4053DD919B31}" type="slidenum">
              <a:rPr lang="de-DE" altLang="de-DE"/>
              <a:pPr>
                <a:defRPr/>
              </a:pPr>
              <a:t>‹#›</a:t>
            </a:fld>
            <a:endParaRPr lang="de-DE" altLang="de-DE"/>
          </a:p>
        </p:txBody>
      </p:sp>
    </p:spTree>
    <p:extLst>
      <p:ext uri="{BB962C8B-B14F-4D97-AF65-F5344CB8AC3E}">
        <p14:creationId xmlns:p14="http://schemas.microsoft.com/office/powerpoint/2010/main" val="29962654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FA7666-AABC-4B21-A928-69C7E18F4BFC}" type="slidenum">
              <a:rPr lang="de-DE"/>
              <a:pPr/>
              <a:t>8</a:t>
            </a:fld>
            <a:endParaRPr lang="de-DE"/>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323110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C782850-0D9D-4239-95FF-66CA5980CBD3}" type="slidenum">
              <a:rPr lang="de-DE" altLang="de-DE" smtClean="0"/>
              <a:pPr>
                <a:defRPr/>
              </a:pPr>
              <a:t>10</a:t>
            </a:fld>
            <a:endParaRPr lang="de-DE" altLang="de-DE"/>
          </a:p>
        </p:txBody>
      </p:sp>
    </p:spTree>
    <p:extLst>
      <p:ext uri="{BB962C8B-B14F-4D97-AF65-F5344CB8AC3E}">
        <p14:creationId xmlns:p14="http://schemas.microsoft.com/office/powerpoint/2010/main" val="2264739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C782850-0D9D-4239-95FF-66CA5980CBD3}" type="slidenum">
              <a:rPr lang="de-DE" altLang="de-DE" smtClean="0"/>
              <a:pPr>
                <a:defRPr/>
              </a:pPr>
              <a:t>19</a:t>
            </a:fld>
            <a:endParaRPr lang="de-DE" altLang="de-DE"/>
          </a:p>
        </p:txBody>
      </p:sp>
    </p:spTree>
    <p:extLst>
      <p:ext uri="{BB962C8B-B14F-4D97-AF65-F5344CB8AC3E}">
        <p14:creationId xmlns:p14="http://schemas.microsoft.com/office/powerpoint/2010/main" val="660602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C782850-0D9D-4239-95FF-66CA5980CBD3}" type="slidenum">
              <a:rPr lang="de-DE" altLang="de-DE" smtClean="0"/>
              <a:pPr>
                <a:defRPr/>
              </a:pPr>
              <a:t>20</a:t>
            </a:fld>
            <a:endParaRPr lang="de-DE" altLang="de-DE"/>
          </a:p>
        </p:txBody>
      </p:sp>
    </p:spTree>
    <p:extLst>
      <p:ext uri="{BB962C8B-B14F-4D97-AF65-F5344CB8AC3E}">
        <p14:creationId xmlns:p14="http://schemas.microsoft.com/office/powerpoint/2010/main" val="2238504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C782850-0D9D-4239-95FF-66CA5980CBD3}" type="slidenum">
              <a:rPr lang="de-DE" altLang="de-DE" smtClean="0"/>
              <a:pPr>
                <a:defRPr/>
              </a:pPr>
              <a:t>21</a:t>
            </a:fld>
            <a:endParaRPr lang="de-DE" altLang="de-DE"/>
          </a:p>
        </p:txBody>
      </p:sp>
    </p:spTree>
    <p:extLst>
      <p:ext uri="{BB962C8B-B14F-4D97-AF65-F5344CB8AC3E}">
        <p14:creationId xmlns:p14="http://schemas.microsoft.com/office/powerpoint/2010/main" val="2622407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C782850-0D9D-4239-95FF-66CA5980CBD3}" type="slidenum">
              <a:rPr lang="de-DE" altLang="de-DE" smtClean="0"/>
              <a:pPr>
                <a:defRPr/>
              </a:pPr>
              <a:t>22</a:t>
            </a:fld>
            <a:endParaRPr lang="de-DE" altLang="de-DE"/>
          </a:p>
        </p:txBody>
      </p:sp>
    </p:spTree>
    <p:extLst>
      <p:ext uri="{BB962C8B-B14F-4D97-AF65-F5344CB8AC3E}">
        <p14:creationId xmlns:p14="http://schemas.microsoft.com/office/powerpoint/2010/main" val="1570901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5" name="Rechteck 4"/>
          <p:cNvSpPr/>
          <p:nvPr userDrawn="1"/>
        </p:nvSpPr>
        <p:spPr>
          <a:xfrm>
            <a:off x="250825" y="2286000"/>
            <a:ext cx="8893175" cy="4572000"/>
          </a:xfrm>
          <a:prstGeom prst="rect">
            <a:avLst/>
          </a:prstGeom>
          <a:solidFill>
            <a:srgbClr val="005B82"/>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6" name="Rechteck 5"/>
          <p:cNvSpPr/>
          <p:nvPr userDrawn="1"/>
        </p:nvSpPr>
        <p:spPr>
          <a:xfrm>
            <a:off x="7308850" y="1588"/>
            <a:ext cx="1835150" cy="979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7" name="Picture 60" descr="logo_699c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94425" y="249238"/>
            <a:ext cx="2517775"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platzhalter 2"/>
          <p:cNvSpPr>
            <a:spLocks noGrp="1"/>
          </p:cNvSpPr>
          <p:nvPr>
            <p:ph type="body" sz="quarter" idx="13"/>
          </p:nvPr>
        </p:nvSpPr>
        <p:spPr>
          <a:xfrm>
            <a:off x="827584" y="2708275"/>
            <a:ext cx="7254875" cy="792733"/>
          </a:xfrm>
          <a:prstGeom prst="rect">
            <a:avLst/>
          </a:prstGeom>
        </p:spPr>
        <p:txBody>
          <a:bodyPr/>
          <a:lstStyle>
            <a:lvl1pPr marL="0" indent="0">
              <a:buNone/>
              <a:defRPr sz="4800">
                <a:solidFill>
                  <a:schemeClr val="bg1"/>
                </a:solidFill>
                <a:latin typeface="Arial" pitchFamily="34" charset="0"/>
                <a:cs typeface="Arial" pitchFamily="34" charset="0"/>
              </a:defRPr>
            </a:lvl1pPr>
          </a:lstStyle>
          <a:p>
            <a:pPr lvl="0"/>
            <a:r>
              <a:rPr lang="de-DE" dirty="0"/>
              <a:t>Textmasterformat bearbeiten</a:t>
            </a:r>
          </a:p>
        </p:txBody>
      </p:sp>
      <p:sp>
        <p:nvSpPr>
          <p:cNvPr id="13" name="Textplatzhalter 12"/>
          <p:cNvSpPr>
            <a:spLocks noGrp="1"/>
          </p:cNvSpPr>
          <p:nvPr>
            <p:ph type="body" sz="quarter" idx="14"/>
          </p:nvPr>
        </p:nvSpPr>
        <p:spPr>
          <a:xfrm>
            <a:off x="827584" y="3501008"/>
            <a:ext cx="7254875" cy="576262"/>
          </a:xfrm>
          <a:prstGeom prst="rect">
            <a:avLst/>
          </a:prstGeom>
        </p:spPr>
        <p:txBody>
          <a:bodyPr/>
          <a:lstStyle>
            <a:lvl1pPr marL="0" indent="0">
              <a:buNone/>
              <a:defRPr>
                <a:solidFill>
                  <a:schemeClr val="bg1"/>
                </a:solidFill>
                <a:latin typeface="Arial" pitchFamily="34" charset="0"/>
                <a:cs typeface="Arial" pitchFamily="34" charset="0"/>
              </a:defRPr>
            </a:lvl1pPr>
          </a:lstStyle>
          <a:p>
            <a:pPr lvl="0"/>
            <a:r>
              <a:rPr lang="de-DE" dirty="0"/>
              <a:t>Textmasterformat bearbeiten</a:t>
            </a:r>
          </a:p>
        </p:txBody>
      </p:sp>
      <p:sp>
        <p:nvSpPr>
          <p:cNvPr id="15" name="Textplatzhalter 14"/>
          <p:cNvSpPr>
            <a:spLocks noGrp="1"/>
          </p:cNvSpPr>
          <p:nvPr>
            <p:ph type="body" sz="quarter" idx="15"/>
          </p:nvPr>
        </p:nvSpPr>
        <p:spPr>
          <a:xfrm>
            <a:off x="827584" y="4868863"/>
            <a:ext cx="6481763" cy="576262"/>
          </a:xfrm>
          <a:prstGeom prst="rect">
            <a:avLst/>
          </a:prstGeom>
        </p:spPr>
        <p:txBody>
          <a:bodyPr/>
          <a:lstStyle>
            <a:lvl1pPr marL="0" indent="0">
              <a:buNone/>
              <a:defRPr sz="1400">
                <a:solidFill>
                  <a:schemeClr val="bg1"/>
                </a:solidFill>
                <a:latin typeface="Arial" pitchFamily="34" charset="0"/>
                <a:cs typeface="Arial" pitchFamily="34" charset="0"/>
              </a:defRPr>
            </a:lvl1pPr>
          </a:lstStyle>
          <a:p>
            <a:pPr lvl="0"/>
            <a:r>
              <a:rPr lang="de-DE"/>
              <a:t>Textmasterformat bearbeiten</a:t>
            </a:r>
          </a:p>
        </p:txBody>
      </p:sp>
      <p:sp>
        <p:nvSpPr>
          <p:cNvPr id="10" name="Datumsplatzhalter 3"/>
          <p:cNvSpPr>
            <a:spLocks noGrp="1"/>
          </p:cNvSpPr>
          <p:nvPr>
            <p:ph type="dt" sz="half" idx="16"/>
          </p:nvPr>
        </p:nvSpPr>
        <p:spPr/>
        <p:txBody>
          <a:bodyPr/>
          <a:lstStyle>
            <a:lvl1pPr>
              <a:defRPr>
                <a:latin typeface="Arial" pitchFamily="34" charset="0"/>
                <a:cs typeface="Arial" pitchFamily="34" charset="0"/>
              </a:defRPr>
            </a:lvl1pPr>
          </a:lstStyle>
          <a:p>
            <a:pPr>
              <a:defRPr/>
            </a:pPr>
            <a:fld id="{73898876-E77E-4D52-8441-F46CD5D7A140}" type="datetime4">
              <a:rPr lang="de-DE"/>
              <a:pPr>
                <a:defRPr/>
              </a:pPr>
              <a:t>6. April 2017</a:t>
            </a:fld>
            <a:endParaRPr lang="de-DE" dirty="0"/>
          </a:p>
        </p:txBody>
      </p:sp>
      <p:sp>
        <p:nvSpPr>
          <p:cNvPr id="11" name="Fußzeilenplatzhalter 4"/>
          <p:cNvSpPr>
            <a:spLocks noGrp="1"/>
          </p:cNvSpPr>
          <p:nvPr>
            <p:ph type="ftr" sz="quarter" idx="17"/>
          </p:nvPr>
        </p:nvSpPr>
        <p:spPr/>
        <p:txBody>
          <a:bodyPr/>
          <a:lstStyle>
            <a:lvl1pPr>
              <a:defRPr/>
            </a:lvl1pPr>
          </a:lstStyle>
          <a:p>
            <a:pPr>
              <a:defRPr/>
            </a:pPr>
            <a:endParaRPr lang="de-DE"/>
          </a:p>
        </p:txBody>
      </p:sp>
      <p:sp>
        <p:nvSpPr>
          <p:cNvPr id="12" name="Foliennummernplatzhalter 5"/>
          <p:cNvSpPr>
            <a:spLocks noGrp="1"/>
          </p:cNvSpPr>
          <p:nvPr>
            <p:ph type="sldNum" sz="quarter" idx="18"/>
          </p:nvPr>
        </p:nvSpPr>
        <p:spPr/>
        <p:txBody>
          <a:bodyPr/>
          <a:lstStyle>
            <a:lvl1pPr>
              <a:defRPr/>
            </a:lvl1pPr>
          </a:lstStyle>
          <a:p>
            <a:pPr>
              <a:defRPr/>
            </a:pPr>
            <a:fld id="{22599060-05EE-457D-9A04-3D426F871BA7}" type="slidenum">
              <a:rPr lang="de-DE" altLang="de-DE"/>
              <a:pPr>
                <a:defRPr/>
              </a:pPr>
              <a:t>‹#›</a:t>
            </a:fld>
            <a:endParaRPr lang="de-DE" altLang="de-DE"/>
          </a:p>
        </p:txBody>
      </p:sp>
      <p:pic>
        <p:nvPicPr>
          <p:cNvPr id="14" name="Grafik 1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249238"/>
            <a:ext cx="14827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15"/>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41439" y="419100"/>
            <a:ext cx="22066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661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35591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13539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9779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28393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43855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7571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720000" y="1988840"/>
            <a:ext cx="8075240" cy="4104455"/>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pPr lvl="0"/>
            <a:r>
              <a:rPr lang="de-DE"/>
              <a:t>Textmasterformat bearbeiten</a:t>
            </a:r>
          </a:p>
          <a:p>
            <a:pPr lvl="1"/>
            <a:r>
              <a:rPr lang="de-DE"/>
              <a:t>Zweite Ebene</a:t>
            </a:r>
          </a:p>
          <a:p>
            <a:pPr lvl="2"/>
            <a:r>
              <a:rPr lang="de-DE"/>
              <a:t>Dritte Ebene</a:t>
            </a:r>
          </a:p>
        </p:txBody>
      </p:sp>
      <p:sp>
        <p:nvSpPr>
          <p:cNvPr id="7" name="Inhaltsplatzhalter 2"/>
          <p:cNvSpPr>
            <a:spLocks noGrp="1"/>
          </p:cNvSpPr>
          <p:nvPr>
            <p:ph idx="17"/>
          </p:nvPr>
        </p:nvSpPr>
        <p:spPr>
          <a:xfrm>
            <a:off x="720000" y="1152000"/>
            <a:ext cx="7488832" cy="576064"/>
          </a:xfrm>
          <a:prstGeom prst="rect">
            <a:avLst/>
          </a:prstGeom>
        </p:spPr>
        <p:txBody>
          <a:bodyPr lIns="0" tIns="0" rIns="0" bIns="0"/>
          <a:lstStyle>
            <a:lvl1pPr marL="0" indent="0">
              <a:buClr>
                <a:srgbClr val="005B82"/>
              </a:buClr>
              <a:buSzPct val="80000"/>
              <a:buFontTx/>
              <a:buNone/>
              <a:defRPr sz="2800" b="1" baseline="0">
                <a:solidFill>
                  <a:srgbClr val="005B82"/>
                </a:solidFill>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pPr lvl="0"/>
            <a:r>
              <a:rPr lang="de-DE"/>
              <a:t>Textmasterformat bearbeiten</a:t>
            </a:r>
          </a:p>
        </p:txBody>
      </p:sp>
      <p:sp>
        <p:nvSpPr>
          <p:cNvPr id="4" name="Fußzeilenplatzhalter 4"/>
          <p:cNvSpPr>
            <a:spLocks noGrp="1"/>
          </p:cNvSpPr>
          <p:nvPr>
            <p:ph type="ftr" sz="quarter" idx="18"/>
          </p:nvPr>
        </p:nvSpPr>
        <p:spPr/>
        <p:txBody>
          <a:bodyPr/>
          <a:lstStyle>
            <a:lvl1pPr>
              <a:defRPr/>
            </a:lvl1pPr>
          </a:lstStyle>
          <a:p>
            <a:pPr>
              <a:defRPr/>
            </a:pPr>
            <a:endParaRPr lang="de-DE"/>
          </a:p>
        </p:txBody>
      </p:sp>
      <p:sp>
        <p:nvSpPr>
          <p:cNvPr id="5" name="Foliennummernplatzhalter 5"/>
          <p:cNvSpPr>
            <a:spLocks noGrp="1"/>
          </p:cNvSpPr>
          <p:nvPr>
            <p:ph type="sldNum" sz="quarter" idx="19"/>
          </p:nvPr>
        </p:nvSpPr>
        <p:spPr/>
        <p:txBody>
          <a:bodyPr/>
          <a:lstStyle>
            <a:lvl1pPr>
              <a:defRPr/>
            </a:lvl1pPr>
          </a:lstStyle>
          <a:p>
            <a:pPr>
              <a:defRPr/>
            </a:pPr>
            <a:fld id="{BA503F6F-D30D-4724-B9CF-FBFB33E1BD82}" type="slidenum">
              <a:rPr lang="de-DE" altLang="de-DE"/>
              <a:pPr>
                <a:defRPr/>
              </a:pPr>
              <a:t>‹#›</a:t>
            </a:fld>
            <a:endParaRPr lang="de-DE" altLang="de-DE"/>
          </a:p>
        </p:txBody>
      </p:sp>
    </p:spTree>
    <p:extLst>
      <p:ext uri="{BB962C8B-B14F-4D97-AF65-F5344CB8AC3E}">
        <p14:creationId xmlns:p14="http://schemas.microsoft.com/office/powerpoint/2010/main" val="4024186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Inhaltsplatzhalter 2"/>
          <p:cNvSpPr>
            <a:spLocks noGrp="1"/>
          </p:cNvSpPr>
          <p:nvPr>
            <p:ph idx="1"/>
          </p:nvPr>
        </p:nvSpPr>
        <p:spPr>
          <a:xfrm>
            <a:off x="720000" y="1990800"/>
            <a:ext cx="8172480" cy="576064"/>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pPr lvl="0"/>
            <a:r>
              <a:rPr lang="de-DE"/>
              <a:t>Textmasterformat bearbeiten</a:t>
            </a:r>
          </a:p>
        </p:txBody>
      </p:sp>
      <p:sp>
        <p:nvSpPr>
          <p:cNvPr id="10" name="Inhaltsplatzhalter 2"/>
          <p:cNvSpPr>
            <a:spLocks noGrp="1"/>
          </p:cNvSpPr>
          <p:nvPr>
            <p:ph idx="14"/>
          </p:nvPr>
        </p:nvSpPr>
        <p:spPr>
          <a:xfrm>
            <a:off x="720000" y="2638800"/>
            <a:ext cx="3600400" cy="3166464"/>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endParaRPr lang="de-DE" dirty="0"/>
          </a:p>
        </p:txBody>
      </p:sp>
      <p:sp>
        <p:nvSpPr>
          <p:cNvPr id="12" name="Inhaltsplatzhalter 2"/>
          <p:cNvSpPr>
            <a:spLocks noGrp="1"/>
          </p:cNvSpPr>
          <p:nvPr>
            <p:ph idx="16"/>
          </p:nvPr>
        </p:nvSpPr>
        <p:spPr>
          <a:xfrm>
            <a:off x="4572000" y="2638800"/>
            <a:ext cx="4320480" cy="3166464"/>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endParaRPr lang="de-DE" dirty="0"/>
          </a:p>
        </p:txBody>
      </p:sp>
      <p:sp>
        <p:nvSpPr>
          <p:cNvPr id="13" name="Inhaltsplatzhalter 2"/>
          <p:cNvSpPr>
            <a:spLocks noGrp="1"/>
          </p:cNvSpPr>
          <p:nvPr>
            <p:ph idx="17"/>
          </p:nvPr>
        </p:nvSpPr>
        <p:spPr>
          <a:xfrm>
            <a:off x="720000" y="1152000"/>
            <a:ext cx="8172480" cy="576064"/>
          </a:xfrm>
          <a:prstGeom prst="rect">
            <a:avLst/>
          </a:prstGeom>
        </p:spPr>
        <p:txBody>
          <a:bodyPr lIns="0" tIns="0" rIns="0" bIns="0"/>
          <a:lstStyle>
            <a:lvl1pPr marL="0" indent="0">
              <a:buClr>
                <a:srgbClr val="005B82"/>
              </a:buClr>
              <a:buSzPct val="80000"/>
              <a:buFontTx/>
              <a:buNone/>
              <a:defRPr sz="2800" b="1" baseline="0">
                <a:solidFill>
                  <a:srgbClr val="005B82"/>
                </a:solidFill>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pPr lvl="0"/>
            <a:r>
              <a:rPr lang="de-DE"/>
              <a:t>Textmasterformat bearbeiten</a:t>
            </a:r>
          </a:p>
        </p:txBody>
      </p:sp>
      <p:sp>
        <p:nvSpPr>
          <p:cNvPr id="14" name="Inhaltsplatzhalter 13"/>
          <p:cNvSpPr>
            <a:spLocks noGrp="1"/>
          </p:cNvSpPr>
          <p:nvPr>
            <p:ph idx="18"/>
          </p:nvPr>
        </p:nvSpPr>
        <p:spPr>
          <a:xfrm>
            <a:off x="720000" y="5949280"/>
            <a:ext cx="2826500" cy="540927"/>
          </a:xfrm>
          <a:prstGeom prst="rect">
            <a:avLst/>
          </a:prstGeom>
        </p:spPr>
        <p:txBody>
          <a:bodyPr lIns="0" tIns="0" rIns="0" bIns="0"/>
          <a:lstStyle>
            <a:lvl1pPr marL="0" indent="0">
              <a:buFontTx/>
              <a:buNone/>
              <a:defRPr sz="1100" i="1">
                <a:solidFill>
                  <a:srgbClr val="515151"/>
                </a:solidFill>
                <a:latin typeface="Arial" pitchFamily="34" charset="0"/>
                <a:cs typeface="Arial" pitchFamily="34" charset="0"/>
              </a:defRPr>
            </a:lvl1pPr>
          </a:lstStyle>
          <a:p>
            <a:r>
              <a:rPr lang="de-DE" dirty="0"/>
              <a:t>Blindtext für eine Bildunterschrift</a:t>
            </a:r>
          </a:p>
        </p:txBody>
      </p:sp>
      <p:sp>
        <p:nvSpPr>
          <p:cNvPr id="15" name="Inhaltsplatzhalter 13"/>
          <p:cNvSpPr>
            <a:spLocks noGrp="1"/>
          </p:cNvSpPr>
          <p:nvPr>
            <p:ph idx="19"/>
          </p:nvPr>
        </p:nvSpPr>
        <p:spPr>
          <a:xfrm>
            <a:off x="4572000" y="5949280"/>
            <a:ext cx="2826500" cy="540927"/>
          </a:xfrm>
          <a:prstGeom prst="rect">
            <a:avLst/>
          </a:prstGeom>
        </p:spPr>
        <p:txBody>
          <a:bodyPr lIns="0" tIns="0" rIns="0" bIns="0"/>
          <a:lstStyle>
            <a:lvl1pPr marL="0" indent="0">
              <a:buFontTx/>
              <a:buNone/>
              <a:defRPr sz="1100" i="1">
                <a:solidFill>
                  <a:srgbClr val="515151"/>
                </a:solidFill>
                <a:latin typeface="Arial" pitchFamily="34" charset="0"/>
                <a:cs typeface="Arial" pitchFamily="34" charset="0"/>
              </a:defRPr>
            </a:lvl1pPr>
          </a:lstStyle>
          <a:p>
            <a:r>
              <a:rPr lang="de-DE" dirty="0"/>
              <a:t>Blindtext für eine Bildunterschrift</a:t>
            </a:r>
          </a:p>
        </p:txBody>
      </p:sp>
      <p:sp>
        <p:nvSpPr>
          <p:cNvPr id="9" name="Fußzeilenplatzhalter 4"/>
          <p:cNvSpPr>
            <a:spLocks noGrp="1"/>
          </p:cNvSpPr>
          <p:nvPr>
            <p:ph type="ftr" sz="quarter" idx="20"/>
          </p:nvPr>
        </p:nvSpPr>
        <p:spPr/>
        <p:txBody>
          <a:bodyPr/>
          <a:lstStyle>
            <a:lvl1pPr>
              <a:defRPr/>
            </a:lvl1pPr>
          </a:lstStyle>
          <a:p>
            <a:pPr>
              <a:defRPr/>
            </a:pPr>
            <a:endParaRPr lang="de-DE"/>
          </a:p>
        </p:txBody>
      </p:sp>
      <p:sp>
        <p:nvSpPr>
          <p:cNvPr id="11" name="Foliennummernplatzhalter 5"/>
          <p:cNvSpPr>
            <a:spLocks noGrp="1"/>
          </p:cNvSpPr>
          <p:nvPr>
            <p:ph type="sldNum" sz="quarter" idx="21"/>
          </p:nvPr>
        </p:nvSpPr>
        <p:spPr/>
        <p:txBody>
          <a:bodyPr/>
          <a:lstStyle>
            <a:lvl1pPr>
              <a:defRPr/>
            </a:lvl1pPr>
          </a:lstStyle>
          <a:p>
            <a:pPr>
              <a:defRPr/>
            </a:pPr>
            <a:fld id="{E6F93E1A-6928-49CE-A9EE-7529A781511C}" type="slidenum">
              <a:rPr lang="de-DE" altLang="de-DE"/>
              <a:pPr>
                <a:defRPr/>
              </a:pPr>
              <a:t>‹#›</a:t>
            </a:fld>
            <a:endParaRPr lang="de-DE" altLang="de-DE"/>
          </a:p>
        </p:txBody>
      </p:sp>
    </p:spTree>
    <p:extLst>
      <p:ext uri="{BB962C8B-B14F-4D97-AF65-F5344CB8AC3E}">
        <p14:creationId xmlns:p14="http://schemas.microsoft.com/office/powerpoint/2010/main" val="601259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9" name="Inhaltsplatzhalter 2"/>
          <p:cNvSpPr>
            <a:spLocks noGrp="1"/>
          </p:cNvSpPr>
          <p:nvPr>
            <p:ph idx="1"/>
          </p:nvPr>
        </p:nvSpPr>
        <p:spPr>
          <a:xfrm>
            <a:off x="720000" y="1988841"/>
            <a:ext cx="8172480" cy="576064"/>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pPr lvl="0"/>
            <a:r>
              <a:rPr lang="de-DE"/>
              <a:t>Textmasterformat bearbeiten</a:t>
            </a:r>
          </a:p>
        </p:txBody>
      </p:sp>
      <p:sp>
        <p:nvSpPr>
          <p:cNvPr id="11" name="Inhaltsplatzhalter 2"/>
          <p:cNvSpPr>
            <a:spLocks noGrp="1"/>
          </p:cNvSpPr>
          <p:nvPr>
            <p:ph idx="14"/>
          </p:nvPr>
        </p:nvSpPr>
        <p:spPr>
          <a:xfrm>
            <a:off x="720000" y="2636912"/>
            <a:ext cx="3491960" cy="3168352"/>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pPr lvl="0"/>
            <a:r>
              <a:rPr lang="de-DE"/>
              <a:t>Textmasterformat bearbeiten</a:t>
            </a:r>
          </a:p>
        </p:txBody>
      </p:sp>
      <p:sp>
        <p:nvSpPr>
          <p:cNvPr id="13" name="Inhaltsplatzhalter 2"/>
          <p:cNvSpPr>
            <a:spLocks noGrp="1"/>
          </p:cNvSpPr>
          <p:nvPr>
            <p:ph idx="16"/>
          </p:nvPr>
        </p:nvSpPr>
        <p:spPr>
          <a:xfrm>
            <a:off x="4572000" y="2636912"/>
            <a:ext cx="4320480" cy="3168352"/>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pPr lvl="0"/>
            <a:r>
              <a:rPr lang="de-DE"/>
              <a:t>Textmasterformat bearbeiten</a:t>
            </a:r>
          </a:p>
        </p:txBody>
      </p:sp>
      <p:sp>
        <p:nvSpPr>
          <p:cNvPr id="14" name="Inhaltsplatzhalter 2"/>
          <p:cNvSpPr>
            <a:spLocks noGrp="1"/>
          </p:cNvSpPr>
          <p:nvPr>
            <p:ph idx="17"/>
          </p:nvPr>
        </p:nvSpPr>
        <p:spPr>
          <a:xfrm>
            <a:off x="720000" y="1152000"/>
            <a:ext cx="8172480" cy="576064"/>
          </a:xfrm>
          <a:prstGeom prst="rect">
            <a:avLst/>
          </a:prstGeom>
        </p:spPr>
        <p:txBody>
          <a:bodyPr lIns="0" tIns="0" rIns="0" bIns="0"/>
          <a:lstStyle>
            <a:lvl1pPr marL="0" indent="0">
              <a:buClr>
                <a:srgbClr val="005B82"/>
              </a:buClr>
              <a:buSzPct val="80000"/>
              <a:buFontTx/>
              <a:buNone/>
              <a:defRPr sz="2800" b="1" baseline="0">
                <a:solidFill>
                  <a:srgbClr val="005B82"/>
                </a:solidFill>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pPr lvl="0"/>
            <a:r>
              <a:rPr lang="de-DE"/>
              <a:t>Textmasterformat bearbeiten</a:t>
            </a:r>
          </a:p>
        </p:txBody>
      </p:sp>
      <p:sp>
        <p:nvSpPr>
          <p:cNvPr id="15" name="Inhaltsplatzhalter 13"/>
          <p:cNvSpPr>
            <a:spLocks noGrp="1"/>
          </p:cNvSpPr>
          <p:nvPr>
            <p:ph idx="18"/>
          </p:nvPr>
        </p:nvSpPr>
        <p:spPr>
          <a:xfrm>
            <a:off x="720000" y="5949280"/>
            <a:ext cx="2826500" cy="540927"/>
          </a:xfrm>
          <a:prstGeom prst="rect">
            <a:avLst/>
          </a:prstGeom>
        </p:spPr>
        <p:txBody>
          <a:bodyPr lIns="0" tIns="0" rIns="0" bIns="0"/>
          <a:lstStyle>
            <a:lvl1pPr marL="0" indent="0">
              <a:buFontTx/>
              <a:buNone/>
              <a:defRPr sz="1100" i="1">
                <a:solidFill>
                  <a:srgbClr val="515151"/>
                </a:solidFill>
                <a:latin typeface="Arial" pitchFamily="34" charset="0"/>
                <a:cs typeface="Arial" pitchFamily="34" charset="0"/>
              </a:defRPr>
            </a:lvl1pPr>
          </a:lstStyle>
          <a:p>
            <a:pPr lvl="0"/>
            <a:r>
              <a:rPr lang="de-DE"/>
              <a:t>Textmasterformat bearbeiten</a:t>
            </a:r>
          </a:p>
        </p:txBody>
      </p:sp>
      <p:sp>
        <p:nvSpPr>
          <p:cNvPr id="16" name="Inhaltsplatzhalter 13"/>
          <p:cNvSpPr>
            <a:spLocks noGrp="1"/>
          </p:cNvSpPr>
          <p:nvPr>
            <p:ph idx="19"/>
          </p:nvPr>
        </p:nvSpPr>
        <p:spPr>
          <a:xfrm>
            <a:off x="4572000" y="5949280"/>
            <a:ext cx="2826500" cy="540927"/>
          </a:xfrm>
          <a:prstGeom prst="rect">
            <a:avLst/>
          </a:prstGeom>
        </p:spPr>
        <p:txBody>
          <a:bodyPr lIns="0" tIns="0" rIns="0" bIns="0"/>
          <a:lstStyle>
            <a:lvl1pPr marL="0" indent="0">
              <a:buFontTx/>
              <a:buNone/>
              <a:defRPr sz="1100" i="1">
                <a:solidFill>
                  <a:srgbClr val="515151"/>
                </a:solidFill>
                <a:latin typeface="Arial" pitchFamily="34" charset="0"/>
                <a:cs typeface="Arial" pitchFamily="34" charset="0"/>
              </a:defRPr>
            </a:lvl1pPr>
          </a:lstStyle>
          <a:p>
            <a:pPr lvl="0"/>
            <a:r>
              <a:rPr lang="de-DE"/>
              <a:t>Textmasterformat bearbeiten</a:t>
            </a:r>
          </a:p>
        </p:txBody>
      </p:sp>
      <p:sp>
        <p:nvSpPr>
          <p:cNvPr id="8" name="Fußzeilenplatzhalter 4"/>
          <p:cNvSpPr>
            <a:spLocks noGrp="1"/>
          </p:cNvSpPr>
          <p:nvPr>
            <p:ph type="ftr" sz="quarter" idx="20"/>
          </p:nvPr>
        </p:nvSpPr>
        <p:spPr/>
        <p:txBody>
          <a:bodyPr/>
          <a:lstStyle>
            <a:lvl1pPr>
              <a:defRPr/>
            </a:lvl1pPr>
          </a:lstStyle>
          <a:p>
            <a:pPr>
              <a:defRPr/>
            </a:pPr>
            <a:endParaRPr lang="de-DE"/>
          </a:p>
        </p:txBody>
      </p:sp>
      <p:sp>
        <p:nvSpPr>
          <p:cNvPr id="10" name="Foliennummernplatzhalter 5"/>
          <p:cNvSpPr>
            <a:spLocks noGrp="1"/>
          </p:cNvSpPr>
          <p:nvPr>
            <p:ph type="sldNum" sz="quarter" idx="21"/>
          </p:nvPr>
        </p:nvSpPr>
        <p:spPr/>
        <p:txBody>
          <a:bodyPr/>
          <a:lstStyle>
            <a:lvl1pPr>
              <a:defRPr/>
            </a:lvl1pPr>
          </a:lstStyle>
          <a:p>
            <a:pPr>
              <a:defRPr/>
            </a:pPr>
            <a:fld id="{C32BD2F3-439F-41A0-BF30-C1C79F8FB572}" type="slidenum">
              <a:rPr lang="de-DE" altLang="de-DE"/>
              <a:pPr>
                <a:defRPr/>
              </a:pPr>
              <a:t>‹#›</a:t>
            </a:fld>
            <a:endParaRPr lang="de-DE" altLang="de-DE"/>
          </a:p>
        </p:txBody>
      </p:sp>
    </p:spTree>
    <p:extLst>
      <p:ext uri="{BB962C8B-B14F-4D97-AF65-F5344CB8AC3E}">
        <p14:creationId xmlns:p14="http://schemas.microsoft.com/office/powerpoint/2010/main" val="231883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9" name="Inhaltsplatzhalter 2"/>
          <p:cNvSpPr>
            <a:spLocks noGrp="1"/>
          </p:cNvSpPr>
          <p:nvPr>
            <p:ph idx="1"/>
          </p:nvPr>
        </p:nvSpPr>
        <p:spPr>
          <a:xfrm>
            <a:off x="720000" y="1988841"/>
            <a:ext cx="8172480" cy="576064"/>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pPr lvl="0"/>
            <a:r>
              <a:rPr lang="de-DE"/>
              <a:t>Textmasterformat bearbeiten</a:t>
            </a:r>
          </a:p>
        </p:txBody>
      </p:sp>
      <p:sp>
        <p:nvSpPr>
          <p:cNvPr id="11" name="Inhaltsplatzhalter 2"/>
          <p:cNvSpPr>
            <a:spLocks noGrp="1"/>
          </p:cNvSpPr>
          <p:nvPr>
            <p:ph idx="14"/>
          </p:nvPr>
        </p:nvSpPr>
        <p:spPr>
          <a:xfrm>
            <a:off x="720000" y="2636912"/>
            <a:ext cx="3024336" cy="3168352"/>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pPr lvl="0"/>
            <a:r>
              <a:rPr lang="de-DE"/>
              <a:t>Textmasterformat bearbeiten</a:t>
            </a:r>
          </a:p>
        </p:txBody>
      </p:sp>
      <p:sp>
        <p:nvSpPr>
          <p:cNvPr id="13" name="Inhaltsplatzhalter 2"/>
          <p:cNvSpPr>
            <a:spLocks noGrp="1"/>
          </p:cNvSpPr>
          <p:nvPr>
            <p:ph idx="16"/>
          </p:nvPr>
        </p:nvSpPr>
        <p:spPr>
          <a:xfrm>
            <a:off x="4572000" y="2636912"/>
            <a:ext cx="4320480" cy="3168352"/>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pPr lvl="0"/>
            <a:r>
              <a:rPr lang="de-DE"/>
              <a:t>Textmasterformat bearbeiten</a:t>
            </a:r>
          </a:p>
        </p:txBody>
      </p:sp>
      <p:sp>
        <p:nvSpPr>
          <p:cNvPr id="14" name="Inhaltsplatzhalter 2"/>
          <p:cNvSpPr>
            <a:spLocks noGrp="1"/>
          </p:cNvSpPr>
          <p:nvPr>
            <p:ph idx="17"/>
          </p:nvPr>
        </p:nvSpPr>
        <p:spPr>
          <a:xfrm>
            <a:off x="720000" y="1152000"/>
            <a:ext cx="8172480" cy="576064"/>
          </a:xfrm>
          <a:prstGeom prst="rect">
            <a:avLst/>
          </a:prstGeom>
        </p:spPr>
        <p:txBody>
          <a:bodyPr lIns="0" tIns="0" rIns="0" bIns="0"/>
          <a:lstStyle>
            <a:lvl1pPr marL="0" indent="0">
              <a:buClr>
                <a:srgbClr val="005B82"/>
              </a:buClr>
              <a:buSzPct val="80000"/>
              <a:buFontTx/>
              <a:buNone/>
              <a:defRPr sz="2800" b="1" baseline="0">
                <a:solidFill>
                  <a:srgbClr val="005B82"/>
                </a:solidFill>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pPr lvl="0"/>
            <a:r>
              <a:rPr lang="de-DE"/>
              <a:t>Textmasterformat bearbeiten</a:t>
            </a:r>
          </a:p>
        </p:txBody>
      </p:sp>
      <p:sp>
        <p:nvSpPr>
          <p:cNvPr id="15" name="Inhaltsplatzhalter 13"/>
          <p:cNvSpPr>
            <a:spLocks noGrp="1"/>
          </p:cNvSpPr>
          <p:nvPr>
            <p:ph idx="18"/>
          </p:nvPr>
        </p:nvSpPr>
        <p:spPr>
          <a:xfrm>
            <a:off x="720000" y="5949280"/>
            <a:ext cx="2826500" cy="540927"/>
          </a:xfrm>
          <a:prstGeom prst="rect">
            <a:avLst/>
          </a:prstGeom>
        </p:spPr>
        <p:txBody>
          <a:bodyPr lIns="0" tIns="0" rIns="0" bIns="0"/>
          <a:lstStyle>
            <a:lvl1pPr marL="0" indent="0">
              <a:buFontTx/>
              <a:buNone/>
              <a:defRPr sz="1100" i="1">
                <a:solidFill>
                  <a:srgbClr val="515151"/>
                </a:solidFill>
                <a:latin typeface="Arial" pitchFamily="34" charset="0"/>
                <a:cs typeface="Arial" pitchFamily="34" charset="0"/>
              </a:defRPr>
            </a:lvl1pPr>
          </a:lstStyle>
          <a:p>
            <a:pPr lvl="0"/>
            <a:r>
              <a:rPr lang="de-DE"/>
              <a:t>Textmasterformat bearbeiten</a:t>
            </a:r>
          </a:p>
        </p:txBody>
      </p:sp>
      <p:sp>
        <p:nvSpPr>
          <p:cNvPr id="16" name="Inhaltsplatzhalter 13"/>
          <p:cNvSpPr>
            <a:spLocks noGrp="1"/>
          </p:cNvSpPr>
          <p:nvPr>
            <p:ph idx="19"/>
          </p:nvPr>
        </p:nvSpPr>
        <p:spPr>
          <a:xfrm>
            <a:off x="4572000" y="5949280"/>
            <a:ext cx="2826500" cy="540927"/>
          </a:xfrm>
          <a:prstGeom prst="rect">
            <a:avLst/>
          </a:prstGeom>
        </p:spPr>
        <p:txBody>
          <a:bodyPr lIns="0" tIns="0" rIns="0" bIns="0"/>
          <a:lstStyle>
            <a:lvl1pPr marL="0" indent="0">
              <a:buFontTx/>
              <a:buNone/>
              <a:defRPr sz="1100" i="1">
                <a:solidFill>
                  <a:srgbClr val="515151"/>
                </a:solidFill>
                <a:latin typeface="Arial" pitchFamily="34" charset="0"/>
                <a:cs typeface="Arial" pitchFamily="34" charset="0"/>
              </a:defRPr>
            </a:lvl1pPr>
          </a:lstStyle>
          <a:p>
            <a:pPr lvl="0"/>
            <a:r>
              <a:rPr lang="de-DE"/>
              <a:t>Textmasterformat bearbeiten</a:t>
            </a:r>
          </a:p>
        </p:txBody>
      </p:sp>
      <p:sp>
        <p:nvSpPr>
          <p:cNvPr id="8" name="Fußzeilenplatzhalter 4"/>
          <p:cNvSpPr>
            <a:spLocks noGrp="1"/>
          </p:cNvSpPr>
          <p:nvPr>
            <p:ph type="ftr" sz="quarter" idx="20"/>
          </p:nvPr>
        </p:nvSpPr>
        <p:spPr/>
        <p:txBody>
          <a:bodyPr/>
          <a:lstStyle>
            <a:lvl1pPr>
              <a:defRPr/>
            </a:lvl1pPr>
          </a:lstStyle>
          <a:p>
            <a:pPr>
              <a:defRPr/>
            </a:pPr>
            <a:endParaRPr lang="de-DE"/>
          </a:p>
        </p:txBody>
      </p:sp>
      <p:sp>
        <p:nvSpPr>
          <p:cNvPr id="10" name="Foliennummernplatzhalter 5"/>
          <p:cNvSpPr>
            <a:spLocks noGrp="1"/>
          </p:cNvSpPr>
          <p:nvPr>
            <p:ph type="sldNum" sz="quarter" idx="21"/>
          </p:nvPr>
        </p:nvSpPr>
        <p:spPr/>
        <p:txBody>
          <a:bodyPr/>
          <a:lstStyle>
            <a:lvl1pPr>
              <a:defRPr/>
            </a:lvl1pPr>
          </a:lstStyle>
          <a:p>
            <a:pPr>
              <a:defRPr/>
            </a:pPr>
            <a:fld id="{BBB04583-6AB2-416F-8781-6D8863E7ECB5}" type="slidenum">
              <a:rPr lang="de-DE" altLang="de-DE"/>
              <a:pPr>
                <a:defRPr/>
              </a:pPr>
              <a:t>‹#›</a:t>
            </a:fld>
            <a:endParaRPr lang="de-DE" altLang="de-DE"/>
          </a:p>
        </p:txBody>
      </p:sp>
    </p:spTree>
    <p:extLst>
      <p:ext uri="{BB962C8B-B14F-4D97-AF65-F5344CB8AC3E}">
        <p14:creationId xmlns:p14="http://schemas.microsoft.com/office/powerpoint/2010/main" val="458182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Zwei Inhalte">
    <p:spTree>
      <p:nvGrpSpPr>
        <p:cNvPr id="1" name=""/>
        <p:cNvGrpSpPr/>
        <p:nvPr/>
      </p:nvGrpSpPr>
      <p:grpSpPr>
        <a:xfrm>
          <a:off x="0" y="0"/>
          <a:ext cx="0" cy="0"/>
          <a:chOff x="0" y="0"/>
          <a:chExt cx="0" cy="0"/>
        </a:xfrm>
      </p:grpSpPr>
      <p:sp>
        <p:nvSpPr>
          <p:cNvPr id="2" name="Fußzeilenplatzhalter 4"/>
          <p:cNvSpPr>
            <a:spLocks noGrp="1"/>
          </p:cNvSpPr>
          <p:nvPr>
            <p:ph type="ftr" sz="quarter" idx="10"/>
          </p:nvPr>
        </p:nvSpPr>
        <p:spPr/>
        <p:txBody>
          <a:bodyPr/>
          <a:lstStyle>
            <a:lvl1pPr>
              <a:defRPr/>
            </a:lvl1pPr>
          </a:lstStyle>
          <a:p>
            <a:pPr>
              <a:defRPr/>
            </a:pPr>
            <a:endParaRPr lang="de-DE"/>
          </a:p>
        </p:txBody>
      </p:sp>
      <p:sp>
        <p:nvSpPr>
          <p:cNvPr id="3" name="Foliennummernplatzhalter 5"/>
          <p:cNvSpPr>
            <a:spLocks noGrp="1"/>
          </p:cNvSpPr>
          <p:nvPr>
            <p:ph type="sldNum" sz="quarter" idx="11"/>
          </p:nvPr>
        </p:nvSpPr>
        <p:spPr/>
        <p:txBody>
          <a:bodyPr/>
          <a:lstStyle>
            <a:lvl1pPr>
              <a:defRPr/>
            </a:lvl1pPr>
          </a:lstStyle>
          <a:p>
            <a:pPr>
              <a:defRPr/>
            </a:pPr>
            <a:fld id="{06FCD99C-9E67-465C-80CE-6C3E897DD434}" type="slidenum">
              <a:rPr lang="de-DE" altLang="de-DE"/>
              <a:pPr>
                <a:defRPr/>
              </a:pPr>
              <a:t>‹#›</a:t>
            </a:fld>
            <a:endParaRPr lang="de-DE" altLang="de-DE"/>
          </a:p>
        </p:txBody>
      </p:sp>
    </p:spTree>
    <p:extLst>
      <p:ext uri="{BB962C8B-B14F-4D97-AF65-F5344CB8AC3E}">
        <p14:creationId xmlns:p14="http://schemas.microsoft.com/office/powerpoint/2010/main" val="225565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8482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0755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8603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720725" y="6356350"/>
            <a:ext cx="2133600" cy="365125"/>
          </a:xfrm>
          <a:prstGeom prst="rect">
            <a:avLst/>
          </a:prstGeom>
        </p:spPr>
        <p:txBody>
          <a:bodyPr vert="horz" lIns="0" tIns="45720" rIns="91440" bIns="45720" rtlCol="0" anchor="ctr"/>
          <a:lstStyle>
            <a:lvl1pPr algn="l" eaLnBrk="1" fontAlgn="auto" hangingPunct="1">
              <a:spcBef>
                <a:spcPts val="0"/>
              </a:spcBef>
              <a:spcAft>
                <a:spcPts val="0"/>
              </a:spcAft>
              <a:defRPr sz="1200">
                <a:solidFill>
                  <a:schemeClr val="tx1">
                    <a:tint val="75000"/>
                  </a:schemeClr>
                </a:solidFill>
                <a:latin typeface="Arial" pitchFamily="34" charset="0"/>
                <a:cs typeface="Arial" pitchFamily="34" charset="0"/>
              </a:defRPr>
            </a:lvl1pPr>
          </a:lstStyle>
          <a:p>
            <a:pPr>
              <a:defRPr/>
            </a:pPr>
            <a:fld id="{E5FFEA26-880E-4CF3-9EDB-D35A9840BEAE}" type="datetime4">
              <a:rPr lang="de-DE"/>
              <a:pPr>
                <a:defRPr/>
              </a:pPr>
              <a:t>6. April 2017</a:t>
            </a:fld>
            <a:endParaRPr lang="de-DE"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Arial" pitchFamily="34" charset="0"/>
                <a:cs typeface="Arial" pitchFamily="34" charset="0"/>
              </a:defRPr>
            </a:lvl1pPr>
          </a:lstStyle>
          <a:p>
            <a:pPr>
              <a:defRPr/>
            </a:pPr>
            <a:r>
              <a:rPr lang="de-DE"/>
              <a:t>Zentralinstitut für Technologie</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charset="0"/>
              </a:defRPr>
            </a:lvl1pPr>
          </a:lstStyle>
          <a:p>
            <a:pPr>
              <a:defRPr/>
            </a:pPr>
            <a:fld id="{DC026433-C9E9-40BF-B843-AB848337D3C5}" type="slidenum">
              <a:rPr lang="de-DE" altLang="de-DE"/>
              <a:pPr>
                <a:defRPr/>
              </a:pPr>
              <a:t>‹#›</a:t>
            </a:fld>
            <a:endParaRPr lang="de-DE" altLang="de-DE"/>
          </a:p>
        </p:txBody>
      </p:sp>
      <p:sp>
        <p:nvSpPr>
          <p:cNvPr id="7" name="Rechteck 6"/>
          <p:cNvSpPr/>
          <p:nvPr/>
        </p:nvSpPr>
        <p:spPr>
          <a:xfrm>
            <a:off x="0" y="2286000"/>
            <a:ext cx="125413" cy="2286000"/>
          </a:xfrm>
          <a:prstGeom prst="rect">
            <a:avLst/>
          </a:prstGeom>
          <a:solidFill>
            <a:srgbClr val="B9B9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005B82"/>
              </a:solidFill>
            </a:endParaRPr>
          </a:p>
        </p:txBody>
      </p:sp>
      <p:sp>
        <p:nvSpPr>
          <p:cNvPr id="8" name="Rechteck 7"/>
          <p:cNvSpPr/>
          <p:nvPr/>
        </p:nvSpPr>
        <p:spPr>
          <a:xfrm>
            <a:off x="125413" y="2286000"/>
            <a:ext cx="127000" cy="228600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9C9C9C"/>
              </a:solidFill>
            </a:endParaRPr>
          </a:p>
        </p:txBody>
      </p:sp>
      <p:sp>
        <p:nvSpPr>
          <p:cNvPr id="9" name="Rechteck 8"/>
          <p:cNvSpPr/>
          <p:nvPr/>
        </p:nvSpPr>
        <p:spPr>
          <a:xfrm>
            <a:off x="0" y="0"/>
            <a:ext cx="125413" cy="2286000"/>
          </a:xfrm>
          <a:prstGeom prst="rect">
            <a:avLst/>
          </a:prstGeom>
          <a:solidFill>
            <a:srgbClr val="005B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005B82"/>
              </a:solidFill>
            </a:endParaRPr>
          </a:p>
        </p:txBody>
      </p:sp>
      <p:sp>
        <p:nvSpPr>
          <p:cNvPr id="10" name="Rechteck 9"/>
          <p:cNvSpPr/>
          <p:nvPr/>
        </p:nvSpPr>
        <p:spPr>
          <a:xfrm>
            <a:off x="125413" y="0"/>
            <a:ext cx="127000" cy="2286000"/>
          </a:xfrm>
          <a:prstGeom prst="rect">
            <a:avLst/>
          </a:prstGeom>
          <a:solidFill>
            <a:srgbClr val="9C9C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9C9C9C"/>
              </a:solidFill>
            </a:endParaRPr>
          </a:p>
        </p:txBody>
      </p:sp>
      <p:sp>
        <p:nvSpPr>
          <p:cNvPr id="11" name="Rechteck 10"/>
          <p:cNvSpPr/>
          <p:nvPr/>
        </p:nvSpPr>
        <p:spPr>
          <a:xfrm>
            <a:off x="0" y="4572000"/>
            <a:ext cx="125413" cy="228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005B82"/>
              </a:solidFill>
            </a:endParaRPr>
          </a:p>
        </p:txBody>
      </p:sp>
      <p:sp>
        <p:nvSpPr>
          <p:cNvPr id="12" name="Rechteck 11"/>
          <p:cNvSpPr/>
          <p:nvPr/>
        </p:nvSpPr>
        <p:spPr>
          <a:xfrm>
            <a:off x="125413" y="4572000"/>
            <a:ext cx="127000" cy="2286000"/>
          </a:xfrm>
          <a:prstGeom prst="rect">
            <a:avLst/>
          </a:prstGeom>
          <a:solidFill>
            <a:srgbClr val="9C9C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9C9C9C"/>
              </a:solidFill>
            </a:endParaRPr>
          </a:p>
        </p:txBody>
      </p:sp>
      <p:pic>
        <p:nvPicPr>
          <p:cNvPr id="1035"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51725" y="150813"/>
            <a:ext cx="1439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Rechteck 12"/>
          <p:cNvSpPr>
            <a:spLocks noChangeArrowheads="1"/>
          </p:cNvSpPr>
          <p:nvPr userDrawn="1"/>
        </p:nvSpPr>
        <p:spPr bwMode="auto">
          <a:xfrm rot="-5400000">
            <a:off x="-1076325" y="5665788"/>
            <a:ext cx="2276475" cy="107950"/>
          </a:xfrm>
          <a:prstGeom prst="rect">
            <a:avLst/>
          </a:prstGeom>
          <a:noFill/>
          <a:ln>
            <a:noFill/>
          </a:ln>
          <a:extLst/>
        </p:spPr>
        <p:txBody>
          <a:bodyPr lIns="0" tIns="0" rIns="0" bIns="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de-DE" altLang="de-DE" sz="700">
                <a:solidFill>
                  <a:srgbClr val="515151"/>
                </a:solidFill>
                <a:latin typeface="Arial" panose="020B0604020202020204" pitchFamily="34" charset="0"/>
              </a:rPr>
              <a:t>Mitglied der Helmholtz-Gemeinschaft</a:t>
            </a:r>
          </a:p>
        </p:txBody>
      </p:sp>
    </p:spTree>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5" r:id="rId8"/>
    <p:sldLayoutId id="2147483956" r:id="rId9"/>
    <p:sldLayoutId id="2147483957" r:id="rId10"/>
    <p:sldLayoutId id="2147483958" r:id="rId11"/>
    <p:sldLayoutId id="2147483960" r:id="rId12"/>
    <p:sldLayoutId id="2147483961" r:id="rId13"/>
    <p:sldLayoutId id="2147483962" r:id="rId14"/>
    <p:sldLayoutId id="2147483963" r:id="rId15"/>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8.png"/><Relationship Id="rId1" Type="http://schemas.microsoft.com/office/2007/relationships/media" Target="../media/media2.wmv"/><Relationship Id="rId2" Type="http://schemas.openxmlformats.org/officeDocument/2006/relationships/video" Target="../media/media2.wm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9.png"/><Relationship Id="rId1" Type="http://schemas.microsoft.com/office/2007/relationships/media" Target="../media/media3.wmv"/><Relationship Id="rId2" Type="http://schemas.openxmlformats.org/officeDocument/2006/relationships/video" Target="../media/media3.wm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png"/><Relationship Id="rId1" Type="http://schemas.microsoft.com/office/2007/relationships/media" Target="../media/media4.wmv"/><Relationship Id="rId2" Type="http://schemas.openxmlformats.org/officeDocument/2006/relationships/video" Target="../media/media4.wmv"/></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827584" y="2708275"/>
            <a:ext cx="7776864" cy="792733"/>
          </a:xfrm>
        </p:spPr>
        <p:txBody>
          <a:bodyPr/>
          <a:lstStyle/>
          <a:p>
            <a:r>
              <a:rPr lang="en-US" sz="3600" dirty="0"/>
              <a:t>ESS </a:t>
            </a:r>
            <a:r>
              <a:rPr lang="en-US" sz="3600" dirty="0" smtClean="0"/>
              <a:t>Cryogenic Moderator System (CMS)</a:t>
            </a:r>
            <a:endParaRPr lang="en-US" sz="3600" dirty="0"/>
          </a:p>
          <a:p>
            <a:r>
              <a:rPr lang="en-US" sz="2400" dirty="0" smtClean="0"/>
              <a:t>TAC 05.04.2017</a:t>
            </a:r>
            <a:endParaRPr lang="de-DE" sz="2400" dirty="0"/>
          </a:p>
        </p:txBody>
      </p:sp>
      <p:sp>
        <p:nvSpPr>
          <p:cNvPr id="4" name="Textplatzhalter 3"/>
          <p:cNvSpPr>
            <a:spLocks noGrp="1"/>
          </p:cNvSpPr>
          <p:nvPr>
            <p:ph type="body" sz="quarter" idx="15"/>
          </p:nvPr>
        </p:nvSpPr>
        <p:spPr>
          <a:xfrm>
            <a:off x="899592" y="5229200"/>
            <a:ext cx="7632848" cy="360040"/>
          </a:xfrm>
        </p:spPr>
        <p:txBody>
          <a:bodyPr/>
          <a:lstStyle/>
          <a:p>
            <a:r>
              <a:rPr lang="en-US" altLang="de-DE" dirty="0">
                <a:latin typeface="Arial" charset="0"/>
                <a:cs typeface="Arial" charset="0"/>
              </a:rPr>
              <a:t>Y. Beßler | </a:t>
            </a:r>
            <a:r>
              <a:rPr lang="en-US" altLang="de-DE" dirty="0" smtClean="0">
                <a:latin typeface="Arial" charset="0"/>
                <a:cs typeface="Arial" charset="0"/>
              </a:rPr>
              <a:t>y.bessler@fz-juelich.de</a:t>
            </a:r>
          </a:p>
          <a:p>
            <a:endParaRPr lang="en-US" altLang="de-DE" dirty="0">
              <a:latin typeface="Arial" charset="0"/>
              <a:cs typeface="Arial" charset="0"/>
            </a:endParaRPr>
          </a:p>
          <a:p>
            <a:endParaRPr lang="en-US" dirty="0">
              <a:latin typeface="Arial" charset="0"/>
              <a:cs typeface="Arial" charset="0"/>
            </a:endParaRPr>
          </a:p>
          <a:p>
            <a:r>
              <a:rPr lang="en-US" dirty="0"/>
              <a:t>Central Institute for Engineering, Electronics and Analytics (ZEA)</a:t>
            </a:r>
          </a:p>
          <a:p>
            <a:r>
              <a:rPr lang="en-US" dirty="0"/>
              <a:t>Engineering and Technology (ZEA-1)</a:t>
            </a:r>
            <a:endParaRPr lang="de-DE" dirty="0"/>
          </a:p>
          <a:p>
            <a:endParaRPr lang="de-DE" dirty="0"/>
          </a:p>
        </p:txBody>
      </p:sp>
    </p:spTree>
    <p:extLst>
      <p:ext uri="{BB962C8B-B14F-4D97-AF65-F5344CB8AC3E}">
        <p14:creationId xmlns:p14="http://schemas.microsoft.com/office/powerpoint/2010/main" val="28313043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4784"/>
          <a:stretch/>
        </p:blipFill>
        <p:spPr bwMode="auto">
          <a:xfrm>
            <a:off x="2749543" y="499390"/>
            <a:ext cx="5494865" cy="616997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9219" name="Foliennummernplatzhalter 4"/>
          <p:cNvSpPr>
            <a:spLocks noGrp="1"/>
          </p:cNvSpPr>
          <p:nvPr>
            <p:ph type="sldNum" sz="quarter"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83E643A1-217D-423C-8C0C-2115CEE37BEF}" type="slidenum">
              <a:rPr lang="de-DE" altLang="de-DE" smtClean="0">
                <a:solidFill>
                  <a:srgbClr val="898989"/>
                </a:solidFill>
                <a:latin typeface="Arial" charset="0"/>
              </a:rPr>
              <a:pPr/>
              <a:t>10</a:t>
            </a:fld>
            <a:endParaRPr lang="de-DE" altLang="de-DE" smtClean="0">
              <a:solidFill>
                <a:srgbClr val="898989"/>
              </a:solidFill>
              <a:latin typeface="Arial" charset="0"/>
            </a:endParaRPr>
          </a:p>
        </p:txBody>
      </p:sp>
      <p:sp>
        <p:nvSpPr>
          <p:cNvPr id="5" name="Textfeld 4"/>
          <p:cNvSpPr txBox="1"/>
          <p:nvPr/>
        </p:nvSpPr>
        <p:spPr>
          <a:xfrm>
            <a:off x="3862482" y="5299477"/>
            <a:ext cx="1579343" cy="369332"/>
          </a:xfrm>
          <a:prstGeom prst="rect">
            <a:avLst/>
          </a:prstGeom>
          <a:noFill/>
        </p:spPr>
        <p:txBody>
          <a:bodyPr wrap="none" rtlCol="0">
            <a:spAutoFit/>
          </a:bodyPr>
          <a:lstStyle/>
          <a:p>
            <a:r>
              <a:rPr lang="de-DE" dirty="0" smtClean="0"/>
              <a:t>Support Frame</a:t>
            </a:r>
            <a:endParaRPr lang="de-DE" dirty="0"/>
          </a:p>
        </p:txBody>
      </p:sp>
      <p:sp>
        <p:nvSpPr>
          <p:cNvPr id="6" name="Textfeld 5"/>
          <p:cNvSpPr txBox="1"/>
          <p:nvPr/>
        </p:nvSpPr>
        <p:spPr>
          <a:xfrm>
            <a:off x="1896128" y="6300028"/>
            <a:ext cx="2341154" cy="369332"/>
          </a:xfrm>
          <a:prstGeom prst="rect">
            <a:avLst/>
          </a:prstGeom>
          <a:noFill/>
        </p:spPr>
        <p:txBody>
          <a:bodyPr wrap="none" rtlCol="0">
            <a:spAutoFit/>
          </a:bodyPr>
          <a:lstStyle/>
          <a:p>
            <a:r>
              <a:rPr lang="de-DE" dirty="0" err="1" smtClean="0"/>
              <a:t>Removable</a:t>
            </a:r>
            <a:r>
              <a:rPr lang="de-DE" dirty="0" smtClean="0"/>
              <a:t> </a:t>
            </a:r>
            <a:r>
              <a:rPr lang="de-DE" dirty="0" err="1" smtClean="0"/>
              <a:t>feets</a:t>
            </a:r>
            <a:r>
              <a:rPr lang="de-DE" dirty="0" smtClean="0"/>
              <a:t> (</a:t>
            </a:r>
            <a:r>
              <a:rPr lang="de-DE" dirty="0" err="1" smtClean="0"/>
              <a:t>grey</a:t>
            </a:r>
            <a:r>
              <a:rPr lang="de-DE" dirty="0" smtClean="0"/>
              <a:t>)</a:t>
            </a:r>
            <a:endParaRPr lang="de-DE" dirty="0"/>
          </a:p>
        </p:txBody>
      </p:sp>
      <p:sp>
        <p:nvSpPr>
          <p:cNvPr id="7" name="Textfeld 6"/>
          <p:cNvSpPr txBox="1"/>
          <p:nvPr/>
        </p:nvSpPr>
        <p:spPr>
          <a:xfrm>
            <a:off x="6568788" y="915219"/>
            <a:ext cx="2405595" cy="369332"/>
          </a:xfrm>
          <a:prstGeom prst="rect">
            <a:avLst/>
          </a:prstGeom>
          <a:noFill/>
        </p:spPr>
        <p:txBody>
          <a:bodyPr wrap="none" rtlCol="0">
            <a:spAutoFit/>
          </a:bodyPr>
          <a:lstStyle/>
          <a:p>
            <a:r>
              <a:rPr lang="en-US" dirty="0" smtClean="0"/>
              <a:t>Gas management panel</a:t>
            </a:r>
            <a:endParaRPr lang="en-US" dirty="0"/>
          </a:p>
        </p:txBody>
      </p:sp>
      <p:cxnSp>
        <p:nvCxnSpPr>
          <p:cNvPr id="9" name="Gerade Verbindung mit Pfeil 8"/>
          <p:cNvCxnSpPr/>
          <p:nvPr/>
        </p:nvCxnSpPr>
        <p:spPr>
          <a:xfrm flipV="1">
            <a:off x="4633493" y="5188549"/>
            <a:ext cx="1027918" cy="175375"/>
          </a:xfrm>
          <a:prstGeom prst="straightConnector1">
            <a:avLst/>
          </a:prstGeom>
          <a:ln cap="rnd">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V="1">
            <a:off x="3066706" y="5548590"/>
            <a:ext cx="362457" cy="751438"/>
          </a:xfrm>
          <a:prstGeom prst="straightConnector1">
            <a:avLst/>
          </a:prstGeom>
          <a:ln cap="rnd">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7490350" y="1265265"/>
            <a:ext cx="122385" cy="1298332"/>
          </a:xfrm>
          <a:prstGeom prst="straightConnector1">
            <a:avLst/>
          </a:prstGeom>
          <a:ln cap="rnd">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H="1">
            <a:off x="2576699" y="2668270"/>
            <a:ext cx="7432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flipH="1">
            <a:off x="3066706" y="5116542"/>
            <a:ext cx="2532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flipH="1">
            <a:off x="2061011" y="5836622"/>
            <a:ext cx="1258932" cy="14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2709083" y="2668270"/>
            <a:ext cx="36152" cy="3168352"/>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a:off x="3141131" y="2668270"/>
            <a:ext cx="0" cy="2448272"/>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3141131" y="5116542"/>
            <a:ext cx="0" cy="720080"/>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1" name="Textfeld 30"/>
          <p:cNvSpPr txBox="1"/>
          <p:nvPr/>
        </p:nvSpPr>
        <p:spPr>
          <a:xfrm rot="16200000">
            <a:off x="1345849" y="3419708"/>
            <a:ext cx="1205010" cy="369332"/>
          </a:xfrm>
          <a:prstGeom prst="rect">
            <a:avLst/>
          </a:prstGeom>
          <a:noFill/>
        </p:spPr>
        <p:txBody>
          <a:bodyPr wrap="none" rtlCol="0">
            <a:spAutoFit/>
          </a:bodyPr>
          <a:lstStyle/>
          <a:p>
            <a:r>
              <a:rPr lang="de-DE" dirty="0" err="1" smtClean="0"/>
              <a:t>Appr</a:t>
            </a:r>
            <a:r>
              <a:rPr lang="de-DE" dirty="0" smtClean="0"/>
              <a:t>. 3.8m</a:t>
            </a:r>
            <a:endParaRPr lang="de-DE" dirty="0"/>
          </a:p>
        </p:txBody>
      </p:sp>
      <p:cxnSp>
        <p:nvCxnSpPr>
          <p:cNvPr id="9218" name="Gerade Verbindung 9217"/>
          <p:cNvCxnSpPr/>
          <p:nvPr/>
        </p:nvCxnSpPr>
        <p:spPr>
          <a:xfrm flipH="1">
            <a:off x="2061011" y="1372126"/>
            <a:ext cx="33843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22" name="Gerade Verbindung 9221"/>
          <p:cNvCxnSpPr/>
          <p:nvPr/>
        </p:nvCxnSpPr>
        <p:spPr>
          <a:xfrm>
            <a:off x="2133019" y="1372126"/>
            <a:ext cx="0" cy="4464496"/>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9232" name="Gerade Verbindung mit Pfeil 9231"/>
          <p:cNvCxnSpPr/>
          <p:nvPr/>
        </p:nvCxnSpPr>
        <p:spPr>
          <a:xfrm>
            <a:off x="3319943" y="5949280"/>
            <a:ext cx="2413476" cy="535414"/>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9236" name="Gerade Verbindung 9235"/>
          <p:cNvCxnSpPr/>
          <p:nvPr/>
        </p:nvCxnSpPr>
        <p:spPr>
          <a:xfrm>
            <a:off x="5743683" y="6347061"/>
            <a:ext cx="0" cy="176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39" name="Gerade Verbindung 9238"/>
          <p:cNvCxnSpPr/>
          <p:nvPr/>
        </p:nvCxnSpPr>
        <p:spPr>
          <a:xfrm>
            <a:off x="3319942" y="5836622"/>
            <a:ext cx="1"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feld 61"/>
          <p:cNvSpPr txBox="1"/>
          <p:nvPr/>
        </p:nvSpPr>
        <p:spPr>
          <a:xfrm rot="16200000">
            <a:off x="2147279" y="3902532"/>
            <a:ext cx="777777" cy="369332"/>
          </a:xfrm>
          <a:prstGeom prst="rect">
            <a:avLst/>
          </a:prstGeom>
          <a:noFill/>
        </p:spPr>
        <p:txBody>
          <a:bodyPr wrap="none" rtlCol="0">
            <a:spAutoFit/>
          </a:bodyPr>
          <a:lstStyle/>
          <a:p>
            <a:r>
              <a:rPr lang="de-DE" dirty="0" smtClean="0"/>
              <a:t>2.75m</a:t>
            </a:r>
            <a:endParaRPr lang="de-DE" dirty="0"/>
          </a:p>
        </p:txBody>
      </p:sp>
      <p:sp>
        <p:nvSpPr>
          <p:cNvPr id="63" name="Textfeld 62"/>
          <p:cNvSpPr txBox="1"/>
          <p:nvPr/>
        </p:nvSpPr>
        <p:spPr>
          <a:xfrm rot="16200000">
            <a:off x="2617941" y="5245296"/>
            <a:ext cx="660758" cy="369332"/>
          </a:xfrm>
          <a:prstGeom prst="rect">
            <a:avLst/>
          </a:prstGeom>
          <a:noFill/>
        </p:spPr>
        <p:txBody>
          <a:bodyPr wrap="none" rtlCol="0">
            <a:spAutoFit/>
          </a:bodyPr>
          <a:lstStyle/>
          <a:p>
            <a:r>
              <a:rPr lang="de-DE" dirty="0" smtClean="0"/>
              <a:t>0.6m</a:t>
            </a:r>
            <a:endParaRPr lang="de-DE" dirty="0"/>
          </a:p>
        </p:txBody>
      </p:sp>
      <p:sp>
        <p:nvSpPr>
          <p:cNvPr id="64" name="Textfeld 63"/>
          <p:cNvSpPr txBox="1"/>
          <p:nvPr/>
        </p:nvSpPr>
        <p:spPr>
          <a:xfrm rot="16200000">
            <a:off x="2567577" y="3707740"/>
            <a:ext cx="777777" cy="369332"/>
          </a:xfrm>
          <a:prstGeom prst="rect">
            <a:avLst/>
          </a:prstGeom>
          <a:noFill/>
        </p:spPr>
        <p:txBody>
          <a:bodyPr wrap="none" rtlCol="0">
            <a:spAutoFit/>
          </a:bodyPr>
          <a:lstStyle/>
          <a:p>
            <a:r>
              <a:rPr lang="de-DE" dirty="0" smtClean="0"/>
              <a:t>2.15m</a:t>
            </a:r>
            <a:endParaRPr lang="de-DE" dirty="0"/>
          </a:p>
        </p:txBody>
      </p:sp>
      <p:sp>
        <p:nvSpPr>
          <p:cNvPr id="65" name="Textfeld 64"/>
          <p:cNvSpPr txBox="1"/>
          <p:nvPr/>
        </p:nvSpPr>
        <p:spPr>
          <a:xfrm rot="764182">
            <a:off x="4050803" y="5858707"/>
            <a:ext cx="894797" cy="369332"/>
          </a:xfrm>
          <a:prstGeom prst="rect">
            <a:avLst/>
          </a:prstGeom>
          <a:noFill/>
        </p:spPr>
        <p:txBody>
          <a:bodyPr wrap="none" rtlCol="0">
            <a:spAutoFit/>
          </a:bodyPr>
          <a:lstStyle/>
          <a:p>
            <a:r>
              <a:rPr lang="de-DE" dirty="0" smtClean="0"/>
              <a:t>2.515m</a:t>
            </a:r>
            <a:endParaRPr lang="de-DE" dirty="0"/>
          </a:p>
        </p:txBody>
      </p:sp>
      <p:cxnSp>
        <p:nvCxnSpPr>
          <p:cNvPr id="70" name="Gerade Verbindung mit Pfeil 69"/>
          <p:cNvCxnSpPr/>
          <p:nvPr/>
        </p:nvCxnSpPr>
        <p:spPr>
          <a:xfrm flipV="1">
            <a:off x="5749403" y="5620598"/>
            <a:ext cx="2000240" cy="864096"/>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72" name="Gerade Verbindung 71"/>
          <p:cNvCxnSpPr/>
          <p:nvPr/>
        </p:nvCxnSpPr>
        <p:spPr>
          <a:xfrm>
            <a:off x="7749643" y="4721481"/>
            <a:ext cx="0" cy="1043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feld 76"/>
          <p:cNvSpPr txBox="1"/>
          <p:nvPr/>
        </p:nvSpPr>
        <p:spPr>
          <a:xfrm>
            <a:off x="2111103" y="1613541"/>
            <a:ext cx="1674433" cy="369332"/>
          </a:xfrm>
          <a:prstGeom prst="rect">
            <a:avLst/>
          </a:prstGeom>
          <a:noFill/>
        </p:spPr>
        <p:txBody>
          <a:bodyPr wrap="none" rtlCol="0">
            <a:spAutoFit/>
          </a:bodyPr>
          <a:lstStyle/>
          <a:p>
            <a:r>
              <a:rPr lang="de-DE" dirty="0" err="1" smtClean="0"/>
              <a:t>Four</a:t>
            </a:r>
            <a:r>
              <a:rPr lang="de-DE" dirty="0" smtClean="0"/>
              <a:t> </a:t>
            </a:r>
            <a:r>
              <a:rPr lang="de-DE" dirty="0" err="1" smtClean="0"/>
              <a:t>lifting</a:t>
            </a:r>
            <a:r>
              <a:rPr lang="de-DE" dirty="0" smtClean="0"/>
              <a:t> </a:t>
            </a:r>
            <a:r>
              <a:rPr lang="de-DE" dirty="0" err="1" smtClean="0"/>
              <a:t>eyes</a:t>
            </a:r>
            <a:endParaRPr lang="de-DE" dirty="0" smtClean="0"/>
          </a:p>
        </p:txBody>
      </p:sp>
      <p:cxnSp>
        <p:nvCxnSpPr>
          <p:cNvPr id="78" name="Gerade Verbindung mit Pfeil 77"/>
          <p:cNvCxnSpPr>
            <a:stCxn id="77" idx="2"/>
          </p:cNvCxnSpPr>
          <p:nvPr/>
        </p:nvCxnSpPr>
        <p:spPr>
          <a:xfrm>
            <a:off x="2948320" y="1982873"/>
            <a:ext cx="480843" cy="56938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5" name="Gerade Verbindung 84"/>
          <p:cNvCxnSpPr/>
          <p:nvPr/>
        </p:nvCxnSpPr>
        <p:spPr>
          <a:xfrm flipV="1">
            <a:off x="3744052" y="1528682"/>
            <a:ext cx="0" cy="809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Bogen 85"/>
          <p:cNvSpPr/>
          <p:nvPr/>
        </p:nvSpPr>
        <p:spPr>
          <a:xfrm>
            <a:off x="3262616" y="1612203"/>
            <a:ext cx="1000520" cy="840043"/>
          </a:xfrm>
          <a:prstGeom prst="arc">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7" name="Textfeld 86"/>
          <p:cNvSpPr txBox="1"/>
          <p:nvPr/>
        </p:nvSpPr>
        <p:spPr>
          <a:xfrm rot="2210816">
            <a:off x="3981443" y="1478192"/>
            <a:ext cx="511679" cy="369332"/>
          </a:xfrm>
          <a:prstGeom prst="rect">
            <a:avLst/>
          </a:prstGeom>
          <a:noFill/>
        </p:spPr>
        <p:txBody>
          <a:bodyPr wrap="none" rtlCol="0">
            <a:spAutoFit/>
          </a:bodyPr>
          <a:lstStyle/>
          <a:p>
            <a:r>
              <a:rPr lang="de-DE" dirty="0" smtClean="0"/>
              <a:t>60°</a:t>
            </a:r>
            <a:endParaRPr lang="de-DE" dirty="0"/>
          </a:p>
        </p:txBody>
      </p:sp>
      <p:sp>
        <p:nvSpPr>
          <p:cNvPr id="90" name="Textfeld 89"/>
          <p:cNvSpPr txBox="1"/>
          <p:nvPr/>
        </p:nvSpPr>
        <p:spPr>
          <a:xfrm rot="20157140">
            <a:off x="6302124" y="5666038"/>
            <a:ext cx="894797" cy="369332"/>
          </a:xfrm>
          <a:prstGeom prst="rect">
            <a:avLst/>
          </a:prstGeom>
          <a:noFill/>
        </p:spPr>
        <p:txBody>
          <a:bodyPr wrap="none" rtlCol="0">
            <a:spAutoFit/>
          </a:bodyPr>
          <a:lstStyle/>
          <a:p>
            <a:r>
              <a:rPr lang="de-DE" dirty="0" smtClean="0"/>
              <a:t>2.815m</a:t>
            </a:r>
            <a:endParaRPr lang="de-DE" dirty="0"/>
          </a:p>
        </p:txBody>
      </p:sp>
      <p:sp>
        <p:nvSpPr>
          <p:cNvPr id="36" name="Inhaltsplatzhalter 2"/>
          <p:cNvSpPr>
            <a:spLocks noGrp="1"/>
          </p:cNvSpPr>
          <p:nvPr>
            <p:ph idx="17"/>
          </p:nvPr>
        </p:nvSpPr>
        <p:spPr bwMode="auto">
          <a:xfrm>
            <a:off x="720725" y="620713"/>
            <a:ext cx="7488238" cy="576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de-DE" dirty="0" smtClean="0"/>
              <a:t>FAT set up @ FZJ</a:t>
            </a:r>
            <a:endParaRPr lang="en-US" altLang="de-DE" dirty="0"/>
          </a:p>
        </p:txBody>
      </p:sp>
    </p:spTree>
    <p:extLst>
      <p:ext uri="{BB962C8B-B14F-4D97-AF65-F5344CB8AC3E}">
        <p14:creationId xmlns:p14="http://schemas.microsoft.com/office/powerpoint/2010/main" val="4922189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7504" y="1556792"/>
            <a:ext cx="4807919" cy="5047536"/>
          </a:xfrm>
          <a:prstGeom prst="rect">
            <a:avLst/>
          </a:prstGeom>
          <a:noFill/>
        </p:spPr>
        <p:txBody>
          <a:bodyPr wrap="square" rtlCol="0">
            <a:spAutoFit/>
          </a:bodyPr>
          <a:lstStyle/>
          <a:p>
            <a:endParaRPr lang="en-US" dirty="0"/>
          </a:p>
          <a:p>
            <a:pPr algn="just"/>
            <a:r>
              <a:rPr lang="en-US" sz="1600" dirty="0">
                <a:latin typeface="+mn-lt"/>
              </a:rPr>
              <a:t>  </a:t>
            </a:r>
            <a:r>
              <a:rPr lang="en-US" sz="1600" dirty="0" smtClean="0">
                <a:latin typeface="+mn-lt"/>
              </a:rPr>
              <a:t>     </a:t>
            </a:r>
            <a:r>
              <a:rPr lang="en-US" sz="1600" b="1" dirty="0" smtClean="0">
                <a:latin typeface="+mn-lt"/>
              </a:rPr>
              <a:t>Special </a:t>
            </a:r>
            <a:r>
              <a:rPr lang="en-US" sz="1600" b="1" dirty="0">
                <a:latin typeface="+mn-lt"/>
              </a:rPr>
              <a:t>testing equipment </a:t>
            </a:r>
          </a:p>
          <a:p>
            <a:pPr marL="685817" lvl="1" indent="-263776" algn="just">
              <a:buFont typeface="Symbol" panose="05050102010706020507" pitchFamily="18" charset="2"/>
              <a:buChar char="-"/>
            </a:pPr>
            <a:r>
              <a:rPr lang="en-US" sz="1600" dirty="0">
                <a:latin typeface="+mn-lt"/>
              </a:rPr>
              <a:t>Cooling unit: To make tests at liquid nitrogen temperature a special LN2 cooling unit is needed, which allows the cooldown and the steady state cooling of the loop for a certain time. Since maximum temperature differences on the plate-fin heat exchanger the cooling unit must be able to provide in the beginning gaseous nitrogen at any desired temperature between 300 and 80 K. </a:t>
            </a:r>
          </a:p>
          <a:p>
            <a:pPr marL="422041" lvl="1" algn="just"/>
            <a:r>
              <a:rPr lang="en-US" sz="1600" dirty="0">
                <a:latin typeface="+mn-lt"/>
              </a:rPr>
              <a:t> </a:t>
            </a:r>
          </a:p>
          <a:p>
            <a:pPr marL="685817" lvl="1" indent="-263776" algn="just">
              <a:buFont typeface="Symbol" panose="05050102010706020507" pitchFamily="18" charset="2"/>
              <a:buChar char="-"/>
            </a:pPr>
            <a:r>
              <a:rPr lang="en-US" sz="1600" dirty="0">
                <a:latin typeface="+mn-lt"/>
              </a:rPr>
              <a:t>Nitrogen refrigerant feed: A source of gaseous </a:t>
            </a:r>
            <a:r>
              <a:rPr lang="en-US" sz="1600" dirty="0" smtClean="0">
                <a:latin typeface="+mn-lt"/>
              </a:rPr>
              <a:t>nitrogen </a:t>
            </a:r>
            <a:r>
              <a:rPr lang="en-US" sz="1600" dirty="0">
                <a:latin typeface="+mn-lt"/>
              </a:rPr>
              <a:t>with a pressure higher than 15 bar.</a:t>
            </a:r>
          </a:p>
          <a:p>
            <a:pPr marL="685817" lvl="1" indent="-263776" algn="just">
              <a:buFont typeface="Symbol" panose="05050102010706020507" pitchFamily="18" charset="2"/>
              <a:buChar char="-"/>
            </a:pPr>
            <a:endParaRPr lang="en-US" sz="1600" dirty="0">
              <a:latin typeface="+mn-lt"/>
            </a:endParaRPr>
          </a:p>
          <a:p>
            <a:pPr marL="685817" lvl="1" indent="-263776" algn="just">
              <a:buFont typeface="Symbol" panose="05050102010706020507" pitchFamily="18" charset="2"/>
              <a:buChar char="-"/>
            </a:pPr>
            <a:r>
              <a:rPr lang="en-US" sz="1600" dirty="0">
                <a:latin typeface="+mn-lt"/>
              </a:rPr>
              <a:t>Nitrogen venting system to outside the building: For the venting of the refrigeration nitrogen and for the exhaust of the active and passive safety valves and the box vacuum safety relief</a:t>
            </a:r>
            <a:r>
              <a:rPr lang="en-US" sz="1600" dirty="0" smtClean="0">
                <a:latin typeface="+mn-lt"/>
              </a:rPr>
              <a:t>.</a:t>
            </a:r>
            <a:endParaRPr lang="en-US" sz="1662" dirty="0">
              <a:solidFill>
                <a:srgbClr val="001D4B"/>
              </a:solidFill>
              <a:latin typeface="+mj-lt"/>
            </a:endParaRPr>
          </a:p>
        </p:txBody>
      </p:sp>
      <p:sp>
        <p:nvSpPr>
          <p:cNvPr id="3" name="Textfeld 2"/>
          <p:cNvSpPr txBox="1"/>
          <p:nvPr/>
        </p:nvSpPr>
        <p:spPr>
          <a:xfrm>
            <a:off x="460625" y="764704"/>
            <a:ext cx="7326044" cy="523220"/>
          </a:xfrm>
          <a:prstGeom prst="rect">
            <a:avLst/>
          </a:prstGeom>
          <a:noFill/>
        </p:spPr>
        <p:txBody>
          <a:bodyPr wrap="none" rtlCol="0">
            <a:spAutoFit/>
          </a:bodyPr>
          <a:lstStyle/>
          <a:p>
            <a:r>
              <a:rPr lang="en-US" sz="2800" b="1" dirty="0" smtClean="0">
                <a:solidFill>
                  <a:srgbClr val="005B82"/>
                </a:solidFill>
                <a:latin typeface="Arial" panose="020B0604020202020204" pitchFamily="34" charset="0"/>
                <a:cs typeface="Arial" panose="020B0604020202020204" pitchFamily="34" charset="0"/>
              </a:rPr>
              <a:t>Additional Equipment needed for the FAT </a:t>
            </a:r>
            <a:endParaRPr lang="en-US" sz="2800" b="1" dirty="0">
              <a:solidFill>
                <a:srgbClr val="005B82"/>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8974" y="2016536"/>
            <a:ext cx="4049405" cy="281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9108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7966" y="1196752"/>
            <a:ext cx="5026712" cy="5601533"/>
          </a:xfrm>
          <a:prstGeom prst="rect">
            <a:avLst/>
          </a:prstGeom>
          <a:noFill/>
        </p:spPr>
        <p:txBody>
          <a:bodyPr wrap="square" rtlCol="0">
            <a:spAutoFit/>
          </a:bodyPr>
          <a:lstStyle/>
          <a:p>
            <a:endParaRPr lang="en-US" dirty="0"/>
          </a:p>
          <a:p>
            <a:pPr algn="just"/>
            <a:endParaRPr lang="en-US" dirty="0" smtClean="0"/>
          </a:p>
          <a:p>
            <a:pPr algn="just"/>
            <a:r>
              <a:rPr lang="en-US" sz="1600" b="1" dirty="0" smtClean="0">
                <a:latin typeface="+mn-lt"/>
              </a:rPr>
              <a:t>Inspection </a:t>
            </a:r>
            <a:r>
              <a:rPr lang="en-US" sz="1600" b="1" dirty="0">
                <a:latin typeface="+mn-lt"/>
              </a:rPr>
              <a:t>of piping and </a:t>
            </a:r>
            <a:r>
              <a:rPr lang="en-US" sz="1600" b="1" dirty="0" smtClean="0">
                <a:latin typeface="+mn-lt"/>
              </a:rPr>
              <a:t>instruments</a:t>
            </a:r>
          </a:p>
          <a:p>
            <a:pPr marL="285750" indent="-285750" algn="just">
              <a:buFont typeface="Symbol" panose="05050102010706020507" pitchFamily="18" charset="2"/>
              <a:buChar char="-"/>
            </a:pPr>
            <a:r>
              <a:rPr lang="en-US" sz="1600" dirty="0" smtClean="0">
                <a:latin typeface="+mn-lt"/>
              </a:rPr>
              <a:t>Inspection </a:t>
            </a:r>
            <a:r>
              <a:rPr lang="en-US" sz="1600" dirty="0">
                <a:latin typeface="+mn-lt"/>
              </a:rPr>
              <a:t>of piping for compliance with PFD and </a:t>
            </a:r>
            <a:r>
              <a:rPr lang="en-US" sz="1600" dirty="0" smtClean="0">
                <a:latin typeface="+mn-lt"/>
              </a:rPr>
              <a:t>PID</a:t>
            </a:r>
          </a:p>
          <a:p>
            <a:pPr marL="285750" indent="-285750" algn="just">
              <a:buFont typeface="Symbol" panose="05050102010706020507" pitchFamily="18" charset="2"/>
              <a:buChar char="-"/>
            </a:pPr>
            <a:r>
              <a:rPr lang="en-US" sz="1600" dirty="0" smtClean="0">
                <a:latin typeface="+mn-lt"/>
              </a:rPr>
              <a:t>Inspection </a:t>
            </a:r>
            <a:r>
              <a:rPr lang="en-US" sz="1600" dirty="0">
                <a:latin typeface="+mn-lt"/>
              </a:rPr>
              <a:t>of instrument location and tests of wiring to </a:t>
            </a:r>
            <a:r>
              <a:rPr lang="en-US" sz="1600" dirty="0" smtClean="0">
                <a:latin typeface="+mn-lt"/>
              </a:rPr>
              <a:t>transmitters</a:t>
            </a:r>
          </a:p>
          <a:p>
            <a:pPr marL="285750" indent="-285750" algn="just">
              <a:buFont typeface="Symbol" panose="05050102010706020507" pitchFamily="18" charset="2"/>
              <a:buChar char="-"/>
            </a:pPr>
            <a:r>
              <a:rPr lang="en-US" sz="1600" dirty="0" smtClean="0">
                <a:latin typeface="+mn-lt"/>
              </a:rPr>
              <a:t>Photographs </a:t>
            </a:r>
            <a:r>
              <a:rPr lang="en-US" sz="1600" dirty="0">
                <a:latin typeface="+mn-lt"/>
              </a:rPr>
              <a:t>of all internals</a:t>
            </a:r>
          </a:p>
          <a:p>
            <a:pPr marL="685817" lvl="1" indent="-263776" algn="just">
              <a:buFontTx/>
              <a:buChar char="-"/>
            </a:pPr>
            <a:endParaRPr lang="en-US" sz="1600" dirty="0">
              <a:latin typeface="+mn-lt"/>
            </a:endParaRPr>
          </a:p>
          <a:p>
            <a:pPr algn="just"/>
            <a:r>
              <a:rPr lang="en-US" sz="1600" b="1" dirty="0">
                <a:latin typeface="+mn-lt"/>
              </a:rPr>
              <a:t>Valve functioning </a:t>
            </a:r>
            <a:r>
              <a:rPr lang="en-US" sz="1600" b="1" dirty="0" smtClean="0">
                <a:latin typeface="+mn-lt"/>
              </a:rPr>
              <a:t>control</a:t>
            </a:r>
          </a:p>
          <a:p>
            <a:pPr marL="285750" indent="-285750" algn="just">
              <a:buFont typeface="Symbol" panose="05050102010706020507" pitchFamily="18" charset="2"/>
              <a:buChar char="-"/>
            </a:pPr>
            <a:r>
              <a:rPr lang="en-US" sz="1600" dirty="0" smtClean="0">
                <a:latin typeface="+mn-lt"/>
              </a:rPr>
              <a:t>All </a:t>
            </a:r>
            <a:r>
              <a:rPr lang="en-US" sz="1600" dirty="0">
                <a:latin typeface="+mn-lt"/>
              </a:rPr>
              <a:t>valves shall be actuated along their full stroke repeatedly. The valves shall move softly within the whole range of mechanical operation, without any visible, audible or otherwise noticeable signs of jerks. </a:t>
            </a:r>
            <a:endParaRPr lang="en-US" sz="1600" dirty="0" smtClean="0">
              <a:latin typeface="+mn-lt"/>
            </a:endParaRPr>
          </a:p>
          <a:p>
            <a:pPr marL="285750" indent="-285750" algn="just">
              <a:buFont typeface="Symbol" panose="05050102010706020507" pitchFamily="18" charset="2"/>
              <a:buChar char="-"/>
            </a:pPr>
            <a:endParaRPr lang="en-US" sz="1600" dirty="0">
              <a:latin typeface="+mn-lt"/>
            </a:endParaRPr>
          </a:p>
          <a:p>
            <a:pPr lvl="0" algn="just"/>
            <a:r>
              <a:rPr lang="en-US" sz="1600" b="1" dirty="0"/>
              <a:t>First leak test of internal piping</a:t>
            </a:r>
          </a:p>
          <a:p>
            <a:pPr marL="285750" lvl="0" indent="-285750" algn="just">
              <a:buFont typeface="Symbol" panose="05050102010706020507" pitchFamily="18" charset="2"/>
              <a:buChar char="-"/>
            </a:pPr>
            <a:r>
              <a:rPr lang="en-US" sz="1600" dirty="0"/>
              <a:t>Filling of the circuit with helium of about 2 bar. Looking for leaks by sniffing and by overnight pressure stability.</a:t>
            </a:r>
          </a:p>
          <a:p>
            <a:pPr lvl="0" algn="just"/>
            <a:endParaRPr lang="en-US" sz="1600" i="1" dirty="0"/>
          </a:p>
          <a:p>
            <a:pPr lvl="0" algn="just"/>
            <a:r>
              <a:rPr lang="en-US" sz="1600" i="1" dirty="0"/>
              <a:t>After these tests the cryostat shell will be mounted and the cryostat will be evacuated. </a:t>
            </a:r>
            <a:endParaRPr lang="en-US" sz="1600" dirty="0"/>
          </a:p>
          <a:p>
            <a:pPr algn="just"/>
            <a:endParaRPr lang="en-US" sz="1600" dirty="0">
              <a:latin typeface="+mn-lt"/>
            </a:endParaRPr>
          </a:p>
          <a:p>
            <a:r>
              <a:rPr lang="en-US" dirty="0" smtClean="0"/>
              <a:t> </a:t>
            </a:r>
            <a:endParaRPr lang="de-DE" dirty="0"/>
          </a:p>
        </p:txBody>
      </p:sp>
      <p:sp>
        <p:nvSpPr>
          <p:cNvPr id="3" name="Textfeld 2"/>
          <p:cNvSpPr txBox="1"/>
          <p:nvPr/>
        </p:nvSpPr>
        <p:spPr>
          <a:xfrm>
            <a:off x="404626" y="764704"/>
            <a:ext cx="7335726" cy="523220"/>
          </a:xfrm>
          <a:prstGeom prst="rect">
            <a:avLst/>
          </a:prstGeom>
          <a:noFill/>
        </p:spPr>
        <p:txBody>
          <a:bodyPr wrap="none" rtlCol="0">
            <a:spAutoFit/>
          </a:bodyPr>
          <a:lstStyle/>
          <a:p>
            <a:r>
              <a:rPr lang="en-US" sz="2800" b="1" dirty="0" smtClean="0">
                <a:solidFill>
                  <a:srgbClr val="005B82"/>
                </a:solidFill>
                <a:latin typeface="Arial" panose="020B0604020202020204" pitchFamily="34" charset="0"/>
                <a:cs typeface="Arial" panose="020B0604020202020204" pitchFamily="34" charset="0"/>
              </a:rPr>
              <a:t>Test 1:  Warm cryostat </a:t>
            </a:r>
            <a:r>
              <a:rPr lang="en-US" sz="2800" b="1" u="sng" dirty="0" smtClean="0">
                <a:solidFill>
                  <a:srgbClr val="005B82"/>
                </a:solidFill>
                <a:latin typeface="Arial" panose="020B0604020202020204" pitchFamily="34" charset="0"/>
                <a:cs typeface="Arial" panose="020B0604020202020204" pitchFamily="34" charset="0"/>
              </a:rPr>
              <a:t>with removed shell</a:t>
            </a:r>
            <a:endParaRPr lang="en-US" sz="2800" b="1" u="sng" dirty="0">
              <a:solidFill>
                <a:srgbClr val="005B82"/>
              </a:solidFill>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3152" y="1850363"/>
            <a:ext cx="3538849" cy="253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2139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59236" y="1310304"/>
            <a:ext cx="8433244" cy="5038174"/>
          </a:xfrm>
          <a:prstGeom prst="rect">
            <a:avLst/>
          </a:prstGeom>
          <a:noFill/>
        </p:spPr>
        <p:txBody>
          <a:bodyPr wrap="square" rtlCol="0">
            <a:spAutoFit/>
          </a:bodyPr>
          <a:lstStyle/>
          <a:p>
            <a:pPr algn="just"/>
            <a:endParaRPr lang="en-US" sz="1662" dirty="0">
              <a:latin typeface="+mj-lt"/>
            </a:endParaRPr>
          </a:p>
          <a:p>
            <a:pPr algn="just"/>
            <a:r>
              <a:rPr lang="en-US" sz="1600" b="1" dirty="0" smtClean="0">
                <a:latin typeface="+mn-lt"/>
              </a:rPr>
              <a:t>Leak </a:t>
            </a:r>
            <a:r>
              <a:rPr lang="en-US" sz="1600" b="1" dirty="0">
                <a:latin typeface="+mn-lt"/>
              </a:rPr>
              <a:t>test of vacuum jacket </a:t>
            </a:r>
            <a:endParaRPr lang="en-US" sz="1600" b="1" dirty="0" smtClean="0">
              <a:latin typeface="+mn-lt"/>
            </a:endParaRPr>
          </a:p>
          <a:p>
            <a:pPr marL="285750" indent="-285750" algn="just">
              <a:buFont typeface="Symbol" panose="05050102010706020507" pitchFamily="18" charset="2"/>
              <a:buChar char="-"/>
            </a:pPr>
            <a:r>
              <a:rPr lang="en-US" sz="1600" dirty="0" smtClean="0">
                <a:latin typeface="+mn-lt"/>
              </a:rPr>
              <a:t>The </a:t>
            </a:r>
            <a:r>
              <a:rPr lang="en-US" sz="1600" dirty="0">
                <a:latin typeface="+mn-lt"/>
              </a:rPr>
              <a:t>vessel shall be evacuated to a sufficiently low pressure and then submitted to helium leak tests (ESS Vacuum Handbook Part 4 – Vacuum test manual). During these tests all the welding seams, flanges, feed-</a:t>
            </a:r>
            <a:r>
              <a:rPr lang="en-US" sz="1600" dirty="0" err="1">
                <a:latin typeface="+mn-lt"/>
              </a:rPr>
              <a:t>throughs</a:t>
            </a:r>
            <a:r>
              <a:rPr lang="en-US" sz="1600" dirty="0">
                <a:latin typeface="+mn-lt"/>
              </a:rPr>
              <a:t>, etc. shall be sprayed from outside with helium. The leak detector shall be connected to one of the provisional flanges on the vacuum vessel. Any detected leaks shall comply to the specified values. </a:t>
            </a:r>
          </a:p>
          <a:p>
            <a:pPr algn="just"/>
            <a:endParaRPr lang="en-US" sz="1600" dirty="0">
              <a:latin typeface="+mn-lt"/>
            </a:endParaRPr>
          </a:p>
          <a:p>
            <a:pPr algn="just"/>
            <a:r>
              <a:rPr lang="en-US" sz="1600" b="1" dirty="0">
                <a:latin typeface="+mn-lt"/>
              </a:rPr>
              <a:t>Integral process piping pressure and leak test </a:t>
            </a:r>
            <a:endParaRPr lang="en-US" sz="1600" b="1" dirty="0" smtClean="0">
              <a:latin typeface="+mn-lt"/>
            </a:endParaRPr>
          </a:p>
          <a:p>
            <a:pPr marL="285750" indent="-285750" algn="just">
              <a:buFont typeface="Symbol" panose="05050102010706020507" pitchFamily="18" charset="2"/>
              <a:buChar char="-"/>
            </a:pPr>
            <a:r>
              <a:rPr lang="en-US" sz="1600" dirty="0" smtClean="0">
                <a:latin typeface="+mn-lt"/>
              </a:rPr>
              <a:t>The </a:t>
            </a:r>
            <a:r>
              <a:rPr lang="en-US" sz="1600" dirty="0">
                <a:latin typeface="+mn-lt"/>
              </a:rPr>
              <a:t>pressure test shall be carried out in accordance with the PED and with EN 13480-4 requirements. The test pressure shall be not less than 1.43 times the maximum allowable pressure (17 </a:t>
            </a:r>
            <a:r>
              <a:rPr lang="en-US" sz="1600" dirty="0" err="1">
                <a:latin typeface="+mn-lt"/>
              </a:rPr>
              <a:t>bar.a</a:t>
            </a:r>
            <a:r>
              <a:rPr lang="en-US" sz="1600" dirty="0">
                <a:latin typeface="+mn-lt"/>
              </a:rPr>
              <a:t>). During the pressure test, the pressure in the assembled parts shall be gradually increased to a value of 50 % of the required test pressure. Thereafter the pressure shall be increased in steps of approximately 10 % of the required test pressure until the test pressure is reached. The pressure shall be then reduced after 10 min to the maximum allowable pressure and held during the inspection of the assembled parts. The helium content in the exhaust of the vacuum pump will be monitored. The vacuum level in the cryostat will be monitored. Outside connections to the process loop will be sniffed with a helium leak detector.  </a:t>
            </a:r>
          </a:p>
          <a:p>
            <a:endParaRPr lang="en-US" sz="1477" dirty="0">
              <a:solidFill>
                <a:srgbClr val="001D4B"/>
              </a:solidFill>
              <a:latin typeface="+mj-lt"/>
            </a:endParaRPr>
          </a:p>
          <a:p>
            <a:r>
              <a:rPr lang="en-US" dirty="0" smtClean="0"/>
              <a:t> </a:t>
            </a:r>
            <a:endParaRPr lang="de-DE" dirty="0"/>
          </a:p>
        </p:txBody>
      </p:sp>
      <p:sp>
        <p:nvSpPr>
          <p:cNvPr id="3" name="Textfeld 2"/>
          <p:cNvSpPr txBox="1"/>
          <p:nvPr/>
        </p:nvSpPr>
        <p:spPr>
          <a:xfrm>
            <a:off x="529406" y="745540"/>
            <a:ext cx="7354962" cy="523220"/>
          </a:xfrm>
          <a:prstGeom prst="rect">
            <a:avLst/>
          </a:prstGeom>
          <a:noFill/>
        </p:spPr>
        <p:txBody>
          <a:bodyPr wrap="none" rtlCol="0">
            <a:spAutoFit/>
          </a:bodyPr>
          <a:lstStyle/>
          <a:p>
            <a:r>
              <a:rPr lang="en-US" sz="2800" b="1" dirty="0" smtClean="0">
                <a:solidFill>
                  <a:srgbClr val="005B82"/>
                </a:solidFill>
                <a:latin typeface="Arial" panose="020B0604020202020204" pitchFamily="34" charset="0"/>
                <a:cs typeface="Arial" panose="020B0604020202020204" pitchFamily="34" charset="0"/>
              </a:rPr>
              <a:t>Test 2:  Warm cryostat </a:t>
            </a:r>
            <a:r>
              <a:rPr lang="en-US" sz="2800" b="1" u="sng" dirty="0" smtClean="0">
                <a:solidFill>
                  <a:srgbClr val="005B82"/>
                </a:solidFill>
                <a:latin typeface="Arial" panose="020B0604020202020204" pitchFamily="34" charset="0"/>
                <a:cs typeface="Arial" panose="020B0604020202020204" pitchFamily="34" charset="0"/>
              </a:rPr>
              <a:t>with mounted shell</a:t>
            </a:r>
            <a:endParaRPr lang="en-US" sz="2800" b="1" u="sng" dirty="0">
              <a:solidFill>
                <a:srgbClr val="005B8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3318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48039" y="1310303"/>
            <a:ext cx="8433244" cy="5518947"/>
          </a:xfrm>
          <a:prstGeom prst="rect">
            <a:avLst/>
          </a:prstGeom>
          <a:noFill/>
        </p:spPr>
        <p:txBody>
          <a:bodyPr wrap="square" rtlCol="0">
            <a:spAutoFit/>
          </a:bodyPr>
          <a:lstStyle/>
          <a:p>
            <a:pPr algn="just"/>
            <a:endParaRPr lang="en-US" sz="1662" i="1" dirty="0" smtClean="0">
              <a:latin typeface="+mj-lt"/>
            </a:endParaRPr>
          </a:p>
          <a:p>
            <a:pPr marL="285750" indent="-285750" algn="just">
              <a:buFontTx/>
              <a:buChar char="-"/>
            </a:pPr>
            <a:r>
              <a:rPr lang="en-US" sz="1600" i="1" dirty="0" smtClean="0"/>
              <a:t>Installation of superinsulation</a:t>
            </a:r>
          </a:p>
          <a:p>
            <a:pPr marL="285750" indent="-285750" algn="just">
              <a:buFontTx/>
              <a:buChar char="-"/>
            </a:pPr>
            <a:endParaRPr lang="en-US" sz="1662" i="1" dirty="0" smtClean="0">
              <a:latin typeface="+mj-lt"/>
            </a:endParaRPr>
          </a:p>
          <a:p>
            <a:pPr algn="just"/>
            <a:r>
              <a:rPr lang="en-US" sz="1600" b="1" dirty="0" smtClean="0">
                <a:latin typeface="+mn-lt"/>
              </a:rPr>
              <a:t>First cooldown</a:t>
            </a:r>
          </a:p>
          <a:p>
            <a:pPr marL="285750" indent="-285750" algn="just">
              <a:buFont typeface="Symbol" panose="05050102010706020507" pitchFamily="18" charset="2"/>
              <a:buChar char="-"/>
            </a:pPr>
            <a:r>
              <a:rPr lang="en-US" sz="1600" dirty="0" smtClean="0">
                <a:latin typeface="+mn-lt"/>
              </a:rPr>
              <a:t>The </a:t>
            </a:r>
            <a:r>
              <a:rPr lang="en-US" sz="1600" dirty="0">
                <a:latin typeface="+mn-lt"/>
              </a:rPr>
              <a:t>process pipes will be evacuated and filled with small amounts of nitrogen gas repeatedly. Then the process will be filled with 10 bar nitrogen and the pressure control system will be </a:t>
            </a:r>
            <a:r>
              <a:rPr lang="en-US" sz="1600" dirty="0" smtClean="0">
                <a:latin typeface="+mn-lt"/>
              </a:rPr>
              <a:t>operated.</a:t>
            </a:r>
          </a:p>
          <a:p>
            <a:pPr marL="285750" indent="-285750" algn="just">
              <a:buFont typeface="Symbol" panose="05050102010706020507" pitchFamily="18" charset="2"/>
              <a:buChar char="-"/>
            </a:pPr>
            <a:r>
              <a:rPr lang="en-US" sz="1600" dirty="0" smtClean="0">
                <a:latin typeface="+mn-lt"/>
              </a:rPr>
              <a:t>The </a:t>
            </a:r>
            <a:r>
              <a:rPr lang="en-US" sz="1600" dirty="0">
                <a:latin typeface="+mn-lt"/>
              </a:rPr>
              <a:t>pumps will be started and will circulate the nitrogen via the bypass </a:t>
            </a:r>
            <a:r>
              <a:rPr lang="en-US" sz="1600" dirty="0" smtClean="0">
                <a:latin typeface="+mn-lt"/>
              </a:rPr>
              <a:t>valve.</a:t>
            </a:r>
          </a:p>
          <a:p>
            <a:pPr marL="285750" indent="-285750" algn="just">
              <a:buFont typeface="Symbol" panose="05050102010706020507" pitchFamily="18" charset="2"/>
              <a:buChar char="-"/>
            </a:pPr>
            <a:r>
              <a:rPr lang="en-US" sz="1600" dirty="0" smtClean="0">
                <a:latin typeface="+mn-lt"/>
              </a:rPr>
              <a:t>The </a:t>
            </a:r>
            <a:r>
              <a:rPr lang="en-US" sz="1600" dirty="0">
                <a:latin typeface="+mn-lt"/>
              </a:rPr>
              <a:t>cooldown will start with cooling gas from the cooling unit. The initial cooling gas temperature will be about 260 K and will be lowered in accordance with the loop temperature. </a:t>
            </a:r>
            <a:endParaRPr lang="en-US" sz="1600" dirty="0" smtClean="0">
              <a:latin typeface="+mn-lt"/>
            </a:endParaRPr>
          </a:p>
          <a:p>
            <a:pPr marL="285750" indent="-285750" algn="just">
              <a:buFont typeface="Symbol" panose="05050102010706020507" pitchFamily="18" charset="2"/>
              <a:buChar char="-"/>
            </a:pPr>
            <a:r>
              <a:rPr lang="en-US" sz="1600" dirty="0" smtClean="0">
                <a:latin typeface="+mn-lt"/>
              </a:rPr>
              <a:t>The </a:t>
            </a:r>
            <a:r>
              <a:rPr lang="en-US" sz="1600" dirty="0">
                <a:latin typeface="+mn-lt"/>
              </a:rPr>
              <a:t>cooldown will go down to about 150 K. The system will be held at this temperature level for the following </a:t>
            </a:r>
            <a:r>
              <a:rPr lang="en-US" sz="1600" dirty="0" smtClean="0">
                <a:latin typeface="+mn-lt"/>
              </a:rPr>
              <a:t>tests.</a:t>
            </a:r>
          </a:p>
          <a:p>
            <a:pPr marL="285750" indent="-285750" algn="just">
              <a:buFont typeface="Symbol" panose="05050102010706020507" pitchFamily="18" charset="2"/>
              <a:buChar char="-"/>
            </a:pPr>
            <a:r>
              <a:rPr lang="en-US" sz="1600" dirty="0" smtClean="0">
                <a:latin typeface="+mn-lt"/>
              </a:rPr>
              <a:t>The </a:t>
            </a:r>
            <a:r>
              <a:rPr lang="en-US" sz="1600" dirty="0">
                <a:latin typeface="+mn-lt"/>
              </a:rPr>
              <a:t>performance of the temperature sensors will be monitored.</a:t>
            </a:r>
          </a:p>
          <a:p>
            <a:pPr lvl="0" algn="just"/>
            <a:endParaRPr lang="en-US" sz="1600" dirty="0" smtClean="0">
              <a:latin typeface="+mn-lt"/>
            </a:endParaRPr>
          </a:p>
          <a:p>
            <a:pPr lvl="0" algn="just"/>
            <a:r>
              <a:rPr lang="en-US" sz="1600" b="1" dirty="0" smtClean="0">
                <a:latin typeface="+mn-lt"/>
              </a:rPr>
              <a:t>Check of superinsulation </a:t>
            </a:r>
          </a:p>
          <a:p>
            <a:pPr marL="285750" lvl="0" indent="-285750" algn="just">
              <a:buFont typeface="Symbol" panose="05050102010706020507" pitchFamily="18" charset="2"/>
              <a:buChar char="-"/>
            </a:pPr>
            <a:r>
              <a:rPr lang="en-US" sz="1600" dirty="0" smtClean="0">
                <a:latin typeface="+mn-lt"/>
              </a:rPr>
              <a:t>Wall sections, which have not been internally insulated sufficiently, will become wet on the outside. The insulation will be improved after the next warm-up.</a:t>
            </a:r>
          </a:p>
          <a:p>
            <a:pPr lvl="1" algn="just"/>
            <a:endParaRPr lang="en-US" sz="1600" dirty="0">
              <a:latin typeface="+mn-lt"/>
            </a:endParaRPr>
          </a:p>
          <a:p>
            <a:pPr algn="just"/>
            <a:r>
              <a:rPr lang="en-US" sz="1600" b="1" dirty="0">
                <a:latin typeface="+mn-lt"/>
              </a:rPr>
              <a:t>First inspection of pump </a:t>
            </a:r>
            <a:r>
              <a:rPr lang="en-US" sz="1600" b="1" dirty="0" smtClean="0">
                <a:latin typeface="+mn-lt"/>
              </a:rPr>
              <a:t>operation</a:t>
            </a:r>
          </a:p>
          <a:p>
            <a:pPr marL="285750" indent="-285750" algn="just">
              <a:buFont typeface="Symbol" panose="05050102010706020507" pitchFamily="18" charset="2"/>
              <a:buChar char="-"/>
            </a:pPr>
            <a:r>
              <a:rPr lang="en-US" sz="1600" dirty="0" smtClean="0">
                <a:latin typeface="+mn-lt"/>
              </a:rPr>
              <a:t>The </a:t>
            </a:r>
            <a:r>
              <a:rPr lang="en-US" sz="1600" dirty="0">
                <a:latin typeface="+mn-lt"/>
              </a:rPr>
              <a:t>operation of the pumps will be monitored qualitatively concerning stable running, temperatures on the outside, functioning speed control etc.</a:t>
            </a:r>
          </a:p>
          <a:p>
            <a:pPr marL="685817" lvl="1" indent="-263776">
              <a:buFont typeface="Symbol" panose="05050102010706020507" pitchFamily="18" charset="2"/>
              <a:buChar char="-"/>
            </a:pPr>
            <a:endParaRPr lang="en-US" sz="1477" dirty="0">
              <a:solidFill>
                <a:srgbClr val="001D4B"/>
              </a:solidFill>
              <a:latin typeface="+mj-lt"/>
            </a:endParaRPr>
          </a:p>
        </p:txBody>
      </p:sp>
      <p:sp>
        <p:nvSpPr>
          <p:cNvPr id="3" name="Textfeld 2"/>
          <p:cNvSpPr txBox="1"/>
          <p:nvPr/>
        </p:nvSpPr>
        <p:spPr>
          <a:xfrm>
            <a:off x="548687" y="745540"/>
            <a:ext cx="6111545" cy="523220"/>
          </a:xfrm>
          <a:prstGeom prst="rect">
            <a:avLst/>
          </a:prstGeom>
          <a:noFill/>
        </p:spPr>
        <p:txBody>
          <a:bodyPr wrap="none" rtlCol="0">
            <a:spAutoFit/>
          </a:bodyPr>
          <a:lstStyle/>
          <a:p>
            <a:r>
              <a:rPr lang="en-US" sz="2800" b="1" dirty="0" smtClean="0">
                <a:solidFill>
                  <a:srgbClr val="005B82"/>
                </a:solidFill>
                <a:latin typeface="Arial" panose="020B0604020202020204" pitchFamily="34" charset="0"/>
                <a:cs typeface="Arial" panose="020B0604020202020204" pitchFamily="34" charset="0"/>
              </a:rPr>
              <a:t>Test 3:  First </a:t>
            </a:r>
            <a:r>
              <a:rPr lang="en-US" sz="2800" b="1" dirty="0" err="1" smtClean="0">
                <a:solidFill>
                  <a:srgbClr val="005B82"/>
                </a:solidFill>
                <a:latin typeface="Arial" panose="020B0604020202020204" pitchFamily="34" charset="0"/>
                <a:cs typeface="Arial" panose="020B0604020202020204" pitchFamily="34" charset="0"/>
              </a:rPr>
              <a:t>cooldown</a:t>
            </a:r>
            <a:r>
              <a:rPr lang="en-US" sz="2800" b="1" dirty="0" smtClean="0">
                <a:solidFill>
                  <a:srgbClr val="005B82"/>
                </a:solidFill>
                <a:latin typeface="Arial" panose="020B0604020202020204" pitchFamily="34" charset="0"/>
                <a:cs typeface="Arial" panose="020B0604020202020204" pitchFamily="34" charset="0"/>
              </a:rPr>
              <a:t> of cryostat</a:t>
            </a:r>
            <a:endParaRPr lang="en-US" sz="2800" b="1" dirty="0">
              <a:solidFill>
                <a:srgbClr val="005B8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91214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48039" y="1310303"/>
            <a:ext cx="7098149" cy="4505401"/>
          </a:xfrm>
          <a:prstGeom prst="rect">
            <a:avLst/>
          </a:prstGeom>
          <a:noFill/>
        </p:spPr>
        <p:txBody>
          <a:bodyPr wrap="square" rtlCol="0">
            <a:spAutoFit/>
          </a:bodyPr>
          <a:lstStyle/>
          <a:p>
            <a:pPr algn="just"/>
            <a:endParaRPr lang="en-US" sz="1600" dirty="0" smtClean="0">
              <a:latin typeface="+mn-lt"/>
            </a:endParaRPr>
          </a:p>
          <a:p>
            <a:pPr algn="just"/>
            <a:r>
              <a:rPr lang="en-US" sz="1600" b="1" dirty="0" smtClean="0">
                <a:latin typeface="+mn-lt"/>
              </a:rPr>
              <a:t>First </a:t>
            </a:r>
            <a:r>
              <a:rPr lang="en-US" sz="1600" b="1" dirty="0" err="1" smtClean="0">
                <a:latin typeface="+mn-lt"/>
              </a:rPr>
              <a:t>warmup</a:t>
            </a:r>
            <a:endParaRPr lang="en-US" sz="1600" b="1" dirty="0" smtClean="0">
              <a:latin typeface="+mn-lt"/>
            </a:endParaRPr>
          </a:p>
          <a:p>
            <a:pPr marL="285750" indent="-285750" algn="just">
              <a:buFont typeface="Symbol" panose="05050102010706020507" pitchFamily="18" charset="2"/>
              <a:buChar char="-"/>
            </a:pPr>
            <a:r>
              <a:rPr lang="en-US" sz="1600" dirty="0" smtClean="0">
                <a:latin typeface="+mn-lt"/>
              </a:rPr>
              <a:t>The </a:t>
            </a:r>
            <a:r>
              <a:rPr lang="en-US" sz="1600" dirty="0">
                <a:latin typeface="+mn-lt"/>
              </a:rPr>
              <a:t>warmup will be performed with “warming” gas from the cooling unit. The initial warming gas temperature will be about 180 K and will be increased in accordance with the loop temperature. </a:t>
            </a:r>
            <a:endParaRPr lang="en-US" sz="1600" dirty="0" smtClean="0">
              <a:latin typeface="+mn-lt"/>
            </a:endParaRPr>
          </a:p>
          <a:p>
            <a:pPr marL="285750" indent="-285750" algn="just">
              <a:buFont typeface="Symbol" panose="05050102010706020507" pitchFamily="18" charset="2"/>
              <a:buChar char="-"/>
            </a:pPr>
            <a:r>
              <a:rPr lang="en-US" sz="1600" dirty="0" smtClean="0">
                <a:latin typeface="+mn-lt"/>
              </a:rPr>
              <a:t>The </a:t>
            </a:r>
            <a:r>
              <a:rPr lang="en-US" sz="1600" dirty="0">
                <a:latin typeface="+mn-lt"/>
              </a:rPr>
              <a:t>operation of the pumps will assist in the warmup to 300 </a:t>
            </a:r>
            <a:r>
              <a:rPr lang="en-US" sz="1600" dirty="0" smtClean="0">
                <a:latin typeface="+mn-lt"/>
              </a:rPr>
              <a:t>K.</a:t>
            </a:r>
          </a:p>
          <a:p>
            <a:pPr marL="285750" indent="-285750" algn="just">
              <a:buFont typeface="Symbol" panose="05050102010706020507" pitchFamily="18" charset="2"/>
              <a:buChar char="-"/>
            </a:pPr>
            <a:r>
              <a:rPr lang="en-US" sz="1600" dirty="0" smtClean="0">
                <a:latin typeface="+mn-lt"/>
              </a:rPr>
              <a:t>The </a:t>
            </a:r>
            <a:r>
              <a:rPr lang="en-US" sz="1600" dirty="0">
                <a:latin typeface="+mn-lt"/>
              </a:rPr>
              <a:t>nitrogen pressure in the loop will be lowered to atmospheric pressure.</a:t>
            </a:r>
          </a:p>
          <a:p>
            <a:pPr lvl="0" algn="just"/>
            <a:endParaRPr lang="en-US" sz="1600" dirty="0">
              <a:latin typeface="+mn-lt"/>
            </a:endParaRPr>
          </a:p>
          <a:p>
            <a:pPr lvl="0" algn="just"/>
            <a:r>
              <a:rPr lang="en-US" sz="1600" b="1" dirty="0">
                <a:latin typeface="+mn-lt"/>
              </a:rPr>
              <a:t>Opening of the </a:t>
            </a:r>
            <a:r>
              <a:rPr lang="en-US" sz="1600" b="1" dirty="0" smtClean="0">
                <a:latin typeface="+mn-lt"/>
              </a:rPr>
              <a:t>shell</a:t>
            </a:r>
          </a:p>
          <a:p>
            <a:pPr marL="285750" lvl="0" indent="-285750" algn="just">
              <a:buFont typeface="Symbol" panose="05050102010706020507" pitchFamily="18" charset="2"/>
              <a:buChar char="-"/>
            </a:pPr>
            <a:r>
              <a:rPr lang="en-US" sz="1600" dirty="0" smtClean="0">
                <a:latin typeface="+mn-lt"/>
              </a:rPr>
              <a:t>After </a:t>
            </a:r>
            <a:r>
              <a:rPr lang="en-US" sz="1600" dirty="0">
                <a:latin typeface="+mn-lt"/>
              </a:rPr>
              <a:t>the warming up to 300 </a:t>
            </a:r>
            <a:r>
              <a:rPr lang="en-US" sz="1600" dirty="0" smtClean="0">
                <a:latin typeface="+mn-lt"/>
              </a:rPr>
              <a:t>K the </a:t>
            </a:r>
            <a:r>
              <a:rPr lang="en-US" sz="1600" dirty="0">
                <a:latin typeface="+mn-lt"/>
              </a:rPr>
              <a:t>two shells of the cryostat will be removed. </a:t>
            </a:r>
          </a:p>
          <a:p>
            <a:pPr marL="685817" lvl="1" indent="-263776" algn="just">
              <a:buFont typeface="Symbol" panose="05050102010706020507" pitchFamily="18" charset="2"/>
              <a:buChar char="-"/>
            </a:pPr>
            <a:endParaRPr lang="en-US" sz="1600" dirty="0">
              <a:latin typeface="+mn-lt"/>
            </a:endParaRPr>
          </a:p>
          <a:p>
            <a:pPr lvl="0" algn="just"/>
            <a:r>
              <a:rPr lang="en-US" sz="1600" b="1" dirty="0">
                <a:latin typeface="+mn-lt"/>
              </a:rPr>
              <a:t>Repair of </a:t>
            </a:r>
            <a:r>
              <a:rPr lang="en-US" sz="1600" b="1" dirty="0" smtClean="0">
                <a:latin typeface="+mn-lt"/>
              </a:rPr>
              <a:t>superinsulation </a:t>
            </a:r>
            <a:r>
              <a:rPr lang="en-US" sz="1600" b="1" dirty="0">
                <a:latin typeface="+mn-lt"/>
              </a:rPr>
              <a:t>and </a:t>
            </a:r>
            <a:r>
              <a:rPr lang="en-US" sz="1600" b="1" dirty="0" smtClean="0">
                <a:latin typeface="+mn-lt"/>
              </a:rPr>
              <a:t>instrumentation</a:t>
            </a:r>
          </a:p>
          <a:p>
            <a:pPr marL="285750" lvl="0" indent="-285750" algn="just">
              <a:buFont typeface="Symbol" panose="05050102010706020507" pitchFamily="18" charset="2"/>
              <a:buChar char="-"/>
            </a:pPr>
            <a:r>
              <a:rPr lang="en-US" sz="1600" dirty="0" smtClean="0">
                <a:latin typeface="+mn-lt"/>
              </a:rPr>
              <a:t>All </a:t>
            </a:r>
            <a:r>
              <a:rPr lang="en-US" sz="1600" dirty="0">
                <a:latin typeface="+mn-lt"/>
              </a:rPr>
              <a:t>deficiencies detected during the first cooldown will be repaired. </a:t>
            </a:r>
            <a:endParaRPr lang="en-US" sz="1600" dirty="0" smtClean="0">
              <a:latin typeface="+mn-lt"/>
            </a:endParaRPr>
          </a:p>
          <a:p>
            <a:pPr marL="285750" lvl="0" indent="-285750" algn="just">
              <a:buFont typeface="Symbol" panose="05050102010706020507" pitchFamily="18" charset="2"/>
              <a:buChar char="-"/>
            </a:pPr>
            <a:endParaRPr lang="en-US" sz="1600" dirty="0">
              <a:latin typeface="+mn-lt"/>
            </a:endParaRPr>
          </a:p>
          <a:p>
            <a:pPr marL="285750" indent="-285750" algn="just">
              <a:buFont typeface="Symbol" panose="05050102010706020507" pitchFamily="18" charset="2"/>
              <a:buChar char="-"/>
            </a:pPr>
            <a:r>
              <a:rPr lang="en-US" sz="1600" i="1" dirty="0" smtClean="0">
                <a:latin typeface="+mn-lt"/>
              </a:rPr>
              <a:t>All </a:t>
            </a:r>
            <a:r>
              <a:rPr lang="en-US" sz="1600" i="1" dirty="0">
                <a:latin typeface="+mn-lt"/>
              </a:rPr>
              <a:t>components and pipes of the process – with the exception of the pressure control buffer </a:t>
            </a:r>
            <a:r>
              <a:rPr lang="en-US" sz="1600" i="1" dirty="0" smtClean="0">
                <a:latin typeface="+mn-lt"/>
              </a:rPr>
              <a:t>and holding points for transportation- </a:t>
            </a:r>
            <a:r>
              <a:rPr lang="en-US" sz="1600" i="1" dirty="0">
                <a:latin typeface="+mn-lt"/>
              </a:rPr>
              <a:t>will be covered with superinsulation.</a:t>
            </a:r>
          </a:p>
          <a:p>
            <a:pPr marL="685817" lvl="1" indent="-263776">
              <a:buFont typeface="Symbol" panose="05050102010706020507" pitchFamily="18" charset="2"/>
              <a:buChar char="-"/>
            </a:pPr>
            <a:endParaRPr lang="en-US" sz="1477" dirty="0">
              <a:solidFill>
                <a:srgbClr val="001D4B"/>
              </a:solidFill>
              <a:latin typeface="+mj-lt"/>
            </a:endParaRPr>
          </a:p>
        </p:txBody>
      </p:sp>
      <p:sp>
        <p:nvSpPr>
          <p:cNvPr id="3" name="Textfeld 2"/>
          <p:cNvSpPr txBox="1"/>
          <p:nvPr/>
        </p:nvSpPr>
        <p:spPr>
          <a:xfrm>
            <a:off x="508582" y="745540"/>
            <a:ext cx="6351995" cy="523220"/>
          </a:xfrm>
          <a:prstGeom prst="rect">
            <a:avLst/>
          </a:prstGeom>
          <a:noFill/>
        </p:spPr>
        <p:txBody>
          <a:bodyPr wrap="none" rtlCol="0">
            <a:spAutoFit/>
          </a:bodyPr>
          <a:lstStyle/>
          <a:p>
            <a:r>
              <a:rPr lang="en-US" sz="2800" b="1" dirty="0" smtClean="0">
                <a:solidFill>
                  <a:srgbClr val="005B82"/>
                </a:solidFill>
                <a:latin typeface="Arial" panose="020B0604020202020204" pitchFamily="34" charset="0"/>
                <a:cs typeface="Arial" panose="020B0604020202020204" pitchFamily="34" charset="0"/>
              </a:rPr>
              <a:t>Test 4: First </a:t>
            </a:r>
            <a:r>
              <a:rPr lang="en-US" sz="2800" b="1" dirty="0" err="1" smtClean="0">
                <a:solidFill>
                  <a:srgbClr val="005B82"/>
                </a:solidFill>
                <a:latin typeface="Arial" panose="020B0604020202020204" pitchFamily="34" charset="0"/>
                <a:cs typeface="Arial" panose="020B0604020202020204" pitchFamily="34" charset="0"/>
              </a:rPr>
              <a:t>warmup</a:t>
            </a:r>
            <a:r>
              <a:rPr lang="en-US" sz="2800" b="1" dirty="0" smtClean="0">
                <a:solidFill>
                  <a:srgbClr val="005B82"/>
                </a:solidFill>
                <a:latin typeface="Arial" panose="020B0604020202020204" pitchFamily="34" charset="0"/>
                <a:cs typeface="Arial" panose="020B0604020202020204" pitchFamily="34" charset="0"/>
              </a:rPr>
              <a:t> of the cryostat</a:t>
            </a:r>
            <a:endParaRPr lang="en-US" sz="2800" b="1" dirty="0">
              <a:solidFill>
                <a:srgbClr val="005B8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32270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00933" y="1412776"/>
            <a:ext cx="7715483" cy="5016951"/>
          </a:xfrm>
          <a:prstGeom prst="rect">
            <a:avLst/>
          </a:prstGeom>
          <a:noFill/>
        </p:spPr>
        <p:txBody>
          <a:bodyPr wrap="square" rtlCol="0">
            <a:spAutoFit/>
          </a:bodyPr>
          <a:lstStyle/>
          <a:p>
            <a:pPr lvl="0" algn="just"/>
            <a:endParaRPr lang="en-US" sz="1662" dirty="0" smtClean="0">
              <a:latin typeface="+mn-lt"/>
            </a:endParaRPr>
          </a:p>
          <a:p>
            <a:pPr lvl="0" algn="just"/>
            <a:r>
              <a:rPr lang="en-US" sz="1600" b="1" dirty="0" smtClean="0">
                <a:latin typeface="+mn-lt"/>
              </a:rPr>
              <a:t>Second </a:t>
            </a:r>
            <a:r>
              <a:rPr lang="en-US" sz="1600" b="1" dirty="0" err="1" smtClean="0">
                <a:latin typeface="+mn-lt"/>
              </a:rPr>
              <a:t>cooldown</a:t>
            </a:r>
            <a:endParaRPr lang="en-US" sz="1600" b="1" dirty="0" smtClean="0">
              <a:latin typeface="+mn-lt"/>
            </a:endParaRPr>
          </a:p>
          <a:p>
            <a:pPr marL="285750" lvl="0" indent="-285750" algn="just">
              <a:buFont typeface="Symbol" panose="05050102010706020507" pitchFamily="18" charset="2"/>
              <a:buChar char="-"/>
            </a:pPr>
            <a:r>
              <a:rPr lang="en-US" sz="1600" dirty="0" smtClean="0">
                <a:latin typeface="+mn-lt"/>
              </a:rPr>
              <a:t>The </a:t>
            </a:r>
            <a:r>
              <a:rPr lang="en-US" sz="1600" dirty="0">
                <a:latin typeface="+mn-lt"/>
              </a:rPr>
              <a:t>process pipes will be evacuated and filled with small amounts of nitrogen gas repeatedly. Then the process will be filled with 10 bar nitrogen and the pressure control system will be </a:t>
            </a:r>
            <a:r>
              <a:rPr lang="en-US" sz="1600" dirty="0" smtClean="0">
                <a:latin typeface="+mn-lt"/>
              </a:rPr>
              <a:t>operated.</a:t>
            </a:r>
          </a:p>
          <a:p>
            <a:pPr marL="285750" lvl="0" indent="-285750" algn="just">
              <a:buFont typeface="Symbol" panose="05050102010706020507" pitchFamily="18" charset="2"/>
              <a:buChar char="-"/>
            </a:pPr>
            <a:endParaRPr lang="en-US" sz="1600" dirty="0">
              <a:latin typeface="+mn-lt"/>
            </a:endParaRPr>
          </a:p>
          <a:p>
            <a:pPr marL="285750" lvl="0" indent="-285750" algn="just">
              <a:buFont typeface="Symbol" panose="05050102010706020507" pitchFamily="18" charset="2"/>
              <a:buChar char="-"/>
            </a:pPr>
            <a:r>
              <a:rPr lang="en-US" sz="1600" dirty="0" smtClean="0">
                <a:latin typeface="+mn-lt"/>
              </a:rPr>
              <a:t>The </a:t>
            </a:r>
            <a:r>
              <a:rPr lang="en-US" sz="1600" dirty="0">
                <a:latin typeface="+mn-lt"/>
              </a:rPr>
              <a:t>pumps will be started and will circulate the nitrogen via the bypass valve CV-6203. The cooldown will start with cooling gas from the cooling unit. The initial cooling gas temperature will be about 260 K and will be lowered in accordance with the loop </a:t>
            </a:r>
            <a:r>
              <a:rPr lang="en-US" sz="1600" dirty="0" smtClean="0">
                <a:latin typeface="+mn-lt"/>
              </a:rPr>
              <a:t>temperature.</a:t>
            </a:r>
          </a:p>
          <a:p>
            <a:pPr marL="285750" lvl="0" indent="-285750" algn="just">
              <a:buFont typeface="Symbol" panose="05050102010706020507" pitchFamily="18" charset="2"/>
              <a:buChar char="-"/>
            </a:pPr>
            <a:endParaRPr lang="en-US" sz="1600" dirty="0">
              <a:latin typeface="+mn-lt"/>
            </a:endParaRPr>
          </a:p>
          <a:p>
            <a:pPr marL="285750" lvl="0" indent="-285750" algn="just">
              <a:buFont typeface="Symbol" panose="05050102010706020507" pitchFamily="18" charset="2"/>
              <a:buChar char="-"/>
            </a:pPr>
            <a:r>
              <a:rPr lang="en-US" sz="1600" dirty="0" smtClean="0">
                <a:latin typeface="+mn-lt"/>
              </a:rPr>
              <a:t>The </a:t>
            </a:r>
            <a:r>
              <a:rPr lang="en-US" sz="1600" dirty="0">
                <a:latin typeface="+mn-lt"/>
              </a:rPr>
              <a:t>cooldown will go down to about 120 K. The pumps will be shut down before the condensation of nitrogen </a:t>
            </a:r>
            <a:r>
              <a:rPr lang="en-US" sz="1600" dirty="0" smtClean="0">
                <a:latin typeface="+mn-lt"/>
              </a:rPr>
              <a:t>starts.</a:t>
            </a:r>
          </a:p>
          <a:p>
            <a:pPr marL="285750" lvl="0" indent="-285750" algn="just">
              <a:buFont typeface="Symbol" panose="05050102010706020507" pitchFamily="18" charset="2"/>
              <a:buChar char="-"/>
            </a:pPr>
            <a:endParaRPr lang="en-US" sz="1600" dirty="0">
              <a:latin typeface="+mn-lt"/>
            </a:endParaRPr>
          </a:p>
          <a:p>
            <a:pPr marL="285750" lvl="0" indent="-285750" algn="just">
              <a:buFont typeface="Symbol" panose="05050102010706020507" pitchFamily="18" charset="2"/>
              <a:buChar char="-"/>
            </a:pPr>
            <a:r>
              <a:rPr lang="en-US" sz="1600" dirty="0" smtClean="0">
                <a:latin typeface="+mn-lt"/>
              </a:rPr>
              <a:t>From </a:t>
            </a:r>
            <a:r>
              <a:rPr lang="en-US" sz="1600" dirty="0">
                <a:latin typeface="+mn-lt"/>
              </a:rPr>
              <a:t>now on the final cooldown and filling with liquid nitrogen will be performed without rotation of the pumps. After the whole loop (except the upper section of the pressure control buffer) is filled with subcooled liquid nitrogen, the pumps will be started again.</a:t>
            </a:r>
          </a:p>
          <a:p>
            <a:endParaRPr lang="en-US" sz="1662" dirty="0">
              <a:solidFill>
                <a:srgbClr val="001D4B"/>
              </a:solidFill>
              <a:latin typeface="+mj-lt"/>
            </a:endParaRPr>
          </a:p>
          <a:p>
            <a:pPr marL="685817" lvl="1" indent="-263776">
              <a:buFont typeface="Symbol" panose="05050102010706020507" pitchFamily="18" charset="2"/>
              <a:buChar char="-"/>
            </a:pPr>
            <a:endParaRPr lang="en-US" sz="1477" dirty="0">
              <a:solidFill>
                <a:srgbClr val="001D4B"/>
              </a:solidFill>
              <a:latin typeface="+mj-lt"/>
            </a:endParaRPr>
          </a:p>
        </p:txBody>
      </p:sp>
      <p:sp>
        <p:nvSpPr>
          <p:cNvPr id="3" name="Textfeld 2"/>
          <p:cNvSpPr txBox="1"/>
          <p:nvPr/>
        </p:nvSpPr>
        <p:spPr>
          <a:xfrm>
            <a:off x="528925" y="764704"/>
            <a:ext cx="4591898" cy="523220"/>
          </a:xfrm>
          <a:prstGeom prst="rect">
            <a:avLst/>
          </a:prstGeom>
          <a:noFill/>
        </p:spPr>
        <p:txBody>
          <a:bodyPr wrap="none" rtlCol="0">
            <a:spAutoFit/>
          </a:bodyPr>
          <a:lstStyle/>
          <a:p>
            <a:r>
              <a:rPr lang="de-DE" sz="2800" b="1" dirty="0">
                <a:solidFill>
                  <a:srgbClr val="005B82"/>
                </a:solidFill>
                <a:latin typeface="Arial" panose="020B0604020202020204" pitchFamily="34" charset="0"/>
                <a:cs typeface="Arial" panose="020B0604020202020204" pitchFamily="34" charset="0"/>
              </a:rPr>
              <a:t>Test 5:  Second </a:t>
            </a:r>
            <a:r>
              <a:rPr lang="de-DE" sz="2800" b="1" dirty="0" err="1" smtClean="0">
                <a:solidFill>
                  <a:srgbClr val="005B82"/>
                </a:solidFill>
                <a:latin typeface="Arial" panose="020B0604020202020204" pitchFamily="34" charset="0"/>
                <a:cs typeface="Arial" panose="020B0604020202020204" pitchFamily="34" charset="0"/>
              </a:rPr>
              <a:t>cooldown</a:t>
            </a:r>
            <a:endParaRPr lang="de-DE" sz="2800" b="1" dirty="0">
              <a:solidFill>
                <a:srgbClr val="005B8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39738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83568" y="1556792"/>
            <a:ext cx="7727012" cy="2062103"/>
          </a:xfrm>
          <a:prstGeom prst="rect">
            <a:avLst/>
          </a:prstGeom>
          <a:noFill/>
        </p:spPr>
        <p:txBody>
          <a:bodyPr wrap="square" rtlCol="0">
            <a:spAutoFit/>
          </a:bodyPr>
          <a:lstStyle/>
          <a:p>
            <a:pPr lvl="0" algn="just"/>
            <a:endParaRPr lang="en-US" sz="1600" dirty="0" smtClean="0">
              <a:latin typeface="+mn-lt"/>
            </a:endParaRPr>
          </a:p>
          <a:p>
            <a:pPr lvl="0" algn="just"/>
            <a:r>
              <a:rPr lang="en-US" sz="1600" b="1" dirty="0" smtClean="0">
                <a:latin typeface="+mn-lt"/>
              </a:rPr>
              <a:t>Pressure </a:t>
            </a:r>
            <a:r>
              <a:rPr lang="en-US" sz="1600" b="1" dirty="0">
                <a:latin typeface="+mn-lt"/>
              </a:rPr>
              <a:t>control buffer cryogenic performance test </a:t>
            </a:r>
            <a:endParaRPr lang="en-US" sz="1600" b="1" dirty="0" smtClean="0">
              <a:latin typeface="+mn-lt"/>
            </a:endParaRPr>
          </a:p>
          <a:p>
            <a:pPr marL="285750" lvl="0" indent="-285750" algn="just">
              <a:buFont typeface="Symbol" panose="05050102010706020507" pitchFamily="18" charset="2"/>
              <a:buChar char="-"/>
            </a:pPr>
            <a:r>
              <a:rPr lang="en-US" sz="1600" dirty="0" smtClean="0">
                <a:latin typeface="+mn-lt"/>
              </a:rPr>
              <a:t>As </a:t>
            </a:r>
            <a:r>
              <a:rPr lang="en-US" sz="1600" dirty="0">
                <a:latin typeface="+mn-lt"/>
              </a:rPr>
              <a:t>soon as the loop is fully filled with liquid nitrogen and the pumps have been started, the functioning of the pressure control system is tested by simply changing the set value of the pressure controller: For an increase of the pressure the vapor release valve at the top will be closed and the electric heating at the bottom will be increased. For a lowering of the pressure the release valve will be opened and the heating at the bottom will be reduced. </a:t>
            </a:r>
          </a:p>
        </p:txBody>
      </p:sp>
      <p:sp>
        <p:nvSpPr>
          <p:cNvPr id="3" name="Textfeld 2"/>
          <p:cNvSpPr txBox="1"/>
          <p:nvPr/>
        </p:nvSpPr>
        <p:spPr>
          <a:xfrm>
            <a:off x="611560" y="764704"/>
            <a:ext cx="7727012" cy="523220"/>
          </a:xfrm>
          <a:prstGeom prst="rect">
            <a:avLst/>
          </a:prstGeom>
          <a:noFill/>
        </p:spPr>
        <p:txBody>
          <a:bodyPr wrap="square" rtlCol="0">
            <a:spAutoFit/>
          </a:bodyPr>
          <a:lstStyle/>
          <a:p>
            <a:r>
              <a:rPr lang="en-US" sz="2800" b="1" dirty="0" smtClean="0">
                <a:solidFill>
                  <a:srgbClr val="005B82"/>
                </a:solidFill>
                <a:latin typeface="Arial" panose="020B0604020202020204" pitchFamily="34" charset="0"/>
                <a:cs typeface="Arial" panose="020B0604020202020204" pitchFamily="34" charset="0"/>
              </a:rPr>
              <a:t>Test 6:  Buffer performance test</a:t>
            </a:r>
            <a:endParaRPr lang="en-US" sz="2800" b="1" dirty="0">
              <a:solidFill>
                <a:srgbClr val="005B8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6019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93064" y="1638737"/>
            <a:ext cx="4029678" cy="4022511"/>
          </a:xfrm>
          <a:prstGeom prst="rect">
            <a:avLst/>
          </a:prstGeom>
          <a:noFill/>
        </p:spPr>
        <p:txBody>
          <a:bodyPr wrap="square" rtlCol="0">
            <a:spAutoFit/>
          </a:bodyPr>
          <a:lstStyle/>
          <a:p>
            <a:pPr algn="just"/>
            <a:endParaRPr lang="en-US" sz="1600" dirty="0" smtClean="0">
              <a:latin typeface="+mn-lt"/>
            </a:endParaRPr>
          </a:p>
          <a:p>
            <a:pPr algn="just"/>
            <a:r>
              <a:rPr lang="en-US" sz="1600" b="1" dirty="0" smtClean="0">
                <a:latin typeface="+mn-lt"/>
              </a:rPr>
              <a:t>Turbo </a:t>
            </a:r>
            <a:r>
              <a:rPr lang="en-US" sz="1600" b="1" dirty="0">
                <a:latin typeface="+mn-lt"/>
              </a:rPr>
              <a:t>pump performance test </a:t>
            </a:r>
          </a:p>
          <a:p>
            <a:pPr marL="285750" indent="-285750" algn="just">
              <a:buFont typeface="Symbol" panose="05050102010706020507" pitchFamily="18" charset="2"/>
              <a:buChar char="-"/>
            </a:pPr>
            <a:r>
              <a:rPr lang="en-US" sz="1600" dirty="0" smtClean="0">
                <a:latin typeface="+mn-lt"/>
              </a:rPr>
              <a:t>The </a:t>
            </a:r>
            <a:r>
              <a:rPr lang="en-US" sz="1600" dirty="0">
                <a:latin typeface="+mn-lt"/>
              </a:rPr>
              <a:t>performance curves of the pumps with liquid nitrogen on a pressure level of e.g. 10 bar will be established by variation of the speed and the bypass valve setting. The subcooled liquid nitrogen is cooled by liquid nitrogen evaporating in HX 1 at e.g. 78 K. Cold operation with impact on the pump geometry and thermal behavior can be verified. Furthermore, the predicted performance of the pump contractor at rated conditions shall be matched with experimental values. </a:t>
            </a:r>
          </a:p>
          <a:p>
            <a:pPr lvl="0"/>
            <a:endParaRPr lang="en-US" sz="1662" dirty="0">
              <a:solidFill>
                <a:srgbClr val="001D4B"/>
              </a:solidFill>
              <a:latin typeface="Verdana"/>
            </a:endParaRPr>
          </a:p>
          <a:p>
            <a:pPr lvl="1"/>
            <a:endParaRPr lang="en-US" sz="1477" dirty="0">
              <a:solidFill>
                <a:srgbClr val="001D4B"/>
              </a:solidFill>
              <a:latin typeface="+mj-lt"/>
            </a:endParaRPr>
          </a:p>
        </p:txBody>
      </p:sp>
      <p:sp>
        <p:nvSpPr>
          <p:cNvPr id="3" name="Textfeld 2"/>
          <p:cNvSpPr txBox="1"/>
          <p:nvPr/>
        </p:nvSpPr>
        <p:spPr>
          <a:xfrm>
            <a:off x="293064" y="745540"/>
            <a:ext cx="8850936" cy="523220"/>
          </a:xfrm>
          <a:prstGeom prst="rect">
            <a:avLst/>
          </a:prstGeom>
          <a:noFill/>
        </p:spPr>
        <p:txBody>
          <a:bodyPr wrap="square" rtlCol="0">
            <a:spAutoFit/>
          </a:bodyPr>
          <a:lstStyle/>
          <a:p>
            <a:r>
              <a:rPr lang="en-US" sz="2800" b="1" dirty="0" smtClean="0">
                <a:solidFill>
                  <a:srgbClr val="005B82"/>
                </a:solidFill>
                <a:latin typeface="Arial" panose="020B0604020202020204" pitchFamily="34" charset="0"/>
                <a:cs typeface="Arial" panose="020B0604020202020204" pitchFamily="34" charset="0"/>
              </a:rPr>
              <a:t>Test 7: Pump performance test with </a:t>
            </a:r>
            <a:r>
              <a:rPr lang="en-US" sz="2800" b="1" dirty="0" err="1" smtClean="0">
                <a:solidFill>
                  <a:srgbClr val="005B82"/>
                </a:solidFill>
                <a:latin typeface="Arial" panose="020B0604020202020204" pitchFamily="34" charset="0"/>
                <a:cs typeface="Arial" panose="020B0604020202020204" pitchFamily="34" charset="0"/>
              </a:rPr>
              <a:t>subcooled</a:t>
            </a:r>
            <a:r>
              <a:rPr lang="en-US" sz="2800" b="1" dirty="0" smtClean="0">
                <a:solidFill>
                  <a:srgbClr val="005B82"/>
                </a:solidFill>
                <a:latin typeface="Arial" panose="020B0604020202020204" pitchFamily="34" charset="0"/>
                <a:cs typeface="Arial" panose="020B0604020202020204" pitchFamily="34" charset="0"/>
              </a:rPr>
              <a:t> LN2</a:t>
            </a:r>
            <a:endParaRPr lang="en-US" sz="2800" b="1" dirty="0">
              <a:solidFill>
                <a:srgbClr val="005B82"/>
              </a:solidFill>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2742" y="1770046"/>
            <a:ext cx="4692047" cy="353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539552" y="5877272"/>
            <a:ext cx="8208912" cy="348109"/>
          </a:xfrm>
          <a:prstGeom prst="rect">
            <a:avLst/>
          </a:prstGeom>
          <a:noFill/>
        </p:spPr>
        <p:txBody>
          <a:bodyPr wrap="square" rtlCol="0">
            <a:spAutoFit/>
          </a:bodyPr>
          <a:lstStyle/>
          <a:p>
            <a:r>
              <a:rPr lang="en-GB" sz="1662" i="1" dirty="0"/>
              <a:t>After this test, the system will be warmed up. It is now ready for packing and shipping to ESS.</a:t>
            </a:r>
          </a:p>
        </p:txBody>
      </p:sp>
    </p:spTree>
    <p:extLst>
      <p:ext uri="{BB962C8B-B14F-4D97-AF65-F5344CB8AC3E}">
        <p14:creationId xmlns:p14="http://schemas.microsoft.com/office/powerpoint/2010/main" val="2889287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Foliennummernplatzhalter 4"/>
          <p:cNvSpPr>
            <a:spLocks noGrp="1"/>
          </p:cNvSpPr>
          <p:nvPr>
            <p:ph type="sldNum" sz="quarter"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83E643A1-217D-423C-8C0C-2115CEE37BEF}" type="slidenum">
              <a:rPr lang="de-DE" altLang="de-DE" smtClean="0">
                <a:solidFill>
                  <a:srgbClr val="898989"/>
                </a:solidFill>
                <a:latin typeface="Arial" charset="0"/>
              </a:rPr>
              <a:pPr/>
              <a:t>19</a:t>
            </a:fld>
            <a:endParaRPr lang="de-DE" altLang="de-DE" smtClean="0">
              <a:solidFill>
                <a:srgbClr val="898989"/>
              </a:solidFill>
              <a:latin typeface="Arial" charset="0"/>
            </a:endParaRPr>
          </a:p>
        </p:txBody>
      </p:sp>
      <p:pic>
        <p:nvPicPr>
          <p:cNvPr id="2052" name="Picture 4"/>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4049"/>
          <a:stretch/>
        </p:blipFill>
        <p:spPr bwMode="auto">
          <a:xfrm>
            <a:off x="3240000" y="180000"/>
            <a:ext cx="5494865" cy="556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Gerade Verbindung 4"/>
          <p:cNvCxnSpPr/>
          <p:nvPr/>
        </p:nvCxnSpPr>
        <p:spPr>
          <a:xfrm flipH="1">
            <a:off x="2910118" y="4805858"/>
            <a:ext cx="9361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flipH="1">
            <a:off x="3383868" y="2348880"/>
            <a:ext cx="468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flipH="1">
            <a:off x="2915816" y="1052736"/>
            <a:ext cx="30243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3059832" y="1052736"/>
            <a:ext cx="0" cy="3760018"/>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a:off x="3491880" y="2348880"/>
            <a:ext cx="0" cy="2463874"/>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7" name="Textfeld 36"/>
          <p:cNvSpPr txBox="1"/>
          <p:nvPr/>
        </p:nvSpPr>
        <p:spPr>
          <a:xfrm rot="16200000">
            <a:off x="2272661" y="2748079"/>
            <a:ext cx="1205010" cy="369332"/>
          </a:xfrm>
          <a:prstGeom prst="rect">
            <a:avLst/>
          </a:prstGeom>
          <a:noFill/>
        </p:spPr>
        <p:txBody>
          <a:bodyPr wrap="none" rtlCol="0">
            <a:spAutoFit/>
          </a:bodyPr>
          <a:lstStyle/>
          <a:p>
            <a:r>
              <a:rPr lang="de-DE" dirty="0" err="1" smtClean="0"/>
              <a:t>Appr</a:t>
            </a:r>
            <a:r>
              <a:rPr lang="de-DE" dirty="0" smtClean="0"/>
              <a:t>. 3.2m</a:t>
            </a:r>
            <a:endParaRPr lang="de-DE" dirty="0"/>
          </a:p>
        </p:txBody>
      </p:sp>
      <p:sp>
        <p:nvSpPr>
          <p:cNvPr id="38" name="Textfeld 37"/>
          <p:cNvSpPr txBox="1"/>
          <p:nvPr/>
        </p:nvSpPr>
        <p:spPr>
          <a:xfrm rot="16200000">
            <a:off x="2918325" y="3235334"/>
            <a:ext cx="777777" cy="369332"/>
          </a:xfrm>
          <a:prstGeom prst="rect">
            <a:avLst/>
          </a:prstGeom>
          <a:noFill/>
        </p:spPr>
        <p:txBody>
          <a:bodyPr wrap="none" rtlCol="0">
            <a:spAutoFit/>
          </a:bodyPr>
          <a:lstStyle/>
          <a:p>
            <a:r>
              <a:rPr lang="de-DE" dirty="0" smtClean="0"/>
              <a:t>2.15m</a:t>
            </a:r>
            <a:endParaRPr lang="de-DE" dirty="0"/>
          </a:p>
        </p:txBody>
      </p:sp>
      <p:sp>
        <p:nvSpPr>
          <p:cNvPr id="9221" name="Textfeld 9220"/>
          <p:cNvSpPr txBox="1"/>
          <p:nvPr/>
        </p:nvSpPr>
        <p:spPr>
          <a:xfrm>
            <a:off x="466347" y="1549492"/>
            <a:ext cx="2166308" cy="2031325"/>
          </a:xfrm>
          <a:prstGeom prst="rect">
            <a:avLst/>
          </a:prstGeom>
          <a:noFill/>
        </p:spPr>
        <p:txBody>
          <a:bodyPr wrap="square" rtlCol="0">
            <a:spAutoFit/>
          </a:bodyPr>
          <a:lstStyle/>
          <a:p>
            <a:r>
              <a:rPr lang="en-US" dirty="0" smtClean="0"/>
              <a:t>-Removing </a:t>
            </a:r>
            <a:r>
              <a:rPr lang="en-US" dirty="0"/>
              <a:t>the removable feet and installing an additional transport safety device </a:t>
            </a:r>
            <a:r>
              <a:rPr lang="en-US" dirty="0" smtClean="0"/>
              <a:t>(green) with forklift attachment.</a:t>
            </a:r>
            <a:endParaRPr lang="de-DE" dirty="0"/>
          </a:p>
        </p:txBody>
      </p:sp>
      <p:cxnSp>
        <p:nvCxnSpPr>
          <p:cNvPr id="42" name="Gerade Verbindung mit Pfeil 41"/>
          <p:cNvCxnSpPr/>
          <p:nvPr/>
        </p:nvCxnSpPr>
        <p:spPr>
          <a:xfrm>
            <a:off x="3819895" y="4935466"/>
            <a:ext cx="2413476" cy="535414"/>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p:nvCxnSpPr>
        <p:spPr>
          <a:xfrm>
            <a:off x="6243635" y="5333247"/>
            <a:ext cx="0" cy="176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p:nvCxnSpPr>
        <p:spPr>
          <a:xfrm>
            <a:off x="3819894" y="4822808"/>
            <a:ext cx="1"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p:nvCxnSpPr>
        <p:spPr>
          <a:xfrm flipV="1">
            <a:off x="6249355" y="4606784"/>
            <a:ext cx="2000240" cy="864096"/>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a:off x="8249595" y="3707667"/>
            <a:ext cx="0" cy="1043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rot="764182">
            <a:off x="4860715" y="5286213"/>
            <a:ext cx="894797" cy="369332"/>
          </a:xfrm>
          <a:prstGeom prst="rect">
            <a:avLst/>
          </a:prstGeom>
          <a:noFill/>
        </p:spPr>
        <p:txBody>
          <a:bodyPr wrap="none" rtlCol="0">
            <a:spAutoFit/>
          </a:bodyPr>
          <a:lstStyle/>
          <a:p>
            <a:r>
              <a:rPr lang="de-DE" dirty="0" smtClean="0"/>
              <a:t>2.515m</a:t>
            </a:r>
            <a:endParaRPr lang="de-DE" dirty="0"/>
          </a:p>
        </p:txBody>
      </p:sp>
      <p:sp>
        <p:nvSpPr>
          <p:cNvPr id="48" name="Textfeld 47"/>
          <p:cNvSpPr txBox="1"/>
          <p:nvPr/>
        </p:nvSpPr>
        <p:spPr>
          <a:xfrm rot="20157140">
            <a:off x="6812259" y="5044325"/>
            <a:ext cx="894797" cy="369332"/>
          </a:xfrm>
          <a:prstGeom prst="rect">
            <a:avLst/>
          </a:prstGeom>
          <a:noFill/>
        </p:spPr>
        <p:txBody>
          <a:bodyPr wrap="none" rtlCol="0">
            <a:spAutoFit/>
          </a:bodyPr>
          <a:lstStyle/>
          <a:p>
            <a:r>
              <a:rPr lang="de-DE" dirty="0" smtClean="0"/>
              <a:t>2.815m</a:t>
            </a:r>
            <a:endParaRPr lang="de-DE" dirty="0"/>
          </a:p>
        </p:txBody>
      </p:sp>
      <p:cxnSp>
        <p:nvCxnSpPr>
          <p:cNvPr id="54" name="Gerade Verbindung 53"/>
          <p:cNvCxnSpPr/>
          <p:nvPr/>
        </p:nvCxnSpPr>
        <p:spPr>
          <a:xfrm flipV="1">
            <a:off x="4238817" y="1209292"/>
            <a:ext cx="0" cy="809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Bogen 54"/>
          <p:cNvSpPr/>
          <p:nvPr/>
        </p:nvSpPr>
        <p:spPr>
          <a:xfrm>
            <a:off x="3757381" y="1292813"/>
            <a:ext cx="1000520" cy="840043"/>
          </a:xfrm>
          <a:prstGeom prst="arc">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6" name="Textfeld 55"/>
          <p:cNvSpPr txBox="1"/>
          <p:nvPr/>
        </p:nvSpPr>
        <p:spPr>
          <a:xfrm rot="2210816">
            <a:off x="4476208" y="1158802"/>
            <a:ext cx="511679" cy="369332"/>
          </a:xfrm>
          <a:prstGeom prst="rect">
            <a:avLst/>
          </a:prstGeom>
          <a:noFill/>
        </p:spPr>
        <p:txBody>
          <a:bodyPr wrap="none" rtlCol="0">
            <a:spAutoFit/>
          </a:bodyPr>
          <a:lstStyle/>
          <a:p>
            <a:r>
              <a:rPr lang="de-DE" dirty="0" smtClean="0"/>
              <a:t>60°</a:t>
            </a:r>
            <a:endParaRPr lang="de-DE" dirty="0"/>
          </a:p>
        </p:txBody>
      </p:sp>
      <p:sp>
        <p:nvSpPr>
          <p:cNvPr id="24" name="Inhaltsplatzhalter 2"/>
          <p:cNvSpPr>
            <a:spLocks noGrp="1"/>
          </p:cNvSpPr>
          <p:nvPr>
            <p:ph idx="17"/>
          </p:nvPr>
        </p:nvSpPr>
        <p:spPr bwMode="auto">
          <a:xfrm>
            <a:off x="540146" y="777508"/>
            <a:ext cx="7488238" cy="4912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de-DE" dirty="0" smtClean="0"/>
              <a:t>Transportation</a:t>
            </a:r>
            <a:endParaRPr lang="en-US" altLang="en-US" sz="1800" dirty="0"/>
          </a:p>
        </p:txBody>
      </p:sp>
      <p:sp>
        <p:nvSpPr>
          <p:cNvPr id="2" name="Rechteck 1"/>
          <p:cNvSpPr/>
          <p:nvPr/>
        </p:nvSpPr>
        <p:spPr>
          <a:xfrm>
            <a:off x="0" y="3921547"/>
            <a:ext cx="2424848" cy="1477328"/>
          </a:xfrm>
          <a:prstGeom prst="rect">
            <a:avLst/>
          </a:prstGeom>
        </p:spPr>
        <p:txBody>
          <a:bodyPr wrap="square">
            <a:spAutoFit/>
          </a:bodyPr>
          <a:lstStyle/>
          <a:p>
            <a:pPr marL="457200" indent="-457200">
              <a:spcAft>
                <a:spcPts val="0"/>
              </a:spcAft>
            </a:pPr>
            <a:r>
              <a:rPr lang="en-US" dirty="0">
                <a:solidFill>
                  <a:srgbClr val="FF0000"/>
                </a:solidFill>
                <a:ea typeface="Calibri" panose="020F0502020204030204" pitchFamily="34" charset="0"/>
                <a:cs typeface="Times New Roman" panose="02020603050405020304" pitchFamily="18" charset="0"/>
              </a:rPr>
              <a:t>	</a:t>
            </a:r>
            <a:r>
              <a:rPr lang="en-US" dirty="0" smtClean="0">
                <a:ea typeface="Calibri" panose="020F0502020204030204" pitchFamily="34" charset="0"/>
                <a:cs typeface="Times New Roman" panose="02020603050405020304" pitchFamily="18" charset="0"/>
              </a:rPr>
              <a:t>-MLI </a:t>
            </a:r>
            <a:r>
              <a:rPr lang="en-US" dirty="0">
                <a:ea typeface="Calibri" panose="020F0502020204030204" pitchFamily="34" charset="0"/>
                <a:cs typeface="Times New Roman" panose="02020603050405020304" pitchFamily="18" charset="0"/>
              </a:rPr>
              <a:t>is on some parts not installed to have space for fixing structure for transportation</a:t>
            </a:r>
          </a:p>
        </p:txBody>
      </p:sp>
    </p:spTree>
    <p:extLst>
      <p:ext uri="{BB962C8B-B14F-4D97-AF65-F5344CB8AC3E}">
        <p14:creationId xmlns:p14="http://schemas.microsoft.com/office/powerpoint/2010/main" val="626629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Inhaltsplatzhalter 6"/>
          <p:cNvSpPr>
            <a:spLocks noGrp="1"/>
          </p:cNvSpPr>
          <p:nvPr>
            <p:ph idx="1"/>
          </p:nvPr>
        </p:nvSpPr>
        <p:spPr bwMode="auto">
          <a:xfrm>
            <a:off x="720725" y="1714674"/>
            <a:ext cx="8074025" cy="4824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742950" lvl="1" indent="-285750" eaLnBrk="1" hangingPunct="1">
              <a:buFont typeface="Arial" panose="020B0604020202020204" pitchFamily="34" charset="0"/>
              <a:buChar char="•"/>
            </a:pPr>
            <a:r>
              <a:rPr lang="en-US" altLang="de-DE" sz="2000" dirty="0" smtClean="0">
                <a:latin typeface="Arial" charset="0"/>
                <a:cs typeface="Arial" charset="0"/>
              </a:rPr>
              <a:t>CMS overview</a:t>
            </a:r>
          </a:p>
          <a:p>
            <a:pPr marL="742950" lvl="1" indent="-285750" eaLnBrk="1" hangingPunct="1">
              <a:buFont typeface="Arial" panose="020B0604020202020204" pitchFamily="34" charset="0"/>
              <a:buChar char="•"/>
            </a:pPr>
            <a:r>
              <a:rPr lang="en-US" altLang="de-DE" sz="2000" dirty="0" smtClean="0">
                <a:latin typeface="Arial" charset="0"/>
                <a:cs typeface="Arial" charset="0"/>
              </a:rPr>
              <a:t>M&amp;R System overview</a:t>
            </a:r>
          </a:p>
          <a:p>
            <a:pPr marL="742950" lvl="1" indent="-285750" eaLnBrk="1" hangingPunct="1">
              <a:buFont typeface="Arial" panose="020B0604020202020204" pitchFamily="34" charset="0"/>
              <a:buChar char="•"/>
            </a:pPr>
            <a:r>
              <a:rPr lang="en-US" altLang="de-DE" sz="2000" dirty="0" smtClean="0">
                <a:latin typeface="Arial" charset="0"/>
                <a:cs typeface="Arial" charset="0"/>
              </a:rPr>
              <a:t>Cryostat design</a:t>
            </a:r>
          </a:p>
          <a:p>
            <a:pPr marL="742950" lvl="1" indent="-285750" eaLnBrk="1" hangingPunct="1">
              <a:buFont typeface="Arial" panose="020B0604020202020204" pitchFamily="34" charset="0"/>
              <a:buChar char="•"/>
            </a:pPr>
            <a:r>
              <a:rPr lang="en-US" altLang="de-DE" sz="2000" dirty="0" smtClean="0">
                <a:latin typeface="Arial" charset="0"/>
                <a:cs typeface="Arial" charset="0"/>
              </a:rPr>
              <a:t>Cryostat calculations</a:t>
            </a:r>
          </a:p>
          <a:p>
            <a:pPr marL="742950" lvl="1" indent="-285750" eaLnBrk="1" hangingPunct="1">
              <a:buFont typeface="Arial" panose="020B0604020202020204" pitchFamily="34" charset="0"/>
              <a:buChar char="•"/>
            </a:pPr>
            <a:r>
              <a:rPr lang="en-US" altLang="de-DE" sz="2000" dirty="0" smtClean="0">
                <a:latin typeface="Arial" charset="0"/>
                <a:cs typeface="Arial" charset="0"/>
              </a:rPr>
              <a:t>FAT in </a:t>
            </a:r>
            <a:r>
              <a:rPr lang="en-US" altLang="de-DE" sz="2000" dirty="0" err="1" smtClean="0">
                <a:latin typeface="Arial" charset="0"/>
                <a:cs typeface="Arial" charset="0"/>
              </a:rPr>
              <a:t>Jülich</a:t>
            </a:r>
            <a:endParaRPr lang="en-US" altLang="de-DE" sz="2000" dirty="0" smtClean="0">
              <a:latin typeface="Arial" charset="0"/>
              <a:cs typeface="Arial" charset="0"/>
            </a:endParaRPr>
          </a:p>
          <a:p>
            <a:pPr marL="742950" lvl="1" indent="-285750" eaLnBrk="1" hangingPunct="1">
              <a:buFont typeface="Arial" panose="020B0604020202020204" pitchFamily="34" charset="0"/>
              <a:buChar char="•"/>
            </a:pPr>
            <a:r>
              <a:rPr lang="en-US" altLang="de-DE" sz="2000" dirty="0" smtClean="0">
                <a:latin typeface="Arial" charset="0"/>
                <a:cs typeface="Arial" charset="0"/>
              </a:rPr>
              <a:t>Transportation</a:t>
            </a:r>
          </a:p>
          <a:p>
            <a:pPr marL="742950" lvl="1" indent="-285750" eaLnBrk="1" hangingPunct="1">
              <a:buFont typeface="Arial" panose="020B0604020202020204" pitchFamily="34" charset="0"/>
              <a:buChar char="•"/>
            </a:pPr>
            <a:r>
              <a:rPr lang="en-US" altLang="de-DE" sz="2000" dirty="0" smtClean="0">
                <a:latin typeface="Arial" charset="0"/>
                <a:cs typeface="Arial" charset="0"/>
              </a:rPr>
              <a:t>Installation on side</a:t>
            </a:r>
          </a:p>
          <a:p>
            <a:pPr marL="742950" lvl="1" indent="-285750" eaLnBrk="1" hangingPunct="1">
              <a:buFont typeface="Arial" panose="020B0604020202020204" pitchFamily="34" charset="0"/>
              <a:buChar char="•"/>
            </a:pPr>
            <a:r>
              <a:rPr lang="en-US" altLang="de-DE" sz="2000" dirty="0" smtClean="0">
                <a:latin typeface="Arial" charset="0"/>
                <a:cs typeface="Arial" charset="0"/>
              </a:rPr>
              <a:t>Response </a:t>
            </a:r>
            <a:r>
              <a:rPr lang="en-US" altLang="de-DE" sz="2000" dirty="0">
                <a:latin typeface="Arial" charset="0"/>
                <a:cs typeface="Arial" charset="0"/>
              </a:rPr>
              <a:t>to TAC 14 </a:t>
            </a:r>
            <a:endParaRPr lang="en-US" altLang="de-DE" sz="2000" dirty="0" smtClean="0">
              <a:latin typeface="Arial" charset="0"/>
              <a:cs typeface="Arial" charset="0"/>
            </a:endParaRPr>
          </a:p>
          <a:p>
            <a:pPr lvl="1" eaLnBrk="1" hangingPunct="1"/>
            <a:r>
              <a:rPr lang="en-US" altLang="de-DE" sz="2000" dirty="0" smtClean="0">
                <a:latin typeface="Arial" charset="0"/>
                <a:cs typeface="Arial" charset="0"/>
              </a:rPr>
              <a:t>    recommendation</a:t>
            </a:r>
            <a:endParaRPr lang="en-US" altLang="de-DE" sz="2000" dirty="0">
              <a:latin typeface="Arial" charset="0"/>
              <a:cs typeface="Arial" charset="0"/>
            </a:endParaRPr>
          </a:p>
          <a:p>
            <a:pPr marL="742950" lvl="1" indent="-285750" eaLnBrk="1" hangingPunct="1">
              <a:buFont typeface="Arial" panose="020B0604020202020204" pitchFamily="34" charset="0"/>
              <a:buChar char="•"/>
            </a:pPr>
            <a:r>
              <a:rPr lang="en-US" altLang="de-DE" sz="2000" dirty="0" smtClean="0">
                <a:latin typeface="Arial" charset="0"/>
                <a:cs typeface="Arial" charset="0"/>
              </a:rPr>
              <a:t>3D X-Ray of cold Moderator</a:t>
            </a:r>
          </a:p>
          <a:p>
            <a:pPr marL="742950" lvl="1" indent="-285750" eaLnBrk="1" hangingPunct="1">
              <a:buFont typeface="Arial" panose="020B0604020202020204" pitchFamily="34" charset="0"/>
              <a:buChar char="•"/>
            </a:pPr>
            <a:r>
              <a:rPr lang="en-US" altLang="de-DE" sz="2000" dirty="0" smtClean="0">
                <a:latin typeface="Arial" charset="0"/>
                <a:cs typeface="Arial" charset="0"/>
              </a:rPr>
              <a:t>1</a:t>
            </a:r>
            <a:r>
              <a:rPr lang="en-US" altLang="de-DE" sz="2000" baseline="30000" dirty="0" smtClean="0">
                <a:latin typeface="Arial" charset="0"/>
                <a:cs typeface="Arial" charset="0"/>
              </a:rPr>
              <a:t>st</a:t>
            </a:r>
            <a:r>
              <a:rPr lang="en-US" altLang="de-DE" sz="2000" dirty="0" smtClean="0">
                <a:latin typeface="Arial" charset="0"/>
                <a:cs typeface="Arial" charset="0"/>
              </a:rPr>
              <a:t> and 2</a:t>
            </a:r>
            <a:r>
              <a:rPr lang="en-US" altLang="de-DE" sz="2000" baseline="30000" dirty="0" smtClean="0">
                <a:latin typeface="Arial" charset="0"/>
                <a:cs typeface="Arial" charset="0"/>
              </a:rPr>
              <a:t>nd</a:t>
            </a:r>
            <a:r>
              <a:rPr lang="en-US" altLang="de-DE" sz="2000" dirty="0" smtClean="0">
                <a:latin typeface="Arial" charset="0"/>
                <a:cs typeface="Arial" charset="0"/>
              </a:rPr>
              <a:t> burst test</a:t>
            </a:r>
          </a:p>
          <a:p>
            <a:pPr marL="742950" lvl="1" indent="-285750" eaLnBrk="1" hangingPunct="1">
              <a:buFont typeface="Arial" panose="020B0604020202020204" pitchFamily="34" charset="0"/>
              <a:buChar char="•"/>
            </a:pPr>
            <a:r>
              <a:rPr lang="en-US" altLang="de-DE" sz="2000" dirty="0" smtClean="0">
                <a:latin typeface="Arial" charset="0"/>
                <a:cs typeface="Arial" charset="0"/>
              </a:rPr>
              <a:t>Summery</a:t>
            </a:r>
          </a:p>
          <a:p>
            <a:pPr marL="742950" lvl="1" indent="-285750" eaLnBrk="1" hangingPunct="1">
              <a:buFont typeface="Arial" panose="020B0604020202020204" pitchFamily="34" charset="0"/>
              <a:buChar char="•"/>
            </a:pPr>
            <a:endParaRPr lang="en-US" altLang="de-DE" sz="2000" dirty="0" smtClean="0">
              <a:latin typeface="Arial" charset="0"/>
              <a:cs typeface="Arial" charset="0"/>
            </a:endParaRPr>
          </a:p>
          <a:p>
            <a:pPr eaLnBrk="1" hangingPunct="1"/>
            <a:endParaRPr lang="en-US" sz="1800" dirty="0"/>
          </a:p>
          <a:p>
            <a:pPr eaLnBrk="1" hangingPunct="1"/>
            <a:endParaRPr lang="en-US" sz="1800" dirty="0"/>
          </a:p>
          <a:p>
            <a:pPr eaLnBrk="1" hangingPunct="1"/>
            <a:endParaRPr lang="en-US" sz="1800" dirty="0"/>
          </a:p>
          <a:p>
            <a:pPr eaLnBrk="1" hangingPunct="1"/>
            <a:endParaRPr lang="en-US" sz="1800" dirty="0"/>
          </a:p>
          <a:p>
            <a:pPr eaLnBrk="1" hangingPunct="1"/>
            <a:endParaRPr lang="en-US" altLang="de-DE" dirty="0">
              <a:latin typeface="Arial" charset="0"/>
              <a:cs typeface="Arial" charset="0"/>
            </a:endParaRPr>
          </a:p>
          <a:p>
            <a:pPr eaLnBrk="1" hangingPunct="1"/>
            <a:endParaRPr lang="it-IT" altLang="de-DE" dirty="0">
              <a:latin typeface="Arial" charset="0"/>
              <a:cs typeface="Arial" charset="0"/>
            </a:endParaRPr>
          </a:p>
          <a:p>
            <a:pPr eaLnBrk="1" hangingPunct="1"/>
            <a:endParaRPr lang="en-US" altLang="de-DE" dirty="0">
              <a:latin typeface="Arial" charset="0"/>
              <a:cs typeface="Arial" charset="0"/>
            </a:endParaRPr>
          </a:p>
        </p:txBody>
      </p:sp>
      <p:sp>
        <p:nvSpPr>
          <p:cNvPr id="9220" name="Foliennummernplatzhalter 4"/>
          <p:cNvSpPr>
            <a:spLocks noGrp="1"/>
          </p:cNvSpPr>
          <p:nvPr>
            <p:ph type="sldNum" sz="quarter"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5C0FA277-26ED-436E-83FA-AF9FF12AF6B2}" type="slidenum">
              <a:rPr lang="en-US" altLang="de-DE" smtClean="0">
                <a:solidFill>
                  <a:srgbClr val="898989"/>
                </a:solidFill>
                <a:latin typeface="Arial" charset="0"/>
              </a:rPr>
              <a:pPr/>
              <a:t>2</a:t>
            </a:fld>
            <a:endParaRPr lang="en-US" altLang="de-DE" dirty="0">
              <a:solidFill>
                <a:srgbClr val="898989"/>
              </a:solidFill>
              <a:latin typeface="Arial" charset="0"/>
            </a:endParaRPr>
          </a:p>
        </p:txBody>
      </p:sp>
      <p:sp>
        <p:nvSpPr>
          <p:cNvPr id="9221" name="Inhaltsplatzhalter 7"/>
          <p:cNvSpPr>
            <a:spLocks noGrp="1"/>
          </p:cNvSpPr>
          <p:nvPr>
            <p:ph idx="17"/>
          </p:nvPr>
        </p:nvSpPr>
        <p:spPr bwMode="auto">
          <a:xfrm>
            <a:off x="720725" y="1152525"/>
            <a:ext cx="7488238" cy="576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de-DE" dirty="0">
                <a:latin typeface="Arial" charset="0"/>
                <a:cs typeface="Arial" charset="0"/>
              </a:rPr>
              <a:t>Outline</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7423" y="693376"/>
            <a:ext cx="4351081" cy="6120000"/>
          </a:xfrm>
          <a:prstGeom prst="rect">
            <a:avLst/>
          </a:prstGeom>
          <a:ln>
            <a:noFill/>
          </a:ln>
          <a:effectLst>
            <a:softEdge rad="112500"/>
          </a:effectLst>
        </p:spPr>
      </p:pic>
    </p:spTree>
    <p:extLst>
      <p:ext uri="{BB962C8B-B14F-4D97-AF65-F5344CB8AC3E}">
        <p14:creationId xmlns:p14="http://schemas.microsoft.com/office/powerpoint/2010/main" val="3221862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5882"/>
          <a:stretch/>
        </p:blipFill>
        <p:spPr bwMode="auto">
          <a:xfrm>
            <a:off x="3240000" y="180000"/>
            <a:ext cx="5494866" cy="609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602" y="5429958"/>
            <a:ext cx="3572106" cy="1008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9" name="Foliennummernplatzhalter 4"/>
          <p:cNvSpPr>
            <a:spLocks noGrp="1"/>
          </p:cNvSpPr>
          <p:nvPr>
            <p:ph type="sldNum" sz="quarter"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83E643A1-217D-423C-8C0C-2115CEE37BEF}" type="slidenum">
              <a:rPr lang="de-DE" altLang="de-DE" smtClean="0">
                <a:solidFill>
                  <a:srgbClr val="898989"/>
                </a:solidFill>
                <a:latin typeface="Arial" charset="0"/>
              </a:rPr>
              <a:pPr/>
              <a:t>20</a:t>
            </a:fld>
            <a:endParaRPr lang="de-DE" altLang="de-DE" smtClean="0">
              <a:solidFill>
                <a:srgbClr val="898989"/>
              </a:solidFill>
              <a:latin typeface="Arial" charset="0"/>
            </a:endParaRPr>
          </a:p>
        </p:txBody>
      </p:sp>
      <p:sp>
        <p:nvSpPr>
          <p:cNvPr id="17" name="Textfeld 16"/>
          <p:cNvSpPr txBox="1"/>
          <p:nvPr/>
        </p:nvSpPr>
        <p:spPr>
          <a:xfrm>
            <a:off x="467544" y="3573016"/>
            <a:ext cx="2515623" cy="1477328"/>
          </a:xfrm>
          <a:prstGeom prst="rect">
            <a:avLst/>
          </a:prstGeom>
          <a:noFill/>
        </p:spPr>
        <p:txBody>
          <a:bodyPr wrap="square" rtlCol="0">
            <a:spAutoFit/>
          </a:bodyPr>
          <a:lstStyle/>
          <a:p>
            <a:pPr algn="just"/>
            <a:r>
              <a:rPr lang="en-US" dirty="0"/>
              <a:t>Three of the lifting eyes will move to the lower attachment points for later use and one in storage Position.</a:t>
            </a:r>
            <a:endParaRPr lang="de-DE" dirty="0"/>
          </a:p>
        </p:txBody>
      </p:sp>
      <p:cxnSp>
        <p:nvCxnSpPr>
          <p:cNvPr id="19" name="Gerade Verbindung mit Pfeil 18"/>
          <p:cNvCxnSpPr/>
          <p:nvPr/>
        </p:nvCxnSpPr>
        <p:spPr>
          <a:xfrm rot="5400000" flipH="1" flipV="1">
            <a:off x="2242771" y="3161734"/>
            <a:ext cx="2566018" cy="940314"/>
          </a:xfrm>
          <a:prstGeom prst="bentConnector3">
            <a:avLst>
              <a:gd name="adj1" fmla="val 109986"/>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flipH="1">
            <a:off x="3443085" y="2348880"/>
            <a:ext cx="3716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flipH="1">
            <a:off x="3443085" y="5517232"/>
            <a:ext cx="371623" cy="70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3491880" y="2355921"/>
            <a:ext cx="36152" cy="3168352"/>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0" name="Textfeld 29"/>
          <p:cNvSpPr txBox="1"/>
          <p:nvPr/>
        </p:nvSpPr>
        <p:spPr>
          <a:xfrm rot="16200000">
            <a:off x="2936402" y="3583142"/>
            <a:ext cx="777777" cy="369332"/>
          </a:xfrm>
          <a:prstGeom prst="rect">
            <a:avLst/>
          </a:prstGeom>
          <a:noFill/>
        </p:spPr>
        <p:txBody>
          <a:bodyPr wrap="none" rtlCol="0">
            <a:spAutoFit/>
          </a:bodyPr>
          <a:lstStyle/>
          <a:p>
            <a:r>
              <a:rPr lang="de-DE" dirty="0" smtClean="0"/>
              <a:t>2.75m</a:t>
            </a:r>
            <a:endParaRPr lang="de-DE" dirty="0"/>
          </a:p>
        </p:txBody>
      </p:sp>
      <p:cxnSp>
        <p:nvCxnSpPr>
          <p:cNvPr id="39" name="Gerade Verbindung mit Pfeil 38"/>
          <p:cNvCxnSpPr/>
          <p:nvPr/>
        </p:nvCxnSpPr>
        <p:spPr>
          <a:xfrm flipH="1">
            <a:off x="2957263" y="4914900"/>
            <a:ext cx="98360" cy="1030116"/>
          </a:xfrm>
          <a:prstGeom prst="straightConnector1">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9233" name="Textfeld 9232"/>
          <p:cNvSpPr txBox="1"/>
          <p:nvPr/>
        </p:nvSpPr>
        <p:spPr>
          <a:xfrm>
            <a:off x="395536" y="1370099"/>
            <a:ext cx="6048224" cy="646331"/>
          </a:xfrm>
          <a:prstGeom prst="rect">
            <a:avLst/>
          </a:prstGeom>
          <a:noFill/>
        </p:spPr>
        <p:txBody>
          <a:bodyPr wrap="square" rtlCol="0">
            <a:spAutoFit/>
          </a:bodyPr>
          <a:lstStyle/>
          <a:p>
            <a:r>
              <a:rPr lang="en-US" dirty="0" smtClean="0"/>
              <a:t>Re mounting of </a:t>
            </a:r>
            <a:r>
              <a:rPr lang="en-US" dirty="0"/>
              <a:t>the removable </a:t>
            </a:r>
            <a:r>
              <a:rPr lang="en-US" dirty="0" smtClean="0"/>
              <a:t>feet, </a:t>
            </a:r>
            <a:r>
              <a:rPr lang="en-US" dirty="0"/>
              <a:t>to ensure the </a:t>
            </a:r>
            <a:endParaRPr lang="en-US" dirty="0" smtClean="0"/>
          </a:p>
          <a:p>
            <a:r>
              <a:rPr lang="en-US" dirty="0" smtClean="0"/>
              <a:t>necessary </a:t>
            </a:r>
            <a:r>
              <a:rPr lang="en-US" dirty="0"/>
              <a:t>clearance to disassemble the </a:t>
            </a:r>
            <a:r>
              <a:rPr lang="en-US" dirty="0" smtClean="0"/>
              <a:t>vessel.</a:t>
            </a:r>
          </a:p>
        </p:txBody>
      </p:sp>
      <p:cxnSp>
        <p:nvCxnSpPr>
          <p:cNvPr id="9236" name="Gerade Verbindung mit Pfeil 9235"/>
          <p:cNvCxnSpPr/>
          <p:nvPr/>
        </p:nvCxnSpPr>
        <p:spPr>
          <a:xfrm flipH="1">
            <a:off x="2123728" y="4914900"/>
            <a:ext cx="931896" cy="1250404"/>
          </a:xfrm>
          <a:prstGeom prst="straightConnector1">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9238" name="Gerade Verbindung mit Pfeil 9237"/>
          <p:cNvCxnSpPr/>
          <p:nvPr/>
        </p:nvCxnSpPr>
        <p:spPr>
          <a:xfrm flipH="1">
            <a:off x="899592" y="4914900"/>
            <a:ext cx="2156031" cy="1106388"/>
          </a:xfrm>
          <a:prstGeom prst="straightConnector1">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9242" name="Textfeld 9241"/>
          <p:cNvSpPr txBox="1"/>
          <p:nvPr/>
        </p:nvSpPr>
        <p:spPr>
          <a:xfrm>
            <a:off x="437253" y="2045480"/>
            <a:ext cx="2703370" cy="1477328"/>
          </a:xfrm>
          <a:prstGeom prst="rect">
            <a:avLst/>
          </a:prstGeom>
          <a:noFill/>
        </p:spPr>
        <p:txBody>
          <a:bodyPr wrap="square" rtlCol="0">
            <a:spAutoFit/>
          </a:bodyPr>
          <a:lstStyle/>
          <a:p>
            <a:pPr algn="just"/>
            <a:r>
              <a:rPr lang="en-US" dirty="0"/>
              <a:t>The lowest Point </a:t>
            </a:r>
            <a:r>
              <a:rPr lang="en-US" dirty="0" smtClean="0"/>
              <a:t>of </a:t>
            </a:r>
            <a:r>
              <a:rPr lang="en-US" dirty="0"/>
              <a:t>the cryostat </a:t>
            </a:r>
            <a:r>
              <a:rPr lang="en-US" dirty="0" smtClean="0"/>
              <a:t>inner components </a:t>
            </a:r>
            <a:r>
              <a:rPr lang="en-US" dirty="0"/>
              <a:t>is a meter above ground, the two vessel parts are 970mm.</a:t>
            </a:r>
            <a:endParaRPr lang="de-DE" dirty="0"/>
          </a:p>
        </p:txBody>
      </p:sp>
      <p:sp>
        <p:nvSpPr>
          <p:cNvPr id="18" name="Inhaltsplatzhalter 2"/>
          <p:cNvSpPr>
            <a:spLocks noGrp="1"/>
          </p:cNvSpPr>
          <p:nvPr>
            <p:ph idx="17"/>
          </p:nvPr>
        </p:nvSpPr>
        <p:spPr bwMode="auto">
          <a:xfrm>
            <a:off x="540146" y="792017"/>
            <a:ext cx="7488238" cy="4047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de-DE" dirty="0" smtClean="0"/>
              <a:t>Installation on side</a:t>
            </a:r>
            <a:endParaRPr lang="en-US" altLang="en-US" sz="1800" dirty="0"/>
          </a:p>
        </p:txBody>
      </p:sp>
    </p:spTree>
    <p:extLst>
      <p:ext uri="{BB962C8B-B14F-4D97-AF65-F5344CB8AC3E}">
        <p14:creationId xmlns:p14="http://schemas.microsoft.com/office/powerpoint/2010/main" val="2801866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Foliennummernplatzhalter 4"/>
          <p:cNvSpPr>
            <a:spLocks noGrp="1"/>
          </p:cNvSpPr>
          <p:nvPr>
            <p:ph type="sldNum" sz="quarter"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83E643A1-217D-423C-8C0C-2115CEE37BEF}" type="slidenum">
              <a:rPr lang="de-DE" altLang="de-DE" smtClean="0">
                <a:solidFill>
                  <a:srgbClr val="898989"/>
                </a:solidFill>
                <a:latin typeface="Arial" charset="0"/>
              </a:rPr>
              <a:pPr/>
              <a:t>21</a:t>
            </a:fld>
            <a:endParaRPr lang="de-DE" altLang="de-DE" smtClean="0">
              <a:solidFill>
                <a:srgbClr val="898989"/>
              </a:solidFill>
              <a:latin typeface="Arial" charset="0"/>
            </a:endParaRPr>
          </a:p>
        </p:txBody>
      </p:sp>
      <p:pic>
        <p:nvPicPr>
          <p:cNvPr id="3077" name="Picture 5"/>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5528"/>
          <a:stretch/>
        </p:blipFill>
        <p:spPr bwMode="auto">
          <a:xfrm>
            <a:off x="3239998" y="180000"/>
            <a:ext cx="5494865" cy="6121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2460604" y="2229253"/>
            <a:ext cx="1067280" cy="369332"/>
          </a:xfrm>
          <a:prstGeom prst="rect">
            <a:avLst/>
          </a:prstGeom>
          <a:noFill/>
        </p:spPr>
        <p:txBody>
          <a:bodyPr wrap="none" rtlCol="0">
            <a:spAutoFit/>
          </a:bodyPr>
          <a:lstStyle/>
          <a:p>
            <a:r>
              <a:rPr lang="de-DE" dirty="0" smtClean="0"/>
              <a:t>Plattform</a:t>
            </a:r>
            <a:endParaRPr lang="de-DE" dirty="0"/>
          </a:p>
        </p:txBody>
      </p:sp>
      <p:sp>
        <p:nvSpPr>
          <p:cNvPr id="5" name="Textfeld 4"/>
          <p:cNvSpPr txBox="1"/>
          <p:nvPr/>
        </p:nvSpPr>
        <p:spPr>
          <a:xfrm>
            <a:off x="2598472" y="3565713"/>
            <a:ext cx="1558568" cy="369332"/>
          </a:xfrm>
          <a:prstGeom prst="rect">
            <a:avLst/>
          </a:prstGeom>
          <a:noFill/>
        </p:spPr>
        <p:txBody>
          <a:bodyPr wrap="none" rtlCol="0">
            <a:spAutoFit/>
          </a:bodyPr>
          <a:lstStyle/>
          <a:p>
            <a:r>
              <a:rPr lang="de-DE" dirty="0" err="1"/>
              <a:t>Foldable</a:t>
            </a:r>
            <a:r>
              <a:rPr lang="de-DE" dirty="0"/>
              <a:t> </a:t>
            </a:r>
            <a:r>
              <a:rPr lang="de-DE" dirty="0" err="1"/>
              <a:t>crane</a:t>
            </a:r>
            <a:endParaRPr lang="de-DE" dirty="0"/>
          </a:p>
        </p:txBody>
      </p:sp>
      <p:sp>
        <p:nvSpPr>
          <p:cNvPr id="6" name="Textfeld 5"/>
          <p:cNvSpPr txBox="1"/>
          <p:nvPr/>
        </p:nvSpPr>
        <p:spPr>
          <a:xfrm>
            <a:off x="3903013" y="5485874"/>
            <a:ext cx="832279" cy="369332"/>
          </a:xfrm>
          <a:prstGeom prst="rect">
            <a:avLst/>
          </a:prstGeom>
          <a:noFill/>
        </p:spPr>
        <p:txBody>
          <a:bodyPr wrap="none" rtlCol="0">
            <a:spAutoFit/>
          </a:bodyPr>
          <a:lstStyle/>
          <a:p>
            <a:r>
              <a:rPr lang="de-DE" dirty="0" err="1"/>
              <a:t>L</a:t>
            </a:r>
            <a:r>
              <a:rPr lang="de-DE" dirty="0" err="1" smtClean="0"/>
              <a:t>adder</a:t>
            </a:r>
            <a:endParaRPr lang="de-DE" dirty="0"/>
          </a:p>
        </p:txBody>
      </p:sp>
      <p:cxnSp>
        <p:nvCxnSpPr>
          <p:cNvPr id="8" name="Gerade Verbindung mit Pfeil 7"/>
          <p:cNvCxnSpPr>
            <a:stCxn id="5" idx="0"/>
          </p:cNvCxnSpPr>
          <p:nvPr/>
        </p:nvCxnSpPr>
        <p:spPr>
          <a:xfrm flipV="1">
            <a:off x="3377756" y="2598585"/>
            <a:ext cx="1194244" cy="967128"/>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a:stCxn id="3" idx="3"/>
          </p:cNvCxnSpPr>
          <p:nvPr/>
        </p:nvCxnSpPr>
        <p:spPr>
          <a:xfrm>
            <a:off x="3527884" y="2413919"/>
            <a:ext cx="540060" cy="439017"/>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a:stCxn id="6" idx="3"/>
          </p:cNvCxnSpPr>
          <p:nvPr/>
        </p:nvCxnSpPr>
        <p:spPr>
          <a:xfrm flipV="1">
            <a:off x="4735292" y="5373216"/>
            <a:ext cx="628796" cy="297324"/>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flipH="1">
            <a:off x="2267744" y="1844824"/>
            <a:ext cx="14401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H="1" flipV="1">
            <a:off x="2255520" y="5082540"/>
            <a:ext cx="2244472" cy="26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a:off x="2411760" y="1844824"/>
            <a:ext cx="0" cy="3237716"/>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463866" y="5164125"/>
            <a:ext cx="3682418" cy="369332"/>
          </a:xfrm>
          <a:prstGeom prst="rect">
            <a:avLst/>
          </a:prstGeom>
          <a:noFill/>
        </p:spPr>
        <p:txBody>
          <a:bodyPr wrap="none" rtlCol="0">
            <a:spAutoFit/>
          </a:bodyPr>
          <a:lstStyle/>
          <a:p>
            <a:r>
              <a:rPr lang="en-US" dirty="0"/>
              <a:t>Installation of </a:t>
            </a:r>
            <a:r>
              <a:rPr lang="en-US" dirty="0" smtClean="0"/>
              <a:t>the platform </a:t>
            </a:r>
            <a:r>
              <a:rPr lang="en-US" dirty="0"/>
              <a:t>and crane</a:t>
            </a:r>
            <a:endParaRPr lang="de-DE" dirty="0"/>
          </a:p>
        </p:txBody>
      </p:sp>
      <p:cxnSp>
        <p:nvCxnSpPr>
          <p:cNvPr id="29" name="Gerade Verbindung mit Pfeil 28"/>
          <p:cNvCxnSpPr/>
          <p:nvPr/>
        </p:nvCxnSpPr>
        <p:spPr>
          <a:xfrm>
            <a:off x="8628776" y="1685383"/>
            <a:ext cx="0" cy="1087740"/>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flipV="1">
            <a:off x="8263076" y="1685383"/>
            <a:ext cx="471788" cy="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flipV="1">
            <a:off x="8291596" y="2773123"/>
            <a:ext cx="443268" cy="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23" name="Gerade Verbindung 9222"/>
          <p:cNvCxnSpPr/>
          <p:nvPr/>
        </p:nvCxnSpPr>
        <p:spPr>
          <a:xfrm flipV="1">
            <a:off x="5546856" y="5670540"/>
            <a:ext cx="1113376" cy="494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Bogen 43"/>
          <p:cNvSpPr/>
          <p:nvPr/>
        </p:nvSpPr>
        <p:spPr>
          <a:xfrm>
            <a:off x="5325620" y="5373410"/>
            <a:ext cx="1000520" cy="840043"/>
          </a:xfrm>
          <a:prstGeom prst="arc">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5" name="Textfeld 44"/>
          <p:cNvSpPr txBox="1"/>
          <p:nvPr/>
        </p:nvSpPr>
        <p:spPr>
          <a:xfrm rot="2210816">
            <a:off x="5754826" y="5489749"/>
            <a:ext cx="511679" cy="369332"/>
          </a:xfrm>
          <a:prstGeom prst="rect">
            <a:avLst/>
          </a:prstGeom>
          <a:noFill/>
        </p:spPr>
        <p:txBody>
          <a:bodyPr wrap="none" rtlCol="0">
            <a:spAutoFit/>
          </a:bodyPr>
          <a:lstStyle/>
          <a:p>
            <a:r>
              <a:rPr lang="de-DE" dirty="0" smtClean="0"/>
              <a:t>60°</a:t>
            </a:r>
            <a:endParaRPr lang="de-DE" dirty="0"/>
          </a:p>
        </p:txBody>
      </p:sp>
      <p:sp>
        <p:nvSpPr>
          <p:cNvPr id="9226" name="Textfeld 9225"/>
          <p:cNvSpPr txBox="1"/>
          <p:nvPr/>
        </p:nvSpPr>
        <p:spPr>
          <a:xfrm rot="16200000">
            <a:off x="2024729" y="3235334"/>
            <a:ext cx="486030" cy="369332"/>
          </a:xfrm>
          <a:prstGeom prst="rect">
            <a:avLst/>
          </a:prstGeom>
          <a:noFill/>
        </p:spPr>
        <p:txBody>
          <a:bodyPr wrap="none" rtlCol="0">
            <a:spAutoFit/>
          </a:bodyPr>
          <a:lstStyle/>
          <a:p>
            <a:r>
              <a:rPr lang="de-DE" dirty="0" smtClean="0"/>
              <a:t>4m</a:t>
            </a:r>
            <a:endParaRPr lang="de-DE" dirty="0"/>
          </a:p>
        </p:txBody>
      </p:sp>
      <p:sp>
        <p:nvSpPr>
          <p:cNvPr id="49" name="Textfeld 48"/>
          <p:cNvSpPr txBox="1"/>
          <p:nvPr/>
        </p:nvSpPr>
        <p:spPr>
          <a:xfrm rot="16200000">
            <a:off x="8430944" y="2044587"/>
            <a:ext cx="777777" cy="369332"/>
          </a:xfrm>
          <a:prstGeom prst="rect">
            <a:avLst/>
          </a:prstGeom>
          <a:noFill/>
        </p:spPr>
        <p:txBody>
          <a:bodyPr wrap="none" rtlCol="0">
            <a:spAutoFit/>
          </a:bodyPr>
          <a:lstStyle/>
          <a:p>
            <a:r>
              <a:rPr lang="de-DE" dirty="0" smtClean="0"/>
              <a:t>1.25m</a:t>
            </a:r>
            <a:endParaRPr lang="de-DE" dirty="0"/>
          </a:p>
        </p:txBody>
      </p:sp>
      <p:cxnSp>
        <p:nvCxnSpPr>
          <p:cNvPr id="9228" name="Gerade Verbindung mit Pfeil 9227"/>
          <p:cNvCxnSpPr/>
          <p:nvPr/>
        </p:nvCxnSpPr>
        <p:spPr>
          <a:xfrm flipV="1">
            <a:off x="3061294" y="954778"/>
            <a:ext cx="1827167" cy="733858"/>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9235" name="Gerade Verbindung 9234"/>
          <p:cNvCxnSpPr/>
          <p:nvPr/>
        </p:nvCxnSpPr>
        <p:spPr>
          <a:xfrm flipH="1" flipV="1">
            <a:off x="4824903" y="914611"/>
            <a:ext cx="700113" cy="171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p:nvCxnSpPr>
        <p:spPr>
          <a:xfrm flipH="1" flipV="1">
            <a:off x="2994244" y="1685568"/>
            <a:ext cx="782383" cy="171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40" name="Gerade Verbindung 9239"/>
          <p:cNvCxnSpPr/>
          <p:nvPr/>
        </p:nvCxnSpPr>
        <p:spPr>
          <a:xfrm flipV="1">
            <a:off x="5503259" y="996316"/>
            <a:ext cx="259096" cy="919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42" name="Gerade Verbindung 9241"/>
          <p:cNvCxnSpPr/>
          <p:nvPr/>
        </p:nvCxnSpPr>
        <p:spPr>
          <a:xfrm flipV="1">
            <a:off x="8263076" y="1590675"/>
            <a:ext cx="223699" cy="94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44" name="Gerade Verbindung mit Pfeil 9243"/>
          <p:cNvCxnSpPr/>
          <p:nvPr/>
        </p:nvCxnSpPr>
        <p:spPr>
          <a:xfrm>
            <a:off x="5683732" y="1026710"/>
            <a:ext cx="2760676" cy="585727"/>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80" name="Textfeld 79"/>
          <p:cNvSpPr txBox="1"/>
          <p:nvPr/>
        </p:nvSpPr>
        <p:spPr>
          <a:xfrm rot="20284124">
            <a:off x="3780676" y="1236917"/>
            <a:ext cx="660758" cy="369332"/>
          </a:xfrm>
          <a:prstGeom prst="rect">
            <a:avLst/>
          </a:prstGeom>
          <a:noFill/>
        </p:spPr>
        <p:txBody>
          <a:bodyPr wrap="none" rtlCol="0">
            <a:spAutoFit/>
          </a:bodyPr>
          <a:lstStyle/>
          <a:p>
            <a:r>
              <a:rPr lang="de-DE" dirty="0" smtClean="0"/>
              <a:t>3.6m</a:t>
            </a:r>
            <a:endParaRPr lang="de-DE" dirty="0"/>
          </a:p>
        </p:txBody>
      </p:sp>
      <p:sp>
        <p:nvSpPr>
          <p:cNvPr id="81" name="Textfeld 80"/>
          <p:cNvSpPr txBox="1"/>
          <p:nvPr/>
        </p:nvSpPr>
        <p:spPr>
          <a:xfrm rot="704502">
            <a:off x="6711658" y="888028"/>
            <a:ext cx="486030" cy="369332"/>
          </a:xfrm>
          <a:prstGeom prst="rect">
            <a:avLst/>
          </a:prstGeom>
          <a:noFill/>
        </p:spPr>
        <p:txBody>
          <a:bodyPr wrap="none" rtlCol="0">
            <a:spAutoFit/>
          </a:bodyPr>
          <a:lstStyle/>
          <a:p>
            <a:r>
              <a:rPr lang="de-DE" dirty="0" smtClean="0"/>
              <a:t>4m</a:t>
            </a:r>
            <a:endParaRPr lang="de-DE" dirty="0"/>
          </a:p>
        </p:txBody>
      </p:sp>
      <p:sp>
        <p:nvSpPr>
          <p:cNvPr id="32" name="Inhaltsplatzhalter 2"/>
          <p:cNvSpPr>
            <a:spLocks noGrp="1"/>
          </p:cNvSpPr>
          <p:nvPr>
            <p:ph idx="17"/>
          </p:nvPr>
        </p:nvSpPr>
        <p:spPr bwMode="auto">
          <a:xfrm>
            <a:off x="463866" y="744325"/>
            <a:ext cx="7488238" cy="4968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de-DE" dirty="0" smtClean="0"/>
              <a:t>Installation on side</a:t>
            </a:r>
            <a:endParaRPr lang="en-US" altLang="en-US" sz="1800" dirty="0"/>
          </a:p>
        </p:txBody>
      </p:sp>
    </p:spTree>
    <p:extLst>
      <p:ext uri="{BB962C8B-B14F-4D97-AF65-F5344CB8AC3E}">
        <p14:creationId xmlns:p14="http://schemas.microsoft.com/office/powerpoint/2010/main" val="3500981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8"/>
          </p:nvPr>
        </p:nvSpPr>
        <p:spPr/>
        <p:txBody>
          <a:bodyPr/>
          <a:lstStyle/>
          <a:p>
            <a:pPr>
              <a:defRPr/>
            </a:pPr>
            <a:r>
              <a:rPr lang="de-DE" dirty="0"/>
              <a:t>FZJ / FH</a:t>
            </a:r>
          </a:p>
        </p:txBody>
      </p:sp>
      <p:sp>
        <p:nvSpPr>
          <p:cNvPr id="9219" name="Foliennummernplatzhalter 4"/>
          <p:cNvSpPr>
            <a:spLocks noGrp="1"/>
          </p:cNvSpPr>
          <p:nvPr>
            <p:ph type="sldNum" sz="quarter"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83E643A1-217D-423C-8C0C-2115CEE37BEF}" type="slidenum">
              <a:rPr lang="de-DE" altLang="de-DE" smtClean="0">
                <a:solidFill>
                  <a:srgbClr val="898989"/>
                </a:solidFill>
                <a:latin typeface="Arial" charset="0"/>
              </a:rPr>
              <a:pPr/>
              <a:t>22</a:t>
            </a:fld>
            <a:endParaRPr lang="de-DE" altLang="de-DE" smtClean="0">
              <a:solidFill>
                <a:srgbClr val="898989"/>
              </a:solidFill>
              <a:latin typeface="Arial"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439999"/>
            <a:ext cx="8356025"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6235" y="86472"/>
            <a:ext cx="2153361" cy="125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959359" y="1679496"/>
            <a:ext cx="1853713" cy="369332"/>
          </a:xfrm>
          <a:prstGeom prst="rect">
            <a:avLst/>
          </a:prstGeom>
          <a:noFill/>
        </p:spPr>
        <p:txBody>
          <a:bodyPr wrap="none" rtlCol="0">
            <a:spAutoFit/>
          </a:bodyPr>
          <a:lstStyle/>
          <a:p>
            <a:r>
              <a:rPr lang="de-DE" dirty="0" smtClean="0"/>
              <a:t>Jumper Spool Box</a:t>
            </a:r>
            <a:endParaRPr lang="de-DE" dirty="0"/>
          </a:p>
        </p:txBody>
      </p:sp>
      <p:sp>
        <p:nvSpPr>
          <p:cNvPr id="6" name="Textfeld 5"/>
          <p:cNvSpPr txBox="1"/>
          <p:nvPr/>
        </p:nvSpPr>
        <p:spPr>
          <a:xfrm rot="5400000">
            <a:off x="8344957" y="3775333"/>
            <a:ext cx="413896" cy="369332"/>
          </a:xfrm>
          <a:prstGeom prst="rect">
            <a:avLst/>
          </a:prstGeom>
          <a:noFill/>
        </p:spPr>
        <p:txBody>
          <a:bodyPr wrap="none" rtlCol="0">
            <a:spAutoFit/>
          </a:bodyPr>
          <a:lstStyle/>
          <a:p>
            <a:r>
              <a:rPr lang="de-DE" dirty="0" smtClean="0"/>
              <a:t>CF</a:t>
            </a:r>
            <a:endParaRPr lang="de-DE" dirty="0"/>
          </a:p>
        </p:txBody>
      </p:sp>
      <p:sp>
        <p:nvSpPr>
          <p:cNvPr id="8" name="Textfeld 7"/>
          <p:cNvSpPr txBox="1"/>
          <p:nvPr/>
        </p:nvSpPr>
        <p:spPr>
          <a:xfrm rot="5400000">
            <a:off x="7917220" y="5313156"/>
            <a:ext cx="1305486" cy="307777"/>
          </a:xfrm>
          <a:prstGeom prst="rect">
            <a:avLst/>
          </a:prstGeom>
          <a:noFill/>
        </p:spPr>
        <p:txBody>
          <a:bodyPr wrap="none" rtlCol="0">
            <a:spAutoFit/>
          </a:bodyPr>
          <a:lstStyle/>
          <a:p>
            <a:r>
              <a:rPr lang="de-DE" sz="1400" dirty="0" err="1" smtClean="0"/>
              <a:t>Vacuum</a:t>
            </a:r>
            <a:r>
              <a:rPr lang="de-DE" sz="1400" dirty="0" smtClean="0"/>
              <a:t> Pumps</a:t>
            </a:r>
          </a:p>
        </p:txBody>
      </p:sp>
      <p:sp>
        <p:nvSpPr>
          <p:cNvPr id="9" name="Textfeld 8"/>
          <p:cNvSpPr txBox="1"/>
          <p:nvPr/>
        </p:nvSpPr>
        <p:spPr>
          <a:xfrm>
            <a:off x="7858626" y="2956044"/>
            <a:ext cx="1060290" cy="369332"/>
          </a:xfrm>
          <a:prstGeom prst="rect">
            <a:avLst/>
          </a:prstGeom>
          <a:noFill/>
        </p:spPr>
        <p:txBody>
          <a:bodyPr wrap="none" rtlCol="0">
            <a:spAutoFit/>
          </a:bodyPr>
          <a:lstStyle/>
          <a:p>
            <a:r>
              <a:rPr lang="de-DE" dirty="0" err="1" smtClean="0"/>
              <a:t>HyTl</a:t>
            </a:r>
            <a:r>
              <a:rPr lang="de-DE" dirty="0" smtClean="0"/>
              <a:t> - FZJ</a:t>
            </a:r>
            <a:endParaRPr lang="de-DE" dirty="0"/>
          </a:p>
        </p:txBody>
      </p:sp>
      <p:sp>
        <p:nvSpPr>
          <p:cNvPr id="10" name="Textfeld 9"/>
          <p:cNvSpPr txBox="1"/>
          <p:nvPr/>
        </p:nvSpPr>
        <p:spPr>
          <a:xfrm>
            <a:off x="691752" y="3645024"/>
            <a:ext cx="2415533" cy="369332"/>
          </a:xfrm>
          <a:prstGeom prst="rect">
            <a:avLst/>
          </a:prstGeom>
          <a:noFill/>
        </p:spPr>
        <p:txBody>
          <a:bodyPr wrap="none" rtlCol="0">
            <a:spAutoFit/>
          </a:bodyPr>
          <a:lstStyle/>
          <a:p>
            <a:r>
              <a:rPr lang="de-DE" dirty="0" err="1" smtClean="0"/>
              <a:t>Vessel</a:t>
            </a:r>
            <a:r>
              <a:rPr lang="de-DE" dirty="0" smtClean="0"/>
              <a:t> </a:t>
            </a:r>
            <a:r>
              <a:rPr lang="de-DE" dirty="0" err="1" smtClean="0"/>
              <a:t>storage</a:t>
            </a:r>
            <a:r>
              <a:rPr lang="de-DE" dirty="0" smtClean="0"/>
              <a:t> </a:t>
            </a:r>
            <a:r>
              <a:rPr lang="de-DE" dirty="0" err="1" smtClean="0"/>
              <a:t>positions</a:t>
            </a:r>
            <a:endParaRPr lang="de-DE" dirty="0"/>
          </a:p>
        </p:txBody>
      </p:sp>
      <p:cxnSp>
        <p:nvCxnSpPr>
          <p:cNvPr id="12" name="Gerade Verbindung mit Pfeil 11"/>
          <p:cNvCxnSpPr/>
          <p:nvPr/>
        </p:nvCxnSpPr>
        <p:spPr>
          <a:xfrm flipH="1" flipV="1">
            <a:off x="1835696" y="2956302"/>
            <a:ext cx="127646" cy="688722"/>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flipH="1">
            <a:off x="1899519" y="4014356"/>
            <a:ext cx="63823" cy="350748"/>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8817625" y="3477258"/>
            <a:ext cx="0" cy="1224136"/>
          </a:xfrm>
          <a:prstGeom prst="straightConnector1">
            <a:avLst/>
          </a:prstGeom>
          <a:ln w="15875">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8824325" y="4883481"/>
            <a:ext cx="0" cy="1224136"/>
          </a:xfrm>
          <a:prstGeom prst="straightConnector1">
            <a:avLst/>
          </a:prstGeom>
          <a:ln w="15875">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a:off x="7740352" y="1679496"/>
            <a:ext cx="0" cy="885408"/>
          </a:xfrm>
          <a:prstGeom prst="straightConnector1">
            <a:avLst/>
          </a:prstGeom>
          <a:ln w="15875">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flipH="1">
            <a:off x="5006235" y="2399452"/>
            <a:ext cx="3730336" cy="0"/>
          </a:xfrm>
          <a:prstGeom prst="straightConnector1">
            <a:avLst/>
          </a:prstGeom>
          <a:ln w="15875">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flipH="1">
            <a:off x="8354520" y="6119788"/>
            <a:ext cx="369332" cy="0"/>
          </a:xfrm>
          <a:prstGeom prst="straightConnector1">
            <a:avLst/>
          </a:prstGeom>
          <a:ln w="15875">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8261706" y="6128918"/>
            <a:ext cx="554960" cy="307777"/>
          </a:xfrm>
          <a:prstGeom prst="rect">
            <a:avLst/>
          </a:prstGeom>
          <a:noFill/>
        </p:spPr>
        <p:txBody>
          <a:bodyPr wrap="none" rtlCol="0">
            <a:spAutoFit/>
          </a:bodyPr>
          <a:lstStyle/>
          <a:p>
            <a:r>
              <a:rPr lang="de-DE" sz="1400" dirty="0" smtClean="0"/>
              <a:t>0.5m</a:t>
            </a:r>
            <a:endParaRPr lang="de-DE" sz="1400" dirty="0"/>
          </a:p>
        </p:txBody>
      </p:sp>
      <p:sp>
        <p:nvSpPr>
          <p:cNvPr id="29" name="Textfeld 28"/>
          <p:cNvSpPr txBox="1"/>
          <p:nvPr/>
        </p:nvSpPr>
        <p:spPr>
          <a:xfrm rot="16200000">
            <a:off x="8724811" y="3935437"/>
            <a:ext cx="554960" cy="307777"/>
          </a:xfrm>
          <a:prstGeom prst="rect">
            <a:avLst/>
          </a:prstGeom>
          <a:noFill/>
        </p:spPr>
        <p:txBody>
          <a:bodyPr wrap="none" rtlCol="0">
            <a:spAutoFit/>
          </a:bodyPr>
          <a:lstStyle/>
          <a:p>
            <a:r>
              <a:rPr lang="de-DE" sz="1400" dirty="0" smtClean="0"/>
              <a:t>1.5m</a:t>
            </a:r>
            <a:endParaRPr lang="de-DE" sz="1400" dirty="0"/>
          </a:p>
        </p:txBody>
      </p:sp>
      <p:sp>
        <p:nvSpPr>
          <p:cNvPr id="34" name="Textfeld 33"/>
          <p:cNvSpPr txBox="1"/>
          <p:nvPr/>
        </p:nvSpPr>
        <p:spPr>
          <a:xfrm rot="16200000">
            <a:off x="8731511" y="5313155"/>
            <a:ext cx="554960" cy="307777"/>
          </a:xfrm>
          <a:prstGeom prst="rect">
            <a:avLst/>
          </a:prstGeom>
          <a:noFill/>
        </p:spPr>
        <p:txBody>
          <a:bodyPr wrap="none" rtlCol="0">
            <a:spAutoFit/>
          </a:bodyPr>
          <a:lstStyle/>
          <a:p>
            <a:r>
              <a:rPr lang="de-DE" sz="1400" dirty="0" smtClean="0"/>
              <a:t>1.5m</a:t>
            </a:r>
            <a:endParaRPr lang="de-DE" sz="1400" dirty="0"/>
          </a:p>
        </p:txBody>
      </p:sp>
      <p:sp>
        <p:nvSpPr>
          <p:cNvPr id="30" name="Textfeld 29"/>
          <p:cNvSpPr txBox="1"/>
          <p:nvPr/>
        </p:nvSpPr>
        <p:spPr>
          <a:xfrm>
            <a:off x="6017344" y="2120573"/>
            <a:ext cx="646331" cy="307777"/>
          </a:xfrm>
          <a:prstGeom prst="rect">
            <a:avLst/>
          </a:prstGeom>
          <a:noFill/>
        </p:spPr>
        <p:txBody>
          <a:bodyPr wrap="none" rtlCol="0">
            <a:spAutoFit/>
          </a:bodyPr>
          <a:lstStyle/>
          <a:p>
            <a:r>
              <a:rPr lang="de-DE" sz="1400" dirty="0" smtClean="0"/>
              <a:t>4.69m</a:t>
            </a:r>
            <a:endParaRPr lang="de-DE" sz="1400" dirty="0"/>
          </a:p>
        </p:txBody>
      </p:sp>
      <p:sp>
        <p:nvSpPr>
          <p:cNvPr id="9216" name="Textfeld 9215"/>
          <p:cNvSpPr txBox="1"/>
          <p:nvPr/>
        </p:nvSpPr>
        <p:spPr>
          <a:xfrm rot="16200000">
            <a:off x="7217613" y="1866790"/>
            <a:ext cx="737702" cy="307777"/>
          </a:xfrm>
          <a:prstGeom prst="rect">
            <a:avLst/>
          </a:prstGeom>
          <a:noFill/>
        </p:spPr>
        <p:txBody>
          <a:bodyPr wrap="none" rtlCol="0">
            <a:spAutoFit/>
          </a:bodyPr>
          <a:lstStyle/>
          <a:p>
            <a:r>
              <a:rPr lang="de-DE" sz="1400" dirty="0" smtClean="0"/>
              <a:t>1.232m</a:t>
            </a:r>
            <a:endParaRPr lang="de-DE" sz="1400" dirty="0"/>
          </a:p>
        </p:txBody>
      </p:sp>
      <p:sp>
        <p:nvSpPr>
          <p:cNvPr id="25" name="Inhaltsplatzhalter 2"/>
          <p:cNvSpPr>
            <a:spLocks noGrp="1"/>
          </p:cNvSpPr>
          <p:nvPr>
            <p:ph idx="17"/>
          </p:nvPr>
        </p:nvSpPr>
        <p:spPr bwMode="auto">
          <a:xfrm>
            <a:off x="720725" y="620713"/>
            <a:ext cx="7488238" cy="576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de-DE" dirty="0"/>
              <a:t>Room </a:t>
            </a:r>
            <a:r>
              <a:rPr lang="en-US" altLang="de-DE" dirty="0" smtClean="0"/>
              <a:t>Layout</a:t>
            </a:r>
            <a:endParaRPr lang="en-US" altLang="en-US" sz="1800" dirty="0"/>
          </a:p>
        </p:txBody>
      </p:sp>
    </p:spTree>
    <p:extLst>
      <p:ext uri="{BB962C8B-B14F-4D97-AF65-F5344CB8AC3E}">
        <p14:creationId xmlns:p14="http://schemas.microsoft.com/office/powerpoint/2010/main" val="1237224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50576"/>
          <a:stretch/>
        </p:blipFill>
        <p:spPr>
          <a:xfrm>
            <a:off x="1619672" y="1628800"/>
            <a:ext cx="5400000" cy="2269731"/>
          </a:xfrm>
          <a:prstGeom prst="rect">
            <a:avLst/>
          </a:prstGeom>
        </p:spPr>
      </p:pic>
      <p:sp>
        <p:nvSpPr>
          <p:cNvPr id="9220" name="Foliennummernplatzhalter 4"/>
          <p:cNvSpPr>
            <a:spLocks noGrp="1"/>
          </p:cNvSpPr>
          <p:nvPr>
            <p:ph type="sldNum" sz="quarter"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5C0FA277-26ED-436E-83FA-AF9FF12AF6B2}" type="slidenum">
              <a:rPr lang="en-US" altLang="de-DE" smtClean="0">
                <a:solidFill>
                  <a:srgbClr val="898989"/>
                </a:solidFill>
                <a:latin typeface="Arial" charset="0"/>
              </a:rPr>
              <a:pPr/>
              <a:t>23</a:t>
            </a:fld>
            <a:endParaRPr lang="en-US" altLang="de-DE" dirty="0">
              <a:solidFill>
                <a:srgbClr val="898989"/>
              </a:solidFill>
              <a:latin typeface="Arial" charset="0"/>
            </a:endParaRPr>
          </a:p>
        </p:txBody>
      </p:sp>
      <p:sp>
        <p:nvSpPr>
          <p:cNvPr id="9221" name="Inhaltsplatzhalter 7"/>
          <p:cNvSpPr>
            <a:spLocks noGrp="1"/>
          </p:cNvSpPr>
          <p:nvPr>
            <p:ph idx="17"/>
          </p:nvPr>
        </p:nvSpPr>
        <p:spPr bwMode="auto">
          <a:xfrm>
            <a:off x="679669" y="836712"/>
            <a:ext cx="7488238" cy="576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de-DE" dirty="0" smtClean="0">
                <a:latin typeface="Arial" charset="0"/>
                <a:cs typeface="Arial" charset="0"/>
              </a:rPr>
              <a:t>Response </a:t>
            </a:r>
            <a:r>
              <a:rPr lang="en-US" altLang="de-DE" dirty="0">
                <a:latin typeface="Arial" charset="0"/>
                <a:cs typeface="Arial" charset="0"/>
              </a:rPr>
              <a:t>to TAC 14 </a:t>
            </a:r>
            <a:r>
              <a:rPr lang="en-US" altLang="de-DE" dirty="0" smtClean="0">
                <a:latin typeface="Arial" charset="0"/>
                <a:cs typeface="Arial" charset="0"/>
              </a:rPr>
              <a:t>recommendation</a:t>
            </a:r>
          </a:p>
          <a:p>
            <a:pPr eaLnBrk="1" hangingPunct="1"/>
            <a:r>
              <a:rPr lang="en-US" sz="1800" dirty="0"/>
              <a:t>o-p-H2 measurement system -Raman Spectroscopy-</a:t>
            </a:r>
          </a:p>
          <a:p>
            <a:pPr eaLnBrk="1" hangingPunct="1"/>
            <a:endParaRPr lang="en-US" altLang="de-DE" dirty="0">
              <a:latin typeface="Arial" charset="0"/>
              <a:cs typeface="Arial" charset="0"/>
            </a:endParaRPr>
          </a:p>
        </p:txBody>
      </p:sp>
      <p:pic>
        <p:nvPicPr>
          <p:cNvPr id="5" name="Picture 4"/>
          <p:cNvPicPr>
            <a:picLocks noChangeAspect="1"/>
          </p:cNvPicPr>
          <p:nvPr/>
        </p:nvPicPr>
        <p:blipFill rotWithShape="1">
          <a:blip r:embed="rId2"/>
          <a:srcRect t="38544" r="48956" b="39221"/>
          <a:stretch/>
        </p:blipFill>
        <p:spPr>
          <a:xfrm>
            <a:off x="1579890" y="1662177"/>
            <a:ext cx="5400000" cy="488658"/>
          </a:xfrm>
          <a:prstGeom prst="rect">
            <a:avLst/>
          </a:prstGeom>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502"/>
          <a:stretch/>
        </p:blipFill>
        <p:spPr bwMode="auto">
          <a:xfrm>
            <a:off x="1553972" y="3826523"/>
            <a:ext cx="5739632" cy="3001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460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2" presetClass="exit" presetSubtype="4" fill="hold" nodeType="withEffect">
                                  <p:stCondLst>
                                    <p:cond delay="0"/>
                                  </p:stCondLst>
                                  <p:childTnLst>
                                    <p:animEffect transition="out" filter="wipe(down)">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EA1-ESS-Bessler-01-Video-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47664" y="1544563"/>
            <a:ext cx="6240604" cy="4680000"/>
          </a:xfrm>
        </p:spPr>
      </p:pic>
      <p:sp>
        <p:nvSpPr>
          <p:cNvPr id="3" name="Inhaltsplatzhalter 2"/>
          <p:cNvSpPr>
            <a:spLocks noGrp="1"/>
          </p:cNvSpPr>
          <p:nvPr>
            <p:ph idx="17"/>
          </p:nvPr>
        </p:nvSpPr>
        <p:spPr>
          <a:xfrm>
            <a:off x="683568" y="836712"/>
            <a:ext cx="7488832" cy="576064"/>
          </a:xfrm>
        </p:spPr>
        <p:txBody>
          <a:bodyPr/>
          <a:lstStyle/>
          <a:p>
            <a:r>
              <a:rPr lang="en-US" dirty="0" smtClean="0"/>
              <a:t>3D X-RAY of cold Moderator test vessel</a:t>
            </a:r>
            <a:endParaRPr lang="en-US" dirty="0"/>
          </a:p>
        </p:txBody>
      </p:sp>
      <p:sp>
        <p:nvSpPr>
          <p:cNvPr id="5" name="Foliennummernplatzhalter 4"/>
          <p:cNvSpPr>
            <a:spLocks noGrp="1"/>
          </p:cNvSpPr>
          <p:nvPr>
            <p:ph type="sldNum" sz="quarter" idx="19"/>
          </p:nvPr>
        </p:nvSpPr>
        <p:spPr/>
        <p:txBody>
          <a:bodyPr/>
          <a:lstStyle/>
          <a:p>
            <a:pPr>
              <a:defRPr/>
            </a:pPr>
            <a:fld id="{BA503F6F-D30D-4724-B9CF-FBFB33E1BD82}" type="slidenum">
              <a:rPr lang="de-DE" altLang="de-DE" smtClean="0"/>
              <a:pPr>
                <a:defRPr/>
              </a:pPr>
              <a:t>24</a:t>
            </a:fld>
            <a:endParaRPr lang="de-DE" altLang="de-DE"/>
          </a:p>
        </p:txBody>
      </p:sp>
    </p:spTree>
    <p:extLst>
      <p:ext uri="{BB962C8B-B14F-4D97-AF65-F5344CB8AC3E}">
        <p14:creationId xmlns:p14="http://schemas.microsoft.com/office/powerpoint/2010/main" val="1100831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quarter" idx="4294967295"/>
          </p:nvPr>
        </p:nvSpPr>
        <p:spPr>
          <a:xfrm>
            <a:off x="3124200" y="6356350"/>
            <a:ext cx="2895600" cy="365125"/>
          </a:xfrm>
        </p:spPr>
        <p:txBody>
          <a:bodyPr lIns="91440"/>
          <a:lstStyle/>
          <a:p>
            <a:pPr algn="ctr">
              <a:defRPr/>
            </a:pPr>
            <a:fld id="{31B56AEF-35B4-43AE-9A3F-FBFB3D6BED1E}" type="datetime4">
              <a:rPr lang="de-DE"/>
              <a:pPr algn="ctr">
                <a:defRPr/>
              </a:pPr>
              <a:t>6. April 2017</a:t>
            </a:fld>
            <a:endParaRPr lang="de-DE" dirty="0"/>
          </a:p>
        </p:txBody>
      </p:sp>
      <p:sp>
        <p:nvSpPr>
          <p:cNvPr id="15363" name="Foliennummernplatzhalter 4"/>
          <p:cNvSpPr>
            <a:spLocks noGrp="1"/>
          </p:cNvSpPr>
          <p:nvPr>
            <p:ph type="sldNum" sz="quarter"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4752967-32B6-40EB-BC00-58792C799D63}" type="slidenum">
              <a:rPr lang="de-DE" altLang="de-DE" smtClean="0">
                <a:solidFill>
                  <a:srgbClr val="898989"/>
                </a:solidFill>
                <a:latin typeface="Arial" panose="020B0604020202020204" pitchFamily="34" charset="0"/>
              </a:rPr>
              <a:pPr/>
              <a:t>25</a:t>
            </a:fld>
            <a:endParaRPr lang="de-DE" altLang="de-DE">
              <a:solidFill>
                <a:srgbClr val="898989"/>
              </a:solidFill>
              <a:latin typeface="Arial" panose="020B0604020202020204" pitchFamily="34" charset="0"/>
            </a:endParaRPr>
          </a:p>
        </p:txBody>
      </p:sp>
      <p:sp>
        <p:nvSpPr>
          <p:cNvPr id="15364" name="Inhaltsplatzhalter 7"/>
          <p:cNvSpPr>
            <a:spLocks noGrp="1"/>
          </p:cNvSpPr>
          <p:nvPr>
            <p:ph idx="17"/>
          </p:nvPr>
        </p:nvSpPr>
        <p:spPr bwMode="auto">
          <a:xfrm>
            <a:off x="611560" y="836712"/>
            <a:ext cx="8172450" cy="576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de-DE" dirty="0" smtClean="0"/>
              <a:t>1</a:t>
            </a:r>
            <a:r>
              <a:rPr lang="en-US" altLang="de-DE" baseline="30000" dirty="0" smtClean="0"/>
              <a:t>st</a:t>
            </a:r>
            <a:r>
              <a:rPr lang="en-US" altLang="de-DE" dirty="0" smtClean="0"/>
              <a:t> Burst </a:t>
            </a:r>
            <a:r>
              <a:rPr lang="en-US" altLang="de-DE" dirty="0"/>
              <a:t>test cold </a:t>
            </a:r>
            <a:r>
              <a:rPr lang="en-US" altLang="de-DE" dirty="0" smtClean="0"/>
              <a:t>Moderator (water)</a:t>
            </a:r>
            <a:endParaRPr lang="en-US" altLang="de-DE" dirty="0"/>
          </a:p>
        </p:txBody>
      </p:sp>
      <p:pic>
        <p:nvPicPr>
          <p:cNvPr id="2" name="MSE_DAT_20160413_ERosenthal_Tank_Frontal_Bersten_Logo_H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115616" y="1556792"/>
            <a:ext cx="6721475"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35288"/>
      </p:ext>
    </p:extLst>
  </p:cSld>
  <p:clrMapOvr>
    <a:masterClrMapping/>
  </p:clrMapOvr>
  <p:transition spd="slow" advTm="10000"/>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7"/>
          </p:nvPr>
        </p:nvSpPr>
        <p:spPr>
          <a:xfrm>
            <a:off x="611560" y="836712"/>
            <a:ext cx="7488832" cy="576064"/>
          </a:xfrm>
        </p:spPr>
        <p:txBody>
          <a:bodyPr/>
          <a:lstStyle/>
          <a:p>
            <a:r>
              <a:rPr lang="en-US" altLang="de-DE" dirty="0" smtClean="0"/>
              <a:t>2</a:t>
            </a:r>
            <a:r>
              <a:rPr lang="en-US" altLang="de-DE" baseline="30000" dirty="0" smtClean="0"/>
              <a:t>nd</a:t>
            </a:r>
            <a:r>
              <a:rPr lang="en-US" altLang="de-DE" dirty="0" smtClean="0"/>
              <a:t> </a:t>
            </a:r>
            <a:r>
              <a:rPr lang="en-US" altLang="de-DE" dirty="0"/>
              <a:t>Burst test cold Moderator </a:t>
            </a:r>
            <a:r>
              <a:rPr lang="en-US" altLang="de-DE" dirty="0" smtClean="0"/>
              <a:t>(LN2)</a:t>
            </a:r>
            <a:endParaRPr lang="en-US" altLang="de-DE" dirty="0"/>
          </a:p>
          <a:p>
            <a:endParaRPr lang="en-US" dirty="0"/>
          </a:p>
        </p:txBody>
      </p:sp>
      <p:sp>
        <p:nvSpPr>
          <p:cNvPr id="5" name="Foliennummernplatzhalter 4"/>
          <p:cNvSpPr>
            <a:spLocks noGrp="1"/>
          </p:cNvSpPr>
          <p:nvPr>
            <p:ph type="sldNum" sz="quarter" idx="19"/>
          </p:nvPr>
        </p:nvSpPr>
        <p:spPr/>
        <p:txBody>
          <a:bodyPr/>
          <a:lstStyle/>
          <a:p>
            <a:pPr>
              <a:defRPr/>
            </a:pPr>
            <a:fld id="{BA503F6F-D30D-4724-B9CF-FBFB33E1BD82}" type="slidenum">
              <a:rPr lang="de-DE" altLang="de-DE" smtClean="0"/>
              <a:pPr>
                <a:defRPr/>
              </a:pPr>
              <a:t>26</a:t>
            </a:fld>
            <a:endParaRPr lang="de-DE" altLang="de-DE"/>
          </a:p>
        </p:txBody>
      </p:sp>
      <p:pic>
        <p:nvPicPr>
          <p:cNvPr id="6" name="Beide_Kamera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35674" y="1423898"/>
            <a:ext cx="6240604" cy="4680000"/>
          </a:xfrm>
        </p:spPr>
      </p:pic>
      <p:cxnSp>
        <p:nvCxnSpPr>
          <p:cNvPr id="9" name="Gerade Verbindung mit Pfeil 8"/>
          <p:cNvCxnSpPr/>
          <p:nvPr/>
        </p:nvCxnSpPr>
        <p:spPr>
          <a:xfrm>
            <a:off x="2123728" y="6412686"/>
            <a:ext cx="158417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feld 9"/>
          <p:cNvSpPr txBox="1"/>
          <p:nvPr/>
        </p:nvSpPr>
        <p:spPr>
          <a:xfrm>
            <a:off x="2123728" y="6412686"/>
            <a:ext cx="946478" cy="369332"/>
          </a:xfrm>
          <a:prstGeom prst="rect">
            <a:avLst/>
          </a:prstGeom>
          <a:noFill/>
        </p:spPr>
        <p:txBody>
          <a:bodyPr wrap="none" rtlCol="0">
            <a:spAutoFit/>
          </a:bodyPr>
          <a:lstStyle/>
          <a:p>
            <a:r>
              <a:rPr lang="en-US" dirty="0" smtClean="0"/>
              <a:t>≈10 m/s</a:t>
            </a:r>
            <a:endParaRPr lang="en-US" dirty="0"/>
          </a:p>
        </p:txBody>
      </p:sp>
    </p:spTree>
    <p:extLst>
      <p:ext uri="{BB962C8B-B14F-4D97-AF65-F5344CB8AC3E}">
        <p14:creationId xmlns:p14="http://schemas.microsoft.com/office/powerpoint/2010/main" val="35493018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7"/>
          </p:nvPr>
        </p:nvSpPr>
        <p:spPr>
          <a:xfrm>
            <a:off x="539552" y="836041"/>
            <a:ext cx="7488832" cy="576064"/>
          </a:xfrm>
        </p:spPr>
        <p:txBody>
          <a:bodyPr/>
          <a:lstStyle/>
          <a:p>
            <a:r>
              <a:rPr lang="en-US" dirty="0" smtClean="0"/>
              <a:t>Burst test summery</a:t>
            </a:r>
            <a:endParaRPr lang="en-US" dirty="0"/>
          </a:p>
        </p:txBody>
      </p:sp>
      <p:sp>
        <p:nvSpPr>
          <p:cNvPr id="5" name="Foliennummernplatzhalter 4"/>
          <p:cNvSpPr>
            <a:spLocks noGrp="1"/>
          </p:cNvSpPr>
          <p:nvPr>
            <p:ph type="sldNum" sz="quarter" idx="19"/>
          </p:nvPr>
        </p:nvSpPr>
        <p:spPr/>
        <p:txBody>
          <a:bodyPr/>
          <a:lstStyle/>
          <a:p>
            <a:pPr>
              <a:defRPr/>
            </a:pPr>
            <a:fld id="{BA503F6F-D30D-4724-B9CF-FBFB33E1BD82}" type="slidenum">
              <a:rPr lang="de-DE" altLang="de-DE" smtClean="0"/>
              <a:pPr>
                <a:defRPr/>
              </a:pPr>
              <a:t>27</a:t>
            </a:fld>
            <a:endParaRPr lang="de-DE" altLang="de-DE"/>
          </a:p>
        </p:txBody>
      </p:sp>
      <p:pic>
        <p:nvPicPr>
          <p:cNvPr id="6" name="Grafik 5"/>
          <p:cNvPicPr/>
          <p:nvPr/>
        </p:nvPicPr>
        <p:blipFill rotWithShape="1">
          <a:blip r:embed="rId2">
            <a:extLst>
              <a:ext uri="{28A0092B-C50C-407E-A947-70E740481C1C}">
                <a14:useLocalDpi xmlns:a14="http://schemas.microsoft.com/office/drawing/2010/main" val="0"/>
              </a:ext>
            </a:extLst>
          </a:blip>
          <a:srcRect l="8722" t="2222" r="12477" b="36970"/>
          <a:stretch/>
        </p:blipFill>
        <p:spPr bwMode="auto">
          <a:xfrm>
            <a:off x="4176169" y="1916832"/>
            <a:ext cx="4536505" cy="4032448"/>
          </a:xfrm>
          <a:prstGeom prst="rect">
            <a:avLst/>
          </a:prstGeom>
          <a:noFill/>
          <a:ln>
            <a:noFill/>
          </a:ln>
        </p:spPr>
      </p:pic>
      <p:graphicFrame>
        <p:nvGraphicFramePr>
          <p:cNvPr id="14" name="Diagramm 13"/>
          <p:cNvGraphicFramePr>
            <a:graphicFrameLocks/>
          </p:cNvGraphicFramePr>
          <p:nvPr>
            <p:extLst>
              <p:ext uri="{D42A27DB-BD31-4B8C-83A1-F6EECF244321}">
                <p14:modId xmlns:p14="http://schemas.microsoft.com/office/powerpoint/2010/main" val="1839929834"/>
              </p:ext>
            </p:extLst>
          </p:nvPr>
        </p:nvGraphicFramePr>
        <p:xfrm>
          <a:off x="251520" y="2060848"/>
          <a:ext cx="4392488" cy="4220492"/>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Gerader Verbinder 14"/>
          <p:cNvCxnSpPr/>
          <p:nvPr/>
        </p:nvCxnSpPr>
        <p:spPr>
          <a:xfrm>
            <a:off x="827658" y="5517232"/>
            <a:ext cx="381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a:off x="827658" y="5373216"/>
            <a:ext cx="381635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9" name="Rechteck 14"/>
          <p:cNvSpPr>
            <a:spLocks noChangeArrowheads="1"/>
          </p:cNvSpPr>
          <p:nvPr/>
        </p:nvSpPr>
        <p:spPr bwMode="auto">
          <a:xfrm>
            <a:off x="1181100" y="6210300"/>
            <a:ext cx="1676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de-DE" dirty="0"/>
              <a:t>Design pressure</a:t>
            </a:r>
          </a:p>
          <a:p>
            <a:r>
              <a:rPr lang="en-US" altLang="de-DE" dirty="0"/>
              <a:t>17 bar</a:t>
            </a:r>
          </a:p>
        </p:txBody>
      </p:sp>
      <p:sp>
        <p:nvSpPr>
          <p:cNvPr id="20" name="Rechteck 13"/>
          <p:cNvSpPr>
            <a:spLocks noChangeArrowheads="1"/>
          </p:cNvSpPr>
          <p:nvPr/>
        </p:nvSpPr>
        <p:spPr bwMode="auto">
          <a:xfrm>
            <a:off x="3059832" y="6179873"/>
            <a:ext cx="1992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de-DE" dirty="0"/>
              <a:t>Operation pressure</a:t>
            </a:r>
          </a:p>
          <a:p>
            <a:r>
              <a:rPr lang="en-US" altLang="de-DE" dirty="0"/>
              <a:t>10 bar</a:t>
            </a:r>
          </a:p>
        </p:txBody>
      </p:sp>
      <p:cxnSp>
        <p:nvCxnSpPr>
          <p:cNvPr id="22" name="Gerader Verbinder 21"/>
          <p:cNvCxnSpPr/>
          <p:nvPr/>
        </p:nvCxnSpPr>
        <p:spPr>
          <a:xfrm flipH="1" flipV="1">
            <a:off x="3795133" y="5517232"/>
            <a:ext cx="272812" cy="6208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V="1">
            <a:off x="2019300" y="5373216"/>
            <a:ext cx="8053" cy="837085"/>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1475656" y="3284984"/>
            <a:ext cx="598241" cy="369332"/>
          </a:xfrm>
          <a:prstGeom prst="rect">
            <a:avLst/>
          </a:prstGeom>
          <a:noFill/>
        </p:spPr>
        <p:txBody>
          <a:bodyPr wrap="none" rtlCol="0">
            <a:spAutoFit/>
          </a:bodyPr>
          <a:lstStyle/>
          <a:p>
            <a:r>
              <a:rPr lang="en-US" dirty="0" smtClean="0"/>
              <a:t>H2O</a:t>
            </a:r>
            <a:endParaRPr lang="en-US" dirty="0"/>
          </a:p>
        </p:txBody>
      </p:sp>
      <p:sp>
        <p:nvSpPr>
          <p:cNvPr id="27" name="Textfeld 26"/>
          <p:cNvSpPr txBox="1"/>
          <p:nvPr/>
        </p:nvSpPr>
        <p:spPr>
          <a:xfrm>
            <a:off x="5364088" y="2852936"/>
            <a:ext cx="548548" cy="369332"/>
          </a:xfrm>
          <a:prstGeom prst="rect">
            <a:avLst/>
          </a:prstGeom>
          <a:noFill/>
        </p:spPr>
        <p:txBody>
          <a:bodyPr wrap="none" rtlCol="0">
            <a:spAutoFit/>
          </a:bodyPr>
          <a:lstStyle/>
          <a:p>
            <a:r>
              <a:rPr lang="en-US" dirty="0" smtClean="0"/>
              <a:t>LN2</a:t>
            </a:r>
            <a:endParaRPr lang="en-US" dirty="0"/>
          </a:p>
        </p:txBody>
      </p:sp>
    </p:spTree>
    <p:extLst>
      <p:ext uri="{BB962C8B-B14F-4D97-AF65-F5344CB8AC3E}">
        <p14:creationId xmlns:p14="http://schemas.microsoft.com/office/powerpoint/2010/main" val="21758985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3562" y="3963928"/>
            <a:ext cx="3840000" cy="2880000"/>
          </a:xfrm>
          <a:prstGeom prst="rect">
            <a:avLst/>
          </a:prstGeom>
        </p:spPr>
      </p:pic>
      <p:sp>
        <p:nvSpPr>
          <p:cNvPr id="5" name="Foliennummernplatzhalter 4"/>
          <p:cNvSpPr>
            <a:spLocks noGrp="1"/>
          </p:cNvSpPr>
          <p:nvPr>
            <p:ph type="sldNum" sz="quarter" idx="19"/>
          </p:nvPr>
        </p:nvSpPr>
        <p:spPr/>
        <p:txBody>
          <a:bodyPr/>
          <a:lstStyle/>
          <a:p>
            <a:pPr>
              <a:defRPr/>
            </a:pPr>
            <a:fld id="{BA503F6F-D30D-4724-B9CF-FBFB33E1BD82}" type="slidenum">
              <a:rPr lang="de-DE" altLang="de-DE" smtClean="0"/>
              <a:pPr>
                <a:defRPr/>
              </a:pPr>
              <a:t>28</a:t>
            </a:fld>
            <a:endParaRPr lang="de-DE" altLang="de-DE"/>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341" y="3965757"/>
            <a:ext cx="3840000" cy="2880000"/>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0"/>
            <a:ext cx="3840000" cy="2880000"/>
          </a:xfrm>
          <a:prstGeom prst="rect">
            <a:avLst/>
          </a:prstGeom>
        </p:spPr>
      </p:pic>
      <p:pic>
        <p:nvPicPr>
          <p:cNvPr id="12" name="Grafi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3562" y="6046"/>
            <a:ext cx="3840000" cy="2880000"/>
          </a:xfrm>
          <a:prstGeom prst="rect">
            <a:avLst/>
          </a:prstGeom>
        </p:spPr>
      </p:pic>
      <p:pic>
        <p:nvPicPr>
          <p:cNvPr id="14" name="Grafik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276136" y="939573"/>
            <a:ext cx="2880000" cy="2160000"/>
          </a:xfrm>
          <a:prstGeom prst="rect">
            <a:avLst/>
          </a:prstGeom>
        </p:spPr>
      </p:pic>
      <p:pic>
        <p:nvPicPr>
          <p:cNvPr id="15" name="Grafi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275896" y="3817744"/>
            <a:ext cx="2880000" cy="2160000"/>
          </a:xfrm>
          <a:prstGeom prst="rect">
            <a:avLst/>
          </a:prstGeom>
        </p:spPr>
      </p:pic>
      <p:sp>
        <p:nvSpPr>
          <p:cNvPr id="2" name="Ellipse 1"/>
          <p:cNvSpPr/>
          <p:nvPr/>
        </p:nvSpPr>
        <p:spPr>
          <a:xfrm>
            <a:off x="6660232" y="4149080"/>
            <a:ext cx="1512168" cy="2188664"/>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Ellipse 9"/>
          <p:cNvSpPr/>
          <p:nvPr/>
        </p:nvSpPr>
        <p:spPr>
          <a:xfrm>
            <a:off x="4716015" y="4663839"/>
            <a:ext cx="504057" cy="709377"/>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 name="Gerade Verbindung mit Pfeil 3"/>
          <p:cNvCxnSpPr/>
          <p:nvPr/>
        </p:nvCxnSpPr>
        <p:spPr>
          <a:xfrm>
            <a:off x="2267744" y="1268760"/>
            <a:ext cx="2448272" cy="64807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505306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342900" indent="-342900">
              <a:buFont typeface="Arial" panose="020B0604020202020204" pitchFamily="34" charset="0"/>
              <a:buChar char="•"/>
            </a:pPr>
            <a:r>
              <a:rPr lang="en-US" dirty="0"/>
              <a:t>The final design phase has been successfully completed with a delay of </a:t>
            </a:r>
            <a:r>
              <a:rPr lang="en-US" dirty="0" smtClean="0"/>
              <a:t>≈2 months</a:t>
            </a:r>
          </a:p>
          <a:p>
            <a:pPr marL="342900" indent="-342900">
              <a:buFont typeface="Arial" panose="020B0604020202020204" pitchFamily="34" charset="0"/>
              <a:buChar char="•"/>
            </a:pPr>
            <a:r>
              <a:rPr lang="en-US" dirty="0" smtClean="0"/>
              <a:t>Procurement phase is ongoing</a:t>
            </a:r>
          </a:p>
          <a:p>
            <a:pPr marL="342900" indent="-342900">
              <a:buFont typeface="Arial" panose="020B0604020202020204" pitchFamily="34" charset="0"/>
              <a:buChar char="•"/>
            </a:pPr>
            <a:r>
              <a:rPr lang="en-US" dirty="0" smtClean="0"/>
              <a:t>Manufacturing will start soon</a:t>
            </a:r>
          </a:p>
          <a:p>
            <a:pPr marL="342900" indent="-342900">
              <a:buFont typeface="Arial" panose="020B0604020202020204" pitchFamily="34" charset="0"/>
              <a:buChar char="•"/>
            </a:pPr>
            <a:r>
              <a:rPr lang="en-US" dirty="0" smtClean="0"/>
              <a:t>Contract with TÜV is in place (welding inspection according PED)</a:t>
            </a:r>
          </a:p>
          <a:p>
            <a:pPr marL="342900" indent="-342900">
              <a:buFont typeface="Arial" panose="020B0604020202020204" pitchFamily="34" charset="0"/>
              <a:buChar char="•"/>
            </a:pPr>
            <a:r>
              <a:rPr lang="en-US" dirty="0"/>
              <a:t>We currently </a:t>
            </a:r>
            <a:r>
              <a:rPr lang="en-US" dirty="0" smtClean="0"/>
              <a:t>prepare our laboratory for the FAT test</a:t>
            </a:r>
          </a:p>
          <a:p>
            <a:pPr marL="342900" indent="-342900">
              <a:buFont typeface="Arial" panose="020B0604020202020204" pitchFamily="34" charset="0"/>
              <a:buChar char="•"/>
            </a:pPr>
            <a:r>
              <a:rPr lang="en-US" dirty="0" smtClean="0"/>
              <a:t>Subsystem test will start in summer 2017</a:t>
            </a:r>
          </a:p>
          <a:p>
            <a:pPr marL="342900" indent="-342900">
              <a:buFont typeface="Arial" panose="020B0604020202020204" pitchFamily="34" charset="0"/>
              <a:buChar char="•"/>
            </a:pPr>
            <a:r>
              <a:rPr lang="en-US" dirty="0" smtClean="0"/>
              <a:t>System shall be ready for transportation in May 2018…</a:t>
            </a:r>
            <a:endParaRPr lang="en-US" dirty="0"/>
          </a:p>
        </p:txBody>
      </p:sp>
      <p:sp>
        <p:nvSpPr>
          <p:cNvPr id="3" name="Inhaltsplatzhalter 2"/>
          <p:cNvSpPr>
            <a:spLocks noGrp="1"/>
          </p:cNvSpPr>
          <p:nvPr>
            <p:ph idx="17"/>
          </p:nvPr>
        </p:nvSpPr>
        <p:spPr/>
        <p:txBody>
          <a:bodyPr/>
          <a:lstStyle/>
          <a:p>
            <a:r>
              <a:rPr lang="en-US" dirty="0" smtClean="0"/>
              <a:t>Summary</a:t>
            </a:r>
            <a:endParaRPr lang="en-US" dirty="0"/>
          </a:p>
        </p:txBody>
      </p:sp>
      <p:sp>
        <p:nvSpPr>
          <p:cNvPr id="4" name="Fußzeilenplatzhalter 3"/>
          <p:cNvSpPr>
            <a:spLocks noGrp="1"/>
          </p:cNvSpPr>
          <p:nvPr>
            <p:ph type="ftr" sz="quarter" idx="18"/>
          </p:nvPr>
        </p:nvSpPr>
        <p:spPr/>
        <p:txBody>
          <a:bodyPr/>
          <a:lstStyle/>
          <a:p>
            <a:pPr>
              <a:defRPr/>
            </a:pPr>
            <a:endParaRPr lang="de-DE"/>
          </a:p>
        </p:txBody>
      </p:sp>
      <p:sp>
        <p:nvSpPr>
          <p:cNvPr id="5" name="Foliennummernplatzhalter 4"/>
          <p:cNvSpPr>
            <a:spLocks noGrp="1"/>
          </p:cNvSpPr>
          <p:nvPr>
            <p:ph type="sldNum" sz="quarter" idx="19"/>
          </p:nvPr>
        </p:nvSpPr>
        <p:spPr/>
        <p:txBody>
          <a:bodyPr/>
          <a:lstStyle/>
          <a:p>
            <a:pPr>
              <a:defRPr/>
            </a:pPr>
            <a:fld id="{BA503F6F-D30D-4724-B9CF-FBFB33E1BD82}" type="slidenum">
              <a:rPr lang="de-DE" altLang="de-DE" smtClean="0"/>
              <a:pPr>
                <a:defRPr/>
              </a:pPr>
              <a:t>29</a:t>
            </a:fld>
            <a:endParaRPr lang="de-DE" altLang="de-DE"/>
          </a:p>
        </p:txBody>
      </p:sp>
    </p:spTree>
    <p:extLst>
      <p:ext uri="{BB962C8B-B14F-4D97-AF65-F5344CB8AC3E}">
        <p14:creationId xmlns:p14="http://schemas.microsoft.com/office/powerpoint/2010/main" val="607503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en-US"/>
          </a:p>
        </p:txBody>
      </p:sp>
      <p:sp>
        <p:nvSpPr>
          <p:cNvPr id="3" name="Inhaltsplatzhalter 2"/>
          <p:cNvSpPr>
            <a:spLocks noGrp="1"/>
          </p:cNvSpPr>
          <p:nvPr>
            <p:ph idx="17"/>
          </p:nvPr>
        </p:nvSpPr>
        <p:spPr/>
        <p:txBody>
          <a:bodyPr/>
          <a:lstStyle/>
          <a:p>
            <a:r>
              <a:rPr lang="en-US" dirty="0" smtClean="0"/>
              <a:t>Cryogenic </a:t>
            </a:r>
            <a:r>
              <a:rPr lang="en-US" dirty="0"/>
              <a:t>infrastructure overview</a:t>
            </a:r>
          </a:p>
        </p:txBody>
      </p:sp>
      <p:sp>
        <p:nvSpPr>
          <p:cNvPr id="5" name="Foliennummernplatzhalter 4"/>
          <p:cNvSpPr>
            <a:spLocks noGrp="1"/>
          </p:cNvSpPr>
          <p:nvPr>
            <p:ph type="sldNum" sz="quarter" idx="19"/>
          </p:nvPr>
        </p:nvSpPr>
        <p:spPr/>
        <p:txBody>
          <a:bodyPr/>
          <a:lstStyle/>
          <a:p>
            <a:pPr>
              <a:defRPr/>
            </a:pPr>
            <a:fld id="{BA503F6F-D30D-4724-B9CF-FBFB33E1BD82}" type="slidenum">
              <a:rPr lang="de-DE" altLang="de-DE" smtClean="0"/>
              <a:pPr>
                <a:defRPr/>
              </a:pPr>
              <a:t>3</a:t>
            </a:fld>
            <a:endParaRPr lang="de-DE" altLang="de-DE"/>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7314"/>
            <a:ext cx="8763000" cy="445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llipse 6"/>
          <p:cNvSpPr/>
          <p:nvPr/>
        </p:nvSpPr>
        <p:spPr bwMode="auto">
          <a:xfrm>
            <a:off x="7503980" y="1811904"/>
            <a:ext cx="1620180" cy="1478434"/>
          </a:xfrm>
          <a:prstGeom prst="ellipse">
            <a:avLst/>
          </a:prstGeom>
          <a:noFill/>
          <a:ln>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de-DE" sz="900" b="1" i="0" u="none" strike="noStrike" cap="none" normalizeH="0" baseline="0" smtClean="0">
              <a:ln>
                <a:noFill/>
              </a:ln>
              <a:solidFill>
                <a:schemeClr val="bg2"/>
              </a:solidFill>
              <a:effectLst/>
              <a:latin typeface="Microsoft Sans Serif" pitchFamily="34" charset="0"/>
            </a:endParaRPr>
          </a:p>
        </p:txBody>
      </p:sp>
      <p:sp>
        <p:nvSpPr>
          <p:cNvPr id="9" name="Textfeld 8"/>
          <p:cNvSpPr txBox="1"/>
          <p:nvPr/>
        </p:nvSpPr>
        <p:spPr>
          <a:xfrm>
            <a:off x="6326489" y="1517982"/>
            <a:ext cx="2031390" cy="369332"/>
          </a:xfrm>
          <a:prstGeom prst="rect">
            <a:avLst/>
          </a:prstGeom>
          <a:noFill/>
        </p:spPr>
        <p:txBody>
          <a:bodyPr wrap="none" rtlCol="0">
            <a:spAutoFit/>
          </a:bodyPr>
          <a:lstStyle/>
          <a:p>
            <a:r>
              <a:rPr lang="en-US" dirty="0"/>
              <a:t>scope of </a:t>
            </a:r>
            <a:r>
              <a:rPr lang="en-US" dirty="0" smtClean="0"/>
              <a:t>supply FZJ </a:t>
            </a:r>
            <a:endParaRPr lang="en-US" dirty="0"/>
          </a:p>
        </p:txBody>
      </p:sp>
      <p:sp>
        <p:nvSpPr>
          <p:cNvPr id="4" name="Textfeld 3"/>
          <p:cNvSpPr txBox="1"/>
          <p:nvPr/>
        </p:nvSpPr>
        <p:spPr>
          <a:xfrm rot="21114355">
            <a:off x="4577718" y="4524534"/>
            <a:ext cx="772969" cy="369332"/>
          </a:xfrm>
          <a:prstGeom prst="rect">
            <a:avLst/>
          </a:prstGeom>
          <a:noFill/>
        </p:spPr>
        <p:txBody>
          <a:bodyPr wrap="none" rtlCol="0">
            <a:spAutoFit/>
          </a:bodyPr>
          <a:lstStyle/>
          <a:p>
            <a:r>
              <a:rPr lang="en-US" dirty="0" smtClean="0"/>
              <a:t>335 m</a:t>
            </a:r>
            <a:endParaRPr lang="en-US" dirty="0"/>
          </a:p>
        </p:txBody>
      </p:sp>
      <p:sp>
        <p:nvSpPr>
          <p:cNvPr id="10" name="Textfeld 9"/>
          <p:cNvSpPr txBox="1"/>
          <p:nvPr/>
        </p:nvSpPr>
        <p:spPr>
          <a:xfrm rot="16200000">
            <a:off x="7597044" y="2366454"/>
            <a:ext cx="655949" cy="369332"/>
          </a:xfrm>
          <a:prstGeom prst="rect">
            <a:avLst/>
          </a:prstGeom>
          <a:noFill/>
        </p:spPr>
        <p:txBody>
          <a:bodyPr wrap="none" rtlCol="0">
            <a:spAutoFit/>
          </a:bodyPr>
          <a:lstStyle/>
          <a:p>
            <a:r>
              <a:rPr lang="en-US" dirty="0" smtClean="0"/>
              <a:t>45 m</a:t>
            </a:r>
            <a:endParaRPr lang="en-US" dirty="0"/>
          </a:p>
        </p:txBody>
      </p:sp>
      <p:sp>
        <p:nvSpPr>
          <p:cNvPr id="11" name="Textfeld 10"/>
          <p:cNvSpPr txBox="1"/>
          <p:nvPr/>
        </p:nvSpPr>
        <p:spPr>
          <a:xfrm>
            <a:off x="4172288" y="5335203"/>
            <a:ext cx="766557" cy="369332"/>
          </a:xfrm>
          <a:prstGeom prst="rect">
            <a:avLst/>
          </a:prstGeom>
          <a:noFill/>
        </p:spPr>
        <p:txBody>
          <a:bodyPr wrap="none" rtlCol="0">
            <a:spAutoFit/>
          </a:bodyPr>
          <a:lstStyle/>
          <a:p>
            <a:r>
              <a:rPr lang="en-US" dirty="0" smtClean="0"/>
              <a:t>TIK3.3</a:t>
            </a:r>
            <a:endParaRPr lang="en-US" dirty="0"/>
          </a:p>
        </p:txBody>
      </p:sp>
      <p:sp>
        <p:nvSpPr>
          <p:cNvPr id="12" name="Textfeld 11"/>
          <p:cNvSpPr txBox="1"/>
          <p:nvPr/>
        </p:nvSpPr>
        <p:spPr>
          <a:xfrm>
            <a:off x="6169921" y="2114989"/>
            <a:ext cx="766557" cy="369332"/>
          </a:xfrm>
          <a:prstGeom prst="rect">
            <a:avLst/>
          </a:prstGeom>
          <a:noFill/>
        </p:spPr>
        <p:txBody>
          <a:bodyPr wrap="none" rtlCol="0">
            <a:spAutoFit/>
          </a:bodyPr>
          <a:lstStyle/>
          <a:p>
            <a:r>
              <a:rPr lang="en-US" dirty="0" smtClean="0"/>
              <a:t>TIK3.2</a:t>
            </a:r>
            <a:endParaRPr lang="en-US" dirty="0"/>
          </a:p>
        </p:txBody>
      </p:sp>
      <p:sp>
        <p:nvSpPr>
          <p:cNvPr id="13" name="Textfeld 12"/>
          <p:cNvSpPr txBox="1"/>
          <p:nvPr/>
        </p:nvSpPr>
        <p:spPr>
          <a:xfrm>
            <a:off x="8181412" y="4137818"/>
            <a:ext cx="766557" cy="369332"/>
          </a:xfrm>
          <a:prstGeom prst="rect">
            <a:avLst/>
          </a:prstGeom>
          <a:noFill/>
        </p:spPr>
        <p:txBody>
          <a:bodyPr wrap="none" rtlCol="0">
            <a:spAutoFit/>
          </a:bodyPr>
          <a:lstStyle/>
          <a:p>
            <a:r>
              <a:rPr lang="en-US" dirty="0" smtClean="0"/>
              <a:t>TIK3.1</a:t>
            </a:r>
            <a:endParaRPr lang="en-US" dirty="0"/>
          </a:p>
        </p:txBody>
      </p:sp>
      <p:cxnSp>
        <p:nvCxnSpPr>
          <p:cNvPr id="14" name="Gerade Verbindung mit Pfeil 13"/>
          <p:cNvCxnSpPr>
            <a:stCxn id="11" idx="0"/>
          </p:cNvCxnSpPr>
          <p:nvPr/>
        </p:nvCxnSpPr>
        <p:spPr>
          <a:xfrm flipH="1" flipV="1">
            <a:off x="4172288" y="4653136"/>
            <a:ext cx="383279" cy="6820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Gerade Verbindung mit Pfeil 15"/>
          <p:cNvCxnSpPr>
            <a:stCxn id="12" idx="3"/>
            <a:endCxn id="10" idx="3"/>
          </p:cNvCxnSpPr>
          <p:nvPr/>
        </p:nvCxnSpPr>
        <p:spPr>
          <a:xfrm flipV="1">
            <a:off x="6936478" y="2223146"/>
            <a:ext cx="988541" cy="765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Gerade Verbindung mit Pfeil 17"/>
          <p:cNvCxnSpPr>
            <a:stCxn id="13" idx="0"/>
          </p:cNvCxnSpPr>
          <p:nvPr/>
        </p:nvCxnSpPr>
        <p:spPr>
          <a:xfrm flipV="1">
            <a:off x="8564691" y="3005244"/>
            <a:ext cx="298336" cy="11325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4682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9"/>
          </p:nvPr>
        </p:nvSpPr>
        <p:spPr/>
        <p:txBody>
          <a:bodyPr/>
          <a:lstStyle/>
          <a:p>
            <a:pPr>
              <a:defRPr/>
            </a:pPr>
            <a:fld id="{BA503F6F-D30D-4724-B9CF-FBFB33E1BD82}" type="slidenum">
              <a:rPr lang="de-DE" altLang="de-DE" smtClean="0"/>
              <a:pPr>
                <a:defRPr/>
              </a:pPr>
              <a:t>30</a:t>
            </a:fld>
            <a:endParaRPr lang="de-DE" altLang="de-DE"/>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0"/>
            <a:ext cx="2223160" cy="6858000"/>
          </a:xfrm>
          <a:prstGeom prst="rect">
            <a:avLst/>
          </a:prstGeom>
          <a:ln>
            <a:noFill/>
          </a:ln>
          <a:effectLst>
            <a:softEdge rad="112500"/>
          </a:effectLst>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9755" y="0"/>
            <a:ext cx="5401386" cy="6858000"/>
          </a:xfrm>
          <a:prstGeom prst="rect">
            <a:avLst/>
          </a:prstGeom>
          <a:ln>
            <a:noFill/>
          </a:ln>
          <a:effectLst>
            <a:softEdge rad="112500"/>
          </a:effectLst>
        </p:spPr>
      </p:pic>
      <p:sp>
        <p:nvSpPr>
          <p:cNvPr id="2" name="Textfeld 1"/>
          <p:cNvSpPr txBox="1"/>
          <p:nvPr/>
        </p:nvSpPr>
        <p:spPr>
          <a:xfrm>
            <a:off x="3059832" y="2413337"/>
            <a:ext cx="417102" cy="3108543"/>
          </a:xfrm>
          <a:prstGeom prst="rect">
            <a:avLst/>
          </a:prstGeom>
          <a:noFill/>
        </p:spPr>
        <p:txBody>
          <a:bodyPr wrap="none" rtlCol="0">
            <a:spAutoFit/>
          </a:bodyPr>
          <a:lstStyle/>
          <a:p>
            <a:r>
              <a:rPr lang="de-DE" sz="2800" b="1" i="1" dirty="0"/>
              <a:t>T</a:t>
            </a:r>
          </a:p>
          <a:p>
            <a:r>
              <a:rPr lang="de-DE" sz="2800" b="1" i="1" dirty="0"/>
              <a:t>H</a:t>
            </a:r>
          </a:p>
          <a:p>
            <a:r>
              <a:rPr lang="de-DE" sz="2800" b="1" i="1" dirty="0"/>
              <a:t>A</a:t>
            </a:r>
          </a:p>
          <a:p>
            <a:r>
              <a:rPr lang="de-DE" sz="2800" b="1" i="1" dirty="0"/>
              <a:t>N</a:t>
            </a:r>
          </a:p>
          <a:p>
            <a:r>
              <a:rPr lang="de-DE" sz="2800" b="1" i="1" dirty="0"/>
              <a:t>K</a:t>
            </a:r>
          </a:p>
          <a:p>
            <a:r>
              <a:rPr lang="de-DE" sz="2800" b="1" i="1" dirty="0"/>
              <a:t>S</a:t>
            </a:r>
          </a:p>
          <a:p>
            <a:r>
              <a:rPr lang="de-DE" sz="2800" b="1" i="1" dirty="0"/>
              <a:t>!</a:t>
            </a:r>
          </a:p>
        </p:txBody>
      </p:sp>
    </p:spTree>
    <p:extLst>
      <p:ext uri="{BB962C8B-B14F-4D97-AF65-F5344CB8AC3E}">
        <p14:creationId xmlns:p14="http://schemas.microsoft.com/office/powerpoint/2010/main" val="1349095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001" r="4924"/>
          <a:stretch/>
        </p:blipFill>
        <p:spPr>
          <a:xfrm>
            <a:off x="1563681" y="18000"/>
            <a:ext cx="7580319" cy="6840000"/>
          </a:xfrm>
        </p:spPr>
      </p:pic>
      <p:sp>
        <p:nvSpPr>
          <p:cNvPr id="5" name="Foliennummernplatzhalter 4"/>
          <p:cNvSpPr>
            <a:spLocks noGrp="1"/>
          </p:cNvSpPr>
          <p:nvPr>
            <p:ph type="sldNum" sz="quarter" idx="19"/>
          </p:nvPr>
        </p:nvSpPr>
        <p:spPr/>
        <p:txBody>
          <a:bodyPr/>
          <a:lstStyle/>
          <a:p>
            <a:pPr>
              <a:defRPr/>
            </a:pPr>
            <a:fld id="{BA503F6F-D30D-4724-B9CF-FBFB33E1BD82}" type="slidenum">
              <a:rPr lang="de-DE" altLang="de-DE" smtClean="0"/>
              <a:pPr>
                <a:defRPr/>
              </a:pPr>
              <a:t>4</a:t>
            </a:fld>
            <a:endParaRPr lang="de-DE" altLang="de-DE"/>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43961"/>
            <a:ext cx="3621752" cy="3600000"/>
          </a:xfrm>
          <a:prstGeom prst="rect">
            <a:avLst/>
          </a:prstGeom>
          <a:ln>
            <a:noFill/>
          </a:ln>
          <a:effectLst>
            <a:softEdge rad="112500"/>
          </a:effectLst>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843961"/>
            <a:ext cx="2310632" cy="360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Inhaltsplatzhalter 2"/>
          <p:cNvSpPr>
            <a:spLocks noGrp="1"/>
          </p:cNvSpPr>
          <p:nvPr>
            <p:ph idx="17"/>
          </p:nvPr>
        </p:nvSpPr>
        <p:spPr bwMode="auto">
          <a:xfrm>
            <a:off x="511777" y="371672"/>
            <a:ext cx="2584057" cy="576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de-DE" dirty="0" smtClean="0"/>
              <a:t>M&amp;R System</a:t>
            </a:r>
          </a:p>
          <a:p>
            <a:r>
              <a:rPr lang="en-US" altLang="de-DE" dirty="0" smtClean="0"/>
              <a:t>overview</a:t>
            </a:r>
            <a:endParaRPr lang="en-US" altLang="de-DE" dirty="0"/>
          </a:p>
        </p:txBody>
      </p:sp>
      <p:sp>
        <p:nvSpPr>
          <p:cNvPr id="10" name="Textfeld 9"/>
          <p:cNvSpPr txBox="1"/>
          <p:nvPr/>
        </p:nvSpPr>
        <p:spPr>
          <a:xfrm>
            <a:off x="4932040" y="3599286"/>
            <a:ext cx="1780359" cy="523220"/>
          </a:xfrm>
          <a:prstGeom prst="rect">
            <a:avLst/>
          </a:prstGeom>
          <a:noFill/>
        </p:spPr>
        <p:txBody>
          <a:bodyPr wrap="none" rtlCol="0">
            <a:spAutoFit/>
          </a:bodyPr>
          <a:lstStyle/>
          <a:p>
            <a:pPr marL="285750" indent="-285750">
              <a:buFont typeface="Wingdings" panose="05000000000000000000" pitchFamily="2" charset="2"/>
              <a:buChar char="ü"/>
            </a:pPr>
            <a:r>
              <a:rPr lang="en-US" sz="1400" dirty="0">
                <a:solidFill>
                  <a:srgbClr val="00B050"/>
                </a:solidFill>
              </a:rPr>
              <a:t>LH2 </a:t>
            </a:r>
            <a:r>
              <a:rPr lang="en-US" sz="1400" dirty="0" smtClean="0">
                <a:solidFill>
                  <a:srgbClr val="00B050"/>
                </a:solidFill>
              </a:rPr>
              <a:t>Pumps TIK3.2</a:t>
            </a:r>
            <a:endParaRPr lang="en-US" sz="1400" dirty="0">
              <a:solidFill>
                <a:srgbClr val="00B050"/>
              </a:solidFill>
            </a:endParaRPr>
          </a:p>
          <a:p>
            <a:r>
              <a:rPr lang="en-US" sz="1400" dirty="0">
                <a:solidFill>
                  <a:srgbClr val="00B050"/>
                </a:solidFill>
              </a:rPr>
              <a:t>(CDR May 2016)</a:t>
            </a:r>
          </a:p>
        </p:txBody>
      </p:sp>
      <p:sp>
        <p:nvSpPr>
          <p:cNvPr id="11" name="Textfeld 10"/>
          <p:cNvSpPr txBox="1"/>
          <p:nvPr/>
        </p:nvSpPr>
        <p:spPr>
          <a:xfrm>
            <a:off x="6516216" y="4803636"/>
            <a:ext cx="1973489" cy="523220"/>
          </a:xfrm>
          <a:prstGeom prst="rect">
            <a:avLst/>
          </a:prstGeom>
          <a:noFill/>
        </p:spPr>
        <p:txBody>
          <a:bodyPr wrap="none" rtlCol="0">
            <a:spAutoFit/>
          </a:bodyPr>
          <a:lstStyle/>
          <a:p>
            <a:pPr marL="285750" indent="-285750">
              <a:buFont typeface="Wingdings" panose="05000000000000000000" pitchFamily="2" charset="2"/>
              <a:buChar char="ü"/>
            </a:pPr>
            <a:r>
              <a:rPr lang="en-US" sz="1400" dirty="0">
                <a:solidFill>
                  <a:srgbClr val="00B050"/>
                </a:solidFill>
              </a:rPr>
              <a:t>Transfer </a:t>
            </a:r>
            <a:r>
              <a:rPr lang="en-US" sz="1400" dirty="0" smtClean="0">
                <a:solidFill>
                  <a:srgbClr val="00B050"/>
                </a:solidFill>
              </a:rPr>
              <a:t>lines TIK3.2 </a:t>
            </a:r>
            <a:endParaRPr lang="en-US" sz="1400" dirty="0">
              <a:solidFill>
                <a:srgbClr val="00B050"/>
              </a:solidFill>
            </a:endParaRPr>
          </a:p>
          <a:p>
            <a:r>
              <a:rPr lang="en-US" sz="1400" dirty="0">
                <a:solidFill>
                  <a:srgbClr val="00B050"/>
                </a:solidFill>
              </a:rPr>
              <a:t>(CDR May 2016)</a:t>
            </a:r>
          </a:p>
        </p:txBody>
      </p:sp>
      <p:sp>
        <p:nvSpPr>
          <p:cNvPr id="12" name="Textfeld 11"/>
          <p:cNvSpPr txBox="1"/>
          <p:nvPr/>
        </p:nvSpPr>
        <p:spPr>
          <a:xfrm>
            <a:off x="1563681" y="1843961"/>
            <a:ext cx="1943674" cy="523220"/>
          </a:xfrm>
          <a:prstGeom prst="rect">
            <a:avLst/>
          </a:prstGeom>
          <a:noFill/>
        </p:spPr>
        <p:txBody>
          <a:bodyPr wrap="none" rtlCol="0">
            <a:spAutoFit/>
          </a:bodyPr>
          <a:lstStyle/>
          <a:p>
            <a:pPr marL="285750" indent="-285750">
              <a:buFont typeface="Wingdings" panose="05000000000000000000" pitchFamily="2" charset="2"/>
              <a:buChar char="ü"/>
            </a:pPr>
            <a:r>
              <a:rPr lang="en-US" sz="1400" dirty="0">
                <a:solidFill>
                  <a:srgbClr val="00B050"/>
                </a:solidFill>
              </a:rPr>
              <a:t>Rotation </a:t>
            </a:r>
            <a:r>
              <a:rPr lang="en-US" sz="1400" dirty="0" smtClean="0">
                <a:solidFill>
                  <a:srgbClr val="00B050"/>
                </a:solidFill>
              </a:rPr>
              <a:t>Unit TIK3.1</a:t>
            </a:r>
            <a:endParaRPr lang="en-US" sz="1400" dirty="0">
              <a:solidFill>
                <a:srgbClr val="00B050"/>
              </a:solidFill>
            </a:endParaRPr>
          </a:p>
          <a:p>
            <a:r>
              <a:rPr lang="en-US" sz="1400" dirty="0">
                <a:solidFill>
                  <a:srgbClr val="00B050"/>
                </a:solidFill>
              </a:rPr>
              <a:t>(CDR May 2016)</a:t>
            </a:r>
          </a:p>
        </p:txBody>
      </p:sp>
      <p:sp>
        <p:nvSpPr>
          <p:cNvPr id="14" name="Textfeld 13"/>
          <p:cNvSpPr txBox="1"/>
          <p:nvPr/>
        </p:nvSpPr>
        <p:spPr>
          <a:xfrm>
            <a:off x="3110965" y="5921404"/>
            <a:ext cx="2115836" cy="523220"/>
          </a:xfrm>
          <a:prstGeom prst="rect">
            <a:avLst/>
          </a:prstGeom>
          <a:noFill/>
        </p:spPr>
        <p:txBody>
          <a:bodyPr wrap="none" rtlCol="0">
            <a:spAutoFit/>
          </a:bodyPr>
          <a:lstStyle/>
          <a:p>
            <a:pPr marL="285750" indent="-285750">
              <a:buFont typeface="Wingdings" panose="05000000000000000000" pitchFamily="2" charset="2"/>
              <a:buChar char="ü"/>
            </a:pPr>
            <a:r>
              <a:rPr lang="en-US" sz="1400" dirty="0">
                <a:solidFill>
                  <a:srgbClr val="00B050"/>
                </a:solidFill>
              </a:rPr>
              <a:t>Be raw </a:t>
            </a:r>
            <a:r>
              <a:rPr lang="en-US" sz="1400" dirty="0" smtClean="0">
                <a:solidFill>
                  <a:srgbClr val="00B050"/>
                </a:solidFill>
              </a:rPr>
              <a:t>material TIK3.1</a:t>
            </a:r>
            <a:endParaRPr lang="en-US" sz="1400" dirty="0">
              <a:solidFill>
                <a:srgbClr val="00B050"/>
              </a:solidFill>
            </a:endParaRPr>
          </a:p>
          <a:p>
            <a:r>
              <a:rPr lang="en-US" sz="1400" dirty="0">
                <a:solidFill>
                  <a:srgbClr val="00B050"/>
                </a:solidFill>
              </a:rPr>
              <a:t>(CDR May 2016)</a:t>
            </a:r>
          </a:p>
        </p:txBody>
      </p:sp>
      <p:sp>
        <p:nvSpPr>
          <p:cNvPr id="15" name="Textfeld 14"/>
          <p:cNvSpPr txBox="1"/>
          <p:nvPr/>
        </p:nvSpPr>
        <p:spPr>
          <a:xfrm>
            <a:off x="5030601" y="84343"/>
            <a:ext cx="1613903" cy="523220"/>
          </a:xfrm>
          <a:prstGeom prst="rect">
            <a:avLst/>
          </a:prstGeom>
          <a:noFill/>
        </p:spPr>
        <p:txBody>
          <a:bodyPr wrap="none" rtlCol="0">
            <a:spAutoFit/>
          </a:bodyPr>
          <a:lstStyle/>
          <a:p>
            <a:pPr marL="285750" indent="-285750">
              <a:buFont typeface="Wingdings" panose="05000000000000000000" pitchFamily="2" charset="2"/>
              <a:buChar char="ü"/>
            </a:pPr>
            <a:r>
              <a:rPr lang="en-US" sz="1400" dirty="0" smtClean="0">
                <a:solidFill>
                  <a:srgbClr val="00B050"/>
                </a:solidFill>
              </a:rPr>
              <a:t>Cryostat TIK 3.2</a:t>
            </a:r>
            <a:endParaRPr lang="en-US" sz="1400" dirty="0">
              <a:solidFill>
                <a:srgbClr val="00B050"/>
              </a:solidFill>
            </a:endParaRPr>
          </a:p>
          <a:p>
            <a:r>
              <a:rPr lang="en-US" sz="1400" dirty="0">
                <a:solidFill>
                  <a:srgbClr val="00B050"/>
                </a:solidFill>
              </a:rPr>
              <a:t>(CDR </a:t>
            </a:r>
            <a:r>
              <a:rPr lang="en-US" sz="1400" dirty="0" smtClean="0">
                <a:solidFill>
                  <a:srgbClr val="00B050"/>
                </a:solidFill>
              </a:rPr>
              <a:t>Feb. 2017)</a:t>
            </a:r>
            <a:endParaRPr lang="en-US" sz="1400" dirty="0">
              <a:solidFill>
                <a:srgbClr val="00B050"/>
              </a:solidFill>
            </a:endParaRPr>
          </a:p>
        </p:txBody>
      </p:sp>
      <p:sp>
        <p:nvSpPr>
          <p:cNvPr id="16" name="Textfeld 15"/>
          <p:cNvSpPr txBox="1"/>
          <p:nvPr/>
        </p:nvSpPr>
        <p:spPr>
          <a:xfrm>
            <a:off x="2562152" y="3540378"/>
            <a:ext cx="1372492" cy="523220"/>
          </a:xfrm>
          <a:prstGeom prst="rect">
            <a:avLst/>
          </a:prstGeom>
          <a:noFill/>
        </p:spPr>
        <p:txBody>
          <a:bodyPr wrap="none" rtlCol="0">
            <a:spAutoFit/>
          </a:bodyPr>
          <a:lstStyle/>
          <a:p>
            <a:r>
              <a:rPr lang="en-US" sz="1400" dirty="0" smtClean="0">
                <a:solidFill>
                  <a:srgbClr val="FF0000"/>
                </a:solidFill>
              </a:rPr>
              <a:t>Twister TIK 3.1</a:t>
            </a:r>
            <a:endParaRPr lang="en-US" sz="1400" dirty="0">
              <a:solidFill>
                <a:srgbClr val="FF0000"/>
              </a:solidFill>
            </a:endParaRPr>
          </a:p>
          <a:p>
            <a:r>
              <a:rPr lang="en-US" sz="1400" dirty="0">
                <a:solidFill>
                  <a:srgbClr val="FF0000"/>
                </a:solidFill>
              </a:rPr>
              <a:t>(CDR </a:t>
            </a:r>
            <a:r>
              <a:rPr lang="en-US" sz="1400" dirty="0" smtClean="0">
                <a:solidFill>
                  <a:srgbClr val="FF0000"/>
                </a:solidFill>
              </a:rPr>
              <a:t>Aug. 2017)</a:t>
            </a:r>
            <a:endParaRPr lang="en-US" sz="1400" dirty="0">
              <a:solidFill>
                <a:srgbClr val="FF0000"/>
              </a:solidFill>
            </a:endParaRPr>
          </a:p>
        </p:txBody>
      </p:sp>
      <p:sp>
        <p:nvSpPr>
          <p:cNvPr id="17" name="Ellipse 16"/>
          <p:cNvSpPr/>
          <p:nvPr/>
        </p:nvSpPr>
        <p:spPr>
          <a:xfrm>
            <a:off x="7251272" y="18000"/>
            <a:ext cx="1569200" cy="1322768"/>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Gerader Verbinder 17"/>
          <p:cNvCxnSpPr>
            <a:stCxn id="15" idx="3"/>
            <a:endCxn id="17" idx="2"/>
          </p:cNvCxnSpPr>
          <p:nvPr/>
        </p:nvCxnSpPr>
        <p:spPr>
          <a:xfrm>
            <a:off x="6644504" y="345953"/>
            <a:ext cx="606768" cy="333431"/>
          </a:xfrm>
          <a:prstGeom prst="line">
            <a:avLst/>
          </a:prstGeom>
          <a:ln>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19" name="Gerade Verbindung mit Pfeil 18"/>
          <p:cNvCxnSpPr>
            <a:stCxn id="10" idx="0"/>
          </p:cNvCxnSpPr>
          <p:nvPr/>
        </p:nvCxnSpPr>
        <p:spPr>
          <a:xfrm flipH="1" flipV="1">
            <a:off x="5521982" y="1628800"/>
            <a:ext cx="300238" cy="1970486"/>
          </a:xfrm>
          <a:prstGeom prst="straightConnector1">
            <a:avLst/>
          </a:prstGeom>
          <a:ln>
            <a:solidFill>
              <a:srgbClr val="00B050"/>
            </a:solidFill>
            <a:tailEnd type="triangle"/>
          </a:ln>
        </p:spPr>
        <p:style>
          <a:lnRef idx="1">
            <a:schemeClr val="accent3"/>
          </a:lnRef>
          <a:fillRef idx="0">
            <a:schemeClr val="accent3"/>
          </a:fillRef>
          <a:effectRef idx="0">
            <a:schemeClr val="accent3"/>
          </a:effectRef>
          <a:fontRef idx="minor">
            <a:schemeClr val="tx1"/>
          </a:fontRef>
        </p:style>
      </p:cxnSp>
      <p:sp>
        <p:nvSpPr>
          <p:cNvPr id="20" name="Ellipse 19"/>
          <p:cNvSpPr/>
          <p:nvPr/>
        </p:nvSpPr>
        <p:spPr>
          <a:xfrm>
            <a:off x="993785" y="3155292"/>
            <a:ext cx="890047" cy="201622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feld 20"/>
          <p:cNvSpPr txBox="1"/>
          <p:nvPr/>
        </p:nvSpPr>
        <p:spPr>
          <a:xfrm>
            <a:off x="380052" y="5538532"/>
            <a:ext cx="2031708" cy="954107"/>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solidFill>
                  <a:srgbClr val="00B050"/>
                </a:solidFill>
              </a:rPr>
              <a:t>Cold, Moderators, </a:t>
            </a:r>
            <a:endParaRPr lang="en-US" sz="1400" dirty="0" smtClean="0">
              <a:solidFill>
                <a:srgbClr val="00B050"/>
              </a:solidFill>
            </a:endParaRPr>
          </a:p>
          <a:p>
            <a:pPr marL="285750" indent="-285750">
              <a:buFont typeface="Wingdings" panose="05000000000000000000" pitchFamily="2" charset="2"/>
              <a:buChar char="ü"/>
            </a:pPr>
            <a:r>
              <a:rPr lang="en-US" sz="1400" dirty="0" smtClean="0">
                <a:solidFill>
                  <a:srgbClr val="00B050"/>
                </a:solidFill>
              </a:rPr>
              <a:t>thermal </a:t>
            </a:r>
            <a:r>
              <a:rPr lang="en-US" sz="1400" dirty="0">
                <a:solidFill>
                  <a:srgbClr val="00B050"/>
                </a:solidFill>
              </a:rPr>
              <a:t>Moderators, </a:t>
            </a:r>
            <a:endParaRPr lang="en-US" sz="1400" dirty="0" smtClean="0">
              <a:solidFill>
                <a:srgbClr val="00B050"/>
              </a:solidFill>
            </a:endParaRPr>
          </a:p>
          <a:p>
            <a:pPr marL="285750" indent="-285750">
              <a:buFont typeface="Wingdings" panose="05000000000000000000" pitchFamily="2" charset="2"/>
              <a:buChar char="ü"/>
            </a:pPr>
            <a:r>
              <a:rPr lang="en-US" sz="1400" dirty="0" smtClean="0">
                <a:solidFill>
                  <a:srgbClr val="00B050"/>
                </a:solidFill>
              </a:rPr>
              <a:t>Reflectors TIK3.1 </a:t>
            </a:r>
          </a:p>
          <a:p>
            <a:r>
              <a:rPr lang="en-US" sz="1400" dirty="0" smtClean="0">
                <a:solidFill>
                  <a:srgbClr val="00B050"/>
                </a:solidFill>
              </a:rPr>
              <a:t>(CDR Oct. 2016)</a:t>
            </a:r>
            <a:endParaRPr lang="en-US" sz="1400" dirty="0">
              <a:solidFill>
                <a:srgbClr val="00B050"/>
              </a:solidFill>
            </a:endParaRPr>
          </a:p>
        </p:txBody>
      </p:sp>
      <p:sp>
        <p:nvSpPr>
          <p:cNvPr id="22" name="Ellipse 21"/>
          <p:cNvSpPr/>
          <p:nvPr/>
        </p:nvSpPr>
        <p:spPr>
          <a:xfrm>
            <a:off x="2329314" y="6265473"/>
            <a:ext cx="432048" cy="456002"/>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Gerader Verbinder 22"/>
          <p:cNvCxnSpPr>
            <a:stCxn id="22" idx="2"/>
          </p:cNvCxnSpPr>
          <p:nvPr/>
        </p:nvCxnSpPr>
        <p:spPr>
          <a:xfrm flipH="1" flipV="1">
            <a:off x="1979712" y="6021288"/>
            <a:ext cx="349602" cy="47218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a:stCxn id="14" idx="1"/>
          </p:cNvCxnSpPr>
          <p:nvPr/>
        </p:nvCxnSpPr>
        <p:spPr>
          <a:xfrm flipH="1">
            <a:off x="2550835" y="6183014"/>
            <a:ext cx="560130" cy="23979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a:stCxn id="14" idx="1"/>
          </p:cNvCxnSpPr>
          <p:nvPr/>
        </p:nvCxnSpPr>
        <p:spPr>
          <a:xfrm flipH="1">
            <a:off x="2429833" y="6183014"/>
            <a:ext cx="681132" cy="46927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r Verbinder 25"/>
          <p:cNvCxnSpPr>
            <a:stCxn id="16" idx="1"/>
          </p:cNvCxnSpPr>
          <p:nvPr/>
        </p:nvCxnSpPr>
        <p:spPr>
          <a:xfrm flipH="1">
            <a:off x="1898216" y="3801988"/>
            <a:ext cx="663936" cy="223138"/>
          </a:xfrm>
          <a:prstGeom prst="line">
            <a:avLst/>
          </a:prstGeom>
        </p:spPr>
        <p:style>
          <a:lnRef idx="1">
            <a:schemeClr val="accent2"/>
          </a:lnRef>
          <a:fillRef idx="0">
            <a:schemeClr val="accent2"/>
          </a:fillRef>
          <a:effectRef idx="0">
            <a:schemeClr val="accent2"/>
          </a:effectRef>
          <a:fontRef idx="minor">
            <a:schemeClr val="tx1"/>
          </a:fontRef>
        </p:style>
      </p:cxnSp>
      <p:cxnSp>
        <p:nvCxnSpPr>
          <p:cNvPr id="37" name="Gerade Verbindung mit Pfeil 36"/>
          <p:cNvCxnSpPr/>
          <p:nvPr/>
        </p:nvCxnSpPr>
        <p:spPr>
          <a:xfrm flipH="1" flipV="1">
            <a:off x="5025149" y="1628800"/>
            <a:ext cx="797071" cy="1970486"/>
          </a:xfrm>
          <a:prstGeom prst="straightConnector1">
            <a:avLst/>
          </a:prstGeom>
          <a:ln>
            <a:solidFill>
              <a:srgbClr val="00B050"/>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718797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7"/>
          </p:nvPr>
        </p:nvSpPr>
        <p:spPr/>
        <p:txBody>
          <a:bodyPr/>
          <a:lstStyle/>
          <a:p>
            <a:r>
              <a:rPr lang="en-US" dirty="0" smtClean="0"/>
              <a:t>CMS flow chart</a:t>
            </a:r>
            <a:endParaRPr lang="en-US" dirty="0"/>
          </a:p>
        </p:txBody>
      </p:sp>
      <p:sp>
        <p:nvSpPr>
          <p:cNvPr id="5" name="Foliennummernplatzhalter 4"/>
          <p:cNvSpPr>
            <a:spLocks noGrp="1"/>
          </p:cNvSpPr>
          <p:nvPr>
            <p:ph type="sldNum" sz="quarter" idx="19"/>
          </p:nvPr>
        </p:nvSpPr>
        <p:spPr/>
        <p:txBody>
          <a:bodyPr/>
          <a:lstStyle/>
          <a:p>
            <a:pPr>
              <a:defRPr/>
            </a:pPr>
            <a:fld id="{BA503F6F-D30D-4724-B9CF-FBFB33E1BD82}" type="slidenum">
              <a:rPr lang="de-DE" altLang="de-DE" smtClean="0"/>
              <a:pPr>
                <a:defRPr/>
              </a:pPr>
              <a:t>5</a:t>
            </a:fld>
            <a:endParaRPr lang="de-DE" altLang="de-DE"/>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556792"/>
            <a:ext cx="7335855" cy="4711864"/>
          </a:xfrm>
          <a:prstGeom prst="rect">
            <a:avLst/>
          </a:prstGeom>
          <a:noFill/>
          <a:ln>
            <a:noFill/>
          </a:ln>
        </p:spPr>
      </p:pic>
      <p:sp>
        <p:nvSpPr>
          <p:cNvPr id="9" name="Geschweifte Klammer links 8"/>
          <p:cNvSpPr/>
          <p:nvPr/>
        </p:nvSpPr>
        <p:spPr>
          <a:xfrm rot="16200000">
            <a:off x="5243824" y="3724624"/>
            <a:ext cx="217336" cy="5305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feld 6"/>
          <p:cNvSpPr txBox="1"/>
          <p:nvPr/>
        </p:nvSpPr>
        <p:spPr>
          <a:xfrm>
            <a:off x="4427984" y="6453948"/>
            <a:ext cx="2031390" cy="369332"/>
          </a:xfrm>
          <a:prstGeom prst="rect">
            <a:avLst/>
          </a:prstGeom>
          <a:noFill/>
        </p:spPr>
        <p:txBody>
          <a:bodyPr wrap="none" rtlCol="0">
            <a:spAutoFit/>
          </a:bodyPr>
          <a:lstStyle/>
          <a:p>
            <a:r>
              <a:rPr lang="en-US" dirty="0"/>
              <a:t>scope of </a:t>
            </a:r>
            <a:r>
              <a:rPr lang="en-US" dirty="0" smtClean="0"/>
              <a:t>supply FZJ </a:t>
            </a:r>
            <a:endParaRPr lang="en-US" dirty="0"/>
          </a:p>
        </p:txBody>
      </p:sp>
    </p:spTree>
    <p:extLst>
      <p:ext uri="{BB962C8B-B14F-4D97-AF65-F5344CB8AC3E}">
        <p14:creationId xmlns:p14="http://schemas.microsoft.com/office/powerpoint/2010/main" val="32662525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Inhaltsplatzhalter 2"/>
          <p:cNvSpPr>
            <a:spLocks noGrp="1"/>
          </p:cNvSpPr>
          <p:nvPr>
            <p:ph idx="17"/>
          </p:nvPr>
        </p:nvSpPr>
        <p:spPr bwMode="auto">
          <a:xfrm>
            <a:off x="720725" y="620713"/>
            <a:ext cx="7488238" cy="576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de-DE" dirty="0" smtClean="0"/>
              <a:t>Cryostat Design Overview</a:t>
            </a:r>
          </a:p>
        </p:txBody>
      </p:sp>
      <p:sp>
        <p:nvSpPr>
          <p:cNvPr id="18436" name="Foliennummernplatzhalter 5"/>
          <p:cNvSpPr>
            <a:spLocks noGrp="1"/>
          </p:cNvSpPr>
          <p:nvPr>
            <p:ph type="sldNum" sz="quarter"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B0D8EE8-41E4-47F3-8A83-21A6E7D9B8EF}" type="slidenum">
              <a:rPr lang="de-DE" altLang="de-DE">
                <a:solidFill>
                  <a:srgbClr val="898989"/>
                </a:solidFill>
              </a:rPr>
              <a:pPr/>
              <a:t>6</a:t>
            </a:fld>
            <a:endParaRPr lang="de-DE" altLang="de-DE">
              <a:solidFill>
                <a:srgbClr val="898989"/>
              </a:solidFill>
            </a:endParaRPr>
          </a:p>
        </p:txBody>
      </p:sp>
      <p:sp>
        <p:nvSpPr>
          <p:cNvPr id="18438" name="Inhaltsplatzhalter 1"/>
          <p:cNvSpPr>
            <a:spLocks noGrp="1"/>
          </p:cNvSpPr>
          <p:nvPr>
            <p:ph idx="1"/>
          </p:nvPr>
        </p:nvSpPr>
        <p:spPr bwMode="auto">
          <a:xfrm>
            <a:off x="720725" y="1341438"/>
            <a:ext cx="3779838" cy="4933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endParaRPr lang="de-DE" altLang="en-US" sz="900" dirty="0" smtClean="0"/>
          </a:p>
          <a:p>
            <a:r>
              <a:rPr lang="de-DE" altLang="en-US" sz="1200" dirty="0" err="1" smtClean="0"/>
              <a:t>Weight</a:t>
            </a:r>
            <a:r>
              <a:rPr lang="de-DE" altLang="en-US" sz="1200" dirty="0" smtClean="0"/>
              <a:t>	2.87 t 	(total)</a:t>
            </a:r>
          </a:p>
          <a:p>
            <a:r>
              <a:rPr lang="de-DE" altLang="en-US" sz="1200" dirty="0" smtClean="0"/>
              <a:t>Height	3.1 m 	(</a:t>
            </a:r>
            <a:r>
              <a:rPr lang="de-DE" altLang="en-US" sz="1200" dirty="0" err="1" smtClean="0"/>
              <a:t>bottom</a:t>
            </a:r>
            <a:r>
              <a:rPr lang="de-DE" altLang="en-US" sz="1200" dirty="0" smtClean="0"/>
              <a:t> </a:t>
            </a:r>
            <a:r>
              <a:rPr lang="de-DE" altLang="en-US" sz="1200" dirty="0" err="1" smtClean="0"/>
              <a:t>wheels</a:t>
            </a:r>
            <a:r>
              <a:rPr lang="de-DE" altLang="en-US" sz="1200" dirty="0" smtClean="0"/>
              <a:t> </a:t>
            </a:r>
            <a:r>
              <a:rPr lang="de-DE" altLang="en-US" sz="1200" dirty="0" err="1" smtClean="0"/>
              <a:t>to</a:t>
            </a:r>
            <a:r>
              <a:rPr lang="de-DE" altLang="en-US" sz="1200" dirty="0" smtClean="0"/>
              <a:t> </a:t>
            </a:r>
            <a:r>
              <a:rPr lang="de-DE" altLang="en-US" sz="1200" dirty="0" err="1" smtClean="0"/>
              <a:t>upper</a:t>
            </a:r>
            <a:r>
              <a:rPr lang="de-DE" altLang="en-US" sz="1200" dirty="0" smtClean="0"/>
              <a:t>			</a:t>
            </a:r>
            <a:r>
              <a:rPr lang="de-DE" altLang="en-US" sz="1200" dirty="0" err="1" smtClean="0"/>
              <a:t>control</a:t>
            </a:r>
            <a:r>
              <a:rPr lang="de-DE" altLang="en-US" sz="1200" dirty="0" smtClean="0"/>
              <a:t> </a:t>
            </a:r>
            <a:r>
              <a:rPr lang="de-DE" altLang="en-US" sz="1200" dirty="0" err="1" smtClean="0"/>
              <a:t>valves</a:t>
            </a:r>
            <a:r>
              <a:rPr lang="de-DE" altLang="en-US" sz="1200" dirty="0" smtClean="0"/>
              <a:t>)</a:t>
            </a:r>
          </a:p>
          <a:p>
            <a:r>
              <a:rPr lang="de-DE" altLang="en-US" sz="1200" dirty="0" smtClean="0"/>
              <a:t>Volume	~ 4500 l</a:t>
            </a:r>
          </a:p>
          <a:p>
            <a:endParaRPr lang="de-DE" altLang="en-US" sz="1200" dirty="0" smtClean="0"/>
          </a:p>
          <a:p>
            <a:r>
              <a:rPr lang="de-DE" altLang="en-US" sz="1200" u="sng" dirty="0" smtClean="0"/>
              <a:t>Components:</a:t>
            </a:r>
          </a:p>
          <a:p>
            <a:endParaRPr lang="de-DE" altLang="en-US" sz="1200" dirty="0" smtClean="0"/>
          </a:p>
          <a:p>
            <a:r>
              <a:rPr lang="de-DE" altLang="en-US" sz="1200" dirty="0" smtClean="0"/>
              <a:t>- </a:t>
            </a:r>
            <a:r>
              <a:rPr lang="de-DE" altLang="en-US" sz="1200" dirty="0" err="1" smtClean="0"/>
              <a:t>Vessel</a:t>
            </a:r>
            <a:r>
              <a:rPr lang="de-DE" altLang="en-US" sz="1200" dirty="0" smtClean="0"/>
              <a:t>	(</a:t>
            </a:r>
            <a:r>
              <a:rPr lang="de-DE" altLang="en-US" sz="1200" dirty="0" err="1" smtClean="0"/>
              <a:t>consisting</a:t>
            </a:r>
            <a:r>
              <a:rPr lang="de-DE" altLang="en-US" sz="1200" dirty="0" smtClean="0"/>
              <a:t> </a:t>
            </a:r>
            <a:r>
              <a:rPr lang="de-DE" altLang="en-US" sz="1200" dirty="0" err="1" smtClean="0"/>
              <a:t>of</a:t>
            </a:r>
            <a:r>
              <a:rPr lang="de-DE" altLang="en-US" sz="1200" dirty="0" smtClean="0"/>
              <a:t> </a:t>
            </a:r>
            <a:r>
              <a:rPr lang="de-DE" altLang="en-US" sz="1200" dirty="0" err="1" smtClean="0"/>
              <a:t>three</a:t>
            </a:r>
            <a:r>
              <a:rPr lang="de-DE" altLang="en-US" sz="1200" dirty="0" smtClean="0"/>
              <a:t> </a:t>
            </a:r>
            <a:r>
              <a:rPr lang="de-DE" altLang="en-US" sz="1200" dirty="0" err="1" smtClean="0"/>
              <a:t>parts</a:t>
            </a:r>
            <a:r>
              <a:rPr lang="de-DE" altLang="en-US" sz="1200" dirty="0" smtClean="0"/>
              <a:t>:</a:t>
            </a:r>
          </a:p>
          <a:p>
            <a:r>
              <a:rPr lang="de-DE" altLang="en-US" sz="1200" dirty="0" smtClean="0"/>
              <a:t>	 top </a:t>
            </a:r>
            <a:r>
              <a:rPr lang="de-DE" altLang="en-US" sz="1200" dirty="0" err="1" smtClean="0"/>
              <a:t>plate</a:t>
            </a:r>
            <a:r>
              <a:rPr lang="de-DE" altLang="en-US" sz="1200" dirty="0" smtClean="0"/>
              <a:t>, </a:t>
            </a:r>
            <a:r>
              <a:rPr lang="de-DE" altLang="en-US" sz="1200" dirty="0" err="1" smtClean="0"/>
              <a:t>upper</a:t>
            </a:r>
            <a:r>
              <a:rPr lang="de-DE" altLang="en-US" sz="1200" dirty="0" smtClean="0"/>
              <a:t> </a:t>
            </a:r>
            <a:r>
              <a:rPr lang="de-DE" altLang="en-US" sz="1200" dirty="0" err="1" smtClean="0"/>
              <a:t>cylindrical</a:t>
            </a:r>
            <a:r>
              <a:rPr lang="de-DE" altLang="en-US" sz="1200" dirty="0" smtClean="0"/>
              <a:t> </a:t>
            </a:r>
            <a:r>
              <a:rPr lang="de-DE" altLang="en-US" sz="1200" dirty="0" err="1" smtClean="0"/>
              <a:t>part</a:t>
            </a:r>
            <a:r>
              <a:rPr lang="de-DE" altLang="en-US" sz="1200" dirty="0" smtClean="0"/>
              <a:t>,</a:t>
            </a:r>
          </a:p>
          <a:p>
            <a:r>
              <a:rPr lang="de-DE" altLang="en-US" sz="1200" dirty="0" smtClean="0"/>
              <a:t>	 </a:t>
            </a:r>
            <a:r>
              <a:rPr lang="de-DE" altLang="en-US" sz="1200" dirty="0" err="1" smtClean="0"/>
              <a:t>bottom</a:t>
            </a:r>
            <a:r>
              <a:rPr lang="de-DE" altLang="en-US" sz="1200" dirty="0" smtClean="0"/>
              <a:t> </a:t>
            </a:r>
            <a:r>
              <a:rPr lang="de-DE" altLang="en-US" sz="1200" dirty="0" err="1" smtClean="0"/>
              <a:t>part</a:t>
            </a:r>
            <a:r>
              <a:rPr lang="de-DE" altLang="en-US" sz="1200" dirty="0" smtClean="0"/>
              <a:t>)</a:t>
            </a:r>
          </a:p>
          <a:p>
            <a:endParaRPr lang="de-DE" altLang="en-US" sz="1200" dirty="0" smtClean="0"/>
          </a:p>
          <a:p>
            <a:r>
              <a:rPr lang="de-DE" altLang="en-US" sz="1200" dirty="0" smtClean="0"/>
              <a:t>- Hydrogen </a:t>
            </a:r>
            <a:r>
              <a:rPr lang="de-DE" altLang="en-US" sz="1200" dirty="0" err="1" smtClean="0"/>
              <a:t>cycle</a:t>
            </a:r>
            <a:r>
              <a:rPr lang="de-DE" altLang="en-US" sz="1200" dirty="0" smtClean="0"/>
              <a:t> </a:t>
            </a:r>
            <a:r>
              <a:rPr lang="de-DE" altLang="en-US" sz="1200" dirty="0" err="1" smtClean="0"/>
              <a:t>with</a:t>
            </a:r>
            <a:r>
              <a:rPr lang="de-DE" altLang="en-US" sz="1200" dirty="0" smtClean="0"/>
              <a:t> Ortho/Para-Converter, </a:t>
            </a:r>
          </a:p>
          <a:p>
            <a:r>
              <a:rPr lang="de-DE" altLang="en-US" sz="1200" dirty="0" smtClean="0"/>
              <a:t>  </a:t>
            </a:r>
            <a:r>
              <a:rPr lang="de-DE" altLang="en-US" sz="1200" dirty="0" err="1" smtClean="0"/>
              <a:t>Pressure</a:t>
            </a:r>
            <a:r>
              <a:rPr lang="de-DE" altLang="en-US" sz="1200" dirty="0" smtClean="0"/>
              <a:t> Control </a:t>
            </a:r>
            <a:r>
              <a:rPr lang="de-DE" altLang="en-US" sz="1200" dirty="0" err="1" smtClean="0"/>
              <a:t>Buffer</a:t>
            </a:r>
            <a:r>
              <a:rPr lang="de-DE" altLang="en-US" sz="1200" dirty="0" smtClean="0"/>
              <a:t>, </a:t>
            </a:r>
            <a:r>
              <a:rPr lang="de-DE" altLang="en-US" sz="1200" dirty="0" err="1" smtClean="0"/>
              <a:t>pumps</a:t>
            </a:r>
            <a:r>
              <a:rPr lang="de-DE" altLang="en-US" sz="1200" dirty="0" smtClean="0"/>
              <a:t> </a:t>
            </a:r>
            <a:r>
              <a:rPr lang="de-DE" altLang="en-US" sz="1200" dirty="0" err="1" smtClean="0"/>
              <a:t>and</a:t>
            </a:r>
            <a:r>
              <a:rPr lang="de-DE" altLang="en-US" sz="1200" dirty="0" smtClean="0"/>
              <a:t> </a:t>
            </a:r>
            <a:r>
              <a:rPr lang="de-DE" altLang="en-US" sz="1200" dirty="0" err="1" smtClean="0"/>
              <a:t>filter</a:t>
            </a:r>
            <a:endParaRPr lang="de-DE" altLang="en-US" sz="1200" dirty="0" smtClean="0"/>
          </a:p>
          <a:p>
            <a:endParaRPr lang="de-DE" altLang="en-US" sz="1200" dirty="0" smtClean="0"/>
          </a:p>
          <a:p>
            <a:r>
              <a:rPr lang="de-DE" altLang="en-US" sz="1200" dirty="0" smtClean="0"/>
              <a:t>- Helium </a:t>
            </a:r>
            <a:r>
              <a:rPr lang="de-DE" altLang="en-US" sz="1200" dirty="0" err="1" smtClean="0"/>
              <a:t>cycle</a:t>
            </a:r>
            <a:r>
              <a:rPr lang="de-DE" altLang="en-US" sz="1200" dirty="0" smtClean="0"/>
              <a:t> </a:t>
            </a:r>
            <a:r>
              <a:rPr lang="de-DE" altLang="en-US" sz="1200" dirty="0" err="1" smtClean="0"/>
              <a:t>with</a:t>
            </a:r>
            <a:r>
              <a:rPr lang="de-DE" altLang="en-US" sz="1200" dirty="0" smtClean="0"/>
              <a:t> </a:t>
            </a:r>
            <a:r>
              <a:rPr lang="de-DE" altLang="en-US" sz="1200" dirty="0" err="1" smtClean="0"/>
              <a:t>heat</a:t>
            </a:r>
            <a:r>
              <a:rPr lang="de-DE" altLang="en-US" sz="1200" dirty="0" smtClean="0"/>
              <a:t> </a:t>
            </a:r>
            <a:r>
              <a:rPr lang="de-DE" altLang="en-US" sz="1200" dirty="0" err="1" smtClean="0"/>
              <a:t>exchangers</a:t>
            </a:r>
            <a:endParaRPr lang="de-DE" altLang="en-US" sz="1200" dirty="0" smtClean="0"/>
          </a:p>
          <a:p>
            <a:endParaRPr lang="de-DE" altLang="en-US" sz="1200" dirty="0" smtClean="0"/>
          </a:p>
          <a:p>
            <a:r>
              <a:rPr lang="de-DE" altLang="en-US" sz="1200" dirty="0" smtClean="0"/>
              <a:t>- Control </a:t>
            </a:r>
            <a:r>
              <a:rPr lang="de-DE" altLang="en-US" sz="1200" dirty="0" err="1" smtClean="0"/>
              <a:t>valves</a:t>
            </a:r>
            <a:r>
              <a:rPr lang="de-DE" altLang="en-US" sz="1200" dirty="0" smtClean="0"/>
              <a:t> </a:t>
            </a:r>
            <a:r>
              <a:rPr lang="de-DE" altLang="en-US" sz="1200" dirty="0" err="1" smtClean="0"/>
              <a:t>and</a:t>
            </a:r>
            <a:r>
              <a:rPr lang="de-DE" altLang="en-US" sz="1200" dirty="0" smtClean="0"/>
              <a:t> check </a:t>
            </a:r>
            <a:r>
              <a:rPr lang="de-DE" altLang="en-US" sz="1200" dirty="0" err="1" smtClean="0"/>
              <a:t>valves</a:t>
            </a:r>
            <a:endParaRPr lang="de-DE" altLang="en-US" sz="1200" dirty="0" smtClean="0"/>
          </a:p>
          <a:p>
            <a:endParaRPr lang="de-DE" altLang="en-US" sz="1200" dirty="0" smtClean="0"/>
          </a:p>
          <a:p>
            <a:r>
              <a:rPr lang="de-DE" altLang="en-US" sz="1200" dirty="0" smtClean="0"/>
              <a:t>- Instrumentation (</a:t>
            </a:r>
            <a:r>
              <a:rPr lang="de-DE" altLang="en-US" sz="1200" dirty="0" err="1" smtClean="0"/>
              <a:t>pressure</a:t>
            </a:r>
            <a:r>
              <a:rPr lang="de-DE" altLang="en-US" sz="1200" dirty="0" smtClean="0"/>
              <a:t> </a:t>
            </a:r>
            <a:r>
              <a:rPr lang="de-DE" altLang="en-US" sz="1200" dirty="0" err="1" smtClean="0"/>
              <a:t>and</a:t>
            </a:r>
            <a:r>
              <a:rPr lang="de-DE" altLang="en-US" sz="1200" dirty="0" smtClean="0"/>
              <a:t> </a:t>
            </a:r>
            <a:r>
              <a:rPr lang="de-DE" altLang="en-US" sz="1200" dirty="0" err="1" smtClean="0"/>
              <a:t>temperature</a:t>
            </a:r>
            <a:r>
              <a:rPr lang="de-DE" altLang="en-US" sz="1200" dirty="0" smtClean="0"/>
              <a:t> </a:t>
            </a:r>
          </a:p>
          <a:p>
            <a:r>
              <a:rPr lang="de-DE" altLang="en-US" sz="1200" dirty="0" smtClean="0"/>
              <a:t>  </a:t>
            </a:r>
            <a:r>
              <a:rPr lang="de-DE" altLang="en-US" sz="1200" dirty="0" err="1" smtClean="0"/>
              <a:t>sensors</a:t>
            </a:r>
            <a:r>
              <a:rPr lang="de-DE" altLang="en-US" sz="1200" dirty="0" smtClean="0"/>
              <a:t>)</a:t>
            </a:r>
          </a:p>
        </p:txBody>
      </p:sp>
      <p:pic>
        <p:nvPicPr>
          <p:cNvPr id="18439"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2663" y="1711325"/>
            <a:ext cx="3648075"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0" name="Gruppieren 14"/>
          <p:cNvGrpSpPr>
            <a:grpSpLocks/>
          </p:cNvGrpSpPr>
          <p:nvPr/>
        </p:nvGrpSpPr>
        <p:grpSpPr bwMode="auto">
          <a:xfrm>
            <a:off x="4433888" y="1773238"/>
            <a:ext cx="1295400" cy="4176712"/>
            <a:chOff x="4572000" y="1772816"/>
            <a:chExt cx="1296144" cy="4176464"/>
          </a:xfrm>
        </p:grpSpPr>
        <p:cxnSp>
          <p:nvCxnSpPr>
            <p:cNvPr id="7" name="Gerade Verbindung mit Pfeil 6"/>
            <p:cNvCxnSpPr/>
            <p:nvPr/>
          </p:nvCxnSpPr>
          <p:spPr>
            <a:xfrm flipV="1">
              <a:off x="4716545" y="1772816"/>
              <a:ext cx="0" cy="4176464"/>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flipH="1">
              <a:off x="4572000" y="1772816"/>
              <a:ext cx="1296144" cy="0"/>
            </a:xfrm>
            <a:prstGeom prst="line">
              <a:avLst/>
            </a:prstGeom>
          </p:spPr>
          <p:style>
            <a:lnRef idx="1">
              <a:schemeClr val="dk1"/>
            </a:lnRef>
            <a:fillRef idx="0">
              <a:schemeClr val="dk1"/>
            </a:fillRef>
            <a:effectRef idx="0">
              <a:schemeClr val="dk1"/>
            </a:effectRef>
            <a:fontRef idx="minor">
              <a:schemeClr val="tx1"/>
            </a:fontRef>
          </p:style>
        </p:cxnSp>
        <p:cxnSp>
          <p:nvCxnSpPr>
            <p:cNvPr id="13" name="Gerade Verbindung 12"/>
            <p:cNvCxnSpPr/>
            <p:nvPr/>
          </p:nvCxnSpPr>
          <p:spPr>
            <a:xfrm flipH="1">
              <a:off x="4572000" y="5949280"/>
              <a:ext cx="1296144" cy="0"/>
            </a:xfrm>
            <a:prstGeom prst="line">
              <a:avLst/>
            </a:prstGeom>
          </p:spPr>
          <p:style>
            <a:lnRef idx="1">
              <a:schemeClr val="dk1"/>
            </a:lnRef>
            <a:fillRef idx="0">
              <a:schemeClr val="dk1"/>
            </a:fillRef>
            <a:effectRef idx="0">
              <a:schemeClr val="dk1"/>
            </a:effectRef>
            <a:fontRef idx="minor">
              <a:schemeClr val="tx1"/>
            </a:fontRef>
          </p:style>
        </p:cxnSp>
      </p:grpSp>
      <p:sp>
        <p:nvSpPr>
          <p:cNvPr id="18441" name="Textfeld 13"/>
          <p:cNvSpPr txBox="1">
            <a:spLocks noChangeArrowheads="1"/>
          </p:cNvSpPr>
          <p:nvPr/>
        </p:nvSpPr>
        <p:spPr bwMode="auto">
          <a:xfrm>
            <a:off x="3922713" y="3667125"/>
            <a:ext cx="654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sz="1600">
                <a:latin typeface="Calibri" panose="020F0502020204030204" pitchFamily="34" charset="0"/>
              </a:rPr>
              <a:t>3.1 m</a:t>
            </a:r>
          </a:p>
        </p:txBody>
      </p:sp>
      <p:cxnSp>
        <p:nvCxnSpPr>
          <p:cNvPr id="20" name="Gerade Verbindung mit Pfeil 19"/>
          <p:cNvCxnSpPr/>
          <p:nvPr/>
        </p:nvCxnSpPr>
        <p:spPr>
          <a:xfrm>
            <a:off x="4937125" y="1492250"/>
            <a:ext cx="3384550"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flipV="1">
            <a:off x="8321675" y="1341438"/>
            <a:ext cx="0" cy="338137"/>
          </a:xfrm>
          <a:prstGeom prst="line">
            <a:avLst/>
          </a:prstGeom>
        </p:spPr>
        <p:style>
          <a:lnRef idx="1">
            <a:schemeClr val="dk1"/>
          </a:lnRef>
          <a:fillRef idx="0">
            <a:schemeClr val="dk1"/>
          </a:fillRef>
          <a:effectRef idx="0">
            <a:schemeClr val="dk1"/>
          </a:effectRef>
          <a:fontRef idx="minor">
            <a:schemeClr val="tx1"/>
          </a:fontRef>
        </p:style>
      </p:cxnSp>
      <p:cxnSp>
        <p:nvCxnSpPr>
          <p:cNvPr id="22" name="Gerade Verbindung 21"/>
          <p:cNvCxnSpPr/>
          <p:nvPr/>
        </p:nvCxnSpPr>
        <p:spPr>
          <a:xfrm flipV="1">
            <a:off x="4937125" y="1341438"/>
            <a:ext cx="0" cy="358775"/>
          </a:xfrm>
          <a:prstGeom prst="line">
            <a:avLst/>
          </a:prstGeom>
        </p:spPr>
        <p:style>
          <a:lnRef idx="1">
            <a:schemeClr val="dk1"/>
          </a:lnRef>
          <a:fillRef idx="0">
            <a:schemeClr val="dk1"/>
          </a:fillRef>
          <a:effectRef idx="0">
            <a:schemeClr val="dk1"/>
          </a:effectRef>
          <a:fontRef idx="minor">
            <a:schemeClr val="tx1"/>
          </a:fontRef>
        </p:style>
      </p:cxnSp>
      <p:sp>
        <p:nvSpPr>
          <p:cNvPr id="18445" name="Textfeld 22"/>
          <p:cNvSpPr txBox="1">
            <a:spLocks noChangeArrowheads="1"/>
          </p:cNvSpPr>
          <p:nvPr/>
        </p:nvSpPr>
        <p:spPr bwMode="auto">
          <a:xfrm>
            <a:off x="6234113" y="1146175"/>
            <a:ext cx="8366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sz="1600">
                <a:latin typeface="Calibri" panose="020F0502020204030204" pitchFamily="34" charset="0"/>
              </a:rPr>
              <a:t>Ø 2.5 m</a:t>
            </a:r>
          </a:p>
        </p:txBody>
      </p:sp>
      <p:sp>
        <p:nvSpPr>
          <p:cNvPr id="18446" name="Textfeld 16"/>
          <p:cNvSpPr txBox="1">
            <a:spLocks noChangeArrowheads="1"/>
          </p:cNvSpPr>
          <p:nvPr/>
        </p:nvSpPr>
        <p:spPr bwMode="auto">
          <a:xfrm>
            <a:off x="8054975" y="3789363"/>
            <a:ext cx="9810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sz="1100"/>
              <a:t>Vessel</a:t>
            </a:r>
          </a:p>
          <a:p>
            <a:pPr eaLnBrk="1" hangingPunct="1"/>
            <a:r>
              <a:rPr lang="de-DE" altLang="en-US" sz="1100"/>
              <a:t>(transparent </a:t>
            </a:r>
          </a:p>
          <a:p>
            <a:pPr eaLnBrk="1" hangingPunct="1"/>
            <a:r>
              <a:rPr lang="de-DE" altLang="en-US" sz="1100"/>
              <a:t>  view)</a:t>
            </a:r>
          </a:p>
        </p:txBody>
      </p:sp>
      <p:cxnSp>
        <p:nvCxnSpPr>
          <p:cNvPr id="18" name="Gerade Verbindung 17"/>
          <p:cNvCxnSpPr>
            <a:stCxn id="18446" idx="1"/>
          </p:cNvCxnSpPr>
          <p:nvPr/>
        </p:nvCxnSpPr>
        <p:spPr>
          <a:xfrm flipH="1">
            <a:off x="7662863" y="4089400"/>
            <a:ext cx="392112" cy="10477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99667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Inhaltsplatzhalter 2"/>
          <p:cNvSpPr>
            <a:spLocks noGrp="1"/>
          </p:cNvSpPr>
          <p:nvPr>
            <p:ph idx="17"/>
          </p:nvPr>
        </p:nvSpPr>
        <p:spPr bwMode="auto">
          <a:xfrm>
            <a:off x="720725" y="620713"/>
            <a:ext cx="7488238" cy="576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de-DE" dirty="0"/>
              <a:t>Cryostat Design </a:t>
            </a:r>
            <a:r>
              <a:rPr lang="en-US" altLang="de-DE" dirty="0" smtClean="0"/>
              <a:t>Overview</a:t>
            </a:r>
            <a:endParaRPr lang="en-US" altLang="de-DE" dirty="0"/>
          </a:p>
        </p:txBody>
      </p:sp>
      <p:sp>
        <p:nvSpPr>
          <p:cNvPr id="19459" name="Foliennummernplatzhalter 5"/>
          <p:cNvSpPr>
            <a:spLocks noGrp="1"/>
          </p:cNvSpPr>
          <p:nvPr>
            <p:ph type="sldNum" sz="quarter"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241776F-95DC-48E6-AF11-360AA05854B3}" type="slidenum">
              <a:rPr lang="de-DE" altLang="de-DE">
                <a:solidFill>
                  <a:srgbClr val="898989"/>
                </a:solidFill>
              </a:rPr>
              <a:pPr/>
              <a:t>7</a:t>
            </a:fld>
            <a:endParaRPr lang="de-DE" altLang="de-DE">
              <a:solidFill>
                <a:srgbClr val="898989"/>
              </a:solidFill>
            </a:endParaRPr>
          </a:p>
        </p:txBody>
      </p:sp>
      <p:cxnSp>
        <p:nvCxnSpPr>
          <p:cNvPr id="6" name="Gerade Verbindung 5"/>
          <p:cNvCxnSpPr/>
          <p:nvPr/>
        </p:nvCxnSpPr>
        <p:spPr>
          <a:xfrm>
            <a:off x="468313" y="6275388"/>
            <a:ext cx="8712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94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412875"/>
            <a:ext cx="3919538"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feld 2"/>
          <p:cNvSpPr txBox="1">
            <a:spLocks noChangeArrowheads="1"/>
          </p:cNvSpPr>
          <p:nvPr/>
        </p:nvSpPr>
        <p:spPr bwMode="auto">
          <a:xfrm>
            <a:off x="971550" y="4510088"/>
            <a:ext cx="1925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sz="1400"/>
              <a:t>Main connection plate</a:t>
            </a:r>
          </a:p>
        </p:txBody>
      </p:sp>
      <p:sp>
        <p:nvSpPr>
          <p:cNvPr id="19463" name="Textfeld 8"/>
          <p:cNvSpPr txBox="1">
            <a:spLocks noChangeArrowheads="1"/>
          </p:cNvSpPr>
          <p:nvPr/>
        </p:nvSpPr>
        <p:spPr bwMode="auto">
          <a:xfrm>
            <a:off x="858838" y="3492500"/>
            <a:ext cx="16383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sz="1400"/>
              <a:t>Helium supply line</a:t>
            </a:r>
          </a:p>
        </p:txBody>
      </p:sp>
      <p:sp>
        <p:nvSpPr>
          <p:cNvPr id="19464" name="Textfeld 9"/>
          <p:cNvSpPr txBox="1">
            <a:spLocks noChangeArrowheads="1"/>
          </p:cNvSpPr>
          <p:nvPr/>
        </p:nvSpPr>
        <p:spPr bwMode="auto">
          <a:xfrm>
            <a:off x="617538" y="2654300"/>
            <a:ext cx="1857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sz="1400"/>
              <a:t>Hydrogen supply line</a:t>
            </a:r>
          </a:p>
        </p:txBody>
      </p:sp>
      <p:sp>
        <p:nvSpPr>
          <p:cNvPr id="19465" name="Textfeld 10"/>
          <p:cNvSpPr txBox="1">
            <a:spLocks noChangeArrowheads="1"/>
          </p:cNvSpPr>
          <p:nvPr/>
        </p:nvSpPr>
        <p:spPr bwMode="auto">
          <a:xfrm>
            <a:off x="7164388" y="4508500"/>
            <a:ext cx="712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sz="1400"/>
              <a:t>Vessel</a:t>
            </a:r>
          </a:p>
        </p:txBody>
      </p:sp>
      <p:sp>
        <p:nvSpPr>
          <p:cNvPr id="19466" name="Textfeld 11"/>
          <p:cNvSpPr txBox="1">
            <a:spLocks noChangeArrowheads="1"/>
          </p:cNvSpPr>
          <p:nvPr/>
        </p:nvSpPr>
        <p:spPr bwMode="auto">
          <a:xfrm>
            <a:off x="7319963" y="2398713"/>
            <a:ext cx="1120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sz="1400"/>
              <a:t>Cryo valves</a:t>
            </a:r>
          </a:p>
        </p:txBody>
      </p:sp>
      <p:sp>
        <p:nvSpPr>
          <p:cNvPr id="19467" name="Textfeld 12"/>
          <p:cNvSpPr txBox="1">
            <a:spLocks noChangeArrowheads="1"/>
          </p:cNvSpPr>
          <p:nvPr/>
        </p:nvSpPr>
        <p:spPr bwMode="auto">
          <a:xfrm>
            <a:off x="593725" y="2105025"/>
            <a:ext cx="2095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sz="1400"/>
              <a:t>Connections to vent line</a:t>
            </a:r>
          </a:p>
        </p:txBody>
      </p:sp>
      <p:sp>
        <p:nvSpPr>
          <p:cNvPr id="19468" name="Textfeld 13"/>
          <p:cNvSpPr txBox="1">
            <a:spLocks noChangeArrowheads="1"/>
          </p:cNvSpPr>
          <p:nvPr/>
        </p:nvSpPr>
        <p:spPr bwMode="auto">
          <a:xfrm>
            <a:off x="7534275" y="3059113"/>
            <a:ext cx="1068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sz="1400"/>
              <a:t>LH</a:t>
            </a:r>
            <a:r>
              <a:rPr lang="de-DE" altLang="en-US" sz="1400" baseline="-25000"/>
              <a:t>2</a:t>
            </a:r>
            <a:r>
              <a:rPr lang="de-DE" altLang="en-US" sz="1400"/>
              <a:t> pumps</a:t>
            </a:r>
          </a:p>
        </p:txBody>
      </p:sp>
      <p:cxnSp>
        <p:nvCxnSpPr>
          <p:cNvPr id="7" name="Gerade Verbindung 6"/>
          <p:cNvCxnSpPr/>
          <p:nvPr/>
        </p:nvCxnSpPr>
        <p:spPr>
          <a:xfrm flipH="1">
            <a:off x="5364163" y="2616200"/>
            <a:ext cx="1944687" cy="0"/>
          </a:xfrm>
          <a:prstGeom prst="line">
            <a:avLst/>
          </a:prstGeom>
        </p:spPr>
        <p:style>
          <a:lnRef idx="1">
            <a:schemeClr val="dk1"/>
          </a:lnRef>
          <a:fillRef idx="0">
            <a:schemeClr val="dk1"/>
          </a:fillRef>
          <a:effectRef idx="0">
            <a:schemeClr val="dk1"/>
          </a:effectRef>
          <a:fontRef idx="minor">
            <a:schemeClr val="tx1"/>
          </a:fontRef>
        </p:style>
      </p:cxnSp>
      <p:cxnSp>
        <p:nvCxnSpPr>
          <p:cNvPr id="17" name="Gerade Verbindung 16"/>
          <p:cNvCxnSpPr>
            <a:endCxn id="19464" idx="3"/>
          </p:cNvCxnSpPr>
          <p:nvPr/>
        </p:nvCxnSpPr>
        <p:spPr>
          <a:xfrm flipH="1">
            <a:off x="2474913" y="2349500"/>
            <a:ext cx="2601912" cy="458788"/>
          </a:xfrm>
          <a:prstGeom prst="line">
            <a:avLst/>
          </a:prstGeom>
        </p:spPr>
        <p:style>
          <a:lnRef idx="1">
            <a:schemeClr val="dk1"/>
          </a:lnRef>
          <a:fillRef idx="0">
            <a:schemeClr val="dk1"/>
          </a:fillRef>
          <a:effectRef idx="0">
            <a:schemeClr val="dk1"/>
          </a:effectRef>
          <a:fontRef idx="minor">
            <a:schemeClr val="tx1"/>
          </a:fontRef>
        </p:style>
      </p:cxnSp>
      <p:cxnSp>
        <p:nvCxnSpPr>
          <p:cNvPr id="20" name="Gerade Verbindung 19"/>
          <p:cNvCxnSpPr>
            <a:endCxn id="19462" idx="3"/>
          </p:cNvCxnSpPr>
          <p:nvPr/>
        </p:nvCxnSpPr>
        <p:spPr>
          <a:xfrm flipH="1">
            <a:off x="2897188" y="3860800"/>
            <a:ext cx="2106612" cy="803275"/>
          </a:xfrm>
          <a:prstGeom prst="line">
            <a:avLst/>
          </a:prstGeom>
        </p:spPr>
        <p:style>
          <a:lnRef idx="1">
            <a:schemeClr val="dk1"/>
          </a:lnRef>
          <a:fillRef idx="0">
            <a:schemeClr val="dk1"/>
          </a:fillRef>
          <a:effectRef idx="0">
            <a:schemeClr val="dk1"/>
          </a:effectRef>
          <a:fontRef idx="minor">
            <a:schemeClr val="tx1"/>
          </a:fontRef>
        </p:style>
      </p:cxnSp>
      <p:cxnSp>
        <p:nvCxnSpPr>
          <p:cNvPr id="26" name="Gerade Verbindung 25"/>
          <p:cNvCxnSpPr/>
          <p:nvPr/>
        </p:nvCxnSpPr>
        <p:spPr>
          <a:xfrm flipH="1">
            <a:off x="2771775" y="2808288"/>
            <a:ext cx="1728788" cy="836612"/>
          </a:xfrm>
          <a:prstGeom prst="line">
            <a:avLst/>
          </a:prstGeom>
        </p:spPr>
        <p:style>
          <a:lnRef idx="1">
            <a:schemeClr val="dk1"/>
          </a:lnRef>
          <a:fillRef idx="0">
            <a:schemeClr val="dk1"/>
          </a:fillRef>
          <a:effectRef idx="0">
            <a:schemeClr val="dk1"/>
          </a:effectRef>
          <a:fontRef idx="minor">
            <a:schemeClr val="tx1"/>
          </a:fontRef>
        </p:style>
      </p:cxnSp>
      <p:cxnSp>
        <p:nvCxnSpPr>
          <p:cNvPr id="28" name="Gerade Verbindung 27"/>
          <p:cNvCxnSpPr/>
          <p:nvPr/>
        </p:nvCxnSpPr>
        <p:spPr>
          <a:xfrm flipH="1">
            <a:off x="2771775" y="3133725"/>
            <a:ext cx="1728788" cy="511175"/>
          </a:xfrm>
          <a:prstGeom prst="line">
            <a:avLst/>
          </a:prstGeom>
        </p:spPr>
        <p:style>
          <a:lnRef idx="1">
            <a:schemeClr val="dk1"/>
          </a:lnRef>
          <a:fillRef idx="0">
            <a:schemeClr val="dk1"/>
          </a:fillRef>
          <a:effectRef idx="0">
            <a:schemeClr val="dk1"/>
          </a:effectRef>
          <a:fontRef idx="minor">
            <a:schemeClr val="tx1"/>
          </a:fontRef>
        </p:style>
      </p:cxnSp>
      <p:cxnSp>
        <p:nvCxnSpPr>
          <p:cNvPr id="33" name="Gerade Verbindung 32"/>
          <p:cNvCxnSpPr/>
          <p:nvPr/>
        </p:nvCxnSpPr>
        <p:spPr>
          <a:xfrm flipH="1" flipV="1">
            <a:off x="6516688" y="4364038"/>
            <a:ext cx="647700" cy="288925"/>
          </a:xfrm>
          <a:prstGeom prst="line">
            <a:avLst/>
          </a:prstGeom>
        </p:spPr>
        <p:style>
          <a:lnRef idx="1">
            <a:schemeClr val="dk1"/>
          </a:lnRef>
          <a:fillRef idx="0">
            <a:schemeClr val="dk1"/>
          </a:fillRef>
          <a:effectRef idx="0">
            <a:schemeClr val="dk1"/>
          </a:effectRef>
          <a:fontRef idx="minor">
            <a:schemeClr val="tx1"/>
          </a:fontRef>
        </p:style>
      </p:cxnSp>
      <p:cxnSp>
        <p:nvCxnSpPr>
          <p:cNvPr id="35" name="Gerade Verbindung 34"/>
          <p:cNvCxnSpPr>
            <a:stCxn id="19468" idx="1"/>
          </p:cNvCxnSpPr>
          <p:nvPr/>
        </p:nvCxnSpPr>
        <p:spPr>
          <a:xfrm flipH="1">
            <a:off x="5724525" y="3213100"/>
            <a:ext cx="1809750" cy="503238"/>
          </a:xfrm>
          <a:prstGeom prst="line">
            <a:avLst/>
          </a:prstGeom>
        </p:spPr>
        <p:style>
          <a:lnRef idx="1">
            <a:schemeClr val="dk1"/>
          </a:lnRef>
          <a:fillRef idx="0">
            <a:schemeClr val="dk1"/>
          </a:fillRef>
          <a:effectRef idx="0">
            <a:schemeClr val="dk1"/>
          </a:effectRef>
          <a:fontRef idx="minor">
            <a:schemeClr val="tx1"/>
          </a:fontRef>
        </p:style>
      </p:cxnSp>
      <p:cxnSp>
        <p:nvCxnSpPr>
          <p:cNvPr id="37" name="Gerade Verbindung 36"/>
          <p:cNvCxnSpPr>
            <a:stCxn id="19468" idx="1"/>
          </p:cNvCxnSpPr>
          <p:nvPr/>
        </p:nvCxnSpPr>
        <p:spPr>
          <a:xfrm flipH="1">
            <a:off x="6372225" y="3213100"/>
            <a:ext cx="1162050" cy="31750"/>
          </a:xfrm>
          <a:prstGeom prst="line">
            <a:avLst/>
          </a:prstGeom>
        </p:spPr>
        <p:style>
          <a:lnRef idx="1">
            <a:schemeClr val="dk1"/>
          </a:lnRef>
          <a:fillRef idx="0">
            <a:schemeClr val="dk1"/>
          </a:fillRef>
          <a:effectRef idx="0">
            <a:schemeClr val="dk1"/>
          </a:effectRef>
          <a:fontRef idx="minor">
            <a:schemeClr val="tx1"/>
          </a:fontRef>
        </p:style>
      </p:cxnSp>
      <p:cxnSp>
        <p:nvCxnSpPr>
          <p:cNvPr id="40" name="Gerade Verbindung 39"/>
          <p:cNvCxnSpPr>
            <a:endCxn id="19467" idx="3"/>
          </p:cNvCxnSpPr>
          <p:nvPr/>
        </p:nvCxnSpPr>
        <p:spPr>
          <a:xfrm flipH="1">
            <a:off x="2689225" y="1844675"/>
            <a:ext cx="1160463" cy="414338"/>
          </a:xfrm>
          <a:prstGeom prst="line">
            <a:avLst/>
          </a:prstGeom>
        </p:spPr>
        <p:style>
          <a:lnRef idx="1">
            <a:schemeClr val="dk1"/>
          </a:lnRef>
          <a:fillRef idx="0">
            <a:schemeClr val="dk1"/>
          </a:fillRef>
          <a:effectRef idx="0">
            <a:schemeClr val="dk1"/>
          </a:effectRef>
          <a:fontRef idx="minor">
            <a:schemeClr val="tx1"/>
          </a:fontRef>
        </p:style>
      </p:cxnSp>
      <p:cxnSp>
        <p:nvCxnSpPr>
          <p:cNvPr id="29" name="Gerade Verbindung 28"/>
          <p:cNvCxnSpPr>
            <a:endCxn id="19467" idx="3"/>
          </p:cNvCxnSpPr>
          <p:nvPr/>
        </p:nvCxnSpPr>
        <p:spPr>
          <a:xfrm flipH="1">
            <a:off x="2689225" y="1844675"/>
            <a:ext cx="2314575" cy="414338"/>
          </a:xfrm>
          <a:prstGeom prst="line">
            <a:avLst/>
          </a:prstGeom>
        </p:spPr>
        <p:style>
          <a:lnRef idx="1">
            <a:schemeClr val="dk1"/>
          </a:lnRef>
          <a:fillRef idx="0">
            <a:schemeClr val="dk1"/>
          </a:fillRef>
          <a:effectRef idx="0">
            <a:schemeClr val="dk1"/>
          </a:effectRef>
          <a:fontRef idx="minor">
            <a:schemeClr val="tx1"/>
          </a:fontRef>
        </p:style>
      </p:cxnSp>
      <p:cxnSp>
        <p:nvCxnSpPr>
          <p:cNvPr id="36" name="Gerade Verbindung 35"/>
          <p:cNvCxnSpPr>
            <a:endCxn id="19464" idx="3"/>
          </p:cNvCxnSpPr>
          <p:nvPr/>
        </p:nvCxnSpPr>
        <p:spPr>
          <a:xfrm flipH="1">
            <a:off x="2474913" y="2105025"/>
            <a:ext cx="2749550" cy="703263"/>
          </a:xfrm>
          <a:prstGeom prst="line">
            <a:avLst/>
          </a:prstGeom>
        </p:spPr>
        <p:style>
          <a:lnRef idx="1">
            <a:schemeClr val="dk1"/>
          </a:lnRef>
          <a:fillRef idx="0">
            <a:schemeClr val="dk1"/>
          </a:fillRef>
          <a:effectRef idx="0">
            <a:schemeClr val="dk1"/>
          </a:effectRef>
          <a:fontRef idx="minor">
            <a:schemeClr val="tx1"/>
          </a:fontRef>
        </p:style>
      </p:cxnSp>
      <p:cxnSp>
        <p:nvCxnSpPr>
          <p:cNvPr id="42" name="Gerade Verbindung 41"/>
          <p:cNvCxnSpPr/>
          <p:nvPr/>
        </p:nvCxnSpPr>
        <p:spPr>
          <a:xfrm flipH="1">
            <a:off x="5224463" y="2616200"/>
            <a:ext cx="2084387" cy="338138"/>
          </a:xfrm>
          <a:prstGeom prst="line">
            <a:avLst/>
          </a:prstGeom>
        </p:spPr>
        <p:style>
          <a:lnRef idx="1">
            <a:schemeClr val="dk1"/>
          </a:lnRef>
          <a:fillRef idx="0">
            <a:schemeClr val="dk1"/>
          </a:fillRef>
          <a:effectRef idx="0">
            <a:schemeClr val="dk1"/>
          </a:effectRef>
          <a:fontRef idx="minor">
            <a:schemeClr val="tx1"/>
          </a:fontRef>
        </p:style>
      </p:cxnSp>
      <p:cxnSp>
        <p:nvCxnSpPr>
          <p:cNvPr id="43" name="Gerade Verbindung 42"/>
          <p:cNvCxnSpPr/>
          <p:nvPr/>
        </p:nvCxnSpPr>
        <p:spPr>
          <a:xfrm flipH="1">
            <a:off x="4932363" y="2616200"/>
            <a:ext cx="2376487" cy="517525"/>
          </a:xfrm>
          <a:prstGeom prst="line">
            <a:avLst/>
          </a:prstGeom>
        </p:spPr>
        <p:style>
          <a:lnRef idx="1">
            <a:schemeClr val="dk1"/>
          </a:lnRef>
          <a:fillRef idx="0">
            <a:schemeClr val="dk1"/>
          </a:fillRef>
          <a:effectRef idx="0">
            <a:schemeClr val="dk1"/>
          </a:effectRef>
          <a:fontRef idx="minor">
            <a:schemeClr val="tx1"/>
          </a:fontRef>
        </p:style>
      </p:cxnSp>
      <p:sp>
        <p:nvSpPr>
          <p:cNvPr id="19483" name="Textfeld 31"/>
          <p:cNvSpPr txBox="1">
            <a:spLocks noChangeArrowheads="1"/>
          </p:cNvSpPr>
          <p:nvPr/>
        </p:nvSpPr>
        <p:spPr bwMode="auto">
          <a:xfrm>
            <a:off x="7019925" y="1412875"/>
            <a:ext cx="1766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sz="1400"/>
              <a:t>Connections to gas </a:t>
            </a:r>
          </a:p>
          <a:p>
            <a:pPr eaLnBrk="1" hangingPunct="1"/>
            <a:r>
              <a:rPr lang="de-DE" altLang="en-US" sz="1400"/>
              <a:t>management panel</a:t>
            </a:r>
          </a:p>
        </p:txBody>
      </p:sp>
      <p:cxnSp>
        <p:nvCxnSpPr>
          <p:cNvPr id="34" name="Gerade Verbindung 33"/>
          <p:cNvCxnSpPr/>
          <p:nvPr/>
        </p:nvCxnSpPr>
        <p:spPr>
          <a:xfrm flipH="1">
            <a:off x="6588125" y="1701800"/>
            <a:ext cx="431800" cy="57467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723897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8"/>
          <p:cNvSpPr txBox="1">
            <a:spLocks noChangeArrowheads="1"/>
          </p:cNvSpPr>
          <p:nvPr/>
        </p:nvSpPr>
        <p:spPr bwMode="auto">
          <a:xfrm>
            <a:off x="722046" y="1337974"/>
            <a:ext cx="8183986" cy="502626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14325" indent="-314325" algn="l" defTabSz="839788" rtl="0" fontAlgn="base">
              <a:spcBef>
                <a:spcPct val="20000"/>
              </a:spcBef>
              <a:spcAft>
                <a:spcPct val="0"/>
              </a:spcAft>
              <a:defRPr sz="1300">
                <a:solidFill>
                  <a:srgbClr val="001D4B"/>
                </a:solidFill>
                <a:latin typeface="+mn-lt"/>
                <a:ea typeface="+mn-ea"/>
                <a:cs typeface="+mn-cs"/>
              </a:defRPr>
            </a:lvl1pPr>
            <a:lvl2pPr marL="682625" indent="-263525" algn="l" defTabSz="839788" rtl="0" fontAlgn="base">
              <a:spcBef>
                <a:spcPct val="20000"/>
              </a:spcBef>
              <a:spcAft>
                <a:spcPct val="0"/>
              </a:spcAft>
              <a:defRPr sz="1300">
                <a:solidFill>
                  <a:srgbClr val="001D4B"/>
                </a:solidFill>
                <a:latin typeface="+mn-lt"/>
              </a:defRPr>
            </a:lvl2pPr>
            <a:lvl3pPr marL="1049338" indent="-209550" algn="l" defTabSz="839788" rtl="0" fontAlgn="base">
              <a:spcBef>
                <a:spcPct val="20000"/>
              </a:spcBef>
              <a:spcAft>
                <a:spcPct val="0"/>
              </a:spcAft>
              <a:defRPr sz="1300">
                <a:solidFill>
                  <a:srgbClr val="001D4B"/>
                </a:solidFill>
                <a:latin typeface="+mn-lt"/>
              </a:defRPr>
            </a:lvl3pPr>
            <a:lvl4pPr marL="1470025" indent="-211138" algn="l" defTabSz="839788" rtl="0" fontAlgn="base">
              <a:spcBef>
                <a:spcPct val="20000"/>
              </a:spcBef>
              <a:spcAft>
                <a:spcPct val="0"/>
              </a:spcAft>
              <a:defRPr sz="1300">
                <a:solidFill>
                  <a:srgbClr val="001D4B"/>
                </a:solidFill>
                <a:latin typeface="+mn-lt"/>
              </a:defRPr>
            </a:lvl4pPr>
            <a:lvl5pPr marL="1889125" indent="-209550" algn="l" defTabSz="839788" rtl="0" fontAlgn="base">
              <a:spcBef>
                <a:spcPct val="20000"/>
              </a:spcBef>
              <a:spcAft>
                <a:spcPct val="0"/>
              </a:spcAft>
              <a:defRPr sz="1300">
                <a:solidFill>
                  <a:srgbClr val="001D4B"/>
                </a:solidFill>
                <a:latin typeface="+mn-lt"/>
              </a:defRPr>
            </a:lvl5pPr>
            <a:lvl6pPr marL="2346325" indent="-209550" algn="l" defTabSz="839788" rtl="0" fontAlgn="base">
              <a:spcBef>
                <a:spcPct val="20000"/>
              </a:spcBef>
              <a:spcAft>
                <a:spcPct val="0"/>
              </a:spcAft>
              <a:defRPr sz="1300">
                <a:solidFill>
                  <a:srgbClr val="001D4B"/>
                </a:solidFill>
                <a:latin typeface="+mn-lt"/>
              </a:defRPr>
            </a:lvl6pPr>
            <a:lvl7pPr marL="2803525" indent="-209550" algn="l" defTabSz="839788" rtl="0" fontAlgn="base">
              <a:spcBef>
                <a:spcPct val="20000"/>
              </a:spcBef>
              <a:spcAft>
                <a:spcPct val="0"/>
              </a:spcAft>
              <a:defRPr sz="1300">
                <a:solidFill>
                  <a:srgbClr val="001D4B"/>
                </a:solidFill>
                <a:latin typeface="+mn-lt"/>
              </a:defRPr>
            </a:lvl7pPr>
            <a:lvl8pPr marL="3260725" indent="-209550" algn="l" defTabSz="839788" rtl="0" fontAlgn="base">
              <a:spcBef>
                <a:spcPct val="20000"/>
              </a:spcBef>
              <a:spcAft>
                <a:spcPct val="0"/>
              </a:spcAft>
              <a:defRPr sz="1300">
                <a:solidFill>
                  <a:srgbClr val="001D4B"/>
                </a:solidFill>
                <a:latin typeface="+mn-lt"/>
              </a:defRPr>
            </a:lvl8pPr>
            <a:lvl9pPr marL="3717925" indent="-209550" algn="l" defTabSz="839788" rtl="0" fontAlgn="base">
              <a:spcBef>
                <a:spcPct val="20000"/>
              </a:spcBef>
              <a:spcAft>
                <a:spcPct val="0"/>
              </a:spcAft>
              <a:defRPr sz="1300">
                <a:solidFill>
                  <a:srgbClr val="001D4B"/>
                </a:solidFill>
                <a:latin typeface="+mn-lt"/>
              </a:defRPr>
            </a:lvl9pPr>
          </a:lstStyle>
          <a:p>
            <a:pPr marL="0" indent="0">
              <a:lnSpc>
                <a:spcPct val="150000"/>
              </a:lnSpc>
            </a:pPr>
            <a:r>
              <a:rPr lang="en-US" sz="1477" dirty="0"/>
              <a:t>  </a:t>
            </a:r>
            <a:endParaRPr lang="en-US" sz="1477" i="1" dirty="0"/>
          </a:p>
        </p:txBody>
      </p:sp>
      <p:pic>
        <p:nvPicPr>
          <p:cNvPr id="2107" name="Picture 5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060360"/>
            <a:ext cx="4633967"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196752"/>
            <a:ext cx="4465756"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Inhaltsplatzhalter 2"/>
          <p:cNvSpPr txBox="1">
            <a:spLocks/>
          </p:cNvSpPr>
          <p:nvPr/>
        </p:nvSpPr>
        <p:spPr bwMode="auto">
          <a:xfrm>
            <a:off x="539552" y="549879"/>
            <a:ext cx="7488238" cy="576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de-DE" sz="2800" b="1" dirty="0" smtClean="0">
                <a:solidFill>
                  <a:srgbClr val="005B82"/>
                </a:solidFill>
                <a:latin typeface="Arial" panose="020B0604020202020204" pitchFamily="34" charset="0"/>
                <a:cs typeface="Arial" panose="020B0604020202020204" pitchFamily="34" charset="0"/>
              </a:rPr>
              <a:t>Cryostat Design Overview</a:t>
            </a:r>
            <a:endParaRPr lang="en-US" altLang="de-DE" sz="2800" b="1" dirty="0">
              <a:solidFill>
                <a:srgbClr val="005B8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1960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7"/>
          </p:nvPr>
        </p:nvSpPr>
        <p:spPr>
          <a:xfrm>
            <a:off x="611560" y="692696"/>
            <a:ext cx="7488832" cy="576064"/>
          </a:xfrm>
        </p:spPr>
        <p:txBody>
          <a:bodyPr/>
          <a:lstStyle/>
          <a:p>
            <a:r>
              <a:rPr lang="en-US" altLang="de-DE" dirty="0">
                <a:latin typeface="Arial" charset="0"/>
                <a:cs typeface="Arial" charset="0"/>
              </a:rPr>
              <a:t>CMS </a:t>
            </a:r>
            <a:r>
              <a:rPr lang="en-US" altLang="de-DE" dirty="0" smtClean="0">
                <a:latin typeface="Arial" charset="0"/>
                <a:cs typeface="Arial" charset="0"/>
              </a:rPr>
              <a:t>FE calculations</a:t>
            </a:r>
            <a:endParaRPr lang="en-US" altLang="de-DE" dirty="0">
              <a:latin typeface="Arial" charset="0"/>
              <a:cs typeface="Arial" charset="0"/>
            </a:endParaRPr>
          </a:p>
          <a:p>
            <a:r>
              <a:rPr lang="en-US" sz="1800" dirty="0" smtClean="0"/>
              <a:t>-Simulation </a:t>
            </a:r>
            <a:r>
              <a:rPr lang="en-US" sz="1800" dirty="0"/>
              <a:t>results (total deformation)</a:t>
            </a:r>
          </a:p>
        </p:txBody>
      </p:sp>
      <p:sp>
        <p:nvSpPr>
          <p:cNvPr id="5" name="Foliennummernplatzhalter 4"/>
          <p:cNvSpPr>
            <a:spLocks noGrp="1"/>
          </p:cNvSpPr>
          <p:nvPr>
            <p:ph type="sldNum" sz="quarter" idx="19"/>
          </p:nvPr>
        </p:nvSpPr>
        <p:spPr/>
        <p:txBody>
          <a:bodyPr/>
          <a:lstStyle/>
          <a:p>
            <a:pPr>
              <a:defRPr/>
            </a:pPr>
            <a:fld id="{BA503F6F-D30D-4724-B9CF-FBFB33E1BD82}" type="slidenum">
              <a:rPr lang="de-DE" altLang="de-DE" smtClean="0"/>
              <a:pPr>
                <a:defRPr/>
              </a:pPr>
              <a:t>9</a:t>
            </a:fld>
            <a:endParaRPr lang="de-DE" altLang="de-DE"/>
          </a:p>
        </p:txBody>
      </p:sp>
      <p:sp>
        <p:nvSpPr>
          <p:cNvPr id="4" name="Textfeld 3"/>
          <p:cNvSpPr txBox="1"/>
          <p:nvPr/>
        </p:nvSpPr>
        <p:spPr>
          <a:xfrm>
            <a:off x="827584" y="4725144"/>
            <a:ext cx="1760995" cy="369332"/>
          </a:xfrm>
          <a:prstGeom prst="rect">
            <a:avLst/>
          </a:prstGeom>
          <a:noFill/>
        </p:spPr>
        <p:txBody>
          <a:bodyPr wrap="none" rtlCol="0">
            <a:spAutoFit/>
          </a:bodyPr>
          <a:lstStyle/>
          <a:p>
            <a:r>
              <a:rPr lang="en-US" dirty="0"/>
              <a:t>Deformation 24x</a:t>
            </a:r>
          </a:p>
        </p:txBody>
      </p:sp>
      <p:pic>
        <p:nvPicPr>
          <p:cNvPr id="6" name="Deform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20000" contrast="20000"/>
          </a:blip>
          <a:stretch>
            <a:fillRect/>
          </a:stretch>
        </p:blipFill>
        <p:spPr>
          <a:xfrm>
            <a:off x="344070" y="1557352"/>
            <a:ext cx="8548410" cy="5040000"/>
          </a:xfrm>
          <a:prstGeom prst="rect">
            <a:avLst/>
          </a:prstGeom>
        </p:spPr>
      </p:pic>
    </p:spTree>
    <p:extLst>
      <p:ext uri="{BB962C8B-B14F-4D97-AF65-F5344CB8AC3E}">
        <p14:creationId xmlns:p14="http://schemas.microsoft.com/office/powerpoint/2010/main" val="76542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1729</Words>
  <Application>Microsoft Macintosh PowerPoint</Application>
  <PresentationFormat>On-screen Show (4:3)</PresentationFormat>
  <Paragraphs>282</Paragraphs>
  <Slides>30</Slides>
  <Notes>6</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Microsoft Sans Serif</vt:lpstr>
      <vt:lpstr>Symbol</vt:lpstr>
      <vt:lpstr>Times New Roman</vt:lpstr>
      <vt:lpstr>Verdana</vt:lpstr>
      <vt:lpstr>Wingdings</vt:lpstr>
      <vt:lpstr>Larissa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Admin.Reisen</dc:creator>
  <cp:lastModifiedBy>Microsoft Office User</cp:lastModifiedBy>
  <cp:revision>484</cp:revision>
  <cp:lastPrinted>2017-03-21T08:13:19Z</cp:lastPrinted>
  <dcterms:created xsi:type="dcterms:W3CDTF">2011-04-21T10:53:40Z</dcterms:created>
  <dcterms:modified xsi:type="dcterms:W3CDTF">2017-04-06T07:16:27Z</dcterms:modified>
</cp:coreProperties>
</file>