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584" r:id="rId3"/>
    <p:sldId id="596" r:id="rId4"/>
    <p:sldId id="597" r:id="rId5"/>
    <p:sldId id="599" r:id="rId6"/>
    <p:sldId id="617" r:id="rId7"/>
    <p:sldId id="604" r:id="rId8"/>
    <p:sldId id="616" r:id="rId9"/>
    <p:sldId id="601" r:id="rId10"/>
    <p:sldId id="602" r:id="rId11"/>
    <p:sldId id="613" r:id="rId12"/>
    <p:sldId id="608" r:id="rId13"/>
    <p:sldId id="606" r:id="rId14"/>
    <p:sldId id="607" r:id="rId15"/>
    <p:sldId id="614" r:id="rId16"/>
    <p:sldId id="610" r:id="rId17"/>
    <p:sldId id="615" r:id="rId18"/>
    <p:sldId id="612" r:id="rId19"/>
    <p:sldId id="605" r:id="rId2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5913"/>
    <a:srgbClr val="FF8137"/>
    <a:srgbClr val="00B050"/>
    <a:srgbClr val="D0D8E8"/>
    <a:srgbClr val="D11C27"/>
    <a:srgbClr val="B9201E"/>
    <a:srgbClr val="2E9BE3"/>
    <a:srgbClr val="DC3DFF"/>
    <a:srgbClr val="FFF2AB"/>
    <a:srgbClr val="9D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3" autoAdjust="0"/>
    <p:restoredTop sz="98229" autoAdjust="0"/>
  </p:normalViewPr>
  <p:slideViewPr>
    <p:cSldViewPr>
      <p:cViewPr varScale="1">
        <p:scale>
          <a:sx n="89" d="100"/>
          <a:sy n="89" d="100"/>
        </p:scale>
        <p:origin x="-5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2" d="100"/>
          <a:sy n="72" d="100"/>
        </p:scale>
        <p:origin x="-22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06/04/17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06/04/17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10" y="260660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06/04/17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4010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06/04/17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4665" y="260660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06/04/17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06/04/17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uropeanspallationsource.s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Target ‘Ready for Beam’ Signal Definition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19064"/>
          </a:xfrm>
        </p:spPr>
        <p:txBody>
          <a:bodyPr>
            <a:noAutofit/>
          </a:bodyPr>
          <a:lstStyle/>
          <a:p>
            <a:r>
              <a:rPr lang="sv-SE" sz="2000" dirty="0">
                <a:solidFill>
                  <a:schemeClr val="bg1"/>
                </a:solidFill>
              </a:rPr>
              <a:t>Linda R. </a:t>
            </a:r>
            <a:r>
              <a:rPr lang="sv-SE" sz="2000" dirty="0" err="1">
                <a:solidFill>
                  <a:schemeClr val="bg1"/>
                </a:solidFill>
              </a:rPr>
              <a:t>Coney</a:t>
            </a:r>
            <a:r>
              <a:rPr lang="sv-SE" sz="2000" dirty="0">
                <a:solidFill>
                  <a:schemeClr val="bg1"/>
                </a:solidFill>
              </a:rPr>
              <a:t>, Jens </a:t>
            </a:r>
            <a:r>
              <a:rPr lang="sv-SE" sz="2000" dirty="0" err="1">
                <a:solidFill>
                  <a:schemeClr val="bg1"/>
                </a:solidFill>
              </a:rPr>
              <a:t>Harborn</a:t>
            </a:r>
            <a:r>
              <a:rPr lang="sv-SE" sz="2000" dirty="0">
                <a:solidFill>
                  <a:schemeClr val="bg1"/>
                </a:solidFill>
              </a:rPr>
              <a:t>, Kristoffer </a:t>
            </a:r>
            <a:r>
              <a:rPr lang="sv-SE" sz="2000">
                <a:solidFill>
                  <a:schemeClr val="bg1"/>
                </a:solidFill>
              </a:rPr>
              <a:t>Sjögreen</a:t>
            </a:r>
            <a:endParaRPr lang="sv-SE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European Spallation Source (ESS)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>
                <a:solidFill>
                  <a:srgbClr val="FFFFFF"/>
                </a:solidFill>
                <a:hlinkClick r:id="rId2"/>
              </a:rPr>
              <a:t>www.europeanspallationsource.se</a:t>
            </a:r>
            <a:endParaRPr lang="en-GB" sz="1600" dirty="0">
              <a:solidFill>
                <a:srgbClr val="FFFFFF"/>
              </a:solidFill>
            </a:endParaRPr>
          </a:p>
          <a:p>
            <a:pPr algn="ctr"/>
            <a:endParaRPr lang="en-GB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Machines – Chain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3898776" cy="4853129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rgbClr val="0000FF"/>
                </a:solidFill>
              </a:rPr>
              <a:t>Start</a:t>
            </a:r>
            <a:r>
              <a:rPr lang="en-US" dirty="0">
                <a:solidFill>
                  <a:srgbClr val="000000"/>
                </a:solidFill>
              </a:rPr>
              <a:t> request propagates from Target Station down to lowest sub-systems</a:t>
            </a:r>
          </a:p>
          <a:p>
            <a:pPr lvl="2"/>
            <a:endParaRPr lang="en-US" dirty="0">
              <a:solidFill>
                <a:srgbClr val="000000"/>
              </a:solidFill>
            </a:endParaRPr>
          </a:p>
          <a:p>
            <a:r>
              <a:rPr lang="en-US" i="1" dirty="0">
                <a:solidFill>
                  <a:srgbClr val="00B050"/>
                </a:solidFill>
              </a:rPr>
              <a:t>Confirm operational </a:t>
            </a:r>
            <a:r>
              <a:rPr lang="en-US" dirty="0">
                <a:solidFill>
                  <a:srgbClr val="000000"/>
                </a:solidFill>
              </a:rPr>
              <a:t>propagates back up to Target Station</a:t>
            </a:r>
          </a:p>
          <a:p>
            <a:pPr lvl="2"/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Only systems with direct dependencies perform synchronized information exchange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2288" y="1593755"/>
            <a:ext cx="4532200" cy="493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975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Modes for Each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003232" cy="4637106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>
                <a:solidFill>
                  <a:srgbClr val="0000FF"/>
                </a:solidFill>
              </a:rPr>
              <a:t>What is ‘Running’ for the different systems? </a:t>
            </a:r>
          </a:p>
          <a:p>
            <a:r>
              <a:rPr lang="en-US" i="1" dirty="0">
                <a:solidFill>
                  <a:srgbClr val="0000FF"/>
                </a:solidFill>
              </a:rPr>
              <a:t>What are ‘Fault’ conditions for the different systems? </a:t>
            </a:r>
          </a:p>
          <a:p>
            <a:pPr lvl="3"/>
            <a:endParaRPr lang="en-US" i="1" dirty="0">
              <a:solidFill>
                <a:srgbClr val="0000FF"/>
              </a:solidFill>
            </a:endParaRPr>
          </a:p>
          <a:p>
            <a:r>
              <a:rPr lang="en-US" i="1" dirty="0">
                <a:solidFill>
                  <a:srgbClr val="0000FF"/>
                </a:solidFill>
              </a:rPr>
              <a:t>What are limits for process </a:t>
            </a:r>
            <a:r>
              <a:rPr lang="en-US" i="1" dirty="0">
                <a:solidFill>
                  <a:srgbClr val="0000FF"/>
                </a:solidFill>
                <a:highlight>
                  <a:srgbClr val="FFFF00"/>
                </a:highlight>
              </a:rPr>
              <a:t>values</a:t>
            </a:r>
            <a:r>
              <a:rPr lang="en-US" i="1" dirty="0">
                <a:solidFill>
                  <a:srgbClr val="0000FF"/>
                </a:solidFill>
              </a:rPr>
              <a:t>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MP limits, TSS limits where applicable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Identify role in radiation safety case as defined by the accident analyses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00"/>
                </a:solidFill>
                <a:latin typeface="Wingdings 3" charset="2"/>
                <a:cs typeface="Wingdings 3" charset="2"/>
              </a:rPr>
              <a:t>g</a:t>
            </a:r>
            <a:r>
              <a:rPr lang="en-US" dirty="0">
                <a:solidFill>
                  <a:srgbClr val="000000"/>
                </a:solidFill>
              </a:rPr>
              <a:t> Determines classification of system and quality class</a:t>
            </a:r>
          </a:p>
          <a:p>
            <a:pPr lvl="3"/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Identify operational and accidental loads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rgbClr val="000000"/>
                </a:solidFill>
                <a:latin typeface="Wingdings 3" charset="2"/>
                <a:cs typeface="Wingdings 3" charset="2"/>
              </a:rPr>
              <a:t>g</a:t>
            </a:r>
            <a:r>
              <a:rPr lang="en-US" dirty="0" err="1">
                <a:solidFill>
                  <a:srgbClr val="000000"/>
                </a:solidFill>
              </a:rPr>
              <a:t>Determine</a:t>
            </a:r>
            <a:r>
              <a:rPr lang="en-US" dirty="0">
                <a:solidFill>
                  <a:srgbClr val="000000"/>
                </a:solidFill>
              </a:rPr>
              <a:t> load cases for which the systems must be qualified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Example for mechanical system – wheel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9618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systems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3312368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ESS rule for identification &amp; classification of safety important components (ESS-0016468) 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Wingdings 3" charset="2"/>
                <a:cs typeface="Wingdings 3" charset="2"/>
              </a:rPr>
              <a:t>g</a:t>
            </a:r>
            <a:r>
              <a:rPr lang="en-US" dirty="0">
                <a:solidFill>
                  <a:schemeClr val="tx1"/>
                </a:solidFill>
              </a:rPr>
              <a:t> safety or safety-related (Category 1-5)</a:t>
            </a:r>
          </a:p>
          <a:p>
            <a:r>
              <a:rPr lang="en-US" dirty="0">
                <a:solidFill>
                  <a:schemeClr val="tx1"/>
                </a:solidFill>
              </a:rPr>
              <a:t>ESS rule for quality regulation – mechanical equipment (ESS-0047989)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Wingdings 3" charset="2"/>
                <a:cs typeface="Wingdings 3" charset="2"/>
              </a:rPr>
              <a:t>g</a:t>
            </a:r>
            <a:r>
              <a:rPr lang="en-US" dirty="0">
                <a:solidFill>
                  <a:schemeClr val="tx1"/>
                </a:solidFill>
              </a:rPr>
              <a:t> Quality class &amp; corresponding RCC-</a:t>
            </a:r>
            <a:r>
              <a:rPr lang="en-US" dirty="0" err="1">
                <a:solidFill>
                  <a:schemeClr val="tx1"/>
                </a:solidFill>
              </a:rPr>
              <a:t>MRx</a:t>
            </a:r>
            <a:r>
              <a:rPr lang="en-US" dirty="0">
                <a:solidFill>
                  <a:schemeClr val="tx1"/>
                </a:solidFill>
              </a:rPr>
              <a:t> code class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Wheel – Category 4 (MQC4) </a:t>
            </a:r>
            <a:r>
              <a:rPr lang="en-US" dirty="0">
                <a:solidFill>
                  <a:schemeClr val="tx1"/>
                </a:solidFill>
                <a:latin typeface="Wingdings 3" charset="2"/>
                <a:cs typeface="Wingdings 3" charset="2"/>
              </a:rPr>
              <a:t>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but we apply RCC MRx Section III Subsection C because it is exposed to radiation (formal EN-13445 according to PED)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RCC </a:t>
            </a:r>
            <a:r>
              <a:rPr lang="en-US" dirty="0" err="1">
                <a:solidFill>
                  <a:schemeClr val="tx1"/>
                </a:solidFill>
              </a:rPr>
              <a:t>MRx</a:t>
            </a:r>
            <a:r>
              <a:rPr lang="en-US" dirty="0">
                <a:solidFill>
                  <a:schemeClr val="tx1"/>
                </a:solidFill>
              </a:rPr>
              <a:t> defines 4 Operating Conditions with criteria levels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Component replaced if reach Level D stress, exposed to Level C &lt; 10 times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12</a:t>
            </a:fld>
            <a:endParaRPr lang="sv-SE" dirty="0"/>
          </a:p>
        </p:txBody>
      </p:sp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9510603"/>
              </p:ext>
            </p:extLst>
          </p:nvPr>
        </p:nvGraphicFramePr>
        <p:xfrm>
          <a:off x="467544" y="4581128"/>
          <a:ext cx="799288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9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65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145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Operating Conditions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Occurrence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Criteria 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SF1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Normal 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Level A criteria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SF2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Normal operating incidents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Level A criteria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SF3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Emergency conditions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Level A or Level C criteria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SF4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Highly improbable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Level A, C or D criteria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048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basis (KFM) </a:t>
            </a:r>
            <a:br>
              <a:rPr lang="en-US" dirty="0"/>
            </a:br>
            <a:r>
              <a:rPr lang="en-US" dirty="0"/>
              <a:t>	– System 1000 (wheel, shaft, drive)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003232" cy="485313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System description, classification, level of exposure to radiation</a:t>
            </a:r>
          </a:p>
          <a:p>
            <a:pPr lvl="2"/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Load cases – Derived from legislation, similar operational experience, accident analysis reports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Includes connections/interfaces with Safety SSCs</a:t>
            </a:r>
          </a:p>
          <a:p>
            <a:pPr lvl="2"/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Normal operations loads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Design conditions (ex. Pressure, temperature, mass)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Operating conditions (ex. steady beam, beam trips, </a:t>
            </a:r>
          </a:p>
          <a:p>
            <a:r>
              <a:rPr lang="en-US" dirty="0">
                <a:solidFill>
                  <a:srgbClr val="000000"/>
                </a:solidFill>
              </a:rPr>
              <a:t>Transient loads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Operating conditions (ex. beam trips with helium cooling operational, unsynchronized rotation)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Accidents – Stopped wheel (AA1), non-</a:t>
            </a:r>
            <a:r>
              <a:rPr lang="en-US" dirty="0" err="1">
                <a:solidFill>
                  <a:srgbClr val="000000"/>
                </a:solidFill>
              </a:rPr>
              <a:t>rastered</a:t>
            </a:r>
            <a:r>
              <a:rPr lang="en-US" dirty="0">
                <a:solidFill>
                  <a:srgbClr val="000000"/>
                </a:solidFill>
              </a:rPr>
              <a:t> &amp; focused beam (AA2), loss of cooling (AA3, AA4, AA7, AA8), local blockage (AA5), EQ (AA14)</a:t>
            </a:r>
          </a:p>
          <a:p>
            <a:pPr lvl="3"/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Identify loads applied to each part of the system and bin into RCC-</a:t>
            </a:r>
            <a:r>
              <a:rPr lang="en-US" dirty="0" err="1">
                <a:solidFill>
                  <a:srgbClr val="000000"/>
                </a:solidFill>
              </a:rPr>
              <a:t>MRx</a:t>
            </a:r>
            <a:r>
              <a:rPr lang="en-US" dirty="0">
                <a:solidFill>
                  <a:srgbClr val="000000"/>
                </a:solidFill>
              </a:rPr>
              <a:t> categories: SF1 – SF4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2358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loads – System 1000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3861048"/>
            <a:ext cx="3816424" cy="1728192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Identify loads mitigated by MP or TSS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Determines which criteria can be used to define limits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MP – level A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TSS – level A, C or D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148064" y="3040366"/>
            <a:ext cx="4038600" cy="604658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SF2 – normal operating incidents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14</a:t>
            </a:fld>
            <a:endParaRPr lang="sv-SE" dirty="0"/>
          </a:p>
        </p:txBody>
      </p:sp>
      <p:pic>
        <p:nvPicPr>
          <p:cNvPr id="8" name="Picture 7" descr="SF1_Wheel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61" b="14855"/>
          <a:stretch/>
        </p:blipFill>
        <p:spPr>
          <a:xfrm>
            <a:off x="239962" y="1893992"/>
            <a:ext cx="4980110" cy="1390992"/>
          </a:xfrm>
          <a:prstGeom prst="rect">
            <a:avLst/>
          </a:prstGeom>
        </p:spPr>
      </p:pic>
      <p:pic>
        <p:nvPicPr>
          <p:cNvPr id="9" name="Picture 8" descr="SF2_Wheel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212" b="7020"/>
          <a:stretch/>
        </p:blipFill>
        <p:spPr>
          <a:xfrm>
            <a:off x="4185468" y="3429000"/>
            <a:ext cx="4707012" cy="3387452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251520" y="1484784"/>
            <a:ext cx="5328592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SF1 loads are normal operating conditions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732240" y="1484784"/>
            <a:ext cx="2016224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rgbClr val="000000"/>
                </a:solidFill>
              </a:rPr>
              <a:t>Wheel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rgbClr val="000000"/>
                </a:solidFill>
              </a:rPr>
              <a:t>Shaft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rgbClr val="000000"/>
                </a:solidFill>
              </a:rPr>
              <a:t>Drive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13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loads – System 1000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SF3 – emergency operating conditions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SF4 – highly improbable operating conditions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15</a:t>
            </a:fld>
            <a:endParaRPr lang="sv-SE" dirty="0"/>
          </a:p>
        </p:txBody>
      </p:sp>
      <p:pic>
        <p:nvPicPr>
          <p:cNvPr id="6" name="Picture 5" descr="SF4_Wheel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17" b="21487"/>
          <a:stretch/>
        </p:blipFill>
        <p:spPr>
          <a:xfrm>
            <a:off x="611560" y="3861048"/>
            <a:ext cx="7920880" cy="1673047"/>
          </a:xfrm>
          <a:prstGeom prst="rect">
            <a:avLst/>
          </a:prstGeom>
        </p:spPr>
      </p:pic>
      <p:pic>
        <p:nvPicPr>
          <p:cNvPr id="7" name="Picture 6" descr="SF3_Wheel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35" b="33880"/>
          <a:stretch/>
        </p:blipFill>
        <p:spPr>
          <a:xfrm>
            <a:off x="611559" y="2204864"/>
            <a:ext cx="7776865" cy="768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774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for ‘Ready for Beam’ </a:t>
            </a:r>
            <a:br>
              <a:rPr lang="en-US" dirty="0"/>
            </a:br>
            <a:r>
              <a:rPr lang="en-US" dirty="0"/>
              <a:t>	– Safety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507288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PSS</a:t>
            </a:r>
            <a:r>
              <a:rPr lang="en-US" dirty="0">
                <a:solidFill>
                  <a:srgbClr val="000000"/>
                </a:solidFill>
              </a:rPr>
              <a:t> – in mode ‘Running’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All enclosures searched and secured </a:t>
            </a:r>
          </a:p>
          <a:p>
            <a:pPr lvl="3"/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TSS</a:t>
            </a:r>
            <a:r>
              <a:rPr lang="en-US" dirty="0">
                <a:solidFill>
                  <a:srgbClr val="000000"/>
                </a:solidFill>
              </a:rPr>
              <a:t> – in mode ‘Running’ and sub-mode ‘Beam to Target’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Helium temperature below TSS trip level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Helium flow above TSS trip level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Helium pressure above TSS trip level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Wheel rotation above TSS trip level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Monolith pressure below TSS trip level</a:t>
            </a:r>
          </a:p>
          <a:p>
            <a:pPr lvl="3"/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WES (Worker Evacuation System) </a:t>
            </a:r>
            <a:r>
              <a:rPr lang="en-US" dirty="0">
                <a:solidFill>
                  <a:srgbClr val="000000"/>
                </a:solidFill>
              </a:rPr>
              <a:t>– in mode ‘Running’ &amp; ok</a:t>
            </a:r>
          </a:p>
          <a:p>
            <a:pPr lvl="3"/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Fire detection/alarm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1574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for ‘Ready for Beam’ </a:t>
            </a:r>
            <a:br>
              <a:rPr lang="en-US" dirty="0"/>
            </a:br>
            <a:r>
              <a:rPr lang="en-US" dirty="0"/>
              <a:t>	–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363272" cy="4709114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0000FF"/>
                </a:solidFill>
              </a:rPr>
              <a:t>Machine protection </a:t>
            </a:r>
            <a:r>
              <a:rPr lang="en-US" dirty="0">
                <a:solidFill>
                  <a:srgbClr val="000000"/>
                </a:solidFill>
              </a:rPr>
              <a:t>– in mode ‘Running’ and ok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All parameters monitored by MP are within the MP trip levels</a:t>
            </a:r>
          </a:p>
          <a:p>
            <a:r>
              <a:rPr lang="en-US" dirty="0">
                <a:solidFill>
                  <a:srgbClr val="0000FF"/>
                </a:solidFill>
              </a:rPr>
              <a:t>Target station systems in mode ‘Running’ and within normal operating parameters as defined by the load cases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Wheel drive – synchronized rotation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Helium cooling system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Primary water systems, intermediate water systems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Cold moderator </a:t>
            </a:r>
            <a:r>
              <a:rPr lang="en-US" dirty="0" err="1">
                <a:solidFill>
                  <a:srgbClr val="000000"/>
                </a:solidFill>
              </a:rPr>
              <a:t>cryo</a:t>
            </a:r>
            <a:r>
              <a:rPr lang="en-US" dirty="0">
                <a:solidFill>
                  <a:srgbClr val="000000"/>
                </a:solidFill>
              </a:rPr>
              <a:t> system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Monolith vessel atmosphere system, shutters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Target building HVAC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Target monitoring plug systems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4178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Development of the process is underway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Need to further define operating parameters and limits for all of the systems in order to arrive at quantitative parameter values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Further investigation of the relationship between target station systems and beam configurations (current, power, rep rate, </a:t>
            </a:r>
            <a:r>
              <a:rPr lang="en-US" dirty="0" err="1" smtClean="0">
                <a:solidFill>
                  <a:schemeClr val="tx1"/>
                </a:solidFill>
              </a:rPr>
              <a:t>etc</a:t>
            </a:r>
            <a:r>
              <a:rPr lang="en-US" dirty="0" smtClean="0">
                <a:solidFill>
                  <a:schemeClr val="tx1"/>
                </a:solidFill>
              </a:rPr>
              <a:t>) needed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6158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Sample Start Sequence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435280" cy="4781122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User activates </a:t>
            </a:r>
            <a:r>
              <a:rPr lang="en-US" i="1" dirty="0">
                <a:solidFill>
                  <a:srgbClr val="0000FF"/>
                </a:solidFill>
              </a:rPr>
              <a:t>Start Request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Propagates to Target Station (TS) and is read by many systems within TS 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ex. TSS, target wheel, MR-system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Propagates to Accelerator (ACC) with all sub-systems and to Target Machine Protection</a:t>
            </a:r>
          </a:p>
          <a:p>
            <a:r>
              <a:rPr lang="en-US" dirty="0">
                <a:solidFill>
                  <a:srgbClr val="000000"/>
                </a:solidFill>
              </a:rPr>
              <a:t>TS response: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target wheel enters READY FOR BEAM when the cooling is RUNNING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</a:rPr>
              <a:t>and 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</a:rPr>
              <a:t>synchrinized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</a:rPr>
              <a:t> run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TSS reads a set of target station process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</a:rPr>
              <a:t>values</a:t>
            </a:r>
            <a:r>
              <a:rPr lang="en-US" dirty="0">
                <a:solidFill>
                  <a:srgbClr val="000000"/>
                </a:solidFill>
              </a:rPr>
              <a:t>, ex. Helium cooling flow and target wheel rotation and enters mode BEAM TO TARGET and indicates ‘ready for beam’.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</a:rPr>
              <a:t>TSS continuously reads the process values while in mode BEAM TO TARGET.</a:t>
            </a:r>
          </a:p>
          <a:p>
            <a:r>
              <a:rPr lang="en-US" dirty="0" err="1">
                <a:solidFill>
                  <a:srgbClr val="000000"/>
                </a:solidFill>
              </a:rPr>
              <a:t>Acc</a:t>
            </a:r>
            <a:r>
              <a:rPr lang="en-US" dirty="0">
                <a:solidFill>
                  <a:srgbClr val="000000"/>
                </a:solidFill>
              </a:rPr>
              <a:t> reads: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‘Ready for beam’ from TSS and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‘Ok’ from all PSS signals, and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Maximum allowed proton power from NSS and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Enters start sequence for beam to target.</a:t>
            </a:r>
          </a:p>
          <a:p>
            <a:r>
              <a:rPr lang="en-US" dirty="0">
                <a:solidFill>
                  <a:srgbClr val="000000"/>
                </a:solidFill>
              </a:rPr>
              <a:t>ACC main State Machine indicates different modes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ex. ION SOURCE ON to STARTUP RAMPING and finally to PRODUCTION</a:t>
            </a:r>
          </a:p>
          <a:p>
            <a:r>
              <a:rPr lang="en-US" dirty="0">
                <a:solidFill>
                  <a:srgbClr val="000000"/>
                </a:solidFill>
              </a:rPr>
              <a:t>ESS main state machine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Reads modes from TS, ACC, and NSS and indicates current overall mode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490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2E9BE3"/>
                </a:solidFill>
              </a:rPr>
              <a:t>Defining ‘Ready for Beam’</a:t>
            </a:r>
          </a:p>
          <a:p>
            <a:pPr marL="1371600" lvl="3" indent="0">
              <a:buNone/>
            </a:pPr>
            <a:endParaRPr lang="en-US" dirty="0"/>
          </a:p>
          <a:p>
            <a:r>
              <a:rPr lang="en-US" dirty="0">
                <a:solidFill>
                  <a:srgbClr val="2E9BE3"/>
                </a:solidFill>
              </a:rPr>
              <a:t>State Machines</a:t>
            </a:r>
          </a:p>
          <a:p>
            <a:pPr lvl="1"/>
            <a:endParaRPr lang="en-US" dirty="0">
              <a:solidFill>
                <a:srgbClr val="2E9BE3"/>
              </a:solidFill>
            </a:endParaRPr>
          </a:p>
          <a:p>
            <a:r>
              <a:rPr lang="en-US" dirty="0">
                <a:solidFill>
                  <a:srgbClr val="2E9BE3"/>
                </a:solidFill>
              </a:rPr>
              <a:t>System classification &amp; loads</a:t>
            </a:r>
          </a:p>
          <a:p>
            <a:pPr lvl="3"/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2E9BE3"/>
                </a:solidFill>
              </a:rPr>
              <a:t>Ready for Beam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6549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RBOT </a:t>
            </a:r>
            <a:r>
              <a:rPr lang="en-US" dirty="0" err="1"/>
              <a:t>vs</a:t>
            </a:r>
            <a:r>
              <a:rPr lang="en-US" dirty="0"/>
              <a:t> Ready for Beam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90"/>
                </a:solidFill>
              </a:rPr>
              <a:t>RBOT – planning milestone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All Target systems are designed, manufactured, delivered, installed and tested without beam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System function has been verified to meet requirements set out during design for operations &amp; interfaces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Not necessarily when beam actually arrives on target</a:t>
            </a:r>
          </a:p>
          <a:p>
            <a:pPr lvl="3"/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90"/>
                </a:solidFill>
              </a:rPr>
              <a:t>BOT – later milestone when beam arrives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Licensing permission to take beam from SSM approved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Practice with remote handling of monolith systems done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Instruments ready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Requires target systems signal ‘Ready for beam’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7787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Ready for Beam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435280" cy="4997146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/>
                </a:solidFill>
              </a:rPr>
              <a:t>Quick answer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Everything is running as designed to meet system performance and interface requirements as verified during previous testing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Of course… it is more complex..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Systems defined as ok – what folds into that definition?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Does it depend on the beam conditions – power, (un)</a:t>
            </a:r>
            <a:r>
              <a:rPr lang="en-US" dirty="0" err="1">
                <a:solidFill>
                  <a:schemeClr val="tx1"/>
                </a:solidFill>
              </a:rPr>
              <a:t>rastered</a:t>
            </a:r>
            <a:r>
              <a:rPr lang="en-US" dirty="0">
                <a:solidFill>
                  <a:schemeClr val="tx1"/>
                </a:solidFill>
              </a:rPr>
              <a:t>, rep rate?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Does it depend on the state of other systems?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Does it change during commissioning?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How are the safety systems related to beam-to-Target?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PSS, TSS, WES (Worker Evacuation System), ACF-mode control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Fire, ODH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7787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427168" cy="1143000"/>
          </a:xfrm>
        </p:spPr>
        <p:txBody>
          <a:bodyPr/>
          <a:lstStyle/>
          <a:p>
            <a:r>
              <a:rPr lang="en-US" dirty="0"/>
              <a:t>Different answers depending on the system </a:t>
            </a:r>
            <a:r>
              <a:rPr lang="en-US" dirty="0">
                <a:highlight>
                  <a:srgbClr val="FFFF00"/>
                </a:highlight>
              </a:rPr>
              <a:t>during ESS startup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8579296" cy="604657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1814740"/>
              </p:ext>
            </p:extLst>
          </p:nvPr>
        </p:nvGraphicFramePr>
        <p:xfrm>
          <a:off x="107505" y="1556792"/>
          <a:ext cx="9036494" cy="5044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0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10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550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379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613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Depend on beam parameters?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 other systems?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Change</a:t>
                      </a:r>
                      <a:r>
                        <a:rPr lang="en-US" baseline="0" dirty="0"/>
                        <a:t> with commissioning?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 it a required safety system?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Primary water systems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Yes (connected cooling systems)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Unlikely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</a:t>
                      </a:r>
                      <a:r>
                        <a:rPr lang="en-US" baseline="0" dirty="0"/>
                        <a:t> cooling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Probably</a:t>
                      </a:r>
                      <a:r>
                        <a:rPr lang="en-US" dirty="0"/>
                        <a:t> (flow)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Yes (1046)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Possibly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</a:t>
                      </a:r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(not the cooling function)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Yes </a:t>
                      </a:r>
                      <a:r>
                        <a:rPr lang="en-US" dirty="0" smtClean="0">
                          <a:highlight>
                            <a:srgbClr val="FFFF00"/>
                          </a:highlight>
                        </a:rPr>
                        <a:t>(limited </a:t>
                      </a:r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p+ beam power is allowed on not rotating wheel.. otherwise NO)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Possibly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LH2</a:t>
                      </a:r>
                      <a:r>
                        <a:rPr lang="en-US" baseline="0" dirty="0"/>
                        <a:t>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Maybe?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Maybe?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Maybe?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MP</a:t>
                      </a:r>
                      <a:r>
                        <a:rPr lang="en-US" baseline="0" dirty="0"/>
                        <a:t> (Target)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Possibly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0324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427168" cy="1143000"/>
          </a:xfrm>
        </p:spPr>
        <p:txBody>
          <a:bodyPr/>
          <a:lstStyle/>
          <a:p>
            <a:r>
              <a:rPr lang="en-US" dirty="0"/>
              <a:t>Different answers depending on the system </a:t>
            </a:r>
            <a:r>
              <a:rPr lang="en-US" dirty="0">
                <a:highlight>
                  <a:srgbClr val="FFFF00"/>
                </a:highlight>
              </a:rPr>
              <a:t>during ESS </a:t>
            </a:r>
            <a:r>
              <a:rPr lang="en-US" dirty="0" smtClean="0">
                <a:highlight>
                  <a:srgbClr val="FFFF00"/>
                </a:highlight>
              </a:rPr>
              <a:t>startup – I&amp;C systems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8579296" cy="604657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65330498"/>
              </p:ext>
            </p:extLst>
          </p:nvPr>
        </p:nvGraphicFramePr>
        <p:xfrm>
          <a:off x="323528" y="1628800"/>
          <a:ext cx="8496946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561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Depend on beam parameters?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 other systems?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Change</a:t>
                      </a:r>
                      <a:r>
                        <a:rPr lang="en-US" baseline="0" dirty="0"/>
                        <a:t> with commissioning?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 it a required safety system?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 (ON/OFF)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MP</a:t>
                      </a:r>
                      <a:r>
                        <a:rPr lang="en-US" baseline="0" dirty="0"/>
                        <a:t> (Target)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Possibly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ACF mode 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Decoupled/No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5217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Ready for Beam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600206"/>
            <a:ext cx="4172272" cy="485313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Need a systematic method for identifying when each system is ok for beam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000090"/>
                </a:solidFill>
              </a:rPr>
              <a:t>Define state machines for each system from overall ESS down to subsystems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All state machines have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6</a:t>
            </a:r>
            <a:r>
              <a:rPr lang="en-US" dirty="0">
                <a:solidFill>
                  <a:schemeClr val="tx1"/>
                </a:solidFill>
              </a:rPr>
              <a:t> basic modes in common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Running, Starting, Stopping, Standby, Fault, Off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Each of the five main ESS system groups is represented by its own state machine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116207"/>
            <a:ext cx="4038600" cy="219311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Depending on system functionality, sub modes are added to one of the basic modes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Ex. Target wheel has sub-mode ‘Parked’ under ‘OFF’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 rotWithShape="1">
          <a:blip r:embed="rId2"/>
          <a:srcRect l="2524" t="2592" r="3030" b="2592"/>
          <a:stretch/>
        </p:blipFill>
        <p:spPr>
          <a:xfrm>
            <a:off x="4633664" y="1628800"/>
            <a:ext cx="4186808" cy="243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791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Machines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258816" cy="5069154"/>
          </a:xfrm>
        </p:spPr>
        <p:txBody>
          <a:bodyPr>
            <a:normAutofit fontScale="85000"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Five main ESS system groups defined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ESS 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Accelerator 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Target Station 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Neutron Scattering Instruments 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PSS</a:t>
            </a:r>
          </a:p>
          <a:p>
            <a:pPr lvl="3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Each is represented by its own state machine</a:t>
            </a:r>
          </a:p>
          <a:p>
            <a:pPr lvl="2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Top level state machine has the five basic modes with additional sub-modes within RUNNING and OFF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8061" y="1484784"/>
            <a:ext cx="4328435" cy="389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501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Machines – Signal Exchange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2619826"/>
            <a:ext cx="5688632" cy="404953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7"/>
            <a:ext cx="8229600" cy="1252729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State machines for the main system groups exchange signals</a:t>
            </a:r>
          </a:p>
          <a:p>
            <a:r>
              <a:rPr lang="en-US" dirty="0">
                <a:solidFill>
                  <a:schemeClr val="tx1"/>
                </a:solidFill>
              </a:rPr>
              <a:t>Start requests propagate within the main systems and down to lower levels – Chain principle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5" y="5949280"/>
            <a:ext cx="2808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Conceptual example based on early Startup discussions</a:t>
            </a:r>
          </a:p>
        </p:txBody>
      </p:sp>
    </p:spTree>
    <p:extLst>
      <p:ext uri="{BB962C8B-B14F-4D97-AF65-F5344CB8AC3E}">
        <p14:creationId xmlns:p14="http://schemas.microsoft.com/office/powerpoint/2010/main" val="4150975257"/>
      </p:ext>
    </p:extLst>
  </p:cSld>
  <p:clrMapOvr>
    <a:masterClrMapping/>
  </p:clrMapOvr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Powerpoint.pptx</Template>
  <TotalTime>48024</TotalTime>
  <Words>1465</Words>
  <Application>Microsoft Macintosh PowerPoint</Application>
  <PresentationFormat>On-screen Show (4:3)</PresentationFormat>
  <Paragraphs>269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ESS Core Powerpoint</vt:lpstr>
      <vt:lpstr>Target ‘Ready for Beam’ Signal Definition</vt:lpstr>
      <vt:lpstr>Outline</vt:lpstr>
      <vt:lpstr>RBOT vs Ready for Beam</vt:lpstr>
      <vt:lpstr>Defining Ready for Beam parameters</vt:lpstr>
      <vt:lpstr>Different answers depending on the system during ESS startup</vt:lpstr>
      <vt:lpstr>Different answers depending on the system during ESS startup – I&amp;C systems</vt:lpstr>
      <vt:lpstr>Defining Ready for Beam parameters</vt:lpstr>
      <vt:lpstr>State Machines</vt:lpstr>
      <vt:lpstr>State Machines – Signal Exchange</vt:lpstr>
      <vt:lpstr>State Machines – Chain Principle</vt:lpstr>
      <vt:lpstr>Define Modes for Each System</vt:lpstr>
      <vt:lpstr>Classification of systems</vt:lpstr>
      <vt:lpstr>Design basis (KFM)   – System 1000 (wheel, shaft, drive)</vt:lpstr>
      <vt:lpstr>Summary of loads – System 1000</vt:lpstr>
      <vt:lpstr>Summary of loads – System 1000</vt:lpstr>
      <vt:lpstr>Required for ‘Ready for Beam’   – Safety Systems</vt:lpstr>
      <vt:lpstr>Required for ‘Ready for Beam’   – Systems</vt:lpstr>
      <vt:lpstr>Conclusions</vt:lpstr>
      <vt:lpstr>Conceptual Sample Start Sequence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Linda Coney</cp:lastModifiedBy>
  <cp:revision>2195</cp:revision>
  <cp:lastPrinted>2015-03-23T14:00:32Z</cp:lastPrinted>
  <dcterms:created xsi:type="dcterms:W3CDTF">2013-10-29T16:05:10Z</dcterms:created>
  <dcterms:modified xsi:type="dcterms:W3CDTF">2017-04-06T09:06:03Z</dcterms:modified>
</cp:coreProperties>
</file>