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emf" ContentType="image/x-em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31"/>
  </p:notesMasterIdLst>
  <p:sldIdLst>
    <p:sldId id="256" r:id="rId2"/>
    <p:sldId id="257" r:id="rId3"/>
    <p:sldId id="258" r:id="rId4"/>
    <p:sldId id="259" r:id="rId5"/>
    <p:sldId id="260" r:id="rId6"/>
    <p:sldId id="278" r:id="rId7"/>
    <p:sldId id="261" r:id="rId8"/>
    <p:sldId id="262" r:id="rId9"/>
    <p:sldId id="277" r:id="rId10"/>
    <p:sldId id="263" r:id="rId11"/>
    <p:sldId id="264" r:id="rId12"/>
    <p:sldId id="265" r:id="rId13"/>
    <p:sldId id="266" r:id="rId14"/>
    <p:sldId id="267" r:id="rId15"/>
    <p:sldId id="286" r:id="rId16"/>
    <p:sldId id="268" r:id="rId17"/>
    <p:sldId id="284" r:id="rId18"/>
    <p:sldId id="269" r:id="rId19"/>
    <p:sldId id="270" r:id="rId20"/>
    <p:sldId id="275" r:id="rId21"/>
    <p:sldId id="274" r:id="rId22"/>
    <p:sldId id="273" r:id="rId23"/>
    <p:sldId id="287" r:id="rId24"/>
    <p:sldId id="288" r:id="rId25"/>
    <p:sldId id="280" r:id="rId26"/>
    <p:sldId id="281" r:id="rId27"/>
    <p:sldId id="282" r:id="rId28"/>
    <p:sldId id="283" r:id="rId29"/>
    <p:sldId id="285" r:id="rId30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notes"/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E8034E78-7F5D-4C2E-B375-FC64B27BC917}" styleName="Dark Styl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02" autoAdjust="0"/>
    <p:restoredTop sz="92403" autoAdjust="0"/>
  </p:normalViewPr>
  <p:slideViewPr>
    <p:cSldViewPr>
      <p:cViewPr>
        <p:scale>
          <a:sx n="91" d="100"/>
          <a:sy n="91" d="100"/>
        </p:scale>
        <p:origin x="2648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80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85" d="100"/>
          <a:sy n="85" d="100"/>
        </p:scale>
        <p:origin x="-1768" y="-12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philipparnold:Library:Caches:TemporaryItems:Outlook%20Temp:20150618%20Cryoloads%20per%20Phase.xlsx" TargetMode="External"/><Relationship Id="rId2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xilongwang:Documents:01-ACCP:01-Project:14-ESS%20documents:01-Exergy%20analysis:ACCP%20Exergy%20analysis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title>
      <c:tx>
        <c:rich>
          <a:bodyPr/>
          <a:lstStyle/>
          <a:p>
            <a:pPr>
              <a:defRPr sz="1600">
                <a:solidFill>
                  <a:srgbClr val="0070C0"/>
                </a:solidFill>
              </a:defRPr>
            </a:pPr>
            <a:r>
              <a:rPr lang="en-US" sz="1600" dirty="0">
                <a:solidFill>
                  <a:srgbClr val="0070C0"/>
                </a:solidFill>
              </a:rPr>
              <a:t>ACCP 2K heat load </a:t>
            </a:r>
            <a:r>
              <a:rPr lang="en-US" sz="1600" dirty="0" smtClean="0">
                <a:solidFill>
                  <a:srgbClr val="0070C0"/>
                </a:solidFill>
              </a:rPr>
              <a:t>in</a:t>
            </a:r>
            <a:r>
              <a:rPr lang="en-US" sz="1600" baseline="0" dirty="0" smtClean="0">
                <a:solidFill>
                  <a:srgbClr val="0070C0"/>
                </a:solidFill>
              </a:rPr>
              <a:t> function of</a:t>
            </a:r>
            <a:r>
              <a:rPr lang="en-US" sz="1600" dirty="0" smtClean="0">
                <a:solidFill>
                  <a:srgbClr val="0070C0"/>
                </a:solidFill>
              </a:rPr>
              <a:t> </a:t>
            </a:r>
            <a:r>
              <a:rPr lang="en-US" sz="1600" dirty="0">
                <a:solidFill>
                  <a:srgbClr val="0070C0"/>
                </a:solidFill>
              </a:rPr>
              <a:t>number of installed CMs</a:t>
            </a:r>
          </a:p>
        </c:rich>
      </c:tx>
      <c:layout>
        <c:manualLayout>
          <c:xMode val="edge"/>
          <c:yMode val="edge"/>
          <c:x val="0.256970081648487"/>
          <c:y val="0.0230528111531725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16589997967818"/>
          <c:y val="0.110237604566782"/>
          <c:w val="0.859342550964852"/>
          <c:h val="0.738926039635977"/>
        </c:manualLayout>
      </c:layout>
      <c:scatterChart>
        <c:scatterStyle val="lineMarker"/>
        <c:varyColors val="0"/>
        <c:ser>
          <c:idx val="0"/>
          <c:order val="0"/>
          <c:tx>
            <c:v>Beam ON w/ safety factors</c:v>
          </c:tx>
          <c:xVal>
            <c:numRef>
              <c:f>ACCP!$E$15:$I$15</c:f>
              <c:numCache>
                <c:formatCode>General</c:formatCode>
                <c:ptCount val="5"/>
                <c:pt idx="0">
                  <c:v>13.0</c:v>
                </c:pt>
                <c:pt idx="1">
                  <c:v>22.0</c:v>
                </c:pt>
                <c:pt idx="2">
                  <c:v>33.0</c:v>
                </c:pt>
                <c:pt idx="3">
                  <c:v>43.0</c:v>
                </c:pt>
                <c:pt idx="4">
                  <c:v>57.0</c:v>
                </c:pt>
              </c:numCache>
            </c:numRef>
          </c:xVal>
          <c:yVal>
            <c:numRef>
              <c:f>ACCP!$E$25:$I$25</c:f>
              <c:numCache>
                <c:formatCode>#,#00</c:formatCode>
                <c:ptCount val="5"/>
                <c:pt idx="0">
                  <c:v>880.5549999999994</c:v>
                </c:pt>
                <c:pt idx="1">
                  <c:v>1328.1925</c:v>
                </c:pt>
                <c:pt idx="2">
                  <c:v>1930.965</c:v>
                </c:pt>
                <c:pt idx="3">
                  <c:v>2478.94</c:v>
                </c:pt>
                <c:pt idx="4">
                  <c:v>3050.605</c:v>
                </c:pt>
              </c:numCache>
            </c:numRef>
          </c:yVal>
          <c:smooth val="0"/>
        </c:ser>
        <c:ser>
          <c:idx val="2"/>
          <c:order val="1"/>
          <c:tx>
            <c:v>Beam ON w/o safety factors</c:v>
          </c:tx>
          <c:spPr>
            <a:ln>
              <a:solidFill>
                <a:schemeClr val="accent1"/>
              </a:solidFill>
              <a:prstDash val="sysDash"/>
            </a:ln>
          </c:spPr>
          <c:marker>
            <c:spPr>
              <a:solidFill>
                <a:schemeClr val="accent1"/>
              </a:solidFill>
              <a:ln>
                <a:solidFill>
                  <a:schemeClr val="accent1"/>
                </a:solidFill>
              </a:ln>
            </c:spPr>
          </c:marker>
          <c:xVal>
            <c:numRef>
              <c:f>ACCP!$E$15:$I$15</c:f>
              <c:numCache>
                <c:formatCode>General</c:formatCode>
                <c:ptCount val="5"/>
                <c:pt idx="0">
                  <c:v>13.0</c:v>
                </c:pt>
                <c:pt idx="1">
                  <c:v>22.0</c:v>
                </c:pt>
                <c:pt idx="2">
                  <c:v>33.0</c:v>
                </c:pt>
                <c:pt idx="3">
                  <c:v>43.0</c:v>
                </c:pt>
                <c:pt idx="4">
                  <c:v>57.0</c:v>
                </c:pt>
              </c:numCache>
            </c:numRef>
          </c:xVal>
          <c:yVal>
            <c:numRef>
              <c:f>ACCP!$E$24:$I$24</c:f>
              <c:numCache>
                <c:formatCode>#,#00</c:formatCode>
                <c:ptCount val="5"/>
                <c:pt idx="0">
                  <c:v>594.5</c:v>
                </c:pt>
                <c:pt idx="1">
                  <c:v>923.9000000000001</c:v>
                </c:pt>
                <c:pt idx="2">
                  <c:v>1374.9</c:v>
                </c:pt>
                <c:pt idx="3">
                  <c:v>1784.9</c:v>
                </c:pt>
                <c:pt idx="4">
                  <c:v>2149.3</c:v>
                </c:pt>
              </c:numCache>
            </c:numRef>
          </c:yVal>
          <c:smooth val="0"/>
        </c:ser>
        <c:ser>
          <c:idx val="1"/>
          <c:order val="2"/>
          <c:tx>
            <c:v>Beam OFF w/ safety factors</c:v>
          </c:tx>
          <c:xVal>
            <c:numRef>
              <c:f>ACCP!$E$15:$I$15</c:f>
              <c:numCache>
                <c:formatCode>General</c:formatCode>
                <c:ptCount val="5"/>
                <c:pt idx="0">
                  <c:v>13.0</c:v>
                </c:pt>
                <c:pt idx="1">
                  <c:v>22.0</c:v>
                </c:pt>
                <c:pt idx="2">
                  <c:v>33.0</c:v>
                </c:pt>
                <c:pt idx="3">
                  <c:v>43.0</c:v>
                </c:pt>
                <c:pt idx="4">
                  <c:v>57.0</c:v>
                </c:pt>
              </c:numCache>
            </c:numRef>
          </c:xVal>
          <c:yVal>
            <c:numRef>
              <c:f>ACCP!$E$23:$I$23</c:f>
              <c:numCache>
                <c:formatCode>#,#00</c:formatCode>
                <c:ptCount val="5"/>
                <c:pt idx="0">
                  <c:v>783.38</c:v>
                </c:pt>
                <c:pt idx="1">
                  <c:v>989.8624999999976</c:v>
                </c:pt>
                <c:pt idx="2">
                  <c:v>1242.23</c:v>
                </c:pt>
                <c:pt idx="3">
                  <c:v>1471.655</c:v>
                </c:pt>
                <c:pt idx="4">
                  <c:v>1990.19</c:v>
                </c:pt>
              </c:numCache>
            </c:numRef>
          </c:yVal>
          <c:smooth val="0"/>
        </c:ser>
        <c:ser>
          <c:idx val="3"/>
          <c:order val="3"/>
          <c:tx>
            <c:v>Beam OFF w/o safety factors</c:v>
          </c:tx>
          <c:spPr>
            <a:ln>
              <a:solidFill>
                <a:schemeClr val="accent2"/>
              </a:solidFill>
              <a:prstDash val="sysDash"/>
            </a:ln>
          </c:spPr>
          <c:marker>
            <c:symbol val="circle"/>
            <c:size val="9"/>
            <c:spPr>
              <a:solidFill>
                <a:schemeClr val="accent2"/>
              </a:solidFill>
              <a:ln>
                <a:solidFill>
                  <a:schemeClr val="accent2"/>
                </a:solidFill>
                <a:prstDash val="sysDash"/>
              </a:ln>
            </c:spPr>
          </c:marker>
          <c:xVal>
            <c:numRef>
              <c:f>ACCP!$E$15:$I$15</c:f>
              <c:numCache>
                <c:formatCode>General</c:formatCode>
                <c:ptCount val="5"/>
                <c:pt idx="0">
                  <c:v>13.0</c:v>
                </c:pt>
                <c:pt idx="1">
                  <c:v>22.0</c:v>
                </c:pt>
                <c:pt idx="2">
                  <c:v>33.0</c:v>
                </c:pt>
                <c:pt idx="3">
                  <c:v>43.0</c:v>
                </c:pt>
                <c:pt idx="4">
                  <c:v>57.0</c:v>
                </c:pt>
              </c:numCache>
            </c:numRef>
          </c:xVal>
          <c:yVal>
            <c:numRef>
              <c:f>ACCP!$E$19:$I$19</c:f>
              <c:numCache>
                <c:formatCode>#,#00</c:formatCode>
                <c:ptCount val="5"/>
                <c:pt idx="0">
                  <c:v>510.0</c:v>
                </c:pt>
                <c:pt idx="1">
                  <c:v>629.7</c:v>
                </c:pt>
                <c:pt idx="2">
                  <c:v>776.0</c:v>
                </c:pt>
                <c:pt idx="3">
                  <c:v>909.0</c:v>
                </c:pt>
                <c:pt idx="4">
                  <c:v>1227.2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461770832"/>
        <c:axId val="-1479365376"/>
      </c:scatterChart>
      <c:valAx>
        <c:axId val="-146177083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400"/>
                </a:pPr>
                <a:r>
                  <a:rPr lang="en-US" sz="1400"/>
                  <a:t>Number of Cryomodules</a:t>
                </a:r>
              </a:p>
            </c:rich>
          </c:tx>
          <c:layout>
            <c:manualLayout>
              <c:xMode val="edge"/>
              <c:yMode val="edge"/>
              <c:x val="0.441997743264185"/>
              <c:y val="0.926567939111452"/>
            </c:manualLayout>
          </c:layout>
          <c:overlay val="0"/>
        </c:title>
        <c:numFmt formatCode="General" sourceLinked="1"/>
        <c:majorTickMark val="none"/>
        <c:minorTickMark val="none"/>
        <c:tickLblPos val="nextTo"/>
        <c:crossAx val="-1479365376"/>
        <c:crosses val="autoZero"/>
        <c:crossBetween val="midCat"/>
      </c:valAx>
      <c:valAx>
        <c:axId val="-14793653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sz="1400"/>
                </a:pPr>
                <a:r>
                  <a:rPr lang="en-US" sz="1400"/>
                  <a:t>ACCP 2K heat load, W</a:t>
                </a:r>
              </a:p>
            </c:rich>
          </c:tx>
          <c:layout>
            <c:manualLayout>
              <c:xMode val="edge"/>
              <c:yMode val="edge"/>
              <c:x val="0.00433694981067677"/>
              <c:y val="0.229213854379556"/>
            </c:manualLayout>
          </c:layout>
          <c:overlay val="0"/>
        </c:title>
        <c:numFmt formatCode="0" sourceLinked="0"/>
        <c:majorTickMark val="none"/>
        <c:minorTickMark val="none"/>
        <c:tickLblPos val="nextTo"/>
        <c:crossAx val="-1461770832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12528765018823"/>
          <c:y val="0.134876752526184"/>
          <c:w val="0.367450491612043"/>
          <c:h val="0.264116772413415"/>
        </c:manualLayout>
      </c:layout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</c:spPr>
  <c:txPr>
    <a:bodyPr/>
    <a:lstStyle/>
    <a:p>
      <a:pPr>
        <a:defRPr sz="1600"/>
      </a:pPr>
      <a:endParaRPr lang="en-US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28428650366073"/>
          <c:y val="0.0703180271651149"/>
          <c:w val="0.83205023714141"/>
          <c:h val="0.7829970118099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Collect!$C$26</c:f>
              <c:strCache>
                <c:ptCount val="1"/>
                <c:pt idx="0">
                  <c:v>Stage 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Collect!$B$27:$B$30</c:f>
              <c:strCache>
                <c:ptCount val="4"/>
                <c:pt idx="0">
                  <c:v>Norminal design</c:v>
                </c:pt>
                <c:pt idx="1">
                  <c:v>Turndown</c:v>
                </c:pt>
                <c:pt idx="2">
                  <c:v>4.5 K Standby</c:v>
                </c:pt>
                <c:pt idx="3">
                  <c:v>TS Standby</c:v>
                </c:pt>
              </c:strCache>
            </c:strRef>
          </c:cat>
          <c:val>
            <c:numRef>
              <c:f>Collect!$C$27:$C$30</c:f>
              <c:numCache>
                <c:formatCode>#,#00%</c:formatCode>
                <c:ptCount val="4"/>
                <c:pt idx="0">
                  <c:v>0.244574413318579</c:v>
                </c:pt>
                <c:pt idx="1">
                  <c:v>0.18341972592385</c:v>
                </c:pt>
                <c:pt idx="2">
                  <c:v>0.155536085059723</c:v>
                </c:pt>
                <c:pt idx="3">
                  <c:v>0.04510098392107</c:v>
                </c:pt>
              </c:numCache>
            </c:numRef>
          </c:val>
        </c:ser>
        <c:ser>
          <c:idx val="1"/>
          <c:order val="1"/>
          <c:tx>
            <c:strRef>
              <c:f>Collect!$D$26</c:f>
              <c:strCache>
                <c:ptCount val="1"/>
                <c:pt idx="0">
                  <c:v>Stage 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Collect!$B$27:$B$30</c:f>
              <c:strCache>
                <c:ptCount val="4"/>
                <c:pt idx="0">
                  <c:v>Norminal design</c:v>
                </c:pt>
                <c:pt idx="1">
                  <c:v>Turndown</c:v>
                </c:pt>
                <c:pt idx="2">
                  <c:v>4.5 K Standby</c:v>
                </c:pt>
                <c:pt idx="3">
                  <c:v>TS Standby</c:v>
                </c:pt>
              </c:strCache>
            </c:strRef>
          </c:cat>
          <c:val>
            <c:numRef>
              <c:f>Collect!$D$27:$D$30</c:f>
              <c:numCache>
                <c:formatCode>#,#00%</c:formatCode>
                <c:ptCount val="4"/>
                <c:pt idx="0">
                  <c:v>0.259343014630955</c:v>
                </c:pt>
                <c:pt idx="1">
                  <c:v>0.21023325018147</c:v>
                </c:pt>
                <c:pt idx="2">
                  <c:v>0.180603554685983</c:v>
                </c:pt>
                <c:pt idx="3">
                  <c:v>0.051057955893296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axId val="-1511536864"/>
        <c:axId val="-1431235216"/>
      </c:barChart>
      <c:catAx>
        <c:axId val="-151153686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600"/>
                </a:pPr>
                <a:r>
                  <a:rPr lang="en-US" sz="1600"/>
                  <a:t>Operation modes</a:t>
                </a:r>
              </a:p>
            </c:rich>
          </c:tx>
          <c:overlay val="0"/>
        </c:title>
        <c:numFmt formatCode="General" sourceLinked="0"/>
        <c:majorTickMark val="none"/>
        <c:minorTickMark val="none"/>
        <c:tickLblPos val="nextTo"/>
        <c:crossAx val="-1431235216"/>
        <c:crosses val="autoZero"/>
        <c:auto val="1"/>
        <c:lblAlgn val="ctr"/>
        <c:lblOffset val="100"/>
        <c:noMultiLvlLbl val="0"/>
      </c:catAx>
      <c:valAx>
        <c:axId val="-1431235216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800"/>
                </a:pPr>
                <a:r>
                  <a:rPr lang="en-US" sz="1800"/>
                  <a:t>Exergy efficiency</a:t>
                </a:r>
              </a:p>
            </c:rich>
          </c:tx>
          <c:layout>
            <c:manualLayout>
              <c:xMode val="edge"/>
              <c:yMode val="edge"/>
              <c:x val="0.0149254414340492"/>
              <c:y val="0.324844336954891"/>
            </c:manualLayout>
          </c:layout>
          <c:overlay val="0"/>
        </c:title>
        <c:numFmt formatCode="#,#00%" sourceLinked="1"/>
        <c:majorTickMark val="none"/>
        <c:minorTickMark val="none"/>
        <c:tickLblPos val="nextTo"/>
        <c:crossAx val="-1511536864"/>
        <c:crosses val="autoZero"/>
        <c:crossBetween val="between"/>
      </c:valAx>
      <c:spPr>
        <a:ln>
          <a:solidFill>
            <a:schemeClr val="tx1"/>
          </a:solidFill>
        </a:ln>
      </c:spPr>
    </c:plotArea>
    <c:legend>
      <c:legendPos val="r"/>
      <c:layout>
        <c:manualLayout>
          <c:xMode val="edge"/>
          <c:yMode val="edge"/>
          <c:x val="0.324802676218579"/>
          <c:y val="0.0525093856938769"/>
          <c:w val="0.350985908825525"/>
          <c:h val="0.112984041551768"/>
        </c:manualLayout>
      </c:layout>
      <c:overlay val="0"/>
      <c:txPr>
        <a:bodyPr/>
        <a:lstStyle/>
        <a:p>
          <a:pPr>
            <a:defRPr sz="1800" b="1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4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5_2">
  <dgm:title val=""/>
  <dgm:desc val=""/>
  <dgm:catLst>
    <dgm:cat type="accent5" pri="11200"/>
  </dgm:catLst>
  <dgm:styleLbl name="node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5"/>
    </dgm:fillClrLst>
    <dgm:linClrLst meth="repeat">
      <a:schemeClr val="accent5"/>
    </dgm:linClrLst>
    <dgm:effectClrLst/>
    <dgm:txLinClrLst/>
    <dgm:txFillClrLst/>
    <dgm:txEffectClrLst/>
  </dgm:styleLbl>
  <dgm:styleLbl name="lnNode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/>
    </dgm:fillClrLst>
    <dgm:linClrLst meth="repeat">
      <a:schemeClr val="accent5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/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8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B27CC83-7E02-FA4D-A028-F3FBDB5D646F}" type="doc">
      <dgm:prSet loTypeId="urn:microsoft.com/office/officeart/2005/8/layout/chevron1" loCatId="" qsTypeId="urn:microsoft.com/office/officeart/2005/8/quickstyle/simple4" qsCatId="simple" csTypeId="urn:microsoft.com/office/officeart/2005/8/colors/accent1_2" csCatId="accent1" phldr="1"/>
      <dgm:spPr/>
    </dgm:pt>
    <dgm:pt modelId="{0AEEDFF9-61C4-4642-BD9F-6FCD276A9F6B}">
      <dgm:prSet phldrT="[Text]"/>
      <dgm:spPr/>
      <dgm:t>
        <a:bodyPr/>
        <a:lstStyle/>
        <a:p>
          <a:r>
            <a:rPr lang="en-US" dirty="0" smtClean="0"/>
            <a:t>KOM</a:t>
          </a:r>
          <a:endParaRPr lang="en-US" dirty="0"/>
        </a:p>
      </dgm:t>
    </dgm:pt>
    <dgm:pt modelId="{A3A00ED3-2D87-7E44-9294-9CF356FE9A79}" type="parTrans" cxnId="{37580B76-EE85-AF46-9B4C-B3E0FF2605A7}">
      <dgm:prSet/>
      <dgm:spPr/>
      <dgm:t>
        <a:bodyPr/>
        <a:lstStyle/>
        <a:p>
          <a:endParaRPr lang="en-US"/>
        </a:p>
      </dgm:t>
    </dgm:pt>
    <dgm:pt modelId="{931D1D0F-1E47-3642-A97B-A8EA9945CB51}" type="sibTrans" cxnId="{37580B76-EE85-AF46-9B4C-B3E0FF2605A7}">
      <dgm:prSet/>
      <dgm:spPr/>
      <dgm:t>
        <a:bodyPr/>
        <a:lstStyle/>
        <a:p>
          <a:endParaRPr lang="en-US"/>
        </a:p>
      </dgm:t>
    </dgm:pt>
    <dgm:pt modelId="{7EEC3CCC-E0A8-7443-8B88-21F95DF0B4AC}">
      <dgm:prSet phldrT="[Text]"/>
      <dgm:spPr/>
      <dgm:t>
        <a:bodyPr/>
        <a:lstStyle/>
        <a:p>
          <a:r>
            <a:rPr lang="en-US" dirty="0" smtClean="0"/>
            <a:t>FMEA</a:t>
          </a:r>
          <a:endParaRPr lang="en-US" dirty="0"/>
        </a:p>
      </dgm:t>
    </dgm:pt>
    <dgm:pt modelId="{2A4CEB25-EDCC-9449-894E-9B336613AA41}" type="parTrans" cxnId="{85093974-F65B-E948-96AC-23441DD3D5FB}">
      <dgm:prSet/>
      <dgm:spPr/>
      <dgm:t>
        <a:bodyPr/>
        <a:lstStyle/>
        <a:p>
          <a:endParaRPr lang="en-US"/>
        </a:p>
      </dgm:t>
    </dgm:pt>
    <dgm:pt modelId="{6C43DC29-28DC-4345-AAE9-433A556B8713}" type="sibTrans" cxnId="{85093974-F65B-E948-96AC-23441DD3D5FB}">
      <dgm:prSet/>
      <dgm:spPr/>
      <dgm:t>
        <a:bodyPr/>
        <a:lstStyle/>
        <a:p>
          <a:endParaRPr lang="en-US"/>
        </a:p>
      </dgm:t>
    </dgm:pt>
    <dgm:pt modelId="{470268D7-BA5A-534D-B066-E2A6BF8DDB73}">
      <dgm:prSet phldrT="[Text]"/>
      <dgm:spPr/>
      <dgm:t>
        <a:bodyPr/>
        <a:lstStyle/>
        <a:p>
          <a:r>
            <a:rPr lang="en-US" dirty="0" smtClean="0"/>
            <a:t>CDR-1</a:t>
          </a:r>
          <a:endParaRPr lang="en-US" dirty="0"/>
        </a:p>
      </dgm:t>
    </dgm:pt>
    <dgm:pt modelId="{331BD69A-D0A9-9144-9CB4-22458EEC4760}" type="parTrans" cxnId="{3B371A87-12A5-D24D-BD3F-B09488DB0E48}">
      <dgm:prSet/>
      <dgm:spPr/>
      <dgm:t>
        <a:bodyPr/>
        <a:lstStyle/>
        <a:p>
          <a:endParaRPr lang="en-US"/>
        </a:p>
      </dgm:t>
    </dgm:pt>
    <dgm:pt modelId="{AC474BB2-8C53-E145-8FF8-CC569011E5CF}" type="sibTrans" cxnId="{3B371A87-12A5-D24D-BD3F-B09488DB0E48}">
      <dgm:prSet/>
      <dgm:spPr/>
      <dgm:t>
        <a:bodyPr/>
        <a:lstStyle/>
        <a:p>
          <a:endParaRPr lang="en-US"/>
        </a:p>
      </dgm:t>
    </dgm:pt>
    <dgm:pt modelId="{9E86039A-3AF3-9C44-B4F8-2DC5C094E34A}">
      <dgm:prSet phldrT="[Text]"/>
      <dgm:spPr/>
      <dgm:t>
        <a:bodyPr/>
        <a:lstStyle/>
        <a:p>
          <a:r>
            <a:rPr lang="en-US" dirty="0" smtClean="0"/>
            <a:t>PDR-2</a:t>
          </a:r>
          <a:endParaRPr lang="en-US" dirty="0"/>
        </a:p>
      </dgm:t>
    </dgm:pt>
    <dgm:pt modelId="{DEF13312-7EBA-6142-8F90-225691EBC651}" type="parTrans" cxnId="{9A447723-D956-304B-B673-4D5FE533E73E}">
      <dgm:prSet/>
      <dgm:spPr/>
      <dgm:t>
        <a:bodyPr/>
        <a:lstStyle/>
        <a:p>
          <a:endParaRPr lang="en-US"/>
        </a:p>
      </dgm:t>
    </dgm:pt>
    <dgm:pt modelId="{1F4BF0FE-67EA-5844-991D-4EFDCA215F5B}" type="sibTrans" cxnId="{9A447723-D956-304B-B673-4D5FE533E73E}">
      <dgm:prSet/>
      <dgm:spPr/>
      <dgm:t>
        <a:bodyPr/>
        <a:lstStyle/>
        <a:p>
          <a:endParaRPr lang="en-US"/>
        </a:p>
      </dgm:t>
    </dgm:pt>
    <dgm:pt modelId="{631B882A-B967-6143-87B4-2FB668183A88}">
      <dgm:prSet phldrT="[Text]"/>
      <dgm:spPr/>
      <dgm:t>
        <a:bodyPr/>
        <a:lstStyle/>
        <a:p>
          <a:r>
            <a:rPr lang="en-US" dirty="0" smtClean="0"/>
            <a:t>LDR</a:t>
          </a:r>
          <a:endParaRPr lang="en-US" dirty="0"/>
        </a:p>
      </dgm:t>
    </dgm:pt>
    <dgm:pt modelId="{620086EC-2432-8640-A7A4-0050321B1636}" type="parTrans" cxnId="{E2187915-3A93-A546-84D4-173DC245BA5D}">
      <dgm:prSet/>
      <dgm:spPr/>
      <dgm:t>
        <a:bodyPr/>
        <a:lstStyle/>
        <a:p>
          <a:endParaRPr lang="en-US"/>
        </a:p>
      </dgm:t>
    </dgm:pt>
    <dgm:pt modelId="{056010CB-5B93-8D4D-B478-18C6DFFC0624}" type="sibTrans" cxnId="{E2187915-3A93-A546-84D4-173DC245BA5D}">
      <dgm:prSet/>
      <dgm:spPr/>
      <dgm:t>
        <a:bodyPr/>
        <a:lstStyle/>
        <a:p>
          <a:endParaRPr lang="en-US"/>
        </a:p>
      </dgm:t>
    </dgm:pt>
    <dgm:pt modelId="{63E42E0C-3B75-1B47-A141-8C91E44A73D1}">
      <dgm:prSet/>
      <dgm:spPr/>
      <dgm:t>
        <a:bodyPr/>
        <a:lstStyle/>
        <a:p>
          <a:r>
            <a:rPr lang="en-US" dirty="0" smtClean="0"/>
            <a:t>PDR-1</a:t>
          </a:r>
          <a:endParaRPr lang="en-US" dirty="0"/>
        </a:p>
      </dgm:t>
    </dgm:pt>
    <dgm:pt modelId="{B9973B21-C27A-DB41-88C6-35E9B46436DC}" type="parTrans" cxnId="{E1CC712A-6194-664A-9A2A-EE536E827BCC}">
      <dgm:prSet/>
      <dgm:spPr/>
      <dgm:t>
        <a:bodyPr/>
        <a:lstStyle/>
        <a:p>
          <a:endParaRPr lang="en-US"/>
        </a:p>
      </dgm:t>
    </dgm:pt>
    <dgm:pt modelId="{1281EDA0-DE30-DF4E-9CD0-6EB10F2B1C4E}" type="sibTrans" cxnId="{E1CC712A-6194-664A-9A2A-EE536E827BCC}">
      <dgm:prSet/>
      <dgm:spPr/>
      <dgm:t>
        <a:bodyPr/>
        <a:lstStyle/>
        <a:p>
          <a:endParaRPr lang="en-US"/>
        </a:p>
      </dgm:t>
    </dgm:pt>
    <dgm:pt modelId="{0FA448A5-3F0B-324C-B9C2-07CC4FFDAE97}">
      <dgm:prSet/>
      <dgm:spPr/>
      <dgm:t>
        <a:bodyPr/>
        <a:lstStyle/>
        <a:p>
          <a:r>
            <a:rPr lang="en-US" dirty="0" smtClean="0"/>
            <a:t>HAZOP</a:t>
          </a:r>
          <a:endParaRPr lang="en-US" dirty="0"/>
        </a:p>
      </dgm:t>
    </dgm:pt>
    <dgm:pt modelId="{339E5777-62B7-9A4B-ADD2-CD337B3EDFA1}" type="parTrans" cxnId="{1809D805-325F-C249-8AEB-4187AC448A47}">
      <dgm:prSet/>
      <dgm:spPr/>
      <dgm:t>
        <a:bodyPr/>
        <a:lstStyle/>
        <a:p>
          <a:endParaRPr lang="en-US"/>
        </a:p>
      </dgm:t>
    </dgm:pt>
    <dgm:pt modelId="{FA57AAAC-C045-F54B-ADBF-F70CF91D1DCE}" type="sibTrans" cxnId="{1809D805-325F-C249-8AEB-4187AC448A47}">
      <dgm:prSet/>
      <dgm:spPr/>
      <dgm:t>
        <a:bodyPr/>
        <a:lstStyle/>
        <a:p>
          <a:endParaRPr lang="en-US"/>
        </a:p>
      </dgm:t>
    </dgm:pt>
    <dgm:pt modelId="{1F3E909E-2DBE-9942-A71E-BB6647F2AB1D}">
      <dgm:prSet/>
      <dgm:spPr/>
      <dgm:t>
        <a:bodyPr/>
        <a:lstStyle/>
        <a:p>
          <a:r>
            <a:rPr lang="en-US" dirty="0" smtClean="0"/>
            <a:t>CDR-2</a:t>
          </a:r>
          <a:endParaRPr lang="en-US" dirty="0"/>
        </a:p>
      </dgm:t>
    </dgm:pt>
    <dgm:pt modelId="{7521229C-71D9-1D4E-91FC-1279C4E9B815}" type="parTrans" cxnId="{C5321018-8A2B-3145-A469-17611888976F}">
      <dgm:prSet/>
      <dgm:spPr/>
      <dgm:t>
        <a:bodyPr/>
        <a:lstStyle/>
        <a:p>
          <a:endParaRPr lang="en-US"/>
        </a:p>
      </dgm:t>
    </dgm:pt>
    <dgm:pt modelId="{02671D31-D671-F542-8AFE-2CDC7FFEC2B6}" type="sibTrans" cxnId="{C5321018-8A2B-3145-A469-17611888976F}">
      <dgm:prSet/>
      <dgm:spPr/>
      <dgm:t>
        <a:bodyPr/>
        <a:lstStyle/>
        <a:p>
          <a:endParaRPr lang="en-US"/>
        </a:p>
      </dgm:t>
    </dgm:pt>
    <dgm:pt modelId="{CD6DD821-976E-2744-ADD1-6DB1AC29D725}">
      <dgm:prSet/>
      <dgm:spPr/>
      <dgm:t>
        <a:bodyPr/>
        <a:lstStyle/>
        <a:p>
          <a:r>
            <a:rPr lang="en-US" dirty="0" smtClean="0"/>
            <a:t>IRR</a:t>
          </a:r>
          <a:endParaRPr lang="en-US" dirty="0"/>
        </a:p>
      </dgm:t>
    </dgm:pt>
    <dgm:pt modelId="{D2FC23E5-D946-5941-AF15-DBAA2B4BD32A}" type="parTrans" cxnId="{9EE72326-260E-8346-B878-203F1998832B}">
      <dgm:prSet/>
      <dgm:spPr/>
      <dgm:t>
        <a:bodyPr/>
        <a:lstStyle/>
        <a:p>
          <a:endParaRPr lang="en-US"/>
        </a:p>
      </dgm:t>
    </dgm:pt>
    <dgm:pt modelId="{BC4134C8-A1C6-2A47-877C-B25334F348F3}" type="sibTrans" cxnId="{9EE72326-260E-8346-B878-203F1998832B}">
      <dgm:prSet/>
      <dgm:spPr/>
      <dgm:t>
        <a:bodyPr/>
        <a:lstStyle/>
        <a:p>
          <a:endParaRPr lang="en-US"/>
        </a:p>
      </dgm:t>
    </dgm:pt>
    <dgm:pt modelId="{022E1317-096C-0B45-985E-2F3B03EF5713}">
      <dgm:prSet/>
      <dgm:spPr/>
      <dgm:t>
        <a:bodyPr/>
        <a:lstStyle/>
        <a:p>
          <a:r>
            <a:rPr lang="en-US" dirty="0" smtClean="0"/>
            <a:t>IDR</a:t>
          </a:r>
          <a:endParaRPr lang="en-US" dirty="0"/>
        </a:p>
      </dgm:t>
    </dgm:pt>
    <dgm:pt modelId="{B34D743E-843F-2A43-89DD-5196BB093E59}" type="parTrans" cxnId="{D39260E5-629B-DA49-B548-ECABD5C5A394}">
      <dgm:prSet/>
      <dgm:spPr/>
      <dgm:t>
        <a:bodyPr/>
        <a:lstStyle/>
        <a:p>
          <a:endParaRPr lang="en-US"/>
        </a:p>
      </dgm:t>
    </dgm:pt>
    <dgm:pt modelId="{662D0285-2300-E346-BB0E-F57FD43F7B8E}" type="sibTrans" cxnId="{D39260E5-629B-DA49-B548-ECABD5C5A394}">
      <dgm:prSet/>
      <dgm:spPr/>
      <dgm:t>
        <a:bodyPr/>
        <a:lstStyle/>
        <a:p>
          <a:endParaRPr lang="en-US"/>
        </a:p>
      </dgm:t>
    </dgm:pt>
    <dgm:pt modelId="{92E7ECC1-654C-554E-9D96-D91C6FC311A4}" type="pres">
      <dgm:prSet presAssocID="{DB27CC83-7E02-FA4D-A028-F3FBDB5D646F}" presName="Name0" presStyleCnt="0">
        <dgm:presLayoutVars>
          <dgm:dir/>
          <dgm:animLvl val="lvl"/>
          <dgm:resizeHandles val="exact"/>
        </dgm:presLayoutVars>
      </dgm:prSet>
      <dgm:spPr/>
    </dgm:pt>
    <dgm:pt modelId="{4405BCF8-005A-3A4A-A6EA-46E804F6E1B2}" type="pres">
      <dgm:prSet presAssocID="{0AEEDFF9-61C4-4642-BD9F-6FCD276A9F6B}" presName="parTxOnly" presStyleLbl="node1" presStyleIdx="0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98900-2DC7-B343-A188-C93E3C4B4152}" type="pres">
      <dgm:prSet presAssocID="{931D1D0F-1E47-3642-A97B-A8EA9945CB51}" presName="parTxOnlySpace" presStyleCnt="0"/>
      <dgm:spPr/>
    </dgm:pt>
    <dgm:pt modelId="{BAB4AD9B-3A43-B149-BE72-2E758D2FA6B4}" type="pres">
      <dgm:prSet presAssocID="{63E42E0C-3B75-1B47-A141-8C91E44A73D1}" presName="parTxOnly" presStyleLbl="node1" presStyleIdx="1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FC4B28D-3AE5-B140-A62B-0F185EB9C6C2}" type="pres">
      <dgm:prSet presAssocID="{1281EDA0-DE30-DF4E-9CD0-6EB10F2B1C4E}" presName="parTxOnlySpace" presStyleCnt="0"/>
      <dgm:spPr/>
    </dgm:pt>
    <dgm:pt modelId="{222F9CD6-491B-1D45-96F0-B6083D4BB3CA}" type="pres">
      <dgm:prSet presAssocID="{0FA448A5-3F0B-324C-B9C2-07CC4FFDAE97}" presName="parTxOnly" presStyleLbl="node1" presStyleIdx="2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B7021E5-CFA1-6541-B5E4-F812566C2526}" type="pres">
      <dgm:prSet presAssocID="{FA57AAAC-C045-F54B-ADBF-F70CF91D1DCE}" presName="parTxOnlySpace" presStyleCnt="0"/>
      <dgm:spPr/>
    </dgm:pt>
    <dgm:pt modelId="{F74302A7-95CB-1142-A70C-357FC929E7D1}" type="pres">
      <dgm:prSet presAssocID="{9E86039A-3AF3-9C44-B4F8-2DC5C094E34A}" presName="parTxOnly" presStyleLbl="node1" presStyleIdx="3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2B327-3830-884C-BB19-09C2AAB2094B}" type="pres">
      <dgm:prSet presAssocID="{1F4BF0FE-67EA-5844-991D-4EFDCA215F5B}" presName="parTxOnlySpace" presStyleCnt="0"/>
      <dgm:spPr/>
    </dgm:pt>
    <dgm:pt modelId="{CE871F12-251D-4A4A-B8BE-BD4374D1208C}" type="pres">
      <dgm:prSet presAssocID="{7EEC3CCC-E0A8-7443-8B88-21F95DF0B4AC}" presName="parTxOnly" presStyleLbl="node1" presStyleIdx="4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8D040-7A8D-9642-A9B3-6E77B9A1E45E}" type="pres">
      <dgm:prSet presAssocID="{6C43DC29-28DC-4345-AAE9-433A556B8713}" presName="parTxOnlySpace" presStyleCnt="0"/>
      <dgm:spPr/>
    </dgm:pt>
    <dgm:pt modelId="{1A051236-400D-6341-BCAC-1B8FAA2CA37A}" type="pres">
      <dgm:prSet presAssocID="{470268D7-BA5A-534D-B066-E2A6BF8DDB73}" presName="parTxOnly" presStyleLbl="node1" presStyleIdx="5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23B7367-7DDD-3D49-98A9-66F1B56012BF}" type="pres">
      <dgm:prSet presAssocID="{AC474BB2-8C53-E145-8FF8-CC569011E5CF}" presName="parTxOnlySpace" presStyleCnt="0"/>
      <dgm:spPr/>
    </dgm:pt>
    <dgm:pt modelId="{58B33B8B-0095-FD4C-8F77-3F5F2C4CF406}" type="pres">
      <dgm:prSet presAssocID="{022E1317-096C-0B45-985E-2F3B03EF5713}" presName="parTxOnly" presStyleLbl="node1" presStyleIdx="6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8D86B8B-63A9-4C4B-86BC-300C27921E94}" type="pres">
      <dgm:prSet presAssocID="{662D0285-2300-E346-BB0E-F57FD43F7B8E}" presName="parTxOnlySpace" presStyleCnt="0"/>
      <dgm:spPr/>
    </dgm:pt>
    <dgm:pt modelId="{F5A6ADA5-50FD-5D42-9006-14138F66724A}" type="pres">
      <dgm:prSet presAssocID="{631B882A-B967-6143-87B4-2FB668183A88}" presName="parTxOnly" presStyleLbl="node1" presStyleIdx="7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0F75EFF-E79B-774E-848F-F4036E85E98C}" type="pres">
      <dgm:prSet presAssocID="{056010CB-5B93-8D4D-B478-18C6DFFC0624}" presName="parTxOnlySpace" presStyleCnt="0"/>
      <dgm:spPr/>
    </dgm:pt>
    <dgm:pt modelId="{21989A1D-D1B2-0D49-A9DB-BE09368C1E03}" type="pres">
      <dgm:prSet presAssocID="{1F3E909E-2DBE-9942-A71E-BB6647F2AB1D}" presName="parTxOnly" presStyleLbl="node1" presStyleIdx="8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232F7AE-598B-A94A-900F-2FED8C73B48B}" type="pres">
      <dgm:prSet presAssocID="{02671D31-D671-F542-8AFE-2CDC7FFEC2B6}" presName="parTxOnlySpace" presStyleCnt="0"/>
      <dgm:spPr/>
    </dgm:pt>
    <dgm:pt modelId="{7691DE33-1D52-D04B-918C-1BA106EAF34C}" type="pres">
      <dgm:prSet presAssocID="{CD6DD821-976E-2744-ADD1-6DB1AC29D725}" presName="parTxOnly" presStyleLbl="node1" presStyleIdx="9" presStyleCnt="1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EAADFDA-7991-6243-97AE-246FEB56AB54}" type="presOf" srcId="{63E42E0C-3B75-1B47-A141-8C91E44A73D1}" destId="{BAB4AD9B-3A43-B149-BE72-2E758D2FA6B4}" srcOrd="0" destOrd="0" presId="urn:microsoft.com/office/officeart/2005/8/layout/chevron1"/>
    <dgm:cxn modelId="{E2187915-3A93-A546-84D4-173DC245BA5D}" srcId="{DB27CC83-7E02-FA4D-A028-F3FBDB5D646F}" destId="{631B882A-B967-6143-87B4-2FB668183A88}" srcOrd="7" destOrd="0" parTransId="{620086EC-2432-8640-A7A4-0050321B1636}" sibTransId="{056010CB-5B93-8D4D-B478-18C6DFFC0624}"/>
    <dgm:cxn modelId="{7B412821-69FE-104A-8F50-316838F45598}" type="presOf" srcId="{1F3E909E-2DBE-9942-A71E-BB6647F2AB1D}" destId="{21989A1D-D1B2-0D49-A9DB-BE09368C1E03}" srcOrd="0" destOrd="0" presId="urn:microsoft.com/office/officeart/2005/8/layout/chevron1"/>
    <dgm:cxn modelId="{3B371A87-12A5-D24D-BD3F-B09488DB0E48}" srcId="{DB27CC83-7E02-FA4D-A028-F3FBDB5D646F}" destId="{470268D7-BA5A-534D-B066-E2A6BF8DDB73}" srcOrd="5" destOrd="0" parTransId="{331BD69A-D0A9-9144-9CB4-22458EEC4760}" sibTransId="{AC474BB2-8C53-E145-8FF8-CC569011E5CF}"/>
    <dgm:cxn modelId="{06574712-0BB6-2F4D-A521-0DEE7A45B0D2}" type="presOf" srcId="{DB27CC83-7E02-FA4D-A028-F3FBDB5D646F}" destId="{92E7ECC1-654C-554E-9D96-D91C6FC311A4}" srcOrd="0" destOrd="0" presId="urn:microsoft.com/office/officeart/2005/8/layout/chevron1"/>
    <dgm:cxn modelId="{3A2960C5-F432-DD4B-9556-FD16FAFF3220}" type="presOf" srcId="{CD6DD821-976E-2744-ADD1-6DB1AC29D725}" destId="{7691DE33-1D52-D04B-918C-1BA106EAF34C}" srcOrd="0" destOrd="0" presId="urn:microsoft.com/office/officeart/2005/8/layout/chevron1"/>
    <dgm:cxn modelId="{85093974-F65B-E948-96AC-23441DD3D5FB}" srcId="{DB27CC83-7E02-FA4D-A028-F3FBDB5D646F}" destId="{7EEC3CCC-E0A8-7443-8B88-21F95DF0B4AC}" srcOrd="4" destOrd="0" parTransId="{2A4CEB25-EDCC-9449-894E-9B336613AA41}" sibTransId="{6C43DC29-28DC-4345-AAE9-433A556B8713}"/>
    <dgm:cxn modelId="{9B8EF68C-4C23-F648-A42A-416F482C6459}" type="presOf" srcId="{0AEEDFF9-61C4-4642-BD9F-6FCD276A9F6B}" destId="{4405BCF8-005A-3A4A-A6EA-46E804F6E1B2}" srcOrd="0" destOrd="0" presId="urn:microsoft.com/office/officeart/2005/8/layout/chevron1"/>
    <dgm:cxn modelId="{37580B76-EE85-AF46-9B4C-B3E0FF2605A7}" srcId="{DB27CC83-7E02-FA4D-A028-F3FBDB5D646F}" destId="{0AEEDFF9-61C4-4642-BD9F-6FCD276A9F6B}" srcOrd="0" destOrd="0" parTransId="{A3A00ED3-2D87-7E44-9294-9CF356FE9A79}" sibTransId="{931D1D0F-1E47-3642-A97B-A8EA9945CB51}"/>
    <dgm:cxn modelId="{D39260E5-629B-DA49-B548-ECABD5C5A394}" srcId="{DB27CC83-7E02-FA4D-A028-F3FBDB5D646F}" destId="{022E1317-096C-0B45-985E-2F3B03EF5713}" srcOrd="6" destOrd="0" parTransId="{B34D743E-843F-2A43-89DD-5196BB093E59}" sibTransId="{662D0285-2300-E346-BB0E-F57FD43F7B8E}"/>
    <dgm:cxn modelId="{2597EFDE-F7D5-C248-BFE3-359D703A8829}" type="presOf" srcId="{9E86039A-3AF3-9C44-B4F8-2DC5C094E34A}" destId="{F74302A7-95CB-1142-A70C-357FC929E7D1}" srcOrd="0" destOrd="0" presId="urn:microsoft.com/office/officeart/2005/8/layout/chevron1"/>
    <dgm:cxn modelId="{C43D4968-1EBD-3E4F-9FEC-359936DBF3D9}" type="presOf" srcId="{470268D7-BA5A-534D-B066-E2A6BF8DDB73}" destId="{1A051236-400D-6341-BCAC-1B8FAA2CA37A}" srcOrd="0" destOrd="0" presId="urn:microsoft.com/office/officeart/2005/8/layout/chevron1"/>
    <dgm:cxn modelId="{9EE72326-260E-8346-B878-203F1998832B}" srcId="{DB27CC83-7E02-FA4D-A028-F3FBDB5D646F}" destId="{CD6DD821-976E-2744-ADD1-6DB1AC29D725}" srcOrd="9" destOrd="0" parTransId="{D2FC23E5-D946-5941-AF15-DBAA2B4BD32A}" sibTransId="{BC4134C8-A1C6-2A47-877C-B25334F348F3}"/>
    <dgm:cxn modelId="{2D90754C-3EB8-CD41-976E-5F3C9CD9E211}" type="presOf" srcId="{0FA448A5-3F0B-324C-B9C2-07CC4FFDAE97}" destId="{222F9CD6-491B-1D45-96F0-B6083D4BB3CA}" srcOrd="0" destOrd="0" presId="urn:microsoft.com/office/officeart/2005/8/layout/chevron1"/>
    <dgm:cxn modelId="{1809D805-325F-C249-8AEB-4187AC448A47}" srcId="{DB27CC83-7E02-FA4D-A028-F3FBDB5D646F}" destId="{0FA448A5-3F0B-324C-B9C2-07CC4FFDAE97}" srcOrd="2" destOrd="0" parTransId="{339E5777-62B7-9A4B-ADD2-CD337B3EDFA1}" sibTransId="{FA57AAAC-C045-F54B-ADBF-F70CF91D1DCE}"/>
    <dgm:cxn modelId="{2F9A073B-5B47-924D-940A-37D16A25C5E1}" type="presOf" srcId="{022E1317-096C-0B45-985E-2F3B03EF5713}" destId="{58B33B8B-0095-FD4C-8F77-3F5F2C4CF406}" srcOrd="0" destOrd="0" presId="urn:microsoft.com/office/officeart/2005/8/layout/chevron1"/>
    <dgm:cxn modelId="{C5321018-8A2B-3145-A469-17611888976F}" srcId="{DB27CC83-7E02-FA4D-A028-F3FBDB5D646F}" destId="{1F3E909E-2DBE-9942-A71E-BB6647F2AB1D}" srcOrd="8" destOrd="0" parTransId="{7521229C-71D9-1D4E-91FC-1279C4E9B815}" sibTransId="{02671D31-D671-F542-8AFE-2CDC7FFEC2B6}"/>
    <dgm:cxn modelId="{DBE5BB7F-51EF-124E-874A-D3556B935F24}" type="presOf" srcId="{631B882A-B967-6143-87B4-2FB668183A88}" destId="{F5A6ADA5-50FD-5D42-9006-14138F66724A}" srcOrd="0" destOrd="0" presId="urn:microsoft.com/office/officeart/2005/8/layout/chevron1"/>
    <dgm:cxn modelId="{E1CC712A-6194-664A-9A2A-EE536E827BCC}" srcId="{DB27CC83-7E02-FA4D-A028-F3FBDB5D646F}" destId="{63E42E0C-3B75-1B47-A141-8C91E44A73D1}" srcOrd="1" destOrd="0" parTransId="{B9973B21-C27A-DB41-88C6-35E9B46436DC}" sibTransId="{1281EDA0-DE30-DF4E-9CD0-6EB10F2B1C4E}"/>
    <dgm:cxn modelId="{9750199F-E0B7-724C-9076-DEBDACFA2A9B}" type="presOf" srcId="{7EEC3CCC-E0A8-7443-8B88-21F95DF0B4AC}" destId="{CE871F12-251D-4A4A-B8BE-BD4374D1208C}" srcOrd="0" destOrd="0" presId="urn:microsoft.com/office/officeart/2005/8/layout/chevron1"/>
    <dgm:cxn modelId="{9A447723-D956-304B-B673-4D5FE533E73E}" srcId="{DB27CC83-7E02-FA4D-A028-F3FBDB5D646F}" destId="{9E86039A-3AF3-9C44-B4F8-2DC5C094E34A}" srcOrd="3" destOrd="0" parTransId="{DEF13312-7EBA-6142-8F90-225691EBC651}" sibTransId="{1F4BF0FE-67EA-5844-991D-4EFDCA215F5B}"/>
    <dgm:cxn modelId="{A3E4BC93-DEB5-6C4F-9FB5-0415D243B725}" type="presParOf" srcId="{92E7ECC1-654C-554E-9D96-D91C6FC311A4}" destId="{4405BCF8-005A-3A4A-A6EA-46E804F6E1B2}" srcOrd="0" destOrd="0" presId="urn:microsoft.com/office/officeart/2005/8/layout/chevron1"/>
    <dgm:cxn modelId="{BFF98F9E-CD83-4248-89F7-F5DEDDA0B2CA}" type="presParOf" srcId="{92E7ECC1-654C-554E-9D96-D91C6FC311A4}" destId="{FBD98900-2DC7-B343-A188-C93E3C4B4152}" srcOrd="1" destOrd="0" presId="urn:microsoft.com/office/officeart/2005/8/layout/chevron1"/>
    <dgm:cxn modelId="{FE6729F3-C39F-0A48-AE01-2A68F598C4FA}" type="presParOf" srcId="{92E7ECC1-654C-554E-9D96-D91C6FC311A4}" destId="{BAB4AD9B-3A43-B149-BE72-2E758D2FA6B4}" srcOrd="2" destOrd="0" presId="urn:microsoft.com/office/officeart/2005/8/layout/chevron1"/>
    <dgm:cxn modelId="{F033E24E-1860-754F-B647-AA2CD5D8D4BB}" type="presParOf" srcId="{92E7ECC1-654C-554E-9D96-D91C6FC311A4}" destId="{2FC4B28D-3AE5-B140-A62B-0F185EB9C6C2}" srcOrd="3" destOrd="0" presId="urn:microsoft.com/office/officeart/2005/8/layout/chevron1"/>
    <dgm:cxn modelId="{F8B7DFFD-2B0E-B745-AE9A-D65253D4A01E}" type="presParOf" srcId="{92E7ECC1-654C-554E-9D96-D91C6FC311A4}" destId="{222F9CD6-491B-1D45-96F0-B6083D4BB3CA}" srcOrd="4" destOrd="0" presId="urn:microsoft.com/office/officeart/2005/8/layout/chevron1"/>
    <dgm:cxn modelId="{E8D44BC4-F07B-F34C-A2C1-DC2E7287044D}" type="presParOf" srcId="{92E7ECC1-654C-554E-9D96-D91C6FC311A4}" destId="{4B7021E5-CFA1-6541-B5E4-F812566C2526}" srcOrd="5" destOrd="0" presId="urn:microsoft.com/office/officeart/2005/8/layout/chevron1"/>
    <dgm:cxn modelId="{8C6C6AEA-B3F1-D94B-B821-1EEF30042FD4}" type="presParOf" srcId="{92E7ECC1-654C-554E-9D96-D91C6FC311A4}" destId="{F74302A7-95CB-1142-A70C-357FC929E7D1}" srcOrd="6" destOrd="0" presId="urn:microsoft.com/office/officeart/2005/8/layout/chevron1"/>
    <dgm:cxn modelId="{1C99A94D-2C98-7443-BDCE-758FF2900C31}" type="presParOf" srcId="{92E7ECC1-654C-554E-9D96-D91C6FC311A4}" destId="{4222B327-3830-884C-BB19-09C2AAB2094B}" srcOrd="7" destOrd="0" presId="urn:microsoft.com/office/officeart/2005/8/layout/chevron1"/>
    <dgm:cxn modelId="{4EA08977-5952-184F-95BA-E17A8BA2E062}" type="presParOf" srcId="{92E7ECC1-654C-554E-9D96-D91C6FC311A4}" destId="{CE871F12-251D-4A4A-B8BE-BD4374D1208C}" srcOrd="8" destOrd="0" presId="urn:microsoft.com/office/officeart/2005/8/layout/chevron1"/>
    <dgm:cxn modelId="{2A1CBCFE-5C45-2E44-9FCA-8EB115207111}" type="presParOf" srcId="{92E7ECC1-654C-554E-9D96-D91C6FC311A4}" destId="{1E98D040-7A8D-9642-A9B3-6E77B9A1E45E}" srcOrd="9" destOrd="0" presId="urn:microsoft.com/office/officeart/2005/8/layout/chevron1"/>
    <dgm:cxn modelId="{34C81470-7EB1-E049-9DB5-1B5AE778CE9A}" type="presParOf" srcId="{92E7ECC1-654C-554E-9D96-D91C6FC311A4}" destId="{1A051236-400D-6341-BCAC-1B8FAA2CA37A}" srcOrd="10" destOrd="0" presId="urn:microsoft.com/office/officeart/2005/8/layout/chevron1"/>
    <dgm:cxn modelId="{D993EF10-D4CC-584A-AC1E-CD4DC9AF487B}" type="presParOf" srcId="{92E7ECC1-654C-554E-9D96-D91C6FC311A4}" destId="{623B7367-7DDD-3D49-98A9-66F1B56012BF}" srcOrd="11" destOrd="0" presId="urn:microsoft.com/office/officeart/2005/8/layout/chevron1"/>
    <dgm:cxn modelId="{6B34BE35-02AA-2A44-BAED-1E1522CB6C83}" type="presParOf" srcId="{92E7ECC1-654C-554E-9D96-D91C6FC311A4}" destId="{58B33B8B-0095-FD4C-8F77-3F5F2C4CF406}" srcOrd="12" destOrd="0" presId="urn:microsoft.com/office/officeart/2005/8/layout/chevron1"/>
    <dgm:cxn modelId="{51F58154-1A6F-B44D-A198-FCCFA39E4890}" type="presParOf" srcId="{92E7ECC1-654C-554E-9D96-D91C6FC311A4}" destId="{38D86B8B-63A9-4C4B-86BC-300C27921E94}" srcOrd="13" destOrd="0" presId="urn:microsoft.com/office/officeart/2005/8/layout/chevron1"/>
    <dgm:cxn modelId="{EE733379-39AF-3248-B7AB-4ACADDC87FDD}" type="presParOf" srcId="{92E7ECC1-654C-554E-9D96-D91C6FC311A4}" destId="{F5A6ADA5-50FD-5D42-9006-14138F66724A}" srcOrd="14" destOrd="0" presId="urn:microsoft.com/office/officeart/2005/8/layout/chevron1"/>
    <dgm:cxn modelId="{F9D6E71F-39C2-714C-9816-58F558F55761}" type="presParOf" srcId="{92E7ECC1-654C-554E-9D96-D91C6FC311A4}" destId="{50F75EFF-E79B-774E-848F-F4036E85E98C}" srcOrd="15" destOrd="0" presId="urn:microsoft.com/office/officeart/2005/8/layout/chevron1"/>
    <dgm:cxn modelId="{AEFADDC1-5102-3843-8806-78BF9B266114}" type="presParOf" srcId="{92E7ECC1-654C-554E-9D96-D91C6FC311A4}" destId="{21989A1D-D1B2-0D49-A9DB-BE09368C1E03}" srcOrd="16" destOrd="0" presId="urn:microsoft.com/office/officeart/2005/8/layout/chevron1"/>
    <dgm:cxn modelId="{1407C752-07F9-5E4F-BC1F-269C84C0DEB5}" type="presParOf" srcId="{92E7ECC1-654C-554E-9D96-D91C6FC311A4}" destId="{1232F7AE-598B-A94A-900F-2FED8C73B48B}" srcOrd="17" destOrd="0" presId="urn:microsoft.com/office/officeart/2005/8/layout/chevron1"/>
    <dgm:cxn modelId="{70AB1D9C-0ECA-E94C-80C5-A69B7B162470}" type="presParOf" srcId="{92E7ECC1-654C-554E-9D96-D91C6FC311A4}" destId="{7691DE33-1D52-D04B-918C-1BA106EAF34C}" srcOrd="18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B27CC83-7E02-FA4D-A028-F3FBDB5D646F}" type="doc">
      <dgm:prSet loTypeId="urn:microsoft.com/office/officeart/2005/8/layout/chevron1" loCatId="" qsTypeId="urn:microsoft.com/office/officeart/2005/8/quickstyle/simple4" qsCatId="simple" csTypeId="urn:microsoft.com/office/officeart/2005/8/colors/accent5_2" csCatId="accent5" phldr="1"/>
      <dgm:spPr/>
    </dgm:pt>
    <dgm:pt modelId="{0AEEDFF9-61C4-4642-BD9F-6FCD276A9F6B}">
      <dgm:prSet phldrT="[Text]" custT="1"/>
      <dgm:spPr/>
      <dgm:t>
        <a:bodyPr/>
        <a:lstStyle/>
        <a:p>
          <a:r>
            <a:rPr lang="en-US" sz="1400" dirty="0" smtClean="0"/>
            <a:t>PFHE</a:t>
          </a:r>
          <a:endParaRPr lang="en-US" sz="1400" dirty="0"/>
        </a:p>
      </dgm:t>
    </dgm:pt>
    <dgm:pt modelId="{A3A00ED3-2D87-7E44-9294-9CF356FE9A79}" type="parTrans" cxnId="{37580B76-EE85-AF46-9B4C-B3E0FF2605A7}">
      <dgm:prSet/>
      <dgm:spPr/>
      <dgm:t>
        <a:bodyPr/>
        <a:lstStyle/>
        <a:p>
          <a:endParaRPr lang="en-US"/>
        </a:p>
      </dgm:t>
    </dgm:pt>
    <dgm:pt modelId="{931D1D0F-1E47-3642-A97B-A8EA9945CB51}" type="sibTrans" cxnId="{37580B76-EE85-AF46-9B4C-B3E0FF2605A7}">
      <dgm:prSet/>
      <dgm:spPr/>
      <dgm:t>
        <a:bodyPr/>
        <a:lstStyle/>
        <a:p>
          <a:endParaRPr lang="en-US"/>
        </a:p>
      </dgm:t>
    </dgm:pt>
    <dgm:pt modelId="{7EEC3CCC-E0A8-7443-8B88-21F95DF0B4AC}">
      <dgm:prSet phldrT="[Text]" custT="1"/>
      <dgm:spPr/>
      <dgm:t>
        <a:bodyPr/>
        <a:lstStyle/>
        <a:p>
          <a:r>
            <a:rPr lang="en-US" sz="1200" dirty="0" smtClean="0"/>
            <a:t>Compressor</a:t>
          </a:r>
          <a:endParaRPr lang="en-US" sz="1200" dirty="0"/>
        </a:p>
      </dgm:t>
    </dgm:pt>
    <dgm:pt modelId="{2A4CEB25-EDCC-9449-894E-9B336613AA41}" type="parTrans" cxnId="{85093974-F65B-E948-96AC-23441DD3D5FB}">
      <dgm:prSet/>
      <dgm:spPr/>
      <dgm:t>
        <a:bodyPr/>
        <a:lstStyle/>
        <a:p>
          <a:endParaRPr lang="en-US"/>
        </a:p>
      </dgm:t>
    </dgm:pt>
    <dgm:pt modelId="{6C43DC29-28DC-4345-AAE9-433A556B8713}" type="sibTrans" cxnId="{85093974-F65B-E948-96AC-23441DD3D5FB}">
      <dgm:prSet/>
      <dgm:spPr/>
      <dgm:t>
        <a:bodyPr/>
        <a:lstStyle/>
        <a:p>
          <a:endParaRPr lang="en-US"/>
        </a:p>
      </dgm:t>
    </dgm:pt>
    <dgm:pt modelId="{9E86039A-3AF3-9C44-B4F8-2DC5C094E34A}">
      <dgm:prSet phldrT="[Text]" custT="1"/>
      <dgm:spPr/>
      <dgm:t>
        <a:bodyPr/>
        <a:lstStyle/>
        <a:p>
          <a:r>
            <a:rPr lang="en-US" sz="1400" dirty="0" smtClean="0"/>
            <a:t>Motor</a:t>
          </a:r>
          <a:endParaRPr lang="en-US" sz="1400" dirty="0"/>
        </a:p>
      </dgm:t>
    </dgm:pt>
    <dgm:pt modelId="{DEF13312-7EBA-6142-8F90-225691EBC651}" type="parTrans" cxnId="{9A447723-D956-304B-B673-4D5FE533E73E}">
      <dgm:prSet/>
      <dgm:spPr/>
      <dgm:t>
        <a:bodyPr/>
        <a:lstStyle/>
        <a:p>
          <a:endParaRPr lang="en-US"/>
        </a:p>
      </dgm:t>
    </dgm:pt>
    <dgm:pt modelId="{1F4BF0FE-67EA-5844-991D-4EFDCA215F5B}" type="sibTrans" cxnId="{9A447723-D956-304B-B673-4D5FE533E73E}">
      <dgm:prSet/>
      <dgm:spPr/>
      <dgm:t>
        <a:bodyPr/>
        <a:lstStyle/>
        <a:p>
          <a:endParaRPr lang="en-US"/>
        </a:p>
      </dgm:t>
    </dgm:pt>
    <dgm:pt modelId="{59A08C1B-67F2-424A-916C-206FC62D4690}">
      <dgm:prSet phldrT="[Text]" custT="1"/>
      <dgm:spPr/>
      <dgm:t>
        <a:bodyPr/>
        <a:lstStyle/>
        <a:p>
          <a:r>
            <a:rPr lang="en-US" sz="1200" dirty="0" smtClean="0"/>
            <a:t>CB internal</a:t>
          </a:r>
          <a:endParaRPr lang="en-US" sz="1200" dirty="0"/>
        </a:p>
      </dgm:t>
    </dgm:pt>
    <dgm:pt modelId="{8F3BFBE3-B28A-0444-B3FF-B48FAE6286B8}" type="parTrans" cxnId="{F7376B80-DA59-0F47-A33D-C1FF75E387B2}">
      <dgm:prSet/>
      <dgm:spPr/>
      <dgm:t>
        <a:bodyPr/>
        <a:lstStyle/>
        <a:p>
          <a:endParaRPr lang="en-US"/>
        </a:p>
      </dgm:t>
    </dgm:pt>
    <dgm:pt modelId="{0822FAC8-F698-3F49-AAF9-8AE4DDE0EC91}" type="sibTrans" cxnId="{F7376B80-DA59-0F47-A33D-C1FF75E387B2}">
      <dgm:prSet/>
      <dgm:spPr/>
      <dgm:t>
        <a:bodyPr/>
        <a:lstStyle/>
        <a:p>
          <a:endParaRPr lang="en-US"/>
        </a:p>
      </dgm:t>
    </dgm:pt>
    <dgm:pt modelId="{FE44138D-EBDB-9446-A34F-01A770AEF55F}">
      <dgm:prSet custT="1"/>
      <dgm:spPr/>
      <dgm:t>
        <a:bodyPr/>
        <a:lstStyle/>
        <a:p>
          <a:r>
            <a:rPr lang="en-US" sz="1100" dirty="0" smtClean="0"/>
            <a:t>Compressor skid functional</a:t>
          </a:r>
          <a:endParaRPr lang="en-US" sz="1100" dirty="0"/>
        </a:p>
      </dgm:t>
    </dgm:pt>
    <dgm:pt modelId="{8EBB8EF3-09B3-3F44-9F9D-2189A67F133D}" type="parTrans" cxnId="{9FB95CEF-BF4D-4D4D-A923-4D627EEDB6CB}">
      <dgm:prSet/>
      <dgm:spPr/>
      <dgm:t>
        <a:bodyPr/>
        <a:lstStyle/>
        <a:p>
          <a:endParaRPr lang="en-US"/>
        </a:p>
      </dgm:t>
    </dgm:pt>
    <dgm:pt modelId="{9B638819-D0BF-9546-9B47-AE6711577DCC}" type="sibTrans" cxnId="{9FB95CEF-BF4D-4D4D-A923-4D627EEDB6CB}">
      <dgm:prSet/>
      <dgm:spPr/>
      <dgm:t>
        <a:bodyPr/>
        <a:lstStyle/>
        <a:p>
          <a:endParaRPr lang="en-US"/>
        </a:p>
      </dgm:t>
    </dgm:pt>
    <dgm:pt modelId="{61F2B088-5EE8-E74A-BE23-145BE7925472}">
      <dgm:prSet custT="1"/>
      <dgm:spPr/>
      <dgm:t>
        <a:bodyPr/>
        <a:lstStyle/>
        <a:p>
          <a:r>
            <a:rPr lang="en-US" sz="1100" dirty="0" smtClean="0"/>
            <a:t>Compressor skid leak test</a:t>
          </a:r>
          <a:endParaRPr lang="en-US" sz="1100" dirty="0"/>
        </a:p>
      </dgm:t>
    </dgm:pt>
    <dgm:pt modelId="{220AD6FF-1B6B-AC4A-BECF-286AD71C3B35}" type="parTrans" cxnId="{FAF93569-4A2D-B54B-B493-8CC62FC5BF2C}">
      <dgm:prSet/>
      <dgm:spPr/>
      <dgm:t>
        <a:bodyPr/>
        <a:lstStyle/>
        <a:p>
          <a:endParaRPr lang="en-US"/>
        </a:p>
      </dgm:t>
    </dgm:pt>
    <dgm:pt modelId="{9C720AA2-92E9-314F-B60F-49068A6002E7}" type="sibTrans" cxnId="{FAF93569-4A2D-B54B-B493-8CC62FC5BF2C}">
      <dgm:prSet/>
      <dgm:spPr/>
      <dgm:t>
        <a:bodyPr/>
        <a:lstStyle/>
        <a:p>
          <a:endParaRPr lang="en-US"/>
        </a:p>
      </dgm:t>
    </dgm:pt>
    <dgm:pt modelId="{42ADF9F7-31A7-E84E-9EB6-1BE8301635B1}">
      <dgm:prSet custT="1"/>
      <dgm:spPr/>
      <dgm:t>
        <a:bodyPr/>
        <a:lstStyle/>
        <a:p>
          <a:r>
            <a:rPr lang="en-US" sz="1100" dirty="0" smtClean="0">
              <a:solidFill>
                <a:srgbClr val="FF0000"/>
              </a:solidFill>
            </a:rPr>
            <a:t>Control loop check</a:t>
          </a:r>
          <a:endParaRPr lang="en-US" sz="1100" dirty="0">
            <a:solidFill>
              <a:srgbClr val="FF0000"/>
            </a:solidFill>
          </a:endParaRPr>
        </a:p>
      </dgm:t>
    </dgm:pt>
    <dgm:pt modelId="{1C4B8D33-0706-164D-9FCF-756731BD920A}" type="parTrans" cxnId="{ABE8AA83-C09C-6847-9C07-5BD169D63710}">
      <dgm:prSet/>
      <dgm:spPr/>
      <dgm:t>
        <a:bodyPr/>
        <a:lstStyle/>
        <a:p>
          <a:endParaRPr lang="en-US"/>
        </a:p>
      </dgm:t>
    </dgm:pt>
    <dgm:pt modelId="{B53B5819-6B68-C44B-976C-9A715F0F4A53}" type="sibTrans" cxnId="{ABE8AA83-C09C-6847-9C07-5BD169D63710}">
      <dgm:prSet/>
      <dgm:spPr/>
      <dgm:t>
        <a:bodyPr/>
        <a:lstStyle/>
        <a:p>
          <a:endParaRPr lang="en-US"/>
        </a:p>
      </dgm:t>
    </dgm:pt>
    <dgm:pt modelId="{6E99B1D2-5D85-044A-8656-E083BC386CFE}">
      <dgm:prSet custT="1"/>
      <dgm:spPr/>
      <dgm:t>
        <a:bodyPr/>
        <a:lstStyle/>
        <a:p>
          <a:r>
            <a:rPr lang="en-US" sz="1050" dirty="0" smtClean="0">
              <a:solidFill>
                <a:srgbClr val="FF0000"/>
              </a:solidFill>
            </a:rPr>
            <a:t>GMP &amp; ORS &amp; Dryer</a:t>
          </a:r>
          <a:endParaRPr lang="en-US" sz="1050" dirty="0">
            <a:solidFill>
              <a:srgbClr val="FF0000"/>
            </a:solidFill>
          </a:endParaRPr>
        </a:p>
      </dgm:t>
    </dgm:pt>
    <dgm:pt modelId="{CCDFAF4D-53D1-D249-B682-81028F704DCD}" type="parTrans" cxnId="{1ABD20FF-FD51-E848-85ED-0A10AFA7AF24}">
      <dgm:prSet/>
      <dgm:spPr/>
      <dgm:t>
        <a:bodyPr/>
        <a:lstStyle/>
        <a:p>
          <a:endParaRPr lang="en-US"/>
        </a:p>
      </dgm:t>
    </dgm:pt>
    <dgm:pt modelId="{DC7EA019-5800-3444-9E2C-48BC9F6EE0A8}" type="sibTrans" cxnId="{1ABD20FF-FD51-E848-85ED-0A10AFA7AF24}">
      <dgm:prSet/>
      <dgm:spPr/>
      <dgm:t>
        <a:bodyPr/>
        <a:lstStyle/>
        <a:p>
          <a:endParaRPr lang="en-US"/>
        </a:p>
      </dgm:t>
    </dgm:pt>
    <dgm:pt modelId="{226F418D-05A4-F547-AFFA-50BB4D3FC807}">
      <dgm:prSet custT="1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Dewar</a:t>
          </a:r>
          <a:endParaRPr lang="en-US" sz="1400" dirty="0">
            <a:solidFill>
              <a:srgbClr val="FF0000"/>
            </a:solidFill>
          </a:endParaRPr>
        </a:p>
      </dgm:t>
    </dgm:pt>
    <dgm:pt modelId="{02F09EEF-0BEA-664D-8B68-259FE9AFDCDD}" type="parTrans" cxnId="{AF00313F-7CCC-1141-AEAA-81E78E3F1611}">
      <dgm:prSet/>
      <dgm:spPr/>
      <dgm:t>
        <a:bodyPr/>
        <a:lstStyle/>
        <a:p>
          <a:endParaRPr lang="en-US"/>
        </a:p>
      </dgm:t>
    </dgm:pt>
    <dgm:pt modelId="{D7ED9DDD-8EDF-8C4B-BE38-FD93AB0C7B4D}" type="sibTrans" cxnId="{AF00313F-7CCC-1141-AEAA-81E78E3F1611}">
      <dgm:prSet/>
      <dgm:spPr/>
      <dgm:t>
        <a:bodyPr/>
        <a:lstStyle/>
        <a:p>
          <a:endParaRPr lang="en-US"/>
        </a:p>
      </dgm:t>
    </dgm:pt>
    <dgm:pt modelId="{92E7ECC1-654C-554E-9D96-D91C6FC311A4}" type="pres">
      <dgm:prSet presAssocID="{DB27CC83-7E02-FA4D-A028-F3FBDB5D646F}" presName="Name0" presStyleCnt="0">
        <dgm:presLayoutVars>
          <dgm:dir/>
          <dgm:animLvl val="lvl"/>
          <dgm:resizeHandles val="exact"/>
        </dgm:presLayoutVars>
      </dgm:prSet>
      <dgm:spPr/>
    </dgm:pt>
    <dgm:pt modelId="{4405BCF8-005A-3A4A-A6EA-46E804F6E1B2}" type="pres">
      <dgm:prSet presAssocID="{0AEEDFF9-61C4-4642-BD9F-6FCD276A9F6B}" presName="parTxOnly" presStyleLbl="node1" presStyleIdx="0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BD98900-2DC7-B343-A188-C93E3C4B4152}" type="pres">
      <dgm:prSet presAssocID="{931D1D0F-1E47-3642-A97B-A8EA9945CB51}" presName="parTxOnlySpace" presStyleCnt="0"/>
      <dgm:spPr/>
    </dgm:pt>
    <dgm:pt modelId="{F74302A7-95CB-1142-A70C-357FC929E7D1}" type="pres">
      <dgm:prSet presAssocID="{9E86039A-3AF3-9C44-B4F8-2DC5C094E34A}" presName="parTxOnly" presStyleLbl="node1" presStyleIdx="1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222B327-3830-884C-BB19-09C2AAB2094B}" type="pres">
      <dgm:prSet presAssocID="{1F4BF0FE-67EA-5844-991D-4EFDCA215F5B}" presName="parTxOnlySpace" presStyleCnt="0"/>
      <dgm:spPr/>
    </dgm:pt>
    <dgm:pt modelId="{CE871F12-251D-4A4A-B8BE-BD4374D1208C}" type="pres">
      <dgm:prSet presAssocID="{7EEC3CCC-E0A8-7443-8B88-21F95DF0B4AC}" presName="parTxOnly" presStyleLbl="node1" presStyleIdx="2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E98D040-7A8D-9642-A9B3-6E77B9A1E45E}" type="pres">
      <dgm:prSet presAssocID="{6C43DC29-28DC-4345-AAE9-433A556B8713}" presName="parTxOnlySpace" presStyleCnt="0"/>
      <dgm:spPr/>
    </dgm:pt>
    <dgm:pt modelId="{322E18AC-78F5-084A-8D31-1AB62AF2EA0D}" type="pres">
      <dgm:prSet presAssocID="{59A08C1B-67F2-424A-916C-206FC62D4690}" presName="parTxOnly" presStyleLbl="node1" presStyleIdx="3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8CCCA3F-5B3D-D645-B6D4-A2992438B6C1}" type="pres">
      <dgm:prSet presAssocID="{0822FAC8-F698-3F49-AAF9-8AE4DDE0EC91}" presName="parTxOnlySpace" presStyleCnt="0"/>
      <dgm:spPr/>
    </dgm:pt>
    <dgm:pt modelId="{B9228B9C-0BD0-5945-A6DC-737EA8C67FF9}" type="pres">
      <dgm:prSet presAssocID="{FE44138D-EBDB-9446-A34F-01A770AEF55F}" presName="parTxOnly" presStyleLbl="node1" presStyleIdx="4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19E9AA6-4382-7C45-8D49-36372D0859BF}" type="pres">
      <dgm:prSet presAssocID="{9B638819-D0BF-9546-9B47-AE6711577DCC}" presName="parTxOnlySpace" presStyleCnt="0"/>
      <dgm:spPr/>
    </dgm:pt>
    <dgm:pt modelId="{D16F2C35-E98A-B841-A7FE-9024A1890344}" type="pres">
      <dgm:prSet presAssocID="{61F2B088-5EE8-E74A-BE23-145BE7925472}" presName="parTxOnly" presStyleLbl="node1" presStyleIdx="5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578836-A490-C742-B40D-6AA2AB1E6DB7}" type="pres">
      <dgm:prSet presAssocID="{9C720AA2-92E9-314F-B60F-49068A6002E7}" presName="parTxOnlySpace" presStyleCnt="0"/>
      <dgm:spPr/>
    </dgm:pt>
    <dgm:pt modelId="{82FA74A2-C254-364A-81FE-B3D5D60CBDFC}" type="pres">
      <dgm:prSet presAssocID="{42ADF9F7-31A7-E84E-9EB6-1BE8301635B1}" presName="parTxOnly" presStyleLbl="node1" presStyleIdx="6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E7B44B-D8A6-EF4F-A908-375B00F4A56D}" type="pres">
      <dgm:prSet presAssocID="{B53B5819-6B68-C44B-976C-9A715F0F4A53}" presName="parTxOnlySpace" presStyleCnt="0"/>
      <dgm:spPr/>
    </dgm:pt>
    <dgm:pt modelId="{53CB5DAB-5C50-B948-B1DD-D35D37CD0A39}" type="pres">
      <dgm:prSet presAssocID="{6E99B1D2-5D85-044A-8656-E083BC386CFE}" presName="parTxOnly" presStyleLbl="node1" presStyleIdx="7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DCCCFC4-3FA0-274B-9D5E-50E4E0458356}" type="pres">
      <dgm:prSet presAssocID="{DC7EA019-5800-3444-9E2C-48BC9F6EE0A8}" presName="parTxOnlySpace" presStyleCnt="0"/>
      <dgm:spPr/>
    </dgm:pt>
    <dgm:pt modelId="{2156F3B8-FC12-AC48-AD6B-FBC80942A31D}" type="pres">
      <dgm:prSet presAssocID="{226F418D-05A4-F547-AFFA-50BB4D3FC807}" presName="parTxOnly" presStyleLbl="node1" presStyleIdx="8" presStyleCnt="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3D7F4D05-70F3-574C-88D6-B06AEA311EB4}" type="presOf" srcId="{FE44138D-EBDB-9446-A34F-01A770AEF55F}" destId="{B9228B9C-0BD0-5945-A6DC-737EA8C67FF9}" srcOrd="0" destOrd="0" presId="urn:microsoft.com/office/officeart/2005/8/layout/chevron1"/>
    <dgm:cxn modelId="{85093974-F65B-E948-96AC-23441DD3D5FB}" srcId="{DB27CC83-7E02-FA4D-A028-F3FBDB5D646F}" destId="{7EEC3CCC-E0A8-7443-8B88-21F95DF0B4AC}" srcOrd="2" destOrd="0" parTransId="{2A4CEB25-EDCC-9449-894E-9B336613AA41}" sibTransId="{6C43DC29-28DC-4345-AAE9-433A556B8713}"/>
    <dgm:cxn modelId="{F7376B80-DA59-0F47-A33D-C1FF75E387B2}" srcId="{DB27CC83-7E02-FA4D-A028-F3FBDB5D646F}" destId="{59A08C1B-67F2-424A-916C-206FC62D4690}" srcOrd="3" destOrd="0" parTransId="{8F3BFBE3-B28A-0444-B3FF-B48FAE6286B8}" sibTransId="{0822FAC8-F698-3F49-AAF9-8AE4DDE0EC91}"/>
    <dgm:cxn modelId="{1ABD20FF-FD51-E848-85ED-0A10AFA7AF24}" srcId="{DB27CC83-7E02-FA4D-A028-F3FBDB5D646F}" destId="{6E99B1D2-5D85-044A-8656-E083BC386CFE}" srcOrd="7" destOrd="0" parTransId="{CCDFAF4D-53D1-D249-B682-81028F704DCD}" sibTransId="{DC7EA019-5800-3444-9E2C-48BC9F6EE0A8}"/>
    <dgm:cxn modelId="{37580B76-EE85-AF46-9B4C-B3E0FF2605A7}" srcId="{DB27CC83-7E02-FA4D-A028-F3FBDB5D646F}" destId="{0AEEDFF9-61C4-4642-BD9F-6FCD276A9F6B}" srcOrd="0" destOrd="0" parTransId="{A3A00ED3-2D87-7E44-9294-9CF356FE9A79}" sibTransId="{931D1D0F-1E47-3642-A97B-A8EA9945CB51}"/>
    <dgm:cxn modelId="{7E68DE67-9BF1-A247-93BD-269B40BACB39}" type="presOf" srcId="{6E99B1D2-5D85-044A-8656-E083BC386CFE}" destId="{53CB5DAB-5C50-B948-B1DD-D35D37CD0A39}" srcOrd="0" destOrd="0" presId="urn:microsoft.com/office/officeart/2005/8/layout/chevron1"/>
    <dgm:cxn modelId="{5D4681E2-7B68-F049-868E-CF858DDFE20A}" type="presOf" srcId="{9E86039A-3AF3-9C44-B4F8-2DC5C094E34A}" destId="{F74302A7-95CB-1142-A70C-357FC929E7D1}" srcOrd="0" destOrd="0" presId="urn:microsoft.com/office/officeart/2005/8/layout/chevron1"/>
    <dgm:cxn modelId="{823F8E3D-85A0-7341-BDAB-B3E0D60A90F1}" type="presOf" srcId="{DB27CC83-7E02-FA4D-A028-F3FBDB5D646F}" destId="{92E7ECC1-654C-554E-9D96-D91C6FC311A4}" srcOrd="0" destOrd="0" presId="urn:microsoft.com/office/officeart/2005/8/layout/chevron1"/>
    <dgm:cxn modelId="{C0E3BACF-D5C0-324F-B482-5E6D490EFE4B}" type="presOf" srcId="{59A08C1B-67F2-424A-916C-206FC62D4690}" destId="{322E18AC-78F5-084A-8D31-1AB62AF2EA0D}" srcOrd="0" destOrd="0" presId="urn:microsoft.com/office/officeart/2005/8/layout/chevron1"/>
    <dgm:cxn modelId="{AF00313F-7CCC-1141-AEAA-81E78E3F1611}" srcId="{DB27CC83-7E02-FA4D-A028-F3FBDB5D646F}" destId="{226F418D-05A4-F547-AFFA-50BB4D3FC807}" srcOrd="8" destOrd="0" parTransId="{02F09EEF-0BEA-664D-8B68-259FE9AFDCDD}" sibTransId="{D7ED9DDD-8EDF-8C4B-BE38-FD93AB0C7B4D}"/>
    <dgm:cxn modelId="{FAF93569-4A2D-B54B-B493-8CC62FC5BF2C}" srcId="{DB27CC83-7E02-FA4D-A028-F3FBDB5D646F}" destId="{61F2B088-5EE8-E74A-BE23-145BE7925472}" srcOrd="5" destOrd="0" parTransId="{220AD6FF-1B6B-AC4A-BECF-286AD71C3B35}" sibTransId="{9C720AA2-92E9-314F-B60F-49068A6002E7}"/>
    <dgm:cxn modelId="{E3FA47AA-34ED-CA41-AB11-A254DDB80C20}" type="presOf" srcId="{7EEC3CCC-E0A8-7443-8B88-21F95DF0B4AC}" destId="{CE871F12-251D-4A4A-B8BE-BD4374D1208C}" srcOrd="0" destOrd="0" presId="urn:microsoft.com/office/officeart/2005/8/layout/chevron1"/>
    <dgm:cxn modelId="{CA994BC5-70AB-1941-9C6C-61D3D561A449}" type="presOf" srcId="{42ADF9F7-31A7-E84E-9EB6-1BE8301635B1}" destId="{82FA74A2-C254-364A-81FE-B3D5D60CBDFC}" srcOrd="0" destOrd="0" presId="urn:microsoft.com/office/officeart/2005/8/layout/chevron1"/>
    <dgm:cxn modelId="{EF5BDE04-DDC1-CF4B-9E97-5DA8E3775AED}" type="presOf" srcId="{61F2B088-5EE8-E74A-BE23-145BE7925472}" destId="{D16F2C35-E98A-B841-A7FE-9024A1890344}" srcOrd="0" destOrd="0" presId="urn:microsoft.com/office/officeart/2005/8/layout/chevron1"/>
    <dgm:cxn modelId="{80424F5C-C471-C249-A1AE-BB4B1C084912}" type="presOf" srcId="{0AEEDFF9-61C4-4642-BD9F-6FCD276A9F6B}" destId="{4405BCF8-005A-3A4A-A6EA-46E804F6E1B2}" srcOrd="0" destOrd="0" presId="urn:microsoft.com/office/officeart/2005/8/layout/chevron1"/>
    <dgm:cxn modelId="{ABE8AA83-C09C-6847-9C07-5BD169D63710}" srcId="{DB27CC83-7E02-FA4D-A028-F3FBDB5D646F}" destId="{42ADF9F7-31A7-E84E-9EB6-1BE8301635B1}" srcOrd="6" destOrd="0" parTransId="{1C4B8D33-0706-164D-9FCF-756731BD920A}" sibTransId="{B53B5819-6B68-C44B-976C-9A715F0F4A53}"/>
    <dgm:cxn modelId="{9FB95CEF-BF4D-4D4D-A923-4D627EEDB6CB}" srcId="{DB27CC83-7E02-FA4D-A028-F3FBDB5D646F}" destId="{FE44138D-EBDB-9446-A34F-01A770AEF55F}" srcOrd="4" destOrd="0" parTransId="{8EBB8EF3-09B3-3F44-9F9D-2189A67F133D}" sibTransId="{9B638819-D0BF-9546-9B47-AE6711577DCC}"/>
    <dgm:cxn modelId="{9A447723-D956-304B-B673-4D5FE533E73E}" srcId="{DB27CC83-7E02-FA4D-A028-F3FBDB5D646F}" destId="{9E86039A-3AF3-9C44-B4F8-2DC5C094E34A}" srcOrd="1" destOrd="0" parTransId="{DEF13312-7EBA-6142-8F90-225691EBC651}" sibTransId="{1F4BF0FE-67EA-5844-991D-4EFDCA215F5B}"/>
    <dgm:cxn modelId="{6B3A49A7-ADFA-2A4C-8237-CBEF00D590E9}" type="presOf" srcId="{226F418D-05A4-F547-AFFA-50BB4D3FC807}" destId="{2156F3B8-FC12-AC48-AD6B-FBC80942A31D}" srcOrd="0" destOrd="0" presId="urn:microsoft.com/office/officeart/2005/8/layout/chevron1"/>
    <dgm:cxn modelId="{8C831BF5-04CA-4544-939B-AD44537CB653}" type="presParOf" srcId="{92E7ECC1-654C-554E-9D96-D91C6FC311A4}" destId="{4405BCF8-005A-3A4A-A6EA-46E804F6E1B2}" srcOrd="0" destOrd="0" presId="urn:microsoft.com/office/officeart/2005/8/layout/chevron1"/>
    <dgm:cxn modelId="{9BE3C901-E411-494D-BCB2-EDCE20057A66}" type="presParOf" srcId="{92E7ECC1-654C-554E-9D96-D91C6FC311A4}" destId="{FBD98900-2DC7-B343-A188-C93E3C4B4152}" srcOrd="1" destOrd="0" presId="urn:microsoft.com/office/officeart/2005/8/layout/chevron1"/>
    <dgm:cxn modelId="{F3781DDA-508E-DE40-B647-7F1534A03001}" type="presParOf" srcId="{92E7ECC1-654C-554E-9D96-D91C6FC311A4}" destId="{F74302A7-95CB-1142-A70C-357FC929E7D1}" srcOrd="2" destOrd="0" presId="urn:microsoft.com/office/officeart/2005/8/layout/chevron1"/>
    <dgm:cxn modelId="{4FB1CCD2-00B7-514C-87BC-D6CB9150EEA1}" type="presParOf" srcId="{92E7ECC1-654C-554E-9D96-D91C6FC311A4}" destId="{4222B327-3830-884C-BB19-09C2AAB2094B}" srcOrd="3" destOrd="0" presId="urn:microsoft.com/office/officeart/2005/8/layout/chevron1"/>
    <dgm:cxn modelId="{CEA8C77B-52BE-3940-AD56-024F464C8BEE}" type="presParOf" srcId="{92E7ECC1-654C-554E-9D96-D91C6FC311A4}" destId="{CE871F12-251D-4A4A-B8BE-BD4374D1208C}" srcOrd="4" destOrd="0" presId="urn:microsoft.com/office/officeart/2005/8/layout/chevron1"/>
    <dgm:cxn modelId="{44A6B5F7-4592-AE46-A6BA-427E47E0699A}" type="presParOf" srcId="{92E7ECC1-654C-554E-9D96-D91C6FC311A4}" destId="{1E98D040-7A8D-9642-A9B3-6E77B9A1E45E}" srcOrd="5" destOrd="0" presId="urn:microsoft.com/office/officeart/2005/8/layout/chevron1"/>
    <dgm:cxn modelId="{69CC1D1B-AD63-474C-AC95-0EA0F5BAD42D}" type="presParOf" srcId="{92E7ECC1-654C-554E-9D96-D91C6FC311A4}" destId="{322E18AC-78F5-084A-8D31-1AB62AF2EA0D}" srcOrd="6" destOrd="0" presId="urn:microsoft.com/office/officeart/2005/8/layout/chevron1"/>
    <dgm:cxn modelId="{AE23751C-02B6-804C-864F-58B6A3619DAD}" type="presParOf" srcId="{92E7ECC1-654C-554E-9D96-D91C6FC311A4}" destId="{28CCCA3F-5B3D-D645-B6D4-A2992438B6C1}" srcOrd="7" destOrd="0" presId="urn:microsoft.com/office/officeart/2005/8/layout/chevron1"/>
    <dgm:cxn modelId="{C96B29DD-4CC6-7D45-A2AD-22E8374E6597}" type="presParOf" srcId="{92E7ECC1-654C-554E-9D96-D91C6FC311A4}" destId="{B9228B9C-0BD0-5945-A6DC-737EA8C67FF9}" srcOrd="8" destOrd="0" presId="urn:microsoft.com/office/officeart/2005/8/layout/chevron1"/>
    <dgm:cxn modelId="{43B8865E-8AF3-9646-B2E1-9B58B4F4FC22}" type="presParOf" srcId="{92E7ECC1-654C-554E-9D96-D91C6FC311A4}" destId="{D19E9AA6-4382-7C45-8D49-36372D0859BF}" srcOrd="9" destOrd="0" presId="urn:microsoft.com/office/officeart/2005/8/layout/chevron1"/>
    <dgm:cxn modelId="{F96ADF06-EA04-D44C-82EC-B697478BD7A2}" type="presParOf" srcId="{92E7ECC1-654C-554E-9D96-D91C6FC311A4}" destId="{D16F2C35-E98A-B841-A7FE-9024A1890344}" srcOrd="10" destOrd="0" presId="urn:microsoft.com/office/officeart/2005/8/layout/chevron1"/>
    <dgm:cxn modelId="{E81C3766-374A-A64C-A42E-96F1658571A5}" type="presParOf" srcId="{92E7ECC1-654C-554E-9D96-D91C6FC311A4}" destId="{A0578836-A490-C742-B40D-6AA2AB1E6DB7}" srcOrd="11" destOrd="0" presId="urn:microsoft.com/office/officeart/2005/8/layout/chevron1"/>
    <dgm:cxn modelId="{AAF9F0BA-F5D8-754D-81ED-C5A94B3AA386}" type="presParOf" srcId="{92E7ECC1-654C-554E-9D96-D91C6FC311A4}" destId="{82FA74A2-C254-364A-81FE-B3D5D60CBDFC}" srcOrd="12" destOrd="0" presId="urn:microsoft.com/office/officeart/2005/8/layout/chevron1"/>
    <dgm:cxn modelId="{10D80EAF-B93E-5641-97CB-B20E24921B81}" type="presParOf" srcId="{92E7ECC1-654C-554E-9D96-D91C6FC311A4}" destId="{EBE7B44B-D8A6-EF4F-A908-375B00F4A56D}" srcOrd="13" destOrd="0" presId="urn:microsoft.com/office/officeart/2005/8/layout/chevron1"/>
    <dgm:cxn modelId="{BFE64BA4-4289-2B4E-88AA-82A5E72A4490}" type="presParOf" srcId="{92E7ECC1-654C-554E-9D96-D91C6FC311A4}" destId="{53CB5DAB-5C50-B948-B1DD-D35D37CD0A39}" srcOrd="14" destOrd="0" presId="urn:microsoft.com/office/officeart/2005/8/layout/chevron1"/>
    <dgm:cxn modelId="{372BA045-2004-9448-923E-E685FFE79A19}" type="presParOf" srcId="{92E7ECC1-654C-554E-9D96-D91C6FC311A4}" destId="{5DCCCFC4-3FA0-274B-9D5E-50E4E0458356}" srcOrd="15" destOrd="0" presId="urn:microsoft.com/office/officeart/2005/8/layout/chevron1"/>
    <dgm:cxn modelId="{B37F556E-FBC1-A842-951C-158CDD20FF52}" type="presParOf" srcId="{92E7ECC1-654C-554E-9D96-D91C6FC311A4}" destId="{2156F3B8-FC12-AC48-AD6B-FBC80942A31D}" srcOrd="16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5BCF8-005A-3A4A-A6EA-46E804F6E1B2}">
      <dsp:nvSpPr>
        <dsp:cNvPr id="0" name=""/>
        <dsp:cNvSpPr/>
      </dsp:nvSpPr>
      <dsp:spPr>
        <a:xfrm>
          <a:off x="1063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KOM</a:t>
          </a:r>
          <a:endParaRPr lang="en-US" sz="1300" kern="1200" dirty="0"/>
        </a:p>
      </dsp:txBody>
      <dsp:txXfrm>
        <a:off x="192510" y="492628"/>
        <a:ext cx="574341" cy="382894"/>
      </dsp:txXfrm>
    </dsp:sp>
    <dsp:sp modelId="{BAB4AD9B-3A43-B149-BE72-2E758D2FA6B4}">
      <dsp:nvSpPr>
        <dsp:cNvPr id="0" name=""/>
        <dsp:cNvSpPr/>
      </dsp:nvSpPr>
      <dsp:spPr>
        <a:xfrm>
          <a:off x="862575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PDR-1</a:t>
          </a:r>
          <a:endParaRPr lang="en-US" sz="1300" kern="1200" dirty="0"/>
        </a:p>
      </dsp:txBody>
      <dsp:txXfrm>
        <a:off x="1054022" y="492628"/>
        <a:ext cx="574341" cy="382894"/>
      </dsp:txXfrm>
    </dsp:sp>
    <dsp:sp modelId="{222F9CD6-491B-1D45-96F0-B6083D4BB3CA}">
      <dsp:nvSpPr>
        <dsp:cNvPr id="0" name=""/>
        <dsp:cNvSpPr/>
      </dsp:nvSpPr>
      <dsp:spPr>
        <a:xfrm>
          <a:off x="1724087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HAZOP</a:t>
          </a:r>
          <a:endParaRPr lang="en-US" sz="1300" kern="1200" dirty="0"/>
        </a:p>
      </dsp:txBody>
      <dsp:txXfrm>
        <a:off x="1915534" y="492628"/>
        <a:ext cx="574341" cy="382894"/>
      </dsp:txXfrm>
    </dsp:sp>
    <dsp:sp modelId="{F74302A7-95CB-1142-A70C-357FC929E7D1}">
      <dsp:nvSpPr>
        <dsp:cNvPr id="0" name=""/>
        <dsp:cNvSpPr/>
      </dsp:nvSpPr>
      <dsp:spPr>
        <a:xfrm>
          <a:off x="2585598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PDR-2</a:t>
          </a:r>
          <a:endParaRPr lang="en-US" sz="1300" kern="1200" dirty="0"/>
        </a:p>
      </dsp:txBody>
      <dsp:txXfrm>
        <a:off x="2777045" y="492628"/>
        <a:ext cx="574341" cy="382894"/>
      </dsp:txXfrm>
    </dsp:sp>
    <dsp:sp modelId="{CE871F12-251D-4A4A-B8BE-BD4374D1208C}">
      <dsp:nvSpPr>
        <dsp:cNvPr id="0" name=""/>
        <dsp:cNvSpPr/>
      </dsp:nvSpPr>
      <dsp:spPr>
        <a:xfrm>
          <a:off x="3447110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FMEA</a:t>
          </a:r>
          <a:endParaRPr lang="en-US" sz="1300" kern="1200" dirty="0"/>
        </a:p>
      </dsp:txBody>
      <dsp:txXfrm>
        <a:off x="3638557" y="492628"/>
        <a:ext cx="574341" cy="382894"/>
      </dsp:txXfrm>
    </dsp:sp>
    <dsp:sp modelId="{1A051236-400D-6341-BCAC-1B8FAA2CA37A}">
      <dsp:nvSpPr>
        <dsp:cNvPr id="0" name=""/>
        <dsp:cNvSpPr/>
      </dsp:nvSpPr>
      <dsp:spPr>
        <a:xfrm>
          <a:off x="4308622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CDR-1</a:t>
          </a:r>
          <a:endParaRPr lang="en-US" sz="1300" kern="1200" dirty="0"/>
        </a:p>
      </dsp:txBody>
      <dsp:txXfrm>
        <a:off x="4500069" y="492628"/>
        <a:ext cx="574341" cy="382894"/>
      </dsp:txXfrm>
    </dsp:sp>
    <dsp:sp modelId="{58B33B8B-0095-FD4C-8F77-3F5F2C4CF406}">
      <dsp:nvSpPr>
        <dsp:cNvPr id="0" name=""/>
        <dsp:cNvSpPr/>
      </dsp:nvSpPr>
      <dsp:spPr>
        <a:xfrm>
          <a:off x="5170133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IDR</a:t>
          </a:r>
          <a:endParaRPr lang="en-US" sz="1300" kern="1200" dirty="0"/>
        </a:p>
      </dsp:txBody>
      <dsp:txXfrm>
        <a:off x="5361580" y="492628"/>
        <a:ext cx="574341" cy="382894"/>
      </dsp:txXfrm>
    </dsp:sp>
    <dsp:sp modelId="{F5A6ADA5-50FD-5D42-9006-14138F66724A}">
      <dsp:nvSpPr>
        <dsp:cNvPr id="0" name=""/>
        <dsp:cNvSpPr/>
      </dsp:nvSpPr>
      <dsp:spPr>
        <a:xfrm>
          <a:off x="6031645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LDR</a:t>
          </a:r>
          <a:endParaRPr lang="en-US" sz="1300" kern="1200" dirty="0"/>
        </a:p>
      </dsp:txBody>
      <dsp:txXfrm>
        <a:off x="6223092" y="492628"/>
        <a:ext cx="574341" cy="382894"/>
      </dsp:txXfrm>
    </dsp:sp>
    <dsp:sp modelId="{21989A1D-D1B2-0D49-A9DB-BE09368C1E03}">
      <dsp:nvSpPr>
        <dsp:cNvPr id="0" name=""/>
        <dsp:cNvSpPr/>
      </dsp:nvSpPr>
      <dsp:spPr>
        <a:xfrm>
          <a:off x="6893157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CDR-2</a:t>
          </a:r>
          <a:endParaRPr lang="en-US" sz="1300" kern="1200" dirty="0"/>
        </a:p>
      </dsp:txBody>
      <dsp:txXfrm>
        <a:off x="7084604" y="492628"/>
        <a:ext cx="574341" cy="382894"/>
      </dsp:txXfrm>
    </dsp:sp>
    <dsp:sp modelId="{7691DE33-1D52-D04B-918C-1BA106EAF34C}">
      <dsp:nvSpPr>
        <dsp:cNvPr id="0" name=""/>
        <dsp:cNvSpPr/>
      </dsp:nvSpPr>
      <dsp:spPr>
        <a:xfrm>
          <a:off x="7754669" y="492628"/>
          <a:ext cx="957235" cy="382894"/>
        </a:xfrm>
        <a:prstGeom prst="chevron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2007" tIns="17336" rIns="17336" bIns="17336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300" kern="1200" dirty="0" smtClean="0"/>
            <a:t>IRR</a:t>
          </a:r>
          <a:endParaRPr lang="en-US" sz="1300" kern="1200" dirty="0"/>
        </a:p>
      </dsp:txBody>
      <dsp:txXfrm>
        <a:off x="7946116" y="492628"/>
        <a:ext cx="574341" cy="38289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5BCF8-005A-3A4A-A6EA-46E804F6E1B2}">
      <dsp:nvSpPr>
        <dsp:cNvPr id="0" name=""/>
        <dsp:cNvSpPr/>
      </dsp:nvSpPr>
      <dsp:spPr>
        <a:xfrm>
          <a:off x="108" y="646321"/>
          <a:ext cx="1088874" cy="435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PFHE</a:t>
          </a:r>
          <a:endParaRPr lang="en-US" sz="1400" kern="1200" dirty="0"/>
        </a:p>
      </dsp:txBody>
      <dsp:txXfrm>
        <a:off x="217883" y="646321"/>
        <a:ext cx="653325" cy="435549"/>
      </dsp:txXfrm>
    </dsp:sp>
    <dsp:sp modelId="{F74302A7-95CB-1142-A70C-357FC929E7D1}">
      <dsp:nvSpPr>
        <dsp:cNvPr id="0" name=""/>
        <dsp:cNvSpPr/>
      </dsp:nvSpPr>
      <dsp:spPr>
        <a:xfrm>
          <a:off x="980096" y="646321"/>
          <a:ext cx="1088874" cy="435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/>
            <a:t>Motor</a:t>
          </a:r>
          <a:endParaRPr lang="en-US" sz="1400" kern="1200" dirty="0"/>
        </a:p>
      </dsp:txBody>
      <dsp:txXfrm>
        <a:off x="1197871" y="646321"/>
        <a:ext cx="653325" cy="435549"/>
      </dsp:txXfrm>
    </dsp:sp>
    <dsp:sp modelId="{CE871F12-251D-4A4A-B8BE-BD4374D1208C}">
      <dsp:nvSpPr>
        <dsp:cNvPr id="0" name=""/>
        <dsp:cNvSpPr/>
      </dsp:nvSpPr>
      <dsp:spPr>
        <a:xfrm>
          <a:off x="1960083" y="646321"/>
          <a:ext cx="1088874" cy="435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Compressor</a:t>
          </a:r>
          <a:endParaRPr lang="en-US" sz="1200" kern="1200" dirty="0"/>
        </a:p>
      </dsp:txBody>
      <dsp:txXfrm>
        <a:off x="2177858" y="646321"/>
        <a:ext cx="653325" cy="435549"/>
      </dsp:txXfrm>
    </dsp:sp>
    <dsp:sp modelId="{322E18AC-78F5-084A-8D31-1AB62AF2EA0D}">
      <dsp:nvSpPr>
        <dsp:cNvPr id="0" name=""/>
        <dsp:cNvSpPr/>
      </dsp:nvSpPr>
      <dsp:spPr>
        <a:xfrm>
          <a:off x="2940071" y="646321"/>
          <a:ext cx="1088874" cy="435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8006" tIns="16002" rIns="16002" bIns="16002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CB internal</a:t>
          </a:r>
          <a:endParaRPr lang="en-US" sz="1200" kern="1200" dirty="0"/>
        </a:p>
      </dsp:txBody>
      <dsp:txXfrm>
        <a:off x="3157846" y="646321"/>
        <a:ext cx="653325" cy="435549"/>
      </dsp:txXfrm>
    </dsp:sp>
    <dsp:sp modelId="{B9228B9C-0BD0-5945-A6DC-737EA8C67FF9}">
      <dsp:nvSpPr>
        <dsp:cNvPr id="0" name=""/>
        <dsp:cNvSpPr/>
      </dsp:nvSpPr>
      <dsp:spPr>
        <a:xfrm>
          <a:off x="3920058" y="646321"/>
          <a:ext cx="1088874" cy="435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Compressor skid functional</a:t>
          </a:r>
          <a:endParaRPr lang="en-US" sz="1100" kern="1200" dirty="0"/>
        </a:p>
      </dsp:txBody>
      <dsp:txXfrm>
        <a:off x="4137833" y="646321"/>
        <a:ext cx="653325" cy="435549"/>
      </dsp:txXfrm>
    </dsp:sp>
    <dsp:sp modelId="{D16F2C35-E98A-B841-A7FE-9024A1890344}">
      <dsp:nvSpPr>
        <dsp:cNvPr id="0" name=""/>
        <dsp:cNvSpPr/>
      </dsp:nvSpPr>
      <dsp:spPr>
        <a:xfrm>
          <a:off x="4900045" y="646321"/>
          <a:ext cx="1088874" cy="435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/>
            <a:t>Compressor skid leak test</a:t>
          </a:r>
          <a:endParaRPr lang="en-US" sz="1100" kern="1200" dirty="0"/>
        </a:p>
      </dsp:txBody>
      <dsp:txXfrm>
        <a:off x="5117820" y="646321"/>
        <a:ext cx="653325" cy="435549"/>
      </dsp:txXfrm>
    </dsp:sp>
    <dsp:sp modelId="{82FA74A2-C254-364A-81FE-B3D5D60CBDFC}">
      <dsp:nvSpPr>
        <dsp:cNvPr id="0" name=""/>
        <dsp:cNvSpPr/>
      </dsp:nvSpPr>
      <dsp:spPr>
        <a:xfrm>
          <a:off x="5880033" y="646321"/>
          <a:ext cx="1088874" cy="435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100" kern="1200" dirty="0" smtClean="0">
              <a:solidFill>
                <a:srgbClr val="FF0000"/>
              </a:solidFill>
            </a:rPr>
            <a:t>Control loop check</a:t>
          </a:r>
          <a:endParaRPr lang="en-US" sz="1100" kern="1200" dirty="0">
            <a:solidFill>
              <a:srgbClr val="FF0000"/>
            </a:solidFill>
          </a:endParaRPr>
        </a:p>
      </dsp:txBody>
      <dsp:txXfrm>
        <a:off x="6097808" y="646321"/>
        <a:ext cx="653325" cy="435549"/>
      </dsp:txXfrm>
    </dsp:sp>
    <dsp:sp modelId="{53CB5DAB-5C50-B948-B1DD-D35D37CD0A39}">
      <dsp:nvSpPr>
        <dsp:cNvPr id="0" name=""/>
        <dsp:cNvSpPr/>
      </dsp:nvSpPr>
      <dsp:spPr>
        <a:xfrm>
          <a:off x="6860020" y="646321"/>
          <a:ext cx="1088874" cy="435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4006" tIns="14669" rIns="14669" bIns="14669" numCol="1" spcCol="1270" anchor="ctr" anchorCtr="0">
          <a:noAutofit/>
        </a:bodyPr>
        <a:lstStyle/>
        <a:p>
          <a:pPr lvl="0" algn="ctr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050" kern="1200" dirty="0" smtClean="0">
              <a:solidFill>
                <a:srgbClr val="FF0000"/>
              </a:solidFill>
            </a:rPr>
            <a:t>GMP &amp; ORS &amp; Dryer</a:t>
          </a:r>
          <a:endParaRPr lang="en-US" sz="1050" kern="1200" dirty="0">
            <a:solidFill>
              <a:srgbClr val="FF0000"/>
            </a:solidFill>
          </a:endParaRPr>
        </a:p>
      </dsp:txBody>
      <dsp:txXfrm>
        <a:off x="7077795" y="646321"/>
        <a:ext cx="653325" cy="435549"/>
      </dsp:txXfrm>
    </dsp:sp>
    <dsp:sp modelId="{2156F3B8-FC12-AC48-AD6B-FBC80942A31D}">
      <dsp:nvSpPr>
        <dsp:cNvPr id="0" name=""/>
        <dsp:cNvSpPr/>
      </dsp:nvSpPr>
      <dsp:spPr>
        <a:xfrm>
          <a:off x="7840008" y="646321"/>
          <a:ext cx="1088874" cy="435549"/>
        </a:xfrm>
        <a:prstGeom prst="chevron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6007" tIns="18669" rIns="18669" bIns="18669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400" kern="1200" dirty="0" smtClean="0">
              <a:solidFill>
                <a:srgbClr val="FF0000"/>
              </a:solidFill>
            </a:rPr>
            <a:t>Dewar</a:t>
          </a:r>
          <a:endParaRPr lang="en-US" sz="1400" kern="1200" dirty="0">
            <a:solidFill>
              <a:srgbClr val="FF0000"/>
            </a:solidFill>
          </a:endParaRPr>
        </a:p>
      </dsp:txBody>
      <dsp:txXfrm>
        <a:off x="8057783" y="646321"/>
        <a:ext cx="653325" cy="43554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0.24799</cdr:x>
      <cdr:y>0.7394</cdr:y>
    </cdr:from>
    <cdr:to>
      <cdr:x>0.37813</cdr:x>
      <cdr:y>0.86606</cdr:y>
    </cdr:to>
    <cdr:sp macro="" textlink="">
      <cdr:nvSpPr>
        <cdr:cNvPr id="4" name="Rectangle 3"/>
        <cdr:cNvSpPr/>
      </cdr:nvSpPr>
      <cdr:spPr>
        <a:xfrm xmlns:a="http://schemas.openxmlformats.org/drawingml/2006/main">
          <a:off x="2178580" y="2695139"/>
          <a:ext cx="1143262" cy="4616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Beam </a:t>
          </a:r>
        </a:p>
        <a:p xmlns:a="http://schemas.openxmlformats.org/drawingml/2006/main">
          <a:pPr algn="ctr"/>
          <a:r>
            <a:rPr lang="en-US" sz="1200" b="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commissioning</a:t>
          </a:r>
        </a:p>
      </cdr:txBody>
    </cdr:sp>
  </cdr:relSizeAnchor>
  <cdr:relSizeAnchor xmlns:cdr="http://schemas.openxmlformats.org/drawingml/2006/chartDrawing">
    <cdr:from>
      <cdr:x>0.36665</cdr:x>
      <cdr:y>0.7394</cdr:y>
    </cdr:from>
    <cdr:to>
      <cdr:x>0.51639</cdr:x>
      <cdr:y>0.86606</cdr:y>
    </cdr:to>
    <cdr:sp macro="" textlink="">
      <cdr:nvSpPr>
        <cdr:cNvPr id="5" name="Rectangle 4"/>
        <cdr:cNvSpPr/>
      </cdr:nvSpPr>
      <cdr:spPr>
        <a:xfrm xmlns:a="http://schemas.openxmlformats.org/drawingml/2006/main">
          <a:off x="3221040" y="2695139"/>
          <a:ext cx="1315464" cy="4616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Medium</a:t>
          </a:r>
          <a:r>
            <a:rPr lang="en-US" sz="1200" b="0" cap="none" spc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 beta CM complete</a:t>
          </a:r>
          <a:endParaRPr lang="en-US" sz="1200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0.51639</cdr:x>
      <cdr:y>0.72827</cdr:y>
    </cdr:from>
    <cdr:to>
      <cdr:x>0.67722</cdr:x>
      <cdr:y>0.86606</cdr:y>
    </cdr:to>
    <cdr:sp macro="" textlink="">
      <cdr:nvSpPr>
        <cdr:cNvPr id="6" name="Rectangle 5"/>
        <cdr:cNvSpPr/>
      </cdr:nvSpPr>
      <cdr:spPr>
        <a:xfrm xmlns:a="http://schemas.openxmlformats.org/drawingml/2006/main">
          <a:off x="4536504" y="2654545"/>
          <a:ext cx="1412825" cy="50225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none" lIns="91440" tIns="45720" rIns="91440" bIns="4572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High beta</a:t>
          </a:r>
          <a:r>
            <a:rPr lang="en-US" sz="1200" b="0" cap="none" spc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 </a:t>
          </a:r>
        </a:p>
        <a:p xmlns:a="http://schemas.openxmlformats.org/drawingml/2006/main">
          <a:pPr algn="ctr"/>
          <a:r>
            <a:rPr lang="en-US" sz="1200" b="0" cap="none" spc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CM 1-11 complete</a:t>
          </a:r>
          <a:endParaRPr lang="en-US" sz="1200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0.66258</cdr:x>
      <cdr:y>0.67315</cdr:y>
    </cdr:from>
    <cdr:to>
      <cdr:x>0.84544</cdr:x>
      <cdr:y>0.86606</cdr:y>
    </cdr:to>
    <cdr:sp macro="" textlink="">
      <cdr:nvSpPr>
        <cdr:cNvPr id="7" name="Rectangle 6"/>
        <cdr:cNvSpPr/>
      </cdr:nvSpPr>
      <cdr:spPr>
        <a:xfrm xmlns:a="http://schemas.openxmlformats.org/drawingml/2006/main">
          <a:off x="5820748" y="2453641"/>
          <a:ext cx="1606420" cy="70316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Optimus+</a:t>
          </a:r>
          <a:endParaRPr lang="en-US" sz="1200" b="0" cap="none" spc="0" baseline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  <a:p xmlns:a="http://schemas.openxmlformats.org/drawingml/2006/main">
          <a:pPr algn="ctr"/>
          <a:r>
            <a:rPr lang="en-US" sz="1200" b="0" cap="none" spc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High beta CM complete (Stage 1)</a:t>
          </a:r>
          <a:endParaRPr lang="en-US" sz="1200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0.82618</cdr:x>
      <cdr:y>0.61803</cdr:y>
    </cdr:from>
    <cdr:to>
      <cdr:x>1</cdr:x>
      <cdr:y>0.86606</cdr:y>
    </cdr:to>
    <cdr:sp macro="" textlink="">
      <cdr:nvSpPr>
        <cdr:cNvPr id="8" name="Rectangle 7"/>
        <cdr:cNvSpPr/>
      </cdr:nvSpPr>
      <cdr:spPr>
        <a:xfrm xmlns:a="http://schemas.openxmlformats.org/drawingml/2006/main">
          <a:off x="7257959" y="2252737"/>
          <a:ext cx="1527017" cy="9040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  <a:effectLst xmlns:a="http://schemas.openxmlformats.org/drawingml/2006/main"/>
      </cdr:spPr>
      <cdr:style>
        <a:lnRef xmlns:a="http://schemas.openxmlformats.org/drawingml/2006/main" idx="2">
          <a:schemeClr val="dk1"/>
        </a:lnRef>
        <a:fillRef xmlns:a="http://schemas.openxmlformats.org/drawingml/2006/main" idx="1">
          <a:schemeClr val="lt1"/>
        </a:fillRef>
        <a:effectRef xmlns:a="http://schemas.openxmlformats.org/drawingml/2006/main" idx="0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wrap="square" lIns="91440" tIns="45720" rIns="91440" bIns="45720">
          <a:sp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200" b="0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Optimus+ contingency</a:t>
          </a:r>
          <a:endParaRPr lang="en-US" sz="1200" b="0" cap="none" spc="0" baseline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  <a:p xmlns:a="http://schemas.openxmlformats.org/drawingml/2006/main">
          <a:pPr algn="ctr"/>
          <a:r>
            <a:rPr lang="en-US" sz="1200" b="0" cap="none" spc="0" baseline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/>
            </a:rPr>
            <a:t>High beta CM complete (Stage 2)</a:t>
          </a:r>
          <a:endParaRPr lang="en-US" sz="1200" b="0" cap="none" spc="0" dirty="0">
            <a:ln w="12700">
              <a:solidFill>
                <a:schemeClr val="tx2">
                  <a:satMod val="155000"/>
                </a:schemeClr>
              </a:solidFill>
              <a:prstDash val="solid"/>
            </a:ln>
            <a:solidFill>
              <a:schemeClr val="tx1"/>
            </a:solidFill>
            <a:effectLst/>
          </a:endParaRPr>
        </a:p>
      </cdr:txBody>
    </cdr:sp>
  </cdr:relSizeAnchor>
  <cdr:relSizeAnchor xmlns:cdr="http://schemas.openxmlformats.org/drawingml/2006/chartDrawing">
    <cdr:from>
      <cdr:x>0.30222</cdr:x>
      <cdr:y>0.20123</cdr:y>
    </cdr:from>
    <cdr:to>
      <cdr:x>0.93582</cdr:x>
      <cdr:y>0.73031</cdr:y>
    </cdr:to>
    <cdr:sp macro="" textlink="">
      <cdr:nvSpPr>
        <cdr:cNvPr id="12" name="Heptagon 11"/>
        <cdr:cNvSpPr/>
      </cdr:nvSpPr>
      <cdr:spPr>
        <a:xfrm xmlns:a="http://schemas.openxmlformats.org/drawingml/2006/main">
          <a:off x="2780976" y="1127615"/>
          <a:ext cx="5830417" cy="2964773"/>
        </a:xfrm>
        <a:custGeom xmlns:a="http://schemas.openxmlformats.org/drawingml/2006/main">
          <a:avLst/>
          <a:gdLst>
            <a:gd name="connsiteX0" fmla="*/ -2 w 818444"/>
            <a:gd name="connsiteY0" fmla="*/ 423497 h 658518"/>
            <a:gd name="connsiteX1" fmla="*/ 81051 w 818444"/>
            <a:gd name="connsiteY1" fmla="*/ 130428 h 658518"/>
            <a:gd name="connsiteX2" fmla="*/ 409222 w 818444"/>
            <a:gd name="connsiteY2" fmla="*/ 0 h 658518"/>
            <a:gd name="connsiteX3" fmla="*/ 737393 w 818444"/>
            <a:gd name="connsiteY3" fmla="*/ 130428 h 658518"/>
            <a:gd name="connsiteX4" fmla="*/ 818446 w 818444"/>
            <a:gd name="connsiteY4" fmla="*/ 423497 h 658518"/>
            <a:gd name="connsiteX5" fmla="*/ 591342 w 818444"/>
            <a:gd name="connsiteY5" fmla="*/ 658521 h 658518"/>
            <a:gd name="connsiteX6" fmla="*/ 227102 w 818444"/>
            <a:gd name="connsiteY6" fmla="*/ 658521 h 658518"/>
            <a:gd name="connsiteX7" fmla="*/ -2 w 818444"/>
            <a:gd name="connsiteY7" fmla="*/ 423497 h 658518"/>
            <a:gd name="connsiteX0" fmla="*/ 0 w 818448"/>
            <a:gd name="connsiteY0" fmla="*/ 423497 h 658521"/>
            <a:gd name="connsiteX1" fmla="*/ 15201 w 818448"/>
            <a:gd name="connsiteY1" fmla="*/ 215095 h 658521"/>
            <a:gd name="connsiteX2" fmla="*/ 409224 w 818448"/>
            <a:gd name="connsiteY2" fmla="*/ 0 h 658521"/>
            <a:gd name="connsiteX3" fmla="*/ 737395 w 818448"/>
            <a:gd name="connsiteY3" fmla="*/ 130428 h 658521"/>
            <a:gd name="connsiteX4" fmla="*/ 818448 w 818448"/>
            <a:gd name="connsiteY4" fmla="*/ 423497 h 658521"/>
            <a:gd name="connsiteX5" fmla="*/ 591344 w 818448"/>
            <a:gd name="connsiteY5" fmla="*/ 658521 h 658521"/>
            <a:gd name="connsiteX6" fmla="*/ 227104 w 818448"/>
            <a:gd name="connsiteY6" fmla="*/ 658521 h 658521"/>
            <a:gd name="connsiteX7" fmla="*/ 0 w 818448"/>
            <a:gd name="connsiteY7" fmla="*/ 423497 h 658521"/>
            <a:gd name="connsiteX0" fmla="*/ 0 w 3946409"/>
            <a:gd name="connsiteY0" fmla="*/ 1985127 h 2220151"/>
            <a:gd name="connsiteX1" fmla="*/ 15201 w 3946409"/>
            <a:gd name="connsiteY1" fmla="*/ 1776725 h 2220151"/>
            <a:gd name="connsiteX2" fmla="*/ 3946409 w 3946409"/>
            <a:gd name="connsiteY2" fmla="*/ 0 h 2220151"/>
            <a:gd name="connsiteX3" fmla="*/ 737395 w 3946409"/>
            <a:gd name="connsiteY3" fmla="*/ 1692058 h 2220151"/>
            <a:gd name="connsiteX4" fmla="*/ 818448 w 3946409"/>
            <a:gd name="connsiteY4" fmla="*/ 1985127 h 2220151"/>
            <a:gd name="connsiteX5" fmla="*/ 591344 w 3946409"/>
            <a:gd name="connsiteY5" fmla="*/ 2220151 h 2220151"/>
            <a:gd name="connsiteX6" fmla="*/ 227104 w 3946409"/>
            <a:gd name="connsiteY6" fmla="*/ 2220151 h 2220151"/>
            <a:gd name="connsiteX7" fmla="*/ 0 w 3946409"/>
            <a:gd name="connsiteY7" fmla="*/ 1985127 h 2220151"/>
            <a:gd name="connsiteX0" fmla="*/ 0 w 5836210"/>
            <a:gd name="connsiteY0" fmla="*/ 2701365 h 2936389"/>
            <a:gd name="connsiteX1" fmla="*/ 15201 w 5836210"/>
            <a:gd name="connsiteY1" fmla="*/ 2492963 h 2936389"/>
            <a:gd name="connsiteX2" fmla="*/ 3946409 w 5836210"/>
            <a:gd name="connsiteY2" fmla="*/ 716238 h 2936389"/>
            <a:gd name="connsiteX3" fmla="*/ 5836210 w 5836210"/>
            <a:gd name="connsiteY3" fmla="*/ 0 h 2936389"/>
            <a:gd name="connsiteX4" fmla="*/ 818448 w 5836210"/>
            <a:gd name="connsiteY4" fmla="*/ 2701365 h 2936389"/>
            <a:gd name="connsiteX5" fmla="*/ 591344 w 5836210"/>
            <a:gd name="connsiteY5" fmla="*/ 2936389 h 2936389"/>
            <a:gd name="connsiteX6" fmla="*/ 227104 w 5836210"/>
            <a:gd name="connsiteY6" fmla="*/ 2936389 h 2936389"/>
            <a:gd name="connsiteX7" fmla="*/ 0 w 5836210"/>
            <a:gd name="connsiteY7" fmla="*/ 2701365 h 2936389"/>
            <a:gd name="connsiteX0" fmla="*/ 0 w 5836210"/>
            <a:gd name="connsiteY0" fmla="*/ 2701365 h 2936389"/>
            <a:gd name="connsiteX1" fmla="*/ 15201 w 5836210"/>
            <a:gd name="connsiteY1" fmla="*/ 2492963 h 2936389"/>
            <a:gd name="connsiteX2" fmla="*/ 3946409 w 5836210"/>
            <a:gd name="connsiteY2" fmla="*/ 716238 h 2936389"/>
            <a:gd name="connsiteX3" fmla="*/ 5836210 w 5836210"/>
            <a:gd name="connsiteY3" fmla="*/ 0 h 2936389"/>
            <a:gd name="connsiteX4" fmla="*/ 5823188 w 5836210"/>
            <a:gd name="connsiteY4" fmla="*/ 1111513 h 2936389"/>
            <a:gd name="connsiteX5" fmla="*/ 591344 w 5836210"/>
            <a:gd name="connsiteY5" fmla="*/ 2936389 h 2936389"/>
            <a:gd name="connsiteX6" fmla="*/ 227104 w 5836210"/>
            <a:gd name="connsiteY6" fmla="*/ 2936389 h 2936389"/>
            <a:gd name="connsiteX7" fmla="*/ 0 w 5836210"/>
            <a:gd name="connsiteY7" fmla="*/ 2701365 h 2936389"/>
            <a:gd name="connsiteX0" fmla="*/ 0 w 5836210"/>
            <a:gd name="connsiteY0" fmla="*/ 2701365 h 2936389"/>
            <a:gd name="connsiteX1" fmla="*/ 15201 w 5836210"/>
            <a:gd name="connsiteY1" fmla="*/ 2492963 h 2936389"/>
            <a:gd name="connsiteX2" fmla="*/ 3946409 w 5836210"/>
            <a:gd name="connsiteY2" fmla="*/ 716238 h 2936389"/>
            <a:gd name="connsiteX3" fmla="*/ 5836210 w 5836210"/>
            <a:gd name="connsiteY3" fmla="*/ 0 h 2936389"/>
            <a:gd name="connsiteX4" fmla="*/ 5823188 w 5836210"/>
            <a:gd name="connsiteY4" fmla="*/ 1111513 h 2936389"/>
            <a:gd name="connsiteX5" fmla="*/ 3987418 w 5836210"/>
            <a:gd name="connsiteY5" fmla="*/ 1506463 h 2936389"/>
            <a:gd name="connsiteX6" fmla="*/ 227104 w 5836210"/>
            <a:gd name="connsiteY6" fmla="*/ 2936389 h 2936389"/>
            <a:gd name="connsiteX7" fmla="*/ 0 w 5836210"/>
            <a:gd name="connsiteY7" fmla="*/ 2701365 h 2936389"/>
            <a:gd name="connsiteX0" fmla="*/ 0 w 5836210"/>
            <a:gd name="connsiteY0" fmla="*/ 2701365 h 2701365"/>
            <a:gd name="connsiteX1" fmla="*/ 15201 w 5836210"/>
            <a:gd name="connsiteY1" fmla="*/ 2492963 h 2701365"/>
            <a:gd name="connsiteX2" fmla="*/ 3946409 w 5836210"/>
            <a:gd name="connsiteY2" fmla="*/ 716238 h 2701365"/>
            <a:gd name="connsiteX3" fmla="*/ 5836210 w 5836210"/>
            <a:gd name="connsiteY3" fmla="*/ 0 h 2701365"/>
            <a:gd name="connsiteX4" fmla="*/ 5823188 w 5836210"/>
            <a:gd name="connsiteY4" fmla="*/ 1111513 h 2701365"/>
            <a:gd name="connsiteX5" fmla="*/ 3987418 w 5836210"/>
            <a:gd name="connsiteY5" fmla="*/ 1506463 h 2701365"/>
            <a:gd name="connsiteX6" fmla="*/ 1149030 w 5836210"/>
            <a:gd name="connsiteY6" fmla="*/ 2578908 h 2701365"/>
            <a:gd name="connsiteX7" fmla="*/ 0 w 5836210"/>
            <a:gd name="connsiteY7" fmla="*/ 2701365 h 2701365"/>
            <a:gd name="connsiteX0" fmla="*/ 3613 w 5821009"/>
            <a:gd name="connsiteY0" fmla="*/ 2945958 h 2945958"/>
            <a:gd name="connsiteX1" fmla="*/ 0 w 5821009"/>
            <a:gd name="connsiteY1" fmla="*/ 2492963 h 2945958"/>
            <a:gd name="connsiteX2" fmla="*/ 3931208 w 5821009"/>
            <a:gd name="connsiteY2" fmla="*/ 716238 h 2945958"/>
            <a:gd name="connsiteX3" fmla="*/ 5821009 w 5821009"/>
            <a:gd name="connsiteY3" fmla="*/ 0 h 2945958"/>
            <a:gd name="connsiteX4" fmla="*/ 5807987 w 5821009"/>
            <a:gd name="connsiteY4" fmla="*/ 1111513 h 2945958"/>
            <a:gd name="connsiteX5" fmla="*/ 3972217 w 5821009"/>
            <a:gd name="connsiteY5" fmla="*/ 1506463 h 2945958"/>
            <a:gd name="connsiteX6" fmla="*/ 1133829 w 5821009"/>
            <a:gd name="connsiteY6" fmla="*/ 2578908 h 2945958"/>
            <a:gd name="connsiteX7" fmla="*/ 3613 w 5821009"/>
            <a:gd name="connsiteY7" fmla="*/ 2945958 h 2945958"/>
            <a:gd name="connsiteX0" fmla="*/ 13021 w 5830417"/>
            <a:gd name="connsiteY0" fmla="*/ 2945958 h 2945958"/>
            <a:gd name="connsiteX1" fmla="*/ 0 w 5830417"/>
            <a:gd name="connsiteY1" fmla="*/ 2596445 h 2945958"/>
            <a:gd name="connsiteX2" fmla="*/ 3940616 w 5830417"/>
            <a:gd name="connsiteY2" fmla="*/ 716238 h 2945958"/>
            <a:gd name="connsiteX3" fmla="*/ 5830417 w 5830417"/>
            <a:gd name="connsiteY3" fmla="*/ 0 h 2945958"/>
            <a:gd name="connsiteX4" fmla="*/ 5817395 w 5830417"/>
            <a:gd name="connsiteY4" fmla="*/ 1111513 h 2945958"/>
            <a:gd name="connsiteX5" fmla="*/ 3981625 w 5830417"/>
            <a:gd name="connsiteY5" fmla="*/ 1506463 h 2945958"/>
            <a:gd name="connsiteX6" fmla="*/ 1143237 w 5830417"/>
            <a:gd name="connsiteY6" fmla="*/ 2578908 h 2945958"/>
            <a:gd name="connsiteX7" fmla="*/ 13021 w 5830417"/>
            <a:gd name="connsiteY7" fmla="*/ 2945958 h 2945958"/>
            <a:gd name="connsiteX0" fmla="*/ 3614 w 5830417"/>
            <a:gd name="connsiteY0" fmla="*/ 2964773 h 2964773"/>
            <a:gd name="connsiteX1" fmla="*/ 0 w 5830417"/>
            <a:gd name="connsiteY1" fmla="*/ 2596445 h 2964773"/>
            <a:gd name="connsiteX2" fmla="*/ 3940616 w 5830417"/>
            <a:gd name="connsiteY2" fmla="*/ 716238 h 2964773"/>
            <a:gd name="connsiteX3" fmla="*/ 5830417 w 5830417"/>
            <a:gd name="connsiteY3" fmla="*/ 0 h 2964773"/>
            <a:gd name="connsiteX4" fmla="*/ 5817395 w 5830417"/>
            <a:gd name="connsiteY4" fmla="*/ 1111513 h 2964773"/>
            <a:gd name="connsiteX5" fmla="*/ 3981625 w 5830417"/>
            <a:gd name="connsiteY5" fmla="*/ 1506463 h 2964773"/>
            <a:gd name="connsiteX6" fmla="*/ 1143237 w 5830417"/>
            <a:gd name="connsiteY6" fmla="*/ 2578908 h 2964773"/>
            <a:gd name="connsiteX7" fmla="*/ 3614 w 5830417"/>
            <a:gd name="connsiteY7" fmla="*/ 2964773 h 2964773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5830417" h="2964773">
              <a:moveTo>
                <a:pt x="3614" y="2964773"/>
              </a:moveTo>
              <a:cubicBezTo>
                <a:pt x="2410" y="2813775"/>
                <a:pt x="1204" y="2747443"/>
                <a:pt x="0" y="2596445"/>
              </a:cubicBezTo>
              <a:lnTo>
                <a:pt x="3940616" y="716238"/>
              </a:lnTo>
              <a:lnTo>
                <a:pt x="5830417" y="0"/>
              </a:lnTo>
              <a:lnTo>
                <a:pt x="5817395" y="1111513"/>
              </a:lnTo>
              <a:lnTo>
                <a:pt x="3981625" y="1506463"/>
              </a:lnTo>
              <a:lnTo>
                <a:pt x="1143237" y="2578908"/>
              </a:lnTo>
              <a:lnTo>
                <a:pt x="3614" y="2964773"/>
              </a:lnTo>
              <a:close/>
            </a:path>
          </a:pathLst>
        </a:custGeom>
        <a:solidFill xmlns:a="http://schemas.openxmlformats.org/drawingml/2006/main">
          <a:schemeClr val="accent1">
            <a:alpha val="25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n-US"/>
        </a:p>
      </cdr:txBody>
    </cdr:sp>
  </cdr:relSizeAnchor>
  <cdr:relSizeAnchor xmlns:cdr="http://schemas.openxmlformats.org/drawingml/2006/chartDrawing">
    <cdr:from>
      <cdr:x>0.30097</cdr:x>
      <cdr:y>0.42709</cdr:y>
    </cdr:from>
    <cdr:to>
      <cdr:x>0.93625</cdr:x>
      <cdr:y>0.74129</cdr:y>
    </cdr:to>
    <cdr:sp macro="" textlink="">
      <cdr:nvSpPr>
        <cdr:cNvPr id="13" name="Heptagon 11"/>
        <cdr:cNvSpPr/>
      </cdr:nvSpPr>
      <cdr:spPr>
        <a:xfrm xmlns:a="http://schemas.openxmlformats.org/drawingml/2006/main">
          <a:off x="2769542" y="2393243"/>
          <a:ext cx="5845739" cy="1760625"/>
        </a:xfrm>
        <a:custGeom xmlns:a="http://schemas.openxmlformats.org/drawingml/2006/main">
          <a:avLst/>
          <a:gdLst>
            <a:gd name="connsiteX0" fmla="*/ -2 w 818444"/>
            <a:gd name="connsiteY0" fmla="*/ 423497 h 658518"/>
            <a:gd name="connsiteX1" fmla="*/ 81051 w 818444"/>
            <a:gd name="connsiteY1" fmla="*/ 130428 h 658518"/>
            <a:gd name="connsiteX2" fmla="*/ 409222 w 818444"/>
            <a:gd name="connsiteY2" fmla="*/ 0 h 658518"/>
            <a:gd name="connsiteX3" fmla="*/ 737393 w 818444"/>
            <a:gd name="connsiteY3" fmla="*/ 130428 h 658518"/>
            <a:gd name="connsiteX4" fmla="*/ 818446 w 818444"/>
            <a:gd name="connsiteY4" fmla="*/ 423497 h 658518"/>
            <a:gd name="connsiteX5" fmla="*/ 591342 w 818444"/>
            <a:gd name="connsiteY5" fmla="*/ 658521 h 658518"/>
            <a:gd name="connsiteX6" fmla="*/ 227102 w 818444"/>
            <a:gd name="connsiteY6" fmla="*/ 658521 h 658518"/>
            <a:gd name="connsiteX7" fmla="*/ -2 w 818444"/>
            <a:gd name="connsiteY7" fmla="*/ 423497 h 658518"/>
            <a:gd name="connsiteX0" fmla="*/ 0 w 818448"/>
            <a:gd name="connsiteY0" fmla="*/ 423497 h 658521"/>
            <a:gd name="connsiteX1" fmla="*/ 15201 w 818448"/>
            <a:gd name="connsiteY1" fmla="*/ 215095 h 658521"/>
            <a:gd name="connsiteX2" fmla="*/ 409224 w 818448"/>
            <a:gd name="connsiteY2" fmla="*/ 0 h 658521"/>
            <a:gd name="connsiteX3" fmla="*/ 737395 w 818448"/>
            <a:gd name="connsiteY3" fmla="*/ 130428 h 658521"/>
            <a:gd name="connsiteX4" fmla="*/ 818448 w 818448"/>
            <a:gd name="connsiteY4" fmla="*/ 423497 h 658521"/>
            <a:gd name="connsiteX5" fmla="*/ 591344 w 818448"/>
            <a:gd name="connsiteY5" fmla="*/ 658521 h 658521"/>
            <a:gd name="connsiteX6" fmla="*/ 227104 w 818448"/>
            <a:gd name="connsiteY6" fmla="*/ 658521 h 658521"/>
            <a:gd name="connsiteX7" fmla="*/ 0 w 818448"/>
            <a:gd name="connsiteY7" fmla="*/ 423497 h 658521"/>
            <a:gd name="connsiteX0" fmla="*/ 0 w 3946409"/>
            <a:gd name="connsiteY0" fmla="*/ 1985127 h 2220151"/>
            <a:gd name="connsiteX1" fmla="*/ 15201 w 3946409"/>
            <a:gd name="connsiteY1" fmla="*/ 1776725 h 2220151"/>
            <a:gd name="connsiteX2" fmla="*/ 3946409 w 3946409"/>
            <a:gd name="connsiteY2" fmla="*/ 0 h 2220151"/>
            <a:gd name="connsiteX3" fmla="*/ 737395 w 3946409"/>
            <a:gd name="connsiteY3" fmla="*/ 1692058 h 2220151"/>
            <a:gd name="connsiteX4" fmla="*/ 818448 w 3946409"/>
            <a:gd name="connsiteY4" fmla="*/ 1985127 h 2220151"/>
            <a:gd name="connsiteX5" fmla="*/ 591344 w 3946409"/>
            <a:gd name="connsiteY5" fmla="*/ 2220151 h 2220151"/>
            <a:gd name="connsiteX6" fmla="*/ 227104 w 3946409"/>
            <a:gd name="connsiteY6" fmla="*/ 2220151 h 2220151"/>
            <a:gd name="connsiteX7" fmla="*/ 0 w 3946409"/>
            <a:gd name="connsiteY7" fmla="*/ 1985127 h 2220151"/>
            <a:gd name="connsiteX0" fmla="*/ 0 w 5836210"/>
            <a:gd name="connsiteY0" fmla="*/ 2701365 h 2936389"/>
            <a:gd name="connsiteX1" fmla="*/ 15201 w 5836210"/>
            <a:gd name="connsiteY1" fmla="*/ 2492963 h 2936389"/>
            <a:gd name="connsiteX2" fmla="*/ 3946409 w 5836210"/>
            <a:gd name="connsiteY2" fmla="*/ 716238 h 2936389"/>
            <a:gd name="connsiteX3" fmla="*/ 5836210 w 5836210"/>
            <a:gd name="connsiteY3" fmla="*/ 0 h 2936389"/>
            <a:gd name="connsiteX4" fmla="*/ 818448 w 5836210"/>
            <a:gd name="connsiteY4" fmla="*/ 2701365 h 2936389"/>
            <a:gd name="connsiteX5" fmla="*/ 591344 w 5836210"/>
            <a:gd name="connsiteY5" fmla="*/ 2936389 h 2936389"/>
            <a:gd name="connsiteX6" fmla="*/ 227104 w 5836210"/>
            <a:gd name="connsiteY6" fmla="*/ 2936389 h 2936389"/>
            <a:gd name="connsiteX7" fmla="*/ 0 w 5836210"/>
            <a:gd name="connsiteY7" fmla="*/ 2701365 h 2936389"/>
            <a:gd name="connsiteX0" fmla="*/ 0 w 5836210"/>
            <a:gd name="connsiteY0" fmla="*/ 2701365 h 2936389"/>
            <a:gd name="connsiteX1" fmla="*/ 15201 w 5836210"/>
            <a:gd name="connsiteY1" fmla="*/ 2492963 h 2936389"/>
            <a:gd name="connsiteX2" fmla="*/ 3946409 w 5836210"/>
            <a:gd name="connsiteY2" fmla="*/ 716238 h 2936389"/>
            <a:gd name="connsiteX3" fmla="*/ 5836210 w 5836210"/>
            <a:gd name="connsiteY3" fmla="*/ 0 h 2936389"/>
            <a:gd name="connsiteX4" fmla="*/ 5823188 w 5836210"/>
            <a:gd name="connsiteY4" fmla="*/ 1111513 h 2936389"/>
            <a:gd name="connsiteX5" fmla="*/ 591344 w 5836210"/>
            <a:gd name="connsiteY5" fmla="*/ 2936389 h 2936389"/>
            <a:gd name="connsiteX6" fmla="*/ 227104 w 5836210"/>
            <a:gd name="connsiteY6" fmla="*/ 2936389 h 2936389"/>
            <a:gd name="connsiteX7" fmla="*/ 0 w 5836210"/>
            <a:gd name="connsiteY7" fmla="*/ 2701365 h 2936389"/>
            <a:gd name="connsiteX0" fmla="*/ 0 w 5836210"/>
            <a:gd name="connsiteY0" fmla="*/ 2701365 h 2936389"/>
            <a:gd name="connsiteX1" fmla="*/ 15201 w 5836210"/>
            <a:gd name="connsiteY1" fmla="*/ 2492963 h 2936389"/>
            <a:gd name="connsiteX2" fmla="*/ 3946409 w 5836210"/>
            <a:gd name="connsiteY2" fmla="*/ 716238 h 2936389"/>
            <a:gd name="connsiteX3" fmla="*/ 5836210 w 5836210"/>
            <a:gd name="connsiteY3" fmla="*/ 0 h 2936389"/>
            <a:gd name="connsiteX4" fmla="*/ 5823188 w 5836210"/>
            <a:gd name="connsiteY4" fmla="*/ 1111513 h 2936389"/>
            <a:gd name="connsiteX5" fmla="*/ 3987418 w 5836210"/>
            <a:gd name="connsiteY5" fmla="*/ 1506463 h 2936389"/>
            <a:gd name="connsiteX6" fmla="*/ 227104 w 5836210"/>
            <a:gd name="connsiteY6" fmla="*/ 2936389 h 2936389"/>
            <a:gd name="connsiteX7" fmla="*/ 0 w 5836210"/>
            <a:gd name="connsiteY7" fmla="*/ 2701365 h 2936389"/>
            <a:gd name="connsiteX0" fmla="*/ 0 w 5836210"/>
            <a:gd name="connsiteY0" fmla="*/ 2701365 h 2701365"/>
            <a:gd name="connsiteX1" fmla="*/ 15201 w 5836210"/>
            <a:gd name="connsiteY1" fmla="*/ 2492963 h 2701365"/>
            <a:gd name="connsiteX2" fmla="*/ 3946409 w 5836210"/>
            <a:gd name="connsiteY2" fmla="*/ 716238 h 2701365"/>
            <a:gd name="connsiteX3" fmla="*/ 5836210 w 5836210"/>
            <a:gd name="connsiteY3" fmla="*/ 0 h 2701365"/>
            <a:gd name="connsiteX4" fmla="*/ 5823188 w 5836210"/>
            <a:gd name="connsiteY4" fmla="*/ 1111513 h 2701365"/>
            <a:gd name="connsiteX5" fmla="*/ 3987418 w 5836210"/>
            <a:gd name="connsiteY5" fmla="*/ 1506463 h 2701365"/>
            <a:gd name="connsiteX6" fmla="*/ 1149030 w 5836210"/>
            <a:gd name="connsiteY6" fmla="*/ 2578908 h 2701365"/>
            <a:gd name="connsiteX7" fmla="*/ 0 w 5836210"/>
            <a:gd name="connsiteY7" fmla="*/ 2701365 h 2701365"/>
            <a:gd name="connsiteX0" fmla="*/ 3613 w 5821009"/>
            <a:gd name="connsiteY0" fmla="*/ 2945958 h 2945958"/>
            <a:gd name="connsiteX1" fmla="*/ 0 w 5821009"/>
            <a:gd name="connsiteY1" fmla="*/ 2492963 h 2945958"/>
            <a:gd name="connsiteX2" fmla="*/ 3931208 w 5821009"/>
            <a:gd name="connsiteY2" fmla="*/ 716238 h 2945958"/>
            <a:gd name="connsiteX3" fmla="*/ 5821009 w 5821009"/>
            <a:gd name="connsiteY3" fmla="*/ 0 h 2945958"/>
            <a:gd name="connsiteX4" fmla="*/ 5807987 w 5821009"/>
            <a:gd name="connsiteY4" fmla="*/ 1111513 h 2945958"/>
            <a:gd name="connsiteX5" fmla="*/ 3972217 w 5821009"/>
            <a:gd name="connsiteY5" fmla="*/ 1506463 h 2945958"/>
            <a:gd name="connsiteX6" fmla="*/ 1133829 w 5821009"/>
            <a:gd name="connsiteY6" fmla="*/ 2578908 h 2945958"/>
            <a:gd name="connsiteX7" fmla="*/ 3613 w 5821009"/>
            <a:gd name="connsiteY7" fmla="*/ 2945958 h 2945958"/>
            <a:gd name="connsiteX0" fmla="*/ 13021 w 5830417"/>
            <a:gd name="connsiteY0" fmla="*/ 2945958 h 2945958"/>
            <a:gd name="connsiteX1" fmla="*/ 0 w 5830417"/>
            <a:gd name="connsiteY1" fmla="*/ 2596445 h 2945958"/>
            <a:gd name="connsiteX2" fmla="*/ 3940616 w 5830417"/>
            <a:gd name="connsiteY2" fmla="*/ 716238 h 2945958"/>
            <a:gd name="connsiteX3" fmla="*/ 5830417 w 5830417"/>
            <a:gd name="connsiteY3" fmla="*/ 0 h 2945958"/>
            <a:gd name="connsiteX4" fmla="*/ 5817395 w 5830417"/>
            <a:gd name="connsiteY4" fmla="*/ 1111513 h 2945958"/>
            <a:gd name="connsiteX5" fmla="*/ 3981625 w 5830417"/>
            <a:gd name="connsiteY5" fmla="*/ 1506463 h 2945958"/>
            <a:gd name="connsiteX6" fmla="*/ 1143237 w 5830417"/>
            <a:gd name="connsiteY6" fmla="*/ 2578908 h 2945958"/>
            <a:gd name="connsiteX7" fmla="*/ 13021 w 5830417"/>
            <a:gd name="connsiteY7" fmla="*/ 2945958 h 2945958"/>
            <a:gd name="connsiteX0" fmla="*/ 3614 w 5830417"/>
            <a:gd name="connsiteY0" fmla="*/ 2964773 h 2964773"/>
            <a:gd name="connsiteX1" fmla="*/ 0 w 5830417"/>
            <a:gd name="connsiteY1" fmla="*/ 2596445 h 2964773"/>
            <a:gd name="connsiteX2" fmla="*/ 3940616 w 5830417"/>
            <a:gd name="connsiteY2" fmla="*/ 716238 h 2964773"/>
            <a:gd name="connsiteX3" fmla="*/ 5830417 w 5830417"/>
            <a:gd name="connsiteY3" fmla="*/ 0 h 2964773"/>
            <a:gd name="connsiteX4" fmla="*/ 5817395 w 5830417"/>
            <a:gd name="connsiteY4" fmla="*/ 1111513 h 2964773"/>
            <a:gd name="connsiteX5" fmla="*/ 3981625 w 5830417"/>
            <a:gd name="connsiteY5" fmla="*/ 1506463 h 2964773"/>
            <a:gd name="connsiteX6" fmla="*/ 1143237 w 5830417"/>
            <a:gd name="connsiteY6" fmla="*/ 2578908 h 2964773"/>
            <a:gd name="connsiteX7" fmla="*/ 3614 w 5830417"/>
            <a:gd name="connsiteY7" fmla="*/ 2964773 h 2964773"/>
            <a:gd name="connsiteX0" fmla="*/ 3614 w 5830417"/>
            <a:gd name="connsiteY0" fmla="*/ 2964773 h 2964773"/>
            <a:gd name="connsiteX1" fmla="*/ 0 w 5830417"/>
            <a:gd name="connsiteY1" fmla="*/ 2596445 h 2964773"/>
            <a:gd name="connsiteX2" fmla="*/ 3940616 w 5830417"/>
            <a:gd name="connsiteY2" fmla="*/ 716238 h 2964773"/>
            <a:gd name="connsiteX3" fmla="*/ 5830417 w 5830417"/>
            <a:gd name="connsiteY3" fmla="*/ 0 h 2964773"/>
            <a:gd name="connsiteX4" fmla="*/ 5826803 w 5830417"/>
            <a:gd name="connsiteY4" fmla="*/ 913957 h 2964773"/>
            <a:gd name="connsiteX5" fmla="*/ 3981625 w 5830417"/>
            <a:gd name="connsiteY5" fmla="*/ 1506463 h 2964773"/>
            <a:gd name="connsiteX6" fmla="*/ 1143237 w 5830417"/>
            <a:gd name="connsiteY6" fmla="*/ 2578908 h 2964773"/>
            <a:gd name="connsiteX7" fmla="*/ 3614 w 5830417"/>
            <a:gd name="connsiteY7" fmla="*/ 2964773 h 2964773"/>
            <a:gd name="connsiteX0" fmla="*/ 3614 w 5830417"/>
            <a:gd name="connsiteY0" fmla="*/ 2964773 h 2964773"/>
            <a:gd name="connsiteX1" fmla="*/ 0 w 5830417"/>
            <a:gd name="connsiteY1" fmla="*/ 2596445 h 2964773"/>
            <a:gd name="connsiteX2" fmla="*/ 3940616 w 5830417"/>
            <a:gd name="connsiteY2" fmla="*/ 716238 h 2964773"/>
            <a:gd name="connsiteX3" fmla="*/ 5830417 w 5830417"/>
            <a:gd name="connsiteY3" fmla="*/ 0 h 2964773"/>
            <a:gd name="connsiteX4" fmla="*/ 5826803 w 5830417"/>
            <a:gd name="connsiteY4" fmla="*/ 913957 h 2964773"/>
            <a:gd name="connsiteX5" fmla="*/ 3991033 w 5830417"/>
            <a:gd name="connsiteY5" fmla="*/ 1308908 h 2964773"/>
            <a:gd name="connsiteX6" fmla="*/ 1143237 w 5830417"/>
            <a:gd name="connsiteY6" fmla="*/ 2578908 h 2964773"/>
            <a:gd name="connsiteX7" fmla="*/ 3614 w 5830417"/>
            <a:gd name="connsiteY7" fmla="*/ 2964773 h 2964773"/>
            <a:gd name="connsiteX0" fmla="*/ 60 w 5826863"/>
            <a:gd name="connsiteY0" fmla="*/ 2964773 h 2964773"/>
            <a:gd name="connsiteX1" fmla="*/ 15261 w 5826863"/>
            <a:gd name="connsiteY1" fmla="*/ 1429926 h 2964773"/>
            <a:gd name="connsiteX2" fmla="*/ 3937062 w 5826863"/>
            <a:gd name="connsiteY2" fmla="*/ 716238 h 2964773"/>
            <a:gd name="connsiteX3" fmla="*/ 5826863 w 5826863"/>
            <a:gd name="connsiteY3" fmla="*/ 0 h 2964773"/>
            <a:gd name="connsiteX4" fmla="*/ 5823249 w 5826863"/>
            <a:gd name="connsiteY4" fmla="*/ 913957 h 2964773"/>
            <a:gd name="connsiteX5" fmla="*/ 3987479 w 5826863"/>
            <a:gd name="connsiteY5" fmla="*/ 1308908 h 2964773"/>
            <a:gd name="connsiteX6" fmla="*/ 1139683 w 5826863"/>
            <a:gd name="connsiteY6" fmla="*/ 2578908 h 2964773"/>
            <a:gd name="connsiteX7" fmla="*/ 60 w 5826863"/>
            <a:gd name="connsiteY7" fmla="*/ 2964773 h 2964773"/>
            <a:gd name="connsiteX0" fmla="*/ 60 w 5826863"/>
            <a:gd name="connsiteY0" fmla="*/ 2964773 h 2964773"/>
            <a:gd name="connsiteX1" fmla="*/ 15261 w 5826863"/>
            <a:gd name="connsiteY1" fmla="*/ 1429926 h 2964773"/>
            <a:gd name="connsiteX2" fmla="*/ 3993506 w 5826863"/>
            <a:gd name="connsiteY2" fmla="*/ 640979 h 2964773"/>
            <a:gd name="connsiteX3" fmla="*/ 5826863 w 5826863"/>
            <a:gd name="connsiteY3" fmla="*/ 0 h 2964773"/>
            <a:gd name="connsiteX4" fmla="*/ 5823249 w 5826863"/>
            <a:gd name="connsiteY4" fmla="*/ 913957 h 2964773"/>
            <a:gd name="connsiteX5" fmla="*/ 3987479 w 5826863"/>
            <a:gd name="connsiteY5" fmla="*/ 1308908 h 2964773"/>
            <a:gd name="connsiteX6" fmla="*/ 1139683 w 5826863"/>
            <a:gd name="connsiteY6" fmla="*/ 2578908 h 2964773"/>
            <a:gd name="connsiteX7" fmla="*/ 60 w 5826863"/>
            <a:gd name="connsiteY7" fmla="*/ 2964773 h 2964773"/>
            <a:gd name="connsiteX0" fmla="*/ 13021 w 5811602"/>
            <a:gd name="connsiteY0" fmla="*/ 1817069 h 2578908"/>
            <a:gd name="connsiteX1" fmla="*/ 0 w 5811602"/>
            <a:gd name="connsiteY1" fmla="*/ 1429926 h 2578908"/>
            <a:gd name="connsiteX2" fmla="*/ 3978245 w 5811602"/>
            <a:gd name="connsiteY2" fmla="*/ 640979 h 2578908"/>
            <a:gd name="connsiteX3" fmla="*/ 5811602 w 5811602"/>
            <a:gd name="connsiteY3" fmla="*/ 0 h 2578908"/>
            <a:gd name="connsiteX4" fmla="*/ 5807988 w 5811602"/>
            <a:gd name="connsiteY4" fmla="*/ 913957 h 2578908"/>
            <a:gd name="connsiteX5" fmla="*/ 3972218 w 5811602"/>
            <a:gd name="connsiteY5" fmla="*/ 1308908 h 2578908"/>
            <a:gd name="connsiteX6" fmla="*/ 1124422 w 5811602"/>
            <a:gd name="connsiteY6" fmla="*/ 2578908 h 2578908"/>
            <a:gd name="connsiteX7" fmla="*/ 13021 w 5811602"/>
            <a:gd name="connsiteY7" fmla="*/ 1817069 h 2578908"/>
            <a:gd name="connsiteX0" fmla="*/ 13021 w 5811602"/>
            <a:gd name="connsiteY0" fmla="*/ 1817069 h 1817069"/>
            <a:gd name="connsiteX1" fmla="*/ 0 w 5811602"/>
            <a:gd name="connsiteY1" fmla="*/ 1429926 h 1817069"/>
            <a:gd name="connsiteX2" fmla="*/ 3978245 w 5811602"/>
            <a:gd name="connsiteY2" fmla="*/ 640979 h 1817069"/>
            <a:gd name="connsiteX3" fmla="*/ 5811602 w 5811602"/>
            <a:gd name="connsiteY3" fmla="*/ 0 h 1817069"/>
            <a:gd name="connsiteX4" fmla="*/ 5807988 w 5811602"/>
            <a:gd name="connsiteY4" fmla="*/ 913957 h 1817069"/>
            <a:gd name="connsiteX5" fmla="*/ 3972218 w 5811602"/>
            <a:gd name="connsiteY5" fmla="*/ 1308908 h 1817069"/>
            <a:gd name="connsiteX6" fmla="*/ 1209089 w 5811602"/>
            <a:gd name="connsiteY6" fmla="*/ 1628759 h 1817069"/>
            <a:gd name="connsiteX7" fmla="*/ 13021 w 5811602"/>
            <a:gd name="connsiteY7" fmla="*/ 1817069 h 1817069"/>
            <a:gd name="connsiteX0" fmla="*/ 3614 w 5811602"/>
            <a:gd name="connsiteY0" fmla="*/ 1779439 h 1779439"/>
            <a:gd name="connsiteX1" fmla="*/ 0 w 5811602"/>
            <a:gd name="connsiteY1" fmla="*/ 1429926 h 1779439"/>
            <a:gd name="connsiteX2" fmla="*/ 3978245 w 5811602"/>
            <a:gd name="connsiteY2" fmla="*/ 640979 h 1779439"/>
            <a:gd name="connsiteX3" fmla="*/ 5811602 w 5811602"/>
            <a:gd name="connsiteY3" fmla="*/ 0 h 1779439"/>
            <a:gd name="connsiteX4" fmla="*/ 5807988 w 5811602"/>
            <a:gd name="connsiteY4" fmla="*/ 913957 h 1779439"/>
            <a:gd name="connsiteX5" fmla="*/ 3972218 w 5811602"/>
            <a:gd name="connsiteY5" fmla="*/ 1308908 h 1779439"/>
            <a:gd name="connsiteX6" fmla="*/ 1209089 w 5811602"/>
            <a:gd name="connsiteY6" fmla="*/ 1628759 h 1779439"/>
            <a:gd name="connsiteX7" fmla="*/ 3614 w 5811602"/>
            <a:gd name="connsiteY7" fmla="*/ 1779439 h 1779439"/>
            <a:gd name="connsiteX0" fmla="*/ 3614 w 5839824"/>
            <a:gd name="connsiteY0" fmla="*/ 1760625 h 1760625"/>
            <a:gd name="connsiteX1" fmla="*/ 0 w 5839824"/>
            <a:gd name="connsiteY1" fmla="*/ 1411112 h 1760625"/>
            <a:gd name="connsiteX2" fmla="*/ 3978245 w 5839824"/>
            <a:gd name="connsiteY2" fmla="*/ 622165 h 1760625"/>
            <a:gd name="connsiteX3" fmla="*/ 5839824 w 5839824"/>
            <a:gd name="connsiteY3" fmla="*/ 0 h 1760625"/>
            <a:gd name="connsiteX4" fmla="*/ 5807988 w 5839824"/>
            <a:gd name="connsiteY4" fmla="*/ 895143 h 1760625"/>
            <a:gd name="connsiteX5" fmla="*/ 3972218 w 5839824"/>
            <a:gd name="connsiteY5" fmla="*/ 1290094 h 1760625"/>
            <a:gd name="connsiteX6" fmla="*/ 1209089 w 5839824"/>
            <a:gd name="connsiteY6" fmla="*/ 1609945 h 1760625"/>
            <a:gd name="connsiteX7" fmla="*/ 3614 w 5839824"/>
            <a:gd name="connsiteY7" fmla="*/ 1760625 h 1760625"/>
            <a:gd name="connsiteX0" fmla="*/ 3614 w 5845739"/>
            <a:gd name="connsiteY0" fmla="*/ 1760625 h 1760625"/>
            <a:gd name="connsiteX1" fmla="*/ 0 w 5845739"/>
            <a:gd name="connsiteY1" fmla="*/ 1411112 h 1760625"/>
            <a:gd name="connsiteX2" fmla="*/ 3978245 w 5845739"/>
            <a:gd name="connsiteY2" fmla="*/ 622165 h 1760625"/>
            <a:gd name="connsiteX3" fmla="*/ 5839824 w 5845739"/>
            <a:gd name="connsiteY3" fmla="*/ 0 h 1760625"/>
            <a:gd name="connsiteX4" fmla="*/ 5845618 w 5845739"/>
            <a:gd name="connsiteY4" fmla="*/ 904550 h 1760625"/>
            <a:gd name="connsiteX5" fmla="*/ 3972218 w 5845739"/>
            <a:gd name="connsiteY5" fmla="*/ 1290094 h 1760625"/>
            <a:gd name="connsiteX6" fmla="*/ 1209089 w 5845739"/>
            <a:gd name="connsiteY6" fmla="*/ 1609945 h 1760625"/>
            <a:gd name="connsiteX7" fmla="*/ 3614 w 5845739"/>
            <a:gd name="connsiteY7" fmla="*/ 1760625 h 1760625"/>
          </a:gdLst>
          <a:ahLst/>
          <a:cxnLst>
            <a:cxn ang="0">
              <a:pos x="connsiteX0" y="connsiteY0"/>
            </a:cxn>
            <a:cxn ang="0">
              <a:pos x="connsiteX1" y="connsiteY1"/>
            </a:cxn>
            <a:cxn ang="0">
              <a:pos x="connsiteX2" y="connsiteY2"/>
            </a:cxn>
            <a:cxn ang="0">
              <a:pos x="connsiteX3" y="connsiteY3"/>
            </a:cxn>
            <a:cxn ang="0">
              <a:pos x="connsiteX4" y="connsiteY4"/>
            </a:cxn>
            <a:cxn ang="0">
              <a:pos x="connsiteX5" y="connsiteY5"/>
            </a:cxn>
            <a:cxn ang="0">
              <a:pos x="connsiteX6" y="connsiteY6"/>
            </a:cxn>
            <a:cxn ang="0">
              <a:pos x="connsiteX7" y="connsiteY7"/>
            </a:cxn>
          </a:cxnLst>
          <a:rect l="l" t="t" r="r" b="b"/>
          <a:pathLst>
            <a:path w="5845739" h="1760625">
              <a:moveTo>
                <a:pt x="3614" y="1760625"/>
              </a:moveTo>
              <a:cubicBezTo>
                <a:pt x="2410" y="1609627"/>
                <a:pt x="1204" y="1562110"/>
                <a:pt x="0" y="1411112"/>
              </a:cubicBezTo>
              <a:lnTo>
                <a:pt x="3978245" y="622165"/>
              </a:lnTo>
              <a:lnTo>
                <a:pt x="5839824" y="0"/>
              </a:lnTo>
              <a:cubicBezTo>
                <a:pt x="5838619" y="304652"/>
                <a:pt x="5846823" y="599898"/>
                <a:pt x="5845618" y="904550"/>
              </a:cubicBezTo>
              <a:lnTo>
                <a:pt x="3972218" y="1290094"/>
              </a:lnTo>
              <a:lnTo>
                <a:pt x="1209089" y="1609945"/>
              </a:lnTo>
              <a:lnTo>
                <a:pt x="3614" y="1760625"/>
              </a:lnTo>
              <a:close/>
            </a:path>
          </a:pathLst>
        </a:custGeom>
        <a:solidFill xmlns:a="http://schemas.openxmlformats.org/drawingml/2006/main">
          <a:schemeClr val="accent2">
            <a:alpha val="20000"/>
          </a:schemeClr>
        </a:solidFill>
        <a:ln xmlns:a="http://schemas.openxmlformats.org/drawingml/2006/main">
          <a:noFill/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3">
          <a:schemeClr val="accent1"/>
        </a:fillRef>
        <a:effectRef xmlns:a="http://schemas.openxmlformats.org/drawingml/2006/main" idx="2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endParaRPr lang="en-US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2017-03-31</a:t>
            </a:fld>
            <a:endParaRPr lang="sv-S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23503645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64542395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>
              <a:latin typeface="Gill Sans" charset="0"/>
              <a:ea typeface="ＭＳ Ｐゴシック" charset="0"/>
              <a:cs typeface="ＭＳ Ｐゴシック" charset="0"/>
              <a:sym typeface="Wingding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3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20277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Several facts can be read out of this figure for 2K load which is representative for other ACCP loads as well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load depends strongly on number of installed CMs, not so much on beam power!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substantial load contribution from static load, i.e. also when beam off</a:t>
            </a:r>
          </a:p>
          <a:p>
            <a:pPr marL="628650" marR="0" lvl="1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quite big operation range also due to uncertainties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Part load operation to be evaluated in bids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529653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Six turbines and</a:t>
            </a:r>
            <a:r>
              <a:rPr lang="en-US" baseline="0" dirty="0" smtClean="0"/>
              <a:t> without LN2 precooling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One bed dryer and without external purifier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6202050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Heat exchanges, turbines, cold compressors datasheet could be</a:t>
            </a:r>
            <a:r>
              <a:rPr lang="en-US" baseline="0" dirty="0" smtClean="0"/>
              <a:t> found in the back-ups.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8470216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Intensive</a:t>
            </a:r>
            <a:r>
              <a:rPr lang="en-US" baseline="0" dirty="0" smtClean="0"/>
              <a:t> review and it takes two or three days normally</a:t>
            </a:r>
            <a:endParaRPr lang="en-US" dirty="0" smtClean="0"/>
          </a:p>
          <a:p>
            <a:pPr marL="171450" indent="-171450">
              <a:buFont typeface="Arial" charset="0"/>
              <a:buChar char="•"/>
            </a:pPr>
            <a:r>
              <a:rPr lang="en-US" dirty="0" smtClean="0"/>
              <a:t>PDRs for key component procurement</a:t>
            </a:r>
            <a:r>
              <a:rPr lang="en-US" baseline="0" dirty="0" smtClean="0"/>
              <a:t> approval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CDR for detail design approval and start to fabrication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HAZOP and FMEA for risk and mitigation</a:t>
            </a:r>
          </a:p>
          <a:p>
            <a:pPr marL="171450" indent="-171450">
              <a:buFont typeface="Arial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524153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charset="0"/>
              <a:buChar char="•"/>
            </a:pPr>
            <a:r>
              <a:rPr lang="en-US" dirty="0" smtClean="0"/>
              <a:t>PFHX</a:t>
            </a:r>
            <a:r>
              <a:rPr lang="en-US" baseline="0" dirty="0" smtClean="0"/>
              <a:t> pressure test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Motor factory acceptance test</a:t>
            </a:r>
          </a:p>
          <a:p>
            <a:pPr marL="171450" indent="-171450">
              <a:buFont typeface="Arial" charset="0"/>
              <a:buChar char="•"/>
            </a:pPr>
            <a:r>
              <a:rPr lang="en-US" baseline="0" dirty="0" smtClean="0"/>
              <a:t>LP compressor factory acceptance test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7023922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122023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Click to edit Master title style</a:t>
            </a:r>
            <a:endParaRPr lang="sv-S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Click to edit Master subtitle style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sv-SE" smtClean="0"/>
              <a:t>2017-03-31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sv-S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sv-SE" smtClean="0"/>
              <a:t>2017-03-31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Click to edit Master title style</a:t>
            </a:r>
            <a:endParaRPr lang="sv-S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sv-SE" smtClean="0"/>
              <a:t>2017-03-31</a:t>
            </a:fld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smtClean="0"/>
              <a:t>Click to edit Master title style</a:t>
            </a:r>
            <a:endParaRPr lang="sv-S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sv-S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Click to edit Master text styles</a:t>
            </a:r>
          </a:p>
          <a:p>
            <a:pPr lvl="1"/>
            <a:r>
              <a:rPr lang="de-DE" smtClean="0"/>
              <a:t>Second level</a:t>
            </a:r>
          </a:p>
          <a:p>
            <a:pPr lvl="2"/>
            <a:r>
              <a:rPr lang="de-DE" smtClean="0"/>
              <a:t>Third level</a:t>
            </a:r>
          </a:p>
          <a:p>
            <a:pPr lvl="3"/>
            <a:r>
              <a:rPr lang="de-DE" smtClean="0"/>
              <a:t>Fourth level</a:t>
            </a:r>
          </a:p>
          <a:p>
            <a:pPr lvl="4"/>
            <a:r>
              <a:rPr lang="de-DE" smtClean="0"/>
              <a:t>Fifth level</a:t>
            </a:r>
            <a:endParaRPr lang="sv-S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sv-SE" smtClean="0"/>
              <a:t>2017-03-31</a:t>
            </a:fld>
            <a:endParaRPr lang="sv-S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SE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Underrubrik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sv-SE" smtClean="0"/>
              <a:t>Klicka här för att ändra format på underrubrik i bakgrunden</a:t>
            </a:r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2942909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Click to edit Master title style</a:t>
            </a:r>
            <a:endParaRPr lang="sv-SE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03233B-D569-4A6E-878F-CDE152514C47}" type="datetime1">
              <a:rPr lang="sv-SE" smtClean="0"/>
              <a:t>2017-03-31</a:t>
            </a:fld>
            <a:endParaRPr lang="sv-S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v-S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hyperlink" Target="http://www.europeanspallationsource.se" TargetMode="Externa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diagramColors" Target="../diagrams/colors2.xml"/><Relationship Id="rId12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8" Type="http://schemas.openxmlformats.org/officeDocument/2006/relationships/diagramData" Target="../diagrams/data2.xml"/><Relationship Id="rId9" Type="http://schemas.openxmlformats.org/officeDocument/2006/relationships/diagramLayout" Target="../diagrams/layout2.xml"/><Relationship Id="rId10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4" Type="http://schemas.openxmlformats.org/officeDocument/2006/relationships/image" Target="../media/image11.jpg"/><Relationship Id="rId5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4" Type="http://schemas.openxmlformats.org/officeDocument/2006/relationships/image" Target="../media/image15.jpg"/><Relationship Id="rId5" Type="http://schemas.openxmlformats.org/officeDocument/2006/relationships/image" Target="../media/image16.jpg"/><Relationship Id="rId6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g"/><Relationship Id="rId5" Type="http://schemas.openxmlformats.org/officeDocument/2006/relationships/image" Target="../media/image20.jpeg"/><Relationship Id="rId6" Type="http://schemas.openxmlformats.org/officeDocument/2006/relationships/image" Target="../media/image21.jpg"/><Relationship Id="rId7" Type="http://schemas.openxmlformats.org/officeDocument/2006/relationships/image" Target="../media/image22.jpeg"/><Relationship Id="rId8" Type="http://schemas.openxmlformats.org/officeDocument/2006/relationships/image" Target="../media/image23.jpeg"/><Relationship Id="rId9" Type="http://schemas.openxmlformats.org/officeDocument/2006/relationships/image" Target="../media/image24.jpeg"/><Relationship Id="rId10" Type="http://schemas.openxmlformats.org/officeDocument/2006/relationships/image" Target="../media/image25.jpeg"/><Relationship Id="rId11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g"/><Relationship Id="rId5" Type="http://schemas.openxmlformats.org/officeDocument/2006/relationships/image" Target="../media/image3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g"/><Relationship Id="rId3" Type="http://schemas.openxmlformats.org/officeDocument/2006/relationships/image" Target="../media/image32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image" Target="../media/image33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40.png"/><Relationship Id="rId8" Type="http://schemas.openxmlformats.org/officeDocument/2006/relationships/image" Target="../media/image36.png"/><Relationship Id="rId9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g"/><Relationship Id="rId5" Type="http://schemas.openxmlformats.org/officeDocument/2006/relationships/image" Target="../media/image6.jpg"/><Relationship Id="rId6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/>
              <a:t>Accelerator </a:t>
            </a:r>
            <a:r>
              <a:rPr lang="en-US" sz="4000" dirty="0" err="1" smtClean="0"/>
              <a:t>Cryoplant</a:t>
            </a:r>
            <a:r>
              <a:rPr lang="en-US" sz="4000" dirty="0" smtClean="0"/>
              <a:t> (ACCP) at the European Spallation Source</a:t>
            </a:r>
            <a:br>
              <a:rPr lang="en-US" sz="4000" dirty="0" smtClean="0"/>
            </a:br>
            <a:r>
              <a:rPr lang="en-US" sz="4000" i="1" dirty="0" smtClean="0"/>
              <a:t>Work Unit 11.11.3</a:t>
            </a:r>
            <a:endParaRPr lang="en-US" sz="4000" i="1" dirty="0"/>
          </a:p>
        </p:txBody>
      </p:sp>
      <p:sp>
        <p:nvSpPr>
          <p:cNvPr id="8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Autofit/>
          </a:bodyPr>
          <a:lstStyle/>
          <a:p>
            <a:r>
              <a:rPr lang="en-US" sz="2000" dirty="0" err="1" smtClean="0">
                <a:solidFill>
                  <a:schemeClr val="bg1"/>
                </a:solidFill>
              </a:rPr>
              <a:t>Xilong</a:t>
            </a:r>
            <a:r>
              <a:rPr lang="en-US" sz="2000" dirty="0" smtClean="0">
                <a:solidFill>
                  <a:schemeClr val="bg1"/>
                </a:solidFill>
              </a:rPr>
              <a:t> Wang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ACCP project engineer</a:t>
            </a:r>
          </a:p>
        </p:txBody>
      </p:sp>
      <p:sp>
        <p:nvSpPr>
          <p:cNvPr id="9" name="Rectangle 8"/>
          <p:cNvSpPr/>
          <p:nvPr/>
        </p:nvSpPr>
        <p:spPr>
          <a:xfrm>
            <a:off x="2286000" y="5949280"/>
            <a:ext cx="4572000" cy="683264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  <a:hlinkClick r:id="rId3"/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>
              <a:lnSpc>
                <a:spcPct val="120000"/>
              </a:lnSpc>
            </a:pPr>
            <a:r>
              <a:rPr lang="en-GB" sz="1600" dirty="0" smtClean="0">
                <a:solidFill>
                  <a:srgbClr val="FFFFFF"/>
                </a:solidFill>
              </a:rPr>
              <a:t>06 April 2017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10</a:t>
            </a:fld>
            <a:endParaRPr lang="sv-SE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>
            <a:noAutofit/>
          </a:bodyPr>
          <a:lstStyle/>
          <a:p>
            <a:pPr>
              <a:buAutoNum type="arabicParenR"/>
            </a:pPr>
            <a:endParaRPr lang="sv-SE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smtClean="0">
                <a:solidFill>
                  <a:schemeClr val="tx1"/>
                </a:solidFill>
              </a:rPr>
              <a:t>System </a:t>
            </a:r>
            <a:r>
              <a:rPr lang="en-US" dirty="0" smtClean="0">
                <a:solidFill>
                  <a:schemeClr val="tx1"/>
                </a:solidFill>
              </a:rPr>
              <a:t>Overview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b="1" dirty="0" smtClean="0">
                <a:solidFill>
                  <a:schemeClr val="tx1"/>
                </a:solidFill>
              </a:rPr>
              <a:t>Project Status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Conclusion 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Upcoming Activities</a:t>
            </a:r>
            <a:endParaRPr lang="sv-SE" dirty="0" smtClean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912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11</a:t>
            </a:fld>
            <a:endParaRPr lang="sv-SE"/>
          </a:p>
        </p:txBody>
      </p:sp>
      <p:graphicFrame>
        <p:nvGraphicFramePr>
          <p:cNvPr id="5" name="Diagram 4"/>
          <p:cNvGraphicFramePr/>
          <p:nvPr>
            <p:extLst/>
          </p:nvPr>
        </p:nvGraphicFramePr>
        <p:xfrm>
          <a:off x="251520" y="1628800"/>
          <a:ext cx="8712968" cy="1368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251520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May-15</a:t>
            </a:r>
            <a:endParaRPr lang="en-US" sz="1400" dirty="0"/>
          </a:p>
        </p:txBody>
      </p:sp>
      <p:sp>
        <p:nvSpPr>
          <p:cNvPr id="7" name="TextBox 6"/>
          <p:cNvSpPr txBox="1"/>
          <p:nvPr/>
        </p:nvSpPr>
        <p:spPr>
          <a:xfrm>
            <a:off x="2195736" y="1455167"/>
            <a:ext cx="4032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+mj-lt"/>
                <a:cs typeface="Arial"/>
              </a:rPr>
              <a:t>Project meetings and reviews</a:t>
            </a:r>
            <a:endParaRPr lang="en-US" sz="16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195736" y="3338408"/>
            <a:ext cx="403244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Arial"/>
              </a:rPr>
              <a:t>Intermediate inspection</a:t>
            </a:r>
          </a:p>
          <a:p>
            <a:pPr algn="ctr"/>
            <a:r>
              <a:rPr lang="en-US" b="1" dirty="0" smtClean="0">
                <a:solidFill>
                  <a:schemeClr val="accent5">
                    <a:lumMod val="75000"/>
                  </a:schemeClr>
                </a:solidFill>
                <a:latin typeface="+mj-lt"/>
                <a:cs typeface="Arial"/>
              </a:rPr>
              <a:t>(Fabrication Check)</a:t>
            </a:r>
            <a:endParaRPr lang="en-US" b="1" dirty="0">
              <a:solidFill>
                <a:schemeClr val="accent5">
                  <a:lumMod val="75000"/>
                </a:schemeClr>
              </a:solidFill>
              <a:latin typeface="+mj-lt"/>
              <a:cs typeface="Arial"/>
            </a:endParaRPr>
          </a:p>
        </p:txBody>
      </p:sp>
      <p:graphicFrame>
        <p:nvGraphicFramePr>
          <p:cNvPr id="15" name="Diagram 14"/>
          <p:cNvGraphicFramePr/>
          <p:nvPr>
            <p:extLst>
              <p:ext uri="{D42A27DB-BD31-4B8C-83A1-F6EECF244321}">
                <p14:modId xmlns:p14="http://schemas.microsoft.com/office/powerpoint/2010/main" val="1921493112"/>
              </p:ext>
            </p:extLst>
          </p:nvPr>
        </p:nvGraphicFramePr>
        <p:xfrm>
          <a:off x="35496" y="3573016"/>
          <a:ext cx="8928992" cy="17281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23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(2.1) Project status – Reviews &amp; Inspections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1123050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Aug-15</a:t>
            </a:r>
            <a:endParaRPr lang="en-US" sz="1400" dirty="0"/>
          </a:p>
        </p:txBody>
      </p:sp>
      <p:sp>
        <p:nvSpPr>
          <p:cNvPr id="27" name="TextBox 26"/>
          <p:cNvSpPr txBox="1"/>
          <p:nvPr/>
        </p:nvSpPr>
        <p:spPr>
          <a:xfrm>
            <a:off x="1994580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Oct-15</a:t>
            </a:r>
            <a:endParaRPr lang="en-US" sz="1400" dirty="0"/>
          </a:p>
        </p:txBody>
      </p:sp>
      <p:sp>
        <p:nvSpPr>
          <p:cNvPr id="28" name="TextBox 27"/>
          <p:cNvSpPr txBox="1"/>
          <p:nvPr/>
        </p:nvSpPr>
        <p:spPr>
          <a:xfrm>
            <a:off x="2866110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Nov-15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3737640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Jan-16</a:t>
            </a:r>
            <a:endParaRPr lang="en-US" sz="1400" dirty="0"/>
          </a:p>
        </p:txBody>
      </p:sp>
      <p:sp>
        <p:nvSpPr>
          <p:cNvPr id="30" name="TextBox 29"/>
          <p:cNvSpPr txBox="1"/>
          <p:nvPr/>
        </p:nvSpPr>
        <p:spPr>
          <a:xfrm>
            <a:off x="4609170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Mar-16</a:t>
            </a:r>
            <a:endParaRPr lang="en-US" sz="1400" dirty="0"/>
          </a:p>
        </p:txBody>
      </p:sp>
      <p:sp>
        <p:nvSpPr>
          <p:cNvPr id="31" name="TextBox 30"/>
          <p:cNvSpPr txBox="1"/>
          <p:nvPr/>
        </p:nvSpPr>
        <p:spPr>
          <a:xfrm>
            <a:off x="5480700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Jun-16</a:t>
            </a:r>
            <a:endParaRPr lang="en-US" sz="1400" dirty="0"/>
          </a:p>
        </p:txBody>
      </p:sp>
      <p:sp>
        <p:nvSpPr>
          <p:cNvPr id="32" name="TextBox 31"/>
          <p:cNvSpPr txBox="1"/>
          <p:nvPr/>
        </p:nvSpPr>
        <p:spPr>
          <a:xfrm>
            <a:off x="6352230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Aug-16</a:t>
            </a:r>
            <a:endParaRPr lang="en-US" sz="1400" dirty="0"/>
          </a:p>
        </p:txBody>
      </p:sp>
      <p:sp>
        <p:nvSpPr>
          <p:cNvPr id="33" name="TextBox 32"/>
          <p:cNvSpPr txBox="1"/>
          <p:nvPr/>
        </p:nvSpPr>
        <p:spPr>
          <a:xfrm>
            <a:off x="7223760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Sep-16</a:t>
            </a:r>
            <a:endParaRPr lang="en-US" sz="1400" dirty="0"/>
          </a:p>
        </p:txBody>
      </p:sp>
      <p:sp>
        <p:nvSpPr>
          <p:cNvPr id="35" name="TextBox 34"/>
          <p:cNvSpPr txBox="1"/>
          <p:nvPr/>
        </p:nvSpPr>
        <p:spPr>
          <a:xfrm>
            <a:off x="8095286" y="2600325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Mar-17</a:t>
            </a:r>
            <a:endParaRPr lang="en-US" sz="1400" dirty="0"/>
          </a:p>
        </p:txBody>
      </p:sp>
      <p:sp>
        <p:nvSpPr>
          <p:cNvPr id="36" name="TextBox 35"/>
          <p:cNvSpPr txBox="1"/>
          <p:nvPr/>
        </p:nvSpPr>
        <p:spPr>
          <a:xfrm>
            <a:off x="159698" y="4916190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Apr-16</a:t>
            </a:r>
            <a:endParaRPr lang="en-US" sz="1400" dirty="0"/>
          </a:p>
        </p:txBody>
      </p:sp>
      <p:sp>
        <p:nvSpPr>
          <p:cNvPr id="37" name="TextBox 36"/>
          <p:cNvSpPr txBox="1"/>
          <p:nvPr/>
        </p:nvSpPr>
        <p:spPr>
          <a:xfrm>
            <a:off x="1124543" y="4916190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Jun-16</a:t>
            </a:r>
            <a:endParaRPr lang="en-US" sz="1400" dirty="0"/>
          </a:p>
        </p:txBody>
      </p:sp>
      <p:sp>
        <p:nvSpPr>
          <p:cNvPr id="38" name="TextBox 37"/>
          <p:cNvSpPr txBox="1"/>
          <p:nvPr/>
        </p:nvSpPr>
        <p:spPr>
          <a:xfrm>
            <a:off x="2089388" y="4916190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Jul-16</a:t>
            </a:r>
            <a:endParaRPr lang="en-US" sz="1400" dirty="0"/>
          </a:p>
        </p:txBody>
      </p:sp>
      <p:sp>
        <p:nvSpPr>
          <p:cNvPr id="39" name="TextBox 38"/>
          <p:cNvSpPr txBox="1"/>
          <p:nvPr/>
        </p:nvSpPr>
        <p:spPr>
          <a:xfrm>
            <a:off x="3054233" y="4916190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Feb-17</a:t>
            </a:r>
            <a:endParaRPr lang="en-US" sz="1400" dirty="0"/>
          </a:p>
        </p:txBody>
      </p:sp>
      <p:sp>
        <p:nvSpPr>
          <p:cNvPr id="40" name="TextBox 39"/>
          <p:cNvSpPr txBox="1"/>
          <p:nvPr/>
        </p:nvSpPr>
        <p:spPr>
          <a:xfrm>
            <a:off x="4019078" y="4916190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Mar-17</a:t>
            </a:r>
            <a:endParaRPr lang="en-US" sz="1400" dirty="0"/>
          </a:p>
        </p:txBody>
      </p:sp>
      <p:sp>
        <p:nvSpPr>
          <p:cNvPr id="41" name="TextBox 40"/>
          <p:cNvSpPr txBox="1"/>
          <p:nvPr/>
        </p:nvSpPr>
        <p:spPr>
          <a:xfrm>
            <a:off x="4983924" y="4916190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smtClean="0"/>
              <a:t>Mar-17</a:t>
            </a:r>
            <a:endParaRPr lang="en-US" sz="1400" dirty="0"/>
          </a:p>
        </p:txBody>
      </p:sp>
      <p:sp>
        <p:nvSpPr>
          <p:cNvPr id="42" name="TextBox 41"/>
          <p:cNvSpPr txBox="1"/>
          <p:nvPr/>
        </p:nvSpPr>
        <p:spPr>
          <a:xfrm>
            <a:off x="5948770" y="4916190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May-17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6913616" y="4916190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solidFill>
                  <a:srgbClr val="FF0000"/>
                </a:solidFill>
              </a:rPr>
              <a:t>May-17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7878462" y="4916190"/>
            <a:ext cx="763822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smtClean="0">
                <a:solidFill>
                  <a:srgbClr val="FF0000"/>
                </a:solidFill>
              </a:rPr>
              <a:t>May-17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174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P spid="6" grpId="0" animBg="1"/>
      <p:bldP spid="7" grpId="0"/>
      <p:bldP spid="14" grpId="0"/>
      <p:bldGraphic spid="15" grpId="0">
        <p:bldAsOne/>
      </p:bldGraphic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12</a:t>
            </a:fld>
            <a:endParaRPr lang="sv-SE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(2.2) Project status-Pictures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1508786"/>
            <a:ext cx="3024335" cy="22682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4075018"/>
            <a:ext cx="3024335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508787"/>
            <a:ext cx="3661375" cy="488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1259630" y="3491716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PFHX Pressure test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27584" y="6021288"/>
            <a:ext cx="3096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>
                <a:solidFill>
                  <a:srgbClr val="FFC000"/>
                </a:solidFill>
              </a:rPr>
              <a:t>Motor factory acceptance test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148066" y="6066545"/>
            <a:ext cx="353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C000"/>
                </a:solidFill>
              </a:rPr>
              <a:t>Compressor factory acceptance test</a:t>
            </a:r>
            <a:endParaRPr lang="en-US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233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13</a:t>
            </a:fld>
            <a:endParaRPr lang="sv-SE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(2.2) Project status-Pictures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57"/>
          <a:stretch/>
        </p:blipFill>
        <p:spPr>
          <a:xfrm>
            <a:off x="843759" y="1556792"/>
            <a:ext cx="3080169" cy="2227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77" t="8337" r="3184" b="10460"/>
          <a:stretch/>
        </p:blipFill>
        <p:spPr>
          <a:xfrm>
            <a:off x="411711" y="3961335"/>
            <a:ext cx="3080169" cy="20765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96" y="3958557"/>
            <a:ext cx="2907335" cy="21805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2915816" y="6198016"/>
            <a:ext cx="35387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B050"/>
                </a:solidFill>
              </a:rPr>
              <a:t>Cold box internal piping inspection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8" r="19848"/>
          <a:stretch/>
        </p:blipFill>
        <p:spPr>
          <a:xfrm>
            <a:off x="6732240" y="3920720"/>
            <a:ext cx="1800200" cy="22183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1700" r="10625" b="24801"/>
          <a:stretch/>
        </p:blipFill>
        <p:spPr>
          <a:xfrm>
            <a:off x="4427984" y="1537734"/>
            <a:ext cx="3488952" cy="226607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88635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14</a:t>
            </a:fld>
            <a:endParaRPr lang="sv-SE" dirty="0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(2.2) Project status-Pictures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66" r="2788" b="17151"/>
          <a:stretch/>
        </p:blipFill>
        <p:spPr>
          <a:xfrm>
            <a:off x="182181" y="1521911"/>
            <a:ext cx="4461827" cy="20587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24" t="33602" r="13845" b="14705"/>
          <a:stretch/>
        </p:blipFill>
        <p:spPr>
          <a:xfrm>
            <a:off x="182181" y="3731558"/>
            <a:ext cx="4461827" cy="236214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33" t="3231" r="7384"/>
          <a:stretch/>
        </p:blipFill>
        <p:spPr>
          <a:xfrm>
            <a:off x="4716016" y="1530006"/>
            <a:ext cx="2739548" cy="20506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2339752" y="622802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HP skid and HP gas &amp; oil skid functional test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645" y="5012626"/>
            <a:ext cx="1440504" cy="108037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62" r="25549"/>
          <a:stretch/>
        </p:blipFill>
        <p:spPr>
          <a:xfrm>
            <a:off x="7524328" y="1521911"/>
            <a:ext cx="1530948" cy="20540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3725631"/>
            <a:ext cx="1800200" cy="1200133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20" r="9023"/>
          <a:stretch/>
        </p:blipFill>
        <p:spPr>
          <a:xfrm>
            <a:off x="7687050" y="5017635"/>
            <a:ext cx="1349446" cy="107536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655"/>
          <a:stretch/>
        </p:blipFill>
        <p:spPr>
          <a:xfrm>
            <a:off x="6264865" y="5010125"/>
            <a:ext cx="1291418" cy="107155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630" y="3744691"/>
            <a:ext cx="1771610" cy="1181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851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15</a:t>
            </a:fld>
            <a:endParaRPr lang="sv-SE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(2.2) Project status-Pictures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7" r="19604"/>
          <a:stretch/>
        </p:blipFill>
        <p:spPr>
          <a:xfrm>
            <a:off x="3341158" y="1541373"/>
            <a:ext cx="2142863" cy="45489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4" t="5900" r="16277" b="15350"/>
          <a:stretch/>
        </p:blipFill>
        <p:spPr>
          <a:xfrm>
            <a:off x="5583571" y="1545794"/>
            <a:ext cx="3524933" cy="455810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1524573"/>
            <a:ext cx="2960906" cy="22206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3865782"/>
            <a:ext cx="2960906" cy="222067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339752" y="6228020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Helium guard system for SP compressor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2299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" r="11778" b="14894"/>
          <a:stretch/>
        </p:blipFill>
        <p:spPr>
          <a:xfrm>
            <a:off x="251521" y="1844824"/>
            <a:ext cx="5184575" cy="3672408"/>
          </a:xfrm>
          <a:prstGeom prst="rect">
            <a:avLst/>
          </a:prstGeom>
          <a:ln>
            <a:noFill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16</a:t>
            </a:fld>
            <a:endParaRPr lang="sv-SE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(2.2) Project status-Pictures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203848" y="6156012"/>
            <a:ext cx="29523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70C0"/>
                </a:solidFill>
              </a:rPr>
              <a:t>20’000 Dewar at </a:t>
            </a:r>
            <a:r>
              <a:rPr lang="en-US" smtClean="0">
                <a:solidFill>
                  <a:srgbClr val="0070C0"/>
                </a:solidFill>
              </a:rPr>
              <a:t>the factory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0" r="2534" b="598"/>
          <a:stretch/>
        </p:blipFill>
        <p:spPr>
          <a:xfrm>
            <a:off x="5580112" y="1522868"/>
            <a:ext cx="3240360" cy="4279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512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9552" y="1772816"/>
            <a:ext cx="7776864" cy="1008111"/>
          </a:xfrm>
        </p:spPr>
        <p:txBody>
          <a:bodyPr>
            <a:no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Installation Readiness Review (28-29 March 2017)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Installation compressor system (May-Aug 2017)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Installation cold box system (Aug-Dec 2017)</a:t>
            </a: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17</a:t>
            </a:fld>
            <a:endParaRPr lang="sv-SE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(2.3) Project status-Installation &amp; Commissioning Plans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67544" y="1383159"/>
            <a:ext cx="230425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smtClean="0">
                <a:solidFill>
                  <a:srgbClr val="0000FF"/>
                </a:solidFill>
                <a:latin typeface="+mj-lt"/>
                <a:cs typeface="Arial"/>
              </a:rPr>
              <a:t>Installation plan</a:t>
            </a:r>
            <a:endParaRPr lang="en-US" sz="20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23528" y="2780927"/>
            <a:ext cx="295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00FF"/>
                </a:solidFill>
                <a:latin typeface="+mj-lt"/>
                <a:cs typeface="Arial"/>
              </a:rPr>
              <a:t>Commissioning plan</a:t>
            </a:r>
            <a:endParaRPr lang="en-US" sz="2000" b="1" dirty="0">
              <a:solidFill>
                <a:srgbClr val="000000"/>
              </a:solidFill>
              <a:latin typeface="+mj-lt"/>
              <a:cs typeface="Arial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39552" y="3140968"/>
            <a:ext cx="8229600" cy="371703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dirty="0" smtClean="0">
                <a:solidFill>
                  <a:schemeClr val="tx1"/>
                </a:solidFill>
              </a:rPr>
              <a:t>Pre-commissioning compressor system (Aug-Nov 2017)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Warm compressor system function and performance test with Helium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Without connection to the cold box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S2ND and 100 hours continuous and stable operation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Pre-commissioning cold box system (Dec 2017 – Jan 2018)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Commissioning (Jan-June 2018)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Cold box function tests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Cold box transient operation tests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Cold box performance tests (Stage two first, then Stage one)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Start-up (June-July 2018)</a:t>
            </a:r>
          </a:p>
          <a:p>
            <a:r>
              <a:rPr lang="en-US" sz="1800" dirty="0" smtClean="0">
                <a:solidFill>
                  <a:schemeClr val="tx1"/>
                </a:solidFill>
              </a:rPr>
              <a:t>Acceptance test (July-Aug 2018)</a:t>
            </a:r>
          </a:p>
          <a:p>
            <a:endParaRPr lang="en-US" sz="2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8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18</a:t>
            </a:fld>
            <a:endParaRPr lang="sv-SE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>
            <a:noAutofit/>
          </a:bodyPr>
          <a:lstStyle/>
          <a:p>
            <a:pPr>
              <a:buAutoNum type="arabicParenR"/>
            </a:pPr>
            <a:endParaRPr lang="sv-SE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smtClean="0">
                <a:solidFill>
                  <a:schemeClr val="tx1"/>
                </a:solidFill>
              </a:rPr>
              <a:t>System </a:t>
            </a:r>
            <a:r>
              <a:rPr lang="en-US" dirty="0" smtClean="0">
                <a:solidFill>
                  <a:schemeClr val="tx1"/>
                </a:solidFill>
              </a:rPr>
              <a:t>Overview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Project Status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b="1" dirty="0" smtClean="0">
                <a:solidFill>
                  <a:schemeClr val="tx1"/>
                </a:solidFill>
              </a:rPr>
              <a:t>Conclusion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Upcoming Activities</a:t>
            </a:r>
            <a:endParaRPr lang="sv-SE" dirty="0" smtClean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746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16832"/>
          </a:xfrm>
        </p:spPr>
        <p:txBody>
          <a:bodyPr/>
          <a:lstStyle/>
          <a:p>
            <a:r>
              <a:rPr lang="en-US" b="1" dirty="0" smtClean="0">
                <a:solidFill>
                  <a:schemeClr val="tx1"/>
                </a:solidFill>
              </a:rPr>
              <a:t>Design is completed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Fabrication is well under way (almost completed)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Installation and Commissioning will start soon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Project is on schedule</a:t>
            </a:r>
            <a:endParaRPr lang="en-US" b="1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19</a:t>
            </a:fld>
            <a:endParaRPr lang="sv-SE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(3) 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19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052936"/>
          </a:xfrm>
        </p:spPr>
        <p:txBody>
          <a:bodyPr>
            <a:noAutofit/>
          </a:bodyPr>
          <a:lstStyle/>
          <a:p>
            <a:pPr>
              <a:buAutoNum type="arabicParenR"/>
            </a:pPr>
            <a:endParaRPr lang="sv-SE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b="1" dirty="0" smtClean="0">
                <a:solidFill>
                  <a:schemeClr val="tx1"/>
                </a:solidFill>
              </a:rPr>
              <a:t>System </a:t>
            </a:r>
            <a:r>
              <a:rPr lang="en-US" b="1" dirty="0" smtClean="0">
                <a:solidFill>
                  <a:schemeClr val="tx1"/>
                </a:solidFill>
              </a:rPr>
              <a:t>Overview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Project Status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Conclusion 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Upcoming Activities</a:t>
            </a:r>
            <a:endParaRPr lang="sv-SE" dirty="0" smtClean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1166270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20</a:t>
            </a:fld>
            <a:endParaRPr lang="sv-S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457200" y="1600201"/>
            <a:ext cx="8229600" cy="305293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AutoNum type="arabicParenR"/>
            </a:pPr>
            <a:endParaRPr lang="sv-SE" dirty="0" smtClean="0">
              <a:solidFill>
                <a:schemeClr val="tx1"/>
              </a:solidFill>
            </a:endParaRP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sv-SE" dirty="0" smtClean="0">
                <a:solidFill>
                  <a:schemeClr val="tx1"/>
                </a:solidFill>
              </a:rPr>
              <a:t>System </a:t>
            </a:r>
            <a:r>
              <a:rPr lang="en-US" dirty="0" smtClean="0">
                <a:solidFill>
                  <a:schemeClr val="tx1"/>
                </a:solidFill>
              </a:rPr>
              <a:t>Overview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Project Status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dirty="0" smtClean="0">
                <a:solidFill>
                  <a:schemeClr val="tx1"/>
                </a:solidFill>
              </a:rPr>
              <a:t>Conclusion </a:t>
            </a:r>
          </a:p>
          <a:p>
            <a:pPr>
              <a:spcBef>
                <a:spcPts val="480"/>
              </a:spcBef>
              <a:spcAft>
                <a:spcPts val="1200"/>
              </a:spcAft>
              <a:buFont typeface="Arial" panose="020B0604020202020204" pitchFamily="34" charset="0"/>
              <a:buAutoNum type="arabicParenR"/>
            </a:pPr>
            <a:r>
              <a:rPr lang="en-US" b="1" dirty="0" smtClean="0">
                <a:solidFill>
                  <a:schemeClr val="tx1"/>
                </a:solidFill>
              </a:rPr>
              <a:t>Upcoming Activities</a:t>
            </a:r>
            <a:endParaRPr lang="sv-SE" b="1" dirty="0" smtClean="0">
              <a:solidFill>
                <a:schemeClr val="tx1"/>
              </a:solidFill>
            </a:endParaRPr>
          </a:p>
          <a:p>
            <a:endParaRPr lang="sv-SE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20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(4) Upcoming Activities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21</a:t>
            </a:fld>
            <a:endParaRPr lang="sv-SE"/>
          </a:p>
        </p:txBody>
      </p:sp>
      <p:sp>
        <p:nvSpPr>
          <p:cNvPr id="11" name="Content Placeholder 2"/>
          <p:cNvSpPr>
            <a:spLocks noGrp="1"/>
          </p:cNvSpPr>
          <p:nvPr>
            <p:ph idx="1"/>
          </p:nvPr>
        </p:nvSpPr>
        <p:spPr>
          <a:xfrm>
            <a:off x="457200" y="1770162"/>
            <a:ext cx="8229600" cy="2116832"/>
          </a:xfrm>
        </p:spPr>
        <p:txBody>
          <a:bodyPr>
            <a:normAutofit/>
          </a:bodyPr>
          <a:lstStyle/>
          <a:p>
            <a:r>
              <a:rPr lang="en-US" b="1" dirty="0" smtClean="0">
                <a:solidFill>
                  <a:schemeClr val="tx1"/>
                </a:solidFill>
              </a:rPr>
              <a:t>Compressor skids delivery at May 2017 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ESS utilities available at July 2017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Cold box delivery at August 2017</a:t>
            </a:r>
          </a:p>
          <a:p>
            <a:r>
              <a:rPr lang="en-US" b="1" dirty="0" smtClean="0">
                <a:solidFill>
                  <a:schemeClr val="tx1"/>
                </a:solidFill>
              </a:rPr>
              <a:t>ACCP acceptance test at August 2018</a:t>
            </a:r>
            <a:endParaRPr lang="en-US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157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49ED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objekt 5" descr="ESS-vit-logg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762" y="3044269"/>
            <a:ext cx="2082800" cy="1114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23</a:t>
            </a:fld>
            <a:endParaRPr lang="sv-SE"/>
          </a:p>
        </p:txBody>
      </p:sp>
      <p:sp>
        <p:nvSpPr>
          <p:cNvPr id="5" name="TextBox 4"/>
          <p:cNvSpPr txBox="1"/>
          <p:nvPr/>
        </p:nvSpPr>
        <p:spPr>
          <a:xfrm>
            <a:off x="2051720" y="3068960"/>
            <a:ext cx="4824536" cy="10156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Arial"/>
              </a:rPr>
              <a:t>Extra slides</a:t>
            </a:r>
            <a:endParaRPr lang="en-US" sz="600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89010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Heat loads and safety factors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24</a:t>
            </a:fld>
            <a:endParaRPr lang="sv-SE"/>
          </a:p>
        </p:txBody>
      </p:sp>
      <p:sp>
        <p:nvSpPr>
          <p:cNvPr id="5" name="Slide Number Placeholder 3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551115BC-487E-4422-894C-CB7CD3E79223}" type="slidenum">
              <a:rPr lang="sv-SE" smtClean="0"/>
              <a:pPr/>
              <a:t>24</a:t>
            </a:fld>
            <a:endParaRPr lang="sv-SE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6852775"/>
              </p:ext>
            </p:extLst>
          </p:nvPr>
        </p:nvGraphicFramePr>
        <p:xfrm>
          <a:off x="188164" y="1844824"/>
          <a:ext cx="8776324" cy="1955952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936103"/>
                <a:gridCol w="1008112"/>
                <a:gridCol w="783437"/>
                <a:gridCol w="720080"/>
                <a:gridCol w="792088"/>
                <a:gridCol w="576064"/>
                <a:gridCol w="720080"/>
                <a:gridCol w="576064"/>
                <a:gridCol w="720080"/>
                <a:gridCol w="1944216"/>
              </a:tblGrid>
              <a:tr h="250966">
                <a:tc rowSpan="3" gridSpan="2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Operation modes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rowSpan="3"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  <a:latin typeface="+mn-lt"/>
                        </a:rPr>
                        <a:t>2 K</a:t>
                      </a:r>
                      <a:endParaRPr lang="is-I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4.5 K </a:t>
                      </a:r>
                      <a:r>
                        <a:rPr lang="en-US" sz="1400" u="none" strike="noStrike" dirty="0" err="1" smtClean="0">
                          <a:effectLst/>
                          <a:latin typeface="+mn-lt"/>
                        </a:rPr>
                        <a:t>liqu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.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e-DE" sz="1400" u="none" strike="noStrike" dirty="0">
                          <a:effectLst/>
                          <a:latin typeface="+mn-lt"/>
                        </a:rPr>
                        <a:t>50 K</a:t>
                      </a:r>
                      <a:endParaRPr lang="de-DE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Exergy efficiency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rowSpan="3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Customers/Users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</a:tr>
              <a:tr h="250966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Isothermal, W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Non-</a:t>
                      </a:r>
                      <a:r>
                        <a:rPr lang="en-US" sz="1400" u="none" strike="noStrike" dirty="0" err="1" smtClean="0">
                          <a:effectLst/>
                          <a:latin typeface="+mn-lt"/>
                        </a:rPr>
                        <a:t>isother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, 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W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Total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Static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Static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pPr algn="ctr" fontAlgn="b"/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</a:tr>
              <a:tr h="135940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Static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Dynamic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Static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400" u="none" strike="noStrike" dirty="0">
                          <a:effectLst/>
                          <a:latin typeface="+mn-lt"/>
                        </a:rPr>
                        <a:t> </a:t>
                      </a:r>
                      <a:r>
                        <a:rPr lang="sk-SK" sz="1400" u="none" strike="noStrike" dirty="0" smtClean="0">
                          <a:effectLst/>
                          <a:latin typeface="+mn-lt"/>
                        </a:rPr>
                        <a:t>W</a:t>
                      </a:r>
                      <a:endParaRPr lang="sk-SK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bg-BG" sz="1400" u="none" strike="noStrike">
                          <a:effectLst/>
                          <a:latin typeface="+mn-lt"/>
                        </a:rPr>
                        <a:t>g/s</a:t>
                      </a:r>
                      <a:endParaRPr lang="bg-BG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W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0" i="0" u="none" strike="noStrike" dirty="0" err="1" smtClean="0">
                          <a:effectLst/>
                          <a:latin typeface="+mn-lt"/>
                        </a:rPr>
                        <a:t>η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</a:tr>
              <a:tr h="312008">
                <a:tc rowSpan="2">
                  <a:txBody>
                    <a:bodyPr/>
                    <a:lstStyle/>
                    <a:p>
                      <a:pPr algn="l" fontAlgn="ctr"/>
                      <a:r>
                        <a:rPr lang="is-IS" sz="1400" u="none" strike="noStrike" dirty="0" smtClean="0">
                          <a:effectLst/>
                          <a:latin typeface="+mn-lt"/>
                        </a:rPr>
                        <a:t>    Stage </a:t>
                      </a:r>
                      <a:r>
                        <a:rPr lang="is-IS" sz="1400" u="none" strike="noStrike" dirty="0">
                          <a:effectLst/>
                          <a:latin typeface="+mn-lt"/>
                        </a:rPr>
                        <a:t>1 </a:t>
                      </a:r>
                      <a:r>
                        <a:rPr lang="is-IS" sz="1400" u="none" strike="noStrike" dirty="0" smtClean="0">
                          <a:effectLst/>
                          <a:latin typeface="+mn-lt"/>
                        </a:rPr>
                        <a:t>(2019-2023)</a:t>
                      </a:r>
                      <a:endParaRPr lang="is-I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Nominal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845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  <a:latin typeface="+mn-lt"/>
                        </a:rPr>
                        <a:t>1007</a:t>
                      </a:r>
                      <a:endParaRPr lang="is-I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  <a:latin typeface="+mn-lt"/>
                        </a:rPr>
                        <a:t>627</a:t>
                      </a:r>
                      <a:endParaRPr lang="is-I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  <a:latin typeface="+mn-lt"/>
                        </a:rPr>
                        <a:t>2478</a:t>
                      </a:r>
                      <a:endParaRPr lang="is-I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u="none" strike="noStrike">
                          <a:effectLst/>
                          <a:latin typeface="+mn-lt"/>
                        </a:rPr>
                        <a:t>6.8</a:t>
                      </a:r>
                      <a:endParaRPr lang="hr-HR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u="none" strike="noStrike">
                          <a:effectLst/>
                          <a:latin typeface="+mn-lt"/>
                        </a:rPr>
                        <a:t>8551</a:t>
                      </a:r>
                      <a:endParaRPr lang="uk-UA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>
                          <a:effectLst/>
                          <a:latin typeface="+mn-lt"/>
                        </a:rPr>
                        <a:t>24%</a:t>
                      </a:r>
                      <a:endParaRPr lang="is-I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13 (Spoke) 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+ 9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MB </a:t>
                      </a:r>
                      <a:r>
                        <a:rPr lang="en-US" sz="1400" u="none" strike="noStrike" dirty="0">
                          <a:effectLst/>
                          <a:latin typeface="+mn-lt"/>
                        </a:rPr>
                        <a:t>+ 21 </a:t>
                      </a:r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HB</a:t>
                      </a:r>
                      <a:r>
                        <a:rPr lang="en-US" sz="1400" u="none" strike="noStrike" baseline="0" dirty="0" smtClean="0">
                          <a:effectLst/>
                          <a:latin typeface="+mn-lt"/>
                        </a:rPr>
                        <a:t> + CTL (385 m) + 43 VB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</a:tr>
              <a:tr h="250966">
                <a:tc vMerge="1">
                  <a:txBody>
                    <a:bodyPr/>
                    <a:lstStyle/>
                    <a:p>
                      <a:pPr algn="l" fontAlgn="ctr"/>
                      <a:endParaRPr lang="sk-SK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Turndown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845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  <a:latin typeface="+mn-lt"/>
                        </a:rPr>
                        <a:t>627</a:t>
                      </a:r>
                      <a:endParaRPr lang="is-I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  <a:latin typeface="+mn-lt"/>
                        </a:rPr>
                        <a:t>1472</a:t>
                      </a:r>
                      <a:endParaRPr lang="is-I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u="none" strike="noStrike">
                          <a:effectLst/>
                          <a:latin typeface="+mn-lt"/>
                        </a:rPr>
                        <a:t>6.8</a:t>
                      </a:r>
                      <a:endParaRPr lang="hr-HR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400" u="none" strike="noStrike">
                          <a:effectLst/>
                          <a:latin typeface="+mn-lt"/>
                        </a:rPr>
                        <a:t>8551</a:t>
                      </a:r>
                      <a:endParaRPr lang="uk-UA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pt-BR" sz="1400" u="none" strike="noStrike" dirty="0">
                          <a:effectLst/>
                          <a:latin typeface="+mn-lt"/>
                        </a:rPr>
                        <a:t>18%</a:t>
                      </a:r>
                      <a:endParaRPr lang="pt-BR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</a:tr>
              <a:tr h="250966">
                <a:tc rowSpan="2">
                  <a:txBody>
                    <a:bodyPr/>
                    <a:lstStyle/>
                    <a:p>
                      <a:pPr algn="r" fontAlgn="ctr"/>
                      <a:r>
                        <a:rPr lang="is-IS" sz="1400" u="none" strike="noStrike" dirty="0">
                          <a:effectLst/>
                          <a:latin typeface="+mn-lt"/>
                        </a:rPr>
                        <a:t>Stage 2 (2023-</a:t>
                      </a:r>
                      <a:r>
                        <a:rPr lang="is-IS" sz="1400" u="none" strike="noStrike" dirty="0" smtClean="0">
                          <a:effectLst/>
                          <a:latin typeface="+mn-lt"/>
                        </a:rPr>
                        <a:t>)</a:t>
                      </a:r>
                      <a:endParaRPr lang="is-I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b="1" u="none" strike="noStrike" dirty="0" smtClean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Nominal</a:t>
                      </a:r>
                      <a:endParaRPr lang="en-US" sz="14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1166</a:t>
                      </a:r>
                      <a:endParaRPr lang="is-I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1060</a:t>
                      </a:r>
                      <a:endParaRPr lang="is-I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824</a:t>
                      </a:r>
                      <a:endParaRPr lang="is-I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3050</a:t>
                      </a:r>
                      <a:endParaRPr lang="is-IS" sz="14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9.0</a:t>
                      </a:r>
                      <a:endParaRPr lang="hr-HR" sz="14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b="1" u="none" strike="noStrike" dirty="0">
                          <a:solidFill>
                            <a:srgbClr val="7030A0"/>
                          </a:solidFill>
                          <a:effectLst/>
                          <a:latin typeface="+mn-lt"/>
                        </a:rPr>
                        <a:t>11380</a:t>
                      </a:r>
                      <a:endParaRPr lang="is-IS" sz="1400" b="1" i="0" u="none" strike="noStrike" dirty="0">
                        <a:solidFill>
                          <a:srgbClr val="7030A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26%</a:t>
                      </a:r>
                      <a:endParaRPr lang="is-I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13 </a:t>
                      </a:r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(Spoke) 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+ 9 </a:t>
                      </a:r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MB </a:t>
                      </a:r>
                      <a:r>
                        <a:rPr lang="en-US" sz="1400" b="0" u="none" strike="noStrike" dirty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+ 35 </a:t>
                      </a:r>
                      <a:r>
                        <a:rPr lang="en-US" sz="1400" b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HB + CTL (505 m)</a:t>
                      </a:r>
                      <a:r>
                        <a:rPr lang="en-US" sz="1400" b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+ 57 VB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</a:tr>
              <a:tr h="250966">
                <a:tc vMerge="1">
                  <a:txBody>
                    <a:bodyPr/>
                    <a:lstStyle/>
                    <a:p>
                      <a:pPr algn="l" fontAlgn="ctr"/>
                      <a:endParaRPr lang="sk-SK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400" u="none" strike="noStrike" dirty="0" smtClean="0">
                          <a:effectLst/>
                          <a:latin typeface="+mn-lt"/>
                        </a:rPr>
                        <a:t>Turndown</a:t>
                      </a:r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 dirty="0">
                          <a:effectLst/>
                          <a:latin typeface="+mn-lt"/>
                        </a:rPr>
                        <a:t>1166</a:t>
                      </a:r>
                      <a:endParaRPr lang="is-I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-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  <a:latin typeface="+mn-lt"/>
                        </a:rPr>
                        <a:t>824</a:t>
                      </a:r>
                      <a:endParaRPr lang="is-I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latin typeface="+mn-lt"/>
                        </a:rPr>
                        <a:t>1990</a:t>
                      </a:r>
                      <a:endParaRPr lang="en-U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400" u="none" strike="noStrike">
                          <a:effectLst/>
                          <a:latin typeface="+mn-lt"/>
                        </a:rPr>
                        <a:t>9.0</a:t>
                      </a:r>
                      <a:endParaRPr lang="hr-HR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400" u="none" strike="noStrike">
                          <a:effectLst/>
                          <a:latin typeface="+mn-lt"/>
                        </a:rPr>
                        <a:t>11380</a:t>
                      </a:r>
                      <a:endParaRPr lang="is-IS" sz="1400" b="0" i="0" u="none" strike="noStrike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is-IS" sz="1400" u="none" strike="noStrike" dirty="0">
                          <a:effectLst/>
                          <a:latin typeface="+mn-lt"/>
                        </a:rPr>
                        <a:t>21%</a:t>
                      </a:r>
                      <a:endParaRPr lang="is-I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pPr algn="l" fontAlgn="b"/>
                      <a:endParaRPr lang="en-US" sz="1400" b="0" i="0" u="none" strike="noStrike" dirty="0">
                        <a:effectLst/>
                        <a:latin typeface="+mn-lt"/>
                      </a:endParaRPr>
                    </a:p>
                  </a:txBody>
                  <a:tcPr marL="0" marR="0" marT="0" marB="0" anchor="ctr" anchorCtr="1"/>
                </a:tc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55" y="4314402"/>
            <a:ext cx="5175925" cy="184162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60397" y="3999032"/>
            <a:ext cx="1878463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 Safety factors 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5518448" y="4368364"/>
            <a:ext cx="3168352" cy="545253"/>
          </a:xfrm>
        </p:spPr>
        <p:txBody>
          <a:bodyPr>
            <a:noAutofit/>
          </a:bodyPr>
          <a:lstStyle/>
          <a:p>
            <a:pPr>
              <a:buSzPct val="80000"/>
              <a:buFont typeface="Courier New" charset="0"/>
              <a:buChar char="o"/>
            </a:pPr>
            <a:r>
              <a:rPr lang="en-US" sz="1400" b="1" dirty="0" smtClean="0">
                <a:solidFill>
                  <a:schemeClr val="tx1"/>
                </a:solidFill>
              </a:rPr>
              <a:t>CM heat load is predicted by IPNO</a:t>
            </a:r>
          </a:p>
          <a:p>
            <a:pPr>
              <a:buSzPct val="80000"/>
              <a:buFont typeface="Courier New" charset="0"/>
              <a:buChar char="o"/>
            </a:pPr>
            <a:r>
              <a:rPr lang="en-US" sz="1400" b="1" dirty="0" smtClean="0">
                <a:solidFill>
                  <a:schemeClr val="tx1"/>
                </a:solidFill>
              </a:rPr>
              <a:t>CDS heat load is predicated by 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3528" y="1403484"/>
            <a:ext cx="154035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Heat loads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97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Exergy Efficiencies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25</a:t>
            </a:fld>
            <a:endParaRPr lang="sv-SE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511603"/>
              </p:ext>
            </p:extLst>
          </p:nvPr>
        </p:nvGraphicFramePr>
        <p:xfrm>
          <a:off x="165100" y="1825706"/>
          <a:ext cx="8686800" cy="43845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Content Placeholder 2"/>
          <p:cNvSpPr txBox="1">
            <a:spLocks/>
          </p:cNvSpPr>
          <p:nvPr/>
        </p:nvSpPr>
        <p:spPr>
          <a:xfrm>
            <a:off x="1479551" y="1481041"/>
            <a:ext cx="6677620" cy="472208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0" indent="0" algn="just">
              <a:buNone/>
            </a:pPr>
            <a:r>
              <a:rPr lang="en-US" sz="2000" b="1" dirty="0" err="1" smtClean="0">
                <a:latin typeface="+mn-lt"/>
              </a:rPr>
              <a:t>Exergy</a:t>
            </a:r>
            <a:r>
              <a:rPr lang="en-US" sz="2000" b="1" dirty="0" smtClean="0">
                <a:latin typeface="+mn-lt"/>
              </a:rPr>
              <a:t> efficiencies at various operation modes of both stages</a:t>
            </a:r>
          </a:p>
        </p:txBody>
      </p:sp>
      <p:sp>
        <p:nvSpPr>
          <p:cNvPr id="8" name="Rounded Rectangular Callout 7"/>
          <p:cNvSpPr/>
          <p:nvPr/>
        </p:nvSpPr>
        <p:spPr>
          <a:xfrm>
            <a:off x="1479551" y="3806825"/>
            <a:ext cx="1416047" cy="1543050"/>
          </a:xfrm>
          <a:prstGeom prst="wedgeRoundRectCallout">
            <a:avLst>
              <a:gd name="adj1" fmla="val 31280"/>
              <a:gd name="adj2" fmla="val 47492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/>
              <a:t>Flow parts exchange</a:t>
            </a:r>
          </a:p>
          <a:p>
            <a:pPr algn="l"/>
            <a:r>
              <a:rPr lang="en-US" sz="1800" dirty="0" smtClean="0"/>
              <a:t>Warm compressor control</a:t>
            </a:r>
            <a:endParaRPr lang="en-US" sz="1800" dirty="0"/>
          </a:p>
        </p:txBody>
      </p:sp>
      <p:sp>
        <p:nvSpPr>
          <p:cNvPr id="9" name="Rounded Rectangular Callout 8"/>
          <p:cNvSpPr/>
          <p:nvPr/>
        </p:nvSpPr>
        <p:spPr>
          <a:xfrm>
            <a:off x="3162299" y="3806825"/>
            <a:ext cx="1651001" cy="1543050"/>
          </a:xfrm>
          <a:prstGeom prst="wedgeRoundRectCallout">
            <a:avLst>
              <a:gd name="adj1" fmla="val 31280"/>
              <a:gd name="adj2" fmla="val 47492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/>
              <a:t>Floating pressure cycle</a:t>
            </a:r>
            <a:endParaRPr lang="en-US" sz="1800" dirty="0"/>
          </a:p>
          <a:p>
            <a:pPr algn="l"/>
            <a:r>
              <a:rPr lang="en-US" sz="1800" dirty="0" smtClean="0"/>
              <a:t>VFDs for SP&amp;LP and CCs</a:t>
            </a:r>
            <a:endParaRPr lang="en-US" sz="1800" dirty="0"/>
          </a:p>
        </p:txBody>
      </p:sp>
      <p:sp>
        <p:nvSpPr>
          <p:cNvPr id="10" name="Rounded Rectangular Callout 9"/>
          <p:cNvSpPr/>
          <p:nvPr/>
        </p:nvSpPr>
        <p:spPr>
          <a:xfrm>
            <a:off x="5003799" y="4657725"/>
            <a:ext cx="1676401" cy="603250"/>
          </a:xfrm>
          <a:prstGeom prst="wedgeRoundRectCallout">
            <a:avLst>
              <a:gd name="adj1" fmla="val 31280"/>
              <a:gd name="adj2" fmla="val 47492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/>
              <a:t>VFDs for SP&amp;LP</a:t>
            </a:r>
            <a:endParaRPr lang="en-US" sz="1800" dirty="0"/>
          </a:p>
        </p:txBody>
      </p:sp>
      <p:sp>
        <p:nvSpPr>
          <p:cNvPr id="12" name="Rounded Rectangular Callout 11"/>
          <p:cNvSpPr/>
          <p:nvPr/>
        </p:nvSpPr>
        <p:spPr>
          <a:xfrm>
            <a:off x="6731000" y="4070350"/>
            <a:ext cx="1676401" cy="603250"/>
          </a:xfrm>
          <a:prstGeom prst="wedgeRoundRectCallout">
            <a:avLst>
              <a:gd name="adj1" fmla="val 31280"/>
              <a:gd name="adj2" fmla="val 47492"/>
              <a:gd name="adj3" fmla="val 16667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800" dirty="0" smtClean="0"/>
              <a:t>Only HP and T3 in operation</a:t>
            </a:r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2738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26</a:t>
            </a:fld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8463358"/>
                  </p:ext>
                </p:extLst>
              </p:nvPr>
            </p:nvGraphicFramePr>
            <p:xfrm>
              <a:off x="323528" y="1916832"/>
              <a:ext cx="8424935" cy="3564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792087"/>
                    <a:gridCol w="1080120"/>
                    <a:gridCol w="1080120"/>
                    <a:gridCol w="936104"/>
                    <a:gridCol w="936104"/>
                    <a:gridCol w="1368152"/>
                    <a:gridCol w="1152128"/>
                    <a:gridCol w="1080120"/>
                  </a:tblGrid>
                  <a:tr h="445500">
                    <a:tc gridSpan="8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 smtClean="0">
                              <a:effectLst/>
                            </a:rPr>
                            <a:t>S2ND</a:t>
                          </a:r>
                          <a:r>
                            <a:rPr lang="en-US" sz="1800" u="none" strike="noStrike" baseline="0" dirty="0" smtClean="0">
                              <a:effectLst/>
                            </a:rPr>
                            <a:t> turbine parameters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k-SK" sz="1800" u="none" strike="noStrike">
                              <a:effectLst/>
                            </a:rPr>
                            <a:t> </a:t>
                          </a:r>
                          <a:endParaRPr lang="sk-SK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1800" u="none" strike="noStrike" dirty="0">
                              <a:effectLst/>
                            </a:rPr>
                            <a:t>T0, </a:t>
                          </a:r>
                          <a:r>
                            <a:rPr lang="ru-RU" sz="1800" u="none" strike="noStrike" dirty="0" err="1">
                              <a:effectLst/>
                            </a:rPr>
                            <a:t>K</a:t>
                          </a:r>
                          <a:endParaRPr lang="ru-RU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tr-TR" sz="1800" u="none" strike="noStrike" dirty="0">
                              <a:effectLst/>
                            </a:rPr>
                            <a:t>P0, bar</a:t>
                          </a:r>
                          <a:endParaRPr lang="tr-TR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u="none" strike="noStrike">
                              <a:effectLst/>
                            </a:rPr>
                            <a:t>T1, K</a:t>
                          </a:r>
                          <a:endParaRPr lang="cs-CZ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u="none" strike="noStrike">
                              <a:effectLst/>
                            </a:rPr>
                            <a:t>P1, bar</a:t>
                          </a:r>
                          <a:endParaRPr lang="cs-CZ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 smtClean="0">
                              <a:solidFill>
                                <a:srgbClr val="7030A0"/>
                              </a:solidFill>
                              <a:effectLst/>
                            </a:rPr>
                            <a:t>𝛈(Isentropic)</a:t>
                          </a:r>
                          <a:endParaRPr lang="el-G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bg-BG" sz="1800" i="1" u="none" strike="noStrike" smtClean="0">
                                      <a:effectLst/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800" b="0" i="1" u="none" strike="noStrike" smtClean="0">
                                      <a:effectLst/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</m:acc>
                            </m:oMath>
                          </a14:m>
                          <a:r>
                            <a:rPr lang="bg-BG" sz="1800" u="none" strike="noStrike" dirty="0" smtClean="0">
                              <a:effectLst/>
                            </a:rPr>
                            <a:t>, </a:t>
                          </a:r>
                          <a:r>
                            <a:rPr lang="bg-BG" sz="1800" u="none" strike="noStrike" dirty="0" err="1">
                              <a:effectLst/>
                            </a:rPr>
                            <a:t>g</a:t>
                          </a:r>
                          <a:r>
                            <a:rPr lang="bg-BG" sz="1800" u="none" strike="noStrike" dirty="0">
                              <a:effectLst/>
                            </a:rPr>
                            <a:t>/</a:t>
                          </a:r>
                          <a:r>
                            <a:rPr lang="bg-BG" sz="1800" u="none" strike="noStrike" dirty="0" err="1">
                              <a:effectLst/>
                            </a:rPr>
                            <a:t>s</a:t>
                          </a:r>
                          <a:endParaRPr lang="bg-BG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800" u="none" strike="noStrike">
                              <a:effectLst/>
                            </a:rPr>
                            <a:t>Q, kW</a:t>
                          </a:r>
                          <a:endParaRPr lang="de-DE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</a:rPr>
                            <a:t>T1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116.5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19.46</a:t>
                          </a:r>
                          <a:endParaRPr lang="hr-HR" sz="18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94.55</a:t>
                          </a:r>
                          <a:endParaRPr lang="hr-HR" sz="18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 dirty="0">
                              <a:effectLst/>
                            </a:rPr>
                            <a:t>10.16</a:t>
                          </a:r>
                          <a:endParaRPr lang="nb-NO" sz="18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82.8%</a:t>
                          </a:r>
                          <a:endParaRPr lang="hr-H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153.6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 dirty="0" smtClean="0">
                              <a:effectLst/>
                            </a:rPr>
                            <a:t>18.0</a:t>
                          </a:r>
                          <a:endParaRPr lang="nb-NO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800" u="none" strike="noStrike">
                              <a:effectLst/>
                            </a:rPr>
                            <a:t>T2</a:t>
                          </a:r>
                          <a:endParaRPr lang="is-I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94.55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10.16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 dirty="0">
                              <a:effectLst/>
                            </a:rPr>
                            <a:t>71.1</a:t>
                          </a:r>
                          <a:endParaRPr lang="nb-NO" sz="18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4.2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83.6%</a:t>
                          </a:r>
                          <a:endParaRPr lang="hr-H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153.6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19.0</a:t>
                          </a:r>
                          <a:endParaRPr lang="hr-HR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52.85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18.89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32.4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4.25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86.3%</a:t>
                          </a:r>
                          <a:endParaRPr lang="hr-H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178.0</a:t>
                          </a:r>
                          <a:endParaRPr lang="hr-HR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19.5</a:t>
                          </a:r>
                          <a:endParaRPr lang="hr-HR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T4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23.59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19.24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15.99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6.036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85.0%</a:t>
                          </a:r>
                          <a:endParaRPr lang="nb-NO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203.6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 dirty="0">
                              <a:effectLst/>
                            </a:rPr>
                            <a:t>7.9</a:t>
                          </a:r>
                          <a:endParaRPr lang="nb-NO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T5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15.99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6.036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9.082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i-FI" sz="1800" u="none" strike="noStrike">
                              <a:effectLst/>
                            </a:rPr>
                            <a:t>1.179</a:t>
                          </a:r>
                          <a:endParaRPr lang="fi-FI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87.7%</a:t>
                          </a:r>
                          <a:endParaRPr lang="pt-B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203.6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6.8</a:t>
                          </a:r>
                          <a:endParaRPr lang="hr-HR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7.883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19.26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5.549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3.081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81.4%</a:t>
                          </a:r>
                          <a:endParaRPr lang="hr-H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199.6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2.2</a:t>
                          </a:r>
                          <a:endParaRPr lang="hr-HR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148463358"/>
                  </p:ext>
                </p:extLst>
              </p:nvPr>
            </p:nvGraphicFramePr>
            <p:xfrm>
              <a:off x="323528" y="1916832"/>
              <a:ext cx="8424935" cy="3564000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792087"/>
                    <a:gridCol w="1080120"/>
                    <a:gridCol w="1080120"/>
                    <a:gridCol w="936104"/>
                    <a:gridCol w="936104"/>
                    <a:gridCol w="1368152"/>
                    <a:gridCol w="1152128"/>
                    <a:gridCol w="1080120"/>
                  </a:tblGrid>
                  <a:tr h="445500">
                    <a:tc gridSpan="8"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 smtClean="0">
                              <a:effectLst/>
                            </a:rPr>
                            <a:t>S2ND</a:t>
                          </a:r>
                          <a:r>
                            <a:rPr lang="en-US" sz="1800" u="none" strike="noStrike" baseline="0" dirty="0" smtClean="0">
                              <a:effectLst/>
                            </a:rPr>
                            <a:t> turbine parameters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k-SK" sz="1800" u="none" strike="noStrike">
                              <a:effectLst/>
                            </a:rPr>
                            <a:t> </a:t>
                          </a:r>
                          <a:endParaRPr lang="sk-SK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1800" u="none" strike="noStrike" dirty="0">
                              <a:effectLst/>
                            </a:rPr>
                            <a:t>T0, </a:t>
                          </a:r>
                          <a:r>
                            <a:rPr lang="ru-RU" sz="1800" u="none" strike="noStrike" dirty="0" err="1">
                              <a:effectLst/>
                            </a:rPr>
                            <a:t>K</a:t>
                          </a:r>
                          <a:endParaRPr lang="ru-RU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tr-TR" sz="1800" u="none" strike="noStrike" dirty="0">
                              <a:effectLst/>
                            </a:rPr>
                            <a:t>P0, bar</a:t>
                          </a:r>
                          <a:endParaRPr lang="tr-TR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u="none" strike="noStrike">
                              <a:effectLst/>
                            </a:rPr>
                            <a:t>T1, K</a:t>
                          </a:r>
                          <a:endParaRPr lang="cs-CZ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800" u="none" strike="noStrike">
                              <a:effectLst/>
                            </a:rPr>
                            <a:t>P1, bar</a:t>
                          </a:r>
                          <a:endParaRPr lang="cs-CZ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b="1" u="none" strike="noStrike" dirty="0" smtClean="0">
                              <a:solidFill>
                                <a:srgbClr val="7030A0"/>
                              </a:solidFill>
                              <a:effectLst/>
                            </a:rPr>
                            <a:t>𝛈(Isentropic)</a:t>
                          </a:r>
                          <a:endParaRPr lang="el-G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 anchorCtr="1">
                        <a:blipFill rotWithShape="0">
                          <a:blip r:embed="rId2"/>
                          <a:stretch>
                            <a:fillRect l="-538624" t="-100000" r="-94709" b="-60540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de-DE" sz="1800" u="none" strike="noStrike">
                              <a:effectLst/>
                            </a:rPr>
                            <a:t>Q, kW</a:t>
                          </a:r>
                          <a:endParaRPr lang="de-DE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 dirty="0">
                              <a:effectLst/>
                            </a:rPr>
                            <a:t>T1</a:t>
                          </a:r>
                          <a:endParaRPr lang="en-US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116.5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19.46</a:t>
                          </a:r>
                          <a:endParaRPr lang="hr-HR" sz="18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94.55</a:t>
                          </a:r>
                          <a:endParaRPr lang="hr-HR" sz="18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 dirty="0">
                              <a:effectLst/>
                            </a:rPr>
                            <a:t>10.16</a:t>
                          </a:r>
                          <a:endParaRPr lang="nb-NO" sz="18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82.8%</a:t>
                          </a:r>
                          <a:endParaRPr lang="hr-H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153.6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 dirty="0" smtClean="0">
                              <a:effectLst/>
                            </a:rPr>
                            <a:t>18.0</a:t>
                          </a:r>
                          <a:endParaRPr lang="nb-NO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800" u="none" strike="noStrike">
                              <a:effectLst/>
                            </a:rPr>
                            <a:t>T2</a:t>
                          </a:r>
                          <a:endParaRPr lang="is-I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94.55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10.16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 dirty="0">
                              <a:effectLst/>
                            </a:rPr>
                            <a:t>71.1</a:t>
                          </a:r>
                          <a:endParaRPr lang="nb-NO" sz="18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4.2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83.6%</a:t>
                          </a:r>
                          <a:endParaRPr lang="hr-H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153.6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19.0</a:t>
                          </a:r>
                          <a:endParaRPr lang="hr-HR" sz="1800" b="1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T3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52.85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18.89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32.4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4.25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86.3%</a:t>
                          </a:r>
                          <a:endParaRPr lang="hr-H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178.0</a:t>
                          </a:r>
                          <a:endParaRPr lang="hr-HR" sz="18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19.5</a:t>
                          </a:r>
                          <a:endParaRPr lang="hr-HR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T4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23.59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19.24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15.99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6.036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85.0%</a:t>
                          </a:r>
                          <a:endParaRPr lang="nb-NO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203.6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 dirty="0">
                              <a:effectLst/>
                            </a:rPr>
                            <a:t>7.9</a:t>
                          </a:r>
                          <a:endParaRPr lang="nb-NO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T5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15.99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6.036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9.082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fi-FI" sz="1800" u="none" strike="noStrike">
                              <a:effectLst/>
                            </a:rPr>
                            <a:t>1.179</a:t>
                          </a:r>
                          <a:endParaRPr lang="fi-FI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pt-B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87.7%</a:t>
                          </a:r>
                          <a:endParaRPr lang="pt-B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203.6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6.8</a:t>
                          </a:r>
                          <a:endParaRPr lang="hr-HR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4550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800" u="none" strike="noStrike">
                              <a:effectLst/>
                            </a:rPr>
                            <a:t>T6</a:t>
                          </a:r>
                          <a:endParaRPr lang="en-US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7.883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19.26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800" u="none" strike="noStrike">
                              <a:effectLst/>
                            </a:rPr>
                            <a:t>5.549</a:t>
                          </a:r>
                          <a:endParaRPr lang="nb-NO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3.081</a:t>
                          </a:r>
                          <a:endParaRPr lang="hr-HR" sz="18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b="1" u="none" strike="noStrike" dirty="0">
                              <a:solidFill>
                                <a:srgbClr val="7030A0"/>
                              </a:solidFill>
                              <a:effectLst/>
                            </a:rPr>
                            <a:t>81.4%</a:t>
                          </a:r>
                          <a:endParaRPr lang="hr-HR" sz="18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>
                              <a:effectLst/>
                            </a:rPr>
                            <a:t>199.6</a:t>
                          </a:r>
                          <a:endParaRPr lang="hr-HR" sz="18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800" u="none" strike="noStrike" dirty="0">
                              <a:effectLst/>
                            </a:rPr>
                            <a:t>2.2</a:t>
                          </a:r>
                          <a:endParaRPr lang="hr-HR" sz="18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</a:tbl>
              </a:graphicData>
            </a:graphic>
          </p:graphicFrame>
        </mc:Fallback>
      </mc:AlternateContent>
      <p:sp>
        <p:nvSpPr>
          <p:cNvPr id="7" name="Title 1"/>
          <p:cNvSpPr txBox="1">
            <a:spLocks/>
          </p:cNvSpPr>
          <p:nvPr/>
        </p:nvSpPr>
        <p:spPr>
          <a:xfrm>
            <a:off x="609600" y="4270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Turbines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9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27</a:t>
            </a:fld>
            <a:endParaRPr lang="sv-SE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478368"/>
              </p:ext>
            </p:extLst>
          </p:nvPr>
        </p:nvGraphicFramePr>
        <p:xfrm>
          <a:off x="1043608" y="1546994"/>
          <a:ext cx="7199998" cy="46800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20196"/>
                <a:gridCol w="1020196"/>
                <a:gridCol w="1078822"/>
                <a:gridCol w="1020196"/>
                <a:gridCol w="1020196"/>
                <a:gridCol w="1020196"/>
                <a:gridCol w="1020196"/>
              </a:tblGrid>
              <a:tr h="234000">
                <a:tc gridSpan="7"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S2-Norminal design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00"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 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sk-SK" sz="1200" u="none" strike="noStrike">
                          <a:effectLst/>
                        </a:rPr>
                        <a:t> </a:t>
                      </a:r>
                      <a:endParaRPr lang="sk-SK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TW, 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TC,K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l-GR" sz="1200" u="none" strike="noStrike">
                          <a:effectLst/>
                        </a:rPr>
                        <a:t>ΔT, K</a:t>
                      </a:r>
                      <a:endParaRPr lang="el-G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LMTD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NTU</a:t>
                      </a:r>
                      <a:endParaRPr lang="en-US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HEX1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313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116.5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7.1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8.4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23.8</a:t>
                      </a:r>
                      <a:endParaRPr lang="hr-HR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MP/LP/VLP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305.9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106.7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9.8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HEX2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116.5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72.3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9.8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u="none" strike="noStrike">
                          <a:effectLst/>
                        </a:rPr>
                        <a:t>4.1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10.8</a:t>
                      </a:r>
                      <a:endParaRPr lang="nb-NO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MP/LP/VLP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106.7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71.1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1.2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200" u="none" strike="noStrike">
                          <a:effectLst/>
                        </a:rPr>
                        <a:t>HEX3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72.3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52.83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1.2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1.5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13.5</a:t>
                      </a:r>
                      <a:endParaRPr lang="hr-HR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MP/LP/VLP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71.1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</a:rPr>
                        <a:t>51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1.83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HE4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52.83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1.83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1.0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20.3</a:t>
                      </a:r>
                      <a:endParaRPr lang="nb-NO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MP/LP/VLP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uk-UA" sz="1200" u="none" strike="noStrike">
                          <a:effectLst/>
                        </a:rPr>
                        <a:t>51</a:t>
                      </a:r>
                      <a:endParaRPr lang="uk-UA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32.56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0.44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HE5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33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23.6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0.44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0.8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12.8</a:t>
                      </a:r>
                      <a:endParaRPr lang="hr-HR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LP/VLP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32.56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22.27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1.33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HE6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 dirty="0">
                          <a:effectLst/>
                        </a:rPr>
                        <a:t>HP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23.6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9.274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2.08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0.8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18.1</a:t>
                      </a:r>
                      <a:endParaRPr lang="hr-HR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21.52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9.082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0.192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HE7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9.274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fi-FI" sz="1200" u="none" strike="noStrike">
                          <a:effectLst/>
                        </a:rPr>
                        <a:t>7.876</a:t>
                      </a:r>
                      <a:endParaRPr lang="fi-FI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0.192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0.9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4.1</a:t>
                      </a:r>
                      <a:endParaRPr lang="hr-HR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9.082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5.445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2.431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HE8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5.549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5.406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is-IS" sz="1200" u="none" strike="noStrike">
                          <a:effectLst/>
                        </a:rPr>
                        <a:t>0.104</a:t>
                      </a:r>
                      <a:endParaRPr lang="is-I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0.4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2.6</a:t>
                      </a:r>
                      <a:endParaRPr lang="hr-HR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LP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5.445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4.414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0.992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3400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de-DE" sz="1200" u="none" strike="noStrike">
                          <a:effectLst/>
                        </a:rPr>
                        <a:t>HE9</a:t>
                      </a:r>
                      <a:endParaRPr lang="de-DE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HP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5.406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4.5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b-NO" sz="1200" u="none" strike="noStrike">
                          <a:effectLst/>
                        </a:rPr>
                        <a:t>0.992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b-NO" sz="1200" u="none" strike="noStrike">
                          <a:effectLst/>
                        </a:rPr>
                        <a:t>0.4</a:t>
                      </a:r>
                      <a:endParaRPr lang="nb-NO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hr-HR" sz="1200" b="1" u="none" strike="noStrike" dirty="0">
                          <a:solidFill>
                            <a:srgbClr val="7030A0"/>
                          </a:solidFill>
                          <a:effectLst/>
                        </a:rPr>
                        <a:t>2.4</a:t>
                      </a:r>
                      <a:endParaRPr lang="hr-HR" sz="1200" b="1" i="0" u="none" strike="noStrike" dirty="0">
                        <a:solidFill>
                          <a:srgbClr val="7030A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</a:tr>
              <a:tr h="234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u="none" strike="noStrike">
                          <a:effectLst/>
                        </a:rPr>
                        <a:t>Subcool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4.414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>
                          <a:effectLst/>
                        </a:rPr>
                        <a:t>4.407</a:t>
                      </a:r>
                      <a:endParaRPr lang="hr-HR" sz="1200" b="0" i="0" u="none" strike="noStrike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hr-HR" sz="1200" u="none" strike="noStrike" dirty="0">
                          <a:effectLst/>
                        </a:rPr>
                        <a:t>0.093</a:t>
                      </a:r>
                      <a:endParaRPr lang="hr-H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charset="0"/>
                      </a:endParaRPr>
                    </a:p>
                  </a:txBody>
                  <a:tcPr marL="0" marR="0" marT="0" marB="0" anchor="ctr" anchorCtr="1"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Heat Exchangers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9667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28</a:t>
            </a:fld>
            <a:endParaRPr lang="sv-SE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4268321"/>
                  </p:ext>
                </p:extLst>
              </p:nvPr>
            </p:nvGraphicFramePr>
            <p:xfrm>
              <a:off x="107504" y="1668038"/>
              <a:ext cx="9000000" cy="216000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20514"/>
                    <a:gridCol w="779486"/>
                    <a:gridCol w="750000"/>
                    <a:gridCol w="675000"/>
                    <a:gridCol w="900000"/>
                    <a:gridCol w="825000"/>
                    <a:gridCol w="600000"/>
                    <a:gridCol w="1050000"/>
                    <a:gridCol w="1050000"/>
                    <a:gridCol w="1014896"/>
                    <a:gridCol w="935104"/>
                  </a:tblGrid>
                  <a:tr h="4904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k-SK" sz="1600" u="none" strike="noStrike" dirty="0">
                              <a:effectLst/>
                            </a:rPr>
                            <a:t> </a:t>
                          </a:r>
                          <a:endParaRPr lang="sk-SK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1600" u="none" strike="noStrike" dirty="0">
                              <a:effectLst/>
                            </a:rPr>
                            <a:t>T0, </a:t>
                          </a:r>
                          <a:r>
                            <a:rPr lang="ru-RU" sz="1600" u="none" strike="noStrike" dirty="0" err="1">
                              <a:effectLst/>
                            </a:rPr>
                            <a:t>K</a:t>
                          </a:r>
                          <a:endParaRPr lang="ru-RU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tr-TR" sz="1600" u="none" strike="noStrike" dirty="0">
                              <a:effectLst/>
                            </a:rPr>
                            <a:t>P0, bar</a:t>
                          </a:r>
                          <a:endParaRPr lang="tr-T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600" u="none" strike="noStrike" dirty="0">
                              <a:effectLst/>
                            </a:rPr>
                            <a:t>T1, K</a:t>
                          </a:r>
                          <a:endParaRPr lang="cs-CZ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600" u="none" strike="noStrike" dirty="0">
                              <a:effectLst/>
                            </a:rPr>
                            <a:t>P1, bar</a:t>
                          </a:r>
                          <a:endParaRPr lang="cs-CZ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bg-BG" sz="1600" i="1" u="none" strike="noStrike" smtClean="0">
                                      <a:effectLst/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600" b="0" i="1" u="none" strike="noStrike" smtClean="0">
                                      <a:effectLst/>
                                      <a:latin typeface="Cambria Math" charset="0"/>
                                    </a:rPr>
                                    <m:t>𝑚</m:t>
                                  </m:r>
                                </m:e>
                              </m:acc>
                            </m:oMath>
                          </a14:m>
                          <a:r>
                            <a:rPr lang="bg-BG" sz="1600" u="none" strike="noStrike" dirty="0" smtClean="0">
                              <a:effectLst/>
                            </a:rPr>
                            <a:t>, </a:t>
                          </a:r>
                          <a:r>
                            <a:rPr lang="bg-BG" sz="1600" u="none" strike="noStrike" dirty="0" err="1">
                              <a:effectLst/>
                            </a:rPr>
                            <a:t>g</a:t>
                          </a:r>
                          <a:r>
                            <a:rPr lang="bg-BG" sz="1600" u="none" strike="noStrike" dirty="0">
                              <a:effectLst/>
                            </a:rPr>
                            <a:t>/</a:t>
                          </a:r>
                          <a:r>
                            <a:rPr lang="bg-BG" sz="1600" u="none" strike="noStrike" dirty="0" err="1">
                              <a:effectLst/>
                            </a:rPr>
                            <a:t>s</a:t>
                          </a:r>
                          <a:endParaRPr lang="bg-BG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</a:rPr>
                            <a:t>Pr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 dirty="0" smtClean="0">
                              <a:effectLst/>
                            </a:rPr>
                            <a:t>   ,kW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 dirty="0" smtClean="0">
                              <a:effectLst/>
                            </a:rPr>
                            <a:t>      ,kW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l-GR" sz="16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</a:rPr>
                            <a:t>Pd</a:t>
                          </a:r>
                          <a:r>
                            <a:rPr lang="en-US" sz="16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</a:rPr>
                            <a:t>, kW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60703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>
                              <a:effectLst/>
                            </a:rPr>
                            <a:t>CC1</a:t>
                          </a:r>
                          <a:endPara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4.636</a:t>
                          </a:r>
                          <a:endParaRPr lang="hr-HR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600" u="none" strike="noStrike" dirty="0">
                              <a:effectLst/>
                            </a:rPr>
                            <a:t>0.026</a:t>
                          </a:r>
                          <a:endParaRPr lang="nb-NO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 dirty="0">
                              <a:effectLst/>
                            </a:rPr>
                            <a:t>9.168</a:t>
                          </a:r>
                          <a:endParaRPr lang="is-IS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 dirty="0">
                              <a:effectLst/>
                            </a:rPr>
                            <a:t>0.1044</a:t>
                          </a:r>
                          <a:endParaRPr lang="is-IS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116.6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4.0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2.734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2.1</a:t>
                          </a:r>
                          <a:endParaRPr lang="hr-H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76.0%</a:t>
                          </a:r>
                          <a:endParaRPr lang="hr-HR" sz="16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>
                              <a:effectLst/>
                            </a:rPr>
                            <a:t>5</a:t>
                          </a:r>
                          <a:endPara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904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>
                              <a:effectLst/>
                            </a:rPr>
                            <a:t>CC2</a:t>
                          </a:r>
                          <a:endParaRPr lang="is-I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>
                              <a:effectLst/>
                            </a:rPr>
                            <a:t>9.168</a:t>
                          </a:r>
                          <a:endParaRPr lang="is-IS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 dirty="0">
                              <a:effectLst/>
                            </a:rPr>
                            <a:t>0.1044</a:t>
                          </a:r>
                          <a:endParaRPr lang="is-IS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16.45</a:t>
                          </a:r>
                          <a:endParaRPr lang="hr-HR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600" u="none" strike="noStrike" dirty="0">
                              <a:effectLst/>
                            </a:rPr>
                            <a:t>0.3358</a:t>
                          </a:r>
                          <a:endParaRPr lang="nb-NO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116.6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3.2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4.401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3.3</a:t>
                          </a:r>
                          <a:endParaRPr lang="hr-H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74.9%</a:t>
                          </a:r>
                          <a:endParaRPr lang="hr-HR" sz="16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 dirty="0">
                              <a:effectLst/>
                            </a:rPr>
                            <a:t>8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57214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>
                              <a:effectLst/>
                            </a:rPr>
                            <a:t>CC3</a:t>
                          </a:r>
                          <a:endPara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>
                              <a:effectLst/>
                            </a:rPr>
                            <a:t>16.45</a:t>
                          </a:r>
                          <a:endParaRPr lang="hr-HR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600" u="none" strike="noStrike">
                              <a:effectLst/>
                            </a:rPr>
                            <a:t>0.3358</a:t>
                          </a:r>
                          <a:endParaRPr lang="nb-NO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>
                              <a:effectLst/>
                            </a:rPr>
                            <a:t>23.52</a:t>
                          </a:r>
                          <a:endParaRPr lang="hr-HR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effectLst/>
                            </a:rPr>
                            <a:t>0.6867</a:t>
                          </a:r>
                          <a:endParaRPr lang="it-IT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116.6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2.0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>
                              <a:effectLst/>
                            </a:rPr>
                            <a:t>4.282</a:t>
                          </a:r>
                          <a:endParaRPr lang="is-I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3.3</a:t>
                          </a:r>
                          <a:endParaRPr lang="hr-H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uk-UA" sz="1600" u="none" strike="noStrike" dirty="0">
                              <a:effectLst/>
                            </a:rPr>
                            <a:t>77.0%</a:t>
                          </a:r>
                          <a:endParaRPr lang="uk-UA" sz="16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 dirty="0">
                              <a:effectLst/>
                            </a:rPr>
                            <a:t>8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4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4268321"/>
                  </p:ext>
                </p:extLst>
              </p:nvPr>
            </p:nvGraphicFramePr>
            <p:xfrm>
              <a:off x="107504" y="1668038"/>
              <a:ext cx="9000000" cy="2160001"/>
            </p:xfrm>
            <a:graphic>
              <a:graphicData uri="http://schemas.openxmlformats.org/drawingml/2006/table">
                <a:tbl>
                  <a:tblPr>
                    <a:tableStyleId>{5C22544A-7EE6-4342-B048-85BDC9FD1C3A}</a:tableStyleId>
                  </a:tblPr>
                  <a:tblGrid>
                    <a:gridCol w="420514"/>
                    <a:gridCol w="779486"/>
                    <a:gridCol w="750000"/>
                    <a:gridCol w="675000"/>
                    <a:gridCol w="900000"/>
                    <a:gridCol w="825000"/>
                    <a:gridCol w="600000"/>
                    <a:gridCol w="1050000"/>
                    <a:gridCol w="1050000"/>
                    <a:gridCol w="1014896"/>
                    <a:gridCol w="935104"/>
                  </a:tblGrid>
                  <a:tr h="4904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sk-SK" sz="1600" u="none" strike="noStrike" dirty="0">
                              <a:effectLst/>
                            </a:rPr>
                            <a:t> </a:t>
                          </a:r>
                          <a:endParaRPr lang="sk-SK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ru-RU" sz="1600" u="none" strike="noStrike" dirty="0">
                              <a:effectLst/>
                            </a:rPr>
                            <a:t>T0, </a:t>
                          </a:r>
                          <a:r>
                            <a:rPr lang="ru-RU" sz="1600" u="none" strike="noStrike" dirty="0" err="1">
                              <a:effectLst/>
                            </a:rPr>
                            <a:t>K</a:t>
                          </a:r>
                          <a:endParaRPr lang="ru-RU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tr-TR" sz="1600" u="none" strike="noStrike" dirty="0">
                              <a:effectLst/>
                            </a:rPr>
                            <a:t>P0, bar</a:t>
                          </a:r>
                          <a:endParaRPr lang="tr-T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600" u="none" strike="noStrike" dirty="0">
                              <a:effectLst/>
                            </a:rPr>
                            <a:t>T1, K</a:t>
                          </a:r>
                          <a:endParaRPr lang="cs-CZ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cs-CZ" sz="1600" u="none" strike="noStrike" dirty="0">
                              <a:effectLst/>
                            </a:rPr>
                            <a:t>P1, bar</a:t>
                          </a:r>
                          <a:endParaRPr lang="cs-CZ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0" marR="0" marT="0" marB="0" anchor="ctr" anchorCtr="1">
                        <a:blipFill rotWithShape="0">
                          <a:blip r:embed="rId2"/>
                          <a:stretch>
                            <a:fillRect l="-429630" t="-1235" r="-567407" b="-34197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</a:rPr>
                            <a:t>Pr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 dirty="0" smtClean="0">
                              <a:effectLst/>
                            </a:rPr>
                            <a:t>   ,kW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 dirty="0" smtClean="0">
                              <a:effectLst/>
                            </a:rPr>
                            <a:t>      ,kW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endParaRPr lang="el-GR" sz="1600" b="1" i="0" u="none" strike="noStrike" dirty="0">
                            <a:solidFill>
                              <a:srgbClr val="7030A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b="0" i="0" u="none" strike="noStrike" dirty="0" err="1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</a:rPr>
                            <a:t>Pd</a:t>
                          </a:r>
                          <a:r>
                            <a:rPr lang="en-US" sz="1600" b="0" i="0" u="none" strike="noStrike" dirty="0" smtClean="0">
                              <a:solidFill>
                                <a:srgbClr val="000000"/>
                              </a:solidFill>
                              <a:effectLst/>
                              <a:latin typeface="Calibri" charset="0"/>
                            </a:rPr>
                            <a:t>, kW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607035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>
                              <a:effectLst/>
                            </a:rPr>
                            <a:t>CC1</a:t>
                          </a:r>
                          <a:endPara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4.636</a:t>
                          </a:r>
                          <a:endParaRPr lang="hr-HR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600" u="none" strike="noStrike" dirty="0">
                              <a:effectLst/>
                            </a:rPr>
                            <a:t>0.026</a:t>
                          </a:r>
                          <a:endParaRPr lang="nb-NO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 dirty="0">
                              <a:effectLst/>
                            </a:rPr>
                            <a:t>9.168</a:t>
                          </a:r>
                          <a:endParaRPr lang="is-IS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 dirty="0">
                              <a:effectLst/>
                            </a:rPr>
                            <a:t>0.1044</a:t>
                          </a:r>
                          <a:endParaRPr lang="is-IS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116.6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4.0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2.734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2.1</a:t>
                          </a:r>
                          <a:endParaRPr lang="hr-H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76.0%</a:t>
                          </a:r>
                          <a:endParaRPr lang="hr-HR" sz="16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>
                              <a:effectLst/>
                            </a:rPr>
                            <a:t>5</a:t>
                          </a:r>
                          <a:endPara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490410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>
                              <a:effectLst/>
                            </a:rPr>
                            <a:t>CC2</a:t>
                          </a:r>
                          <a:endParaRPr lang="is-I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>
                              <a:effectLst/>
                            </a:rPr>
                            <a:t>9.168</a:t>
                          </a:r>
                          <a:endParaRPr lang="is-IS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 dirty="0">
                              <a:effectLst/>
                            </a:rPr>
                            <a:t>0.1044</a:t>
                          </a:r>
                          <a:endParaRPr lang="is-IS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16.45</a:t>
                          </a:r>
                          <a:endParaRPr lang="hr-HR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600" u="none" strike="noStrike" dirty="0">
                              <a:effectLst/>
                            </a:rPr>
                            <a:t>0.3358</a:t>
                          </a:r>
                          <a:endParaRPr lang="nb-NO" sz="1600" b="0" i="0" u="none" strike="noStrike" dirty="0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116.6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3.2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4.401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3.3</a:t>
                          </a:r>
                          <a:endParaRPr lang="hr-H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74.9%</a:t>
                          </a:r>
                          <a:endParaRPr lang="hr-HR" sz="16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 dirty="0">
                              <a:effectLst/>
                            </a:rPr>
                            <a:t>8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  <a:tr h="572146"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>
                              <a:effectLst/>
                            </a:rPr>
                            <a:t>CC3</a:t>
                          </a:r>
                          <a:endParaRPr lang="en-U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>
                              <a:effectLst/>
                            </a:rPr>
                            <a:t>16.45</a:t>
                          </a:r>
                          <a:endParaRPr lang="hr-HR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nb-NO" sz="1600" u="none" strike="noStrike">
                              <a:effectLst/>
                            </a:rPr>
                            <a:t>0.3358</a:t>
                          </a:r>
                          <a:endParaRPr lang="nb-NO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>
                              <a:effectLst/>
                            </a:rPr>
                            <a:t>23.52</a:t>
                          </a:r>
                          <a:endParaRPr lang="hr-HR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t-IT" sz="1600" u="none" strike="noStrike">
                              <a:effectLst/>
                            </a:rPr>
                            <a:t>0.6867</a:t>
                          </a:r>
                          <a:endParaRPr lang="it-IT" sz="1600" b="0" i="0" u="none" strike="noStrike">
                            <a:solidFill>
                              <a:srgbClr val="0000FF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116.6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2.0</a:t>
                          </a:r>
                          <a:endParaRPr lang="hr-HR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is-IS" sz="1600" u="none" strike="noStrike">
                              <a:effectLst/>
                            </a:rPr>
                            <a:t>4.282</a:t>
                          </a:r>
                          <a:endParaRPr lang="is-IS" sz="1600" b="0" i="0" u="none" strike="noStrike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hr-HR" sz="1600" u="none" strike="noStrike" dirty="0">
                              <a:effectLst/>
                            </a:rPr>
                            <a:t>3.3</a:t>
                          </a:r>
                          <a:endParaRPr lang="hr-HR" sz="1600" b="1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uk-UA" sz="1600" u="none" strike="noStrike" dirty="0">
                              <a:effectLst/>
                            </a:rPr>
                            <a:t>77.0%</a:t>
                          </a:r>
                          <a:endParaRPr lang="uk-UA" sz="1600" b="1" i="0" u="none" strike="noStrike" dirty="0">
                            <a:solidFill>
                              <a:srgbClr val="FF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  <a:tc>
                      <a:txBody>
                        <a:bodyPr/>
                        <a:lstStyle/>
                        <a:p>
                          <a:pPr algn="ctr" fontAlgn="b"/>
                          <a:r>
                            <a:rPr lang="en-US" sz="1600" u="none" strike="noStrike" dirty="0">
                              <a:effectLst/>
                            </a:rPr>
                            <a:t>8</a:t>
                          </a:r>
                          <a:endParaRPr lang="en-US" sz="1600" b="0" i="0" u="none" strike="noStrike" dirty="0">
                            <a:solidFill>
                              <a:srgbClr val="000000"/>
                            </a:solidFill>
                            <a:effectLst/>
                            <a:latin typeface="Calibri" charset="0"/>
                          </a:endParaRPr>
                        </a:p>
                      </a:txBody>
                      <a:tcPr marL="0" marR="0" marT="0" marB="0" anchor="ctr" anchorCtr="1"/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7200" y="4149080"/>
                <a:ext cx="966290" cy="65037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  <m:r>
                        <a:rPr lang="en-US" b="0" i="1" smtClean="0">
                          <a:latin typeface="Cambria Math" charset="0"/>
                        </a:rPr>
                        <m:t>=</m:t>
                      </m:r>
                      <m:f>
                        <m:fPr>
                          <m:ctrlPr>
                            <a:rPr lang="bg-BG" b="0" i="1" smtClean="0">
                              <a:latin typeface="Cambria Math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mtClean="0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b="0" i="1" smtClean="0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b="0" i="1" smtClean="0">
                                      <a:latin typeface="Cambria Math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b="0" i="1" smtClean="0">
                                  <a:latin typeface="Cambria Math" charset="0"/>
                                </a:rPr>
                                <m:t>𝑠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,</m:t>
                              </m:r>
                              <m:r>
                                <a:rPr lang="en-US" b="0" i="1" smtClean="0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sSubPr>
                            <m:e>
                              <m:acc>
                                <m:accPr>
                                  <m:chr m:val="̇"/>
                                  <m:ctrlPr>
                                    <a:rPr lang="en-US" i="1">
                                      <a:latin typeface="Cambria Math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i="1">
                                      <a:latin typeface="Cambria Math" charset="0"/>
                                    </a:rPr>
                                    <m:t>𝑊</m:t>
                                  </m:r>
                                </m:e>
                              </m:acc>
                            </m:e>
                            <m:sub>
                              <m:r>
                                <a:rPr lang="en-US" i="1">
                                  <a:latin typeface="Cambria Math" charset="0"/>
                                </a:rPr>
                                <m:t>𝑐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200" y="4149080"/>
                <a:ext cx="966290" cy="650371"/>
              </a:xfrm>
              <a:prstGeom prst="rect">
                <a:avLst/>
              </a:prstGeom>
              <a:blipFill rotWithShape="0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476176" y="4795135"/>
                <a:ext cx="27456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6176" y="4795135"/>
                <a:ext cx="274562" cy="276999"/>
              </a:xfrm>
              <a:prstGeom prst="rect">
                <a:avLst/>
              </a:prstGeom>
              <a:blipFill rotWithShape="0">
                <a:blip r:embed="rId4"/>
                <a:stretch>
                  <a:fillRect l="-20000" r="-2222" b="-2444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827584" y="4795135"/>
            <a:ext cx="3286708" cy="338554"/>
          </a:xfrm>
          <a:noFill/>
        </p:spPr>
        <p:txBody>
          <a:bodyPr wrap="square" rtlCol="0">
            <a:spAutoFit/>
          </a:bodyPr>
          <a:lstStyle/>
          <a:p>
            <a:pPr marL="0" indent="0">
              <a:spcAft>
                <a:spcPts val="1200"/>
              </a:spcAft>
              <a:buNone/>
            </a:pPr>
            <a:r>
              <a:rPr lang="en-US" sz="1600" b="1" dirty="0" smtClean="0">
                <a:cs typeface="Arial"/>
              </a:rPr>
              <a:t>Compressor isentropic efficiency</a:t>
            </a:r>
            <a:endParaRPr lang="en-US" sz="1600" b="1" dirty="0">
              <a:solidFill>
                <a:srgbClr val="0000FF"/>
              </a:solidFill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12416" y="5265150"/>
                <a:ext cx="627929" cy="396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416" y="5265150"/>
                <a:ext cx="627929" cy="396519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0" name="Content Placeholder 2"/>
          <p:cNvSpPr txBox="1">
            <a:spLocks/>
          </p:cNvSpPr>
          <p:nvPr/>
        </p:nvSpPr>
        <p:spPr>
          <a:xfrm>
            <a:off x="828674" y="5217394"/>
            <a:ext cx="6335614" cy="584775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b="1" dirty="0" smtClean="0">
                <a:cs typeface="Arial"/>
              </a:rPr>
              <a:t>The power required by a reversible compressor operating under the same conditions as the actual compressor</a:t>
            </a:r>
            <a:endParaRPr lang="en-US" sz="1600" b="1" dirty="0">
              <a:solidFill>
                <a:srgbClr val="0000FF"/>
              </a:solidFill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372656" y="5917752"/>
                <a:ext cx="507447" cy="3779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2656" y="5917752"/>
                <a:ext cx="507447" cy="377989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ontent Placeholder 2"/>
          <p:cNvSpPr txBox="1">
            <a:spLocks/>
          </p:cNvSpPr>
          <p:nvPr/>
        </p:nvSpPr>
        <p:spPr>
          <a:xfrm>
            <a:off x="889880" y="5971664"/>
            <a:ext cx="4402199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1200"/>
              </a:spcAft>
              <a:buFont typeface="Arial" panose="020B0604020202020204" pitchFamily="34" charset="0"/>
              <a:buNone/>
            </a:pPr>
            <a:r>
              <a:rPr lang="en-US" sz="1600" b="1" dirty="0" smtClean="0">
                <a:cs typeface="Arial"/>
              </a:rPr>
              <a:t>The power required by </a:t>
            </a:r>
            <a:r>
              <a:rPr lang="en-US" sz="1600" b="1" smtClean="0">
                <a:cs typeface="Arial"/>
              </a:rPr>
              <a:t>the compressor</a:t>
            </a:r>
            <a:endParaRPr lang="en-US" sz="1600" b="1" dirty="0">
              <a:solidFill>
                <a:srgbClr val="0000FF"/>
              </a:solidFill>
              <a:cs typeface="Arial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7482719" y="1700808"/>
                <a:ext cx="257633" cy="27699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 smtClean="0">
                              <a:latin typeface="Cambria Math" charset="0"/>
                            </a:rPr>
                          </m:ctrlPr>
                        </m:sSubPr>
                        <m:e>
                          <m:r>
                            <a:rPr lang="en-US" i="1" smtClean="0">
                              <a:latin typeface="Cambria Math" charset="0"/>
                              <a:ea typeface="Cambria Math" charset="0"/>
                              <a:cs typeface="Cambria Math" charset="0"/>
                            </a:rPr>
                            <m:t>𝜂</m:t>
                          </m:r>
                        </m:e>
                        <m:sub>
                          <m:r>
                            <a:rPr lang="en-US" b="0" i="1" smtClean="0"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82719" y="1700808"/>
                <a:ext cx="257633" cy="276999"/>
              </a:xfrm>
              <a:prstGeom prst="rect">
                <a:avLst/>
              </a:prstGeom>
              <a:blipFill rotWithShape="0">
                <a:blip r:embed="rId7"/>
                <a:stretch>
                  <a:fillRect l="-23256" r="-4651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004048" y="1700808"/>
                <a:ext cx="507447" cy="3779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04048" y="1700808"/>
                <a:ext cx="507447" cy="377989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6032303" y="1664329"/>
                <a:ext cx="627929" cy="39651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i="1">
                              <a:latin typeface="Cambria Math" charset="0"/>
                            </a:rPr>
                          </m:ctrlPr>
                        </m:sSubPr>
                        <m:e>
                          <m:acc>
                            <m:accPr>
                              <m:chr m:val="̇"/>
                              <m:ctrlPr>
                                <a:rPr lang="en-US" i="1">
                                  <a:latin typeface="Cambria Math" charset="0"/>
                                </a:rPr>
                              </m:ctrlPr>
                            </m:accPr>
                            <m:e>
                              <m:r>
                                <a:rPr lang="en-US" i="1">
                                  <a:latin typeface="Cambria Math" charset="0"/>
                                </a:rPr>
                                <m:t>𝑊</m:t>
                              </m:r>
                            </m:e>
                          </m:acc>
                        </m:e>
                        <m:sub>
                          <m:r>
                            <a:rPr lang="en-US" i="1">
                              <a:latin typeface="Cambria Math" charset="0"/>
                            </a:rPr>
                            <m:t>𝑠</m:t>
                          </m:r>
                          <m:r>
                            <a:rPr lang="en-US" i="1">
                              <a:latin typeface="Cambria Math" charset="0"/>
                            </a:rPr>
                            <m:t>,</m:t>
                          </m:r>
                          <m:r>
                            <a:rPr lang="en-US" i="1">
                              <a:latin typeface="Cambria Math" charset="0"/>
                            </a:rPr>
                            <m:t>𝑐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2303" y="1664329"/>
                <a:ext cx="627929" cy="396519"/>
              </a:xfrm>
              <a:prstGeom prst="rect">
                <a:avLst/>
              </a:prstGeom>
              <a:blipFill rotWithShape="0"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Cold Compressors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3313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29</a:t>
            </a:fld>
            <a:endParaRPr lang="sv-SE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</p:spPr>
        <p:txBody>
          <a:bodyPr/>
          <a:lstStyle/>
          <a:p>
            <a:r>
              <a:rPr lang="en-US" dirty="0" smtClean="0"/>
              <a:t>2 K Test </a:t>
            </a:r>
            <a:r>
              <a:rPr lang="en-US" dirty="0"/>
              <a:t>C</a:t>
            </a:r>
            <a:r>
              <a:rPr lang="en-US" dirty="0" smtClean="0"/>
              <a:t>ircuit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3" t="6137" r="2658" b="29781"/>
          <a:stretch/>
        </p:blipFill>
        <p:spPr>
          <a:xfrm>
            <a:off x="35496" y="2348880"/>
            <a:ext cx="9016039" cy="432048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23528" y="1467361"/>
            <a:ext cx="766848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charset="0"/>
              <a:buChar char="•"/>
            </a:pPr>
            <a:r>
              <a:rPr lang="en-US" sz="1400" dirty="0" smtClean="0">
                <a:solidFill>
                  <a:srgbClr val="000000"/>
                </a:solidFill>
              </a:rPr>
              <a:t>CV32891 </a:t>
            </a:r>
            <a:r>
              <a:rPr lang="en-US" sz="1400" dirty="0">
                <a:solidFill>
                  <a:srgbClr val="000000"/>
                </a:solidFill>
              </a:rPr>
              <a:t>controls PI32890 (probably constant around 1.22 bara)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EH32891 equals the non-isothermal heat load (constant)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EH32890 is set to a constant value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EH31890 equals total isothermal load minus EH32890 (simulates number of CMs attached)</a:t>
            </a:r>
          </a:p>
          <a:p>
            <a:pPr marL="171450" indent="-171450">
              <a:buFont typeface="Arial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CV31890 controls </a:t>
            </a:r>
            <a:r>
              <a:rPr lang="en-US" sz="1400" dirty="0" smtClean="0">
                <a:solidFill>
                  <a:srgbClr val="000000"/>
                </a:solidFill>
              </a:rPr>
              <a:t>LI32890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0368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Shape 79"/>
          <p:cNvSpPr/>
          <p:nvPr/>
        </p:nvSpPr>
        <p:spPr>
          <a:xfrm flipH="1" flipV="1">
            <a:off x="1430867" y="2963333"/>
            <a:ext cx="4233010" cy="1010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385193" y="1814109"/>
            <a:ext cx="1234479" cy="597271"/>
            <a:chOff x="457200" y="1607592"/>
            <a:chExt cx="1234479" cy="597271"/>
          </a:xfrm>
        </p:grpSpPr>
        <p:sp>
          <p:nvSpPr>
            <p:cNvPr id="10" name="Shape 39"/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1" name="Shape 40"/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>
                  <a:latin typeface="+mj-lt"/>
                  <a:cs typeface="Calibri"/>
                </a:rPr>
                <a:t>Pure Helium </a:t>
              </a:r>
            </a:p>
            <a:p>
              <a:pPr lvl="0" algn="ctr">
                <a:defRPr sz="1800"/>
              </a:pPr>
              <a:r>
                <a:rPr lang="en-US" sz="1100">
                  <a:latin typeface="+mj-lt"/>
                  <a:cs typeface="Calibri"/>
                </a:rPr>
                <a:t>Gas </a:t>
              </a:r>
              <a:r>
                <a:rPr lang="en-US" sz="1100" smtClean="0">
                  <a:latin typeface="+mj-lt"/>
                  <a:cs typeface="Calibri"/>
                </a:rPr>
                <a:t>Storage</a:t>
              </a:r>
              <a:endParaRPr lang="en-US" sz="1100">
                <a:latin typeface="+mj-lt"/>
                <a:cs typeface="Calibri"/>
              </a:endParaRPr>
            </a:p>
          </p:txBody>
        </p:sp>
      </p:grpSp>
      <p:sp>
        <p:nvSpPr>
          <p:cNvPr id="15" name="Shape 77"/>
          <p:cNvSpPr/>
          <p:nvPr/>
        </p:nvSpPr>
        <p:spPr>
          <a:xfrm flipV="1">
            <a:off x="755576" y="2125011"/>
            <a:ext cx="0" cy="70356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" name="Shape 78"/>
          <p:cNvSpPr/>
          <p:nvPr/>
        </p:nvSpPr>
        <p:spPr>
          <a:xfrm>
            <a:off x="706245" y="269211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78"/>
                  <a:pt x="17978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" name="Shape 79"/>
          <p:cNvSpPr/>
          <p:nvPr/>
        </p:nvSpPr>
        <p:spPr>
          <a:xfrm>
            <a:off x="1443608" y="2406693"/>
            <a:ext cx="0" cy="27151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" name="Shape 80"/>
          <p:cNvSpPr/>
          <p:nvPr/>
        </p:nvSpPr>
        <p:spPr>
          <a:xfrm>
            <a:off x="706245" y="24218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" name="Shape 81"/>
          <p:cNvSpPr/>
          <p:nvPr/>
        </p:nvSpPr>
        <p:spPr>
          <a:xfrm flipV="1">
            <a:off x="2959224" y="24066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" name="Shape 82"/>
          <p:cNvSpPr/>
          <p:nvPr/>
        </p:nvSpPr>
        <p:spPr>
          <a:xfrm>
            <a:off x="2908424" y="25493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2" name="Shape 83"/>
          <p:cNvSpPr/>
          <p:nvPr/>
        </p:nvSpPr>
        <p:spPr>
          <a:xfrm>
            <a:off x="1439333" y="2671233"/>
            <a:ext cx="6589051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3" name="Shape 85"/>
          <p:cNvSpPr/>
          <p:nvPr/>
        </p:nvSpPr>
        <p:spPr>
          <a:xfrm flipV="1">
            <a:off x="986408" y="2828571"/>
            <a:ext cx="0" cy="668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4" name="Shape 86"/>
          <p:cNvSpPr/>
          <p:nvPr/>
        </p:nvSpPr>
        <p:spPr>
          <a:xfrm>
            <a:off x="935608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63"/>
                  <a:pt x="17978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9" name="Shape 106"/>
          <p:cNvSpPr/>
          <p:nvPr/>
        </p:nvSpPr>
        <p:spPr>
          <a:xfrm>
            <a:off x="4965824" y="31886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90" y="7163"/>
                  <a:pt x="17889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0" name="Shape 107"/>
          <p:cNvSpPr/>
          <p:nvPr/>
        </p:nvSpPr>
        <p:spPr>
          <a:xfrm>
            <a:off x="5473824" y="3039411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1" name="Shape 108"/>
          <p:cNvSpPr/>
          <p:nvPr/>
        </p:nvSpPr>
        <p:spPr>
          <a:xfrm>
            <a:off x="5423024" y="29771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78" y="14368"/>
                  <a:pt x="3480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2" name="Shape 118"/>
          <p:cNvSpPr/>
          <p:nvPr/>
        </p:nvSpPr>
        <p:spPr>
          <a:xfrm>
            <a:off x="6325590" y="409388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3" name="Shape 120"/>
          <p:cNvSpPr/>
          <p:nvPr/>
        </p:nvSpPr>
        <p:spPr>
          <a:xfrm>
            <a:off x="6439975" y="48309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4" name="Shape 121"/>
          <p:cNvSpPr/>
          <p:nvPr/>
        </p:nvSpPr>
        <p:spPr>
          <a:xfrm flipV="1">
            <a:off x="6605281" y="3589874"/>
            <a:ext cx="0" cy="69833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5" name="Shape 122"/>
          <p:cNvSpPr/>
          <p:nvPr/>
        </p:nvSpPr>
        <p:spPr>
          <a:xfrm>
            <a:off x="6558675" y="409389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6" name="Shape 123"/>
          <p:cNvSpPr/>
          <p:nvPr/>
        </p:nvSpPr>
        <p:spPr>
          <a:xfrm flipV="1">
            <a:off x="6372200" y="3793074"/>
            <a:ext cx="0" cy="43213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7" name="Shape 124"/>
          <p:cNvSpPr/>
          <p:nvPr/>
        </p:nvSpPr>
        <p:spPr>
          <a:xfrm flipV="1">
            <a:off x="4283968" y="5731942"/>
            <a:ext cx="288156" cy="555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38" name="Shape 126"/>
          <p:cNvSpPr/>
          <p:nvPr/>
        </p:nvSpPr>
        <p:spPr>
          <a:xfrm>
            <a:off x="4237360" y="2979862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62" y="14368"/>
                  <a:pt x="3464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39" name="Shape 149"/>
          <p:cNvSpPr/>
          <p:nvPr/>
        </p:nvSpPr>
        <p:spPr>
          <a:xfrm flipV="1">
            <a:off x="774035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0" name="Shape 150"/>
          <p:cNvSpPr/>
          <p:nvPr/>
        </p:nvSpPr>
        <p:spPr>
          <a:xfrm>
            <a:off x="7693744" y="35834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1" name="Shape 152"/>
          <p:cNvSpPr/>
          <p:nvPr/>
        </p:nvSpPr>
        <p:spPr>
          <a:xfrm>
            <a:off x="8413874" y="345851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2" name="Shape 157"/>
          <p:cNvSpPr/>
          <p:nvPr/>
        </p:nvSpPr>
        <p:spPr>
          <a:xfrm flipH="1" flipV="1">
            <a:off x="3851920" y="4297214"/>
            <a:ext cx="6858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43" name="Shape 158"/>
          <p:cNvSpPr/>
          <p:nvPr/>
        </p:nvSpPr>
        <p:spPr>
          <a:xfrm>
            <a:off x="4440684" y="425634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29" y="17915"/>
                  <a:pt x="7129" y="3517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44" name="Shape 159"/>
          <p:cNvSpPr/>
          <p:nvPr/>
        </p:nvSpPr>
        <p:spPr>
          <a:xfrm flipV="1">
            <a:off x="3851920" y="3937174"/>
            <a:ext cx="0" cy="36004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45" name="Group 44"/>
          <p:cNvGrpSpPr/>
          <p:nvPr/>
        </p:nvGrpSpPr>
        <p:grpSpPr>
          <a:xfrm>
            <a:off x="2654300" y="1837267"/>
            <a:ext cx="1229130" cy="575733"/>
            <a:chOff x="2339752" y="2852936"/>
            <a:chExt cx="1234479" cy="564089"/>
          </a:xfrm>
        </p:grpSpPr>
        <p:sp>
          <p:nvSpPr>
            <p:cNvPr id="46" name="Shape 39"/>
            <p:cNvSpPr/>
            <p:nvPr/>
          </p:nvSpPr>
          <p:spPr>
            <a:xfrm>
              <a:off x="2339752" y="2852936"/>
              <a:ext cx="1234479" cy="564089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47" name="Shape 40"/>
            <p:cNvSpPr/>
            <p:nvPr/>
          </p:nvSpPr>
          <p:spPr>
            <a:xfrm>
              <a:off x="2445583" y="2974274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smtClean="0">
                  <a:latin typeface="+mj-lt"/>
                  <a:cs typeface="Calibri"/>
                </a:rPr>
                <a:t>Standalone Helium Purifier</a:t>
              </a:r>
              <a:endParaRPr sz="1100">
                <a:latin typeface="+mj-lt"/>
                <a:cs typeface="Calibri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4550833" y="1840590"/>
            <a:ext cx="1219159" cy="568178"/>
            <a:chOff x="2195736" y="2883651"/>
            <a:chExt cx="1296144" cy="597271"/>
          </a:xfrm>
        </p:grpSpPr>
        <p:sp>
          <p:nvSpPr>
            <p:cNvPr id="49" name="Shape 39"/>
            <p:cNvSpPr/>
            <p:nvPr/>
          </p:nvSpPr>
          <p:spPr>
            <a:xfrm>
              <a:off x="2195736" y="2883651"/>
              <a:ext cx="129614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50" name="Shape 40"/>
            <p:cNvSpPr/>
            <p:nvPr/>
          </p:nvSpPr>
          <p:spPr>
            <a:xfrm>
              <a:off x="2411760" y="2981059"/>
              <a:ext cx="1008112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smtClean="0">
                  <a:latin typeface="+mj-lt"/>
                  <a:cs typeface="Calibri"/>
                </a:rPr>
                <a:t>Helium Recovery System</a:t>
              </a:r>
              <a:endParaRPr sz="1100">
                <a:latin typeface="+mj-lt"/>
                <a:cs typeface="Calibri"/>
              </a:endParaRPr>
            </a:p>
          </p:txBody>
        </p:sp>
      </p:grpSp>
      <p:sp>
        <p:nvSpPr>
          <p:cNvPr id="56" name="Shape 84"/>
          <p:cNvSpPr/>
          <p:nvPr/>
        </p:nvSpPr>
        <p:spPr>
          <a:xfrm>
            <a:off x="5607628" y="24085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57" name="Shape 79"/>
          <p:cNvSpPr/>
          <p:nvPr/>
        </p:nvSpPr>
        <p:spPr>
          <a:xfrm flipH="1" flipV="1">
            <a:off x="749300" y="2827867"/>
            <a:ext cx="4270498" cy="7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59" name="Shape 80"/>
          <p:cNvSpPr/>
          <p:nvPr/>
        </p:nvSpPr>
        <p:spPr>
          <a:xfrm>
            <a:off x="937387" y="282857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60" name="Shape 80"/>
          <p:cNvSpPr/>
          <p:nvPr/>
        </p:nvSpPr>
        <p:spPr>
          <a:xfrm>
            <a:off x="4968129" y="282464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68" y="14383"/>
                  <a:pt x="3569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61" name="Group 60"/>
          <p:cNvGrpSpPr/>
          <p:nvPr/>
        </p:nvGrpSpPr>
        <p:grpSpPr>
          <a:xfrm>
            <a:off x="395536" y="3356992"/>
            <a:ext cx="1234479" cy="597271"/>
            <a:chOff x="457200" y="1631146"/>
            <a:chExt cx="1234479" cy="597271"/>
          </a:xfrm>
        </p:grpSpPr>
        <p:sp>
          <p:nvSpPr>
            <p:cNvPr id="62" name="Shape 39"/>
            <p:cNvSpPr/>
            <p:nvPr/>
          </p:nvSpPr>
          <p:spPr>
            <a:xfrm>
              <a:off x="457200" y="1631146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63" name="Shape 40"/>
            <p:cNvSpPr/>
            <p:nvPr/>
          </p:nvSpPr>
          <p:spPr>
            <a:xfrm>
              <a:off x="611560" y="1731045"/>
              <a:ext cx="92576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smtClean="0">
                  <a:latin typeface="+mj-lt"/>
                  <a:cs typeface="Calibri"/>
                </a:rPr>
                <a:t>Accelerator</a:t>
              </a:r>
            </a:p>
            <a:p>
              <a:pPr lvl="0" algn="ctr">
                <a:defRPr sz="1800"/>
              </a:pPr>
              <a:r>
                <a:rPr lang="en-US" sz="1100" smtClean="0">
                  <a:latin typeface="+mj-lt"/>
                  <a:cs typeface="Calibri"/>
                </a:rPr>
                <a:t>Cryoplant</a:t>
              </a:r>
              <a:endParaRPr sz="1100">
                <a:latin typeface="+mj-lt"/>
                <a:cs typeface="Calibri"/>
              </a:endParaRPr>
            </a:p>
          </p:txBody>
        </p:sp>
      </p:grpSp>
      <p:sp>
        <p:nvSpPr>
          <p:cNvPr id="67" name="Shape 84"/>
          <p:cNvSpPr/>
          <p:nvPr/>
        </p:nvSpPr>
        <p:spPr>
          <a:xfrm>
            <a:off x="1397298" y="2415573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3359275" y="3327269"/>
            <a:ext cx="673099" cy="609600"/>
            <a:chOff x="2286001" y="3670300"/>
            <a:chExt cx="673099" cy="609600"/>
          </a:xfrm>
        </p:grpSpPr>
        <p:sp>
          <p:nvSpPr>
            <p:cNvPr id="71" name="Shape 49"/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72" name="Shape 50"/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smtClean="0">
                  <a:latin typeface="+mj-lt"/>
                </a:rPr>
                <a:t>5 m</a:t>
              </a:r>
              <a:r>
                <a:rPr lang="en-US" sz="1100" baseline="30000" smtClean="0">
                  <a:latin typeface="+mj-lt"/>
                </a:rPr>
                <a:t>3</a:t>
              </a:r>
              <a:r>
                <a:rPr lang="en-US" sz="1100" smtClean="0">
                  <a:latin typeface="+mj-lt"/>
                </a:rPr>
                <a:t>   </a:t>
              </a:r>
            </a:p>
            <a:p>
              <a:pPr lvl="0" algn="ctr">
                <a:defRPr sz="1800"/>
              </a:pPr>
              <a:r>
                <a:rPr lang="en-US" sz="1100" err="1" smtClean="0">
                  <a:latin typeface="+mj-lt"/>
                </a:rPr>
                <a:t>LHe</a:t>
              </a:r>
              <a:r>
                <a:rPr lang="en-US" sz="1100" smtClean="0">
                  <a:latin typeface="+mj-lt"/>
                </a:rPr>
                <a:t> </a:t>
              </a:r>
              <a:r>
                <a:rPr lang="en-US" sz="1100" smtClean="0">
                  <a:latin typeface="+mj-lt"/>
                  <a:cs typeface="Calibri"/>
                </a:rPr>
                <a:t>Tank</a:t>
              </a:r>
              <a:endParaRPr sz="1100">
                <a:latin typeface="+mj-lt"/>
                <a:cs typeface="Calibri"/>
              </a:endParaRPr>
            </a:p>
          </p:txBody>
        </p:sp>
      </p:grpSp>
      <p:sp>
        <p:nvSpPr>
          <p:cNvPr id="73" name="Shape 101"/>
          <p:cNvSpPr/>
          <p:nvPr/>
        </p:nvSpPr>
        <p:spPr>
          <a:xfrm>
            <a:off x="3923928" y="2065093"/>
            <a:ext cx="6732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4" name="Rectangle 73"/>
          <p:cNvSpPr/>
          <p:nvPr/>
        </p:nvSpPr>
        <p:spPr>
          <a:xfrm>
            <a:off x="5580112" y="2569022"/>
            <a:ext cx="144016" cy="21602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75" name="Shape 102"/>
          <p:cNvSpPr/>
          <p:nvPr/>
        </p:nvSpPr>
        <p:spPr>
          <a:xfrm>
            <a:off x="3858270" y="201775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33" y="3538"/>
                  <a:pt x="14333" y="17936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76" name="Shape 79"/>
          <p:cNvSpPr/>
          <p:nvPr/>
        </p:nvSpPr>
        <p:spPr>
          <a:xfrm>
            <a:off x="5655295" y="2414067"/>
            <a:ext cx="0" cy="56197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7" name="Rectangle 76"/>
          <p:cNvSpPr/>
          <p:nvPr/>
        </p:nvSpPr>
        <p:spPr>
          <a:xfrm>
            <a:off x="4953248" y="2967162"/>
            <a:ext cx="129158" cy="1059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78" name="Shape 105"/>
          <p:cNvSpPr/>
          <p:nvPr/>
        </p:nvSpPr>
        <p:spPr>
          <a:xfrm flipV="1">
            <a:off x="5016624" y="2839516"/>
            <a:ext cx="0" cy="48577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79" name="Shape 82"/>
          <p:cNvSpPr/>
          <p:nvPr/>
        </p:nvSpPr>
        <p:spPr>
          <a:xfrm>
            <a:off x="4735066" y="319588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0" name="Rectangle 79"/>
          <p:cNvSpPr/>
          <p:nvPr/>
        </p:nvSpPr>
        <p:spPr>
          <a:xfrm>
            <a:off x="4709666" y="2641030"/>
            <a:ext cx="160908" cy="39851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81" name="Shape 81"/>
          <p:cNvSpPr/>
          <p:nvPr/>
        </p:nvSpPr>
        <p:spPr>
          <a:xfrm flipV="1">
            <a:off x="4788024" y="2425006"/>
            <a:ext cx="0" cy="8640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82" name="Group 81"/>
          <p:cNvGrpSpPr/>
          <p:nvPr/>
        </p:nvGrpSpPr>
        <p:grpSpPr>
          <a:xfrm>
            <a:off x="7452320" y="2857054"/>
            <a:ext cx="1234479" cy="597271"/>
            <a:chOff x="457200" y="1607592"/>
            <a:chExt cx="1234479" cy="597271"/>
          </a:xfrm>
        </p:grpSpPr>
        <p:sp>
          <p:nvSpPr>
            <p:cNvPr id="83" name="Shape 39"/>
            <p:cNvSpPr/>
            <p:nvPr/>
          </p:nvSpPr>
          <p:spPr>
            <a:xfrm>
              <a:off x="457200" y="1607592"/>
              <a:ext cx="1234479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84" name="Shape 40"/>
            <p:cNvSpPr/>
            <p:nvPr/>
          </p:nvSpPr>
          <p:spPr>
            <a:xfrm>
              <a:off x="601216" y="1632993"/>
              <a:ext cx="925760" cy="536899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smtClean="0">
                  <a:latin typeface="+mj-lt"/>
                  <a:cs typeface="Calibri"/>
                </a:rPr>
                <a:t>Target Moderator</a:t>
              </a:r>
            </a:p>
            <a:p>
              <a:pPr lvl="0" algn="ctr">
                <a:defRPr sz="1800"/>
              </a:pPr>
              <a:r>
                <a:rPr lang="en-US" sz="1100" smtClean="0">
                  <a:latin typeface="+mj-lt"/>
                  <a:cs typeface="Calibri"/>
                </a:rPr>
                <a:t>Cryoplant</a:t>
              </a:r>
              <a:endParaRPr sz="1100">
                <a:latin typeface="+mj-lt"/>
                <a:cs typeface="Calibri"/>
              </a:endParaRPr>
            </a:p>
          </p:txBody>
        </p:sp>
      </p:grpSp>
      <p:sp>
        <p:nvSpPr>
          <p:cNvPr id="85" name="Shape 39"/>
          <p:cNvSpPr/>
          <p:nvPr/>
        </p:nvSpPr>
        <p:spPr>
          <a:xfrm>
            <a:off x="4601633" y="4225206"/>
            <a:ext cx="1168399" cy="554227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6" name="Shape 40"/>
          <p:cNvSpPr/>
          <p:nvPr/>
        </p:nvSpPr>
        <p:spPr>
          <a:xfrm>
            <a:off x="4716016" y="4350172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err="1" smtClean="0">
                <a:latin typeface="+mj-lt"/>
                <a:cs typeface="Calibri"/>
              </a:rPr>
              <a:t>LHe</a:t>
            </a:r>
            <a:r>
              <a:rPr lang="en-US" sz="1100" smtClean="0">
                <a:latin typeface="+mj-lt"/>
                <a:cs typeface="Calibri"/>
              </a:rPr>
              <a:t> Mobile </a:t>
            </a:r>
            <a:r>
              <a:rPr lang="en-US" sz="1100" err="1" smtClean="0">
                <a:latin typeface="+mj-lt"/>
                <a:cs typeface="Calibri"/>
              </a:rPr>
              <a:t>Dewars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87" name="Shape 39"/>
          <p:cNvSpPr/>
          <p:nvPr/>
        </p:nvSpPr>
        <p:spPr>
          <a:xfrm>
            <a:off x="6012160" y="4225206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88" name="Shape 40"/>
          <p:cNvSpPr/>
          <p:nvPr/>
        </p:nvSpPr>
        <p:spPr>
          <a:xfrm>
            <a:off x="6144766" y="4267622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Test Stand </a:t>
            </a:r>
            <a:r>
              <a:rPr lang="en-US" sz="1100" err="1" smtClean="0">
                <a:latin typeface="+mj-lt"/>
                <a:cs typeface="Calibri"/>
              </a:rPr>
              <a:t>Cryodistribution</a:t>
            </a:r>
            <a:r>
              <a:rPr lang="en-US" sz="1100" smtClean="0">
                <a:latin typeface="+mj-lt"/>
                <a:cs typeface="Calibri"/>
              </a:rPr>
              <a:t> System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89" name="Shape 39"/>
          <p:cNvSpPr/>
          <p:nvPr/>
        </p:nvSpPr>
        <p:spPr>
          <a:xfrm>
            <a:off x="4572000" y="5449342"/>
            <a:ext cx="1234479" cy="59727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0" name="Shape 40"/>
          <p:cNvSpPr/>
          <p:nvPr/>
        </p:nvSpPr>
        <p:spPr>
          <a:xfrm>
            <a:off x="4696966" y="5565428"/>
            <a:ext cx="1008112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Instruments &amp; Experiments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91" name="Shape 39"/>
          <p:cNvSpPr/>
          <p:nvPr/>
        </p:nvSpPr>
        <p:spPr>
          <a:xfrm>
            <a:off x="3131840" y="4585246"/>
            <a:ext cx="936104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2" name="Shape 40"/>
          <p:cNvSpPr/>
          <p:nvPr/>
        </p:nvSpPr>
        <p:spPr>
          <a:xfrm>
            <a:off x="3142184" y="4710106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LN2 Storage Tanks</a:t>
            </a:r>
            <a:endParaRPr lang="en-US" sz="1100">
              <a:latin typeface="+mj-lt"/>
              <a:cs typeface="Calibri"/>
            </a:endParaRPr>
          </a:p>
        </p:txBody>
      </p:sp>
      <p:sp>
        <p:nvSpPr>
          <p:cNvPr id="93" name="Shape 39"/>
          <p:cNvSpPr/>
          <p:nvPr/>
        </p:nvSpPr>
        <p:spPr>
          <a:xfrm>
            <a:off x="3131840" y="5449342"/>
            <a:ext cx="936104" cy="597271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12700">
            <a:solidFill>
              <a:schemeClr val="accent6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4" name="Shape 40"/>
          <p:cNvSpPr/>
          <p:nvPr/>
        </p:nvSpPr>
        <p:spPr>
          <a:xfrm>
            <a:off x="3106868" y="555920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LN2 Mobile </a:t>
            </a:r>
            <a:r>
              <a:rPr lang="en-US" sz="1100" err="1" smtClean="0">
                <a:latin typeface="+mj-lt"/>
                <a:cs typeface="Calibri"/>
              </a:rPr>
              <a:t>Dewars</a:t>
            </a:r>
            <a:endParaRPr lang="en-US" sz="1100">
              <a:latin typeface="+mj-lt"/>
              <a:cs typeface="Calibri"/>
            </a:endParaRPr>
          </a:p>
        </p:txBody>
      </p:sp>
      <p:sp>
        <p:nvSpPr>
          <p:cNvPr id="95" name="Shape 39"/>
          <p:cNvSpPr/>
          <p:nvPr/>
        </p:nvSpPr>
        <p:spPr>
          <a:xfrm>
            <a:off x="395536" y="4585246"/>
            <a:ext cx="1152128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6" name="Shape 40"/>
          <p:cNvSpPr/>
          <p:nvPr/>
        </p:nvSpPr>
        <p:spPr>
          <a:xfrm>
            <a:off x="528141" y="4603013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err="1" smtClean="0">
                <a:latin typeface="+mj-lt"/>
                <a:cs typeface="Calibri"/>
              </a:rPr>
              <a:t>Cryodistribution</a:t>
            </a:r>
            <a:r>
              <a:rPr lang="en-US" sz="1100" smtClean="0">
                <a:latin typeface="+mj-lt"/>
                <a:cs typeface="Calibri"/>
              </a:rPr>
              <a:t> System for  Elliptical Linac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97" name="Shape 39"/>
          <p:cNvSpPr/>
          <p:nvPr/>
        </p:nvSpPr>
        <p:spPr>
          <a:xfrm>
            <a:off x="395536" y="5449342"/>
            <a:ext cx="1152128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98" name="Shape 40"/>
          <p:cNvSpPr/>
          <p:nvPr/>
        </p:nvSpPr>
        <p:spPr>
          <a:xfrm>
            <a:off x="482401" y="5530610"/>
            <a:ext cx="1008112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Elliptical</a:t>
            </a:r>
          </a:p>
          <a:p>
            <a:pPr lvl="0" algn="ctr">
              <a:defRPr sz="1800"/>
            </a:pPr>
            <a:r>
              <a:rPr lang="en-US" sz="1100" err="1" smtClean="0">
                <a:latin typeface="+mj-lt"/>
                <a:cs typeface="Calibri"/>
              </a:rPr>
              <a:t>Cryomodules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99" name="Shape 39"/>
          <p:cNvSpPr/>
          <p:nvPr/>
        </p:nvSpPr>
        <p:spPr>
          <a:xfrm>
            <a:off x="6012160" y="5449342"/>
            <a:ext cx="1234479" cy="597271"/>
          </a:xfrm>
          <a:prstGeom prst="rect">
            <a:avLst/>
          </a:prstGeom>
          <a:solidFill>
            <a:srgbClr val="B7DEE8"/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0" name="Shape 40"/>
          <p:cNvSpPr/>
          <p:nvPr/>
        </p:nvSpPr>
        <p:spPr>
          <a:xfrm>
            <a:off x="6124426" y="5641131"/>
            <a:ext cx="1008112" cy="1778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Test Stand Lund 2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101" name="Shape 39"/>
          <p:cNvSpPr/>
          <p:nvPr/>
        </p:nvSpPr>
        <p:spPr>
          <a:xfrm>
            <a:off x="7452320" y="3721150"/>
            <a:ext cx="1234479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2" name="Shape 40"/>
          <p:cNvSpPr/>
          <p:nvPr/>
        </p:nvSpPr>
        <p:spPr>
          <a:xfrm>
            <a:off x="7584926" y="3763566"/>
            <a:ext cx="925760" cy="5343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Target </a:t>
            </a:r>
            <a:r>
              <a:rPr lang="en-US" sz="1100" err="1" smtClean="0">
                <a:latin typeface="+mj-lt"/>
                <a:cs typeface="Calibri"/>
              </a:rPr>
              <a:t>Cryodistribution</a:t>
            </a:r>
            <a:r>
              <a:rPr lang="en-US" sz="1100" smtClean="0">
                <a:latin typeface="+mj-lt"/>
                <a:cs typeface="Calibri"/>
              </a:rPr>
              <a:t> System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103" name="Shape 39"/>
          <p:cNvSpPr/>
          <p:nvPr/>
        </p:nvSpPr>
        <p:spPr>
          <a:xfrm>
            <a:off x="7452320" y="4585246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4" name="Shape 40"/>
          <p:cNvSpPr/>
          <p:nvPr/>
        </p:nvSpPr>
        <p:spPr>
          <a:xfrm>
            <a:off x="7606092" y="4675931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Hydrogen Circulation Box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105" name="Shape 39"/>
          <p:cNvSpPr/>
          <p:nvPr/>
        </p:nvSpPr>
        <p:spPr>
          <a:xfrm>
            <a:off x="7452320" y="5449342"/>
            <a:ext cx="1234479" cy="59727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  <a:ln w="12700">
            <a:solidFill>
              <a:schemeClr val="accent4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06" name="Shape 40"/>
          <p:cNvSpPr/>
          <p:nvPr/>
        </p:nvSpPr>
        <p:spPr>
          <a:xfrm>
            <a:off x="7616676" y="5550198"/>
            <a:ext cx="925760" cy="3547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Hydrogen Moderator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110" name="Shape 123"/>
          <p:cNvSpPr/>
          <p:nvPr/>
        </p:nvSpPr>
        <p:spPr>
          <a:xfrm flipH="1" flipV="1">
            <a:off x="5796136" y="3793158"/>
            <a:ext cx="57606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1" name="Shape 123"/>
          <p:cNvSpPr/>
          <p:nvPr/>
        </p:nvSpPr>
        <p:spPr>
          <a:xfrm flipH="1" flipV="1">
            <a:off x="5804603" y="3589793"/>
            <a:ext cx="8079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2" name="Shape 149"/>
          <p:cNvSpPr/>
          <p:nvPr/>
        </p:nvSpPr>
        <p:spPr>
          <a:xfrm flipV="1">
            <a:off x="8460432" y="34331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3" name="Shape 149"/>
          <p:cNvSpPr/>
          <p:nvPr/>
        </p:nvSpPr>
        <p:spPr>
          <a:xfrm flipV="1">
            <a:off x="7734002" y="429036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4" name="Shape 150"/>
          <p:cNvSpPr/>
          <p:nvPr/>
        </p:nvSpPr>
        <p:spPr>
          <a:xfrm>
            <a:off x="7687394" y="445343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5" name="Shape 149"/>
          <p:cNvSpPr/>
          <p:nvPr/>
        </p:nvSpPr>
        <p:spPr>
          <a:xfrm flipH="1" flipV="1">
            <a:off x="8448800" y="4325416"/>
            <a:ext cx="5282" cy="252981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6" name="Shape 149"/>
          <p:cNvSpPr/>
          <p:nvPr/>
        </p:nvSpPr>
        <p:spPr>
          <a:xfrm flipV="1">
            <a:off x="7753052" y="5160318"/>
            <a:ext cx="0" cy="28803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17" name="Shape 150"/>
          <p:cNvSpPr/>
          <p:nvPr/>
        </p:nvSpPr>
        <p:spPr>
          <a:xfrm>
            <a:off x="7706444" y="532020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395" y="7163"/>
                  <a:pt x="17794" y="7163"/>
                  <a:pt x="21600" y="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18" name="Shape 149"/>
          <p:cNvSpPr/>
          <p:nvPr/>
        </p:nvSpPr>
        <p:spPr>
          <a:xfrm flipH="1" flipV="1">
            <a:off x="8473131" y="5182667"/>
            <a:ext cx="0" cy="265682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1" name="Shape 97"/>
          <p:cNvSpPr/>
          <p:nvPr/>
        </p:nvSpPr>
        <p:spPr>
          <a:xfrm>
            <a:off x="4102224" y="3544211"/>
            <a:ext cx="457200" cy="12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2" name="Shape 98"/>
          <p:cNvSpPr/>
          <p:nvPr/>
        </p:nvSpPr>
        <p:spPr>
          <a:xfrm>
            <a:off x="4019571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3" name="Shape 99"/>
          <p:cNvSpPr/>
          <p:nvPr/>
        </p:nvSpPr>
        <p:spPr>
          <a:xfrm flipH="1" flipV="1">
            <a:off x="3995936" y="3772937"/>
            <a:ext cx="5634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4" name="Shape 100"/>
          <p:cNvSpPr/>
          <p:nvPr/>
        </p:nvSpPr>
        <p:spPr>
          <a:xfrm>
            <a:off x="44324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5" name="Shape 97"/>
          <p:cNvSpPr/>
          <p:nvPr/>
        </p:nvSpPr>
        <p:spPr>
          <a:xfrm>
            <a:off x="3995936" y="3649269"/>
            <a:ext cx="57038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26" name="Shape 100"/>
          <p:cNvSpPr/>
          <p:nvPr/>
        </p:nvSpPr>
        <p:spPr>
          <a:xfrm>
            <a:off x="444068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7" name="Rectangle 126"/>
          <p:cNvSpPr/>
          <p:nvPr/>
        </p:nvSpPr>
        <p:spPr>
          <a:xfrm>
            <a:off x="4195068" y="3505126"/>
            <a:ext cx="160908" cy="8640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/>
            <a:endParaRPr lang="en-US" sz="1100">
              <a:latin typeface="+mj-lt"/>
            </a:endParaRPr>
          </a:p>
        </p:txBody>
      </p:sp>
      <p:sp>
        <p:nvSpPr>
          <p:cNvPr id="128" name="Shape 98"/>
          <p:cNvSpPr/>
          <p:nvPr/>
        </p:nvSpPr>
        <p:spPr>
          <a:xfrm>
            <a:off x="4283968" y="4513238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29" name="Shape 97"/>
          <p:cNvSpPr/>
          <p:nvPr/>
        </p:nvSpPr>
        <p:spPr>
          <a:xfrm flipV="1">
            <a:off x="4283968" y="4563542"/>
            <a:ext cx="281806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0" name="Shape 90"/>
          <p:cNvSpPr/>
          <p:nvPr/>
        </p:nvSpPr>
        <p:spPr>
          <a:xfrm>
            <a:off x="4883348" y="53153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80" y="7144"/>
                  <a:pt x="17978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1" name="Shape 152"/>
          <p:cNvSpPr/>
          <p:nvPr/>
        </p:nvSpPr>
        <p:spPr>
          <a:xfrm>
            <a:off x="8404349" y="431893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2" name="Shape 152"/>
          <p:cNvSpPr/>
          <p:nvPr/>
        </p:nvSpPr>
        <p:spPr>
          <a:xfrm>
            <a:off x="8426574" y="518036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784" y="14368"/>
                  <a:pt x="3385" y="14368"/>
                  <a:pt x="0" y="21600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3" name="Shape 123"/>
          <p:cNvSpPr/>
          <p:nvPr/>
        </p:nvSpPr>
        <p:spPr>
          <a:xfrm flipH="1" flipV="1">
            <a:off x="6486499" y="3683008"/>
            <a:ext cx="0" cy="54219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4" name="Shape 123"/>
          <p:cNvSpPr/>
          <p:nvPr/>
        </p:nvSpPr>
        <p:spPr>
          <a:xfrm flipH="1">
            <a:off x="5796136" y="3691476"/>
            <a:ext cx="693688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5" name="Shape 98"/>
          <p:cNvSpPr/>
          <p:nvPr/>
        </p:nvSpPr>
        <p:spPr>
          <a:xfrm>
            <a:off x="5804602" y="364426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6" name="Shape 123"/>
          <p:cNvSpPr/>
          <p:nvPr/>
        </p:nvSpPr>
        <p:spPr>
          <a:xfrm flipH="1" flipV="1">
            <a:off x="5813069" y="3492425"/>
            <a:ext cx="913822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7" name="Shape 121"/>
          <p:cNvSpPr/>
          <p:nvPr/>
        </p:nvSpPr>
        <p:spPr>
          <a:xfrm flipV="1">
            <a:off x="6728048" y="3492508"/>
            <a:ext cx="0" cy="740833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38" name="Shape 98"/>
          <p:cNvSpPr/>
          <p:nvPr/>
        </p:nvSpPr>
        <p:spPr>
          <a:xfrm>
            <a:off x="5804602" y="344106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39" name="Shape 118"/>
          <p:cNvSpPr/>
          <p:nvPr/>
        </p:nvSpPr>
        <p:spPr>
          <a:xfrm>
            <a:off x="6325590" y="532155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40" name="Shape 122"/>
          <p:cNvSpPr/>
          <p:nvPr/>
        </p:nvSpPr>
        <p:spPr>
          <a:xfrm>
            <a:off x="6558675" y="532050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41" name="Shape 120"/>
          <p:cNvSpPr/>
          <p:nvPr/>
        </p:nvSpPr>
        <p:spPr>
          <a:xfrm>
            <a:off x="6681397" y="4830901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42" name="Shape 120"/>
          <p:cNvSpPr/>
          <p:nvPr/>
        </p:nvSpPr>
        <p:spPr>
          <a:xfrm>
            <a:off x="852379" y="395049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43" name="Shape 118"/>
          <p:cNvSpPr/>
          <p:nvPr/>
        </p:nvSpPr>
        <p:spPr>
          <a:xfrm>
            <a:off x="885552" y="4441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44" name="Shape 121"/>
          <p:cNvSpPr/>
          <p:nvPr/>
        </p:nvSpPr>
        <p:spPr>
          <a:xfrm flipV="1">
            <a:off x="1161701" y="394979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5" name="Shape 122"/>
          <p:cNvSpPr/>
          <p:nvPr/>
        </p:nvSpPr>
        <p:spPr>
          <a:xfrm>
            <a:off x="1118637" y="444005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46" name="Shape 123"/>
          <p:cNvSpPr/>
          <p:nvPr/>
        </p:nvSpPr>
        <p:spPr>
          <a:xfrm flipV="1">
            <a:off x="928620" y="394555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7" name="Shape 123"/>
          <p:cNvSpPr/>
          <p:nvPr/>
        </p:nvSpPr>
        <p:spPr>
          <a:xfrm flipH="1" flipV="1">
            <a:off x="1042919" y="394979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8" name="Shape 121"/>
          <p:cNvSpPr/>
          <p:nvPr/>
        </p:nvSpPr>
        <p:spPr>
          <a:xfrm flipV="1">
            <a:off x="1284468" y="3793158"/>
            <a:ext cx="0" cy="783167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49" name="Shape 120"/>
          <p:cNvSpPr/>
          <p:nvPr/>
        </p:nvSpPr>
        <p:spPr>
          <a:xfrm>
            <a:off x="1093801" y="3941984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0" name="Shape 125"/>
          <p:cNvSpPr/>
          <p:nvPr/>
        </p:nvSpPr>
        <p:spPr>
          <a:xfrm flipH="1">
            <a:off x="4283968" y="3001070"/>
            <a:ext cx="1" cy="2743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1" name="Shape 89"/>
          <p:cNvSpPr/>
          <p:nvPr/>
        </p:nvSpPr>
        <p:spPr>
          <a:xfrm flipV="1">
            <a:off x="4932040" y="4801270"/>
            <a:ext cx="0" cy="548258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2" name="Shape 121"/>
          <p:cNvSpPr/>
          <p:nvPr/>
        </p:nvSpPr>
        <p:spPr>
          <a:xfrm flipV="1">
            <a:off x="6605281" y="4830241"/>
            <a:ext cx="0" cy="6191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3" name="Shape 123"/>
          <p:cNvSpPr/>
          <p:nvPr/>
        </p:nvSpPr>
        <p:spPr>
          <a:xfrm flipV="1">
            <a:off x="6372200" y="4826009"/>
            <a:ext cx="0" cy="62263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4" name="Shape 123"/>
          <p:cNvSpPr/>
          <p:nvPr/>
        </p:nvSpPr>
        <p:spPr>
          <a:xfrm flipH="1" flipV="1">
            <a:off x="6486499" y="4830241"/>
            <a:ext cx="0" cy="61839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5" name="Shape 121"/>
          <p:cNvSpPr/>
          <p:nvPr/>
        </p:nvSpPr>
        <p:spPr>
          <a:xfrm flipV="1">
            <a:off x="6728048" y="4826008"/>
            <a:ext cx="0" cy="630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6" name="Shape 81"/>
          <p:cNvSpPr/>
          <p:nvPr/>
        </p:nvSpPr>
        <p:spPr>
          <a:xfrm flipV="1">
            <a:off x="3592873" y="5187993"/>
            <a:ext cx="0" cy="19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57" name="Shape 82"/>
          <p:cNvSpPr/>
          <p:nvPr/>
        </p:nvSpPr>
        <p:spPr>
          <a:xfrm>
            <a:off x="3542073" y="53306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8" name="Shape 120"/>
          <p:cNvSpPr/>
          <p:nvPr/>
        </p:nvSpPr>
        <p:spPr>
          <a:xfrm>
            <a:off x="827542" y="519086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59" name="Shape 118"/>
          <p:cNvSpPr/>
          <p:nvPr/>
        </p:nvSpPr>
        <p:spPr>
          <a:xfrm>
            <a:off x="713157" y="5330105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0" name="Shape 121"/>
          <p:cNvSpPr/>
          <p:nvPr/>
        </p:nvSpPr>
        <p:spPr>
          <a:xfrm flipV="1">
            <a:off x="992848" y="5198624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1" name="Shape 122"/>
          <p:cNvSpPr/>
          <p:nvPr/>
        </p:nvSpPr>
        <p:spPr>
          <a:xfrm>
            <a:off x="946242" y="5324816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2" name="Shape 123"/>
          <p:cNvSpPr/>
          <p:nvPr/>
        </p:nvSpPr>
        <p:spPr>
          <a:xfrm flipV="1">
            <a:off x="759767" y="5157191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3" name="Shape 123"/>
          <p:cNvSpPr/>
          <p:nvPr/>
        </p:nvSpPr>
        <p:spPr>
          <a:xfrm flipH="1" flipV="1">
            <a:off x="874066" y="5198623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4" name="Shape 121"/>
          <p:cNvSpPr/>
          <p:nvPr/>
        </p:nvSpPr>
        <p:spPr>
          <a:xfrm flipV="1">
            <a:off x="1115615" y="5161309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5" name="Shape 120"/>
          <p:cNvSpPr/>
          <p:nvPr/>
        </p:nvSpPr>
        <p:spPr>
          <a:xfrm>
            <a:off x="1068964" y="519081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66" name="Rectangle 165"/>
          <p:cNvSpPr/>
          <p:nvPr/>
        </p:nvSpPr>
        <p:spPr>
          <a:xfrm>
            <a:off x="755576" y="1659466"/>
            <a:ext cx="7920880" cy="11334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7" name="Shape 99"/>
          <p:cNvSpPr/>
          <p:nvPr/>
        </p:nvSpPr>
        <p:spPr>
          <a:xfrm flipH="1">
            <a:off x="4067944" y="5912546"/>
            <a:ext cx="504056" cy="0"/>
          </a:xfrm>
          <a:prstGeom prst="line">
            <a:avLst/>
          </a:prstGeom>
          <a:ln w="12700">
            <a:solidFill>
              <a:srgbClr val="0094CA"/>
            </a:solidFill>
            <a:prstDash val="sysDash"/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68" name="Shape 100"/>
          <p:cNvSpPr/>
          <p:nvPr/>
        </p:nvSpPr>
        <p:spPr>
          <a:xfrm>
            <a:off x="4449357" y="5872544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chemeClr val="accent6">
              <a:lumMod val="60000"/>
              <a:lumOff val="40000"/>
            </a:schemeClr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0" name="Shape 39"/>
          <p:cNvSpPr/>
          <p:nvPr/>
        </p:nvSpPr>
        <p:spPr>
          <a:xfrm>
            <a:off x="1835696" y="4582308"/>
            <a:ext cx="1080120" cy="597271"/>
          </a:xfrm>
          <a:prstGeom prst="rect">
            <a:avLst/>
          </a:prstGeom>
          <a:solidFill>
            <a:srgbClr val="0094CA"/>
          </a:solidFill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1" name="Shape 40"/>
          <p:cNvSpPr/>
          <p:nvPr/>
        </p:nvSpPr>
        <p:spPr>
          <a:xfrm>
            <a:off x="1907704" y="4600075"/>
            <a:ext cx="925760" cy="5368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err="1" smtClean="0">
                <a:latin typeface="+mj-lt"/>
                <a:cs typeface="Calibri"/>
              </a:rPr>
              <a:t>Cryodistribution</a:t>
            </a:r>
            <a:r>
              <a:rPr lang="en-US" sz="1100" smtClean="0">
                <a:latin typeface="+mj-lt"/>
                <a:cs typeface="Calibri"/>
              </a:rPr>
              <a:t> System for</a:t>
            </a:r>
          </a:p>
          <a:p>
            <a:pPr lvl="0" algn="ctr">
              <a:defRPr sz="1800"/>
            </a:pPr>
            <a:r>
              <a:rPr lang="pl-PL" sz="1100" err="1" smtClean="0">
                <a:latin typeface="+mj-lt"/>
                <a:cs typeface="Calibri"/>
              </a:rPr>
              <a:t>Spoke</a:t>
            </a:r>
            <a:r>
              <a:rPr lang="pl-PL" sz="1100" smtClean="0">
                <a:latin typeface="+mj-lt"/>
                <a:cs typeface="Calibri"/>
              </a:rPr>
              <a:t> Linac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173" name="Shape 39"/>
          <p:cNvSpPr/>
          <p:nvPr/>
        </p:nvSpPr>
        <p:spPr>
          <a:xfrm>
            <a:off x="1835696" y="5446404"/>
            <a:ext cx="1080120" cy="59727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5">
                <a:lumMod val="40000"/>
                <a:lumOff val="60000"/>
              </a:schemeClr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4" name="Shape 40"/>
          <p:cNvSpPr/>
          <p:nvPr/>
        </p:nvSpPr>
        <p:spPr>
          <a:xfrm>
            <a:off x="1994569" y="5527672"/>
            <a:ext cx="777231" cy="3573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 anchor="ctr" anchorCtr="0">
            <a:spAutoFit/>
          </a:bodyPr>
          <a:lstStyle>
            <a:lvl1pPr>
              <a:lnSpc>
                <a:spcPts val="1400"/>
              </a:lnSpc>
              <a:tabLst>
                <a:tab pos="457200" algn="l"/>
                <a:tab pos="1371600" algn="l"/>
              </a:tabLst>
              <a:defRPr sz="1200"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 lvl="0" algn="ctr">
              <a:defRPr sz="1800"/>
            </a:pPr>
            <a:r>
              <a:rPr lang="en-US" sz="1100" smtClean="0">
                <a:latin typeface="+mj-lt"/>
                <a:cs typeface="Calibri"/>
              </a:rPr>
              <a:t>Spoke</a:t>
            </a:r>
          </a:p>
          <a:p>
            <a:pPr lvl="0" algn="ctr">
              <a:defRPr sz="1800"/>
            </a:pPr>
            <a:r>
              <a:rPr lang="en-US" sz="1100" err="1" smtClean="0">
                <a:latin typeface="+mj-lt"/>
                <a:cs typeface="Calibri"/>
              </a:rPr>
              <a:t>Cryomodules</a:t>
            </a:r>
            <a:endParaRPr sz="1100">
              <a:latin typeface="+mj-lt"/>
              <a:cs typeface="Calibri"/>
            </a:endParaRPr>
          </a:p>
        </p:txBody>
      </p:sp>
      <p:sp>
        <p:nvSpPr>
          <p:cNvPr id="177" name="Shape 120"/>
          <p:cNvSpPr/>
          <p:nvPr/>
        </p:nvSpPr>
        <p:spPr>
          <a:xfrm>
            <a:off x="2267702" y="518792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8" name="Shape 118"/>
          <p:cNvSpPr/>
          <p:nvPr/>
        </p:nvSpPr>
        <p:spPr>
          <a:xfrm>
            <a:off x="2153317" y="532716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48" y="7129"/>
                  <a:pt x="17847" y="7129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79" name="Shape 121"/>
          <p:cNvSpPr/>
          <p:nvPr/>
        </p:nvSpPr>
        <p:spPr>
          <a:xfrm flipV="1">
            <a:off x="2433008" y="5195686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0" name="Shape 122"/>
          <p:cNvSpPr/>
          <p:nvPr/>
        </p:nvSpPr>
        <p:spPr>
          <a:xfrm>
            <a:off x="2386402" y="5321878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438" y="7144"/>
                  <a:pt x="17836" y="7144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1" name="Shape 123"/>
          <p:cNvSpPr/>
          <p:nvPr/>
        </p:nvSpPr>
        <p:spPr>
          <a:xfrm flipV="1">
            <a:off x="2199927" y="5154253"/>
            <a:ext cx="0" cy="2999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2" name="Shape 123"/>
          <p:cNvSpPr/>
          <p:nvPr/>
        </p:nvSpPr>
        <p:spPr>
          <a:xfrm flipH="1" flipV="1">
            <a:off x="2314226" y="5195685"/>
            <a:ext cx="0" cy="249685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3" name="Shape 121"/>
          <p:cNvSpPr/>
          <p:nvPr/>
        </p:nvSpPr>
        <p:spPr>
          <a:xfrm flipV="1">
            <a:off x="2555775" y="5158371"/>
            <a:ext cx="0" cy="28276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84" name="Shape 120"/>
          <p:cNvSpPr/>
          <p:nvPr/>
        </p:nvSpPr>
        <p:spPr>
          <a:xfrm>
            <a:off x="2509124" y="5187879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836" y="14333"/>
                  <a:pt x="3438" y="1433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7" name="Shape 98"/>
          <p:cNvSpPr/>
          <p:nvPr/>
        </p:nvSpPr>
        <p:spPr>
          <a:xfrm>
            <a:off x="1547664" y="4703329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8" name="Shape 98"/>
          <p:cNvSpPr/>
          <p:nvPr/>
        </p:nvSpPr>
        <p:spPr>
          <a:xfrm>
            <a:off x="1562791" y="4919353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9" name="Shape 100"/>
          <p:cNvSpPr/>
          <p:nvPr/>
        </p:nvSpPr>
        <p:spPr>
          <a:xfrm>
            <a:off x="1706807" y="479715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0" name="Shape 100"/>
          <p:cNvSpPr/>
          <p:nvPr/>
        </p:nvSpPr>
        <p:spPr>
          <a:xfrm>
            <a:off x="1691680" y="5013176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91" name="Shape 99"/>
          <p:cNvSpPr/>
          <p:nvPr/>
        </p:nvSpPr>
        <p:spPr>
          <a:xfrm flipH="1">
            <a:off x="1606459" y="4748660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2" name="Shape 99"/>
          <p:cNvSpPr/>
          <p:nvPr/>
        </p:nvSpPr>
        <p:spPr>
          <a:xfrm flipH="1">
            <a:off x="1547664" y="48441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3" name="Shape 99"/>
          <p:cNvSpPr/>
          <p:nvPr/>
        </p:nvSpPr>
        <p:spPr>
          <a:xfrm flipH="1">
            <a:off x="1631431" y="4964684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4" name="Shape 99"/>
          <p:cNvSpPr/>
          <p:nvPr/>
        </p:nvSpPr>
        <p:spPr>
          <a:xfrm flipH="1">
            <a:off x="1547664" y="5061668"/>
            <a:ext cx="216024" cy="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grpSp>
        <p:nvGrpSpPr>
          <p:cNvPr id="195" name="Group 194"/>
          <p:cNvGrpSpPr/>
          <p:nvPr/>
        </p:nvGrpSpPr>
        <p:grpSpPr>
          <a:xfrm>
            <a:off x="2314725" y="3339969"/>
            <a:ext cx="673099" cy="609600"/>
            <a:chOff x="2286001" y="3670300"/>
            <a:chExt cx="673099" cy="609600"/>
          </a:xfrm>
        </p:grpSpPr>
        <p:sp>
          <p:nvSpPr>
            <p:cNvPr id="196" name="Shape 49"/>
            <p:cNvSpPr/>
            <p:nvPr/>
          </p:nvSpPr>
          <p:spPr>
            <a:xfrm>
              <a:off x="2286001" y="3670300"/>
              <a:ext cx="654049" cy="609600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197" name="Shape 50"/>
            <p:cNvSpPr/>
            <p:nvPr/>
          </p:nvSpPr>
          <p:spPr>
            <a:xfrm>
              <a:off x="2298700" y="3779292"/>
              <a:ext cx="660400" cy="354798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6858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smtClean="0">
                  <a:latin typeface="+mj-lt"/>
                </a:rPr>
                <a:t>20 m</a:t>
              </a:r>
              <a:r>
                <a:rPr lang="en-US" sz="1100" baseline="30000" smtClean="0">
                  <a:latin typeface="+mj-lt"/>
                </a:rPr>
                <a:t>3</a:t>
              </a:r>
              <a:r>
                <a:rPr lang="en-US" sz="1100" smtClean="0">
                  <a:latin typeface="+mj-lt"/>
                </a:rPr>
                <a:t>    </a:t>
              </a:r>
              <a:r>
                <a:rPr lang="en-US" sz="1100" err="1" smtClean="0">
                  <a:latin typeface="+mj-lt"/>
                </a:rPr>
                <a:t>LHe</a:t>
              </a:r>
              <a:r>
                <a:rPr lang="en-US" sz="1100" smtClean="0">
                  <a:latin typeface="+mj-lt"/>
                </a:rPr>
                <a:t> </a:t>
              </a:r>
              <a:r>
                <a:rPr lang="en-US" sz="1100" smtClean="0">
                  <a:latin typeface="+mj-lt"/>
                  <a:cs typeface="Calibri"/>
                </a:rPr>
                <a:t>Tank</a:t>
              </a:r>
              <a:endParaRPr sz="1100">
                <a:latin typeface="+mj-lt"/>
                <a:cs typeface="Calibri"/>
              </a:endParaRPr>
            </a:p>
          </p:txBody>
        </p:sp>
      </p:grpSp>
      <p:sp>
        <p:nvSpPr>
          <p:cNvPr id="198" name="Shape 97"/>
          <p:cNvSpPr/>
          <p:nvPr/>
        </p:nvSpPr>
        <p:spPr>
          <a:xfrm>
            <a:off x="1701800" y="3530600"/>
            <a:ext cx="612924" cy="13739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199" name="Shape 98"/>
          <p:cNvSpPr/>
          <p:nvPr/>
        </p:nvSpPr>
        <p:spPr>
          <a:xfrm>
            <a:off x="1636606" y="34934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0" name="Shape 99"/>
          <p:cNvSpPr/>
          <p:nvPr/>
        </p:nvSpPr>
        <p:spPr>
          <a:xfrm flipH="1" flipV="1">
            <a:off x="1629833" y="3763433"/>
            <a:ext cx="684891" cy="9504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1" name="Shape 100"/>
          <p:cNvSpPr/>
          <p:nvPr/>
        </p:nvSpPr>
        <p:spPr>
          <a:xfrm>
            <a:off x="2187724" y="3722011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00"/>
                </a:moveTo>
                <a:lnTo>
                  <a:pt x="0" y="21600"/>
                </a:lnTo>
                <a:cubicBezTo>
                  <a:pt x="7163" y="17936"/>
                  <a:pt x="7163" y="3538"/>
                  <a:pt x="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2" name="Shape 79"/>
          <p:cNvSpPr/>
          <p:nvPr/>
        </p:nvSpPr>
        <p:spPr>
          <a:xfrm>
            <a:off x="1432372" y="3044595"/>
            <a:ext cx="0" cy="457200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3" name="Shape 84"/>
          <p:cNvSpPr/>
          <p:nvPr/>
        </p:nvSpPr>
        <p:spPr>
          <a:xfrm>
            <a:off x="1387880" y="2978097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0"/>
                </a:moveTo>
                <a:lnTo>
                  <a:pt x="21600" y="21600"/>
                </a:lnTo>
                <a:cubicBezTo>
                  <a:pt x="17926" y="14383"/>
                  <a:pt x="3527" y="14383"/>
                  <a:pt x="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204" name="Shape 97"/>
          <p:cNvSpPr/>
          <p:nvPr/>
        </p:nvSpPr>
        <p:spPr>
          <a:xfrm>
            <a:off x="1714500" y="3636434"/>
            <a:ext cx="607120" cy="1283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05" name="Shape 98"/>
          <p:cNvSpPr/>
          <p:nvPr/>
        </p:nvSpPr>
        <p:spPr>
          <a:xfrm>
            <a:off x="1634124" y="3598342"/>
            <a:ext cx="128889" cy="9382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10800"/>
                </a:moveTo>
                <a:lnTo>
                  <a:pt x="21600" y="0"/>
                </a:lnTo>
                <a:cubicBezTo>
                  <a:pt x="14368" y="3543"/>
                  <a:pt x="14368" y="17941"/>
                  <a:pt x="21600" y="2160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sp>
        <p:nvSpPr>
          <p:cNvPr id="185" name="Rectangle 184"/>
          <p:cNvSpPr/>
          <p:nvPr/>
        </p:nvSpPr>
        <p:spPr>
          <a:xfrm>
            <a:off x="251520" y="3277998"/>
            <a:ext cx="2819724" cy="727066"/>
          </a:xfrm>
          <a:prstGeom prst="rect">
            <a:avLst/>
          </a:prstGeom>
          <a:noFill/>
          <a:ln w="4445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150"/>
          </a:p>
        </p:txBody>
      </p:sp>
      <p:sp>
        <p:nvSpPr>
          <p:cNvPr id="208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(1.1) System overview – Block Diagram</a:t>
            </a:r>
            <a:endParaRPr lang="en-US" dirty="0"/>
          </a:p>
        </p:txBody>
      </p:sp>
      <p:sp>
        <p:nvSpPr>
          <p:cNvPr id="213" name="Shape 81"/>
          <p:cNvSpPr/>
          <p:nvPr/>
        </p:nvSpPr>
        <p:spPr>
          <a:xfrm flipV="1">
            <a:off x="8028384" y="2673995"/>
            <a:ext cx="0" cy="127496"/>
          </a:xfrm>
          <a:prstGeom prst="line">
            <a:avLst/>
          </a:prstGeom>
          <a:ln w="12700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lnSpc>
                <a:spcPct val="100000"/>
              </a:lnSpc>
              <a:tabLst/>
              <a:defRPr sz="1200">
                <a:latin typeface="Helvetica"/>
                <a:ea typeface="Helvetica"/>
                <a:cs typeface="Helvetica"/>
                <a:sym typeface="Helvetica"/>
              </a:defRPr>
            </a:pPr>
            <a:endParaRPr sz="1100">
              <a:latin typeface="+mj-lt"/>
            </a:endParaRPr>
          </a:p>
        </p:txBody>
      </p:sp>
      <p:sp>
        <p:nvSpPr>
          <p:cNvPr id="214" name="Shape 82"/>
          <p:cNvSpPr/>
          <p:nvPr/>
        </p:nvSpPr>
        <p:spPr>
          <a:xfrm>
            <a:off x="7987109" y="2708920"/>
            <a:ext cx="93823" cy="1288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0" y="21600"/>
                </a:moveTo>
                <a:lnTo>
                  <a:pt x="0" y="0"/>
                </a:lnTo>
                <a:cubicBezTo>
                  <a:pt x="3538" y="7178"/>
                  <a:pt x="17936" y="7178"/>
                  <a:pt x="21600" y="0"/>
                </a:cubicBezTo>
                <a:close/>
              </a:path>
            </a:pathLst>
          </a:custGeom>
          <a:solidFill>
            <a:srgbClr val="0094CA"/>
          </a:solidFill>
          <a:ln w="3175">
            <a:solidFill>
              <a:srgbClr val="0094CA"/>
            </a:solidFill>
            <a:miter lim="400000"/>
          </a:ln>
        </p:spPr>
        <p:txBody>
          <a:bodyPr lIns="0" tIns="0" rIns="0" bIns="0" anchor="ctr" anchorCtr="0"/>
          <a:lstStyle/>
          <a:p>
            <a:pPr lvl="0" algn="ctr">
              <a:tabLst>
                <a:tab pos="838200" algn="l"/>
              </a:tabLst>
              <a:defRPr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</a:defRPr>
            </a:pPr>
            <a:endParaRPr sz="1100">
              <a:latin typeface="+mj-lt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555021" y="3325623"/>
            <a:ext cx="1215671" cy="597271"/>
            <a:chOff x="444033" y="1607592"/>
            <a:chExt cx="1256354" cy="597271"/>
          </a:xfrm>
        </p:grpSpPr>
        <p:sp>
          <p:nvSpPr>
            <p:cNvPr id="65" name="Shape 39"/>
            <p:cNvSpPr/>
            <p:nvPr/>
          </p:nvSpPr>
          <p:spPr>
            <a:xfrm>
              <a:off x="444033" y="1607592"/>
              <a:ext cx="1256354" cy="597271"/>
            </a:xfrm>
            <a:prstGeom prst="rect">
              <a:avLst/>
            </a:prstGeom>
            <a:solidFill>
              <a:srgbClr val="0094CA"/>
            </a:solidFill>
            <a:ln w="12700">
              <a:solidFill>
                <a:srgbClr val="0094CA"/>
              </a:solidFill>
              <a:miter lim="400000"/>
            </a:ln>
          </p:spPr>
          <p:txBody>
            <a:bodyPr lIns="0" tIns="0" rIns="0" bIns="0" anchor="ctr" anchorCtr="0"/>
            <a:lstStyle/>
            <a:p>
              <a:pPr lvl="0" algn="ctr">
                <a:tabLst>
                  <a:tab pos="838200" algn="l"/>
                </a:tabLst>
                <a:defRPr>
                  <a:effectLst>
                    <a:outerShdw blurRad="38100" dist="12700" dir="5400000" rotWithShape="0">
                      <a:srgbClr val="000000">
                        <a:alpha val="50000"/>
                      </a:srgbClr>
                    </a:outerShdw>
                  </a:effectLst>
                </a:defRPr>
              </a:pPr>
              <a:endParaRPr sz="1100">
                <a:latin typeface="+mj-lt"/>
              </a:endParaRPr>
            </a:p>
          </p:txBody>
        </p:sp>
        <p:sp>
          <p:nvSpPr>
            <p:cNvPr id="66" name="Shape 40"/>
            <p:cNvSpPr/>
            <p:nvPr/>
          </p:nvSpPr>
          <p:spPr>
            <a:xfrm>
              <a:off x="601216" y="1637828"/>
              <a:ext cx="925760" cy="534334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0" tIns="0" rIns="0" bIns="0" anchor="ctr" anchorCtr="0">
              <a:spAutoFit/>
            </a:bodyPr>
            <a:lstStyle>
              <a:lvl1pPr>
                <a:lnSpc>
                  <a:spcPts val="1400"/>
                </a:lnSpc>
                <a:tabLst>
                  <a:tab pos="457200" algn="l"/>
                  <a:tab pos="1371600" algn="l"/>
                </a:tabLst>
                <a:defRPr sz="1200">
                  <a:latin typeface="Helvetica"/>
                  <a:ea typeface="Helvetica"/>
                  <a:cs typeface="Helvetica"/>
                  <a:sym typeface="Helvetica"/>
                </a:defRPr>
              </a:lvl1pPr>
            </a:lstStyle>
            <a:p>
              <a:pPr lvl="0" algn="ctr">
                <a:defRPr sz="1800"/>
              </a:pPr>
              <a:r>
                <a:rPr lang="en-US" sz="1100" dirty="0">
                  <a:latin typeface="+mj-lt"/>
                  <a:cs typeface="Calibri"/>
                </a:rPr>
                <a:t>T</a:t>
              </a:r>
              <a:r>
                <a:rPr lang="en-US" sz="1100" dirty="0" smtClean="0">
                  <a:latin typeface="+mj-lt"/>
                  <a:cs typeface="Calibri"/>
                </a:rPr>
                <a:t>est &amp; Instrument </a:t>
              </a:r>
              <a:r>
                <a:rPr lang="en-US" sz="1100" dirty="0" err="1" smtClean="0">
                  <a:latin typeface="+mj-lt"/>
                  <a:cs typeface="Calibri"/>
                </a:rPr>
                <a:t>Cryoplant</a:t>
              </a:r>
              <a:endParaRPr sz="1100" dirty="0">
                <a:latin typeface="+mj-lt"/>
                <a:cs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3455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4</a:t>
            </a:fld>
            <a:endParaRPr lang="sv-SE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(1.2) System overview – Performances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13750" y="1403648"/>
            <a:ext cx="4630250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 marL="212400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Continuous operation of the ACCP</a:t>
            </a:r>
          </a:p>
          <a:p>
            <a:pPr marL="212400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24 h per day / 7 days per week</a:t>
            </a:r>
          </a:p>
          <a:p>
            <a:pPr marL="212400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2 years without schedule shut-down</a:t>
            </a:r>
          </a:p>
          <a:p>
            <a:pPr marL="212400">
              <a:spcAft>
                <a:spcPts val="0"/>
              </a:spcAft>
            </a:pPr>
            <a:r>
              <a:rPr lang="en-US" dirty="0" smtClean="0">
                <a:solidFill>
                  <a:schemeClr val="tx1"/>
                </a:solidFill>
              </a:rPr>
              <a:t>Availability </a:t>
            </a:r>
            <a:r>
              <a:rPr lang="en-US" dirty="0">
                <a:solidFill>
                  <a:schemeClr val="tx1"/>
                </a:solidFill>
              </a:rPr>
              <a:t>&gt; 99%</a:t>
            </a:r>
          </a:p>
          <a:p>
            <a:pPr marL="212400"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Not count utilities and process </a:t>
            </a:r>
            <a:r>
              <a:rPr lang="en-US" dirty="0" smtClean="0">
                <a:solidFill>
                  <a:schemeClr val="tx1"/>
                </a:solidFill>
              </a:rPr>
              <a:t>control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42004" y="1432737"/>
            <a:ext cx="4171746" cy="1477328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sv-SE"/>
            </a:defPPr>
            <a:lvl1pPr marL="285750" indent="-285750" algn="just">
              <a:spcAft>
                <a:spcPts val="1200"/>
              </a:spcAft>
              <a:buFont typeface="Arial" charset="0"/>
              <a:buChar char="•"/>
              <a:defRPr b="1">
                <a:solidFill>
                  <a:schemeClr val="bg1">
                    <a:lumMod val="50000"/>
                  </a:schemeClr>
                </a:solidFill>
                <a:cs typeface="Arial"/>
              </a:defRPr>
            </a:lvl1pPr>
          </a:lstStyle>
          <a:p>
            <a:pPr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 smtClean="0">
                <a:solidFill>
                  <a:schemeClr val="tx1"/>
                </a:solidFill>
              </a:rPr>
              <a:t>Heat loads (installed capacity)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 3050 W @ 2 K 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 smtClean="0">
                <a:solidFill>
                  <a:schemeClr val="tx1"/>
                </a:solidFill>
              </a:rPr>
              <a:t>9 g/s liquefaction rate @ 4.5 K</a:t>
            </a:r>
          </a:p>
          <a:p>
            <a:pPr marL="742950" lvl="1" indent="-285750">
              <a:buFont typeface="Wingdings" charset="2"/>
              <a:buChar char="v"/>
            </a:pPr>
            <a:r>
              <a:rPr lang="en-US" dirty="0" smtClean="0"/>
              <a:t>11380 W </a:t>
            </a:r>
            <a:r>
              <a:rPr lang="en-US" dirty="0"/>
              <a:t>@ 40-50 </a:t>
            </a:r>
            <a:r>
              <a:rPr lang="en-US" dirty="0" smtClean="0"/>
              <a:t>K</a:t>
            </a:r>
            <a:endParaRPr lang="en-US" dirty="0"/>
          </a:p>
          <a:p>
            <a:pPr marL="742950" lvl="1" indent="-285750">
              <a:buFont typeface="Wingdings" charset="2"/>
              <a:buChar char="v"/>
            </a:pPr>
            <a:r>
              <a:rPr lang="en-US" dirty="0"/>
              <a:t>~</a:t>
            </a:r>
            <a:r>
              <a:rPr lang="en-US" dirty="0" smtClean="0">
                <a:solidFill>
                  <a:schemeClr val="tx1"/>
                </a:solidFill>
              </a:rPr>
              <a:t>9 kW @ 4.5 K equivalent </a:t>
            </a:r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14" name="Chart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109015"/>
              </p:ext>
            </p:extLst>
          </p:nvPr>
        </p:nvGraphicFramePr>
        <p:xfrm>
          <a:off x="179512" y="2880977"/>
          <a:ext cx="8784976" cy="39770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30691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1"/>
      <p:bldGraphic spid="1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5</a:t>
            </a:fld>
            <a:endParaRPr lang="sv-SE"/>
          </a:p>
        </p:txBody>
      </p:sp>
      <p:pic>
        <p:nvPicPr>
          <p:cNvPr id="9" name="Picture 8" descr="Figure 1.1.pdf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16" t="7779" r="19655" b="5925"/>
          <a:stretch/>
        </p:blipFill>
        <p:spPr>
          <a:xfrm>
            <a:off x="6588224" y="1475885"/>
            <a:ext cx="2530624" cy="5409499"/>
          </a:xfrm>
          <a:prstGeom prst="rect">
            <a:avLst/>
          </a:prstGeom>
        </p:spPr>
      </p:pic>
      <p:sp>
        <p:nvSpPr>
          <p:cNvPr id="10" name="Title 3"/>
          <p:cNvSpPr txBox="1">
            <a:spLocks/>
          </p:cNvSpPr>
          <p:nvPr/>
        </p:nvSpPr>
        <p:spPr>
          <a:xfrm>
            <a:off x="395536" y="260648"/>
            <a:ext cx="576064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(1.3) System overview – Features</a:t>
            </a:r>
            <a:endParaRPr lang="en-US" dirty="0"/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251520" y="1673851"/>
            <a:ext cx="6301680" cy="4176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spcAft>
                <a:spcPts val="1200"/>
              </a:spcAft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  <a:cs typeface="Arial"/>
              </a:rPr>
              <a:t>Three warm compressors, six turbines, three cold compressors and several bunches </a:t>
            </a:r>
            <a:r>
              <a:rPr lang="en-US" sz="2000" b="1" dirty="0" smtClean="0">
                <a:solidFill>
                  <a:schemeClr val="tx1"/>
                </a:solidFill>
                <a:cs typeface="Arial"/>
              </a:rPr>
              <a:t>of plate fin </a:t>
            </a:r>
            <a:r>
              <a:rPr lang="en-US" sz="2000" b="1" dirty="0">
                <a:solidFill>
                  <a:schemeClr val="tx1"/>
                </a:solidFill>
                <a:cs typeface="Arial"/>
              </a:rPr>
              <a:t>heat </a:t>
            </a:r>
            <a:r>
              <a:rPr lang="en-US" sz="2000" b="1" dirty="0" smtClean="0">
                <a:solidFill>
                  <a:schemeClr val="tx1"/>
                </a:solidFill>
                <a:cs typeface="Arial"/>
              </a:rPr>
              <a:t>exchangers</a:t>
            </a:r>
          </a:p>
          <a:p>
            <a:pPr algn="just">
              <a:spcAft>
                <a:spcPts val="1200"/>
              </a:spcAft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  <a:cs typeface="Arial"/>
              </a:rPr>
              <a:t>Mixed compression cycle at 2 </a:t>
            </a:r>
            <a:r>
              <a:rPr lang="en-US" sz="2000" b="1" dirty="0" smtClean="0">
                <a:solidFill>
                  <a:schemeClr val="tx1"/>
                </a:solidFill>
                <a:cs typeface="Arial"/>
              </a:rPr>
              <a:t>K</a:t>
            </a:r>
          </a:p>
          <a:p>
            <a:pPr algn="just">
              <a:spcAft>
                <a:spcPts val="1200"/>
              </a:spcAft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  <a:cs typeface="Arial"/>
              </a:rPr>
              <a:t>Capacity control</a:t>
            </a:r>
          </a:p>
          <a:p>
            <a:pPr marL="800100" lvl="1" indent="-342900">
              <a:spcAft>
                <a:spcPts val="1200"/>
              </a:spcAft>
              <a:buFont typeface="Courier New"/>
              <a:buChar char="o"/>
            </a:pPr>
            <a:r>
              <a:rPr lang="en-US" sz="1600" b="1" dirty="0">
                <a:solidFill>
                  <a:schemeClr val="tx1"/>
                </a:solidFill>
                <a:cs typeface="Arial"/>
              </a:rPr>
              <a:t>Floating pressure cycle for HP compressor</a:t>
            </a:r>
          </a:p>
          <a:p>
            <a:pPr marL="800100" lvl="1" indent="-342900">
              <a:spcAft>
                <a:spcPts val="1200"/>
              </a:spcAft>
              <a:buFont typeface="Courier New"/>
              <a:buChar char="o"/>
            </a:pPr>
            <a:r>
              <a:rPr lang="en-US" sz="1600" b="1" dirty="0">
                <a:solidFill>
                  <a:schemeClr val="tx1"/>
                </a:solidFill>
                <a:cs typeface="Arial"/>
              </a:rPr>
              <a:t>VFD for SP, LP compressors and CCs</a:t>
            </a:r>
          </a:p>
          <a:p>
            <a:pPr marL="800100" lvl="1" indent="-342900">
              <a:spcAft>
                <a:spcPts val="1200"/>
              </a:spcAft>
              <a:buFont typeface="Courier New"/>
              <a:buChar char="o"/>
            </a:pPr>
            <a:r>
              <a:rPr lang="en-US" sz="1600" b="1" dirty="0">
                <a:solidFill>
                  <a:schemeClr val="tx1"/>
                </a:solidFill>
                <a:cs typeface="Arial"/>
              </a:rPr>
              <a:t>Exchange of CCs </a:t>
            </a:r>
            <a:r>
              <a:rPr lang="en-US" sz="1600" b="1" dirty="0" smtClean="0">
                <a:solidFill>
                  <a:schemeClr val="tx1"/>
                </a:solidFill>
                <a:cs typeface="Arial"/>
              </a:rPr>
              <a:t>flow parts</a:t>
            </a:r>
          </a:p>
          <a:p>
            <a:pPr algn="just">
              <a:spcAft>
                <a:spcPts val="1200"/>
              </a:spcAft>
              <a:buFont typeface="Arial"/>
              <a:buChar char="•"/>
            </a:pPr>
            <a:r>
              <a:rPr lang="en-US" sz="2000" b="1" dirty="0">
                <a:solidFill>
                  <a:schemeClr val="tx1"/>
                </a:solidFill>
                <a:cs typeface="Arial"/>
              </a:rPr>
              <a:t>All built-in acceptance test equipment</a:t>
            </a:r>
          </a:p>
          <a:p>
            <a:pPr lvl="1" algn="just">
              <a:spcAft>
                <a:spcPts val="1200"/>
              </a:spcAft>
              <a:buFont typeface="Arial"/>
              <a:buChar char="•"/>
            </a:pPr>
            <a:endParaRPr lang="en-US" sz="1600" b="1" dirty="0">
              <a:solidFill>
                <a:schemeClr val="tx1"/>
              </a:solidFill>
              <a:cs typeface="Arial"/>
            </a:endParaRPr>
          </a:p>
          <a:p>
            <a:pPr algn="just">
              <a:spcAft>
                <a:spcPts val="1200"/>
              </a:spcAft>
              <a:buFont typeface="Arial"/>
              <a:buChar char="•"/>
            </a:pPr>
            <a:endParaRPr lang="en-US" sz="2000" b="1" dirty="0">
              <a:solidFill>
                <a:schemeClr val="tx1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3639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6</a:t>
            </a:fld>
            <a:endParaRPr lang="sv-SE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395536" y="260648"/>
            <a:ext cx="7848872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(1.4) System overview – Parameters</a:t>
            </a:r>
            <a:endParaRPr lang="en-US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8149737"/>
              </p:ext>
            </p:extLst>
          </p:nvPr>
        </p:nvGraphicFramePr>
        <p:xfrm>
          <a:off x="457200" y="1600200"/>
          <a:ext cx="8557346" cy="67564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20642"/>
                <a:gridCol w="1008112"/>
                <a:gridCol w="1046718"/>
                <a:gridCol w="1111774"/>
                <a:gridCol w="1191187"/>
                <a:gridCol w="1032362"/>
                <a:gridCol w="946551"/>
              </a:tblGrid>
              <a:tr h="298832"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Main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electrical power 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marL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2.37 MW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Power 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at 4.5 K equivalent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marL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~9 kW with exergy efficiency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25.9%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601040"/>
                  </p:ext>
                </p:extLst>
              </p:nvPr>
            </p:nvGraphicFramePr>
            <p:xfrm>
              <a:off x="457200" y="2243582"/>
              <a:ext cx="8557346" cy="148336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2220642"/>
                    <a:gridCol w="1008112"/>
                    <a:gridCol w="1046718"/>
                    <a:gridCol w="1111774"/>
                    <a:gridCol w="1191187"/>
                    <a:gridCol w="1032362"/>
                    <a:gridCol w="946551"/>
                  </a:tblGrid>
                  <a:tr h="370840">
                    <a:tc>
                      <a:txBody>
                        <a:bodyPr/>
                        <a:lstStyle/>
                        <a:p>
                          <a:pPr algn="just"/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marL="0"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Vi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Psuc</a:t>
                          </a: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, bara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Pdis</a:t>
                          </a: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, bara</a:t>
                          </a: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14:m>
                            <m:oMath xmlns:m="http://schemas.openxmlformats.org/officeDocument/2006/math">
                              <m:acc>
                                <m:accPr>
                                  <m:chr m:val="̇"/>
                                  <m:ctrlPr>
                                    <a:rPr lang="en-US" sz="1400" i="1" baseline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" charset="0"/>
                                      <a:cs typeface="Times" charset="0"/>
                                    </a:rPr>
                                  </m:ctrlPr>
                                </m:accPr>
                                <m:e>
                                  <m:r>
                                    <a:rPr lang="en-US" sz="1400" b="0" i="1" baseline="0" smtClean="0">
                                      <a:solidFill>
                                        <a:schemeClr val="tx1"/>
                                      </a:solidFill>
                                      <a:latin typeface="Cambria Math" charset="0"/>
                                      <a:ea typeface="Times" charset="0"/>
                                      <a:cs typeface="Times" charset="0"/>
                                    </a:rPr>
                                    <m:t>𝑚</m:t>
                                  </m:r>
                                </m:e>
                              </m:acc>
                            </m:oMath>
                          </a14:m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, g/s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Ps,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 kW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VFD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SP compressor (33K/71K)</a:t>
                          </a:r>
                        </a:p>
                      </a:txBody>
                      <a:tcPr marL="0"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4.0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0.607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4.25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117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303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Yes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LP compressor (33K/83K)</a:t>
                          </a:r>
                        </a:p>
                      </a:txBody>
                      <a:tcPr marL="0"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2.6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1.05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4.25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285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516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Yes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HP compressor (40K/83K)</a:t>
                          </a:r>
                        </a:p>
                      </a:txBody>
                      <a:tcPr marL="0"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2.6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4.05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20.5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735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1383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NO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10" name="Table 9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69601040"/>
                  </p:ext>
                </p:extLst>
              </p:nvPr>
            </p:nvGraphicFramePr>
            <p:xfrm>
              <a:off x="457200" y="2243582"/>
              <a:ext cx="8557346" cy="1483360"/>
            </p:xfrm>
            <a:graphic>
              <a:graphicData uri="http://schemas.openxmlformats.org/drawingml/2006/table">
                <a:tbl>
                  <a:tblPr firstRow="1" firstCol="1" bandRow="1">
                    <a:tableStyleId>{2D5ABB26-0587-4C30-8999-92F81FD0307C}</a:tableStyleId>
                  </a:tblPr>
                  <a:tblGrid>
                    <a:gridCol w="2220642"/>
                    <a:gridCol w="1008112"/>
                    <a:gridCol w="1046718"/>
                    <a:gridCol w="1111774"/>
                    <a:gridCol w="1191187"/>
                    <a:gridCol w="1032362"/>
                    <a:gridCol w="946551"/>
                  </a:tblGrid>
                  <a:tr h="370840">
                    <a:tc>
                      <a:txBody>
                        <a:bodyPr/>
                        <a:lstStyle/>
                        <a:p>
                          <a:pPr algn="just"/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marL="0"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Vi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err="1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Psuc</a:t>
                          </a: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, bara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dirty="0" err="1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Pdis</a:t>
                          </a:r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, bara</a:t>
                          </a: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0">
                          <a:blip r:embed="rId3"/>
                          <a:stretch>
                            <a:fillRect l="-453333" t="-1639" r="-167179" b="-30655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Ps,</a:t>
                          </a:r>
                          <a:r>
                            <a:rPr lang="en-US" sz="1400" baseline="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 kW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VFD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SP compressor (33K/71K)</a:t>
                          </a:r>
                        </a:p>
                      </a:txBody>
                      <a:tcPr marL="0"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4.0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0.607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4.25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117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303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Yes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LP compressor (33K/83K)</a:t>
                          </a:r>
                        </a:p>
                      </a:txBody>
                      <a:tcPr marL="0"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2.6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1.05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4.25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285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516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Yes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370840">
                    <a:tc>
                      <a:txBody>
                        <a:bodyPr/>
                        <a:lstStyle/>
                        <a:p>
                          <a:pPr marL="0" marR="0" indent="0" algn="just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400" b="1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HP compressor (40K/83K)</a:t>
                          </a:r>
                        </a:p>
                      </a:txBody>
                      <a:tcPr marL="0"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2.6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28575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4.05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20.5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735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1383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l"/>
                          <a:r>
                            <a:rPr lang="en-US" sz="1400" dirty="0" smtClean="0">
                              <a:solidFill>
                                <a:schemeClr val="tx1"/>
                              </a:solidFill>
                              <a:latin typeface="+mn-lt"/>
                              <a:ea typeface="Times" charset="0"/>
                              <a:cs typeface="Times" charset="0"/>
                            </a:rPr>
                            <a:t>NO</a:t>
                          </a:r>
                          <a:endParaRPr lang="en-US" sz="1400" dirty="0">
                            <a:solidFill>
                              <a:schemeClr val="tx1"/>
                            </a:solidFill>
                            <a:latin typeface="+mn-lt"/>
                            <a:ea typeface="Times" charset="0"/>
                            <a:cs typeface="Times" charset="0"/>
                          </a:endParaRPr>
                        </a:p>
                      </a:txBody>
                      <a:tcPr anchor="ctr" anchorCtr="1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Fallback>
      </mc:AlternateContent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3667201"/>
              </p:ext>
            </p:extLst>
          </p:nvPr>
        </p:nvGraphicFramePr>
        <p:xfrm>
          <a:off x="457200" y="3694684"/>
          <a:ext cx="8557346" cy="112776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20642"/>
                <a:gridCol w="1008112"/>
                <a:gridCol w="1046718"/>
                <a:gridCol w="1111774"/>
                <a:gridCol w="1191187"/>
                <a:gridCol w="1032362"/>
                <a:gridCol w="946551"/>
              </a:tblGrid>
              <a:tr h="123613">
                <a:tc rowSpan="3">
                  <a:txBody>
                    <a:bodyPr/>
                    <a:lstStyle/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Impurity removal</a:t>
                      </a:r>
                    </a:p>
                    <a:p>
                      <a:pPr algn="ctr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(ORS/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dryer/cryogenic </a:t>
                      </a:r>
                      <a:r>
                        <a:rPr lang="en-US" sz="1400" b="1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adsorbers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)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marL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Oil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BOR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(1000 ppm) -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Coalscer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in skid (10 ppm) - FOR (0.5 ppm Aerosols and 10 ppb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Vapour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)</a:t>
                      </a:r>
                      <a:endParaRPr lang="en-US" sz="1400" dirty="0" smtClean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16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Water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One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bed on line dryer (0.1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ppmv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361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Air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anchor="ctr" anchorCtr="1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5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Two 80 K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Adsorbers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(73 K, 20 bar)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and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one 20 K </a:t>
                      </a:r>
                      <a:r>
                        <a:rPr lang="en-US" sz="1400" dirty="0" err="1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adsorber</a:t>
                      </a:r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(24 K, 20 bar)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Table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5445496"/>
              </p:ext>
            </p:extLst>
          </p:nvPr>
        </p:nvGraphicFramePr>
        <p:xfrm>
          <a:off x="457200" y="4790186"/>
          <a:ext cx="8557346" cy="88900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20642"/>
                <a:gridCol w="1008112"/>
                <a:gridCol w="1046718"/>
                <a:gridCol w="1111774"/>
                <a:gridCol w="1191187"/>
                <a:gridCol w="1032362"/>
                <a:gridCol w="946551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Cold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compressors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marL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Ceramic ball motor bearing;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Exact same as DESY 1-3 Stages, HS270(CC1), HS220(CC2 and CC3); Nominal mass flow rate:116.6 g/s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Plate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Fin Heat Exchanger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marL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NTU&lt;35 per block, Calculations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conducted for all modes, Two horizontally installed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0947119"/>
              </p:ext>
            </p:extLst>
          </p:nvPr>
        </p:nvGraphicFramePr>
        <p:xfrm>
          <a:off x="457200" y="5646928"/>
          <a:ext cx="8557346" cy="741680"/>
        </p:xfrm>
        <a:graphic>
          <a:graphicData uri="http://schemas.openxmlformats.org/drawingml/2006/table">
            <a:tbl>
              <a:tblPr firstRow="1" firstCol="1" bandRow="1">
                <a:tableStyleId>{2D5ABB26-0587-4C30-8999-92F81FD0307C}</a:tableStyleId>
              </a:tblPr>
              <a:tblGrid>
                <a:gridCol w="2220642"/>
                <a:gridCol w="1008112"/>
                <a:gridCol w="1046718"/>
                <a:gridCol w="1111774"/>
                <a:gridCol w="1191187"/>
                <a:gridCol w="1032362"/>
                <a:gridCol w="946551"/>
              </a:tblGrid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Liquid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He</a:t>
                      </a:r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storage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marL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20’000 Dewar (2.2 tons)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+ </a:t>
                      </a:r>
                      <a:r>
                        <a:rPr lang="en-US" sz="1400" baseline="0" dirty="0" err="1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Subcooler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in cold box (1500 liter)</a:t>
                      </a:r>
                      <a:endParaRPr lang="en-US" sz="14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just"/>
                      <a:r>
                        <a:rPr lang="en-US" sz="1400" b="1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Warm He storage</a:t>
                      </a:r>
                      <a:r>
                        <a:rPr lang="en-US" sz="1400" b="1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tank</a:t>
                      </a:r>
                      <a:endParaRPr lang="en-US" sz="1400" b="1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marL="0" anchor="ctr" anchorCtr="1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l"/>
                      <a:r>
                        <a:rPr lang="en-US" sz="14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14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X 70 m</a:t>
                      </a:r>
                      <a:r>
                        <a:rPr lang="en-US" sz="1400" baseline="3000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3 </a:t>
                      </a:r>
                      <a:r>
                        <a:rPr lang="en-US" sz="1400" baseline="0" dirty="0" smtClean="0">
                          <a:solidFill>
                            <a:schemeClr val="tx1"/>
                          </a:solidFill>
                          <a:latin typeface="+mn-lt"/>
                          <a:ea typeface="Times" charset="0"/>
                          <a:cs typeface="Times" charset="0"/>
                        </a:rPr>
                        <a:t> at 20 bar (2.7 tons) (CMs + CDS + ACCP in total)</a:t>
                      </a:r>
                      <a:endParaRPr lang="en-US" sz="1400" baseline="30000" dirty="0">
                        <a:solidFill>
                          <a:schemeClr val="tx1"/>
                        </a:solidFill>
                        <a:latin typeface="+mn-lt"/>
                        <a:ea typeface="Times" charset="0"/>
                        <a:cs typeface="Times" charset="0"/>
                      </a:endParaRPr>
                    </a:p>
                  </a:txBody>
                  <a:tcPr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18799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56792"/>
            <a:ext cx="7859216" cy="461665"/>
          </a:xfr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  <a:buFont typeface="Arial"/>
            </a:pPr>
            <a:r>
              <a:rPr lang="en-US" sz="2400" b="1" dirty="0">
                <a:solidFill>
                  <a:schemeClr val="tx1"/>
                </a:solidFill>
                <a:cs typeface="Arial"/>
              </a:rPr>
              <a:t>C</a:t>
            </a:r>
            <a:r>
              <a:rPr lang="en-US" sz="2400" b="1" dirty="0" smtClean="0">
                <a:solidFill>
                  <a:schemeClr val="tx1"/>
                </a:solidFill>
                <a:cs typeface="Arial"/>
              </a:rPr>
              <a:t>ontractor</a:t>
            </a:r>
            <a:r>
              <a:rPr lang="en-US" sz="2400" b="1" dirty="0">
                <a:solidFill>
                  <a:schemeClr val="tx1"/>
                </a:solidFill>
                <a:cs typeface="Arial"/>
              </a:rPr>
              <a:t>: </a:t>
            </a:r>
            <a:r>
              <a:rPr lang="en-US" sz="2400" b="1" dirty="0">
                <a:solidFill>
                  <a:srgbClr val="0000FF"/>
                </a:solidFill>
                <a:cs typeface="Arial"/>
              </a:rPr>
              <a:t>Linde </a:t>
            </a:r>
            <a:r>
              <a:rPr lang="en-US" sz="2400" b="1" dirty="0" err="1">
                <a:solidFill>
                  <a:srgbClr val="0000FF"/>
                </a:solidFill>
                <a:cs typeface="Arial"/>
              </a:rPr>
              <a:t>Kryotechnik</a:t>
            </a:r>
            <a:r>
              <a:rPr lang="en-US" sz="2400" b="1" dirty="0">
                <a:solidFill>
                  <a:srgbClr val="0000FF"/>
                </a:solidFill>
                <a:cs typeface="Arial"/>
              </a:rPr>
              <a:t> AG (LKT)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7</a:t>
            </a:fld>
            <a:endParaRPr lang="sv-SE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(1.5) System overview – Partners</a:t>
            </a:r>
            <a:endParaRPr lang="en-US" dirty="0"/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346238"/>
              </p:ext>
            </p:extLst>
          </p:nvPr>
        </p:nvGraphicFramePr>
        <p:xfrm>
          <a:off x="827584" y="2492896"/>
          <a:ext cx="7371214" cy="33375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263581"/>
                <a:gridCol w="1578293"/>
                <a:gridCol w="152934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Warm compressors (VMY 536H): 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Aerzen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Germany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Compressor Motors and VFDs: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ABB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Finland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Oil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adsorber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 and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coalscers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KASAG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Switzerland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Dryer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Aquagas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Sweden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Plate fin heat exchanger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Linde </a:t>
                      </a:r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Schalchen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Germany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Cold compressors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PBS</a:t>
                      </a: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Czech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Republic</a:t>
                      </a:r>
                      <a:endParaRPr lang="en-US" sz="1600" b="0" dirty="0" smtClean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Transfer lines Between Cold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</a:rPr>
                        <a:t> box and Dewar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chemeClr val="tx1"/>
                          </a:solidFill>
                        </a:rPr>
                        <a:t>Demaco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chemeClr val="tx1"/>
                          </a:solidFill>
                        </a:rPr>
                        <a:t>Netherlands</a:t>
                      </a:r>
                      <a:endParaRPr lang="en-US" sz="16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2060"/>
                          </a:solidFill>
                        </a:rPr>
                        <a:t>On</a:t>
                      </a:r>
                      <a:r>
                        <a:rPr lang="en-US" sz="1600" b="0" baseline="0" dirty="0" smtClean="0">
                          <a:solidFill>
                            <a:srgbClr val="002060"/>
                          </a:solidFill>
                        </a:rPr>
                        <a:t> site piping, Cabling and installation (Option 1)</a:t>
                      </a:r>
                      <a:endParaRPr 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rgbClr val="002060"/>
                          </a:solidFill>
                        </a:rPr>
                        <a:t>Jobsab</a:t>
                      </a:r>
                      <a:endParaRPr 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2060"/>
                          </a:solidFill>
                        </a:rPr>
                        <a:t>Sweden</a:t>
                      </a:r>
                      <a:endParaRPr 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2060"/>
                          </a:solidFill>
                        </a:rPr>
                        <a:t>20’000 l Dewar (Option 2)</a:t>
                      </a:r>
                      <a:endParaRPr 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err="1" smtClean="0">
                          <a:solidFill>
                            <a:srgbClr val="002060"/>
                          </a:solidFill>
                        </a:rPr>
                        <a:t>Statebourne</a:t>
                      </a:r>
                      <a:endParaRPr 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b="0" dirty="0" smtClean="0">
                          <a:solidFill>
                            <a:srgbClr val="002060"/>
                          </a:solidFill>
                        </a:rPr>
                        <a:t>UK</a:t>
                      </a:r>
                      <a:endParaRPr lang="en-US" sz="1600" b="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  <p:sp>
        <p:nvSpPr>
          <p:cNvPr id="10" name="Content Placeholder 2"/>
          <p:cNvSpPr txBox="1">
            <a:spLocks/>
          </p:cNvSpPr>
          <p:nvPr/>
        </p:nvSpPr>
        <p:spPr>
          <a:xfrm>
            <a:off x="822979" y="1983649"/>
            <a:ext cx="4536504" cy="338554"/>
          </a:xfrm>
          <a:prstGeom prst="rect">
            <a:avLst/>
          </a:prstGeom>
          <a:noFill/>
        </p:spPr>
        <p:txBody>
          <a:bodyPr vert="horz" wrap="square" lIns="91440" tIns="45720" rIns="91440" bIns="45720" rtlCol="0">
            <a:spAutoFit/>
          </a:bodyPr>
          <a:lstStyle>
            <a:lvl1pPr marL="342900" indent="-342900">
              <a:spcBef>
                <a:spcPct val="20000"/>
              </a:spcBef>
              <a:spcAft>
                <a:spcPts val="1200"/>
              </a:spcAft>
              <a:buFont typeface="Arial"/>
              <a:buChar char="•"/>
              <a:defRPr sz="2400" b="1" baseline="0">
                <a:solidFill>
                  <a:srgbClr val="0000FF"/>
                </a:solidFill>
                <a:cs typeface="Arial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400" baseline="0">
                <a:solidFill>
                  <a:schemeClr val="bg1">
                    <a:lumMod val="50000"/>
                  </a:schemeClr>
                </a:solidFill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 baseline="0">
                <a:solidFill>
                  <a:schemeClr val="bg1">
                    <a:lumMod val="50000"/>
                  </a:schemeClr>
                </a:solidFill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baseline="0">
                <a:solidFill>
                  <a:schemeClr val="bg1">
                    <a:lumMod val="50000"/>
                  </a:schemeClr>
                </a:solidFill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/>
            </a:lvl5pPr>
            <a:lvl6pPr marL="25146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6pPr>
            <a:lvl7pPr marL="29718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7pPr>
            <a:lvl8pPr marL="3429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8pPr>
            <a:lvl9pPr marL="38862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000"/>
            </a:lvl9pPr>
          </a:lstStyle>
          <a:p>
            <a:pPr marL="0" indent="0">
              <a:buNone/>
            </a:pPr>
            <a:r>
              <a:rPr lang="en-US" sz="1600" dirty="0" smtClean="0">
                <a:solidFill>
                  <a:schemeClr val="tx1"/>
                </a:solidFill>
              </a:rPr>
              <a:t>Contract signed on 17 March 2015</a:t>
            </a:r>
            <a:endParaRPr lang="en-US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942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" t="22833" r="2619" b="26183"/>
          <a:stretch/>
        </p:blipFill>
        <p:spPr>
          <a:xfrm>
            <a:off x="179512" y="1844824"/>
            <a:ext cx="8886557" cy="338437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8</a:t>
            </a:fld>
            <a:endParaRPr lang="sv-SE"/>
          </a:p>
        </p:txBody>
      </p:sp>
      <p:sp>
        <p:nvSpPr>
          <p:cNvPr id="5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(1.6) System overview – Physical Location</a:t>
            </a:r>
            <a:endParaRPr lang="en-US" dirty="0"/>
          </a:p>
        </p:txBody>
      </p:sp>
      <p:grpSp>
        <p:nvGrpSpPr>
          <p:cNvPr id="36" name="Group 35"/>
          <p:cNvGrpSpPr/>
          <p:nvPr/>
        </p:nvGrpSpPr>
        <p:grpSpPr>
          <a:xfrm>
            <a:off x="179512" y="1501543"/>
            <a:ext cx="7610516" cy="2143481"/>
            <a:chOff x="-3836" y="1448213"/>
            <a:chExt cx="7610516" cy="214348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56946" y="1647478"/>
              <a:ext cx="3549734" cy="163897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3836" y="1448213"/>
              <a:ext cx="2415596" cy="2143481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 rot="17167200">
              <a:off x="2996955" y="2455301"/>
              <a:ext cx="662578" cy="236964"/>
            </a:xfrm>
            <a:prstGeom prst="rect">
              <a:avLst/>
            </a:prstGeom>
            <a:noFill/>
            <a:ln w="4445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/>
            </a:p>
          </p:txBody>
        </p:sp>
        <p:cxnSp>
          <p:nvCxnSpPr>
            <p:cNvPr id="18" name="Straight Arrow Connector 17"/>
            <p:cNvCxnSpPr>
              <a:endCxn id="16" idx="0"/>
            </p:cNvCxnSpPr>
            <p:nvPr/>
          </p:nvCxnSpPr>
          <p:spPr>
            <a:xfrm>
              <a:off x="2267744" y="2276872"/>
              <a:ext cx="946676" cy="264014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20" name="Straight Arrow Connector 19"/>
            <p:cNvCxnSpPr>
              <a:endCxn id="16" idx="2"/>
            </p:cNvCxnSpPr>
            <p:nvPr/>
          </p:nvCxnSpPr>
          <p:spPr>
            <a:xfrm flipH="1">
              <a:off x="3442068" y="2420888"/>
              <a:ext cx="614878" cy="185792"/>
            </a:xfrm>
            <a:prstGeom prst="straightConnector1">
              <a:avLst/>
            </a:prstGeom>
            <a:ln>
              <a:solidFill>
                <a:srgbClr val="FFC00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7" name="Group 36"/>
          <p:cNvGrpSpPr/>
          <p:nvPr/>
        </p:nvGrpSpPr>
        <p:grpSpPr>
          <a:xfrm>
            <a:off x="120951" y="3573016"/>
            <a:ext cx="6755305" cy="2803878"/>
            <a:chOff x="120951" y="3573016"/>
            <a:chExt cx="6755305" cy="2803878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11960" y="4378672"/>
              <a:ext cx="2664296" cy="1998222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925" t="35168" r="42125" b="22095"/>
            <a:stretch/>
          </p:blipFill>
          <p:spPr>
            <a:xfrm>
              <a:off x="120951" y="4379477"/>
              <a:ext cx="3744416" cy="1985993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459860" y="3573016"/>
              <a:ext cx="888004" cy="178998"/>
            </a:xfrm>
            <a:prstGeom prst="rect">
              <a:avLst/>
            </a:prstGeom>
            <a:noFill/>
            <a:ln w="4445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150">
                <a:solidFill>
                  <a:srgbClr val="FFFF00"/>
                </a:solidFill>
              </a:endParaRPr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1941883" y="3752014"/>
              <a:ext cx="517977" cy="612637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/>
            <p:nvPr/>
          </p:nvCxnSpPr>
          <p:spPr>
            <a:xfrm flipH="1" flipV="1">
              <a:off x="3328244" y="3766842"/>
              <a:ext cx="1294546" cy="611831"/>
            </a:xfrm>
            <a:prstGeom prst="straightConnector1">
              <a:avLst/>
            </a:prstGeom>
            <a:ln>
              <a:solidFill>
                <a:srgbClr val="7030A0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38" name="TextBox 37"/>
          <p:cNvSpPr txBox="1"/>
          <p:nvPr/>
        </p:nvSpPr>
        <p:spPr>
          <a:xfrm>
            <a:off x="6804248" y="4941272"/>
            <a:ext cx="23412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en-US" sz="2800" b="1" dirty="0" smtClean="0">
                <a:cs typeface="Arial"/>
              </a:rPr>
              <a:t>Full Access </a:t>
            </a:r>
          </a:p>
          <a:p>
            <a:pPr algn="ctr">
              <a:spcAft>
                <a:spcPts val="1200"/>
              </a:spcAft>
            </a:pP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2</a:t>
            </a:r>
            <a:r>
              <a:rPr lang="en-US" sz="2800" b="1" baseline="30000" dirty="0" smtClean="0">
                <a:solidFill>
                  <a:srgbClr val="FF0000"/>
                </a:solidFill>
                <a:cs typeface="Arial"/>
              </a:rPr>
              <a:t>nd</a:t>
            </a:r>
            <a:r>
              <a:rPr lang="en-US" sz="2800" b="1" dirty="0" smtClean="0">
                <a:solidFill>
                  <a:srgbClr val="FF0000"/>
                </a:solidFill>
                <a:cs typeface="Arial"/>
              </a:rPr>
              <a:t> May 2017</a:t>
            </a:r>
            <a:endParaRPr lang="en-US" sz="2800" b="1" dirty="0">
              <a:solidFill>
                <a:srgbClr val="FF000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2005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sv-SE" smtClean="0"/>
              <a:t>9</a:t>
            </a:fld>
            <a:endParaRPr lang="sv-SE"/>
          </a:p>
        </p:txBody>
      </p:sp>
      <p:sp>
        <p:nvSpPr>
          <p:cNvPr id="7" name="Title 3"/>
          <p:cNvSpPr txBox="1">
            <a:spLocks/>
          </p:cNvSpPr>
          <p:nvPr/>
        </p:nvSpPr>
        <p:spPr>
          <a:xfrm>
            <a:off x="467544" y="26064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(1.7) System overview – Interfaces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131109" y="1628800"/>
            <a:ext cx="8473339" cy="4871566"/>
          </a:xfrm>
        </p:spPr>
        <p:txBody>
          <a:bodyPr>
            <a:noAutofit/>
          </a:bodyPr>
          <a:lstStyle/>
          <a:p>
            <a:r>
              <a:rPr lang="en-US" sz="1800" b="1" dirty="0">
                <a:solidFill>
                  <a:schemeClr val="tx1"/>
                </a:solidFill>
                <a:cs typeface="Arial"/>
              </a:rPr>
              <a:t>Physical/process interfaces: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ACCP to CDS</a:t>
            </a:r>
          </a:p>
          <a:p>
            <a:pPr lvl="1"/>
            <a:r>
              <a:rPr lang="en-US" sz="1600" dirty="0">
                <a:solidFill>
                  <a:schemeClr val="tx1"/>
                </a:solidFill>
                <a:cs typeface="Arial"/>
              </a:rPr>
              <a:t>ACCP</a:t>
            </a:r>
            <a:r>
              <a:rPr lang="en-US" sz="1600" dirty="0" smtClean="0">
                <a:solidFill>
                  <a:schemeClr val="tx1"/>
                </a:solidFill>
              </a:rPr>
              <a:t> to Interconnecting piping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ACCP to Utilities </a:t>
            </a:r>
          </a:p>
          <a:p>
            <a:pPr lvl="2"/>
            <a:r>
              <a:rPr lang="en-US" sz="1400" dirty="0" smtClean="0">
                <a:solidFill>
                  <a:schemeClr val="tx1"/>
                </a:solidFill>
              </a:rPr>
              <a:t>Electricals, cooling water, instrument air, ventilation, CF</a:t>
            </a:r>
          </a:p>
          <a:p>
            <a:r>
              <a:rPr lang="en-US" sz="1800" b="1" dirty="0">
                <a:solidFill>
                  <a:schemeClr val="tx1"/>
                </a:solidFill>
                <a:cs typeface="Arial"/>
              </a:rPr>
              <a:t>Project interfaces: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ACCP to CDS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ACCP to Interconnecting piping / PHS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ACCP to TICP/Recovery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ACCP to ICS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ACCP to LKT</a:t>
            </a:r>
          </a:p>
          <a:p>
            <a:r>
              <a:rPr lang="en-US" sz="1800" b="1" dirty="0" smtClean="0">
                <a:solidFill>
                  <a:schemeClr val="tx1"/>
                </a:solidFill>
              </a:rPr>
              <a:t>Interfaces managed through: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Interface Control Documents (ICD) for internal interfaces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Confluence wiki pages for cryogenic systems interfaces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Project reviews and meetings with LKT</a:t>
            </a:r>
          </a:p>
          <a:p>
            <a:pPr lvl="1"/>
            <a:r>
              <a:rPr lang="en-US" sz="1600" dirty="0" smtClean="0">
                <a:solidFill>
                  <a:schemeClr val="tx1"/>
                </a:solidFill>
              </a:rPr>
              <a:t>CHESS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1444401"/>
            <a:ext cx="3384376" cy="25382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30" r="8512" b="17495"/>
          <a:stretch/>
        </p:blipFill>
        <p:spPr>
          <a:xfrm>
            <a:off x="5724128" y="4149690"/>
            <a:ext cx="3384376" cy="1994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988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ESS Core Powerpoint 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 Core Powerpoint template.potx</Template>
  <TotalTime>39363</TotalTime>
  <Words>1747</Words>
  <Application>Microsoft Macintosh PowerPoint</Application>
  <PresentationFormat>On-screen Show (4:3)</PresentationFormat>
  <Paragraphs>615</Paragraphs>
  <Slides>29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9" baseType="lpstr">
      <vt:lpstr>Calibri</vt:lpstr>
      <vt:lpstr>Cambria Math</vt:lpstr>
      <vt:lpstr>Courier New</vt:lpstr>
      <vt:lpstr>Gill Sans</vt:lpstr>
      <vt:lpstr>Helvetica</vt:lpstr>
      <vt:lpstr>ＭＳ Ｐゴシック</vt:lpstr>
      <vt:lpstr>Times</vt:lpstr>
      <vt:lpstr>Wingdings</vt:lpstr>
      <vt:lpstr>Arial</vt:lpstr>
      <vt:lpstr>ESS Core Powerpoint template</vt:lpstr>
      <vt:lpstr>Accelerator Cryoplant (ACCP) at the European Spallation Source Work Unit 11.11.3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Outline</vt:lpstr>
      <vt:lpstr>(4) Upcoming Activities</vt:lpstr>
      <vt:lpstr>PowerPoint Presentation</vt:lpstr>
      <vt:lpstr>PowerPoint Presentation</vt:lpstr>
      <vt:lpstr>Heat loads and safety factors</vt:lpstr>
      <vt:lpstr>Exergy Efficiencies</vt:lpstr>
      <vt:lpstr>PowerPoint Presentation</vt:lpstr>
      <vt:lpstr>Heat Exchangers</vt:lpstr>
      <vt:lpstr>Cold Compressors</vt:lpstr>
      <vt:lpstr>2 K Test Circuit</vt:lpstr>
    </vt:vector>
  </TitlesOfParts>
  <Company>ESS</Company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Heléne Björkman</dc:creator>
  <cp:lastModifiedBy>Microsoft Office User</cp:lastModifiedBy>
  <cp:revision>413</cp:revision>
  <cp:lastPrinted>2014-08-27T13:00:18Z</cp:lastPrinted>
  <dcterms:created xsi:type="dcterms:W3CDTF">2013-10-29T16:05:10Z</dcterms:created>
  <dcterms:modified xsi:type="dcterms:W3CDTF">2017-03-31T07:01:32Z</dcterms:modified>
</cp:coreProperties>
</file>