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3862" r:id="rId2"/>
    <p:sldMasterId id="2147483874" r:id="rId3"/>
  </p:sldMasterIdLst>
  <p:notesMasterIdLst>
    <p:notesMasterId r:id="rId18"/>
  </p:notesMasterIdLst>
  <p:sldIdLst>
    <p:sldId id="634" r:id="rId4"/>
    <p:sldId id="648" r:id="rId5"/>
    <p:sldId id="646" r:id="rId6"/>
    <p:sldId id="647" r:id="rId7"/>
    <p:sldId id="649" r:id="rId8"/>
    <p:sldId id="635" r:id="rId9"/>
    <p:sldId id="637" r:id="rId10"/>
    <p:sldId id="639" r:id="rId11"/>
    <p:sldId id="640" r:id="rId12"/>
    <p:sldId id="641" r:id="rId13"/>
    <p:sldId id="642" r:id="rId14"/>
    <p:sldId id="650" r:id="rId15"/>
    <p:sldId id="643" r:id="rId16"/>
    <p:sldId id="644" r:id="rId17"/>
  </p:sldIdLst>
  <p:sldSz cx="9144000" cy="6858000" type="screen4x3"/>
  <p:notesSz cx="6858000" cy="9144000"/>
  <p:defaultTextStyle>
    <a:defPPr>
      <a:defRPr lang="sv-SE"/>
    </a:defPPr>
    <a:lvl1pPr marL="0" algn="l" defTabSz="904575" rtl="0" eaLnBrk="1" latinLnBrk="0" hangingPunct="1">
      <a:defRPr sz="1800" kern="1200">
        <a:solidFill>
          <a:schemeClr val="tx1"/>
        </a:solidFill>
        <a:latin typeface="+mn-lt"/>
        <a:ea typeface="+mn-ea"/>
        <a:cs typeface="+mn-cs"/>
      </a:defRPr>
    </a:lvl1pPr>
    <a:lvl2pPr marL="452284" algn="l" defTabSz="904575" rtl="0" eaLnBrk="1" latinLnBrk="0" hangingPunct="1">
      <a:defRPr sz="1800" kern="1200">
        <a:solidFill>
          <a:schemeClr val="tx1"/>
        </a:solidFill>
        <a:latin typeface="+mn-lt"/>
        <a:ea typeface="+mn-ea"/>
        <a:cs typeface="+mn-cs"/>
      </a:defRPr>
    </a:lvl2pPr>
    <a:lvl3pPr marL="904575" algn="l" defTabSz="904575" rtl="0" eaLnBrk="1" latinLnBrk="0" hangingPunct="1">
      <a:defRPr sz="1800" kern="1200">
        <a:solidFill>
          <a:schemeClr val="tx1"/>
        </a:solidFill>
        <a:latin typeface="+mn-lt"/>
        <a:ea typeface="+mn-ea"/>
        <a:cs typeface="+mn-cs"/>
      </a:defRPr>
    </a:lvl3pPr>
    <a:lvl4pPr marL="1356917" algn="l" defTabSz="904575" rtl="0" eaLnBrk="1" latinLnBrk="0" hangingPunct="1">
      <a:defRPr sz="1800" kern="1200">
        <a:solidFill>
          <a:schemeClr val="tx1"/>
        </a:solidFill>
        <a:latin typeface="+mn-lt"/>
        <a:ea typeface="+mn-ea"/>
        <a:cs typeface="+mn-cs"/>
      </a:defRPr>
    </a:lvl4pPr>
    <a:lvl5pPr marL="1809212" algn="l" defTabSz="904575" rtl="0" eaLnBrk="1" latinLnBrk="0" hangingPunct="1">
      <a:defRPr sz="1800" kern="1200">
        <a:solidFill>
          <a:schemeClr val="tx1"/>
        </a:solidFill>
        <a:latin typeface="+mn-lt"/>
        <a:ea typeface="+mn-ea"/>
        <a:cs typeface="+mn-cs"/>
      </a:defRPr>
    </a:lvl5pPr>
    <a:lvl6pPr marL="2261531" algn="l" defTabSz="904575" rtl="0" eaLnBrk="1" latinLnBrk="0" hangingPunct="1">
      <a:defRPr sz="1800" kern="1200">
        <a:solidFill>
          <a:schemeClr val="tx1"/>
        </a:solidFill>
        <a:latin typeface="+mn-lt"/>
        <a:ea typeface="+mn-ea"/>
        <a:cs typeface="+mn-cs"/>
      </a:defRPr>
    </a:lvl6pPr>
    <a:lvl7pPr marL="2713827" algn="l" defTabSz="904575" rtl="0" eaLnBrk="1" latinLnBrk="0" hangingPunct="1">
      <a:defRPr sz="1800" kern="1200">
        <a:solidFill>
          <a:schemeClr val="tx1"/>
        </a:solidFill>
        <a:latin typeface="+mn-lt"/>
        <a:ea typeface="+mn-ea"/>
        <a:cs typeface="+mn-cs"/>
      </a:defRPr>
    </a:lvl7pPr>
    <a:lvl8pPr marL="3166140" algn="l" defTabSz="904575" rtl="0" eaLnBrk="1" latinLnBrk="0" hangingPunct="1">
      <a:defRPr sz="1800" kern="1200">
        <a:solidFill>
          <a:schemeClr val="tx1"/>
        </a:solidFill>
        <a:latin typeface="+mn-lt"/>
        <a:ea typeface="+mn-ea"/>
        <a:cs typeface="+mn-cs"/>
      </a:defRPr>
    </a:lvl8pPr>
    <a:lvl9pPr marL="3618436" algn="l" defTabSz="90457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028"/>
    <a:srgbClr val="149ED6"/>
    <a:srgbClr val="BC7A24"/>
    <a:srgbClr val="4E155B"/>
    <a:srgbClr val="BD4721"/>
    <a:srgbClr val="415809"/>
    <a:srgbClr val="7E5B1B"/>
    <a:srgbClr val="B72626"/>
    <a:srgbClr val="8F2285"/>
    <a:srgbClr val="E86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0" autoAdjust="0"/>
    <p:restoredTop sz="95489" autoAdjust="0"/>
  </p:normalViewPr>
  <p:slideViewPr>
    <p:cSldViewPr>
      <p:cViewPr varScale="1">
        <p:scale>
          <a:sx n="119" d="100"/>
          <a:sy n="119" d="100"/>
        </p:scale>
        <p:origin x="-1134" y="-96"/>
      </p:cViewPr>
      <p:guideLst>
        <p:guide orient="horz" pos="999"/>
        <p:guide pos="33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2017-04-05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04575" rtl="0" eaLnBrk="1" latinLnBrk="0" hangingPunct="1">
      <a:defRPr sz="1200" kern="1200">
        <a:solidFill>
          <a:schemeClr val="tx1"/>
        </a:solidFill>
        <a:latin typeface="+mn-lt"/>
        <a:ea typeface="+mn-ea"/>
        <a:cs typeface="+mn-cs"/>
      </a:defRPr>
    </a:lvl1pPr>
    <a:lvl2pPr marL="452284" algn="l" defTabSz="904575" rtl="0" eaLnBrk="1" latinLnBrk="0" hangingPunct="1">
      <a:defRPr sz="1200" kern="1200">
        <a:solidFill>
          <a:schemeClr val="tx1"/>
        </a:solidFill>
        <a:latin typeface="+mn-lt"/>
        <a:ea typeface="+mn-ea"/>
        <a:cs typeface="+mn-cs"/>
      </a:defRPr>
    </a:lvl2pPr>
    <a:lvl3pPr marL="904575" algn="l" defTabSz="904575" rtl="0" eaLnBrk="1" latinLnBrk="0" hangingPunct="1">
      <a:defRPr sz="1200" kern="1200">
        <a:solidFill>
          <a:schemeClr val="tx1"/>
        </a:solidFill>
        <a:latin typeface="+mn-lt"/>
        <a:ea typeface="+mn-ea"/>
        <a:cs typeface="+mn-cs"/>
      </a:defRPr>
    </a:lvl3pPr>
    <a:lvl4pPr marL="1356917" algn="l" defTabSz="904575" rtl="0" eaLnBrk="1" latinLnBrk="0" hangingPunct="1">
      <a:defRPr sz="1200" kern="1200">
        <a:solidFill>
          <a:schemeClr val="tx1"/>
        </a:solidFill>
        <a:latin typeface="+mn-lt"/>
        <a:ea typeface="+mn-ea"/>
        <a:cs typeface="+mn-cs"/>
      </a:defRPr>
    </a:lvl4pPr>
    <a:lvl5pPr marL="1809212" algn="l" defTabSz="904575" rtl="0" eaLnBrk="1" latinLnBrk="0" hangingPunct="1">
      <a:defRPr sz="1200" kern="1200">
        <a:solidFill>
          <a:schemeClr val="tx1"/>
        </a:solidFill>
        <a:latin typeface="+mn-lt"/>
        <a:ea typeface="+mn-ea"/>
        <a:cs typeface="+mn-cs"/>
      </a:defRPr>
    </a:lvl5pPr>
    <a:lvl6pPr marL="2261531" algn="l" defTabSz="904575" rtl="0" eaLnBrk="1" latinLnBrk="0" hangingPunct="1">
      <a:defRPr sz="1200" kern="1200">
        <a:solidFill>
          <a:schemeClr val="tx1"/>
        </a:solidFill>
        <a:latin typeface="+mn-lt"/>
        <a:ea typeface="+mn-ea"/>
        <a:cs typeface="+mn-cs"/>
      </a:defRPr>
    </a:lvl6pPr>
    <a:lvl7pPr marL="2713827" algn="l" defTabSz="904575" rtl="0" eaLnBrk="1" latinLnBrk="0" hangingPunct="1">
      <a:defRPr sz="1200" kern="1200">
        <a:solidFill>
          <a:schemeClr val="tx1"/>
        </a:solidFill>
        <a:latin typeface="+mn-lt"/>
        <a:ea typeface="+mn-ea"/>
        <a:cs typeface="+mn-cs"/>
      </a:defRPr>
    </a:lvl7pPr>
    <a:lvl8pPr marL="3166140" algn="l" defTabSz="904575" rtl="0" eaLnBrk="1" latinLnBrk="0" hangingPunct="1">
      <a:defRPr sz="1200" kern="1200">
        <a:solidFill>
          <a:schemeClr val="tx1"/>
        </a:solidFill>
        <a:latin typeface="+mn-lt"/>
        <a:ea typeface="+mn-ea"/>
        <a:cs typeface="+mn-cs"/>
      </a:defRPr>
    </a:lvl8pPr>
    <a:lvl9pPr marL="3618436" algn="l" defTabSz="904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41" y="1092200"/>
            <a:ext cx="8837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5" name="Text Box 5"/>
          <p:cNvSpPr txBox="1">
            <a:spLocks noChangeArrowheads="1"/>
          </p:cNvSpPr>
          <p:nvPr userDrawn="1"/>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6" name="Text Box 6"/>
          <p:cNvSpPr txBox="1">
            <a:spLocks noChangeArrowheads="1"/>
          </p:cNvSpPr>
          <p:nvPr userDrawn="1"/>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5EC22918-FE5B-784F-9D2F-FE206541B2DE}"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7" name="Group 7"/>
          <p:cNvGrpSpPr>
            <a:grpSpLocks/>
          </p:cNvGrpSpPr>
          <p:nvPr userDrawn="1"/>
        </p:nvGrpSpPr>
        <p:grpSpPr bwMode="auto">
          <a:xfrm>
            <a:off x="7116768" y="6135680"/>
            <a:ext cx="1943100" cy="722311"/>
            <a:chOff x="3380" y="3865"/>
            <a:chExt cx="1224" cy="455"/>
          </a:xfrm>
        </p:grpSpPr>
        <p:graphicFrame>
          <p:nvGraphicFramePr>
            <p:cNvPr id="8" name="Object 8"/>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184"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graphicFrame>
        <p:nvGraphicFramePr>
          <p:cNvPr id="10" name="Object 10"/>
          <p:cNvGraphicFramePr>
            <a:graphicFrameLocks noChangeAspect="1"/>
          </p:cNvGraphicFramePr>
          <p:nvPr userDrawn="1"/>
        </p:nvGraphicFramePr>
        <p:xfrm>
          <a:off x="40" y="6111923"/>
          <a:ext cx="1914525" cy="746125"/>
        </p:xfrm>
        <a:graphic>
          <a:graphicData uri="http://schemas.openxmlformats.org/presentationml/2006/ole">
            <mc:AlternateContent xmlns:mc="http://schemas.openxmlformats.org/markup-compatibility/2006">
              <mc:Choice xmlns:v="urn:schemas-microsoft-com:vml" Requires="v">
                <p:oleObj spid="_x0000_s2185" name="Photo Editor Photo" r:id="rId5" imgW="4742857" imgH="1848108" progId="">
                  <p:embed/>
                </p:oleObj>
              </mc:Choice>
              <mc:Fallback>
                <p:oleObj name="Photo Editor Photo" r:id="rId5" imgW="4742857" imgH="184810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 y="6111923"/>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163774"/>
            <a:ext cx="9144000" cy="1455739"/>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4"/>
            <a:ext cx="7740650" cy="3700461"/>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0811474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661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376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803714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6114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76507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3338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1404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474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32019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8591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6055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49682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0470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2017-04-05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6804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972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prstClr val="white"/>
              </a:solidFill>
            </a:endParaRPr>
          </a:p>
        </p:txBody>
      </p:sp>
      <p:cxnSp>
        <p:nvCxnSpPr>
          <p:cNvPr id="7"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0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71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3600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7"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pPr/>
              <a:t>4/5/2017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494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pPr/>
              <a:t>4/5/2017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72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pPr/>
              <a:t>4/5/2017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7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871" indent="0">
              <a:buNone/>
              <a:defRPr sz="1800"/>
            </a:lvl2pPr>
            <a:lvl3pPr marL="911742" indent="0">
              <a:buNone/>
              <a:defRPr sz="1600"/>
            </a:lvl3pPr>
            <a:lvl4pPr marL="1367625" indent="0">
              <a:buNone/>
              <a:defRPr sz="1400"/>
            </a:lvl4pPr>
            <a:lvl5pPr marL="1823495" indent="0">
              <a:buNone/>
              <a:defRPr sz="1400"/>
            </a:lvl5pPr>
            <a:lvl6pPr marL="2279380" indent="0">
              <a:buNone/>
              <a:defRPr sz="1400"/>
            </a:lvl6pPr>
            <a:lvl7pPr marL="2735250" indent="0">
              <a:buNone/>
              <a:defRPr sz="1400"/>
            </a:lvl7pPr>
            <a:lvl8pPr marL="3191128" indent="0">
              <a:buNone/>
              <a:defRPr sz="1400"/>
            </a:lvl8pPr>
            <a:lvl9pPr marL="3647004" indent="0">
              <a:buNone/>
              <a:defRPr sz="1400"/>
            </a:lvl9pPr>
          </a:lstStyle>
          <a:p>
            <a:pPr lvl="0"/>
            <a:r>
              <a:rPr lang="en-US" smtClean="0"/>
              <a:t>Click to edit Master text styles</a:t>
            </a:r>
          </a:p>
        </p:txBody>
      </p:sp>
    </p:spTree>
    <p:extLst>
      <p:ext uri="{BB962C8B-B14F-4D97-AF65-F5344CB8AC3E}">
        <p14:creationId xmlns:p14="http://schemas.microsoft.com/office/powerpoint/2010/main" val="46697721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pPr/>
              <a:t>4/5/2017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52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pPr/>
              <a:t>4/5/2017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876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pPr/>
              <a:t>4/5/2017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1987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pPr/>
              <a:t>4/5/2017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018531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pPr/>
              <a:t>4/5/2017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966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pPr/>
              <a:t>4/5/2017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483038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pPr/>
              <a:t>4/5/2017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845150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pPr/>
              <a:t>4/5/2017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76278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3"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8"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8339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5859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0175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575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292377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71" indent="0">
              <a:buNone/>
              <a:defRPr sz="2800"/>
            </a:lvl2pPr>
            <a:lvl3pPr marL="911742" indent="0">
              <a:buNone/>
              <a:defRPr sz="2400"/>
            </a:lvl3pPr>
            <a:lvl4pPr marL="1367625" indent="0">
              <a:buNone/>
              <a:defRPr sz="2000"/>
            </a:lvl4pPr>
            <a:lvl5pPr marL="1823495" indent="0">
              <a:buNone/>
              <a:defRPr sz="2000"/>
            </a:lvl5pPr>
            <a:lvl6pPr marL="2279380" indent="0">
              <a:buNone/>
              <a:defRPr sz="2000"/>
            </a:lvl6pPr>
            <a:lvl7pPr marL="2735250" indent="0">
              <a:buNone/>
              <a:defRPr sz="2000"/>
            </a:lvl7pPr>
            <a:lvl8pPr marL="3191128" indent="0">
              <a:buNone/>
              <a:defRPr sz="2000"/>
            </a:lvl8pPr>
            <a:lvl9pPr marL="364700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36456137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115888" y="952500"/>
            <a:ext cx="883761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1027" name="Rectangle 3"/>
          <p:cNvSpPr>
            <a:spLocks noGrp="1" noChangeArrowheads="1"/>
          </p:cNvSpPr>
          <p:nvPr>
            <p:ph type="title"/>
          </p:nvPr>
        </p:nvSpPr>
        <p:spPr bwMode="auto">
          <a:xfrm>
            <a:off x="0" y="1"/>
            <a:ext cx="9144000"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223" tIns="44319" rIns="90223" bIns="44319" numCol="1" anchor="ctr" anchorCtr="1"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98450" y="1436688"/>
            <a:ext cx="8629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223" tIns="44319" rIns="90223" bIns="443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5"/>
          <p:cNvSpPr txBox="1">
            <a:spLocks noChangeArrowheads="1"/>
          </p:cNvSpPr>
          <p:nvPr/>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1030" name="Text Box 6"/>
          <p:cNvSpPr txBox="1">
            <a:spLocks noChangeArrowheads="1"/>
          </p:cNvSpPr>
          <p:nvPr/>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CC6088EF-B100-C64F-9137-7940AAB560F5}"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1031" name="Group 8"/>
          <p:cNvGrpSpPr>
            <a:grpSpLocks/>
          </p:cNvGrpSpPr>
          <p:nvPr/>
        </p:nvGrpSpPr>
        <p:grpSpPr bwMode="auto">
          <a:xfrm>
            <a:off x="7116768" y="6135680"/>
            <a:ext cx="1943100" cy="722311"/>
            <a:chOff x="3380" y="3865"/>
            <a:chExt cx="1224" cy="455"/>
          </a:xfrm>
        </p:grpSpPr>
        <p:graphicFrame>
          <p:nvGraphicFramePr>
            <p:cNvPr id="1033"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093" name="Document" r:id="rId14" imgW="1943100" imgH="723900" progId="Word.Document.8">
                    <p:embed/>
                  </p:oleObj>
                </mc:Choice>
                <mc:Fallback>
                  <p:oleObj name="Document" r:id="rId14" imgW="1943100" imgH="723900" progId="Word.Documen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777777">
                                    <a:alpha val="74997"/>
                                  </a:srgbClr>
                                </a:outerShdw>
                              </a:effectLst>
                            </a14:hiddenEffects>
                          </a:ext>
                        </a:extLst>
                      </p:spPr>
                    </p:pic>
                  </p:oleObj>
                </mc:Fallback>
              </mc:AlternateContent>
            </a:graphicData>
          </a:graphic>
        </p:graphicFrame>
        <p:sp>
          <p:nvSpPr>
            <p:cNvPr id="1034" name="Text Box 10"/>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pic>
        <p:nvPicPr>
          <p:cNvPr id="1032" name="Picture 17" descr="New_DOE_Logo_Color_042808.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038" y="6372229"/>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charset="0"/>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5pPr>
      <a:lvl6pPr marL="455871"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1742"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67625"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3495"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1911" indent="-341911"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charset="0"/>
        </a:defRPr>
      </a:lvl1pPr>
      <a:lvl2pPr marL="688558" indent="-232684"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charset="0"/>
        </a:defRPr>
      </a:lvl2pPr>
      <a:lvl3pPr marL="1082701"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3pPr>
      <a:lvl4pPr marL="142460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4pPr>
      <a:lvl5pPr marL="176651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5pPr>
      <a:lvl6pPr marL="2222394" indent="-227941" algn="l" rtl="0" fontAlgn="base">
        <a:lnSpc>
          <a:spcPct val="90000"/>
        </a:lnSpc>
        <a:spcBef>
          <a:spcPct val="20000"/>
        </a:spcBef>
        <a:spcAft>
          <a:spcPct val="0"/>
        </a:spcAft>
        <a:buSzPct val="100000"/>
        <a:buChar char="-"/>
        <a:defRPr sz="2400">
          <a:solidFill>
            <a:schemeClr val="tx1"/>
          </a:solidFill>
          <a:latin typeface="+mn-lt"/>
          <a:ea typeface="+mn-ea"/>
        </a:defRPr>
      </a:lvl6pPr>
      <a:lvl7pPr marL="2678272" indent="-227941" algn="l" rtl="0" fontAlgn="base">
        <a:lnSpc>
          <a:spcPct val="90000"/>
        </a:lnSpc>
        <a:spcBef>
          <a:spcPct val="20000"/>
        </a:spcBef>
        <a:spcAft>
          <a:spcPct val="0"/>
        </a:spcAft>
        <a:buSzPct val="100000"/>
        <a:buChar char="-"/>
        <a:defRPr sz="2400">
          <a:solidFill>
            <a:schemeClr val="tx1"/>
          </a:solidFill>
          <a:latin typeface="+mn-lt"/>
          <a:ea typeface="+mn-ea"/>
        </a:defRPr>
      </a:lvl7pPr>
      <a:lvl8pPr marL="3134142" indent="-227941" algn="l" rtl="0" fontAlgn="base">
        <a:lnSpc>
          <a:spcPct val="90000"/>
        </a:lnSpc>
        <a:spcBef>
          <a:spcPct val="20000"/>
        </a:spcBef>
        <a:spcAft>
          <a:spcPct val="0"/>
        </a:spcAft>
        <a:buSzPct val="100000"/>
        <a:buChar char="-"/>
        <a:defRPr sz="2400">
          <a:solidFill>
            <a:schemeClr val="tx1"/>
          </a:solidFill>
          <a:latin typeface="+mn-lt"/>
          <a:ea typeface="+mn-ea"/>
        </a:defRPr>
      </a:lvl8pPr>
      <a:lvl9pPr marL="3590023" indent="-227941"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1742" rtl="0" eaLnBrk="1" latinLnBrk="0" hangingPunct="1">
        <a:defRPr sz="1800" kern="1200">
          <a:solidFill>
            <a:schemeClr val="tx1"/>
          </a:solidFill>
          <a:latin typeface="+mn-lt"/>
          <a:ea typeface="+mn-ea"/>
          <a:cs typeface="+mn-cs"/>
        </a:defRPr>
      </a:lvl1pPr>
      <a:lvl2pPr marL="455871" algn="l" defTabSz="911742" rtl="0" eaLnBrk="1" latinLnBrk="0" hangingPunct="1">
        <a:defRPr sz="1800" kern="1200">
          <a:solidFill>
            <a:schemeClr val="tx1"/>
          </a:solidFill>
          <a:latin typeface="+mn-lt"/>
          <a:ea typeface="+mn-ea"/>
          <a:cs typeface="+mn-cs"/>
        </a:defRPr>
      </a:lvl2pPr>
      <a:lvl3pPr marL="911742" algn="l" defTabSz="911742" rtl="0" eaLnBrk="1" latinLnBrk="0" hangingPunct="1">
        <a:defRPr sz="1800" kern="1200">
          <a:solidFill>
            <a:schemeClr val="tx1"/>
          </a:solidFill>
          <a:latin typeface="+mn-lt"/>
          <a:ea typeface="+mn-ea"/>
          <a:cs typeface="+mn-cs"/>
        </a:defRPr>
      </a:lvl3pPr>
      <a:lvl4pPr marL="1367625" algn="l" defTabSz="911742" rtl="0" eaLnBrk="1" latinLnBrk="0" hangingPunct="1">
        <a:defRPr sz="1800" kern="1200">
          <a:solidFill>
            <a:schemeClr val="tx1"/>
          </a:solidFill>
          <a:latin typeface="+mn-lt"/>
          <a:ea typeface="+mn-ea"/>
          <a:cs typeface="+mn-cs"/>
        </a:defRPr>
      </a:lvl4pPr>
      <a:lvl5pPr marL="1823495" algn="l" defTabSz="911742" rtl="0" eaLnBrk="1" latinLnBrk="0" hangingPunct="1">
        <a:defRPr sz="1800" kern="1200">
          <a:solidFill>
            <a:schemeClr val="tx1"/>
          </a:solidFill>
          <a:latin typeface="+mn-lt"/>
          <a:ea typeface="+mn-ea"/>
          <a:cs typeface="+mn-cs"/>
        </a:defRPr>
      </a:lvl5pPr>
      <a:lvl6pPr marL="2279380" algn="l" defTabSz="911742" rtl="0" eaLnBrk="1" latinLnBrk="0" hangingPunct="1">
        <a:defRPr sz="1800" kern="1200">
          <a:solidFill>
            <a:schemeClr val="tx1"/>
          </a:solidFill>
          <a:latin typeface="+mn-lt"/>
          <a:ea typeface="+mn-ea"/>
          <a:cs typeface="+mn-cs"/>
        </a:defRPr>
      </a:lvl6pPr>
      <a:lvl7pPr marL="2735250" algn="l" defTabSz="911742" rtl="0" eaLnBrk="1" latinLnBrk="0" hangingPunct="1">
        <a:defRPr sz="1800" kern="1200">
          <a:solidFill>
            <a:schemeClr val="tx1"/>
          </a:solidFill>
          <a:latin typeface="+mn-lt"/>
          <a:ea typeface="+mn-ea"/>
          <a:cs typeface="+mn-cs"/>
        </a:defRPr>
      </a:lvl7pPr>
      <a:lvl8pPr marL="3191128" algn="l" defTabSz="911742" rtl="0" eaLnBrk="1" latinLnBrk="0" hangingPunct="1">
        <a:defRPr sz="1800" kern="1200">
          <a:solidFill>
            <a:schemeClr val="tx1"/>
          </a:solidFill>
          <a:latin typeface="+mn-lt"/>
          <a:ea typeface="+mn-ea"/>
          <a:cs typeface="+mn-cs"/>
        </a:defRPr>
      </a:lvl8pPr>
      <a:lvl9pPr marL="3647004" algn="l" defTabSz="911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4" tIns="45712" rIns="91424"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24" tIns="45712" rIns="91424"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457119"/>
            <a:fld id="{49A5678A-D05F-FD42-9890-CCECCD9C8C54}" type="datetimeFigureOut">
              <a:rPr lang="sv-SE" smtClean="0">
                <a:solidFill>
                  <a:prstClr val="black">
                    <a:tint val="75000"/>
                  </a:prstClr>
                </a:solidFill>
              </a:rPr>
              <a:pPr defTabSz="457119"/>
              <a:t>2017-04-05</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457119"/>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457119"/>
            <a:fld id="{276797C7-3D02-2A4F-97AD-9EB2A99A67F0}" type="slidenum">
              <a:rPr lang="sv-SE" smtClean="0">
                <a:solidFill>
                  <a:prstClr val="black">
                    <a:tint val="75000"/>
                  </a:prstClr>
                </a:solidFill>
              </a:rPr>
              <a:pPr defTabSz="457119"/>
              <a:t>‹#›</a:t>
            </a:fld>
            <a:endParaRPr lang="sv-SE">
              <a:solidFill>
                <a:prstClr val="black">
                  <a:tint val="75000"/>
                </a:prstClr>
              </a:solidFill>
            </a:endParaRPr>
          </a:p>
        </p:txBody>
      </p:sp>
    </p:spTree>
    <p:extLst>
      <p:ext uri="{BB962C8B-B14F-4D97-AF65-F5344CB8AC3E}">
        <p14:creationId xmlns:p14="http://schemas.microsoft.com/office/powerpoint/2010/main" val="146346645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59"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7" indent="-228559"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6" indent="-228559"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4"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rgbClr val="0094CA"/>
                </a:solidFill>
              </a:defRPr>
            </a:lvl1pPr>
          </a:lstStyle>
          <a:p>
            <a:pPr defTabSz="457119"/>
            <a:fld id="{8F5C681F-1FB5-764D-BC0F-BB7944416E1E}" type="datetime1">
              <a:rPr lang="en-US" smtClean="0"/>
              <a:pPr defTabSz="457119"/>
              <a:t>4/5/2017</a:t>
            </a:fld>
            <a:endParaRPr lang="sv-SE"/>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rgbClr val="0094CA"/>
                </a:solidFill>
              </a:defRPr>
            </a:lvl1pPr>
          </a:lstStyle>
          <a:p>
            <a:pPr defTabSz="457119"/>
            <a:endParaRPr lang="sv-SE"/>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rgbClr val="0094CA"/>
                </a:solidFill>
              </a:defRPr>
            </a:lvl1pPr>
          </a:lstStyle>
          <a:p>
            <a:pPr defTabSz="457119"/>
            <a:fld id="{038C62C7-F79B-CD4A-A5DF-5683BBEC4A65}" type="slidenum">
              <a:rPr lang="sv-SE" smtClean="0"/>
              <a:pPr defTabSz="457119"/>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3" y="378762"/>
            <a:ext cx="1359827"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79411995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0" y="1901239"/>
            <a:ext cx="9144000" cy="1446534"/>
          </a:xfrm>
          <a:prstGeom prst="rect">
            <a:avLst/>
          </a:prstGeom>
          <a:noFill/>
        </p:spPr>
        <p:txBody>
          <a:bodyPr wrap="square" lIns="91424" tIns="45712" rIns="91424" bIns="45712" rtlCol="0">
            <a:spAutoFit/>
          </a:bodyPr>
          <a:lstStyle/>
          <a:p>
            <a:pPr algn="ctr" defTabSz="457119"/>
            <a:r>
              <a:rPr lang="en-GB" sz="4400" b="1" dirty="0" smtClean="0">
                <a:solidFill>
                  <a:srgbClr val="FFFFFF"/>
                </a:solidFill>
              </a:rPr>
              <a:t>Charge and Schedule</a:t>
            </a:r>
          </a:p>
          <a:p>
            <a:pPr algn="ctr" defTabSz="457119"/>
            <a:r>
              <a:rPr lang="en-GB" sz="4400" b="1" dirty="0" smtClean="0">
                <a:solidFill>
                  <a:srgbClr val="FFFFFF"/>
                </a:solidFill>
              </a:rPr>
              <a:t>of the 15</a:t>
            </a:r>
            <a:r>
              <a:rPr lang="en-GB" sz="4400" b="1" baseline="30000" dirty="0" smtClean="0">
                <a:solidFill>
                  <a:srgbClr val="FFFFFF"/>
                </a:solidFill>
              </a:rPr>
              <a:t>th</a:t>
            </a:r>
            <a:r>
              <a:rPr lang="en-GB" sz="4400" b="1" dirty="0" smtClean="0">
                <a:solidFill>
                  <a:srgbClr val="FFFFFF"/>
                </a:solidFill>
              </a:rPr>
              <a:t> TAC meeting</a:t>
            </a:r>
          </a:p>
        </p:txBody>
      </p:sp>
      <p:sp>
        <p:nvSpPr>
          <p:cNvPr id="4" name="textruta 3"/>
          <p:cNvSpPr txBox="1"/>
          <p:nvPr/>
        </p:nvSpPr>
        <p:spPr>
          <a:xfrm>
            <a:off x="0" y="4885901"/>
            <a:ext cx="9144000" cy="738648"/>
          </a:xfrm>
          <a:prstGeom prst="rect">
            <a:avLst/>
          </a:prstGeom>
          <a:noFill/>
        </p:spPr>
        <p:txBody>
          <a:bodyPr wrap="square" lIns="91424" tIns="45712" rIns="91424" bIns="45712" rtlCol="0">
            <a:spAutoFit/>
          </a:bodyPr>
          <a:lstStyle/>
          <a:p>
            <a:pPr algn="ctr" defTabSz="457119"/>
            <a:r>
              <a:rPr lang="en-GB" sz="2400" dirty="0" smtClean="0">
                <a:solidFill>
                  <a:srgbClr val="FFFFFF"/>
                </a:solidFill>
              </a:rPr>
              <a:t>Roland Garoby</a:t>
            </a:r>
          </a:p>
          <a:p>
            <a:pPr algn="ctr" defTabSz="457119"/>
            <a:endParaRPr lang="en-GB" dirty="0" smtClean="0">
              <a:solidFill>
                <a:srgbClr val="FFFFFF"/>
              </a:solidFill>
            </a:endParaRPr>
          </a:p>
        </p:txBody>
      </p:sp>
      <p:sp>
        <p:nvSpPr>
          <p:cNvPr id="8" name="textruta 6"/>
          <p:cNvSpPr txBox="1"/>
          <p:nvPr/>
        </p:nvSpPr>
        <p:spPr>
          <a:xfrm>
            <a:off x="107950" y="3751840"/>
            <a:ext cx="9144000" cy="584759"/>
          </a:xfrm>
          <a:prstGeom prst="rect">
            <a:avLst/>
          </a:prstGeom>
          <a:noFill/>
        </p:spPr>
        <p:txBody>
          <a:bodyPr wrap="square" lIns="91424" tIns="45712" rIns="91424" bIns="45712" rtlCol="0">
            <a:spAutoFit/>
          </a:bodyPr>
          <a:lstStyle/>
          <a:p>
            <a:pPr algn="ctr" defTabSz="457119"/>
            <a:r>
              <a:rPr lang="en-GB" sz="3200" b="1" dirty="0" smtClean="0">
                <a:solidFill>
                  <a:srgbClr val="FFFFFF"/>
                </a:solidFill>
              </a:rPr>
              <a:t>5-7 April 2017, Lund</a:t>
            </a:r>
            <a:endParaRPr lang="en-GB" sz="3200" dirty="0">
              <a:solidFill>
                <a:srgbClr val="FFFFFF"/>
              </a:solidFill>
            </a:endParaRPr>
          </a:p>
        </p:txBody>
      </p:sp>
      <p:sp>
        <p:nvSpPr>
          <p:cNvPr id="2" name="TextBox 1"/>
          <p:cNvSpPr txBox="1"/>
          <p:nvPr/>
        </p:nvSpPr>
        <p:spPr>
          <a:xfrm>
            <a:off x="2113918" y="6219618"/>
            <a:ext cx="4881593" cy="400110"/>
          </a:xfrm>
          <a:prstGeom prst="rect">
            <a:avLst/>
          </a:prstGeom>
          <a:noFill/>
        </p:spPr>
        <p:txBody>
          <a:bodyPr wrap="none" rtlCol="0">
            <a:spAutoFit/>
          </a:bodyPr>
          <a:lstStyle/>
          <a:p>
            <a:pPr defTabSz="457119"/>
            <a:r>
              <a:rPr lang="en-US" sz="2000" u="sng" dirty="0" smtClean="0">
                <a:solidFill>
                  <a:prstClr val="black"/>
                </a:solidFill>
              </a:rPr>
              <a:t>https</a:t>
            </a:r>
            <a:r>
              <a:rPr lang="en-US" sz="2000" u="sng" dirty="0">
                <a:solidFill>
                  <a:prstClr val="black"/>
                </a:solidFill>
              </a:rPr>
              <a:t>://</a:t>
            </a:r>
            <a:r>
              <a:rPr lang="en-US" sz="2000" u="sng" dirty="0" smtClean="0">
                <a:solidFill>
                  <a:prstClr val="black"/>
                </a:solidFill>
              </a:rPr>
              <a:t>indico.esss.lu.se/event/578/overview</a:t>
            </a:r>
          </a:p>
        </p:txBody>
      </p:sp>
    </p:spTree>
    <p:extLst>
      <p:ext uri="{BB962C8B-B14F-4D97-AF65-F5344CB8AC3E}">
        <p14:creationId xmlns:p14="http://schemas.microsoft.com/office/powerpoint/2010/main" val="122861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TAC#15:</a:t>
            </a:r>
            <a:br>
              <a:rPr lang="en-US" dirty="0" smtClean="0"/>
            </a:br>
            <a:r>
              <a:rPr lang="en-US" dirty="0"/>
              <a:t>	</a:t>
            </a:r>
            <a:r>
              <a:rPr lang="en-US" sz="2000" dirty="0" smtClean="0"/>
              <a:t>Wednesday 5 April 2017</a:t>
            </a:r>
            <a:endParaRPr lang="en-US" sz="2000" dirty="0"/>
          </a:p>
        </p:txBody>
      </p:sp>
      <p:sp>
        <p:nvSpPr>
          <p:cNvPr id="6" name="Rounded Rectangular Callout 5"/>
          <p:cNvSpPr/>
          <p:nvPr/>
        </p:nvSpPr>
        <p:spPr>
          <a:xfrm>
            <a:off x="6129815" y="2996952"/>
            <a:ext cx="2242323" cy="977234"/>
          </a:xfrm>
          <a:prstGeom prst="wedgeRoundRectCallout">
            <a:avLst>
              <a:gd name="adj1" fmla="val -107397"/>
              <a:gd name="adj2" fmla="val 2885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Meeting on construction site</a:t>
            </a:r>
            <a:endParaRPr lang="en-US" sz="1600" b="1" dirty="0">
              <a:solidFill>
                <a:prstClr val="white"/>
              </a:solidFill>
            </a:endParaRPr>
          </a:p>
        </p:txBody>
      </p:sp>
      <p:sp>
        <p:nvSpPr>
          <p:cNvPr id="3" name="Right Brace 2"/>
          <p:cNvSpPr/>
          <p:nvPr/>
        </p:nvSpPr>
        <p:spPr>
          <a:xfrm>
            <a:off x="4499992" y="1661859"/>
            <a:ext cx="347142" cy="42154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pic>
        <p:nvPicPr>
          <p:cNvPr id="8" name="Picture 7"/>
          <p:cNvPicPr/>
          <p:nvPr/>
        </p:nvPicPr>
        <p:blipFill rotWithShape="1">
          <a:blip r:embed="rId2"/>
          <a:srcRect l="38775" t="15203" r="32497" b="25618"/>
          <a:stretch/>
        </p:blipFill>
        <p:spPr bwMode="auto">
          <a:xfrm>
            <a:off x="35496" y="1558456"/>
            <a:ext cx="4440197" cy="5145180"/>
          </a:xfrm>
          <a:prstGeom prst="rect">
            <a:avLst/>
          </a:prstGeom>
          <a:ln>
            <a:noFill/>
          </a:ln>
          <a:extLst>
            <a:ext uri="{53640926-AAD7-44D8-BBD7-CCE9431645EC}">
              <a14:shadowObscured xmlns:a14="http://schemas.microsoft.com/office/drawing/2010/main"/>
            </a:ext>
          </a:extLst>
        </p:spPr>
      </p:pic>
      <p:pic>
        <p:nvPicPr>
          <p:cNvPr id="4098" name="Picture 2" descr="Flädie Mat och Vingå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445" y="5055937"/>
            <a:ext cx="1986077" cy="90708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6117199" y="4581128"/>
            <a:ext cx="2343233" cy="1656184"/>
          </a:xfrm>
          <a:prstGeom prst="wedgeRoundRectCallout">
            <a:avLst>
              <a:gd name="adj1" fmla="val -119798"/>
              <a:gd name="adj2" fmla="val 59628"/>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119"/>
            <a:r>
              <a:rPr lang="en-US" sz="1600" b="1" dirty="0" smtClean="0">
                <a:solidFill>
                  <a:schemeClr val="tx1"/>
                </a:solidFill>
              </a:rPr>
              <a:t>Dinner at</a:t>
            </a:r>
            <a:endParaRPr lang="en-US" sz="1600" b="1" dirty="0">
              <a:solidFill>
                <a:schemeClr val="tx1"/>
              </a:solidFill>
            </a:endParaRPr>
          </a:p>
        </p:txBody>
      </p:sp>
    </p:spTree>
    <p:extLst>
      <p:ext uri="{BB962C8B-B14F-4D97-AF65-F5344CB8AC3E}">
        <p14:creationId xmlns:p14="http://schemas.microsoft.com/office/powerpoint/2010/main" val="36651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8913" y="3"/>
            <a:ext cx="6067427" cy="1441531"/>
          </a:xfrm>
        </p:spPr>
        <p:txBody>
          <a:bodyPr/>
          <a:lstStyle/>
          <a:p>
            <a:r>
              <a:rPr lang="en-US" dirty="0" smtClean="0"/>
              <a:t>Agenda TAC#15:</a:t>
            </a:r>
            <a:br>
              <a:rPr lang="en-US" dirty="0" smtClean="0"/>
            </a:br>
            <a:r>
              <a:rPr lang="en-US" dirty="0"/>
              <a:t>	</a:t>
            </a:r>
            <a:r>
              <a:rPr lang="en-US" sz="2000" dirty="0" smtClean="0"/>
              <a:t>Thursday 6 April 2017 (morning)</a:t>
            </a:r>
            <a:endParaRPr lang="en-US" sz="2000" dirty="0"/>
          </a:p>
        </p:txBody>
      </p:sp>
      <p:sp>
        <p:nvSpPr>
          <p:cNvPr id="12" name="Right Brace 11"/>
          <p:cNvSpPr/>
          <p:nvPr/>
        </p:nvSpPr>
        <p:spPr>
          <a:xfrm>
            <a:off x="3160414" y="4160402"/>
            <a:ext cx="443603" cy="22697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US">
              <a:solidFill>
                <a:prstClr val="black"/>
              </a:solidFill>
            </a:endParaRPr>
          </a:p>
        </p:txBody>
      </p:sp>
      <p:pic>
        <p:nvPicPr>
          <p:cNvPr id="8" name="Picture 7"/>
          <p:cNvPicPr/>
          <p:nvPr/>
        </p:nvPicPr>
        <p:blipFill rotWithShape="1">
          <a:blip r:embed="rId2"/>
          <a:srcRect l="38801" t="7101" r="32542" b="34254"/>
          <a:stretch/>
        </p:blipFill>
        <p:spPr bwMode="auto">
          <a:xfrm>
            <a:off x="35496" y="1490870"/>
            <a:ext cx="4492487" cy="5172323"/>
          </a:xfrm>
          <a:prstGeom prst="rect">
            <a:avLst/>
          </a:prstGeom>
          <a:ln>
            <a:noFill/>
          </a:ln>
          <a:extLst>
            <a:ext uri="{53640926-AAD7-44D8-BBD7-CCE9431645EC}">
              <a14:shadowObscured xmlns:a14="http://schemas.microsoft.com/office/drawing/2010/main"/>
            </a:ext>
          </a:extLst>
        </p:spPr>
      </p:pic>
      <p:sp>
        <p:nvSpPr>
          <p:cNvPr id="9" name="Rounded Rectangular Callout 8"/>
          <p:cNvSpPr/>
          <p:nvPr/>
        </p:nvSpPr>
        <p:spPr>
          <a:xfrm>
            <a:off x="6129815" y="3315862"/>
            <a:ext cx="2242323" cy="977234"/>
          </a:xfrm>
          <a:prstGeom prst="wedgeRoundRectCallout">
            <a:avLst>
              <a:gd name="adj1" fmla="val -107397"/>
              <a:gd name="adj2" fmla="val 2885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Meeting at</a:t>
            </a:r>
          </a:p>
          <a:p>
            <a:pPr algn="ctr" defTabSz="457119"/>
            <a:r>
              <a:rPr lang="en-US" sz="1600" b="1" dirty="0" err="1" smtClean="0">
                <a:solidFill>
                  <a:prstClr val="white"/>
                </a:solidFill>
              </a:rPr>
              <a:t>Medicon</a:t>
            </a:r>
            <a:r>
              <a:rPr lang="en-US" sz="1600" b="1" dirty="0" smtClean="0">
                <a:solidFill>
                  <a:prstClr val="white"/>
                </a:solidFill>
              </a:rPr>
              <a:t> Village</a:t>
            </a:r>
            <a:endParaRPr lang="en-US" sz="1600" b="1" dirty="0">
              <a:solidFill>
                <a:prstClr val="white"/>
              </a:solidFill>
            </a:endParaRPr>
          </a:p>
        </p:txBody>
      </p:sp>
      <p:sp>
        <p:nvSpPr>
          <p:cNvPr id="11" name="Right Brace 10"/>
          <p:cNvSpPr/>
          <p:nvPr/>
        </p:nvSpPr>
        <p:spPr>
          <a:xfrm>
            <a:off x="4499992" y="1556792"/>
            <a:ext cx="347142" cy="50405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pic>
        <p:nvPicPr>
          <p:cNvPr id="15" name="Picture 14"/>
          <p:cNvPicPr/>
          <p:nvPr/>
        </p:nvPicPr>
        <p:blipFill rotWithShape="1">
          <a:blip r:embed="rId3"/>
          <a:srcRect l="39143" t="29527" r="39795" b="66904"/>
          <a:stretch/>
        </p:blipFill>
        <p:spPr bwMode="auto">
          <a:xfrm>
            <a:off x="5292080" y="1988840"/>
            <a:ext cx="3295650" cy="314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1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8913" y="3"/>
            <a:ext cx="6067427" cy="1441531"/>
          </a:xfrm>
        </p:spPr>
        <p:txBody>
          <a:bodyPr/>
          <a:lstStyle/>
          <a:p>
            <a:r>
              <a:rPr lang="en-US" dirty="0" smtClean="0"/>
              <a:t>Agenda TAC#15:</a:t>
            </a:r>
            <a:br>
              <a:rPr lang="en-US" dirty="0" smtClean="0"/>
            </a:br>
            <a:r>
              <a:rPr lang="en-US" dirty="0"/>
              <a:t>	</a:t>
            </a:r>
            <a:r>
              <a:rPr lang="en-US" sz="2000" dirty="0" smtClean="0"/>
              <a:t>Thursday 6 April 2017 (afternoon)</a:t>
            </a:r>
            <a:endParaRPr lang="en-US" sz="2000" dirty="0"/>
          </a:p>
        </p:txBody>
      </p:sp>
      <p:sp>
        <p:nvSpPr>
          <p:cNvPr id="9" name="Rounded Rectangular Callout 8"/>
          <p:cNvSpPr/>
          <p:nvPr/>
        </p:nvSpPr>
        <p:spPr>
          <a:xfrm>
            <a:off x="6159552" y="3115277"/>
            <a:ext cx="2242323" cy="977234"/>
          </a:xfrm>
          <a:prstGeom prst="wedgeRoundRectCallout">
            <a:avLst>
              <a:gd name="adj1" fmla="val -108106"/>
              <a:gd name="adj2" fmla="val 85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Meeting at</a:t>
            </a:r>
          </a:p>
          <a:p>
            <a:pPr algn="ctr" defTabSz="457119"/>
            <a:r>
              <a:rPr lang="en-US" sz="1600" b="1" dirty="0" err="1" smtClean="0">
                <a:solidFill>
                  <a:prstClr val="white"/>
                </a:solidFill>
              </a:rPr>
              <a:t>Medicon</a:t>
            </a:r>
            <a:r>
              <a:rPr lang="en-US" sz="1600" b="1" dirty="0" smtClean="0">
                <a:solidFill>
                  <a:prstClr val="white"/>
                </a:solidFill>
              </a:rPr>
              <a:t> Village</a:t>
            </a:r>
            <a:endParaRPr lang="en-US" sz="1600" b="1" dirty="0">
              <a:solidFill>
                <a:prstClr val="white"/>
              </a:solidFill>
            </a:endParaRPr>
          </a:p>
        </p:txBody>
      </p:sp>
      <p:sp>
        <p:nvSpPr>
          <p:cNvPr id="11" name="Right Brace 10"/>
          <p:cNvSpPr/>
          <p:nvPr/>
        </p:nvSpPr>
        <p:spPr>
          <a:xfrm>
            <a:off x="4499992" y="1844824"/>
            <a:ext cx="347142" cy="36724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pic>
        <p:nvPicPr>
          <p:cNvPr id="15" name="Picture 14"/>
          <p:cNvPicPr/>
          <p:nvPr/>
        </p:nvPicPr>
        <p:blipFill rotWithShape="1">
          <a:blip r:embed="rId2"/>
          <a:srcRect l="39143" t="29527" r="39795" b="66904"/>
          <a:stretch/>
        </p:blipFill>
        <p:spPr bwMode="auto">
          <a:xfrm>
            <a:off x="5364088" y="1896287"/>
            <a:ext cx="3295650" cy="31432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39388" t="51643" r="32606" b="4734"/>
          <a:stretch/>
        </p:blipFill>
        <p:spPr bwMode="auto">
          <a:xfrm>
            <a:off x="110872" y="1887322"/>
            <a:ext cx="4389120" cy="38459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3077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TAC#15:</a:t>
            </a:r>
            <a:br>
              <a:rPr lang="en-US" dirty="0" smtClean="0"/>
            </a:br>
            <a:r>
              <a:rPr lang="en-US" dirty="0"/>
              <a:t>	</a:t>
            </a:r>
            <a:r>
              <a:rPr lang="en-US" sz="2000" dirty="0" smtClean="0"/>
              <a:t>Friday 7 April 2017</a:t>
            </a:r>
            <a:endParaRPr lang="en-US" sz="2000" dirty="0"/>
          </a:p>
        </p:txBody>
      </p:sp>
      <p:sp>
        <p:nvSpPr>
          <p:cNvPr id="6" name="Rounded Rectangular Callout 5"/>
          <p:cNvSpPr/>
          <p:nvPr/>
        </p:nvSpPr>
        <p:spPr>
          <a:xfrm>
            <a:off x="437141" y="1753326"/>
            <a:ext cx="2515778" cy="1044074"/>
          </a:xfrm>
          <a:prstGeom prst="wedgeRoundRectCallout">
            <a:avLst>
              <a:gd name="adj1" fmla="val 94687"/>
              <a:gd name="adj2" fmla="val 5969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3.25 hours TAC session: additional Q&amp;As and presentations are possible</a:t>
            </a:r>
            <a:endParaRPr lang="en-US" sz="1600" b="1" dirty="0">
              <a:solidFill>
                <a:prstClr val="white"/>
              </a:solidFill>
            </a:endParaRPr>
          </a:p>
        </p:txBody>
      </p:sp>
      <p:sp>
        <p:nvSpPr>
          <p:cNvPr id="7" name="Rounded Rectangular Callout 6"/>
          <p:cNvSpPr/>
          <p:nvPr/>
        </p:nvSpPr>
        <p:spPr>
          <a:xfrm>
            <a:off x="461726" y="4190934"/>
            <a:ext cx="2515777" cy="723094"/>
          </a:xfrm>
          <a:prstGeom prst="wedgeRoundRectCallout">
            <a:avLst>
              <a:gd name="adj1" fmla="val 103773"/>
              <a:gd name="adj2" fmla="val 14077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Optional private close out to the ESS management</a:t>
            </a:r>
            <a:endParaRPr lang="en-US" sz="1600" b="1" dirty="0">
              <a:solidFill>
                <a:prstClr val="white"/>
              </a:solidFill>
            </a:endParaRPr>
          </a:p>
        </p:txBody>
      </p:sp>
      <p:pic>
        <p:nvPicPr>
          <p:cNvPr id="8" name="Picture 7"/>
          <p:cNvPicPr/>
          <p:nvPr/>
        </p:nvPicPr>
        <p:blipFill rotWithShape="1">
          <a:blip r:embed="rId2"/>
          <a:srcRect l="39774" t="37278" r="30936" b="5917"/>
          <a:stretch/>
        </p:blipFill>
        <p:spPr bwMode="auto">
          <a:xfrm>
            <a:off x="4283968" y="1556792"/>
            <a:ext cx="4593590" cy="5010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6739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bird Final new_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500"/>
            <a:ext cx="9144000" cy="5397500"/>
          </a:xfrm>
          <a:prstGeom prst="rect">
            <a:avLst/>
          </a:prstGeom>
        </p:spPr>
      </p:pic>
      <p:sp>
        <p:nvSpPr>
          <p:cNvPr id="4" name="Rectangle 3"/>
          <p:cNvSpPr/>
          <p:nvPr/>
        </p:nvSpPr>
        <p:spPr>
          <a:xfrm>
            <a:off x="85075" y="1852235"/>
            <a:ext cx="8600160" cy="3785652"/>
          </a:xfrm>
          <a:prstGeom prst="rect">
            <a:avLst/>
          </a:prstGeom>
          <a:noFill/>
        </p:spPr>
        <p:txBody>
          <a:bodyPr wrap="square" lIns="91440" tIns="45720" rIns="91440" bIns="45720">
            <a:spAutoFit/>
          </a:bodyPr>
          <a:lstStyle/>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Thank you for being here.</a:t>
            </a:r>
          </a:p>
          <a:p>
            <a:pPr algn="ctr" defTabSz="457119"/>
            <a:endPar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We look forward to your advice! </a:t>
            </a:r>
            <a:endParaRPr lang="en-US" sz="6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571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AC-related News…</a:t>
            </a:r>
            <a:endParaRPr lang="en-GB" dirty="0"/>
          </a:p>
        </p:txBody>
      </p:sp>
      <p:sp>
        <p:nvSpPr>
          <p:cNvPr id="4" name="TextBox 3"/>
          <p:cNvSpPr txBox="1"/>
          <p:nvPr/>
        </p:nvSpPr>
        <p:spPr>
          <a:xfrm>
            <a:off x="141316" y="1671191"/>
            <a:ext cx="8853056" cy="461665"/>
          </a:xfrm>
          <a:prstGeom prst="rect">
            <a:avLst/>
          </a:prstGeom>
          <a:noFill/>
        </p:spPr>
        <p:txBody>
          <a:bodyPr wrap="square" rtlCol="0">
            <a:spAutoFit/>
          </a:bodyPr>
          <a:lstStyle>
            <a:defPPr>
              <a:defRPr lang="sv-SE"/>
            </a:defPPr>
            <a:lvl1pPr algn="ctr" defTabSz="457119">
              <a:defRPr sz="2400" b="1">
                <a:solidFill>
                  <a:prstClr val="black"/>
                </a:solidFill>
              </a:defRPr>
            </a:lvl1pPr>
          </a:lstStyle>
          <a:p>
            <a:r>
              <a:rPr lang="en-GB" dirty="0"/>
              <a:t>TAC</a:t>
            </a:r>
            <a:r>
              <a:rPr lang="en-GB" sz="1800" dirty="0" smtClean="0">
                <a:solidFill>
                  <a:srgbClr val="0070C0"/>
                </a:solidFill>
              </a:rPr>
              <a:t> </a:t>
            </a:r>
            <a:r>
              <a:rPr lang="en-GB" dirty="0" smtClean="0"/>
              <a:t>membership (1/3)</a:t>
            </a:r>
            <a:endParaRPr lang="en-GB" sz="1800"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73739032"/>
              </p:ext>
            </p:extLst>
          </p:nvPr>
        </p:nvGraphicFramePr>
        <p:xfrm>
          <a:off x="395534" y="2420888"/>
          <a:ext cx="7920881" cy="2348865"/>
        </p:xfrm>
        <a:graphic>
          <a:graphicData uri="http://schemas.openxmlformats.org/drawingml/2006/table">
            <a:tbl>
              <a:tblPr firstRow="1" firstCol="1" bandRow="1">
                <a:tableStyleId>{5C22544A-7EE6-4342-B048-85BDC9FD1C3A}</a:tableStyleId>
              </a:tblPr>
              <a:tblGrid>
                <a:gridCol w="2545596"/>
                <a:gridCol w="3503078"/>
                <a:gridCol w="1872207"/>
              </a:tblGrid>
              <a:tr h="189230">
                <a:tc gridSpan="3">
                  <a:txBody>
                    <a:bodyPr/>
                    <a:lstStyle/>
                    <a:p>
                      <a:pPr algn="ctr">
                        <a:spcAft>
                          <a:spcPts val="300"/>
                        </a:spcAft>
                      </a:pPr>
                      <a:r>
                        <a:rPr lang="en-US" sz="2400" dirty="0">
                          <a:effectLst/>
                        </a:rPr>
                        <a:t>New </a:t>
                      </a:r>
                      <a:r>
                        <a:rPr lang="en-US" sz="2400" dirty="0" smtClean="0">
                          <a:effectLst/>
                        </a:rPr>
                        <a:t>members</a:t>
                      </a:r>
                      <a:r>
                        <a:rPr lang="en-US" sz="2400" dirty="0">
                          <a:effectLst/>
                        </a:rPr>
                        <a:t> </a:t>
                      </a:r>
                      <a:endParaRPr lang="en-GB" sz="2400" dirty="0">
                        <a:solidFill>
                          <a:srgbClr val="333333"/>
                        </a:solidFill>
                        <a:effectLst/>
                        <a:latin typeface="Calibri"/>
                        <a:ea typeface="Times New Roman"/>
                        <a:cs typeface="Times New Roman"/>
                      </a:endParaRPr>
                    </a:p>
                  </a:txBody>
                  <a:tcPr marL="68580" marR="68580" marT="0" marB="0"/>
                </a:tc>
                <a:tc hMerge="1">
                  <a:txBody>
                    <a:bodyPr/>
                    <a:lstStyle/>
                    <a:p>
                      <a:pPr>
                        <a:spcAft>
                          <a:spcPts val="300"/>
                        </a:spcAft>
                      </a:pPr>
                      <a:endParaRPr lang="en-GB" sz="1400" dirty="0">
                        <a:solidFill>
                          <a:srgbClr val="333333"/>
                        </a:solidFill>
                        <a:effectLst/>
                        <a:latin typeface="Calibri"/>
                        <a:ea typeface="Times New Roman"/>
                        <a:cs typeface="Times New Roman"/>
                      </a:endParaRPr>
                    </a:p>
                  </a:txBody>
                  <a:tcPr marL="68580" marR="68580" marT="0" marB="0"/>
                </a:tc>
                <a:tc hMerge="1">
                  <a:txBody>
                    <a:bodyPr/>
                    <a:lstStyle/>
                    <a:p>
                      <a:pPr>
                        <a:spcAft>
                          <a:spcPts val="300"/>
                        </a:spcAft>
                      </a:pPr>
                      <a:endParaRPr lang="en-GB" sz="1400" dirty="0">
                        <a:solidFill>
                          <a:srgbClr val="333333"/>
                        </a:solidFill>
                        <a:effectLst/>
                        <a:latin typeface="Calibri"/>
                        <a:ea typeface="Times New Roman"/>
                        <a:cs typeface="Times New Roman"/>
                      </a:endParaRPr>
                    </a:p>
                  </a:txBody>
                  <a:tcPr marL="68580" marR="68580" marT="0" marB="0"/>
                </a:tc>
              </a:tr>
              <a:tr h="0">
                <a:tc>
                  <a:txBody>
                    <a:bodyPr/>
                    <a:lstStyle/>
                    <a:p>
                      <a:pPr algn="ctr">
                        <a:spcAft>
                          <a:spcPts val="300"/>
                        </a:spcAft>
                      </a:pPr>
                      <a:r>
                        <a:rPr lang="en-US" sz="2000" b="1" dirty="0">
                          <a:effectLst/>
                        </a:rPr>
                        <a:t>Name</a:t>
                      </a:r>
                      <a:endParaRPr lang="en-GB" sz="2000" b="1" dirty="0">
                        <a:solidFill>
                          <a:srgbClr val="333333"/>
                        </a:solidFill>
                        <a:effectLst/>
                        <a:latin typeface="Calibri"/>
                        <a:ea typeface="Times New Roman"/>
                        <a:cs typeface="Times New Roman"/>
                      </a:endParaRPr>
                    </a:p>
                  </a:txBody>
                  <a:tcPr marL="68580" marR="68580" marT="0" marB="0"/>
                </a:tc>
                <a:tc>
                  <a:txBody>
                    <a:bodyPr/>
                    <a:lstStyle/>
                    <a:p>
                      <a:pPr algn="ctr">
                        <a:spcAft>
                          <a:spcPts val="300"/>
                        </a:spcAft>
                      </a:pPr>
                      <a:r>
                        <a:rPr lang="en-US" sz="2000" b="1" dirty="0">
                          <a:effectLst/>
                        </a:rPr>
                        <a:t>Institution</a:t>
                      </a:r>
                      <a:endParaRPr lang="en-GB" sz="2000" b="1" dirty="0">
                        <a:solidFill>
                          <a:srgbClr val="333333"/>
                        </a:solidFill>
                        <a:effectLst/>
                        <a:latin typeface="Calibri"/>
                        <a:ea typeface="Times New Roman"/>
                        <a:cs typeface="Times New Roman"/>
                      </a:endParaRPr>
                    </a:p>
                  </a:txBody>
                  <a:tcPr marL="68580" marR="68580" marT="0" marB="0"/>
                </a:tc>
                <a:tc>
                  <a:txBody>
                    <a:bodyPr/>
                    <a:lstStyle/>
                    <a:p>
                      <a:pPr algn="ctr">
                        <a:spcAft>
                          <a:spcPts val="300"/>
                        </a:spcAft>
                      </a:pPr>
                      <a:r>
                        <a:rPr lang="en-US" sz="2000" b="1" dirty="0">
                          <a:effectLst/>
                        </a:rPr>
                        <a:t>End of term</a:t>
                      </a:r>
                      <a:endParaRPr lang="en-GB" sz="2000" b="1" dirty="0">
                        <a:solidFill>
                          <a:srgbClr val="333333"/>
                        </a:solidFill>
                        <a:effectLst/>
                        <a:latin typeface="Calibri"/>
                        <a:ea typeface="Times New Roman"/>
                        <a:cs typeface="Times New Roman"/>
                      </a:endParaRPr>
                    </a:p>
                  </a:txBody>
                  <a:tcPr marL="68580" marR="68580" marT="0" marB="0"/>
                </a:tc>
              </a:tr>
              <a:tr h="302260">
                <a:tc>
                  <a:txBody>
                    <a:bodyPr/>
                    <a:lstStyle/>
                    <a:p>
                      <a:pPr>
                        <a:spcAft>
                          <a:spcPts val="300"/>
                        </a:spcAft>
                      </a:pPr>
                      <a:r>
                        <a:rPr lang="en-US" sz="1800" dirty="0" err="1">
                          <a:effectLst/>
                        </a:rPr>
                        <a:t>Syratchev</a:t>
                      </a:r>
                      <a:r>
                        <a:rPr lang="en-US" sz="1800" dirty="0">
                          <a:effectLst/>
                        </a:rPr>
                        <a:t>, Igor</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dirty="0">
                          <a:effectLst/>
                        </a:rPr>
                        <a:t>CERN, Switzerland</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a:effectLst/>
                        </a:rPr>
                        <a:t>2019</a:t>
                      </a:r>
                      <a:endParaRPr lang="en-GB" sz="1800">
                        <a:solidFill>
                          <a:srgbClr val="333333"/>
                        </a:solidFill>
                        <a:effectLst/>
                        <a:latin typeface="Calibri"/>
                        <a:ea typeface="Times New Roman"/>
                        <a:cs typeface="Times New Roman"/>
                      </a:endParaRPr>
                    </a:p>
                  </a:txBody>
                  <a:tcPr marL="68580" marR="68580" marT="0" marB="0"/>
                </a:tc>
              </a:tr>
              <a:tr h="172085">
                <a:tc>
                  <a:txBody>
                    <a:bodyPr/>
                    <a:lstStyle/>
                    <a:p>
                      <a:pPr>
                        <a:spcAft>
                          <a:spcPts val="300"/>
                        </a:spcAft>
                      </a:pPr>
                      <a:r>
                        <a:rPr lang="en-US" sz="1800" dirty="0" err="1">
                          <a:effectLst/>
                        </a:rPr>
                        <a:t>Koscielniak</a:t>
                      </a:r>
                      <a:r>
                        <a:rPr lang="en-US" sz="1800" dirty="0">
                          <a:effectLst/>
                        </a:rPr>
                        <a:t>, </a:t>
                      </a:r>
                      <a:r>
                        <a:rPr lang="en-US" sz="1800" dirty="0" smtClean="0">
                          <a:effectLst/>
                        </a:rPr>
                        <a:t>Shane</a:t>
                      </a:r>
                      <a:r>
                        <a:rPr lang="en-US" sz="1800" dirty="0">
                          <a:effectLst/>
                        </a:rPr>
                        <a:t> </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dirty="0">
                          <a:effectLst/>
                        </a:rPr>
                        <a:t>TRIUMF, Canada</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a:effectLst/>
                        </a:rPr>
                        <a:t>2019</a:t>
                      </a:r>
                      <a:endParaRPr lang="en-GB" sz="1800">
                        <a:solidFill>
                          <a:srgbClr val="333333"/>
                        </a:solidFill>
                        <a:effectLst/>
                        <a:latin typeface="Calibri"/>
                        <a:ea typeface="Times New Roman"/>
                        <a:cs typeface="Times New Roman"/>
                      </a:endParaRPr>
                    </a:p>
                  </a:txBody>
                  <a:tcPr marL="68580" marR="68580" marT="0" marB="0"/>
                </a:tc>
              </a:tr>
              <a:tr h="264795">
                <a:tc>
                  <a:txBody>
                    <a:bodyPr/>
                    <a:lstStyle/>
                    <a:p>
                      <a:pPr>
                        <a:spcAft>
                          <a:spcPts val="300"/>
                        </a:spcAft>
                      </a:pPr>
                      <a:r>
                        <a:rPr lang="en-US" sz="1800">
                          <a:effectLst/>
                        </a:rPr>
                        <a:t>Petersen, Bernd</a:t>
                      </a:r>
                      <a:endParaRPr lang="en-GB" sz="180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dirty="0">
                          <a:effectLst/>
                        </a:rPr>
                        <a:t>DESY, Germany</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a:effectLst/>
                        </a:rPr>
                        <a:t>2019</a:t>
                      </a:r>
                      <a:endParaRPr lang="en-GB" sz="1800">
                        <a:solidFill>
                          <a:srgbClr val="333333"/>
                        </a:solidFill>
                        <a:effectLst/>
                        <a:latin typeface="Calibri"/>
                        <a:ea typeface="Times New Roman"/>
                        <a:cs typeface="Times New Roman"/>
                      </a:endParaRPr>
                    </a:p>
                  </a:txBody>
                  <a:tcPr marL="68580" marR="68580" marT="0" marB="0"/>
                </a:tc>
              </a:tr>
              <a:tr h="0">
                <a:tc>
                  <a:txBody>
                    <a:bodyPr/>
                    <a:lstStyle/>
                    <a:p>
                      <a:pPr>
                        <a:spcAft>
                          <a:spcPts val="300"/>
                        </a:spcAft>
                      </a:pPr>
                      <a:r>
                        <a:rPr lang="en-US" sz="1800">
                          <a:effectLst/>
                        </a:rPr>
                        <a:t>Mueller, Roland</a:t>
                      </a:r>
                      <a:endParaRPr lang="en-GB" sz="180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dirty="0">
                          <a:effectLst/>
                        </a:rPr>
                        <a:t>Helmholtz </a:t>
                      </a:r>
                      <a:r>
                        <a:rPr lang="en-US" sz="1800" dirty="0" err="1">
                          <a:effectLst/>
                        </a:rPr>
                        <a:t>Zentrum</a:t>
                      </a:r>
                      <a:r>
                        <a:rPr lang="en-US" sz="1800" dirty="0">
                          <a:effectLst/>
                        </a:rPr>
                        <a:t> Berlin, Germany</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a:effectLst/>
                        </a:rPr>
                        <a:t>2019</a:t>
                      </a:r>
                      <a:endParaRPr lang="en-GB" sz="1800">
                        <a:solidFill>
                          <a:srgbClr val="333333"/>
                        </a:solidFill>
                        <a:effectLst/>
                        <a:latin typeface="Calibri"/>
                        <a:ea typeface="Times New Roman"/>
                        <a:cs typeface="Times New Roman"/>
                      </a:endParaRPr>
                    </a:p>
                  </a:txBody>
                  <a:tcPr marL="68580" marR="68580" marT="0" marB="0"/>
                </a:tc>
              </a:tr>
              <a:tr h="248285">
                <a:tc>
                  <a:txBody>
                    <a:bodyPr/>
                    <a:lstStyle/>
                    <a:p>
                      <a:pPr>
                        <a:spcAft>
                          <a:spcPts val="300"/>
                        </a:spcAft>
                      </a:pPr>
                      <a:r>
                        <a:rPr lang="en-US" sz="1800">
                          <a:effectLst/>
                        </a:rPr>
                        <a:t>Berthe, Cyrille</a:t>
                      </a:r>
                      <a:endParaRPr lang="en-GB" sz="180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dirty="0">
                          <a:effectLst/>
                        </a:rPr>
                        <a:t>GANIL, France</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a:effectLst/>
                        </a:rPr>
                        <a:t>2019</a:t>
                      </a:r>
                      <a:endParaRPr lang="en-GB" sz="1800">
                        <a:solidFill>
                          <a:srgbClr val="333333"/>
                        </a:solidFill>
                        <a:effectLst/>
                        <a:latin typeface="Calibri"/>
                        <a:ea typeface="Times New Roman"/>
                        <a:cs typeface="Times New Roman"/>
                      </a:endParaRPr>
                    </a:p>
                  </a:txBody>
                  <a:tcPr marL="68580" marR="68580" marT="0" marB="0"/>
                </a:tc>
              </a:tr>
              <a:tr h="278765">
                <a:tc>
                  <a:txBody>
                    <a:bodyPr/>
                    <a:lstStyle/>
                    <a:p>
                      <a:pPr>
                        <a:spcAft>
                          <a:spcPts val="300"/>
                        </a:spcAft>
                      </a:pPr>
                      <a:r>
                        <a:rPr lang="en-US" sz="1800">
                          <a:effectLst/>
                        </a:rPr>
                        <a:t>Neuhaus, Jurgen</a:t>
                      </a:r>
                      <a:endParaRPr lang="en-GB" sz="180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dirty="0">
                          <a:effectLst/>
                        </a:rPr>
                        <a:t>TUM, Germany</a:t>
                      </a:r>
                      <a:endParaRPr lang="en-GB" sz="1800" dirty="0">
                        <a:solidFill>
                          <a:srgbClr val="333333"/>
                        </a:solidFill>
                        <a:effectLst/>
                        <a:latin typeface="Calibri"/>
                        <a:ea typeface="Times New Roman"/>
                        <a:cs typeface="Times New Roman"/>
                      </a:endParaRPr>
                    </a:p>
                  </a:txBody>
                  <a:tcPr marL="68580" marR="68580" marT="0" marB="0"/>
                </a:tc>
                <a:tc>
                  <a:txBody>
                    <a:bodyPr/>
                    <a:lstStyle/>
                    <a:p>
                      <a:pPr>
                        <a:spcAft>
                          <a:spcPts val="300"/>
                        </a:spcAft>
                      </a:pPr>
                      <a:r>
                        <a:rPr lang="en-US" sz="1800" dirty="0">
                          <a:effectLst/>
                        </a:rPr>
                        <a:t>2019</a:t>
                      </a:r>
                      <a:endParaRPr lang="en-GB" sz="1800" dirty="0">
                        <a:solidFill>
                          <a:srgbClr val="333333"/>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43919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AC-related News…</a:t>
            </a:r>
            <a:endParaRPr lang="en-GB" dirty="0"/>
          </a:p>
        </p:txBody>
      </p:sp>
      <p:sp>
        <p:nvSpPr>
          <p:cNvPr id="4" name="TextBox 3"/>
          <p:cNvSpPr txBox="1"/>
          <p:nvPr/>
        </p:nvSpPr>
        <p:spPr>
          <a:xfrm>
            <a:off x="141316" y="1671191"/>
            <a:ext cx="8853056" cy="461665"/>
          </a:xfrm>
          <a:prstGeom prst="rect">
            <a:avLst/>
          </a:prstGeom>
          <a:noFill/>
        </p:spPr>
        <p:txBody>
          <a:bodyPr wrap="square" rtlCol="0">
            <a:spAutoFit/>
          </a:bodyPr>
          <a:lstStyle>
            <a:defPPr>
              <a:defRPr lang="sv-SE"/>
            </a:defPPr>
            <a:lvl1pPr algn="ctr" defTabSz="457119">
              <a:defRPr sz="2400" b="1">
                <a:solidFill>
                  <a:prstClr val="black"/>
                </a:solidFill>
              </a:defRPr>
            </a:lvl1pPr>
          </a:lstStyle>
          <a:p>
            <a:r>
              <a:rPr lang="en-GB" dirty="0"/>
              <a:t>TAC</a:t>
            </a:r>
            <a:r>
              <a:rPr lang="en-GB" sz="1800" dirty="0" smtClean="0">
                <a:solidFill>
                  <a:srgbClr val="0070C0"/>
                </a:solidFill>
              </a:rPr>
              <a:t> </a:t>
            </a:r>
            <a:r>
              <a:rPr lang="en-GB" dirty="0" smtClean="0"/>
              <a:t>membership (2/3)</a:t>
            </a:r>
            <a:endParaRPr lang="en-GB" sz="1800"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83117257"/>
              </p:ext>
            </p:extLst>
          </p:nvPr>
        </p:nvGraphicFramePr>
        <p:xfrm>
          <a:off x="395534" y="2420888"/>
          <a:ext cx="7920881" cy="1795780"/>
        </p:xfrm>
        <a:graphic>
          <a:graphicData uri="http://schemas.openxmlformats.org/drawingml/2006/table">
            <a:tbl>
              <a:tblPr firstRow="1" firstCol="1" bandRow="1">
                <a:tableStyleId>{5C22544A-7EE6-4342-B048-85BDC9FD1C3A}</a:tableStyleId>
              </a:tblPr>
              <a:tblGrid>
                <a:gridCol w="3096346"/>
                <a:gridCol w="2952328"/>
                <a:gridCol w="1872207"/>
              </a:tblGrid>
              <a:tr h="189230">
                <a:tc gridSpan="3">
                  <a:txBody>
                    <a:bodyPr/>
                    <a:lstStyle/>
                    <a:p>
                      <a:pPr algn="ctr">
                        <a:spcAft>
                          <a:spcPts val="300"/>
                        </a:spcAft>
                      </a:pPr>
                      <a:r>
                        <a:rPr lang="en-US" sz="2400" dirty="0" smtClean="0">
                          <a:effectLst/>
                        </a:rPr>
                        <a:t>Prolonged members</a:t>
                      </a:r>
                      <a:r>
                        <a:rPr lang="en-US" sz="2400" dirty="0">
                          <a:effectLst/>
                        </a:rPr>
                        <a:t> </a:t>
                      </a:r>
                      <a:endParaRPr lang="en-GB" sz="2400" dirty="0">
                        <a:solidFill>
                          <a:srgbClr val="333333"/>
                        </a:solidFill>
                        <a:effectLst/>
                        <a:latin typeface="Calibri"/>
                        <a:ea typeface="Times New Roman"/>
                        <a:cs typeface="Times New Roman"/>
                      </a:endParaRPr>
                    </a:p>
                  </a:txBody>
                  <a:tcPr marL="68580" marR="68580" marT="0" marB="0"/>
                </a:tc>
                <a:tc hMerge="1">
                  <a:txBody>
                    <a:bodyPr/>
                    <a:lstStyle/>
                    <a:p>
                      <a:pPr>
                        <a:spcAft>
                          <a:spcPts val="300"/>
                        </a:spcAft>
                      </a:pPr>
                      <a:endParaRPr lang="en-GB" sz="1400" dirty="0">
                        <a:solidFill>
                          <a:srgbClr val="333333"/>
                        </a:solidFill>
                        <a:effectLst/>
                        <a:latin typeface="Calibri"/>
                        <a:ea typeface="Times New Roman"/>
                        <a:cs typeface="Times New Roman"/>
                      </a:endParaRPr>
                    </a:p>
                  </a:txBody>
                  <a:tcPr marL="68580" marR="68580" marT="0" marB="0"/>
                </a:tc>
                <a:tc hMerge="1">
                  <a:txBody>
                    <a:bodyPr/>
                    <a:lstStyle/>
                    <a:p>
                      <a:pPr>
                        <a:spcAft>
                          <a:spcPts val="300"/>
                        </a:spcAft>
                      </a:pPr>
                      <a:endParaRPr lang="en-GB" sz="1400" dirty="0">
                        <a:solidFill>
                          <a:srgbClr val="333333"/>
                        </a:solidFill>
                        <a:effectLst/>
                        <a:latin typeface="Calibri"/>
                        <a:ea typeface="Times New Roman"/>
                        <a:cs typeface="Times New Roman"/>
                      </a:endParaRPr>
                    </a:p>
                  </a:txBody>
                  <a:tcPr marL="68580" marR="68580" marT="0" marB="0"/>
                </a:tc>
              </a:tr>
              <a:tr h="0">
                <a:tc>
                  <a:txBody>
                    <a:bodyPr/>
                    <a:lstStyle/>
                    <a:p>
                      <a:pPr algn="ctr">
                        <a:spcAft>
                          <a:spcPts val="300"/>
                        </a:spcAft>
                      </a:pPr>
                      <a:r>
                        <a:rPr lang="en-US" sz="2000" b="1" dirty="0">
                          <a:effectLst/>
                        </a:rPr>
                        <a:t>Name</a:t>
                      </a:r>
                      <a:endParaRPr lang="en-GB" sz="2000" b="1" dirty="0">
                        <a:solidFill>
                          <a:srgbClr val="333333"/>
                        </a:solidFill>
                        <a:effectLst/>
                        <a:latin typeface="Calibri"/>
                        <a:ea typeface="Times New Roman"/>
                        <a:cs typeface="Times New Roman"/>
                      </a:endParaRPr>
                    </a:p>
                  </a:txBody>
                  <a:tcPr marL="68580" marR="68580" marT="0" marB="0"/>
                </a:tc>
                <a:tc>
                  <a:txBody>
                    <a:bodyPr/>
                    <a:lstStyle/>
                    <a:p>
                      <a:pPr algn="ctr">
                        <a:spcAft>
                          <a:spcPts val="300"/>
                        </a:spcAft>
                      </a:pPr>
                      <a:r>
                        <a:rPr lang="en-US" sz="2000" b="1" dirty="0">
                          <a:effectLst/>
                        </a:rPr>
                        <a:t>Institution</a:t>
                      </a:r>
                      <a:endParaRPr lang="en-GB" sz="2000" b="1" dirty="0">
                        <a:solidFill>
                          <a:srgbClr val="333333"/>
                        </a:solidFill>
                        <a:effectLst/>
                        <a:latin typeface="Calibri"/>
                        <a:ea typeface="Times New Roman"/>
                        <a:cs typeface="Times New Roman"/>
                      </a:endParaRPr>
                    </a:p>
                  </a:txBody>
                  <a:tcPr marL="68580" marR="68580" marT="0" marB="0"/>
                </a:tc>
                <a:tc>
                  <a:txBody>
                    <a:bodyPr/>
                    <a:lstStyle/>
                    <a:p>
                      <a:pPr algn="ctr">
                        <a:spcAft>
                          <a:spcPts val="300"/>
                        </a:spcAft>
                      </a:pPr>
                      <a:r>
                        <a:rPr lang="en-US" sz="2000" b="1" dirty="0">
                          <a:effectLst/>
                        </a:rPr>
                        <a:t>End of term</a:t>
                      </a:r>
                      <a:endParaRPr lang="en-GB" sz="2000" b="1" dirty="0">
                        <a:solidFill>
                          <a:srgbClr val="333333"/>
                        </a:solidFill>
                        <a:effectLst/>
                        <a:latin typeface="Calibri"/>
                        <a:ea typeface="Times New Roman"/>
                        <a:cs typeface="Times New Roman"/>
                      </a:endParaRPr>
                    </a:p>
                  </a:txBody>
                  <a:tcPr marL="68580" marR="68580" marT="0" marB="0"/>
                </a:tc>
              </a:tr>
              <a:tr h="302260">
                <a:tc>
                  <a:txBody>
                    <a:bodyPr/>
                    <a:lstStyle/>
                    <a:p>
                      <a:pPr>
                        <a:spcAft>
                          <a:spcPts val="300"/>
                        </a:spcAft>
                      </a:pPr>
                      <a:r>
                        <a:rPr lang="en-US" sz="1800" dirty="0" err="1">
                          <a:solidFill>
                            <a:schemeClr val="bg1"/>
                          </a:solidFill>
                          <a:effectLst/>
                          <a:latin typeface="+mn-lt"/>
                          <a:ea typeface="MS Mincho"/>
                          <a:cs typeface="Times New Roman"/>
                        </a:rPr>
                        <a:t>Gerigk</a:t>
                      </a:r>
                      <a:r>
                        <a:rPr lang="en-US" sz="1800" dirty="0">
                          <a:solidFill>
                            <a:schemeClr val="bg1"/>
                          </a:solidFill>
                          <a:effectLst/>
                          <a:latin typeface="+mn-lt"/>
                          <a:ea typeface="MS Mincho"/>
                          <a:cs typeface="Times New Roman"/>
                        </a:rPr>
                        <a:t>, </a:t>
                      </a:r>
                      <a:r>
                        <a:rPr lang="en-US" sz="1800" dirty="0" smtClean="0">
                          <a:solidFill>
                            <a:schemeClr val="bg1"/>
                          </a:solidFill>
                          <a:effectLst/>
                          <a:latin typeface="+mn-lt"/>
                          <a:ea typeface="MS Mincho"/>
                          <a:cs typeface="Times New Roman"/>
                        </a:rPr>
                        <a:t>Frank (co-chair</a:t>
                      </a:r>
                      <a:r>
                        <a:rPr lang="en-US" sz="1800" dirty="0">
                          <a:solidFill>
                            <a:schemeClr val="bg1"/>
                          </a:solidFill>
                          <a:effectLst/>
                          <a:latin typeface="+mn-lt"/>
                          <a:ea typeface="MS Mincho"/>
                          <a:cs typeface="Times New Roman"/>
                        </a:rPr>
                        <a:t>)</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CERN, CH</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dirty="0" smtClean="0">
                          <a:solidFill>
                            <a:srgbClr val="333333"/>
                          </a:solidFill>
                          <a:effectLst/>
                          <a:latin typeface="+mn-lt"/>
                          <a:ea typeface="MS Mincho"/>
                          <a:cs typeface="Times New Roman"/>
                        </a:rPr>
                        <a:t>2018</a:t>
                      </a:r>
                      <a:endParaRPr lang="en-GB" sz="1800" dirty="0">
                        <a:solidFill>
                          <a:srgbClr val="333333"/>
                        </a:solidFill>
                        <a:effectLst/>
                        <a:latin typeface="+mn-lt"/>
                        <a:ea typeface="Times New Roman"/>
                        <a:cs typeface="Times New Roman"/>
                      </a:endParaRPr>
                    </a:p>
                  </a:txBody>
                  <a:tcPr marL="68580" marR="68580" marT="0" marB="0"/>
                </a:tc>
              </a:tr>
              <a:tr h="172085">
                <a:tc>
                  <a:txBody>
                    <a:bodyPr/>
                    <a:lstStyle/>
                    <a:p>
                      <a:pPr>
                        <a:spcAft>
                          <a:spcPts val="300"/>
                        </a:spcAft>
                      </a:pPr>
                      <a:r>
                        <a:rPr lang="en-US" sz="1800" dirty="0">
                          <a:solidFill>
                            <a:schemeClr val="bg1"/>
                          </a:solidFill>
                          <a:effectLst/>
                          <a:latin typeface="+mn-lt"/>
                          <a:ea typeface="MS Mincho"/>
                          <a:cs typeface="Times New Roman"/>
                        </a:rPr>
                        <a:t>Heron, </a:t>
                      </a:r>
                      <a:r>
                        <a:rPr lang="en-US" sz="1800" dirty="0" smtClean="0">
                          <a:solidFill>
                            <a:schemeClr val="bg1"/>
                          </a:solidFill>
                          <a:effectLst/>
                          <a:latin typeface="+mn-lt"/>
                          <a:ea typeface="MS Mincho"/>
                          <a:cs typeface="Times New Roman"/>
                        </a:rPr>
                        <a:t>Mark (</a:t>
                      </a:r>
                      <a:r>
                        <a:rPr lang="en-US" sz="1800" dirty="0">
                          <a:solidFill>
                            <a:schemeClr val="bg1"/>
                          </a:solidFill>
                          <a:effectLst/>
                          <a:latin typeface="+mn-lt"/>
                          <a:ea typeface="MS Mincho"/>
                          <a:cs typeface="Times New Roman"/>
                        </a:rPr>
                        <a:t>co-chair) </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Diamond, UK</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dirty="0" smtClean="0">
                          <a:solidFill>
                            <a:srgbClr val="333333"/>
                          </a:solidFill>
                          <a:effectLst/>
                          <a:latin typeface="+mn-lt"/>
                          <a:ea typeface="MS Mincho"/>
                          <a:cs typeface="Times New Roman"/>
                        </a:rPr>
                        <a:t>2018</a:t>
                      </a:r>
                      <a:endParaRPr lang="en-GB" sz="1800" dirty="0">
                        <a:solidFill>
                          <a:srgbClr val="333333"/>
                        </a:solidFill>
                        <a:effectLst/>
                        <a:latin typeface="+mn-lt"/>
                        <a:ea typeface="Times New Roman"/>
                        <a:cs typeface="Times New Roman"/>
                      </a:endParaRPr>
                    </a:p>
                  </a:txBody>
                  <a:tcPr marL="68580" marR="68580" marT="0" marB="0"/>
                </a:tc>
              </a:tr>
              <a:tr h="264795">
                <a:tc>
                  <a:txBody>
                    <a:bodyPr/>
                    <a:lstStyle/>
                    <a:p>
                      <a:pPr>
                        <a:spcAft>
                          <a:spcPts val="300"/>
                        </a:spcAft>
                      </a:pPr>
                      <a:r>
                        <a:rPr lang="en-US" sz="1800" dirty="0">
                          <a:solidFill>
                            <a:schemeClr val="bg1"/>
                          </a:solidFill>
                          <a:effectLst/>
                          <a:latin typeface="+mn-lt"/>
                          <a:ea typeface="MS Mincho"/>
                          <a:cs typeface="Times New Roman"/>
                        </a:rPr>
                        <a:t>White, Karen</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SNS, USA</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dirty="0" smtClean="0">
                          <a:solidFill>
                            <a:srgbClr val="333333"/>
                          </a:solidFill>
                          <a:effectLst/>
                          <a:latin typeface="+mn-lt"/>
                          <a:ea typeface="MS Mincho"/>
                          <a:cs typeface="Times New Roman"/>
                        </a:rPr>
                        <a:t>2018</a:t>
                      </a:r>
                      <a:endParaRPr lang="en-GB" sz="1800" dirty="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a:solidFill>
                            <a:schemeClr val="bg1"/>
                          </a:solidFill>
                          <a:effectLst/>
                          <a:latin typeface="+mn-lt"/>
                          <a:ea typeface="MS Mincho"/>
                          <a:cs typeface="Times New Roman"/>
                        </a:rPr>
                        <a:t>Ferguson, </a:t>
                      </a:r>
                      <a:r>
                        <a:rPr lang="en-US" sz="1800" dirty="0" smtClean="0">
                          <a:solidFill>
                            <a:schemeClr val="bg1"/>
                          </a:solidFill>
                          <a:effectLst/>
                          <a:latin typeface="+mn-lt"/>
                          <a:ea typeface="MS Mincho"/>
                          <a:cs typeface="Times New Roman"/>
                        </a:rPr>
                        <a:t>Phillip (</a:t>
                      </a:r>
                      <a:r>
                        <a:rPr lang="en-US" sz="1800" dirty="0">
                          <a:solidFill>
                            <a:schemeClr val="bg1"/>
                          </a:solidFill>
                          <a:effectLst/>
                          <a:latin typeface="+mn-lt"/>
                          <a:ea typeface="MS Mincho"/>
                          <a:cs typeface="Times New Roman"/>
                        </a:rPr>
                        <a:t>co-chair)</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a:solidFill>
                            <a:srgbClr val="333333"/>
                          </a:solidFill>
                          <a:effectLst/>
                          <a:latin typeface="+mn-lt"/>
                          <a:ea typeface="MS Mincho"/>
                          <a:cs typeface="Times New Roman"/>
                        </a:rPr>
                        <a:t>SNS, USA</a:t>
                      </a:r>
                      <a:endParaRPr lang="en-GB" sz="180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dirty="0" smtClean="0">
                          <a:solidFill>
                            <a:srgbClr val="333333"/>
                          </a:solidFill>
                          <a:effectLst/>
                          <a:latin typeface="+mn-lt"/>
                          <a:ea typeface="MS Mincho"/>
                          <a:cs typeface="Times New Roman"/>
                        </a:rPr>
                        <a:t>2018</a:t>
                      </a:r>
                      <a:endParaRPr lang="en-GB" sz="1800" dirty="0">
                        <a:solidFill>
                          <a:srgbClr val="333333"/>
                        </a:solidFill>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30387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AC-related News…</a:t>
            </a:r>
            <a:endParaRPr lang="en-GB" dirty="0"/>
          </a:p>
        </p:txBody>
      </p:sp>
      <p:sp>
        <p:nvSpPr>
          <p:cNvPr id="4" name="TextBox 3"/>
          <p:cNvSpPr txBox="1"/>
          <p:nvPr/>
        </p:nvSpPr>
        <p:spPr>
          <a:xfrm>
            <a:off x="141316" y="1671191"/>
            <a:ext cx="8853056" cy="461665"/>
          </a:xfrm>
          <a:prstGeom prst="rect">
            <a:avLst/>
          </a:prstGeom>
          <a:noFill/>
        </p:spPr>
        <p:txBody>
          <a:bodyPr wrap="square" rtlCol="0">
            <a:spAutoFit/>
          </a:bodyPr>
          <a:lstStyle>
            <a:defPPr>
              <a:defRPr lang="sv-SE"/>
            </a:defPPr>
            <a:lvl1pPr algn="ctr" defTabSz="457119">
              <a:defRPr sz="2400" b="1">
                <a:solidFill>
                  <a:prstClr val="black"/>
                </a:solidFill>
              </a:defRPr>
            </a:lvl1pPr>
          </a:lstStyle>
          <a:p>
            <a:r>
              <a:rPr lang="en-GB" dirty="0"/>
              <a:t>TAC</a:t>
            </a:r>
            <a:r>
              <a:rPr lang="en-GB" sz="1800" dirty="0" smtClean="0">
                <a:solidFill>
                  <a:srgbClr val="0070C0"/>
                </a:solidFill>
              </a:rPr>
              <a:t> </a:t>
            </a:r>
            <a:r>
              <a:rPr lang="en-GB" dirty="0" smtClean="0"/>
              <a:t>membership (3/3)</a:t>
            </a:r>
            <a:endParaRPr lang="en-GB" sz="1800"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37865381"/>
              </p:ext>
            </p:extLst>
          </p:nvPr>
        </p:nvGraphicFramePr>
        <p:xfrm>
          <a:off x="395534" y="2420888"/>
          <a:ext cx="7920881" cy="3441700"/>
        </p:xfrm>
        <a:graphic>
          <a:graphicData uri="http://schemas.openxmlformats.org/drawingml/2006/table">
            <a:tbl>
              <a:tblPr firstRow="1" firstCol="1" bandRow="1">
                <a:tableStyleId>{5C22544A-7EE6-4342-B048-85BDC9FD1C3A}</a:tableStyleId>
              </a:tblPr>
              <a:tblGrid>
                <a:gridCol w="3096346"/>
                <a:gridCol w="2952328"/>
                <a:gridCol w="1872207"/>
              </a:tblGrid>
              <a:tr h="189230">
                <a:tc gridSpan="3">
                  <a:txBody>
                    <a:bodyPr/>
                    <a:lstStyle/>
                    <a:p>
                      <a:pPr algn="ctr">
                        <a:spcAft>
                          <a:spcPts val="300"/>
                        </a:spcAft>
                      </a:pPr>
                      <a:r>
                        <a:rPr lang="en-US" sz="2400" dirty="0" smtClean="0">
                          <a:effectLst/>
                        </a:rPr>
                        <a:t>Continued members</a:t>
                      </a:r>
                      <a:r>
                        <a:rPr lang="en-US" sz="2400" dirty="0">
                          <a:effectLst/>
                        </a:rPr>
                        <a:t> </a:t>
                      </a:r>
                      <a:endParaRPr lang="en-GB" sz="2400" dirty="0">
                        <a:solidFill>
                          <a:srgbClr val="333333"/>
                        </a:solidFill>
                        <a:effectLst/>
                        <a:latin typeface="Calibri"/>
                        <a:ea typeface="Times New Roman"/>
                        <a:cs typeface="Times New Roman"/>
                      </a:endParaRPr>
                    </a:p>
                  </a:txBody>
                  <a:tcPr marL="68580" marR="68580" marT="0" marB="0"/>
                </a:tc>
                <a:tc hMerge="1">
                  <a:txBody>
                    <a:bodyPr/>
                    <a:lstStyle/>
                    <a:p>
                      <a:pPr>
                        <a:spcAft>
                          <a:spcPts val="300"/>
                        </a:spcAft>
                      </a:pPr>
                      <a:endParaRPr lang="en-GB" sz="1400" dirty="0">
                        <a:solidFill>
                          <a:srgbClr val="333333"/>
                        </a:solidFill>
                        <a:effectLst/>
                        <a:latin typeface="Calibri"/>
                        <a:ea typeface="Times New Roman"/>
                        <a:cs typeface="Times New Roman"/>
                      </a:endParaRPr>
                    </a:p>
                  </a:txBody>
                  <a:tcPr marL="68580" marR="68580" marT="0" marB="0"/>
                </a:tc>
                <a:tc hMerge="1">
                  <a:txBody>
                    <a:bodyPr/>
                    <a:lstStyle/>
                    <a:p>
                      <a:pPr>
                        <a:spcAft>
                          <a:spcPts val="300"/>
                        </a:spcAft>
                      </a:pPr>
                      <a:endParaRPr lang="en-GB" sz="1400" dirty="0">
                        <a:solidFill>
                          <a:srgbClr val="333333"/>
                        </a:solidFill>
                        <a:effectLst/>
                        <a:latin typeface="Calibri"/>
                        <a:ea typeface="Times New Roman"/>
                        <a:cs typeface="Times New Roman"/>
                      </a:endParaRPr>
                    </a:p>
                  </a:txBody>
                  <a:tcPr marL="68580" marR="68580" marT="0" marB="0"/>
                </a:tc>
              </a:tr>
              <a:tr h="0">
                <a:tc>
                  <a:txBody>
                    <a:bodyPr/>
                    <a:lstStyle/>
                    <a:p>
                      <a:pPr algn="ctr">
                        <a:spcAft>
                          <a:spcPts val="300"/>
                        </a:spcAft>
                      </a:pPr>
                      <a:r>
                        <a:rPr lang="en-US" sz="2000" b="1" dirty="0">
                          <a:effectLst/>
                        </a:rPr>
                        <a:t>Name</a:t>
                      </a:r>
                      <a:endParaRPr lang="en-GB" sz="2000" b="1" dirty="0">
                        <a:solidFill>
                          <a:srgbClr val="333333"/>
                        </a:solidFill>
                        <a:effectLst/>
                        <a:latin typeface="Calibri"/>
                        <a:ea typeface="Times New Roman"/>
                        <a:cs typeface="Times New Roman"/>
                      </a:endParaRPr>
                    </a:p>
                  </a:txBody>
                  <a:tcPr marL="68580" marR="68580" marT="0" marB="0"/>
                </a:tc>
                <a:tc>
                  <a:txBody>
                    <a:bodyPr/>
                    <a:lstStyle/>
                    <a:p>
                      <a:pPr algn="ctr">
                        <a:spcAft>
                          <a:spcPts val="300"/>
                        </a:spcAft>
                      </a:pPr>
                      <a:r>
                        <a:rPr lang="en-US" sz="2000" b="1" dirty="0">
                          <a:effectLst/>
                        </a:rPr>
                        <a:t>Institution</a:t>
                      </a:r>
                      <a:endParaRPr lang="en-GB" sz="2000" b="1" dirty="0">
                        <a:solidFill>
                          <a:srgbClr val="333333"/>
                        </a:solidFill>
                        <a:effectLst/>
                        <a:latin typeface="Calibri"/>
                        <a:ea typeface="Times New Roman"/>
                        <a:cs typeface="Times New Roman"/>
                      </a:endParaRPr>
                    </a:p>
                  </a:txBody>
                  <a:tcPr marL="68580" marR="68580" marT="0" marB="0"/>
                </a:tc>
                <a:tc>
                  <a:txBody>
                    <a:bodyPr/>
                    <a:lstStyle/>
                    <a:p>
                      <a:pPr algn="ctr">
                        <a:spcAft>
                          <a:spcPts val="300"/>
                        </a:spcAft>
                      </a:pPr>
                      <a:r>
                        <a:rPr lang="en-US" sz="2000" b="1" dirty="0">
                          <a:effectLst/>
                        </a:rPr>
                        <a:t>End of term</a:t>
                      </a:r>
                      <a:endParaRPr lang="en-GB" sz="2000" b="1" dirty="0">
                        <a:solidFill>
                          <a:srgbClr val="333333"/>
                        </a:solidFill>
                        <a:effectLst/>
                        <a:latin typeface="Calibri"/>
                        <a:ea typeface="Times New Roman"/>
                        <a:cs typeface="Times New Roman"/>
                      </a:endParaRPr>
                    </a:p>
                  </a:txBody>
                  <a:tcPr marL="68580" marR="68580" marT="0" marB="0"/>
                </a:tc>
              </a:tr>
              <a:tr h="302260">
                <a:tc>
                  <a:txBody>
                    <a:bodyPr/>
                    <a:lstStyle/>
                    <a:p>
                      <a:pPr>
                        <a:spcAft>
                          <a:spcPts val="300"/>
                        </a:spcAft>
                      </a:pPr>
                      <a:r>
                        <a:rPr lang="en-US" sz="1800" dirty="0" err="1">
                          <a:solidFill>
                            <a:schemeClr val="bg1"/>
                          </a:solidFill>
                          <a:effectLst/>
                          <a:latin typeface="+mn-lt"/>
                          <a:ea typeface="MS Mincho"/>
                          <a:cs typeface="Times New Roman"/>
                        </a:rPr>
                        <a:t>Facco</a:t>
                      </a:r>
                      <a:r>
                        <a:rPr lang="en-US" sz="1800" dirty="0">
                          <a:solidFill>
                            <a:schemeClr val="bg1"/>
                          </a:solidFill>
                          <a:effectLst/>
                          <a:latin typeface="+mn-lt"/>
                          <a:ea typeface="MS Mincho"/>
                          <a:cs typeface="Times New Roman"/>
                        </a:rPr>
                        <a:t>, </a:t>
                      </a:r>
                      <a:r>
                        <a:rPr lang="en-US" sz="1800" dirty="0" smtClean="0">
                          <a:solidFill>
                            <a:schemeClr val="bg1"/>
                          </a:solidFill>
                          <a:effectLst/>
                          <a:latin typeface="+mn-lt"/>
                          <a:ea typeface="MS Mincho"/>
                          <a:cs typeface="Times New Roman"/>
                        </a:rPr>
                        <a:t>Alberto (</a:t>
                      </a:r>
                      <a:r>
                        <a:rPr lang="en-US" sz="1800" dirty="0">
                          <a:solidFill>
                            <a:schemeClr val="bg1"/>
                          </a:solidFill>
                          <a:effectLst/>
                          <a:latin typeface="+mn-lt"/>
                          <a:ea typeface="MS Mincho"/>
                          <a:cs typeface="Times New Roman"/>
                        </a:rPr>
                        <a:t>TAC chair)</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INFN </a:t>
                      </a:r>
                      <a:r>
                        <a:rPr lang="en-US" sz="1800" dirty="0" err="1">
                          <a:solidFill>
                            <a:srgbClr val="333333"/>
                          </a:solidFill>
                          <a:effectLst/>
                          <a:latin typeface="+mn-lt"/>
                          <a:ea typeface="MS Mincho"/>
                          <a:cs typeface="Times New Roman"/>
                        </a:rPr>
                        <a:t>Legnaro</a:t>
                      </a:r>
                      <a:r>
                        <a:rPr lang="en-US" sz="1800" dirty="0">
                          <a:solidFill>
                            <a:srgbClr val="333333"/>
                          </a:solidFill>
                          <a:effectLst/>
                          <a:latin typeface="+mn-lt"/>
                          <a:ea typeface="MS Mincho"/>
                          <a:cs typeface="Times New Roman"/>
                        </a:rPr>
                        <a:t>, Italy</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dirty="0" smtClean="0">
                          <a:solidFill>
                            <a:srgbClr val="333333"/>
                          </a:solidFill>
                          <a:effectLst/>
                          <a:latin typeface="+mn-lt"/>
                          <a:ea typeface="MS Mincho"/>
                          <a:cs typeface="Times New Roman"/>
                        </a:rPr>
                        <a:t>2017 (</a:t>
                      </a:r>
                      <a:r>
                        <a:rPr lang="en-US" sz="1800" b="1" dirty="0">
                          <a:solidFill>
                            <a:srgbClr val="333333"/>
                          </a:solidFill>
                          <a:effectLst/>
                          <a:latin typeface="+mn-lt"/>
                          <a:ea typeface="MS Mincho"/>
                          <a:cs typeface="Times New Roman"/>
                        </a:rPr>
                        <a:t>2020)</a:t>
                      </a:r>
                      <a:endParaRPr lang="en-GB" sz="1800" dirty="0">
                        <a:solidFill>
                          <a:srgbClr val="333333"/>
                        </a:solidFill>
                        <a:effectLst/>
                        <a:latin typeface="+mn-lt"/>
                        <a:ea typeface="Times New Roman"/>
                        <a:cs typeface="Times New Roman"/>
                      </a:endParaRPr>
                    </a:p>
                  </a:txBody>
                  <a:tcPr marL="68580" marR="68580" marT="0" marB="0"/>
                </a:tc>
              </a:tr>
              <a:tr h="172085">
                <a:tc>
                  <a:txBody>
                    <a:bodyPr/>
                    <a:lstStyle/>
                    <a:p>
                      <a:pPr>
                        <a:spcAft>
                          <a:spcPts val="300"/>
                        </a:spcAft>
                      </a:pPr>
                      <a:r>
                        <a:rPr lang="en-US" sz="1800" dirty="0">
                          <a:solidFill>
                            <a:schemeClr val="bg1"/>
                          </a:solidFill>
                          <a:effectLst/>
                          <a:latin typeface="+mn-lt"/>
                          <a:ea typeface="MS Mincho"/>
                          <a:cs typeface="Times New Roman"/>
                        </a:rPr>
                        <a:t>Lombardi, Alessandra</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a:solidFill>
                            <a:srgbClr val="333333"/>
                          </a:solidFill>
                          <a:effectLst/>
                          <a:latin typeface="+mn-lt"/>
                          <a:ea typeface="MS Mincho"/>
                          <a:cs typeface="Times New Roman"/>
                        </a:rPr>
                        <a:t>CERN, CH</a:t>
                      </a:r>
                      <a:endParaRPr lang="en-GB" sz="180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264795">
                <a:tc>
                  <a:txBody>
                    <a:bodyPr/>
                    <a:lstStyle/>
                    <a:p>
                      <a:pPr>
                        <a:spcAft>
                          <a:spcPts val="300"/>
                        </a:spcAft>
                      </a:pPr>
                      <a:r>
                        <a:rPr lang="en-US" sz="1800" dirty="0" err="1">
                          <a:solidFill>
                            <a:schemeClr val="bg1"/>
                          </a:solidFill>
                          <a:effectLst/>
                          <a:latin typeface="+mn-lt"/>
                          <a:ea typeface="MS Mincho"/>
                          <a:cs typeface="Times New Roman"/>
                        </a:rPr>
                        <a:t>Mosnier</a:t>
                      </a:r>
                      <a:r>
                        <a:rPr lang="en-US" sz="1800" dirty="0">
                          <a:solidFill>
                            <a:schemeClr val="bg1"/>
                          </a:solidFill>
                          <a:effectLst/>
                          <a:latin typeface="+mn-lt"/>
                          <a:ea typeface="MS Mincho"/>
                          <a:cs typeface="Times New Roman"/>
                        </a:rPr>
                        <a:t>, Alban</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CEA, France</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a:solidFill>
                            <a:schemeClr val="bg1"/>
                          </a:solidFill>
                          <a:effectLst/>
                          <a:latin typeface="+mn-lt"/>
                          <a:ea typeface="MS Mincho"/>
                          <a:cs typeface="Times New Roman"/>
                        </a:rPr>
                        <a:t>Weise, Hans</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DESY, Germany</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err="1">
                          <a:solidFill>
                            <a:schemeClr val="bg1"/>
                          </a:solidFill>
                          <a:effectLst/>
                          <a:latin typeface="+mn-lt"/>
                          <a:ea typeface="MS Mincho"/>
                          <a:cs typeface="Times New Roman"/>
                        </a:rPr>
                        <a:t>Futakawa</a:t>
                      </a:r>
                      <a:r>
                        <a:rPr lang="en-US" sz="1800" dirty="0">
                          <a:solidFill>
                            <a:schemeClr val="bg1"/>
                          </a:solidFill>
                          <a:effectLst/>
                          <a:latin typeface="+mn-lt"/>
                          <a:ea typeface="MS Mincho"/>
                          <a:cs typeface="Times New Roman"/>
                        </a:rPr>
                        <a:t>, Masatoshi</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JAEA, Japan</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a:solidFill>
                            <a:schemeClr val="bg1"/>
                          </a:solidFill>
                          <a:effectLst/>
                          <a:latin typeface="+mn-lt"/>
                          <a:ea typeface="MS Mincho"/>
                          <a:cs typeface="Times New Roman"/>
                        </a:rPr>
                        <a:t>Broome, Tim</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Retired ISIS</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err="1">
                          <a:solidFill>
                            <a:schemeClr val="bg1"/>
                          </a:solidFill>
                          <a:effectLst/>
                          <a:latin typeface="+mn-lt"/>
                          <a:ea typeface="MS Mincho"/>
                          <a:cs typeface="Times New Roman"/>
                        </a:rPr>
                        <a:t>Wohlmuther</a:t>
                      </a:r>
                      <a:r>
                        <a:rPr lang="en-US" sz="1800" dirty="0">
                          <a:solidFill>
                            <a:schemeClr val="bg1"/>
                          </a:solidFill>
                          <a:effectLst/>
                          <a:latin typeface="+mn-lt"/>
                          <a:ea typeface="MS Mincho"/>
                          <a:cs typeface="Times New Roman"/>
                        </a:rPr>
                        <a:t>, Michael</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PSI, CH</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err="1">
                          <a:solidFill>
                            <a:schemeClr val="bg1"/>
                          </a:solidFill>
                          <a:effectLst/>
                          <a:latin typeface="+mn-lt"/>
                          <a:ea typeface="MS Mincho"/>
                          <a:cs typeface="Times New Roman"/>
                        </a:rPr>
                        <a:t>Török</a:t>
                      </a:r>
                      <a:r>
                        <a:rPr lang="en-US" sz="1800" dirty="0">
                          <a:solidFill>
                            <a:schemeClr val="bg1"/>
                          </a:solidFill>
                          <a:effectLst/>
                          <a:latin typeface="+mn-lt"/>
                          <a:ea typeface="MS Mincho"/>
                          <a:cs typeface="Times New Roman"/>
                        </a:rPr>
                        <a:t>, </a:t>
                      </a:r>
                      <a:r>
                        <a:rPr lang="en-US" sz="1800" dirty="0" err="1">
                          <a:solidFill>
                            <a:schemeClr val="bg1"/>
                          </a:solidFill>
                          <a:effectLst/>
                          <a:latin typeface="+mn-lt"/>
                          <a:ea typeface="MS Mincho"/>
                          <a:cs typeface="Times New Roman"/>
                        </a:rPr>
                        <a:t>Szabina</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MTA EK, Hungary</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err="1">
                          <a:solidFill>
                            <a:schemeClr val="bg1"/>
                          </a:solidFill>
                          <a:effectLst/>
                          <a:latin typeface="+mn-lt"/>
                          <a:ea typeface="MS Mincho"/>
                          <a:cs typeface="Times New Roman"/>
                        </a:rPr>
                        <a:t>Perlado</a:t>
                      </a:r>
                      <a:r>
                        <a:rPr lang="en-US" sz="1800" dirty="0">
                          <a:solidFill>
                            <a:schemeClr val="bg1"/>
                          </a:solidFill>
                          <a:effectLst/>
                          <a:latin typeface="+mn-lt"/>
                          <a:ea typeface="MS Mincho"/>
                          <a:cs typeface="Times New Roman"/>
                        </a:rPr>
                        <a:t>, Manuel</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ETSII, Spain</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a:solidFill>
                            <a:srgbClr val="333333"/>
                          </a:solidFill>
                          <a:effectLst/>
                          <a:latin typeface="+mn-lt"/>
                          <a:ea typeface="MS Mincho"/>
                          <a:cs typeface="Times New Roman"/>
                        </a:rPr>
                        <a:t>2017</a:t>
                      </a:r>
                      <a:endParaRPr lang="en-GB" sz="1800">
                        <a:solidFill>
                          <a:srgbClr val="333333"/>
                        </a:solidFill>
                        <a:effectLst/>
                        <a:latin typeface="+mn-lt"/>
                        <a:ea typeface="Times New Roman"/>
                        <a:cs typeface="Times New Roman"/>
                      </a:endParaRPr>
                    </a:p>
                  </a:txBody>
                  <a:tcPr marL="68580" marR="68580" marT="0" marB="0"/>
                </a:tc>
              </a:tr>
              <a:tr h="0">
                <a:tc>
                  <a:txBody>
                    <a:bodyPr/>
                    <a:lstStyle/>
                    <a:p>
                      <a:pPr>
                        <a:spcAft>
                          <a:spcPts val="300"/>
                        </a:spcAft>
                      </a:pPr>
                      <a:r>
                        <a:rPr lang="en-US" sz="1800" dirty="0" err="1">
                          <a:solidFill>
                            <a:schemeClr val="bg1"/>
                          </a:solidFill>
                          <a:effectLst/>
                          <a:latin typeface="+mn-lt"/>
                          <a:ea typeface="MS Mincho"/>
                          <a:cs typeface="Times New Roman"/>
                        </a:rPr>
                        <a:t>Butzek</a:t>
                      </a:r>
                      <a:r>
                        <a:rPr lang="en-US" sz="1800" dirty="0">
                          <a:solidFill>
                            <a:schemeClr val="bg1"/>
                          </a:solidFill>
                          <a:effectLst/>
                          <a:latin typeface="+mn-lt"/>
                          <a:ea typeface="MS Mincho"/>
                          <a:cs typeface="Times New Roman"/>
                        </a:rPr>
                        <a:t>, Michael</a:t>
                      </a:r>
                      <a:endParaRPr lang="en-GB" sz="1800" dirty="0">
                        <a:solidFill>
                          <a:schemeClr val="bg1"/>
                        </a:solidFill>
                        <a:effectLst/>
                        <a:latin typeface="+mn-lt"/>
                        <a:ea typeface="Times New Roman"/>
                        <a:cs typeface="Times New Roman"/>
                      </a:endParaRPr>
                    </a:p>
                  </a:txBody>
                  <a:tcPr marL="68580" marR="68580" marT="0" marB="0"/>
                </a:tc>
                <a:tc>
                  <a:txBody>
                    <a:bodyPr/>
                    <a:lstStyle/>
                    <a:p>
                      <a:pPr>
                        <a:spcAft>
                          <a:spcPts val="300"/>
                        </a:spcAft>
                      </a:pPr>
                      <a:r>
                        <a:rPr lang="en-US" sz="1800" dirty="0">
                          <a:solidFill>
                            <a:srgbClr val="333333"/>
                          </a:solidFill>
                          <a:effectLst/>
                          <a:latin typeface="+mn-lt"/>
                          <a:ea typeface="MS Mincho"/>
                          <a:cs typeface="Times New Roman"/>
                        </a:rPr>
                        <a:t>FZJ, Germany</a:t>
                      </a:r>
                      <a:endParaRPr lang="en-GB" sz="1800" dirty="0">
                        <a:solidFill>
                          <a:srgbClr val="333333"/>
                        </a:solidFill>
                        <a:effectLst/>
                        <a:latin typeface="+mn-lt"/>
                        <a:ea typeface="Times New Roman"/>
                        <a:cs typeface="Times New Roman"/>
                      </a:endParaRPr>
                    </a:p>
                  </a:txBody>
                  <a:tcPr marL="68580" marR="68580" marT="0" marB="0"/>
                </a:tc>
                <a:tc>
                  <a:txBody>
                    <a:bodyPr/>
                    <a:lstStyle/>
                    <a:p>
                      <a:pPr>
                        <a:spcAft>
                          <a:spcPts val="300"/>
                        </a:spcAft>
                      </a:pPr>
                      <a:r>
                        <a:rPr lang="en-US" sz="1800" b="1" dirty="0">
                          <a:solidFill>
                            <a:srgbClr val="333333"/>
                          </a:solidFill>
                          <a:effectLst/>
                          <a:latin typeface="+mn-lt"/>
                          <a:ea typeface="MS Mincho"/>
                          <a:cs typeface="Times New Roman"/>
                        </a:rPr>
                        <a:t>2017</a:t>
                      </a:r>
                      <a:endParaRPr lang="en-GB" sz="1800" dirty="0">
                        <a:solidFill>
                          <a:srgbClr val="333333"/>
                        </a:solidFill>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191117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AC-related News…</a:t>
            </a:r>
            <a:endParaRPr lang="en-GB" dirty="0"/>
          </a:p>
        </p:txBody>
      </p:sp>
      <p:sp>
        <p:nvSpPr>
          <p:cNvPr id="5" name="TextBox 4"/>
          <p:cNvSpPr txBox="1"/>
          <p:nvPr/>
        </p:nvSpPr>
        <p:spPr>
          <a:xfrm>
            <a:off x="179512" y="1628800"/>
            <a:ext cx="8853056" cy="3508653"/>
          </a:xfrm>
          <a:prstGeom prst="rect">
            <a:avLst/>
          </a:prstGeom>
          <a:noFill/>
        </p:spPr>
        <p:txBody>
          <a:bodyPr wrap="square" rtlCol="0">
            <a:spAutoFit/>
          </a:bodyPr>
          <a:lstStyle>
            <a:defPPr>
              <a:defRPr lang="sv-SE"/>
            </a:defPPr>
            <a:lvl1pPr algn="ctr" defTabSz="457119">
              <a:defRPr sz="2400" b="1">
                <a:solidFill>
                  <a:prstClr val="black"/>
                </a:solidFill>
              </a:defRPr>
            </a:lvl1pPr>
          </a:lstStyle>
          <a:p>
            <a:pPr>
              <a:spcBef>
                <a:spcPts val="900"/>
              </a:spcBef>
            </a:pPr>
            <a:r>
              <a:rPr lang="en-GB" dirty="0"/>
              <a:t>Changes to TAC</a:t>
            </a:r>
          </a:p>
          <a:p>
            <a:pPr marL="285750" indent="-285750" algn="l">
              <a:spcBef>
                <a:spcPts val="900"/>
              </a:spcBef>
              <a:buFont typeface="Arial" panose="020B0604020202020204" pitchFamily="34" charset="0"/>
              <a:buChar char="•"/>
            </a:pPr>
            <a:endParaRPr lang="en-GB" sz="1800" dirty="0" smtClean="0">
              <a:solidFill>
                <a:srgbClr val="0070C0"/>
              </a:solidFill>
            </a:endParaRPr>
          </a:p>
          <a:p>
            <a:pPr marL="285750" indent="-285750" algn="l">
              <a:spcBef>
                <a:spcPts val="900"/>
              </a:spcBef>
              <a:buFont typeface="Arial" panose="020B0604020202020204" pitchFamily="34" charset="0"/>
              <a:buChar char="•"/>
            </a:pPr>
            <a:r>
              <a:rPr lang="en-GB" sz="1800" dirty="0" smtClean="0">
                <a:solidFill>
                  <a:srgbClr val="0070C0"/>
                </a:solidFill>
              </a:rPr>
              <a:t>Redistribution of members’ competencies: </a:t>
            </a:r>
          </a:p>
          <a:p>
            <a:pPr marL="738034" lvl="1" indent="-285750">
              <a:spcBef>
                <a:spcPts val="900"/>
              </a:spcBef>
              <a:buFont typeface="Arial" panose="020B0604020202020204" pitchFamily="34" charset="0"/>
              <a:buChar char="•"/>
            </a:pPr>
            <a:r>
              <a:rPr lang="en-GB" dirty="0" smtClean="0">
                <a:solidFill>
                  <a:srgbClr val="0070C0"/>
                </a:solidFill>
              </a:rPr>
              <a:t>Accelerator: 8</a:t>
            </a:r>
          </a:p>
          <a:p>
            <a:pPr marL="738034" lvl="1" indent="-285750">
              <a:spcBef>
                <a:spcPts val="900"/>
              </a:spcBef>
              <a:buFont typeface="Arial" panose="020B0604020202020204" pitchFamily="34" charset="0"/>
              <a:buChar char="•"/>
            </a:pPr>
            <a:r>
              <a:rPr lang="en-GB" dirty="0" smtClean="0">
                <a:solidFill>
                  <a:srgbClr val="0070C0"/>
                </a:solidFill>
              </a:rPr>
              <a:t>Target: 8</a:t>
            </a:r>
          </a:p>
          <a:p>
            <a:pPr marL="738034" lvl="1" indent="-285750">
              <a:spcBef>
                <a:spcPts val="900"/>
              </a:spcBef>
              <a:buFont typeface="Arial" panose="020B0604020202020204" pitchFamily="34" charset="0"/>
              <a:buChar char="•"/>
            </a:pPr>
            <a:r>
              <a:rPr lang="en-GB" dirty="0" smtClean="0">
                <a:solidFill>
                  <a:srgbClr val="0070C0"/>
                </a:solidFill>
              </a:rPr>
              <a:t>ICS: 4</a:t>
            </a:r>
          </a:p>
          <a:p>
            <a:pPr marL="285750" indent="-285750" algn="l">
              <a:spcBef>
                <a:spcPts val="900"/>
              </a:spcBef>
              <a:buFont typeface="Arial" panose="020B0604020202020204" pitchFamily="34" charset="0"/>
              <a:buChar char="•"/>
            </a:pPr>
            <a:r>
              <a:rPr lang="en-GB" sz="1800" dirty="0" smtClean="0">
                <a:solidFill>
                  <a:srgbClr val="0070C0"/>
                </a:solidFill>
              </a:rPr>
              <a:t>New co-chair for ICS (Mark Heron)</a:t>
            </a:r>
          </a:p>
          <a:p>
            <a:pPr marL="285750" indent="-285750" algn="l">
              <a:spcBef>
                <a:spcPts val="900"/>
              </a:spcBef>
              <a:buFont typeface="Arial" panose="020B0604020202020204" pitchFamily="34" charset="0"/>
              <a:buChar char="•"/>
            </a:pPr>
            <a:r>
              <a:rPr lang="en-GB" sz="1800" b="1" dirty="0" smtClean="0">
                <a:solidFill>
                  <a:srgbClr val="0070C0"/>
                </a:solidFill>
              </a:rPr>
              <a:t>Extension of t-TAC field to the “Bunker”</a:t>
            </a:r>
            <a:endParaRPr lang="en-GB" sz="1800" b="1" dirty="0">
              <a:solidFill>
                <a:srgbClr val="0070C0"/>
              </a:solidFill>
            </a:endParaRPr>
          </a:p>
          <a:p>
            <a:pPr marL="738034" lvl="1" indent="-285750">
              <a:spcBef>
                <a:spcPts val="900"/>
              </a:spcBef>
              <a:buFont typeface="Arial" panose="020B0604020202020204" pitchFamily="34" charset="0"/>
              <a:buChar char="•"/>
            </a:pPr>
            <a:endParaRPr lang="en-GB" sz="1200" dirty="0">
              <a:solidFill>
                <a:srgbClr val="0070C0"/>
              </a:solidFill>
            </a:endParaRPr>
          </a:p>
        </p:txBody>
      </p:sp>
    </p:spTree>
    <p:extLst>
      <p:ext uri="{BB962C8B-B14F-4D97-AF65-F5344CB8AC3E}">
        <p14:creationId xmlns:p14="http://schemas.microsoft.com/office/powerpoint/2010/main" val="1964556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15</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pPr/>
              <a:t>6</a:t>
            </a:fld>
            <a:endParaRPr lang="sv-SE" dirty="0"/>
          </a:p>
        </p:txBody>
      </p:sp>
      <p:sp>
        <p:nvSpPr>
          <p:cNvPr id="3" name="TextBox 2"/>
          <p:cNvSpPr txBox="1"/>
          <p:nvPr/>
        </p:nvSpPr>
        <p:spPr>
          <a:xfrm>
            <a:off x="141316" y="1562447"/>
            <a:ext cx="8853056" cy="4962897"/>
          </a:xfrm>
          <a:prstGeom prst="rect">
            <a:avLst/>
          </a:prstGeom>
          <a:noFill/>
        </p:spPr>
        <p:txBody>
          <a:bodyPr wrap="square" rtlCol="0">
            <a:spAutoFit/>
          </a:bodyPr>
          <a:lstStyle>
            <a:defPPr>
              <a:defRPr lang="sv-SE"/>
            </a:defPPr>
            <a:lvl1pPr algn="ctr" defTabSz="457119">
              <a:defRPr sz="2400" b="1">
                <a:solidFill>
                  <a:prstClr val="black"/>
                </a:solidFill>
              </a:defRPr>
            </a:lvl1pPr>
          </a:lstStyle>
          <a:p>
            <a:r>
              <a:rPr lang="en-US" dirty="0"/>
              <a:t>Accelerator</a:t>
            </a:r>
          </a:p>
          <a:p>
            <a:r>
              <a:rPr lang="en-US" dirty="0"/>
              <a:t> </a:t>
            </a:r>
          </a:p>
          <a:p>
            <a:pPr algn="l">
              <a:spcBef>
                <a:spcPts val="900"/>
              </a:spcBef>
            </a:pPr>
            <a:r>
              <a:rPr lang="en-GB" sz="1800" dirty="0">
                <a:solidFill>
                  <a:srgbClr val="0070C0"/>
                </a:solidFill>
              </a:rPr>
              <a:t>a1) Are there any significant technical issues seen in the STS work?</a:t>
            </a:r>
          </a:p>
          <a:p>
            <a:pPr algn="l">
              <a:spcBef>
                <a:spcPts val="900"/>
              </a:spcBef>
            </a:pPr>
            <a:r>
              <a:rPr lang="en-GB" sz="1800" dirty="0">
                <a:solidFill>
                  <a:srgbClr val="0070C0"/>
                </a:solidFill>
              </a:rPr>
              <a:t>a2) Is there any orphaned scope identified?</a:t>
            </a:r>
          </a:p>
          <a:p>
            <a:pPr algn="l">
              <a:spcBef>
                <a:spcPts val="900"/>
              </a:spcBef>
            </a:pPr>
            <a:r>
              <a:rPr lang="en-GB" sz="1800" dirty="0">
                <a:solidFill>
                  <a:srgbClr val="0070C0"/>
                </a:solidFill>
              </a:rPr>
              <a:t>a3) Are the interface between the STS work and other work packages properly defined and addressed?</a:t>
            </a:r>
          </a:p>
          <a:p>
            <a:pPr algn="l">
              <a:spcBef>
                <a:spcPts val="900"/>
              </a:spcBef>
            </a:pPr>
            <a:r>
              <a:rPr lang="en-GB" sz="1800" dirty="0">
                <a:solidFill>
                  <a:srgbClr val="0070C0"/>
                </a:solidFill>
              </a:rPr>
              <a:t>a4) Are there any issues seen in the STS work as it transitions from project construction to operations?  </a:t>
            </a:r>
          </a:p>
          <a:p>
            <a:pPr algn="l">
              <a:spcBef>
                <a:spcPts val="900"/>
              </a:spcBef>
            </a:pPr>
            <a:r>
              <a:rPr lang="en-GB" sz="1800" dirty="0">
                <a:solidFill>
                  <a:srgbClr val="0070C0"/>
                </a:solidFill>
              </a:rPr>
              <a:t>a5) Comment upon the risks and options for improving the proposed solution for an initially reduced beam power of 3 MW.</a:t>
            </a:r>
          </a:p>
          <a:p>
            <a:pPr algn="l">
              <a:spcBef>
                <a:spcPts val="900"/>
              </a:spcBef>
            </a:pPr>
            <a:r>
              <a:rPr lang="en-GB" sz="1800" dirty="0">
                <a:solidFill>
                  <a:srgbClr val="0070C0"/>
                </a:solidFill>
              </a:rPr>
              <a:t>a6) Do you see any significant increase in total project cost, up through and including the installation of deferred components, and, in that case, can you suggest mitigations?</a:t>
            </a:r>
          </a:p>
          <a:p>
            <a:pPr algn="l">
              <a:spcBef>
                <a:spcPts val="900"/>
              </a:spcBef>
            </a:pPr>
            <a:r>
              <a:rPr lang="en-GB" sz="1800" dirty="0">
                <a:solidFill>
                  <a:srgbClr val="0070C0"/>
                </a:solidFill>
              </a:rPr>
              <a:t>a7) Do you consider the presented solution for the RFQ cooling circuit adequate, and does it remove the concerns formulated at the TAC meeting one year ago?</a:t>
            </a:r>
          </a:p>
        </p:txBody>
      </p:sp>
    </p:spTree>
    <p:extLst>
      <p:ext uri="{BB962C8B-B14F-4D97-AF65-F5344CB8AC3E}">
        <p14:creationId xmlns:p14="http://schemas.microsoft.com/office/powerpoint/2010/main" val="3321143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7</a:t>
            </a:fld>
            <a:endParaRPr lang="sv-SE" dirty="0"/>
          </a:p>
        </p:txBody>
      </p:sp>
      <p:sp>
        <p:nvSpPr>
          <p:cNvPr id="3" name="TextBox 2"/>
          <p:cNvSpPr txBox="1"/>
          <p:nvPr/>
        </p:nvSpPr>
        <p:spPr>
          <a:xfrm>
            <a:off x="131563" y="1471247"/>
            <a:ext cx="8877437" cy="5124480"/>
          </a:xfrm>
          <a:prstGeom prst="rect">
            <a:avLst/>
          </a:prstGeom>
          <a:noFill/>
        </p:spPr>
        <p:txBody>
          <a:bodyPr wrap="square" rtlCol="0">
            <a:spAutoFit/>
          </a:bodyPr>
          <a:lstStyle/>
          <a:p>
            <a:pPr algn="ctr" defTabSz="457119"/>
            <a:r>
              <a:rPr lang="en-US" sz="2400" b="1" dirty="0" smtClean="0">
                <a:solidFill>
                  <a:prstClr val="black"/>
                </a:solidFill>
              </a:rPr>
              <a:t>Target</a:t>
            </a:r>
          </a:p>
          <a:p>
            <a:pPr algn="ctr" defTabSz="457119"/>
            <a:endParaRPr lang="en-US" sz="2400" dirty="0">
              <a:solidFill>
                <a:prstClr val="black"/>
              </a:solidFill>
            </a:endParaRPr>
          </a:p>
          <a:p>
            <a:pPr defTabSz="457119">
              <a:spcBef>
                <a:spcPts val="900"/>
              </a:spcBef>
            </a:pPr>
            <a:r>
              <a:rPr lang="en-GB" b="1" dirty="0" smtClean="0">
                <a:solidFill>
                  <a:srgbClr val="0070C0"/>
                </a:solidFill>
              </a:rPr>
              <a:t>t1</a:t>
            </a:r>
            <a:r>
              <a:rPr lang="en-GB" b="1" dirty="0">
                <a:solidFill>
                  <a:srgbClr val="0070C0"/>
                </a:solidFill>
              </a:rPr>
              <a:t>) Is the presented design of the tuning beam dump sufficiently robust and versatile?</a:t>
            </a:r>
          </a:p>
          <a:p>
            <a:pPr defTabSz="457119">
              <a:spcBef>
                <a:spcPts val="900"/>
              </a:spcBef>
            </a:pPr>
            <a:r>
              <a:rPr lang="en-GB" b="1" dirty="0">
                <a:solidFill>
                  <a:srgbClr val="0070C0"/>
                </a:solidFill>
              </a:rPr>
              <a:t>t2) Comment on the </a:t>
            </a:r>
            <a:r>
              <a:rPr lang="en-GB" b="1" dirty="0">
                <a:solidFill>
                  <a:srgbClr val="0070C0"/>
                </a:solidFill>
              </a:rPr>
              <a:t>decision </a:t>
            </a:r>
            <a:r>
              <a:rPr lang="en-GB" b="1" dirty="0" smtClean="0">
                <a:solidFill>
                  <a:srgbClr val="0070C0"/>
                </a:solidFill>
              </a:rPr>
              <a:t>to </a:t>
            </a:r>
            <a:r>
              <a:rPr lang="en-GB" b="1" dirty="0">
                <a:solidFill>
                  <a:srgbClr val="0070C0"/>
                </a:solidFill>
              </a:rPr>
              <a:t>postpone pursuing the option of operating the target station without a proton beam window. </a:t>
            </a:r>
            <a:endParaRPr lang="en-GB" b="1" dirty="0">
              <a:solidFill>
                <a:srgbClr val="0070C0"/>
              </a:solidFill>
            </a:endParaRPr>
          </a:p>
          <a:p>
            <a:pPr defTabSz="457119">
              <a:spcBef>
                <a:spcPts val="900"/>
              </a:spcBef>
            </a:pPr>
            <a:r>
              <a:rPr lang="en-GB" b="1" dirty="0">
                <a:solidFill>
                  <a:srgbClr val="0070C0"/>
                </a:solidFill>
              </a:rPr>
              <a:t>t3) Is the process for identifying and allocating safety functions sufficiently comprehensive and balanced in order to assure a reliable and safe operation of the target station?</a:t>
            </a:r>
          </a:p>
          <a:p>
            <a:pPr defTabSz="457119">
              <a:spcBef>
                <a:spcPts val="900"/>
              </a:spcBef>
            </a:pPr>
            <a:r>
              <a:rPr lang="en-GB" b="1" dirty="0">
                <a:solidFill>
                  <a:srgbClr val="0070C0"/>
                </a:solidFill>
              </a:rPr>
              <a:t>t4) Is the presented approach for definition of the “ready for beam” signal sound and well balanced? Are all relevant process parameters selected with appropriate thresholds?</a:t>
            </a:r>
          </a:p>
          <a:p>
            <a:pPr defTabSz="457119">
              <a:spcBef>
                <a:spcPts val="900"/>
              </a:spcBef>
            </a:pPr>
            <a:r>
              <a:rPr lang="en-GB" b="1" dirty="0">
                <a:solidFill>
                  <a:srgbClr val="0070C0"/>
                </a:solidFill>
              </a:rPr>
              <a:t>t5) Many of the target station systems are about to transition from final design to manufacturing, as exemplified by presentations of the target wheel drive unit and the cryogenic moderator system. The committee is asked to give specific as well as general recommendations with respect to this new phase of the project.</a:t>
            </a:r>
          </a:p>
          <a:p>
            <a:pPr defTabSz="457119">
              <a:spcBef>
                <a:spcPts val="900"/>
              </a:spcBef>
            </a:pPr>
            <a:r>
              <a:rPr lang="en-GB" b="1" dirty="0">
                <a:solidFill>
                  <a:srgbClr val="0070C0"/>
                </a:solidFill>
              </a:rPr>
              <a:t>t6) Comment on the chosen technical solutions for the neutron beam extraction system and the instrument bunker.</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15</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Tree>
    <p:extLst>
      <p:ext uri="{BB962C8B-B14F-4D97-AF65-F5344CB8AC3E}">
        <p14:creationId xmlns:p14="http://schemas.microsoft.com/office/powerpoint/2010/main" val="101978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8</a:t>
            </a:fld>
            <a:endParaRPr lang="sv-SE" dirty="0"/>
          </a:p>
        </p:txBody>
      </p:sp>
      <p:sp>
        <p:nvSpPr>
          <p:cNvPr id="3" name="TextBox 2"/>
          <p:cNvSpPr txBox="1"/>
          <p:nvPr/>
        </p:nvSpPr>
        <p:spPr>
          <a:xfrm>
            <a:off x="83862" y="1582395"/>
            <a:ext cx="8949320" cy="4570482"/>
          </a:xfrm>
          <a:prstGeom prst="rect">
            <a:avLst/>
          </a:prstGeom>
          <a:noFill/>
        </p:spPr>
        <p:txBody>
          <a:bodyPr wrap="square" rtlCol="0">
            <a:spAutoFit/>
          </a:bodyPr>
          <a:lstStyle/>
          <a:p>
            <a:pPr algn="ctr" defTabSz="457119"/>
            <a:r>
              <a:rPr lang="en-US" sz="2400" b="1" dirty="0" smtClean="0">
                <a:solidFill>
                  <a:prstClr val="black"/>
                </a:solidFill>
              </a:rPr>
              <a:t>ICS</a:t>
            </a:r>
          </a:p>
          <a:p>
            <a:pPr algn="ctr" defTabSz="457119"/>
            <a:endParaRPr lang="en-US" sz="2400" dirty="0">
              <a:solidFill>
                <a:prstClr val="black"/>
              </a:solidFill>
            </a:endParaRPr>
          </a:p>
          <a:p>
            <a:pPr defTabSz="457119">
              <a:spcBef>
                <a:spcPts val="900"/>
              </a:spcBef>
            </a:pPr>
            <a:r>
              <a:rPr lang="en-US" b="1" dirty="0">
                <a:solidFill>
                  <a:srgbClr val="0070C0"/>
                </a:solidFill>
              </a:rPr>
              <a:t>c1) Are technical choices for the MTCA platform appropriate and sufficient?</a:t>
            </a:r>
            <a:endParaRPr lang="en-GB" b="1" dirty="0">
              <a:solidFill>
                <a:srgbClr val="0070C0"/>
              </a:solidFill>
            </a:endParaRPr>
          </a:p>
          <a:p>
            <a:pPr defTabSz="457119">
              <a:spcBef>
                <a:spcPts val="900"/>
              </a:spcBef>
            </a:pPr>
            <a:r>
              <a:rPr lang="en-US" b="1" dirty="0">
                <a:solidFill>
                  <a:srgbClr val="0070C0"/>
                </a:solidFill>
              </a:rPr>
              <a:t>c2) Have the major technical obstacles for deploying the digital platform been identified and addressed?</a:t>
            </a:r>
            <a:endParaRPr lang="en-GB" b="1" dirty="0">
              <a:solidFill>
                <a:srgbClr val="0070C0"/>
              </a:solidFill>
            </a:endParaRPr>
          </a:p>
          <a:p>
            <a:pPr defTabSz="457119">
              <a:spcBef>
                <a:spcPts val="900"/>
              </a:spcBef>
            </a:pPr>
            <a:r>
              <a:rPr lang="en-US" b="1" dirty="0">
                <a:solidFill>
                  <a:srgbClr val="0070C0"/>
                </a:solidFill>
              </a:rPr>
              <a:t>c3) Are the features of EPICS 7 addressing the needs of the facility and are they ready for deployment and operation at ESS/ICS?</a:t>
            </a:r>
            <a:endParaRPr lang="en-GB" b="1" dirty="0">
              <a:solidFill>
                <a:srgbClr val="0070C0"/>
              </a:solidFill>
            </a:endParaRPr>
          </a:p>
          <a:p>
            <a:pPr defTabSz="457119">
              <a:spcBef>
                <a:spcPts val="900"/>
              </a:spcBef>
            </a:pPr>
            <a:r>
              <a:rPr lang="en-US" b="1" dirty="0">
                <a:solidFill>
                  <a:srgbClr val="0070C0"/>
                </a:solidFill>
              </a:rPr>
              <a:t>c4) Will the planned development, testing, and approval procedures allow for sufficiently high quality to ensure reliable operation?</a:t>
            </a:r>
            <a:endParaRPr lang="en-GB" b="1" dirty="0">
              <a:solidFill>
                <a:srgbClr val="0070C0"/>
              </a:solidFill>
            </a:endParaRPr>
          </a:p>
          <a:p>
            <a:pPr defTabSz="457119">
              <a:spcBef>
                <a:spcPts val="900"/>
              </a:spcBef>
            </a:pPr>
            <a:r>
              <a:rPr lang="en-US" b="1" dirty="0">
                <a:solidFill>
                  <a:srgbClr val="0070C0"/>
                </a:solidFill>
              </a:rPr>
              <a:t>c5) Have all the major installation activities for commissioning and operation been identified and their needs addressed?</a:t>
            </a:r>
            <a:endParaRPr lang="en-GB" b="1" dirty="0">
              <a:solidFill>
                <a:srgbClr val="0070C0"/>
              </a:solidFill>
            </a:endParaRPr>
          </a:p>
          <a:p>
            <a:pPr defTabSz="457119">
              <a:spcBef>
                <a:spcPts val="900"/>
              </a:spcBef>
            </a:pPr>
            <a:r>
              <a:rPr lang="en-US" b="1" dirty="0">
                <a:solidFill>
                  <a:srgbClr val="0070C0"/>
                </a:solidFill>
              </a:rPr>
              <a:t>c6) Is the relative priority and ordering of tasks appropriate and reasonable considering the commissioning/operation plans?</a:t>
            </a:r>
            <a:endParaRPr lang="en-GB" b="1"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15</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Tree>
    <p:extLst>
      <p:ext uri="{BB962C8B-B14F-4D97-AF65-F5344CB8AC3E}">
        <p14:creationId xmlns:p14="http://schemas.microsoft.com/office/powerpoint/2010/main" val="1216136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9</a:t>
            </a:fld>
            <a:endParaRPr lang="sv-SE" dirty="0"/>
          </a:p>
        </p:txBody>
      </p:sp>
      <p:sp>
        <p:nvSpPr>
          <p:cNvPr id="3" name="TextBox 2"/>
          <p:cNvSpPr txBox="1"/>
          <p:nvPr/>
        </p:nvSpPr>
        <p:spPr>
          <a:xfrm>
            <a:off x="182302" y="1629313"/>
            <a:ext cx="8556073" cy="1723549"/>
          </a:xfrm>
          <a:prstGeom prst="rect">
            <a:avLst/>
          </a:prstGeom>
          <a:noFill/>
        </p:spPr>
        <p:txBody>
          <a:bodyPr wrap="square" rtlCol="0">
            <a:spAutoFit/>
          </a:bodyPr>
          <a:lstStyle/>
          <a:p>
            <a:pPr algn="ctr" defTabSz="457119"/>
            <a:r>
              <a:rPr lang="en-US" b="1" dirty="0" smtClean="0">
                <a:solidFill>
                  <a:prstClr val="black"/>
                </a:solidFill>
              </a:rPr>
              <a:t>General questions</a:t>
            </a:r>
            <a:endParaRPr lang="en-US" dirty="0">
              <a:solidFill>
                <a:prstClr val="black"/>
              </a:solidFill>
            </a:endParaRPr>
          </a:p>
          <a:p>
            <a:pPr defTabSz="457119"/>
            <a:r>
              <a:rPr lang="en-US" dirty="0">
                <a:solidFill>
                  <a:prstClr val="black"/>
                </a:solidFill>
              </a:rPr>
              <a:t> </a:t>
            </a:r>
          </a:p>
          <a:p>
            <a:pPr marL="342900" indent="-342900" defTabSz="457119">
              <a:buFont typeface="Wingdings" charset="2"/>
              <a:buChar char="ü"/>
            </a:pPr>
            <a:r>
              <a:rPr lang="en-US" i="1" dirty="0">
                <a:solidFill>
                  <a:prstClr val="black"/>
                </a:solidFill>
              </a:rPr>
              <a:t>Have the recommendations and concerns of the previous TAC meeting </a:t>
            </a:r>
            <a:r>
              <a:rPr lang="en-US" i="1" dirty="0" smtClean="0">
                <a:solidFill>
                  <a:prstClr val="black"/>
                </a:solidFill>
              </a:rPr>
              <a:t>been properly addressed?</a:t>
            </a:r>
            <a:r>
              <a:rPr lang="en-US" dirty="0" smtClean="0">
                <a:solidFill>
                  <a:prstClr val="black"/>
                </a:solidFill>
              </a:rPr>
              <a:t> </a:t>
            </a:r>
          </a:p>
          <a:p>
            <a:pPr marL="171450" indent="-171450" defTabSz="457119">
              <a:buFont typeface="Wingdings" charset="2"/>
              <a:buChar char="ü"/>
            </a:pPr>
            <a:endParaRPr lang="en-US" sz="800" dirty="0" smtClean="0">
              <a:solidFill>
                <a:prstClr val="black"/>
              </a:solidFill>
            </a:endParaRPr>
          </a:p>
          <a:p>
            <a:pPr defTabSz="457119"/>
            <a:endParaRPr lang="en-US" sz="800" dirty="0">
              <a:solidFill>
                <a:prstClr val="black"/>
              </a:solidFill>
            </a:endParaRPr>
          </a:p>
          <a:p>
            <a:pPr marL="342900" indent="-342900" defTabSz="457119">
              <a:buFont typeface="Wingdings" charset="2"/>
              <a:buChar char="ü"/>
            </a:pPr>
            <a:r>
              <a:rPr lang="en-US" i="1" dirty="0" smtClean="0">
                <a:solidFill>
                  <a:prstClr val="black"/>
                </a:solidFill>
              </a:rPr>
              <a:t>Additional suggestions</a:t>
            </a:r>
            <a:r>
              <a:rPr lang="en-US" i="1" dirty="0">
                <a:solidFill>
                  <a:prstClr val="black"/>
                </a:solidFill>
              </a:rPr>
              <a:t>/comments and </a:t>
            </a:r>
            <a:r>
              <a:rPr lang="en-US" i="1" dirty="0" smtClean="0">
                <a:solidFill>
                  <a:prstClr val="black"/>
                </a:solidFill>
              </a:rPr>
              <a:t>recommendations?</a:t>
            </a:r>
            <a:endParaRPr lang="en-US" i="1" dirty="0">
              <a:solidFill>
                <a:prstClr val="black"/>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Additional considerations</a:t>
            </a:r>
            <a:endParaRPr lang="en-US" dirty="0">
              <a:solidFill>
                <a:srgbClr val="FFFFFF"/>
              </a:solidFill>
              <a:cs typeface="Arial" charset="0"/>
            </a:endParaRPr>
          </a:p>
        </p:txBody>
      </p:sp>
      <p:sp>
        <p:nvSpPr>
          <p:cNvPr id="5" name="TextBox 4"/>
          <p:cNvSpPr txBox="1"/>
          <p:nvPr/>
        </p:nvSpPr>
        <p:spPr>
          <a:xfrm>
            <a:off x="182302" y="4305734"/>
            <a:ext cx="8850880" cy="2000548"/>
          </a:xfrm>
          <a:prstGeom prst="rect">
            <a:avLst/>
          </a:prstGeom>
          <a:noFill/>
        </p:spPr>
        <p:txBody>
          <a:bodyPr wrap="square" rtlCol="0">
            <a:spAutoFit/>
          </a:bodyPr>
          <a:lstStyle/>
          <a:p>
            <a:pPr algn="ctr" defTabSz="457119"/>
            <a:r>
              <a:rPr lang="en-US" b="1" u="sng" dirty="0" smtClean="0">
                <a:solidFill>
                  <a:srgbClr val="0000FF"/>
                </a:solidFill>
              </a:rPr>
              <a:t>Planning</a:t>
            </a:r>
          </a:p>
          <a:p>
            <a:pPr defTabSz="457119"/>
            <a:endParaRPr lang="en-US" b="1" dirty="0" smtClean="0">
              <a:solidFill>
                <a:srgbClr val="0000FF"/>
              </a:solidFill>
            </a:endParaRPr>
          </a:p>
          <a:p>
            <a:pPr marL="285750" indent="-285750" defTabSz="457119">
              <a:buFont typeface="Arial"/>
              <a:buChar char="•"/>
            </a:pPr>
            <a:r>
              <a:rPr lang="en-US" dirty="0" smtClean="0">
                <a:solidFill>
                  <a:srgbClr val="0000FF"/>
                </a:solidFill>
              </a:rPr>
              <a:t>A </a:t>
            </a:r>
            <a:r>
              <a:rPr lang="en-US" dirty="0">
                <a:solidFill>
                  <a:srgbClr val="0000FF"/>
                </a:solidFill>
              </a:rPr>
              <a:t>preliminary version of the Committee report is expected </a:t>
            </a:r>
            <a:r>
              <a:rPr lang="en-US" dirty="0" smtClean="0">
                <a:solidFill>
                  <a:srgbClr val="0000FF"/>
                </a:solidFill>
              </a:rPr>
              <a:t>on Friday 7, April.</a:t>
            </a:r>
          </a:p>
          <a:p>
            <a:pPr marL="285750" indent="-285750" defTabSz="457119">
              <a:buFont typeface="Arial"/>
              <a:buChar char="•"/>
            </a:pPr>
            <a:endParaRPr lang="en-US" sz="800" dirty="0" smtClean="0">
              <a:solidFill>
                <a:srgbClr val="0000FF"/>
              </a:solidFill>
            </a:endParaRPr>
          </a:p>
          <a:p>
            <a:pPr marL="285750" indent="-285750" defTabSz="457119">
              <a:buFont typeface="Arial"/>
              <a:buChar char="•"/>
            </a:pPr>
            <a:r>
              <a:rPr lang="en-US" dirty="0">
                <a:solidFill>
                  <a:srgbClr val="0000FF"/>
                </a:solidFill>
              </a:rPr>
              <a:t>The final report is expected </a:t>
            </a:r>
            <a:r>
              <a:rPr lang="en-US" dirty="0" smtClean="0">
                <a:solidFill>
                  <a:srgbClr val="0000FF"/>
                </a:solidFill>
              </a:rPr>
              <a:t>before the end of April.</a:t>
            </a:r>
          </a:p>
          <a:p>
            <a:pPr marL="285750" indent="-285750" defTabSz="457119">
              <a:buFont typeface="Arial"/>
              <a:buChar char="•"/>
            </a:pPr>
            <a:endParaRPr lang="en-US" sz="800" dirty="0">
              <a:solidFill>
                <a:srgbClr val="0000FF"/>
              </a:solidFill>
            </a:endParaRPr>
          </a:p>
          <a:p>
            <a:pPr marL="285750" indent="-285750" defTabSz="457119">
              <a:buFont typeface="Arial"/>
              <a:buChar char="•"/>
            </a:pPr>
            <a:r>
              <a:rPr lang="en-US" dirty="0" smtClean="0">
                <a:solidFill>
                  <a:srgbClr val="0000FF"/>
                </a:solidFill>
              </a:rPr>
              <a:t>The Chairman will orally present the TAC#15 report to the Council on June 1-2 in Warsaw (PL).</a:t>
            </a:r>
          </a:p>
        </p:txBody>
      </p:sp>
    </p:spTree>
    <p:extLst>
      <p:ext uri="{BB962C8B-B14F-4D97-AF65-F5344CB8AC3E}">
        <p14:creationId xmlns:p14="http://schemas.microsoft.com/office/powerpoint/2010/main" val="400574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38830</TotalTime>
  <Words>686</Words>
  <Application>Microsoft Office PowerPoint</Application>
  <PresentationFormat>On-screen Show (4:3)</PresentationFormat>
  <Paragraphs>153</Paragraphs>
  <Slides>14</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14</vt:i4>
      </vt:variant>
    </vt:vector>
  </HeadingPairs>
  <TitlesOfParts>
    <vt:vector size="19" baseType="lpstr">
      <vt:lpstr>1_Blank</vt:lpstr>
      <vt:lpstr>Anpassad formgivning</vt:lpstr>
      <vt:lpstr>1_Office-tema</vt:lpstr>
      <vt:lpstr>Document</vt:lpstr>
      <vt:lpstr>Photo Editor Photo</vt:lpstr>
      <vt:lpstr>PowerPoint Presentation</vt:lpstr>
      <vt:lpstr>TAC-related News…</vt:lpstr>
      <vt:lpstr>TAC-related News…</vt:lpstr>
      <vt:lpstr>TAC-related News…</vt:lpstr>
      <vt:lpstr>TAC-related News…</vt:lpstr>
      <vt:lpstr>Questions to the TAC for its 15th meeting</vt:lpstr>
      <vt:lpstr>Questions to the TAC for its 15th meeting</vt:lpstr>
      <vt:lpstr>Questions to the TAC for its 15th meeting</vt:lpstr>
      <vt:lpstr>Additional considerations</vt:lpstr>
      <vt:lpstr>Agenda TAC#15:  Wednesday 5 April 2017</vt:lpstr>
      <vt:lpstr>Agenda TAC#15:  Thursday 6 April 2017 (morning)</vt:lpstr>
      <vt:lpstr>Agenda TAC#15:  Thursday 6 April 2017 (afternoon)</vt:lpstr>
      <vt:lpstr>Agenda TAC#15:  Friday 7 April 2017</vt:lpstr>
      <vt:lpstr>PowerPoint Presentation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Roland Garoby</cp:lastModifiedBy>
  <cp:revision>560</cp:revision>
  <cp:lastPrinted>2016-01-29T15:44:44Z</cp:lastPrinted>
  <dcterms:created xsi:type="dcterms:W3CDTF">2013-10-29T16:05:10Z</dcterms:created>
  <dcterms:modified xsi:type="dcterms:W3CDTF">2017-04-05T13:15:08Z</dcterms:modified>
</cp:coreProperties>
</file>