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3"/>
  </p:notesMasterIdLst>
  <p:sldIdLst>
    <p:sldId id="256" r:id="rId2"/>
    <p:sldId id="348" r:id="rId3"/>
    <p:sldId id="349" r:id="rId4"/>
    <p:sldId id="350" r:id="rId5"/>
    <p:sldId id="351" r:id="rId6"/>
    <p:sldId id="352" r:id="rId7"/>
    <p:sldId id="302" r:id="rId8"/>
    <p:sldId id="358" r:id="rId9"/>
    <p:sldId id="360" r:id="rId10"/>
    <p:sldId id="366" r:id="rId11"/>
    <p:sldId id="367" r:id="rId12"/>
    <p:sldId id="359" r:id="rId13"/>
    <p:sldId id="355" r:id="rId14"/>
    <p:sldId id="357" r:id="rId15"/>
    <p:sldId id="368" r:id="rId16"/>
    <p:sldId id="369" r:id="rId17"/>
    <p:sldId id="361" r:id="rId18"/>
    <p:sldId id="371" r:id="rId19"/>
    <p:sldId id="325" r:id="rId20"/>
    <p:sldId id="308" r:id="rId21"/>
    <p:sldId id="311" r:id="rId22"/>
    <p:sldId id="372" r:id="rId23"/>
    <p:sldId id="373" r:id="rId24"/>
    <p:sldId id="374" r:id="rId25"/>
    <p:sldId id="347" r:id="rId26"/>
    <p:sldId id="304" r:id="rId27"/>
    <p:sldId id="376" r:id="rId28"/>
    <p:sldId id="377" r:id="rId29"/>
    <p:sldId id="378" r:id="rId30"/>
    <p:sldId id="306" r:id="rId31"/>
    <p:sldId id="307" r:id="rId32"/>
    <p:sldId id="346" r:id="rId33"/>
    <p:sldId id="344" r:id="rId34"/>
    <p:sldId id="345" r:id="rId35"/>
    <p:sldId id="363" r:id="rId36"/>
    <p:sldId id="364" r:id="rId37"/>
    <p:sldId id="370" r:id="rId38"/>
    <p:sldId id="338" r:id="rId39"/>
    <p:sldId id="342" r:id="rId40"/>
    <p:sldId id="343" r:id="rId41"/>
    <p:sldId id="327" r:id="rId42"/>
    <p:sldId id="328" r:id="rId43"/>
    <p:sldId id="329" r:id="rId44"/>
    <p:sldId id="330" r:id="rId45"/>
    <p:sldId id="331" r:id="rId46"/>
    <p:sldId id="332" r:id="rId47"/>
    <p:sldId id="333" r:id="rId48"/>
    <p:sldId id="334" r:id="rId49"/>
    <p:sldId id="335" r:id="rId50"/>
    <p:sldId id="336" r:id="rId51"/>
    <p:sldId id="337" r:id="rId52"/>
  </p:sldIdLst>
  <p:sldSz cx="9144000" cy="6858000" type="screen4x3"/>
  <p:notesSz cx="6858000" cy="9144000"/>
  <p:custDataLst>
    <p:tags r:id="rId54"/>
  </p:custData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4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801" autoAdjust="0"/>
    <p:restoredTop sz="77674" autoAdjust="0"/>
  </p:normalViewPr>
  <p:slideViewPr>
    <p:cSldViewPr>
      <p:cViewPr>
        <p:scale>
          <a:sx n="75" d="100"/>
          <a:sy n="75" d="100"/>
        </p:scale>
        <p:origin x="1808" y="3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notesMaster" Target="notesMasters/notesMaster1.xml"/><Relationship Id="rId54" Type="http://schemas.openxmlformats.org/officeDocument/2006/relationships/tags" Target="tags/tag1.xml"/><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A6C709-82CA-E04D-A271-04C55B8F826A}" type="doc">
      <dgm:prSet loTypeId="urn:microsoft.com/office/officeart/2005/8/layout/orgChart1" loCatId="" qsTypeId="urn:microsoft.com/office/officeart/2005/8/quickstyle/simple4" qsCatId="simple" csTypeId="urn:microsoft.com/office/officeart/2005/8/colors/accent1_2" csCatId="accent1" phldr="1"/>
      <dgm:spPr/>
      <dgm:t>
        <a:bodyPr/>
        <a:lstStyle/>
        <a:p>
          <a:endParaRPr lang="en-US"/>
        </a:p>
      </dgm:t>
    </dgm:pt>
    <dgm:pt modelId="{76D030E8-0353-1D42-B1E4-07BF06B3A554}">
      <dgm:prSet phldrT="[Text]" custT="1"/>
      <dgm:spPr/>
      <dgm:t>
        <a:bodyPr/>
        <a:lstStyle/>
        <a:p>
          <a:r>
            <a:rPr lang="en-US" sz="1200" dirty="0" smtClean="0"/>
            <a:t>Accelerator Installation </a:t>
          </a:r>
          <a:br>
            <a:rPr lang="en-US" sz="1200" dirty="0" smtClean="0"/>
          </a:br>
          <a:r>
            <a:rPr lang="en-US" sz="1200" dirty="0" smtClean="0"/>
            <a:t>Manager</a:t>
          </a:r>
        </a:p>
        <a:p>
          <a:r>
            <a:rPr lang="en-US" sz="1200" b="1" dirty="0" smtClean="0"/>
            <a:t>Nick Gazis</a:t>
          </a:r>
        </a:p>
      </dgm:t>
    </dgm:pt>
    <dgm:pt modelId="{FD194BF3-0C58-3345-BB22-9409F9E066C3}" type="parTrans" cxnId="{B3741390-3B1A-8447-9DEA-25485B664A9A}">
      <dgm:prSet/>
      <dgm:spPr/>
      <dgm:t>
        <a:bodyPr/>
        <a:lstStyle/>
        <a:p>
          <a:endParaRPr lang="en-US"/>
        </a:p>
      </dgm:t>
    </dgm:pt>
    <dgm:pt modelId="{54766A0C-F0BD-A14A-9E2F-9D564A63BFB6}" type="sibTrans" cxnId="{B3741390-3B1A-8447-9DEA-25485B664A9A}">
      <dgm:prSet/>
      <dgm:spPr/>
      <dgm:t>
        <a:bodyPr/>
        <a:lstStyle/>
        <a:p>
          <a:endParaRPr lang="en-US"/>
        </a:p>
      </dgm:t>
    </dgm:pt>
    <dgm:pt modelId="{49CC47BF-D961-0C4D-94D0-4179038D60D5}" type="asst">
      <dgm:prSet custT="1"/>
      <dgm:spPr/>
      <dgm:t>
        <a:bodyPr/>
        <a:lstStyle/>
        <a:p>
          <a:r>
            <a:rPr lang="en-US" sz="1200" dirty="0" smtClean="0">
              <a:solidFill>
                <a:schemeClr val="bg1"/>
              </a:solidFill>
            </a:rPr>
            <a:t>AD and ESS central Installation Services </a:t>
          </a:r>
          <a:br>
            <a:rPr lang="en-US" sz="1200" dirty="0" smtClean="0">
              <a:solidFill>
                <a:schemeClr val="bg1"/>
              </a:solidFill>
            </a:rPr>
          </a:br>
          <a:r>
            <a:rPr lang="en-US" sz="1100" dirty="0" smtClean="0">
              <a:solidFill>
                <a:schemeClr val="bg1"/>
              </a:solidFill>
            </a:rPr>
            <a:t>(ISC workgroup, etc.)</a:t>
          </a:r>
          <a:endParaRPr lang="en-US" sz="1100" dirty="0">
            <a:solidFill>
              <a:schemeClr val="bg1"/>
            </a:solidFill>
          </a:endParaRPr>
        </a:p>
      </dgm:t>
    </dgm:pt>
    <dgm:pt modelId="{7560A753-3EC3-3C4B-8B6B-A86C6874E36C}" type="parTrans" cxnId="{A48FB0A5-EE21-D740-8C8F-10BB85ED7951}">
      <dgm:prSet/>
      <dgm:spPr/>
      <dgm:t>
        <a:bodyPr/>
        <a:lstStyle/>
        <a:p>
          <a:endParaRPr lang="en-US"/>
        </a:p>
      </dgm:t>
    </dgm:pt>
    <dgm:pt modelId="{2352CEAE-C1D1-B64E-A7BA-BC9DD79C3263}" type="sibTrans" cxnId="{A48FB0A5-EE21-D740-8C8F-10BB85ED7951}">
      <dgm:prSet/>
      <dgm:spPr/>
      <dgm:t>
        <a:bodyPr/>
        <a:lstStyle/>
        <a:p>
          <a:endParaRPr lang="en-US"/>
        </a:p>
      </dgm:t>
    </dgm:pt>
    <dgm:pt modelId="{8D9D6E2A-8429-D64D-AABC-FF6F89AB48BB}" type="asst">
      <dgm:prSet custT="1"/>
      <dgm:spPr/>
      <dgm:t>
        <a:bodyPr/>
        <a:lstStyle/>
        <a:p>
          <a:r>
            <a:rPr lang="en-US" sz="1200" dirty="0" smtClean="0"/>
            <a:t>RATS </a:t>
          </a:r>
          <a:r>
            <a:rPr lang="en-US" sz="1200" dirty="0" err="1" smtClean="0"/>
            <a:t>AreaSuper</a:t>
          </a:r>
          <a:r>
            <a:rPr lang="en-US" sz="1200" dirty="0" smtClean="0"/>
            <a:t/>
          </a:r>
          <a:br>
            <a:rPr lang="en-US" sz="1200" dirty="0" smtClean="0"/>
          </a:br>
          <a:r>
            <a:rPr lang="en-US" sz="1200" b="1" i="1" dirty="0" smtClean="0"/>
            <a:t>hiring process</a:t>
          </a:r>
          <a:endParaRPr lang="en-US" sz="1200" b="1" i="1" dirty="0"/>
        </a:p>
      </dgm:t>
    </dgm:pt>
    <dgm:pt modelId="{303E58F5-2DD0-E94B-9C35-92F38EB81888}" type="parTrans" cxnId="{27F2BE67-B97D-8642-A2A5-B23746915F6F}">
      <dgm:prSet/>
      <dgm:spPr/>
      <dgm:t>
        <a:bodyPr/>
        <a:lstStyle/>
        <a:p>
          <a:endParaRPr lang="en-US"/>
        </a:p>
      </dgm:t>
    </dgm:pt>
    <dgm:pt modelId="{3FA6B4E8-F856-A14C-8982-7E2A0AD527D4}" type="sibTrans" cxnId="{27F2BE67-B97D-8642-A2A5-B23746915F6F}">
      <dgm:prSet/>
      <dgm:spPr/>
      <dgm:t>
        <a:bodyPr/>
        <a:lstStyle/>
        <a:p>
          <a:endParaRPr lang="en-US"/>
        </a:p>
      </dgm:t>
    </dgm:pt>
    <dgm:pt modelId="{E3E2DC1C-BF67-A34F-AF03-379CBF8A2B42}" type="asst">
      <dgm:prSet phldrT="[Text]" custT="1"/>
      <dgm:spPr/>
      <dgm:t>
        <a:bodyPr/>
        <a:lstStyle/>
        <a:p>
          <a:r>
            <a:rPr lang="en-US" sz="1200" dirty="0" smtClean="0"/>
            <a:t>Inst-Test-</a:t>
          </a:r>
          <a:r>
            <a:rPr lang="en-US" sz="1200" dirty="0" err="1" smtClean="0"/>
            <a:t>Commis</a:t>
          </a:r>
          <a:r>
            <a:rPr lang="en-US" sz="1200" dirty="0" smtClean="0"/>
            <a:t>. Plan </a:t>
          </a:r>
          <a:br>
            <a:rPr lang="en-US" sz="1200" dirty="0" smtClean="0"/>
          </a:br>
          <a:r>
            <a:rPr lang="en-US" sz="1200" dirty="0" smtClean="0"/>
            <a:t>(MS Project)</a:t>
          </a:r>
          <a:br>
            <a:rPr lang="en-US" sz="1200" dirty="0" smtClean="0"/>
          </a:br>
          <a:r>
            <a:rPr lang="en-US" sz="1200" b="1" dirty="0" smtClean="0"/>
            <a:t>Eugene Tanke</a:t>
          </a:r>
        </a:p>
      </dgm:t>
    </dgm:pt>
    <dgm:pt modelId="{CC6B98DE-495B-8E49-B193-34DD947F11DA}" type="parTrans" cxnId="{C17DB7DD-2C30-D44F-9312-7737B11E0070}">
      <dgm:prSet/>
      <dgm:spPr/>
      <dgm:t>
        <a:bodyPr/>
        <a:lstStyle/>
        <a:p>
          <a:endParaRPr lang="en-US"/>
        </a:p>
      </dgm:t>
    </dgm:pt>
    <dgm:pt modelId="{CEA133D2-A748-704C-9931-12475D2F762E}" type="sibTrans" cxnId="{C17DB7DD-2C30-D44F-9312-7737B11E0070}">
      <dgm:prSet/>
      <dgm:spPr/>
      <dgm:t>
        <a:bodyPr/>
        <a:lstStyle/>
        <a:p>
          <a:endParaRPr lang="en-US"/>
        </a:p>
      </dgm:t>
    </dgm:pt>
    <dgm:pt modelId="{2DFBE585-9C9A-A746-8092-1331EFA519FF}" type="asst">
      <dgm:prSet custT="1"/>
      <dgm:spPr/>
      <dgm:t>
        <a:bodyPr/>
        <a:lstStyle/>
        <a:p>
          <a:r>
            <a:rPr lang="en-US" sz="1200" dirty="0" smtClean="0"/>
            <a:t>QA/QC  </a:t>
          </a:r>
          <a:br>
            <a:rPr lang="en-US" sz="1200" dirty="0" smtClean="0"/>
          </a:br>
          <a:r>
            <a:rPr lang="en-US" sz="1200" b="1" dirty="0" smtClean="0"/>
            <a:t>Kent </a:t>
          </a:r>
          <a:r>
            <a:rPr lang="en-US" sz="1200" b="1" dirty="0" err="1" smtClean="0"/>
            <a:t>Wigren</a:t>
          </a:r>
          <a:endParaRPr lang="en-US" sz="1200" b="1" dirty="0"/>
        </a:p>
      </dgm:t>
    </dgm:pt>
    <dgm:pt modelId="{98A35B51-7382-1B48-8B69-DA08A9A594AA}" type="parTrans" cxnId="{3A59B244-6F0D-804D-AE04-8096296BDD51}">
      <dgm:prSet/>
      <dgm:spPr/>
      <dgm:t>
        <a:bodyPr/>
        <a:lstStyle/>
        <a:p>
          <a:endParaRPr lang="en-US"/>
        </a:p>
      </dgm:t>
    </dgm:pt>
    <dgm:pt modelId="{45CA2AA2-B93B-6349-A0B7-6EC0A68F084D}" type="sibTrans" cxnId="{3A59B244-6F0D-804D-AE04-8096296BDD51}">
      <dgm:prSet/>
      <dgm:spPr/>
      <dgm:t>
        <a:bodyPr/>
        <a:lstStyle/>
        <a:p>
          <a:endParaRPr lang="en-US"/>
        </a:p>
      </dgm:t>
    </dgm:pt>
    <dgm:pt modelId="{864CABD0-1C09-0444-8E6D-DB1D62665AA4}">
      <dgm:prSet phldrT="[Text]"/>
      <dgm:spPr>
        <a:solidFill>
          <a:schemeClr val="accent3">
            <a:lumMod val="75000"/>
          </a:schemeClr>
        </a:solidFill>
      </dgm:spPr>
      <dgm:t>
        <a:bodyPr/>
        <a:lstStyle/>
        <a:p>
          <a:r>
            <a:rPr lang="en-US" dirty="0" smtClean="0"/>
            <a:t>Mechanical </a:t>
          </a:r>
        </a:p>
      </dgm:t>
    </dgm:pt>
    <dgm:pt modelId="{DCA86DDE-C2F2-1343-A2FB-9716F9CFB003}" type="parTrans" cxnId="{FE2EDD57-0EFC-A449-AFAC-0EBC1DA780A5}">
      <dgm:prSet/>
      <dgm:spPr/>
      <dgm:t>
        <a:bodyPr/>
        <a:lstStyle/>
        <a:p>
          <a:endParaRPr lang="en-US"/>
        </a:p>
      </dgm:t>
    </dgm:pt>
    <dgm:pt modelId="{B6BE5C51-A0D0-AE4B-AAD1-FEBAC918721F}" type="sibTrans" cxnId="{FE2EDD57-0EFC-A449-AFAC-0EBC1DA780A5}">
      <dgm:prSet/>
      <dgm:spPr/>
      <dgm:t>
        <a:bodyPr/>
        <a:lstStyle/>
        <a:p>
          <a:endParaRPr lang="en-US"/>
        </a:p>
      </dgm:t>
    </dgm:pt>
    <dgm:pt modelId="{7816E7F8-7012-9942-9D31-2D9542258883}">
      <dgm:prSet phldrT="[Text]"/>
      <dgm:spPr>
        <a:solidFill>
          <a:schemeClr val="accent3">
            <a:lumMod val="75000"/>
          </a:schemeClr>
        </a:solidFill>
      </dgm:spPr>
      <dgm:t>
        <a:bodyPr/>
        <a:lstStyle/>
        <a:p>
          <a:r>
            <a:rPr lang="en-US" smtClean="0"/>
            <a:t>Mechanical</a:t>
          </a:r>
          <a:endParaRPr lang="en-US" dirty="0" smtClean="0"/>
        </a:p>
      </dgm:t>
    </dgm:pt>
    <dgm:pt modelId="{5E3A8D6E-D6EC-F346-ACF0-BC1BAA9C8C91}" type="parTrans" cxnId="{CA627935-71BF-E143-945E-7CFDAAD65EAB}">
      <dgm:prSet/>
      <dgm:spPr/>
      <dgm:t>
        <a:bodyPr/>
        <a:lstStyle/>
        <a:p>
          <a:endParaRPr lang="en-US"/>
        </a:p>
      </dgm:t>
    </dgm:pt>
    <dgm:pt modelId="{15124601-BDB9-7740-821A-4C1DF8A173FE}" type="sibTrans" cxnId="{CA627935-71BF-E143-945E-7CFDAAD65EAB}">
      <dgm:prSet/>
      <dgm:spPr/>
      <dgm:t>
        <a:bodyPr/>
        <a:lstStyle/>
        <a:p>
          <a:endParaRPr lang="en-US"/>
        </a:p>
      </dgm:t>
    </dgm:pt>
    <dgm:pt modelId="{564AC298-7295-3D4B-B803-D80B32D4ACE5}">
      <dgm:prSet phldrT="[Text]"/>
      <dgm:spPr>
        <a:solidFill>
          <a:schemeClr val="accent3">
            <a:lumMod val="75000"/>
          </a:schemeClr>
        </a:solidFill>
      </dgm:spPr>
      <dgm:t>
        <a:bodyPr/>
        <a:lstStyle/>
        <a:p>
          <a:r>
            <a:rPr lang="en-US" dirty="0" smtClean="0"/>
            <a:t>Mechanical</a:t>
          </a:r>
          <a:endParaRPr lang="en-US" dirty="0"/>
        </a:p>
      </dgm:t>
    </dgm:pt>
    <dgm:pt modelId="{B384FE7F-2E66-C34A-8E1F-AAF90C650AFD}" type="parTrans" cxnId="{03DF81EB-E22A-0647-BE61-CE20864E23B7}">
      <dgm:prSet/>
      <dgm:spPr/>
      <dgm:t>
        <a:bodyPr/>
        <a:lstStyle/>
        <a:p>
          <a:endParaRPr lang="en-US"/>
        </a:p>
      </dgm:t>
    </dgm:pt>
    <dgm:pt modelId="{8C0139F0-BFA0-9642-999D-F1D1E9480E44}" type="sibTrans" cxnId="{03DF81EB-E22A-0647-BE61-CE20864E23B7}">
      <dgm:prSet/>
      <dgm:spPr/>
      <dgm:t>
        <a:bodyPr/>
        <a:lstStyle/>
        <a:p>
          <a:endParaRPr lang="en-US"/>
        </a:p>
      </dgm:t>
    </dgm:pt>
    <dgm:pt modelId="{B630AD17-5CA4-AB47-BE48-0D3C81661B34}" type="asst">
      <dgm:prSet phldrT="[Text]" custT="1"/>
      <dgm:spPr/>
      <dgm:t>
        <a:bodyPr/>
        <a:lstStyle/>
        <a:p>
          <a:r>
            <a:rPr lang="en-US" sz="1200" dirty="0" smtClean="0"/>
            <a:t>Safety Team  </a:t>
          </a:r>
          <a:br>
            <a:rPr lang="en-US" sz="1200" dirty="0" smtClean="0"/>
          </a:br>
          <a:r>
            <a:rPr lang="en-US" sz="1200" b="1" dirty="0" smtClean="0"/>
            <a:t>Duy </a:t>
          </a:r>
          <a:r>
            <a:rPr lang="en-US" sz="1200" b="1" dirty="0" err="1" smtClean="0"/>
            <a:t>Phan</a:t>
          </a:r>
          <a:r>
            <a:rPr lang="en-US" sz="1200" b="1" dirty="0" smtClean="0"/>
            <a:t> </a:t>
          </a:r>
          <a:br>
            <a:rPr lang="en-US" sz="1200" b="1" dirty="0" smtClean="0"/>
          </a:br>
          <a:r>
            <a:rPr lang="en-US" sz="1200" b="0" dirty="0" smtClean="0"/>
            <a:t>Area Supervisors </a:t>
          </a:r>
          <a:r>
            <a:rPr lang="en-US" sz="1200" b="1" dirty="0" smtClean="0"/>
            <a:t/>
          </a:r>
          <a:br>
            <a:rPr lang="en-US" sz="1200" b="1" dirty="0" smtClean="0"/>
          </a:br>
          <a:r>
            <a:rPr lang="en-US" sz="1200" dirty="0" smtClean="0"/>
            <a:t>and ES&amp;H</a:t>
          </a:r>
        </a:p>
      </dgm:t>
    </dgm:pt>
    <dgm:pt modelId="{ED7BE853-F068-B748-BEDF-C49B80C0FAAF}" type="sibTrans" cxnId="{0208673E-A4CC-BC4E-8F22-C3D8DE600D36}">
      <dgm:prSet/>
      <dgm:spPr/>
      <dgm:t>
        <a:bodyPr/>
        <a:lstStyle/>
        <a:p>
          <a:endParaRPr lang="en-US"/>
        </a:p>
      </dgm:t>
    </dgm:pt>
    <dgm:pt modelId="{19D1ECD0-C33B-524D-9B86-7AC9A045C09C}" type="parTrans" cxnId="{0208673E-A4CC-BC4E-8F22-C3D8DE600D36}">
      <dgm:prSet/>
      <dgm:spPr/>
      <dgm:t>
        <a:bodyPr/>
        <a:lstStyle/>
        <a:p>
          <a:endParaRPr lang="en-US"/>
        </a:p>
      </dgm:t>
    </dgm:pt>
    <dgm:pt modelId="{3AB414B4-5F75-974A-8456-C0C8570FFA90}">
      <dgm:prSet phldrT="[Text]" custT="1"/>
      <dgm:spPr>
        <a:solidFill>
          <a:srgbClr val="C0504D"/>
        </a:solidFill>
      </dgm:spPr>
      <dgm:t>
        <a:bodyPr/>
        <a:lstStyle/>
        <a:p>
          <a:r>
            <a:rPr lang="en-US" sz="1000" dirty="0" smtClean="0"/>
            <a:t>Area  Supervisor Tunnel (</a:t>
          </a:r>
          <a:r>
            <a:rPr lang="en-US" sz="1000" smtClean="0"/>
            <a:t>G01) </a:t>
          </a:r>
          <a:r>
            <a:rPr lang="en-US" sz="1000" dirty="0" smtClean="0"/>
            <a:t>&amp; </a:t>
          </a:r>
          <a:br>
            <a:rPr lang="en-US" sz="1000" dirty="0" smtClean="0"/>
          </a:br>
          <a:r>
            <a:rPr lang="en-US" sz="1000" dirty="0" smtClean="0"/>
            <a:t>FEB (levels 090 &amp; 100)</a:t>
          </a:r>
          <a:br>
            <a:rPr lang="en-US" sz="1000" dirty="0" smtClean="0"/>
          </a:br>
          <a:r>
            <a:rPr lang="en-US" sz="1000" b="1" dirty="0" smtClean="0"/>
            <a:t>Dennis de Wit</a:t>
          </a:r>
          <a:endParaRPr lang="en-US" sz="1000" b="1" dirty="0"/>
        </a:p>
      </dgm:t>
    </dgm:pt>
    <dgm:pt modelId="{E720CE7C-CF2F-5341-99B2-93AB41A4E9BB}" type="sibTrans" cxnId="{25AFDFED-7BFC-7C4B-8688-17D3CF589268}">
      <dgm:prSet/>
      <dgm:spPr/>
      <dgm:t>
        <a:bodyPr/>
        <a:lstStyle/>
        <a:p>
          <a:endParaRPr lang="en-US"/>
        </a:p>
      </dgm:t>
    </dgm:pt>
    <dgm:pt modelId="{70608556-72A2-8849-91C2-93D97EB992CF}" type="parTrans" cxnId="{25AFDFED-7BFC-7C4B-8688-17D3CF589268}">
      <dgm:prSet/>
      <dgm:spPr/>
      <dgm:t>
        <a:bodyPr/>
        <a:lstStyle/>
        <a:p>
          <a:endParaRPr lang="en-US"/>
        </a:p>
      </dgm:t>
    </dgm:pt>
    <dgm:pt modelId="{08CA4861-EB3C-0149-8BC6-F3F119D3D6AD}">
      <dgm:prSet phldrT="[Text]" custT="1"/>
      <dgm:spPr>
        <a:solidFill>
          <a:srgbClr val="C0504D"/>
        </a:solidFill>
      </dgm:spPr>
      <dgm:t>
        <a:bodyPr/>
        <a:lstStyle/>
        <a:p>
          <a:r>
            <a:rPr lang="en-US" sz="1000" dirty="0" smtClean="0"/>
            <a:t>Area Supervisor Gallery (G02 </a:t>
          </a:r>
          <a:r>
            <a:rPr lang="en-US" sz="1000" dirty="0" err="1" smtClean="0"/>
            <a:t>incl.Test</a:t>
          </a:r>
          <a:r>
            <a:rPr lang="en-US" sz="1000" dirty="0" smtClean="0"/>
            <a:t> Stand 2) </a:t>
          </a:r>
          <a:br>
            <a:rPr lang="en-US" sz="1000" dirty="0" smtClean="0"/>
          </a:br>
          <a:r>
            <a:rPr lang="en-US" sz="1000" b="1" dirty="0" smtClean="0"/>
            <a:t>Marcus Green</a:t>
          </a:r>
        </a:p>
      </dgm:t>
    </dgm:pt>
    <dgm:pt modelId="{343AC02D-3897-2945-BAD9-ED01C6ECD358}" type="sibTrans" cxnId="{13097E28-A560-474D-B238-6571230D7103}">
      <dgm:prSet/>
      <dgm:spPr/>
      <dgm:t>
        <a:bodyPr/>
        <a:lstStyle/>
        <a:p>
          <a:endParaRPr lang="en-US"/>
        </a:p>
      </dgm:t>
    </dgm:pt>
    <dgm:pt modelId="{D862E3BB-6E86-DC43-B8E6-4CEA7A8DD028}" type="parTrans" cxnId="{13097E28-A560-474D-B238-6571230D7103}">
      <dgm:prSet/>
      <dgm:spPr/>
      <dgm:t>
        <a:bodyPr/>
        <a:lstStyle/>
        <a:p>
          <a:endParaRPr lang="en-US"/>
        </a:p>
      </dgm:t>
    </dgm:pt>
    <dgm:pt modelId="{C0BA074E-37C5-41CC-8E23-C88EEE94A91C}">
      <dgm:prSet phldrT="[Text]"/>
      <dgm:spPr>
        <a:solidFill>
          <a:schemeClr val="accent3">
            <a:lumMod val="75000"/>
          </a:schemeClr>
        </a:solidFill>
      </dgm:spPr>
      <dgm:t>
        <a:bodyPr/>
        <a:lstStyle/>
        <a:p>
          <a:r>
            <a:rPr lang="en-US" dirty="0" smtClean="0"/>
            <a:t>Electrical</a:t>
          </a:r>
        </a:p>
      </dgm:t>
    </dgm:pt>
    <dgm:pt modelId="{E45ABB34-DAA7-4669-80F1-0B1B1B023101}" type="parTrans" cxnId="{9C1890AA-D274-4192-9EF4-F18D3954C7DA}">
      <dgm:prSet/>
      <dgm:spPr/>
      <dgm:t>
        <a:bodyPr/>
        <a:lstStyle/>
        <a:p>
          <a:endParaRPr lang="sv-SE"/>
        </a:p>
      </dgm:t>
    </dgm:pt>
    <dgm:pt modelId="{C956D608-0675-4B40-955A-0BA630FDB59B}" type="sibTrans" cxnId="{9C1890AA-D274-4192-9EF4-F18D3954C7DA}">
      <dgm:prSet/>
      <dgm:spPr/>
      <dgm:t>
        <a:bodyPr/>
        <a:lstStyle/>
        <a:p>
          <a:endParaRPr lang="sv-SE"/>
        </a:p>
      </dgm:t>
    </dgm:pt>
    <dgm:pt modelId="{E76EF841-58CB-4576-BA32-A7E35EAA763A}">
      <dgm:prSet phldrT="[Text]"/>
      <dgm:spPr>
        <a:solidFill>
          <a:schemeClr val="accent3">
            <a:lumMod val="75000"/>
          </a:schemeClr>
        </a:solidFill>
      </dgm:spPr>
      <dgm:t>
        <a:bodyPr/>
        <a:lstStyle/>
        <a:p>
          <a:r>
            <a:rPr lang="en-US" dirty="0" smtClean="0"/>
            <a:t>Utilities </a:t>
          </a:r>
        </a:p>
      </dgm:t>
    </dgm:pt>
    <dgm:pt modelId="{32774C54-49C2-4F7B-A512-F313512F266F}" type="parTrans" cxnId="{262056B1-0F3F-40A8-9A0E-054AABB43BE4}">
      <dgm:prSet/>
      <dgm:spPr/>
      <dgm:t>
        <a:bodyPr/>
        <a:lstStyle/>
        <a:p>
          <a:endParaRPr lang="sv-SE"/>
        </a:p>
      </dgm:t>
    </dgm:pt>
    <dgm:pt modelId="{33AD4FCC-A949-4223-BC71-651563EDFD7F}" type="sibTrans" cxnId="{262056B1-0F3F-40A8-9A0E-054AABB43BE4}">
      <dgm:prSet/>
      <dgm:spPr/>
      <dgm:t>
        <a:bodyPr/>
        <a:lstStyle/>
        <a:p>
          <a:endParaRPr lang="sv-SE"/>
        </a:p>
      </dgm:t>
    </dgm:pt>
    <dgm:pt modelId="{6DE79607-C57A-418A-A831-880705DDB942}">
      <dgm:prSet phldrT="[Text]"/>
      <dgm:spPr>
        <a:solidFill>
          <a:schemeClr val="accent3">
            <a:lumMod val="75000"/>
          </a:schemeClr>
        </a:solidFill>
      </dgm:spPr>
      <dgm:t>
        <a:bodyPr/>
        <a:lstStyle/>
        <a:p>
          <a:r>
            <a:rPr lang="en-US" smtClean="0"/>
            <a:t>Electrical</a:t>
          </a:r>
          <a:endParaRPr lang="en-US" dirty="0" smtClean="0"/>
        </a:p>
      </dgm:t>
    </dgm:pt>
    <dgm:pt modelId="{E6B8D1C9-E3E0-4FA6-B71E-8FD345860E0F}" type="parTrans" cxnId="{FCA167A8-4D36-47D5-A4A3-10DBEE9F2997}">
      <dgm:prSet/>
      <dgm:spPr/>
      <dgm:t>
        <a:bodyPr/>
        <a:lstStyle/>
        <a:p>
          <a:endParaRPr lang="sv-SE"/>
        </a:p>
      </dgm:t>
    </dgm:pt>
    <dgm:pt modelId="{35126DA9-8484-4BBF-AA3C-9053375E5A79}" type="sibTrans" cxnId="{FCA167A8-4D36-47D5-A4A3-10DBEE9F2997}">
      <dgm:prSet/>
      <dgm:spPr/>
      <dgm:t>
        <a:bodyPr/>
        <a:lstStyle/>
        <a:p>
          <a:endParaRPr lang="sv-SE"/>
        </a:p>
      </dgm:t>
    </dgm:pt>
    <dgm:pt modelId="{0B343974-45BF-4AEF-A69F-25A2ED80E101}">
      <dgm:prSet phldrT="[Text]"/>
      <dgm:spPr>
        <a:solidFill>
          <a:schemeClr val="accent3">
            <a:lumMod val="75000"/>
          </a:schemeClr>
        </a:solidFill>
      </dgm:spPr>
      <dgm:t>
        <a:bodyPr/>
        <a:lstStyle/>
        <a:p>
          <a:r>
            <a:rPr lang="en-US" dirty="0" smtClean="0"/>
            <a:t>Utilities</a:t>
          </a:r>
        </a:p>
      </dgm:t>
    </dgm:pt>
    <dgm:pt modelId="{90635259-6886-4B18-80A7-A5AE180811A7}" type="parTrans" cxnId="{D39E709C-CF35-46E3-B888-69D01ECE1892}">
      <dgm:prSet/>
      <dgm:spPr/>
      <dgm:t>
        <a:bodyPr/>
        <a:lstStyle/>
        <a:p>
          <a:endParaRPr lang="sv-SE"/>
        </a:p>
      </dgm:t>
    </dgm:pt>
    <dgm:pt modelId="{2FC488A8-DDD4-44F2-A5BB-1EC1168A7525}" type="sibTrans" cxnId="{D39E709C-CF35-46E3-B888-69D01ECE1892}">
      <dgm:prSet/>
      <dgm:spPr/>
      <dgm:t>
        <a:bodyPr/>
        <a:lstStyle/>
        <a:p>
          <a:endParaRPr lang="sv-SE"/>
        </a:p>
      </dgm:t>
    </dgm:pt>
    <dgm:pt modelId="{5ED1640F-2C59-7042-9DAA-9ADF8E9A2059}">
      <dgm:prSet phldrT="[Text]" custT="1"/>
      <dgm:spPr>
        <a:solidFill>
          <a:srgbClr val="C0504D"/>
        </a:solidFill>
      </dgm:spPr>
      <dgm:t>
        <a:bodyPr/>
        <a:lstStyle/>
        <a:p>
          <a:r>
            <a:rPr lang="en-US" sz="1000" dirty="0" smtClean="0"/>
            <a:t>Area Supervisor </a:t>
          </a:r>
          <a:r>
            <a:rPr lang="en-US" sz="1000" dirty="0" err="1" smtClean="0"/>
            <a:t>Cryobuildings</a:t>
          </a:r>
          <a:r>
            <a:rPr lang="en-US" sz="1000" dirty="0" smtClean="0"/>
            <a:t> (G04)</a:t>
          </a:r>
          <a:br>
            <a:rPr lang="en-US" sz="1000" dirty="0" smtClean="0"/>
          </a:br>
          <a:r>
            <a:rPr lang="en-US" sz="1000" b="1" dirty="0" err="1" smtClean="0"/>
            <a:t>Ila</a:t>
          </a:r>
          <a:r>
            <a:rPr lang="en-US" sz="1000" b="1" dirty="0" smtClean="0"/>
            <a:t> </a:t>
          </a:r>
          <a:r>
            <a:rPr lang="en-US" sz="1000" b="1" dirty="0" err="1" smtClean="0"/>
            <a:t>Sjoholm</a:t>
          </a:r>
          <a:endParaRPr lang="en-US" sz="1000" b="1" dirty="0"/>
        </a:p>
      </dgm:t>
    </dgm:pt>
    <dgm:pt modelId="{7F44BF36-8FF0-F84C-9B13-0FDE05D3FF14}" type="sibTrans" cxnId="{E5881893-9323-ED4A-9694-9CE5C89813C9}">
      <dgm:prSet/>
      <dgm:spPr/>
      <dgm:t>
        <a:bodyPr/>
        <a:lstStyle/>
        <a:p>
          <a:endParaRPr lang="en-US"/>
        </a:p>
      </dgm:t>
    </dgm:pt>
    <dgm:pt modelId="{8A8FF329-542C-E64E-9682-AE0804B419A8}" type="parTrans" cxnId="{E5881893-9323-ED4A-9694-9CE5C89813C9}">
      <dgm:prSet/>
      <dgm:spPr/>
      <dgm:t>
        <a:bodyPr/>
        <a:lstStyle/>
        <a:p>
          <a:endParaRPr lang="en-US"/>
        </a:p>
      </dgm:t>
    </dgm:pt>
    <dgm:pt modelId="{08E161E6-1730-403E-86A6-D33768B6FAAC}">
      <dgm:prSet phldrT="[Text]"/>
      <dgm:spPr>
        <a:solidFill>
          <a:schemeClr val="accent3">
            <a:lumMod val="75000"/>
          </a:schemeClr>
        </a:solidFill>
      </dgm:spPr>
      <dgm:t>
        <a:bodyPr/>
        <a:lstStyle/>
        <a:p>
          <a:r>
            <a:rPr lang="en-US" dirty="0" smtClean="0"/>
            <a:t>Electrical</a:t>
          </a:r>
          <a:endParaRPr lang="en-US" dirty="0"/>
        </a:p>
      </dgm:t>
    </dgm:pt>
    <dgm:pt modelId="{A62110CD-BA3A-4EE3-95BB-360CD36029A7}" type="parTrans" cxnId="{A1B82D0F-A168-415D-90FA-8ADF234F47FC}">
      <dgm:prSet/>
      <dgm:spPr/>
      <dgm:t>
        <a:bodyPr/>
        <a:lstStyle/>
        <a:p>
          <a:endParaRPr lang="sv-SE"/>
        </a:p>
      </dgm:t>
    </dgm:pt>
    <dgm:pt modelId="{ED50F2C2-FAF6-44EF-9A76-84730EAC2D95}" type="sibTrans" cxnId="{A1B82D0F-A168-415D-90FA-8ADF234F47FC}">
      <dgm:prSet/>
      <dgm:spPr/>
      <dgm:t>
        <a:bodyPr/>
        <a:lstStyle/>
        <a:p>
          <a:endParaRPr lang="sv-SE"/>
        </a:p>
      </dgm:t>
    </dgm:pt>
    <dgm:pt modelId="{CB9B2C8F-A00D-42EE-92D2-D99F215EFB72}">
      <dgm:prSet phldrT="[Text]"/>
      <dgm:spPr>
        <a:solidFill>
          <a:schemeClr val="accent3">
            <a:lumMod val="75000"/>
          </a:schemeClr>
        </a:solidFill>
      </dgm:spPr>
      <dgm:t>
        <a:bodyPr/>
        <a:lstStyle/>
        <a:p>
          <a:r>
            <a:rPr lang="en-US" dirty="0" smtClean="0"/>
            <a:t>Utilities</a:t>
          </a:r>
          <a:endParaRPr lang="en-US" dirty="0"/>
        </a:p>
      </dgm:t>
    </dgm:pt>
    <dgm:pt modelId="{654D563A-F728-4911-BDF8-D5DD1CBC79BC}" type="parTrans" cxnId="{8E35EF76-988C-45FB-BF72-B5C48F0029F6}">
      <dgm:prSet/>
      <dgm:spPr/>
      <dgm:t>
        <a:bodyPr/>
        <a:lstStyle/>
        <a:p>
          <a:endParaRPr lang="sv-SE"/>
        </a:p>
      </dgm:t>
    </dgm:pt>
    <dgm:pt modelId="{8C8E0272-F371-4F92-A740-0ABAF335A743}" type="sibTrans" cxnId="{8E35EF76-988C-45FB-BF72-B5C48F0029F6}">
      <dgm:prSet/>
      <dgm:spPr/>
      <dgm:t>
        <a:bodyPr/>
        <a:lstStyle/>
        <a:p>
          <a:endParaRPr lang="sv-SE"/>
        </a:p>
      </dgm:t>
    </dgm:pt>
    <dgm:pt modelId="{D0F57CAA-42E3-BB4A-9200-D00754527E6E}" type="pres">
      <dgm:prSet presAssocID="{C8A6C709-82CA-E04D-A271-04C55B8F826A}" presName="hierChild1" presStyleCnt="0">
        <dgm:presLayoutVars>
          <dgm:orgChart val="1"/>
          <dgm:chPref val="1"/>
          <dgm:dir/>
          <dgm:animOne val="branch"/>
          <dgm:animLvl val="lvl"/>
          <dgm:resizeHandles/>
        </dgm:presLayoutVars>
      </dgm:prSet>
      <dgm:spPr/>
      <dgm:t>
        <a:bodyPr/>
        <a:lstStyle/>
        <a:p>
          <a:endParaRPr lang="en-US"/>
        </a:p>
      </dgm:t>
    </dgm:pt>
    <dgm:pt modelId="{375E8400-F065-6841-86B0-364ADDDBE2CB}" type="pres">
      <dgm:prSet presAssocID="{76D030E8-0353-1D42-B1E4-07BF06B3A554}" presName="hierRoot1" presStyleCnt="0">
        <dgm:presLayoutVars>
          <dgm:hierBranch val="init"/>
        </dgm:presLayoutVars>
      </dgm:prSet>
      <dgm:spPr/>
    </dgm:pt>
    <dgm:pt modelId="{F9D70426-72F4-6D40-8565-3B8EA5111643}" type="pres">
      <dgm:prSet presAssocID="{76D030E8-0353-1D42-B1E4-07BF06B3A554}" presName="rootComposite1" presStyleCnt="0"/>
      <dgm:spPr/>
    </dgm:pt>
    <dgm:pt modelId="{099951B0-450C-7648-91D1-2D9CAD445030}" type="pres">
      <dgm:prSet presAssocID="{76D030E8-0353-1D42-B1E4-07BF06B3A554}" presName="rootText1" presStyleLbl="node0" presStyleIdx="0" presStyleCnt="1" custScaleX="149544" custScaleY="138219">
        <dgm:presLayoutVars>
          <dgm:chPref val="3"/>
        </dgm:presLayoutVars>
      </dgm:prSet>
      <dgm:spPr/>
      <dgm:t>
        <a:bodyPr/>
        <a:lstStyle/>
        <a:p>
          <a:endParaRPr lang="en-US"/>
        </a:p>
      </dgm:t>
    </dgm:pt>
    <dgm:pt modelId="{6D513C35-63A5-624B-A5A9-625B41834BC2}" type="pres">
      <dgm:prSet presAssocID="{76D030E8-0353-1D42-B1E4-07BF06B3A554}" presName="rootConnector1" presStyleLbl="node1" presStyleIdx="0" presStyleCnt="0"/>
      <dgm:spPr/>
      <dgm:t>
        <a:bodyPr/>
        <a:lstStyle/>
        <a:p>
          <a:endParaRPr lang="en-US"/>
        </a:p>
      </dgm:t>
    </dgm:pt>
    <dgm:pt modelId="{D0C48283-82A4-AD4E-9846-B318D5851489}" type="pres">
      <dgm:prSet presAssocID="{76D030E8-0353-1D42-B1E4-07BF06B3A554}" presName="hierChild2" presStyleCnt="0"/>
      <dgm:spPr/>
    </dgm:pt>
    <dgm:pt modelId="{F8E619CB-84ED-4F43-9D34-D8A1EB575013}" type="pres">
      <dgm:prSet presAssocID="{70608556-72A2-8849-91C2-93D97EB992CF}" presName="Name37" presStyleLbl="parChTrans1D2" presStyleIdx="0" presStyleCnt="8"/>
      <dgm:spPr/>
      <dgm:t>
        <a:bodyPr/>
        <a:lstStyle/>
        <a:p>
          <a:endParaRPr lang="en-US"/>
        </a:p>
      </dgm:t>
    </dgm:pt>
    <dgm:pt modelId="{D3CAA6AD-17D2-8C4F-915A-19A7C198606A}" type="pres">
      <dgm:prSet presAssocID="{3AB414B4-5F75-974A-8456-C0C8570FFA90}" presName="hierRoot2" presStyleCnt="0">
        <dgm:presLayoutVars>
          <dgm:hierBranch val="init"/>
        </dgm:presLayoutVars>
      </dgm:prSet>
      <dgm:spPr/>
    </dgm:pt>
    <dgm:pt modelId="{8B534BF6-7B73-BA49-854F-79096226136B}" type="pres">
      <dgm:prSet presAssocID="{3AB414B4-5F75-974A-8456-C0C8570FFA90}" presName="rootComposite" presStyleCnt="0"/>
      <dgm:spPr/>
    </dgm:pt>
    <dgm:pt modelId="{B05C8449-76D4-5642-88B3-7BBA41448491}" type="pres">
      <dgm:prSet presAssocID="{3AB414B4-5F75-974A-8456-C0C8570FFA90}" presName="rootText" presStyleLbl="node2" presStyleIdx="0" presStyleCnt="3" custLinFactY="-43194" custLinFactNeighborY="-100000">
        <dgm:presLayoutVars>
          <dgm:chPref val="3"/>
        </dgm:presLayoutVars>
      </dgm:prSet>
      <dgm:spPr/>
      <dgm:t>
        <a:bodyPr/>
        <a:lstStyle/>
        <a:p>
          <a:endParaRPr lang="en-US"/>
        </a:p>
      </dgm:t>
    </dgm:pt>
    <dgm:pt modelId="{2B510303-113B-5947-9057-2BD46C2F0481}" type="pres">
      <dgm:prSet presAssocID="{3AB414B4-5F75-974A-8456-C0C8570FFA90}" presName="rootConnector" presStyleLbl="node2" presStyleIdx="0" presStyleCnt="3"/>
      <dgm:spPr/>
      <dgm:t>
        <a:bodyPr/>
        <a:lstStyle/>
        <a:p>
          <a:endParaRPr lang="en-US"/>
        </a:p>
      </dgm:t>
    </dgm:pt>
    <dgm:pt modelId="{CED28840-0F7D-F240-B24C-EF6016D84255}" type="pres">
      <dgm:prSet presAssocID="{3AB414B4-5F75-974A-8456-C0C8570FFA90}" presName="hierChild4" presStyleCnt="0"/>
      <dgm:spPr/>
    </dgm:pt>
    <dgm:pt modelId="{C511A33B-48E5-A941-BB75-F948364FE029}" type="pres">
      <dgm:prSet presAssocID="{DCA86DDE-C2F2-1343-A2FB-9716F9CFB003}" presName="Name37" presStyleLbl="parChTrans1D3" presStyleIdx="0" presStyleCnt="9"/>
      <dgm:spPr/>
      <dgm:t>
        <a:bodyPr/>
        <a:lstStyle/>
        <a:p>
          <a:endParaRPr lang="en-US"/>
        </a:p>
      </dgm:t>
    </dgm:pt>
    <dgm:pt modelId="{91662728-B122-EF4B-B0AA-29CADE5637B3}" type="pres">
      <dgm:prSet presAssocID="{864CABD0-1C09-0444-8E6D-DB1D62665AA4}" presName="hierRoot2" presStyleCnt="0">
        <dgm:presLayoutVars>
          <dgm:hierBranch val="init"/>
        </dgm:presLayoutVars>
      </dgm:prSet>
      <dgm:spPr/>
    </dgm:pt>
    <dgm:pt modelId="{86C4F7AA-8804-5544-985A-CC721487B0AC}" type="pres">
      <dgm:prSet presAssocID="{864CABD0-1C09-0444-8E6D-DB1D62665AA4}" presName="rootComposite" presStyleCnt="0"/>
      <dgm:spPr/>
    </dgm:pt>
    <dgm:pt modelId="{7A1F66CC-E767-3C42-82DC-03E9261F0143}" type="pres">
      <dgm:prSet presAssocID="{864CABD0-1C09-0444-8E6D-DB1D62665AA4}" presName="rootText" presStyleLbl="node3" presStyleIdx="0" presStyleCnt="9" custScaleX="47443" custScaleY="36814" custLinFactNeighborY="-73515">
        <dgm:presLayoutVars>
          <dgm:chPref val="3"/>
        </dgm:presLayoutVars>
      </dgm:prSet>
      <dgm:spPr/>
      <dgm:t>
        <a:bodyPr/>
        <a:lstStyle/>
        <a:p>
          <a:endParaRPr lang="en-US"/>
        </a:p>
      </dgm:t>
    </dgm:pt>
    <dgm:pt modelId="{7E2FE250-AA93-BB48-A72A-61B6AF5CD136}" type="pres">
      <dgm:prSet presAssocID="{864CABD0-1C09-0444-8E6D-DB1D62665AA4}" presName="rootConnector" presStyleLbl="node3" presStyleIdx="0" presStyleCnt="9"/>
      <dgm:spPr/>
      <dgm:t>
        <a:bodyPr/>
        <a:lstStyle/>
        <a:p>
          <a:endParaRPr lang="en-US"/>
        </a:p>
      </dgm:t>
    </dgm:pt>
    <dgm:pt modelId="{6777847F-31BB-0D4B-8816-D2FC70E266C3}" type="pres">
      <dgm:prSet presAssocID="{864CABD0-1C09-0444-8E6D-DB1D62665AA4}" presName="hierChild4" presStyleCnt="0"/>
      <dgm:spPr/>
    </dgm:pt>
    <dgm:pt modelId="{DA8DE1D4-12A8-3C4C-ACE0-0F6096FBA876}" type="pres">
      <dgm:prSet presAssocID="{864CABD0-1C09-0444-8E6D-DB1D62665AA4}" presName="hierChild5" presStyleCnt="0"/>
      <dgm:spPr/>
    </dgm:pt>
    <dgm:pt modelId="{8537B71F-EB42-4B7F-B417-DB3FE2AD380D}" type="pres">
      <dgm:prSet presAssocID="{E45ABB34-DAA7-4669-80F1-0B1B1B023101}" presName="Name37" presStyleLbl="parChTrans1D3" presStyleIdx="1" presStyleCnt="9"/>
      <dgm:spPr/>
      <dgm:t>
        <a:bodyPr/>
        <a:lstStyle/>
        <a:p>
          <a:endParaRPr lang="en-US"/>
        </a:p>
      </dgm:t>
    </dgm:pt>
    <dgm:pt modelId="{8EA06988-4D54-4A01-9163-2664F5AFD13E}" type="pres">
      <dgm:prSet presAssocID="{C0BA074E-37C5-41CC-8E23-C88EEE94A91C}" presName="hierRoot2" presStyleCnt="0">
        <dgm:presLayoutVars>
          <dgm:hierBranch val="init"/>
        </dgm:presLayoutVars>
      </dgm:prSet>
      <dgm:spPr/>
    </dgm:pt>
    <dgm:pt modelId="{3F42BECA-2C91-483F-BB94-668579862AFB}" type="pres">
      <dgm:prSet presAssocID="{C0BA074E-37C5-41CC-8E23-C88EEE94A91C}" presName="rootComposite" presStyleCnt="0"/>
      <dgm:spPr/>
    </dgm:pt>
    <dgm:pt modelId="{C7909C68-B09E-4ECB-9EDD-1AD4DDA5DDD3}" type="pres">
      <dgm:prSet presAssocID="{C0BA074E-37C5-41CC-8E23-C88EEE94A91C}" presName="rootText" presStyleLbl="node3" presStyleIdx="1" presStyleCnt="9" custScaleX="47443" custScaleY="36814" custLinFactNeighborY="-73515">
        <dgm:presLayoutVars>
          <dgm:chPref val="3"/>
        </dgm:presLayoutVars>
      </dgm:prSet>
      <dgm:spPr/>
      <dgm:t>
        <a:bodyPr/>
        <a:lstStyle/>
        <a:p>
          <a:endParaRPr lang="sv-SE"/>
        </a:p>
      </dgm:t>
    </dgm:pt>
    <dgm:pt modelId="{9CABED56-80C5-4442-AFFC-42BEF372D051}" type="pres">
      <dgm:prSet presAssocID="{C0BA074E-37C5-41CC-8E23-C88EEE94A91C}" presName="rootConnector" presStyleLbl="node3" presStyleIdx="1" presStyleCnt="9"/>
      <dgm:spPr/>
      <dgm:t>
        <a:bodyPr/>
        <a:lstStyle/>
        <a:p>
          <a:endParaRPr lang="sv-SE"/>
        </a:p>
      </dgm:t>
    </dgm:pt>
    <dgm:pt modelId="{FCD15A3A-1FD0-4972-99F7-97FA4DD544FC}" type="pres">
      <dgm:prSet presAssocID="{C0BA074E-37C5-41CC-8E23-C88EEE94A91C}" presName="hierChild4" presStyleCnt="0"/>
      <dgm:spPr/>
    </dgm:pt>
    <dgm:pt modelId="{E25D760F-6B3F-4CCA-823A-E4816790BF01}" type="pres">
      <dgm:prSet presAssocID="{C0BA074E-37C5-41CC-8E23-C88EEE94A91C}" presName="hierChild5" presStyleCnt="0"/>
      <dgm:spPr/>
    </dgm:pt>
    <dgm:pt modelId="{86BE26A3-F4AD-4DB6-985E-0C9AFFA32BE5}" type="pres">
      <dgm:prSet presAssocID="{32774C54-49C2-4F7B-A512-F313512F266F}" presName="Name37" presStyleLbl="parChTrans1D3" presStyleIdx="2" presStyleCnt="9"/>
      <dgm:spPr/>
      <dgm:t>
        <a:bodyPr/>
        <a:lstStyle/>
        <a:p>
          <a:endParaRPr lang="en-US"/>
        </a:p>
      </dgm:t>
    </dgm:pt>
    <dgm:pt modelId="{74FE9963-F893-45A0-B9BD-69BBC938D910}" type="pres">
      <dgm:prSet presAssocID="{E76EF841-58CB-4576-BA32-A7E35EAA763A}" presName="hierRoot2" presStyleCnt="0">
        <dgm:presLayoutVars>
          <dgm:hierBranch val="init"/>
        </dgm:presLayoutVars>
      </dgm:prSet>
      <dgm:spPr/>
    </dgm:pt>
    <dgm:pt modelId="{AA2483F4-C251-4E2C-BCBB-F0038A1EA3D4}" type="pres">
      <dgm:prSet presAssocID="{E76EF841-58CB-4576-BA32-A7E35EAA763A}" presName="rootComposite" presStyleCnt="0"/>
      <dgm:spPr/>
    </dgm:pt>
    <dgm:pt modelId="{DA217619-8B7C-45EB-8BB2-95935251B63A}" type="pres">
      <dgm:prSet presAssocID="{E76EF841-58CB-4576-BA32-A7E35EAA763A}" presName="rootText" presStyleLbl="node3" presStyleIdx="2" presStyleCnt="9" custScaleX="47443" custScaleY="36814" custLinFactNeighborY="-73515">
        <dgm:presLayoutVars>
          <dgm:chPref val="3"/>
        </dgm:presLayoutVars>
      </dgm:prSet>
      <dgm:spPr/>
      <dgm:t>
        <a:bodyPr/>
        <a:lstStyle/>
        <a:p>
          <a:endParaRPr lang="sv-SE"/>
        </a:p>
      </dgm:t>
    </dgm:pt>
    <dgm:pt modelId="{CC97CCFE-96AE-4963-ABF4-34CDE04ABA69}" type="pres">
      <dgm:prSet presAssocID="{E76EF841-58CB-4576-BA32-A7E35EAA763A}" presName="rootConnector" presStyleLbl="node3" presStyleIdx="2" presStyleCnt="9"/>
      <dgm:spPr/>
      <dgm:t>
        <a:bodyPr/>
        <a:lstStyle/>
        <a:p>
          <a:endParaRPr lang="sv-SE"/>
        </a:p>
      </dgm:t>
    </dgm:pt>
    <dgm:pt modelId="{E7926940-B46C-4469-A410-67A64DEA2AF4}" type="pres">
      <dgm:prSet presAssocID="{E76EF841-58CB-4576-BA32-A7E35EAA763A}" presName="hierChild4" presStyleCnt="0"/>
      <dgm:spPr/>
    </dgm:pt>
    <dgm:pt modelId="{3CBCC1BC-FB47-42F7-940E-7A5EB9F6955B}" type="pres">
      <dgm:prSet presAssocID="{E76EF841-58CB-4576-BA32-A7E35EAA763A}" presName="hierChild5" presStyleCnt="0"/>
      <dgm:spPr/>
    </dgm:pt>
    <dgm:pt modelId="{0D6C68DB-AED5-6C42-AC42-73F864B73FE6}" type="pres">
      <dgm:prSet presAssocID="{3AB414B4-5F75-974A-8456-C0C8570FFA90}" presName="hierChild5" presStyleCnt="0"/>
      <dgm:spPr/>
    </dgm:pt>
    <dgm:pt modelId="{45FEE2B0-CFD1-DF4B-BBE8-9D3284019819}" type="pres">
      <dgm:prSet presAssocID="{D862E3BB-6E86-DC43-B8E6-4CEA7A8DD028}" presName="Name37" presStyleLbl="parChTrans1D2" presStyleIdx="1" presStyleCnt="8"/>
      <dgm:spPr/>
      <dgm:t>
        <a:bodyPr/>
        <a:lstStyle/>
        <a:p>
          <a:endParaRPr lang="en-US"/>
        </a:p>
      </dgm:t>
    </dgm:pt>
    <dgm:pt modelId="{279918D6-62AB-1B45-8308-BB0792DDE14B}" type="pres">
      <dgm:prSet presAssocID="{08CA4861-EB3C-0149-8BC6-F3F119D3D6AD}" presName="hierRoot2" presStyleCnt="0">
        <dgm:presLayoutVars>
          <dgm:hierBranch val="init"/>
        </dgm:presLayoutVars>
      </dgm:prSet>
      <dgm:spPr/>
    </dgm:pt>
    <dgm:pt modelId="{EAE5875E-DF0E-E74C-9A63-7C7A39EEE290}" type="pres">
      <dgm:prSet presAssocID="{08CA4861-EB3C-0149-8BC6-F3F119D3D6AD}" presName="rootComposite" presStyleCnt="0"/>
      <dgm:spPr/>
    </dgm:pt>
    <dgm:pt modelId="{017B8E52-A718-A841-8D26-6708BB0C01E9}" type="pres">
      <dgm:prSet presAssocID="{08CA4861-EB3C-0149-8BC6-F3F119D3D6AD}" presName="rootText" presStyleLbl="node2" presStyleIdx="1" presStyleCnt="3" custLinFactY="-43194" custLinFactNeighborX="2000" custLinFactNeighborY="-100000">
        <dgm:presLayoutVars>
          <dgm:chPref val="3"/>
        </dgm:presLayoutVars>
      </dgm:prSet>
      <dgm:spPr/>
      <dgm:t>
        <a:bodyPr/>
        <a:lstStyle/>
        <a:p>
          <a:endParaRPr lang="en-US"/>
        </a:p>
      </dgm:t>
    </dgm:pt>
    <dgm:pt modelId="{C2DAD131-8F01-904D-8E36-32F6F9196C89}" type="pres">
      <dgm:prSet presAssocID="{08CA4861-EB3C-0149-8BC6-F3F119D3D6AD}" presName="rootConnector" presStyleLbl="node2" presStyleIdx="1" presStyleCnt="3"/>
      <dgm:spPr/>
      <dgm:t>
        <a:bodyPr/>
        <a:lstStyle/>
        <a:p>
          <a:endParaRPr lang="en-US"/>
        </a:p>
      </dgm:t>
    </dgm:pt>
    <dgm:pt modelId="{B219F340-940A-AC43-A530-54AA0EE44212}" type="pres">
      <dgm:prSet presAssocID="{08CA4861-EB3C-0149-8BC6-F3F119D3D6AD}" presName="hierChild4" presStyleCnt="0"/>
      <dgm:spPr/>
    </dgm:pt>
    <dgm:pt modelId="{EFA2B6AD-F7DA-A445-B6F3-15A093842F69}" type="pres">
      <dgm:prSet presAssocID="{5E3A8D6E-D6EC-F346-ACF0-BC1BAA9C8C91}" presName="Name37" presStyleLbl="parChTrans1D3" presStyleIdx="3" presStyleCnt="9"/>
      <dgm:spPr/>
      <dgm:t>
        <a:bodyPr/>
        <a:lstStyle/>
        <a:p>
          <a:endParaRPr lang="en-US"/>
        </a:p>
      </dgm:t>
    </dgm:pt>
    <dgm:pt modelId="{696CDAFB-E202-4545-8B64-5BC7002903D5}" type="pres">
      <dgm:prSet presAssocID="{7816E7F8-7012-9942-9D31-2D9542258883}" presName="hierRoot2" presStyleCnt="0">
        <dgm:presLayoutVars>
          <dgm:hierBranch val="init"/>
        </dgm:presLayoutVars>
      </dgm:prSet>
      <dgm:spPr/>
    </dgm:pt>
    <dgm:pt modelId="{3FD6A0AB-BC38-A149-8A27-ED4DF452E571}" type="pres">
      <dgm:prSet presAssocID="{7816E7F8-7012-9942-9D31-2D9542258883}" presName="rootComposite" presStyleCnt="0"/>
      <dgm:spPr/>
    </dgm:pt>
    <dgm:pt modelId="{526286A0-3D5A-C64A-A8E2-8F484FC11962}" type="pres">
      <dgm:prSet presAssocID="{7816E7F8-7012-9942-9D31-2D9542258883}" presName="rootText" presStyleLbl="node3" presStyleIdx="3" presStyleCnt="9" custScaleX="47443" custScaleY="36814" custLinFactNeighborY="-73515">
        <dgm:presLayoutVars>
          <dgm:chPref val="3"/>
        </dgm:presLayoutVars>
      </dgm:prSet>
      <dgm:spPr/>
      <dgm:t>
        <a:bodyPr/>
        <a:lstStyle/>
        <a:p>
          <a:endParaRPr lang="en-US"/>
        </a:p>
      </dgm:t>
    </dgm:pt>
    <dgm:pt modelId="{062C38B9-3C12-1A4C-91F8-96373E180B65}" type="pres">
      <dgm:prSet presAssocID="{7816E7F8-7012-9942-9D31-2D9542258883}" presName="rootConnector" presStyleLbl="node3" presStyleIdx="3" presStyleCnt="9"/>
      <dgm:spPr/>
      <dgm:t>
        <a:bodyPr/>
        <a:lstStyle/>
        <a:p>
          <a:endParaRPr lang="en-US"/>
        </a:p>
      </dgm:t>
    </dgm:pt>
    <dgm:pt modelId="{CE161433-8464-8E41-91F5-065EBA26857F}" type="pres">
      <dgm:prSet presAssocID="{7816E7F8-7012-9942-9D31-2D9542258883}" presName="hierChild4" presStyleCnt="0"/>
      <dgm:spPr/>
    </dgm:pt>
    <dgm:pt modelId="{49E7DA73-04B5-834E-8145-7AE27D61FBB5}" type="pres">
      <dgm:prSet presAssocID="{7816E7F8-7012-9942-9D31-2D9542258883}" presName="hierChild5" presStyleCnt="0"/>
      <dgm:spPr/>
    </dgm:pt>
    <dgm:pt modelId="{CFE0A0EB-17E9-40C2-8B69-E7D3225D1DD2}" type="pres">
      <dgm:prSet presAssocID="{E6B8D1C9-E3E0-4FA6-B71E-8FD345860E0F}" presName="Name37" presStyleLbl="parChTrans1D3" presStyleIdx="4" presStyleCnt="9"/>
      <dgm:spPr/>
      <dgm:t>
        <a:bodyPr/>
        <a:lstStyle/>
        <a:p>
          <a:endParaRPr lang="en-US"/>
        </a:p>
      </dgm:t>
    </dgm:pt>
    <dgm:pt modelId="{4B352E45-2915-49D5-A1FE-E2E7D15A4B4D}" type="pres">
      <dgm:prSet presAssocID="{6DE79607-C57A-418A-A831-880705DDB942}" presName="hierRoot2" presStyleCnt="0">
        <dgm:presLayoutVars>
          <dgm:hierBranch val="init"/>
        </dgm:presLayoutVars>
      </dgm:prSet>
      <dgm:spPr/>
    </dgm:pt>
    <dgm:pt modelId="{7F2DF792-9D25-4177-973A-6E339B9AF1C4}" type="pres">
      <dgm:prSet presAssocID="{6DE79607-C57A-418A-A831-880705DDB942}" presName="rootComposite" presStyleCnt="0"/>
      <dgm:spPr/>
    </dgm:pt>
    <dgm:pt modelId="{26E82AD2-96ED-4990-A53C-A0D674885C50}" type="pres">
      <dgm:prSet presAssocID="{6DE79607-C57A-418A-A831-880705DDB942}" presName="rootText" presStyleLbl="node3" presStyleIdx="4" presStyleCnt="9" custScaleX="47443" custScaleY="36814" custLinFactNeighborY="-73515">
        <dgm:presLayoutVars>
          <dgm:chPref val="3"/>
        </dgm:presLayoutVars>
      </dgm:prSet>
      <dgm:spPr/>
      <dgm:t>
        <a:bodyPr/>
        <a:lstStyle/>
        <a:p>
          <a:endParaRPr lang="sv-SE"/>
        </a:p>
      </dgm:t>
    </dgm:pt>
    <dgm:pt modelId="{87F93F41-50AF-4214-B1C3-A1D243D54DF4}" type="pres">
      <dgm:prSet presAssocID="{6DE79607-C57A-418A-A831-880705DDB942}" presName="rootConnector" presStyleLbl="node3" presStyleIdx="4" presStyleCnt="9"/>
      <dgm:spPr/>
      <dgm:t>
        <a:bodyPr/>
        <a:lstStyle/>
        <a:p>
          <a:endParaRPr lang="sv-SE"/>
        </a:p>
      </dgm:t>
    </dgm:pt>
    <dgm:pt modelId="{98C120A7-4803-4FB3-A871-7A33BBC19AF9}" type="pres">
      <dgm:prSet presAssocID="{6DE79607-C57A-418A-A831-880705DDB942}" presName="hierChild4" presStyleCnt="0"/>
      <dgm:spPr/>
    </dgm:pt>
    <dgm:pt modelId="{B479F558-871F-47C2-9075-1DF666D7EB2E}" type="pres">
      <dgm:prSet presAssocID="{6DE79607-C57A-418A-A831-880705DDB942}" presName="hierChild5" presStyleCnt="0"/>
      <dgm:spPr/>
    </dgm:pt>
    <dgm:pt modelId="{E950A78A-1D92-40D4-8772-92750828215B}" type="pres">
      <dgm:prSet presAssocID="{90635259-6886-4B18-80A7-A5AE180811A7}" presName="Name37" presStyleLbl="parChTrans1D3" presStyleIdx="5" presStyleCnt="9"/>
      <dgm:spPr/>
      <dgm:t>
        <a:bodyPr/>
        <a:lstStyle/>
        <a:p>
          <a:endParaRPr lang="en-US"/>
        </a:p>
      </dgm:t>
    </dgm:pt>
    <dgm:pt modelId="{C1254B78-EB82-4F24-ACCE-45A675FF4414}" type="pres">
      <dgm:prSet presAssocID="{0B343974-45BF-4AEF-A69F-25A2ED80E101}" presName="hierRoot2" presStyleCnt="0">
        <dgm:presLayoutVars>
          <dgm:hierBranch val="init"/>
        </dgm:presLayoutVars>
      </dgm:prSet>
      <dgm:spPr/>
    </dgm:pt>
    <dgm:pt modelId="{DE759604-6E76-4D81-8811-EE9546F0FDA6}" type="pres">
      <dgm:prSet presAssocID="{0B343974-45BF-4AEF-A69F-25A2ED80E101}" presName="rootComposite" presStyleCnt="0"/>
      <dgm:spPr/>
    </dgm:pt>
    <dgm:pt modelId="{A7291C16-45B6-431B-912F-3BA91D991671}" type="pres">
      <dgm:prSet presAssocID="{0B343974-45BF-4AEF-A69F-25A2ED80E101}" presName="rootText" presStyleLbl="node3" presStyleIdx="5" presStyleCnt="9" custScaleX="47443" custScaleY="36814" custLinFactNeighborY="-73515">
        <dgm:presLayoutVars>
          <dgm:chPref val="3"/>
        </dgm:presLayoutVars>
      </dgm:prSet>
      <dgm:spPr/>
      <dgm:t>
        <a:bodyPr/>
        <a:lstStyle/>
        <a:p>
          <a:endParaRPr lang="sv-SE"/>
        </a:p>
      </dgm:t>
    </dgm:pt>
    <dgm:pt modelId="{8C1A7B1F-33C9-4C2A-A5F3-BEA2E0AD2DAF}" type="pres">
      <dgm:prSet presAssocID="{0B343974-45BF-4AEF-A69F-25A2ED80E101}" presName="rootConnector" presStyleLbl="node3" presStyleIdx="5" presStyleCnt="9"/>
      <dgm:spPr/>
      <dgm:t>
        <a:bodyPr/>
        <a:lstStyle/>
        <a:p>
          <a:endParaRPr lang="sv-SE"/>
        </a:p>
      </dgm:t>
    </dgm:pt>
    <dgm:pt modelId="{EE7B95A2-604B-402E-A453-14F695095860}" type="pres">
      <dgm:prSet presAssocID="{0B343974-45BF-4AEF-A69F-25A2ED80E101}" presName="hierChild4" presStyleCnt="0"/>
      <dgm:spPr/>
    </dgm:pt>
    <dgm:pt modelId="{C25F1849-9034-46FF-AA0F-77D642E3E296}" type="pres">
      <dgm:prSet presAssocID="{0B343974-45BF-4AEF-A69F-25A2ED80E101}" presName="hierChild5" presStyleCnt="0"/>
      <dgm:spPr/>
    </dgm:pt>
    <dgm:pt modelId="{8F78951B-45F5-8845-B143-E2C19332FDE0}" type="pres">
      <dgm:prSet presAssocID="{08CA4861-EB3C-0149-8BC6-F3F119D3D6AD}" presName="hierChild5" presStyleCnt="0"/>
      <dgm:spPr/>
    </dgm:pt>
    <dgm:pt modelId="{6B6522C2-A14E-2746-A6EF-6BA341BCAAD9}" type="pres">
      <dgm:prSet presAssocID="{8A8FF329-542C-E64E-9682-AE0804B419A8}" presName="Name37" presStyleLbl="parChTrans1D2" presStyleIdx="2" presStyleCnt="8"/>
      <dgm:spPr/>
      <dgm:t>
        <a:bodyPr/>
        <a:lstStyle/>
        <a:p>
          <a:endParaRPr lang="en-US"/>
        </a:p>
      </dgm:t>
    </dgm:pt>
    <dgm:pt modelId="{9FEE8274-2899-6A42-8815-C4B898151165}" type="pres">
      <dgm:prSet presAssocID="{5ED1640F-2C59-7042-9DAA-9ADF8E9A2059}" presName="hierRoot2" presStyleCnt="0">
        <dgm:presLayoutVars>
          <dgm:hierBranch val="init"/>
        </dgm:presLayoutVars>
      </dgm:prSet>
      <dgm:spPr/>
    </dgm:pt>
    <dgm:pt modelId="{713C23E6-28F6-3D4F-8A37-E821C29FC4C1}" type="pres">
      <dgm:prSet presAssocID="{5ED1640F-2C59-7042-9DAA-9ADF8E9A2059}" presName="rootComposite" presStyleCnt="0"/>
      <dgm:spPr/>
    </dgm:pt>
    <dgm:pt modelId="{DEF69E1A-CAAB-084A-9E60-43EACACFCABC}" type="pres">
      <dgm:prSet presAssocID="{5ED1640F-2C59-7042-9DAA-9ADF8E9A2059}" presName="rootText" presStyleLbl="node2" presStyleIdx="2" presStyleCnt="3" custLinFactY="-43194" custLinFactNeighborX="-913" custLinFactNeighborY="-100000">
        <dgm:presLayoutVars>
          <dgm:chPref val="3"/>
        </dgm:presLayoutVars>
      </dgm:prSet>
      <dgm:spPr/>
      <dgm:t>
        <a:bodyPr/>
        <a:lstStyle/>
        <a:p>
          <a:endParaRPr lang="en-US"/>
        </a:p>
      </dgm:t>
    </dgm:pt>
    <dgm:pt modelId="{FCF5E736-FB69-BF44-9F3A-FC68F450BDAE}" type="pres">
      <dgm:prSet presAssocID="{5ED1640F-2C59-7042-9DAA-9ADF8E9A2059}" presName="rootConnector" presStyleLbl="node2" presStyleIdx="2" presStyleCnt="3"/>
      <dgm:spPr/>
      <dgm:t>
        <a:bodyPr/>
        <a:lstStyle/>
        <a:p>
          <a:endParaRPr lang="en-US"/>
        </a:p>
      </dgm:t>
    </dgm:pt>
    <dgm:pt modelId="{68BB92F9-F740-784E-9081-6E332744B536}" type="pres">
      <dgm:prSet presAssocID="{5ED1640F-2C59-7042-9DAA-9ADF8E9A2059}" presName="hierChild4" presStyleCnt="0"/>
      <dgm:spPr/>
    </dgm:pt>
    <dgm:pt modelId="{BDE31366-DA00-B348-8D13-0D1F4F8F0D11}" type="pres">
      <dgm:prSet presAssocID="{B384FE7F-2E66-C34A-8E1F-AAF90C650AFD}" presName="Name37" presStyleLbl="parChTrans1D3" presStyleIdx="6" presStyleCnt="9"/>
      <dgm:spPr/>
      <dgm:t>
        <a:bodyPr/>
        <a:lstStyle/>
        <a:p>
          <a:endParaRPr lang="en-US"/>
        </a:p>
      </dgm:t>
    </dgm:pt>
    <dgm:pt modelId="{B21351EE-5CBC-FE4D-BFFC-6DC2B7F007ED}" type="pres">
      <dgm:prSet presAssocID="{564AC298-7295-3D4B-B803-D80B32D4ACE5}" presName="hierRoot2" presStyleCnt="0">
        <dgm:presLayoutVars>
          <dgm:hierBranch val="init"/>
        </dgm:presLayoutVars>
      </dgm:prSet>
      <dgm:spPr/>
    </dgm:pt>
    <dgm:pt modelId="{60DF0E73-FB1C-E148-A31B-842BCFCE50DC}" type="pres">
      <dgm:prSet presAssocID="{564AC298-7295-3D4B-B803-D80B32D4ACE5}" presName="rootComposite" presStyleCnt="0"/>
      <dgm:spPr/>
    </dgm:pt>
    <dgm:pt modelId="{473A28FB-88FC-804D-9A3A-9B8FD01082A0}" type="pres">
      <dgm:prSet presAssocID="{564AC298-7295-3D4B-B803-D80B32D4ACE5}" presName="rootText" presStyleLbl="node3" presStyleIdx="6" presStyleCnt="9" custScaleX="47443" custScaleY="36814" custLinFactNeighborY="-73515">
        <dgm:presLayoutVars>
          <dgm:chPref val="3"/>
        </dgm:presLayoutVars>
      </dgm:prSet>
      <dgm:spPr/>
      <dgm:t>
        <a:bodyPr/>
        <a:lstStyle/>
        <a:p>
          <a:endParaRPr lang="en-US"/>
        </a:p>
      </dgm:t>
    </dgm:pt>
    <dgm:pt modelId="{429AEB15-F680-A64B-9B33-98C5CBB1368C}" type="pres">
      <dgm:prSet presAssocID="{564AC298-7295-3D4B-B803-D80B32D4ACE5}" presName="rootConnector" presStyleLbl="node3" presStyleIdx="6" presStyleCnt="9"/>
      <dgm:spPr/>
      <dgm:t>
        <a:bodyPr/>
        <a:lstStyle/>
        <a:p>
          <a:endParaRPr lang="en-US"/>
        </a:p>
      </dgm:t>
    </dgm:pt>
    <dgm:pt modelId="{F51DA910-1373-A845-B996-C6C2E3319918}" type="pres">
      <dgm:prSet presAssocID="{564AC298-7295-3D4B-B803-D80B32D4ACE5}" presName="hierChild4" presStyleCnt="0"/>
      <dgm:spPr/>
    </dgm:pt>
    <dgm:pt modelId="{F9289492-74E2-CF42-8BD2-0F1483BC99D9}" type="pres">
      <dgm:prSet presAssocID="{564AC298-7295-3D4B-B803-D80B32D4ACE5}" presName="hierChild5" presStyleCnt="0"/>
      <dgm:spPr/>
    </dgm:pt>
    <dgm:pt modelId="{B98CD2F9-4BC4-4EE0-9525-45968D7C4FA0}" type="pres">
      <dgm:prSet presAssocID="{A62110CD-BA3A-4EE3-95BB-360CD36029A7}" presName="Name37" presStyleLbl="parChTrans1D3" presStyleIdx="7" presStyleCnt="9"/>
      <dgm:spPr/>
      <dgm:t>
        <a:bodyPr/>
        <a:lstStyle/>
        <a:p>
          <a:endParaRPr lang="en-US"/>
        </a:p>
      </dgm:t>
    </dgm:pt>
    <dgm:pt modelId="{21EE5AED-F26F-420E-86B3-2E97FF592527}" type="pres">
      <dgm:prSet presAssocID="{08E161E6-1730-403E-86A6-D33768B6FAAC}" presName="hierRoot2" presStyleCnt="0">
        <dgm:presLayoutVars>
          <dgm:hierBranch val="init"/>
        </dgm:presLayoutVars>
      </dgm:prSet>
      <dgm:spPr/>
    </dgm:pt>
    <dgm:pt modelId="{67530D6A-DCDC-418F-8398-D152BBA61113}" type="pres">
      <dgm:prSet presAssocID="{08E161E6-1730-403E-86A6-D33768B6FAAC}" presName="rootComposite" presStyleCnt="0"/>
      <dgm:spPr/>
    </dgm:pt>
    <dgm:pt modelId="{36ECACD5-9D35-47CB-A9DE-1001E66E4366}" type="pres">
      <dgm:prSet presAssocID="{08E161E6-1730-403E-86A6-D33768B6FAAC}" presName="rootText" presStyleLbl="node3" presStyleIdx="7" presStyleCnt="9" custScaleX="47443" custScaleY="36814" custLinFactNeighborY="-73515">
        <dgm:presLayoutVars>
          <dgm:chPref val="3"/>
        </dgm:presLayoutVars>
      </dgm:prSet>
      <dgm:spPr/>
      <dgm:t>
        <a:bodyPr/>
        <a:lstStyle/>
        <a:p>
          <a:endParaRPr lang="sv-SE"/>
        </a:p>
      </dgm:t>
    </dgm:pt>
    <dgm:pt modelId="{315ED89A-0E56-4B22-8CCE-C2A0D73FBF90}" type="pres">
      <dgm:prSet presAssocID="{08E161E6-1730-403E-86A6-D33768B6FAAC}" presName="rootConnector" presStyleLbl="node3" presStyleIdx="7" presStyleCnt="9"/>
      <dgm:spPr/>
      <dgm:t>
        <a:bodyPr/>
        <a:lstStyle/>
        <a:p>
          <a:endParaRPr lang="sv-SE"/>
        </a:p>
      </dgm:t>
    </dgm:pt>
    <dgm:pt modelId="{015519F7-2C6F-4907-AD64-E9E0844F62B4}" type="pres">
      <dgm:prSet presAssocID="{08E161E6-1730-403E-86A6-D33768B6FAAC}" presName="hierChild4" presStyleCnt="0"/>
      <dgm:spPr/>
    </dgm:pt>
    <dgm:pt modelId="{3FC82AEB-3D56-4300-8088-C34BA6F53F92}" type="pres">
      <dgm:prSet presAssocID="{08E161E6-1730-403E-86A6-D33768B6FAAC}" presName="hierChild5" presStyleCnt="0"/>
      <dgm:spPr/>
    </dgm:pt>
    <dgm:pt modelId="{072FD227-0064-4E27-A628-6BDAEA5FBD60}" type="pres">
      <dgm:prSet presAssocID="{654D563A-F728-4911-BDF8-D5DD1CBC79BC}" presName="Name37" presStyleLbl="parChTrans1D3" presStyleIdx="8" presStyleCnt="9"/>
      <dgm:spPr/>
      <dgm:t>
        <a:bodyPr/>
        <a:lstStyle/>
        <a:p>
          <a:endParaRPr lang="en-US"/>
        </a:p>
      </dgm:t>
    </dgm:pt>
    <dgm:pt modelId="{98CE31B9-9A04-4229-B8BF-F91D34D4E159}" type="pres">
      <dgm:prSet presAssocID="{CB9B2C8F-A00D-42EE-92D2-D99F215EFB72}" presName="hierRoot2" presStyleCnt="0">
        <dgm:presLayoutVars>
          <dgm:hierBranch val="init"/>
        </dgm:presLayoutVars>
      </dgm:prSet>
      <dgm:spPr/>
    </dgm:pt>
    <dgm:pt modelId="{8534C001-6C1F-4346-82CB-D2DF40D5399D}" type="pres">
      <dgm:prSet presAssocID="{CB9B2C8F-A00D-42EE-92D2-D99F215EFB72}" presName="rootComposite" presStyleCnt="0"/>
      <dgm:spPr/>
    </dgm:pt>
    <dgm:pt modelId="{1D0EEDE6-8AB1-4297-9930-83DEC5CC7B72}" type="pres">
      <dgm:prSet presAssocID="{CB9B2C8F-A00D-42EE-92D2-D99F215EFB72}" presName="rootText" presStyleLbl="node3" presStyleIdx="8" presStyleCnt="9" custScaleX="47443" custScaleY="36814" custLinFactNeighborY="-73515">
        <dgm:presLayoutVars>
          <dgm:chPref val="3"/>
        </dgm:presLayoutVars>
      </dgm:prSet>
      <dgm:spPr/>
      <dgm:t>
        <a:bodyPr/>
        <a:lstStyle/>
        <a:p>
          <a:endParaRPr lang="sv-SE"/>
        </a:p>
      </dgm:t>
    </dgm:pt>
    <dgm:pt modelId="{77161252-AFD6-4689-AFDD-7935AA687C56}" type="pres">
      <dgm:prSet presAssocID="{CB9B2C8F-A00D-42EE-92D2-D99F215EFB72}" presName="rootConnector" presStyleLbl="node3" presStyleIdx="8" presStyleCnt="9"/>
      <dgm:spPr/>
      <dgm:t>
        <a:bodyPr/>
        <a:lstStyle/>
        <a:p>
          <a:endParaRPr lang="sv-SE"/>
        </a:p>
      </dgm:t>
    </dgm:pt>
    <dgm:pt modelId="{DDEA7E80-8488-4AFD-ADBA-B7341EE8147E}" type="pres">
      <dgm:prSet presAssocID="{CB9B2C8F-A00D-42EE-92D2-D99F215EFB72}" presName="hierChild4" presStyleCnt="0"/>
      <dgm:spPr/>
    </dgm:pt>
    <dgm:pt modelId="{5621B638-D9D3-4D20-985E-DFE1CAD216FC}" type="pres">
      <dgm:prSet presAssocID="{CB9B2C8F-A00D-42EE-92D2-D99F215EFB72}" presName="hierChild5" presStyleCnt="0"/>
      <dgm:spPr/>
    </dgm:pt>
    <dgm:pt modelId="{08849785-E20B-CC48-A732-E4C4C0E27A4B}" type="pres">
      <dgm:prSet presAssocID="{5ED1640F-2C59-7042-9DAA-9ADF8E9A2059}" presName="hierChild5" presStyleCnt="0"/>
      <dgm:spPr/>
    </dgm:pt>
    <dgm:pt modelId="{AE72BA7D-E2E3-6B46-9F87-D7B246575E76}" type="pres">
      <dgm:prSet presAssocID="{76D030E8-0353-1D42-B1E4-07BF06B3A554}" presName="hierChild3" presStyleCnt="0"/>
      <dgm:spPr/>
    </dgm:pt>
    <dgm:pt modelId="{60159387-BC03-3A41-8D73-489E8B976E57}" type="pres">
      <dgm:prSet presAssocID="{19D1ECD0-C33B-524D-9B86-7AC9A045C09C}" presName="Name111" presStyleLbl="parChTrans1D2" presStyleIdx="3" presStyleCnt="8"/>
      <dgm:spPr/>
      <dgm:t>
        <a:bodyPr/>
        <a:lstStyle/>
        <a:p>
          <a:endParaRPr lang="en-US"/>
        </a:p>
      </dgm:t>
    </dgm:pt>
    <dgm:pt modelId="{2147329A-A2A4-8E46-96F8-B6229854E2F6}" type="pres">
      <dgm:prSet presAssocID="{B630AD17-5CA4-AB47-BE48-0D3C81661B34}" presName="hierRoot3" presStyleCnt="0">
        <dgm:presLayoutVars>
          <dgm:hierBranch val="init"/>
        </dgm:presLayoutVars>
      </dgm:prSet>
      <dgm:spPr/>
    </dgm:pt>
    <dgm:pt modelId="{09806DDC-E8E7-F641-BE21-BA9BFF90435B}" type="pres">
      <dgm:prSet presAssocID="{B630AD17-5CA4-AB47-BE48-0D3C81661B34}" presName="rootComposite3" presStyleCnt="0"/>
      <dgm:spPr/>
    </dgm:pt>
    <dgm:pt modelId="{3FFBF6A6-89AD-9F48-9FFB-95BCD31CC584}" type="pres">
      <dgm:prSet presAssocID="{B630AD17-5CA4-AB47-BE48-0D3C81661B34}" presName="rootText3" presStyleLbl="asst1" presStyleIdx="0" presStyleCnt="5" custScaleX="93572" custScaleY="118661" custLinFactNeighborX="-15547" custLinFactNeighborY="63410">
        <dgm:presLayoutVars>
          <dgm:chPref val="3"/>
        </dgm:presLayoutVars>
      </dgm:prSet>
      <dgm:spPr/>
      <dgm:t>
        <a:bodyPr/>
        <a:lstStyle/>
        <a:p>
          <a:endParaRPr lang="en-US"/>
        </a:p>
      </dgm:t>
    </dgm:pt>
    <dgm:pt modelId="{E569B45D-8D57-0841-8161-182160249047}" type="pres">
      <dgm:prSet presAssocID="{B630AD17-5CA4-AB47-BE48-0D3C81661B34}" presName="rootConnector3" presStyleLbl="asst1" presStyleIdx="0" presStyleCnt="5"/>
      <dgm:spPr/>
      <dgm:t>
        <a:bodyPr/>
        <a:lstStyle/>
        <a:p>
          <a:endParaRPr lang="en-US"/>
        </a:p>
      </dgm:t>
    </dgm:pt>
    <dgm:pt modelId="{90A45B95-8342-AD41-A8AB-6A29B8526AAE}" type="pres">
      <dgm:prSet presAssocID="{B630AD17-5CA4-AB47-BE48-0D3C81661B34}" presName="hierChild6" presStyleCnt="0"/>
      <dgm:spPr/>
    </dgm:pt>
    <dgm:pt modelId="{760D3E8C-4D1F-B44D-A50E-037807DA8825}" type="pres">
      <dgm:prSet presAssocID="{B630AD17-5CA4-AB47-BE48-0D3C81661B34}" presName="hierChild7" presStyleCnt="0"/>
      <dgm:spPr/>
    </dgm:pt>
    <dgm:pt modelId="{806C0648-2FD5-C04C-B6B4-84E4278AFCB4}" type="pres">
      <dgm:prSet presAssocID="{CC6B98DE-495B-8E49-B193-34DD947F11DA}" presName="Name111" presStyleLbl="parChTrans1D2" presStyleIdx="4" presStyleCnt="8"/>
      <dgm:spPr/>
      <dgm:t>
        <a:bodyPr/>
        <a:lstStyle/>
        <a:p>
          <a:endParaRPr lang="en-US"/>
        </a:p>
      </dgm:t>
    </dgm:pt>
    <dgm:pt modelId="{867D78A6-58E1-0F46-9927-BEAD32A479AB}" type="pres">
      <dgm:prSet presAssocID="{E3E2DC1C-BF67-A34F-AF03-379CBF8A2B42}" presName="hierRoot3" presStyleCnt="0">
        <dgm:presLayoutVars>
          <dgm:hierBranch val="init"/>
        </dgm:presLayoutVars>
      </dgm:prSet>
      <dgm:spPr/>
    </dgm:pt>
    <dgm:pt modelId="{1250A8E0-D688-3149-8E79-F426A7F2C871}" type="pres">
      <dgm:prSet presAssocID="{E3E2DC1C-BF67-A34F-AF03-379CBF8A2B42}" presName="rootComposite3" presStyleCnt="0"/>
      <dgm:spPr/>
    </dgm:pt>
    <dgm:pt modelId="{901A9638-6169-F045-A379-1EFD00BAC2E1}" type="pres">
      <dgm:prSet presAssocID="{E3E2DC1C-BF67-A34F-AF03-379CBF8A2B42}" presName="rootText3" presStyleLbl="asst1" presStyleIdx="1" presStyleCnt="5" custScaleX="78363" custScaleY="118011" custLinFactNeighborX="620" custLinFactNeighborY="32310">
        <dgm:presLayoutVars>
          <dgm:chPref val="3"/>
        </dgm:presLayoutVars>
      </dgm:prSet>
      <dgm:spPr/>
      <dgm:t>
        <a:bodyPr/>
        <a:lstStyle/>
        <a:p>
          <a:endParaRPr lang="en-US"/>
        </a:p>
      </dgm:t>
    </dgm:pt>
    <dgm:pt modelId="{5F68C6C1-522A-234B-8A8C-730C17E2D5BC}" type="pres">
      <dgm:prSet presAssocID="{E3E2DC1C-BF67-A34F-AF03-379CBF8A2B42}" presName="rootConnector3" presStyleLbl="asst1" presStyleIdx="1" presStyleCnt="5"/>
      <dgm:spPr/>
      <dgm:t>
        <a:bodyPr/>
        <a:lstStyle/>
        <a:p>
          <a:endParaRPr lang="en-US"/>
        </a:p>
      </dgm:t>
    </dgm:pt>
    <dgm:pt modelId="{83652F00-9827-7049-9AE3-AEE2103F5A31}" type="pres">
      <dgm:prSet presAssocID="{E3E2DC1C-BF67-A34F-AF03-379CBF8A2B42}" presName="hierChild6" presStyleCnt="0"/>
      <dgm:spPr/>
    </dgm:pt>
    <dgm:pt modelId="{C389308F-B918-E348-A994-29C2BE4F098E}" type="pres">
      <dgm:prSet presAssocID="{E3E2DC1C-BF67-A34F-AF03-379CBF8A2B42}" presName="hierChild7" presStyleCnt="0"/>
      <dgm:spPr/>
    </dgm:pt>
    <dgm:pt modelId="{58B88A86-5100-9742-AD97-4F343B928ACD}" type="pres">
      <dgm:prSet presAssocID="{7560A753-3EC3-3C4B-8B6B-A86C6874E36C}" presName="Name111" presStyleLbl="parChTrans1D2" presStyleIdx="5" presStyleCnt="8"/>
      <dgm:spPr/>
      <dgm:t>
        <a:bodyPr/>
        <a:lstStyle/>
        <a:p>
          <a:endParaRPr lang="en-US"/>
        </a:p>
      </dgm:t>
    </dgm:pt>
    <dgm:pt modelId="{C2F21B0B-21DE-E44B-92A7-FFFF8F2FDB3E}" type="pres">
      <dgm:prSet presAssocID="{49CC47BF-D961-0C4D-94D0-4179038D60D5}" presName="hierRoot3" presStyleCnt="0">
        <dgm:presLayoutVars>
          <dgm:hierBranch val="init"/>
        </dgm:presLayoutVars>
      </dgm:prSet>
      <dgm:spPr/>
    </dgm:pt>
    <dgm:pt modelId="{2E5ED43D-6A50-8E4F-9B14-CB48312BB8A0}" type="pres">
      <dgm:prSet presAssocID="{49CC47BF-D961-0C4D-94D0-4179038D60D5}" presName="rootComposite3" presStyleCnt="0"/>
      <dgm:spPr/>
    </dgm:pt>
    <dgm:pt modelId="{69CD0E03-2C63-0B4A-A153-AF0FAB283A0A}" type="pres">
      <dgm:prSet presAssocID="{49CC47BF-D961-0C4D-94D0-4179038D60D5}" presName="rootText3" presStyleLbl="asst1" presStyleIdx="2" presStyleCnt="5" custLinFactY="-100000" custLinFactNeighborX="-76031" custLinFactNeighborY="-121363">
        <dgm:presLayoutVars>
          <dgm:chPref val="3"/>
        </dgm:presLayoutVars>
      </dgm:prSet>
      <dgm:spPr/>
      <dgm:t>
        <a:bodyPr/>
        <a:lstStyle/>
        <a:p>
          <a:endParaRPr lang="en-US"/>
        </a:p>
      </dgm:t>
    </dgm:pt>
    <dgm:pt modelId="{A059DD46-181E-4C41-9361-F90A54A56F67}" type="pres">
      <dgm:prSet presAssocID="{49CC47BF-D961-0C4D-94D0-4179038D60D5}" presName="rootConnector3" presStyleLbl="asst1" presStyleIdx="2" presStyleCnt="5"/>
      <dgm:spPr/>
      <dgm:t>
        <a:bodyPr/>
        <a:lstStyle/>
        <a:p>
          <a:endParaRPr lang="en-US"/>
        </a:p>
      </dgm:t>
    </dgm:pt>
    <dgm:pt modelId="{8F90CC94-C046-834C-A475-8E81BA8A0BBB}" type="pres">
      <dgm:prSet presAssocID="{49CC47BF-D961-0C4D-94D0-4179038D60D5}" presName="hierChild6" presStyleCnt="0"/>
      <dgm:spPr/>
    </dgm:pt>
    <dgm:pt modelId="{A2563AFD-6D7B-A840-9A2A-26186F37994F}" type="pres">
      <dgm:prSet presAssocID="{49CC47BF-D961-0C4D-94D0-4179038D60D5}" presName="hierChild7" presStyleCnt="0"/>
      <dgm:spPr/>
    </dgm:pt>
    <dgm:pt modelId="{919FCBAF-F5AA-0146-BCF7-3F837E2A3E15}" type="pres">
      <dgm:prSet presAssocID="{303E58F5-2DD0-E94B-9C35-92F38EB81888}" presName="Name111" presStyleLbl="parChTrans1D2" presStyleIdx="6" presStyleCnt="8"/>
      <dgm:spPr/>
      <dgm:t>
        <a:bodyPr/>
        <a:lstStyle/>
        <a:p>
          <a:endParaRPr lang="en-US"/>
        </a:p>
      </dgm:t>
    </dgm:pt>
    <dgm:pt modelId="{A60578FC-89C5-1547-8422-41EDCB8E9E1F}" type="pres">
      <dgm:prSet presAssocID="{8D9D6E2A-8429-D64D-AABC-FF6F89AB48BB}" presName="hierRoot3" presStyleCnt="0">
        <dgm:presLayoutVars>
          <dgm:hierBranch val="init"/>
        </dgm:presLayoutVars>
      </dgm:prSet>
      <dgm:spPr/>
    </dgm:pt>
    <dgm:pt modelId="{C26B29A6-29AF-6746-8A79-E0CED86675E2}" type="pres">
      <dgm:prSet presAssocID="{8D9D6E2A-8429-D64D-AABC-FF6F89AB48BB}" presName="rootComposite3" presStyleCnt="0"/>
      <dgm:spPr/>
    </dgm:pt>
    <dgm:pt modelId="{4BE8A630-A19E-974C-8801-3DFA312479C1}" type="pres">
      <dgm:prSet presAssocID="{8D9D6E2A-8429-D64D-AABC-FF6F89AB48BB}" presName="rootText3" presStyleLbl="asst1" presStyleIdx="3" presStyleCnt="5" custLinFactY="-100000" custLinFactNeighborX="72916" custLinFactNeighborY="-138445">
        <dgm:presLayoutVars>
          <dgm:chPref val="3"/>
        </dgm:presLayoutVars>
      </dgm:prSet>
      <dgm:spPr/>
      <dgm:t>
        <a:bodyPr/>
        <a:lstStyle/>
        <a:p>
          <a:endParaRPr lang="en-US"/>
        </a:p>
      </dgm:t>
    </dgm:pt>
    <dgm:pt modelId="{56158A62-3A6A-4543-8C1A-D54BF39DFD88}" type="pres">
      <dgm:prSet presAssocID="{8D9D6E2A-8429-D64D-AABC-FF6F89AB48BB}" presName="rootConnector3" presStyleLbl="asst1" presStyleIdx="3" presStyleCnt="5"/>
      <dgm:spPr/>
      <dgm:t>
        <a:bodyPr/>
        <a:lstStyle/>
        <a:p>
          <a:endParaRPr lang="en-US"/>
        </a:p>
      </dgm:t>
    </dgm:pt>
    <dgm:pt modelId="{C95D6BF2-EDBD-F74F-BB88-959DF038C136}" type="pres">
      <dgm:prSet presAssocID="{8D9D6E2A-8429-D64D-AABC-FF6F89AB48BB}" presName="hierChild6" presStyleCnt="0"/>
      <dgm:spPr/>
    </dgm:pt>
    <dgm:pt modelId="{BB9B293E-C606-EE49-9D03-AFCBFF9CD50D}" type="pres">
      <dgm:prSet presAssocID="{8D9D6E2A-8429-D64D-AABC-FF6F89AB48BB}" presName="hierChild7" presStyleCnt="0"/>
      <dgm:spPr/>
    </dgm:pt>
    <dgm:pt modelId="{67C0D05D-9A58-2942-B4BC-0CB645476E81}" type="pres">
      <dgm:prSet presAssocID="{98A35B51-7382-1B48-8B69-DA08A9A594AA}" presName="Name111" presStyleLbl="parChTrans1D2" presStyleIdx="7" presStyleCnt="8"/>
      <dgm:spPr/>
      <dgm:t>
        <a:bodyPr/>
        <a:lstStyle/>
        <a:p>
          <a:endParaRPr lang="en-US"/>
        </a:p>
      </dgm:t>
    </dgm:pt>
    <dgm:pt modelId="{3E07D854-9B75-1A4B-8797-432EC5C874D0}" type="pres">
      <dgm:prSet presAssocID="{2DFBE585-9C9A-A746-8092-1331EFA519FF}" presName="hierRoot3" presStyleCnt="0">
        <dgm:presLayoutVars>
          <dgm:hierBranch val="init"/>
        </dgm:presLayoutVars>
      </dgm:prSet>
      <dgm:spPr/>
    </dgm:pt>
    <dgm:pt modelId="{FC6FB2B7-C625-1E47-81B1-8444AC30A3A0}" type="pres">
      <dgm:prSet presAssocID="{2DFBE585-9C9A-A746-8092-1331EFA519FF}" presName="rootComposite3" presStyleCnt="0"/>
      <dgm:spPr/>
    </dgm:pt>
    <dgm:pt modelId="{ED2B9D2A-C010-4D41-AEEE-DD85104C3BF3}" type="pres">
      <dgm:prSet presAssocID="{2DFBE585-9C9A-A746-8092-1331EFA519FF}" presName="rootText3" presStyleLbl="asst1" presStyleIdx="4" presStyleCnt="5" custScaleX="81409" custScaleY="114561" custLinFactX="100000" custLinFactY="-98171" custLinFactNeighborX="108475" custLinFactNeighborY="-100000">
        <dgm:presLayoutVars>
          <dgm:chPref val="3"/>
        </dgm:presLayoutVars>
      </dgm:prSet>
      <dgm:spPr/>
      <dgm:t>
        <a:bodyPr/>
        <a:lstStyle/>
        <a:p>
          <a:endParaRPr lang="en-US"/>
        </a:p>
      </dgm:t>
    </dgm:pt>
    <dgm:pt modelId="{E24A8DC3-ED0F-D64C-9DF0-C25F8DA9E8A9}" type="pres">
      <dgm:prSet presAssocID="{2DFBE585-9C9A-A746-8092-1331EFA519FF}" presName="rootConnector3" presStyleLbl="asst1" presStyleIdx="4" presStyleCnt="5"/>
      <dgm:spPr/>
      <dgm:t>
        <a:bodyPr/>
        <a:lstStyle/>
        <a:p>
          <a:endParaRPr lang="en-US"/>
        </a:p>
      </dgm:t>
    </dgm:pt>
    <dgm:pt modelId="{BE510848-7440-4049-B230-9E3901197E90}" type="pres">
      <dgm:prSet presAssocID="{2DFBE585-9C9A-A746-8092-1331EFA519FF}" presName="hierChild6" presStyleCnt="0"/>
      <dgm:spPr/>
    </dgm:pt>
    <dgm:pt modelId="{3CC4B98A-62E4-E743-9213-3C58875EDFED}" type="pres">
      <dgm:prSet presAssocID="{2DFBE585-9C9A-A746-8092-1331EFA519FF}" presName="hierChild7" presStyleCnt="0"/>
      <dgm:spPr/>
    </dgm:pt>
  </dgm:ptLst>
  <dgm:cxnLst>
    <dgm:cxn modelId="{59035A67-A36E-1E45-ABD9-7A47E1701013}" type="presOf" srcId="{0B343974-45BF-4AEF-A69F-25A2ED80E101}" destId="{A7291C16-45B6-431B-912F-3BA91D991671}" srcOrd="0" destOrd="0" presId="urn:microsoft.com/office/officeart/2005/8/layout/orgChart1"/>
    <dgm:cxn modelId="{D39E709C-CF35-46E3-B888-69D01ECE1892}" srcId="{08CA4861-EB3C-0149-8BC6-F3F119D3D6AD}" destId="{0B343974-45BF-4AEF-A69F-25A2ED80E101}" srcOrd="2" destOrd="0" parTransId="{90635259-6886-4B18-80A7-A5AE180811A7}" sibTransId="{2FC488A8-DDD4-44F2-A5BB-1EC1168A7525}"/>
    <dgm:cxn modelId="{C191C711-1AB4-B04A-9036-D80682E2426B}" type="presOf" srcId="{303E58F5-2DD0-E94B-9C35-92F38EB81888}" destId="{919FCBAF-F5AA-0146-BCF7-3F837E2A3E15}" srcOrd="0" destOrd="0" presId="urn:microsoft.com/office/officeart/2005/8/layout/orgChart1"/>
    <dgm:cxn modelId="{6675E0DD-4ABA-2D46-BDC1-7C4F2856793B}" type="presOf" srcId="{08E161E6-1730-403E-86A6-D33768B6FAAC}" destId="{36ECACD5-9D35-47CB-A9DE-1001E66E4366}" srcOrd="0" destOrd="0" presId="urn:microsoft.com/office/officeart/2005/8/layout/orgChart1"/>
    <dgm:cxn modelId="{9C1890AA-D274-4192-9EF4-F18D3954C7DA}" srcId="{3AB414B4-5F75-974A-8456-C0C8570FFA90}" destId="{C0BA074E-37C5-41CC-8E23-C88EEE94A91C}" srcOrd="1" destOrd="0" parTransId="{E45ABB34-DAA7-4669-80F1-0B1B1B023101}" sibTransId="{C956D608-0675-4B40-955A-0BA630FDB59B}"/>
    <dgm:cxn modelId="{7A740C2F-FDA1-5149-A7F5-07AD3E1DD035}" type="presOf" srcId="{E6B8D1C9-E3E0-4FA6-B71E-8FD345860E0F}" destId="{CFE0A0EB-17E9-40C2-8B69-E7D3225D1DD2}" srcOrd="0" destOrd="0" presId="urn:microsoft.com/office/officeart/2005/8/layout/orgChart1"/>
    <dgm:cxn modelId="{17203AA5-26A5-364A-BB22-9A0F70A7AC9E}" type="presOf" srcId="{5E3A8D6E-D6EC-F346-ACF0-BC1BAA9C8C91}" destId="{EFA2B6AD-F7DA-A445-B6F3-15A093842F69}" srcOrd="0" destOrd="0" presId="urn:microsoft.com/office/officeart/2005/8/layout/orgChart1"/>
    <dgm:cxn modelId="{748DCD74-D3DA-CE40-B94F-F3E58F57EDA9}" type="presOf" srcId="{864CABD0-1C09-0444-8E6D-DB1D62665AA4}" destId="{7A1F66CC-E767-3C42-82DC-03E9261F0143}" srcOrd="0" destOrd="0" presId="urn:microsoft.com/office/officeart/2005/8/layout/orgChart1"/>
    <dgm:cxn modelId="{5553333E-17FD-D74B-A9BA-56612B716FC5}" type="presOf" srcId="{B384FE7F-2E66-C34A-8E1F-AAF90C650AFD}" destId="{BDE31366-DA00-B348-8D13-0D1F4F8F0D11}" srcOrd="0" destOrd="0" presId="urn:microsoft.com/office/officeart/2005/8/layout/orgChart1"/>
    <dgm:cxn modelId="{3A59B244-6F0D-804D-AE04-8096296BDD51}" srcId="{76D030E8-0353-1D42-B1E4-07BF06B3A554}" destId="{2DFBE585-9C9A-A746-8092-1331EFA519FF}" srcOrd="4" destOrd="0" parTransId="{98A35B51-7382-1B48-8B69-DA08A9A594AA}" sibTransId="{45CA2AA2-B93B-6349-A0B7-6EC0A68F084D}"/>
    <dgm:cxn modelId="{A48FB0A5-EE21-D740-8C8F-10BB85ED7951}" srcId="{76D030E8-0353-1D42-B1E4-07BF06B3A554}" destId="{49CC47BF-D961-0C4D-94D0-4179038D60D5}" srcOrd="2" destOrd="0" parTransId="{7560A753-3EC3-3C4B-8B6B-A86C6874E36C}" sibTransId="{2352CEAE-C1D1-B64E-A7BA-BC9DD79C3263}"/>
    <dgm:cxn modelId="{1BF029CC-824A-2F46-8E96-7015152CFD75}" type="presOf" srcId="{3AB414B4-5F75-974A-8456-C0C8570FFA90}" destId="{B05C8449-76D4-5642-88B3-7BBA41448491}" srcOrd="0" destOrd="0" presId="urn:microsoft.com/office/officeart/2005/8/layout/orgChart1"/>
    <dgm:cxn modelId="{2602D88B-84AB-284B-8357-0B05ABCEAE7F}" type="presOf" srcId="{CB9B2C8F-A00D-42EE-92D2-D99F215EFB72}" destId="{1D0EEDE6-8AB1-4297-9930-83DEC5CC7B72}" srcOrd="0" destOrd="0" presId="urn:microsoft.com/office/officeart/2005/8/layout/orgChart1"/>
    <dgm:cxn modelId="{3CB6D5A3-5285-9544-876D-4287C21C71B7}" type="presOf" srcId="{08CA4861-EB3C-0149-8BC6-F3F119D3D6AD}" destId="{017B8E52-A718-A841-8D26-6708BB0C01E9}" srcOrd="0" destOrd="0" presId="urn:microsoft.com/office/officeart/2005/8/layout/orgChart1"/>
    <dgm:cxn modelId="{B1015D7B-4706-4445-8E06-935EE95308F7}" type="presOf" srcId="{08CA4861-EB3C-0149-8BC6-F3F119D3D6AD}" destId="{C2DAD131-8F01-904D-8E36-32F6F9196C89}" srcOrd="1" destOrd="0" presId="urn:microsoft.com/office/officeart/2005/8/layout/orgChart1"/>
    <dgm:cxn modelId="{941B87B5-C44D-1E4F-A574-7B8749A655C6}" type="presOf" srcId="{E3E2DC1C-BF67-A34F-AF03-379CBF8A2B42}" destId="{901A9638-6169-F045-A379-1EFD00BAC2E1}" srcOrd="0" destOrd="0" presId="urn:microsoft.com/office/officeart/2005/8/layout/orgChart1"/>
    <dgm:cxn modelId="{256B4858-4F77-4241-99BD-155DE9DEFDCC}" type="presOf" srcId="{DCA86DDE-C2F2-1343-A2FB-9716F9CFB003}" destId="{C511A33B-48E5-A941-BB75-F948364FE029}" srcOrd="0" destOrd="0" presId="urn:microsoft.com/office/officeart/2005/8/layout/orgChart1"/>
    <dgm:cxn modelId="{A29AE4A3-8855-7046-895F-DE000610EB3C}" type="presOf" srcId="{2DFBE585-9C9A-A746-8092-1331EFA519FF}" destId="{ED2B9D2A-C010-4D41-AEEE-DD85104C3BF3}" srcOrd="0" destOrd="0" presId="urn:microsoft.com/office/officeart/2005/8/layout/orgChart1"/>
    <dgm:cxn modelId="{B3741390-3B1A-8447-9DEA-25485B664A9A}" srcId="{C8A6C709-82CA-E04D-A271-04C55B8F826A}" destId="{76D030E8-0353-1D42-B1E4-07BF06B3A554}" srcOrd="0" destOrd="0" parTransId="{FD194BF3-0C58-3345-BB22-9409F9E066C3}" sibTransId="{54766A0C-F0BD-A14A-9E2F-9D564A63BFB6}"/>
    <dgm:cxn modelId="{42F31EEC-01D9-3641-A6F3-18A31485BF50}" type="presOf" srcId="{98A35B51-7382-1B48-8B69-DA08A9A594AA}" destId="{67C0D05D-9A58-2942-B4BC-0CB645476E81}" srcOrd="0" destOrd="0" presId="urn:microsoft.com/office/officeart/2005/8/layout/orgChart1"/>
    <dgm:cxn modelId="{D1A75DF0-1098-2342-9876-A2EBB0096063}" type="presOf" srcId="{49CC47BF-D961-0C4D-94D0-4179038D60D5}" destId="{69CD0E03-2C63-0B4A-A153-AF0FAB283A0A}" srcOrd="0" destOrd="0" presId="urn:microsoft.com/office/officeart/2005/8/layout/orgChart1"/>
    <dgm:cxn modelId="{7C1168D3-DA5D-F74E-9D86-EF8BA0E2384F}" type="presOf" srcId="{76D030E8-0353-1D42-B1E4-07BF06B3A554}" destId="{6D513C35-63A5-624B-A5A9-625B41834BC2}" srcOrd="1" destOrd="0" presId="urn:microsoft.com/office/officeart/2005/8/layout/orgChart1"/>
    <dgm:cxn modelId="{E5881893-9323-ED4A-9694-9CE5C89813C9}" srcId="{76D030E8-0353-1D42-B1E4-07BF06B3A554}" destId="{5ED1640F-2C59-7042-9DAA-9ADF8E9A2059}" srcOrd="7" destOrd="0" parTransId="{8A8FF329-542C-E64E-9682-AE0804B419A8}" sibTransId="{7F44BF36-8FF0-F84C-9B13-0FDE05D3FF14}"/>
    <dgm:cxn modelId="{25AFDFED-7BFC-7C4B-8688-17D3CF589268}" srcId="{76D030E8-0353-1D42-B1E4-07BF06B3A554}" destId="{3AB414B4-5F75-974A-8456-C0C8570FFA90}" srcOrd="5" destOrd="0" parTransId="{70608556-72A2-8849-91C2-93D97EB992CF}" sibTransId="{E720CE7C-CF2F-5341-99B2-93AB41A4E9BB}"/>
    <dgm:cxn modelId="{27F2BE67-B97D-8642-A2A5-B23746915F6F}" srcId="{76D030E8-0353-1D42-B1E4-07BF06B3A554}" destId="{8D9D6E2A-8429-D64D-AABC-FF6F89AB48BB}" srcOrd="3" destOrd="0" parTransId="{303E58F5-2DD0-E94B-9C35-92F38EB81888}" sibTransId="{3FA6B4E8-F856-A14C-8982-7E2A0AD527D4}"/>
    <dgm:cxn modelId="{8989814F-83B6-DA49-B5E3-55438EB93FA9}" type="presOf" srcId="{76D030E8-0353-1D42-B1E4-07BF06B3A554}" destId="{099951B0-450C-7648-91D1-2D9CAD445030}" srcOrd="0" destOrd="0" presId="urn:microsoft.com/office/officeart/2005/8/layout/orgChart1"/>
    <dgm:cxn modelId="{8E35EF76-988C-45FB-BF72-B5C48F0029F6}" srcId="{5ED1640F-2C59-7042-9DAA-9ADF8E9A2059}" destId="{CB9B2C8F-A00D-42EE-92D2-D99F215EFB72}" srcOrd="2" destOrd="0" parTransId="{654D563A-F728-4911-BDF8-D5DD1CBC79BC}" sibTransId="{8C8E0272-F371-4F92-A740-0ABAF335A743}"/>
    <dgm:cxn modelId="{E506848B-34F7-B145-900D-CCD019795DB2}" type="presOf" srcId="{6DE79607-C57A-418A-A831-880705DDB942}" destId="{26E82AD2-96ED-4990-A53C-A0D674885C50}" srcOrd="0" destOrd="0" presId="urn:microsoft.com/office/officeart/2005/8/layout/orgChart1"/>
    <dgm:cxn modelId="{30F12AD7-C3BB-6442-8CC5-A65E88588BCC}" type="presOf" srcId="{C0BA074E-37C5-41CC-8E23-C88EEE94A91C}" destId="{C7909C68-B09E-4ECB-9EDD-1AD4DDA5DDD3}" srcOrd="0" destOrd="0" presId="urn:microsoft.com/office/officeart/2005/8/layout/orgChart1"/>
    <dgm:cxn modelId="{9E903DF1-1917-704A-99EF-2F97257727E4}" type="presOf" srcId="{CC6B98DE-495B-8E49-B193-34DD947F11DA}" destId="{806C0648-2FD5-C04C-B6B4-84E4278AFCB4}" srcOrd="0" destOrd="0" presId="urn:microsoft.com/office/officeart/2005/8/layout/orgChart1"/>
    <dgm:cxn modelId="{ECF5EA5A-CED4-0049-B7F4-2090F9AE1687}" type="presOf" srcId="{864CABD0-1C09-0444-8E6D-DB1D62665AA4}" destId="{7E2FE250-AA93-BB48-A72A-61B6AF5CD136}" srcOrd="1" destOrd="0" presId="urn:microsoft.com/office/officeart/2005/8/layout/orgChart1"/>
    <dgm:cxn modelId="{FE2EDD57-0EFC-A449-AFAC-0EBC1DA780A5}" srcId="{3AB414B4-5F75-974A-8456-C0C8570FFA90}" destId="{864CABD0-1C09-0444-8E6D-DB1D62665AA4}" srcOrd="0" destOrd="0" parTransId="{DCA86DDE-C2F2-1343-A2FB-9716F9CFB003}" sibTransId="{B6BE5C51-A0D0-AE4B-AAD1-FEBAC918721F}"/>
    <dgm:cxn modelId="{8035A4C0-D524-4743-9BB4-6C7008DB37BC}" type="presOf" srcId="{7560A753-3EC3-3C4B-8B6B-A86C6874E36C}" destId="{58B88A86-5100-9742-AD97-4F343B928ACD}" srcOrd="0" destOrd="0" presId="urn:microsoft.com/office/officeart/2005/8/layout/orgChart1"/>
    <dgm:cxn modelId="{06D02B67-8AFE-B049-895D-04B448180A2E}" type="presOf" srcId="{8D9D6E2A-8429-D64D-AABC-FF6F89AB48BB}" destId="{4BE8A630-A19E-974C-8801-3DFA312479C1}" srcOrd="0" destOrd="0" presId="urn:microsoft.com/office/officeart/2005/8/layout/orgChart1"/>
    <dgm:cxn modelId="{E6B28570-96E4-8943-97E3-819BFD0FF7D9}" type="presOf" srcId="{5ED1640F-2C59-7042-9DAA-9ADF8E9A2059}" destId="{FCF5E736-FB69-BF44-9F3A-FC68F450BDAE}" srcOrd="1" destOrd="0" presId="urn:microsoft.com/office/officeart/2005/8/layout/orgChart1"/>
    <dgm:cxn modelId="{CA627935-71BF-E143-945E-7CFDAAD65EAB}" srcId="{08CA4861-EB3C-0149-8BC6-F3F119D3D6AD}" destId="{7816E7F8-7012-9942-9D31-2D9542258883}" srcOrd="0" destOrd="0" parTransId="{5E3A8D6E-D6EC-F346-ACF0-BC1BAA9C8C91}" sibTransId="{15124601-BDB9-7740-821A-4C1DF8A173FE}"/>
    <dgm:cxn modelId="{5E359EDB-FB69-E04F-96A6-567BC6A84985}" type="presOf" srcId="{70608556-72A2-8849-91C2-93D97EB992CF}" destId="{F8E619CB-84ED-4F43-9D34-D8A1EB575013}" srcOrd="0" destOrd="0" presId="urn:microsoft.com/office/officeart/2005/8/layout/orgChart1"/>
    <dgm:cxn modelId="{FBA8B190-EE02-E442-9A7B-CF1BF908F5AE}" type="presOf" srcId="{E76EF841-58CB-4576-BA32-A7E35EAA763A}" destId="{DA217619-8B7C-45EB-8BB2-95935251B63A}" srcOrd="0" destOrd="0" presId="urn:microsoft.com/office/officeart/2005/8/layout/orgChart1"/>
    <dgm:cxn modelId="{AA0AF9CF-8F5B-A941-99D7-7C61D37D820A}" type="presOf" srcId="{19D1ECD0-C33B-524D-9B86-7AC9A045C09C}" destId="{60159387-BC03-3A41-8D73-489E8B976E57}" srcOrd="0" destOrd="0" presId="urn:microsoft.com/office/officeart/2005/8/layout/orgChart1"/>
    <dgm:cxn modelId="{5A36C6B3-A201-8048-9D9E-1EE8702A37D5}" type="presOf" srcId="{654D563A-F728-4911-BDF8-D5DD1CBC79BC}" destId="{072FD227-0064-4E27-A628-6BDAEA5FBD60}" srcOrd="0" destOrd="0" presId="urn:microsoft.com/office/officeart/2005/8/layout/orgChart1"/>
    <dgm:cxn modelId="{D316570B-D157-CC4F-934E-ADC5EED515FA}" type="presOf" srcId="{7816E7F8-7012-9942-9D31-2D9542258883}" destId="{062C38B9-3C12-1A4C-91F8-96373E180B65}" srcOrd="1" destOrd="0" presId="urn:microsoft.com/office/officeart/2005/8/layout/orgChart1"/>
    <dgm:cxn modelId="{E067A09F-1BB7-7342-95F1-1F951E727380}" type="presOf" srcId="{0B343974-45BF-4AEF-A69F-25A2ED80E101}" destId="{8C1A7B1F-33C9-4C2A-A5F3-BEA2E0AD2DAF}" srcOrd="1" destOrd="0" presId="urn:microsoft.com/office/officeart/2005/8/layout/orgChart1"/>
    <dgm:cxn modelId="{94B4BA63-11A3-1148-B143-7355AA1BB378}" type="presOf" srcId="{E76EF841-58CB-4576-BA32-A7E35EAA763A}" destId="{CC97CCFE-96AE-4963-ABF4-34CDE04ABA69}" srcOrd="1" destOrd="0" presId="urn:microsoft.com/office/officeart/2005/8/layout/orgChart1"/>
    <dgm:cxn modelId="{D53F1A80-FABE-3E4C-91EC-18B93D1573E7}" type="presOf" srcId="{C8A6C709-82CA-E04D-A271-04C55B8F826A}" destId="{D0F57CAA-42E3-BB4A-9200-D00754527E6E}" srcOrd="0" destOrd="0" presId="urn:microsoft.com/office/officeart/2005/8/layout/orgChart1"/>
    <dgm:cxn modelId="{C9790542-B0F7-9843-993E-7AC9FF13A010}" type="presOf" srcId="{CB9B2C8F-A00D-42EE-92D2-D99F215EFB72}" destId="{77161252-AFD6-4689-AFDD-7935AA687C56}" srcOrd="1" destOrd="0" presId="urn:microsoft.com/office/officeart/2005/8/layout/orgChart1"/>
    <dgm:cxn modelId="{AED37011-CD30-534C-B850-7B7A6236F734}" type="presOf" srcId="{08E161E6-1730-403E-86A6-D33768B6FAAC}" destId="{315ED89A-0E56-4B22-8CCE-C2A0D73FBF90}" srcOrd="1" destOrd="0" presId="urn:microsoft.com/office/officeart/2005/8/layout/orgChart1"/>
    <dgm:cxn modelId="{262056B1-0F3F-40A8-9A0E-054AABB43BE4}" srcId="{3AB414B4-5F75-974A-8456-C0C8570FFA90}" destId="{E76EF841-58CB-4576-BA32-A7E35EAA763A}" srcOrd="2" destOrd="0" parTransId="{32774C54-49C2-4F7B-A512-F313512F266F}" sibTransId="{33AD4FCC-A949-4223-BC71-651563EDFD7F}"/>
    <dgm:cxn modelId="{03DF81EB-E22A-0647-BE61-CE20864E23B7}" srcId="{5ED1640F-2C59-7042-9DAA-9ADF8E9A2059}" destId="{564AC298-7295-3D4B-B803-D80B32D4ACE5}" srcOrd="0" destOrd="0" parTransId="{B384FE7F-2E66-C34A-8E1F-AAF90C650AFD}" sibTransId="{8C0139F0-BFA0-9642-999D-F1D1E9480E44}"/>
    <dgm:cxn modelId="{8EF66D76-8CFC-E846-96A7-6693DFE76B79}" type="presOf" srcId="{3AB414B4-5F75-974A-8456-C0C8570FFA90}" destId="{2B510303-113B-5947-9057-2BD46C2F0481}" srcOrd="1" destOrd="0" presId="urn:microsoft.com/office/officeart/2005/8/layout/orgChart1"/>
    <dgm:cxn modelId="{FCA167A8-4D36-47D5-A4A3-10DBEE9F2997}" srcId="{08CA4861-EB3C-0149-8BC6-F3F119D3D6AD}" destId="{6DE79607-C57A-418A-A831-880705DDB942}" srcOrd="1" destOrd="0" parTransId="{E6B8D1C9-E3E0-4FA6-B71E-8FD345860E0F}" sibTransId="{35126DA9-8484-4BBF-AA3C-9053375E5A79}"/>
    <dgm:cxn modelId="{B619FAB6-875E-DF4C-9AAD-CA47AE677CA7}" type="presOf" srcId="{B630AD17-5CA4-AB47-BE48-0D3C81661B34}" destId="{E569B45D-8D57-0841-8161-182160249047}" srcOrd="1" destOrd="0" presId="urn:microsoft.com/office/officeart/2005/8/layout/orgChart1"/>
    <dgm:cxn modelId="{4E19FB76-173E-ED4B-BFF1-28230FDC9206}" type="presOf" srcId="{8A8FF329-542C-E64E-9682-AE0804B419A8}" destId="{6B6522C2-A14E-2746-A6EF-6BA341BCAAD9}" srcOrd="0" destOrd="0" presId="urn:microsoft.com/office/officeart/2005/8/layout/orgChart1"/>
    <dgm:cxn modelId="{48C99353-7BA7-EA42-916C-AE5E2CE55419}" type="presOf" srcId="{564AC298-7295-3D4B-B803-D80B32D4ACE5}" destId="{473A28FB-88FC-804D-9A3A-9B8FD01082A0}" srcOrd="0" destOrd="0" presId="urn:microsoft.com/office/officeart/2005/8/layout/orgChart1"/>
    <dgm:cxn modelId="{13097E28-A560-474D-B238-6571230D7103}" srcId="{76D030E8-0353-1D42-B1E4-07BF06B3A554}" destId="{08CA4861-EB3C-0149-8BC6-F3F119D3D6AD}" srcOrd="6" destOrd="0" parTransId="{D862E3BB-6E86-DC43-B8E6-4CEA7A8DD028}" sibTransId="{343AC02D-3897-2945-BAD9-ED01C6ECD358}"/>
    <dgm:cxn modelId="{072C8B26-56C0-4840-82A3-533BFB6AA1BD}" type="presOf" srcId="{8D9D6E2A-8429-D64D-AABC-FF6F89AB48BB}" destId="{56158A62-3A6A-4543-8C1A-D54BF39DFD88}" srcOrd="1" destOrd="0" presId="urn:microsoft.com/office/officeart/2005/8/layout/orgChart1"/>
    <dgm:cxn modelId="{BB1A89DB-B32F-244D-9221-08D5FA68EC46}" type="presOf" srcId="{564AC298-7295-3D4B-B803-D80B32D4ACE5}" destId="{429AEB15-F680-A64B-9B33-98C5CBB1368C}" srcOrd="1" destOrd="0" presId="urn:microsoft.com/office/officeart/2005/8/layout/orgChart1"/>
    <dgm:cxn modelId="{1FE8CE89-DE58-9F4C-AC16-D43E914BF064}" type="presOf" srcId="{E3E2DC1C-BF67-A34F-AF03-379CBF8A2B42}" destId="{5F68C6C1-522A-234B-8A8C-730C17E2D5BC}" srcOrd="1" destOrd="0" presId="urn:microsoft.com/office/officeart/2005/8/layout/orgChart1"/>
    <dgm:cxn modelId="{F0D6C185-602E-B543-BC78-39FB581ACE64}" type="presOf" srcId="{E45ABB34-DAA7-4669-80F1-0B1B1B023101}" destId="{8537B71F-EB42-4B7F-B417-DB3FE2AD380D}" srcOrd="0" destOrd="0" presId="urn:microsoft.com/office/officeart/2005/8/layout/orgChart1"/>
    <dgm:cxn modelId="{7A0FAF0E-9571-8B43-AF23-1D11AB233922}" type="presOf" srcId="{B630AD17-5CA4-AB47-BE48-0D3C81661B34}" destId="{3FFBF6A6-89AD-9F48-9FFB-95BCD31CC584}" srcOrd="0" destOrd="0" presId="urn:microsoft.com/office/officeart/2005/8/layout/orgChart1"/>
    <dgm:cxn modelId="{A1B82D0F-A168-415D-90FA-8ADF234F47FC}" srcId="{5ED1640F-2C59-7042-9DAA-9ADF8E9A2059}" destId="{08E161E6-1730-403E-86A6-D33768B6FAAC}" srcOrd="1" destOrd="0" parTransId="{A62110CD-BA3A-4EE3-95BB-360CD36029A7}" sibTransId="{ED50F2C2-FAF6-44EF-9A76-84730EAC2D95}"/>
    <dgm:cxn modelId="{C0390E21-D8E1-8B4D-A843-A926099CAB74}" type="presOf" srcId="{90635259-6886-4B18-80A7-A5AE180811A7}" destId="{E950A78A-1D92-40D4-8772-92750828215B}" srcOrd="0" destOrd="0" presId="urn:microsoft.com/office/officeart/2005/8/layout/orgChart1"/>
    <dgm:cxn modelId="{00EF64CE-6820-FB49-8618-5E8C28EDBF6C}" type="presOf" srcId="{C0BA074E-37C5-41CC-8E23-C88EEE94A91C}" destId="{9CABED56-80C5-4442-AFFC-42BEF372D051}" srcOrd="1" destOrd="0" presId="urn:microsoft.com/office/officeart/2005/8/layout/orgChart1"/>
    <dgm:cxn modelId="{C5A23403-0846-E247-8D47-1608B4438563}" type="presOf" srcId="{2DFBE585-9C9A-A746-8092-1331EFA519FF}" destId="{E24A8DC3-ED0F-D64C-9DF0-C25F8DA9E8A9}" srcOrd="1" destOrd="0" presId="urn:microsoft.com/office/officeart/2005/8/layout/orgChart1"/>
    <dgm:cxn modelId="{D939A343-77A8-0541-9F71-A0AC53CA7DB0}" type="presOf" srcId="{7816E7F8-7012-9942-9D31-2D9542258883}" destId="{526286A0-3D5A-C64A-A8E2-8F484FC11962}" srcOrd="0" destOrd="0" presId="urn:microsoft.com/office/officeart/2005/8/layout/orgChart1"/>
    <dgm:cxn modelId="{2EB85D79-9B81-8245-8D22-E439EB03413A}" type="presOf" srcId="{49CC47BF-D961-0C4D-94D0-4179038D60D5}" destId="{A059DD46-181E-4C41-9361-F90A54A56F67}" srcOrd="1" destOrd="0" presId="urn:microsoft.com/office/officeart/2005/8/layout/orgChart1"/>
    <dgm:cxn modelId="{0208673E-A4CC-BC4E-8F22-C3D8DE600D36}" srcId="{76D030E8-0353-1D42-B1E4-07BF06B3A554}" destId="{B630AD17-5CA4-AB47-BE48-0D3C81661B34}" srcOrd="0" destOrd="0" parTransId="{19D1ECD0-C33B-524D-9B86-7AC9A045C09C}" sibTransId="{ED7BE853-F068-B748-BEDF-C49B80C0FAAF}"/>
    <dgm:cxn modelId="{C17DB7DD-2C30-D44F-9312-7737B11E0070}" srcId="{76D030E8-0353-1D42-B1E4-07BF06B3A554}" destId="{E3E2DC1C-BF67-A34F-AF03-379CBF8A2B42}" srcOrd="1" destOrd="0" parTransId="{CC6B98DE-495B-8E49-B193-34DD947F11DA}" sibTransId="{CEA133D2-A748-704C-9931-12475D2F762E}"/>
    <dgm:cxn modelId="{182D4624-D472-FF40-B47F-FF277A735149}" type="presOf" srcId="{5ED1640F-2C59-7042-9DAA-9ADF8E9A2059}" destId="{DEF69E1A-CAAB-084A-9E60-43EACACFCABC}" srcOrd="0" destOrd="0" presId="urn:microsoft.com/office/officeart/2005/8/layout/orgChart1"/>
    <dgm:cxn modelId="{3B5102F3-D30A-D848-8B90-8445909C2C6A}" type="presOf" srcId="{A62110CD-BA3A-4EE3-95BB-360CD36029A7}" destId="{B98CD2F9-4BC4-4EE0-9525-45968D7C4FA0}" srcOrd="0" destOrd="0" presId="urn:microsoft.com/office/officeart/2005/8/layout/orgChart1"/>
    <dgm:cxn modelId="{8777944A-5B48-3E43-B632-DE43C47455C5}" type="presOf" srcId="{32774C54-49C2-4F7B-A512-F313512F266F}" destId="{86BE26A3-F4AD-4DB6-985E-0C9AFFA32BE5}" srcOrd="0" destOrd="0" presId="urn:microsoft.com/office/officeart/2005/8/layout/orgChart1"/>
    <dgm:cxn modelId="{C4A048EF-2F04-674C-8BB5-36BA01C5561B}" type="presOf" srcId="{D862E3BB-6E86-DC43-B8E6-4CEA7A8DD028}" destId="{45FEE2B0-CFD1-DF4B-BBE8-9D3284019819}" srcOrd="0" destOrd="0" presId="urn:microsoft.com/office/officeart/2005/8/layout/orgChart1"/>
    <dgm:cxn modelId="{FEBFB4C3-D7DB-224F-9BC9-CA6ACBB3A428}" type="presOf" srcId="{6DE79607-C57A-418A-A831-880705DDB942}" destId="{87F93F41-50AF-4214-B1C3-A1D243D54DF4}" srcOrd="1" destOrd="0" presId="urn:microsoft.com/office/officeart/2005/8/layout/orgChart1"/>
    <dgm:cxn modelId="{3BE02394-998F-1246-966A-7963E4ED9EB7}" type="presParOf" srcId="{D0F57CAA-42E3-BB4A-9200-D00754527E6E}" destId="{375E8400-F065-6841-86B0-364ADDDBE2CB}" srcOrd="0" destOrd="0" presId="urn:microsoft.com/office/officeart/2005/8/layout/orgChart1"/>
    <dgm:cxn modelId="{CEAD2A00-DA5F-AE4B-BE89-80D8BD0F7181}" type="presParOf" srcId="{375E8400-F065-6841-86B0-364ADDDBE2CB}" destId="{F9D70426-72F4-6D40-8565-3B8EA5111643}" srcOrd="0" destOrd="0" presId="urn:microsoft.com/office/officeart/2005/8/layout/orgChart1"/>
    <dgm:cxn modelId="{2878015C-CB52-8440-ABB6-115F1D2B8D9C}" type="presParOf" srcId="{F9D70426-72F4-6D40-8565-3B8EA5111643}" destId="{099951B0-450C-7648-91D1-2D9CAD445030}" srcOrd="0" destOrd="0" presId="urn:microsoft.com/office/officeart/2005/8/layout/orgChart1"/>
    <dgm:cxn modelId="{36A14DBE-9AE3-9D4C-8E8C-B2B88B954CAC}" type="presParOf" srcId="{F9D70426-72F4-6D40-8565-3B8EA5111643}" destId="{6D513C35-63A5-624B-A5A9-625B41834BC2}" srcOrd="1" destOrd="0" presId="urn:microsoft.com/office/officeart/2005/8/layout/orgChart1"/>
    <dgm:cxn modelId="{A554D319-BB1E-8A47-8495-121C9C2B3FEA}" type="presParOf" srcId="{375E8400-F065-6841-86B0-364ADDDBE2CB}" destId="{D0C48283-82A4-AD4E-9846-B318D5851489}" srcOrd="1" destOrd="0" presId="urn:microsoft.com/office/officeart/2005/8/layout/orgChart1"/>
    <dgm:cxn modelId="{412095DA-2119-0940-B2C8-16EDB862D562}" type="presParOf" srcId="{D0C48283-82A4-AD4E-9846-B318D5851489}" destId="{F8E619CB-84ED-4F43-9D34-D8A1EB575013}" srcOrd="0" destOrd="0" presId="urn:microsoft.com/office/officeart/2005/8/layout/orgChart1"/>
    <dgm:cxn modelId="{887DD253-245F-F941-AA93-92B6BB1E578D}" type="presParOf" srcId="{D0C48283-82A4-AD4E-9846-B318D5851489}" destId="{D3CAA6AD-17D2-8C4F-915A-19A7C198606A}" srcOrd="1" destOrd="0" presId="urn:microsoft.com/office/officeart/2005/8/layout/orgChart1"/>
    <dgm:cxn modelId="{9F2867E0-73A6-464B-8428-68D1CAC28A94}" type="presParOf" srcId="{D3CAA6AD-17D2-8C4F-915A-19A7C198606A}" destId="{8B534BF6-7B73-BA49-854F-79096226136B}" srcOrd="0" destOrd="0" presId="urn:microsoft.com/office/officeart/2005/8/layout/orgChart1"/>
    <dgm:cxn modelId="{FB9FFA20-8425-214B-8660-6414B29B90FB}" type="presParOf" srcId="{8B534BF6-7B73-BA49-854F-79096226136B}" destId="{B05C8449-76D4-5642-88B3-7BBA41448491}" srcOrd="0" destOrd="0" presId="urn:microsoft.com/office/officeart/2005/8/layout/orgChart1"/>
    <dgm:cxn modelId="{D3408C1A-F300-8E49-80CB-ACA3EFF942FF}" type="presParOf" srcId="{8B534BF6-7B73-BA49-854F-79096226136B}" destId="{2B510303-113B-5947-9057-2BD46C2F0481}" srcOrd="1" destOrd="0" presId="urn:microsoft.com/office/officeart/2005/8/layout/orgChart1"/>
    <dgm:cxn modelId="{F2685F34-ECD8-4F42-9A23-2E4C71F0B1A6}" type="presParOf" srcId="{D3CAA6AD-17D2-8C4F-915A-19A7C198606A}" destId="{CED28840-0F7D-F240-B24C-EF6016D84255}" srcOrd="1" destOrd="0" presId="urn:microsoft.com/office/officeart/2005/8/layout/orgChart1"/>
    <dgm:cxn modelId="{2314D9FF-02F3-BE42-93F4-14BF240DFD0F}" type="presParOf" srcId="{CED28840-0F7D-F240-B24C-EF6016D84255}" destId="{C511A33B-48E5-A941-BB75-F948364FE029}" srcOrd="0" destOrd="0" presId="urn:microsoft.com/office/officeart/2005/8/layout/orgChart1"/>
    <dgm:cxn modelId="{25A95A3E-6B6B-8F42-9BCE-057797803C68}" type="presParOf" srcId="{CED28840-0F7D-F240-B24C-EF6016D84255}" destId="{91662728-B122-EF4B-B0AA-29CADE5637B3}" srcOrd="1" destOrd="0" presId="urn:microsoft.com/office/officeart/2005/8/layout/orgChart1"/>
    <dgm:cxn modelId="{61FB434D-C175-9242-96E6-585ACDCCFE35}" type="presParOf" srcId="{91662728-B122-EF4B-B0AA-29CADE5637B3}" destId="{86C4F7AA-8804-5544-985A-CC721487B0AC}" srcOrd="0" destOrd="0" presId="urn:microsoft.com/office/officeart/2005/8/layout/orgChart1"/>
    <dgm:cxn modelId="{CC0C9EE3-D477-A442-BAC7-D4C5200947CC}" type="presParOf" srcId="{86C4F7AA-8804-5544-985A-CC721487B0AC}" destId="{7A1F66CC-E767-3C42-82DC-03E9261F0143}" srcOrd="0" destOrd="0" presId="urn:microsoft.com/office/officeart/2005/8/layout/orgChart1"/>
    <dgm:cxn modelId="{7C8348C2-7173-4E48-8AFD-B898BCE9D794}" type="presParOf" srcId="{86C4F7AA-8804-5544-985A-CC721487B0AC}" destId="{7E2FE250-AA93-BB48-A72A-61B6AF5CD136}" srcOrd="1" destOrd="0" presId="urn:microsoft.com/office/officeart/2005/8/layout/orgChart1"/>
    <dgm:cxn modelId="{CF12222E-7B6D-3841-A522-BD91507248A8}" type="presParOf" srcId="{91662728-B122-EF4B-B0AA-29CADE5637B3}" destId="{6777847F-31BB-0D4B-8816-D2FC70E266C3}" srcOrd="1" destOrd="0" presId="urn:microsoft.com/office/officeart/2005/8/layout/orgChart1"/>
    <dgm:cxn modelId="{F973770D-DB4E-3740-BD01-430200697EF0}" type="presParOf" srcId="{91662728-B122-EF4B-B0AA-29CADE5637B3}" destId="{DA8DE1D4-12A8-3C4C-ACE0-0F6096FBA876}" srcOrd="2" destOrd="0" presId="urn:microsoft.com/office/officeart/2005/8/layout/orgChart1"/>
    <dgm:cxn modelId="{FFBC5BD1-FE51-4249-B6E0-1BFBD51D977C}" type="presParOf" srcId="{CED28840-0F7D-F240-B24C-EF6016D84255}" destId="{8537B71F-EB42-4B7F-B417-DB3FE2AD380D}" srcOrd="2" destOrd="0" presId="urn:microsoft.com/office/officeart/2005/8/layout/orgChart1"/>
    <dgm:cxn modelId="{24584C2F-83DB-404C-B1BC-BA102B2831F1}" type="presParOf" srcId="{CED28840-0F7D-F240-B24C-EF6016D84255}" destId="{8EA06988-4D54-4A01-9163-2664F5AFD13E}" srcOrd="3" destOrd="0" presId="urn:microsoft.com/office/officeart/2005/8/layout/orgChart1"/>
    <dgm:cxn modelId="{BFBD18E9-0EDE-CD48-AC49-AEEBAD3CF317}" type="presParOf" srcId="{8EA06988-4D54-4A01-9163-2664F5AFD13E}" destId="{3F42BECA-2C91-483F-BB94-668579862AFB}" srcOrd="0" destOrd="0" presId="urn:microsoft.com/office/officeart/2005/8/layout/orgChart1"/>
    <dgm:cxn modelId="{33FF4D26-2BBC-A141-BEF7-3ECE770AD25E}" type="presParOf" srcId="{3F42BECA-2C91-483F-BB94-668579862AFB}" destId="{C7909C68-B09E-4ECB-9EDD-1AD4DDA5DDD3}" srcOrd="0" destOrd="0" presId="urn:microsoft.com/office/officeart/2005/8/layout/orgChart1"/>
    <dgm:cxn modelId="{A8083AD5-3C02-394D-A9A8-55358673FD02}" type="presParOf" srcId="{3F42BECA-2C91-483F-BB94-668579862AFB}" destId="{9CABED56-80C5-4442-AFFC-42BEF372D051}" srcOrd="1" destOrd="0" presId="urn:microsoft.com/office/officeart/2005/8/layout/orgChart1"/>
    <dgm:cxn modelId="{010E49C9-3F84-B54F-AE43-79B77F3D387A}" type="presParOf" srcId="{8EA06988-4D54-4A01-9163-2664F5AFD13E}" destId="{FCD15A3A-1FD0-4972-99F7-97FA4DD544FC}" srcOrd="1" destOrd="0" presId="urn:microsoft.com/office/officeart/2005/8/layout/orgChart1"/>
    <dgm:cxn modelId="{CE2BC42A-576F-3D49-8DBD-7D72FF2CEFC7}" type="presParOf" srcId="{8EA06988-4D54-4A01-9163-2664F5AFD13E}" destId="{E25D760F-6B3F-4CCA-823A-E4816790BF01}" srcOrd="2" destOrd="0" presId="urn:microsoft.com/office/officeart/2005/8/layout/orgChart1"/>
    <dgm:cxn modelId="{085AAC9B-B69C-8544-B3BA-27F96C3E0E4B}" type="presParOf" srcId="{CED28840-0F7D-F240-B24C-EF6016D84255}" destId="{86BE26A3-F4AD-4DB6-985E-0C9AFFA32BE5}" srcOrd="4" destOrd="0" presId="urn:microsoft.com/office/officeart/2005/8/layout/orgChart1"/>
    <dgm:cxn modelId="{2B697589-7126-9445-9F31-21A06A39D09F}" type="presParOf" srcId="{CED28840-0F7D-F240-B24C-EF6016D84255}" destId="{74FE9963-F893-45A0-B9BD-69BBC938D910}" srcOrd="5" destOrd="0" presId="urn:microsoft.com/office/officeart/2005/8/layout/orgChart1"/>
    <dgm:cxn modelId="{662F09C5-7221-3848-95FA-6F6091684C24}" type="presParOf" srcId="{74FE9963-F893-45A0-B9BD-69BBC938D910}" destId="{AA2483F4-C251-4E2C-BCBB-F0038A1EA3D4}" srcOrd="0" destOrd="0" presId="urn:microsoft.com/office/officeart/2005/8/layout/orgChart1"/>
    <dgm:cxn modelId="{1AEFA12A-3D91-4C4B-A726-3447B13693F6}" type="presParOf" srcId="{AA2483F4-C251-4E2C-BCBB-F0038A1EA3D4}" destId="{DA217619-8B7C-45EB-8BB2-95935251B63A}" srcOrd="0" destOrd="0" presId="urn:microsoft.com/office/officeart/2005/8/layout/orgChart1"/>
    <dgm:cxn modelId="{99D59F7F-1DCA-E644-B579-9AEF7C4261CB}" type="presParOf" srcId="{AA2483F4-C251-4E2C-BCBB-F0038A1EA3D4}" destId="{CC97CCFE-96AE-4963-ABF4-34CDE04ABA69}" srcOrd="1" destOrd="0" presId="urn:microsoft.com/office/officeart/2005/8/layout/orgChart1"/>
    <dgm:cxn modelId="{90CCC11B-0DDA-4F4E-A3BE-55AEF4B0E44F}" type="presParOf" srcId="{74FE9963-F893-45A0-B9BD-69BBC938D910}" destId="{E7926940-B46C-4469-A410-67A64DEA2AF4}" srcOrd="1" destOrd="0" presId="urn:microsoft.com/office/officeart/2005/8/layout/orgChart1"/>
    <dgm:cxn modelId="{1638631E-3668-B24F-8259-62D8BE249BD1}" type="presParOf" srcId="{74FE9963-F893-45A0-B9BD-69BBC938D910}" destId="{3CBCC1BC-FB47-42F7-940E-7A5EB9F6955B}" srcOrd="2" destOrd="0" presId="urn:microsoft.com/office/officeart/2005/8/layout/orgChart1"/>
    <dgm:cxn modelId="{3E865258-9174-274B-89AC-B63852DD01B0}" type="presParOf" srcId="{D3CAA6AD-17D2-8C4F-915A-19A7C198606A}" destId="{0D6C68DB-AED5-6C42-AC42-73F864B73FE6}" srcOrd="2" destOrd="0" presId="urn:microsoft.com/office/officeart/2005/8/layout/orgChart1"/>
    <dgm:cxn modelId="{B4BBF61A-1799-7441-81BF-E1A9AF810A6D}" type="presParOf" srcId="{D0C48283-82A4-AD4E-9846-B318D5851489}" destId="{45FEE2B0-CFD1-DF4B-BBE8-9D3284019819}" srcOrd="2" destOrd="0" presId="urn:microsoft.com/office/officeart/2005/8/layout/orgChart1"/>
    <dgm:cxn modelId="{5B569D94-C336-944D-AC1B-086600B974A2}" type="presParOf" srcId="{D0C48283-82A4-AD4E-9846-B318D5851489}" destId="{279918D6-62AB-1B45-8308-BB0792DDE14B}" srcOrd="3" destOrd="0" presId="urn:microsoft.com/office/officeart/2005/8/layout/orgChart1"/>
    <dgm:cxn modelId="{AC3E84EB-AB76-714C-A43D-2FCD72365AFF}" type="presParOf" srcId="{279918D6-62AB-1B45-8308-BB0792DDE14B}" destId="{EAE5875E-DF0E-E74C-9A63-7C7A39EEE290}" srcOrd="0" destOrd="0" presId="urn:microsoft.com/office/officeart/2005/8/layout/orgChart1"/>
    <dgm:cxn modelId="{420737E3-FEA6-8A47-A56D-9E43E6620E09}" type="presParOf" srcId="{EAE5875E-DF0E-E74C-9A63-7C7A39EEE290}" destId="{017B8E52-A718-A841-8D26-6708BB0C01E9}" srcOrd="0" destOrd="0" presId="urn:microsoft.com/office/officeart/2005/8/layout/orgChart1"/>
    <dgm:cxn modelId="{219E1BC2-3CB9-4741-8A51-F6DC924DAC89}" type="presParOf" srcId="{EAE5875E-DF0E-E74C-9A63-7C7A39EEE290}" destId="{C2DAD131-8F01-904D-8E36-32F6F9196C89}" srcOrd="1" destOrd="0" presId="urn:microsoft.com/office/officeart/2005/8/layout/orgChart1"/>
    <dgm:cxn modelId="{D132F5B2-6496-CA4C-BD37-532E92841350}" type="presParOf" srcId="{279918D6-62AB-1B45-8308-BB0792DDE14B}" destId="{B219F340-940A-AC43-A530-54AA0EE44212}" srcOrd="1" destOrd="0" presId="urn:microsoft.com/office/officeart/2005/8/layout/orgChart1"/>
    <dgm:cxn modelId="{46D52F18-FDD6-DB4A-B714-3C9F305EA979}" type="presParOf" srcId="{B219F340-940A-AC43-A530-54AA0EE44212}" destId="{EFA2B6AD-F7DA-A445-B6F3-15A093842F69}" srcOrd="0" destOrd="0" presId="urn:microsoft.com/office/officeart/2005/8/layout/orgChart1"/>
    <dgm:cxn modelId="{AB0ECE7E-CCC8-4C47-8D39-A63270485E4E}" type="presParOf" srcId="{B219F340-940A-AC43-A530-54AA0EE44212}" destId="{696CDAFB-E202-4545-8B64-5BC7002903D5}" srcOrd="1" destOrd="0" presId="urn:microsoft.com/office/officeart/2005/8/layout/orgChart1"/>
    <dgm:cxn modelId="{411E8BDF-BA4B-DD41-9393-98FD76E4B620}" type="presParOf" srcId="{696CDAFB-E202-4545-8B64-5BC7002903D5}" destId="{3FD6A0AB-BC38-A149-8A27-ED4DF452E571}" srcOrd="0" destOrd="0" presId="urn:microsoft.com/office/officeart/2005/8/layout/orgChart1"/>
    <dgm:cxn modelId="{6064DD05-B771-B148-A420-8D95AAF27AD0}" type="presParOf" srcId="{3FD6A0AB-BC38-A149-8A27-ED4DF452E571}" destId="{526286A0-3D5A-C64A-A8E2-8F484FC11962}" srcOrd="0" destOrd="0" presId="urn:microsoft.com/office/officeart/2005/8/layout/orgChart1"/>
    <dgm:cxn modelId="{BEFD8071-89AD-7844-97ED-E8FE0524CF80}" type="presParOf" srcId="{3FD6A0AB-BC38-A149-8A27-ED4DF452E571}" destId="{062C38B9-3C12-1A4C-91F8-96373E180B65}" srcOrd="1" destOrd="0" presId="urn:microsoft.com/office/officeart/2005/8/layout/orgChart1"/>
    <dgm:cxn modelId="{3CFC40A2-ABD6-D347-B601-B6AEBCCB719D}" type="presParOf" srcId="{696CDAFB-E202-4545-8B64-5BC7002903D5}" destId="{CE161433-8464-8E41-91F5-065EBA26857F}" srcOrd="1" destOrd="0" presId="urn:microsoft.com/office/officeart/2005/8/layout/orgChart1"/>
    <dgm:cxn modelId="{D7BC3372-27A8-A441-BBD5-1D4B6CDFACD5}" type="presParOf" srcId="{696CDAFB-E202-4545-8B64-5BC7002903D5}" destId="{49E7DA73-04B5-834E-8145-7AE27D61FBB5}" srcOrd="2" destOrd="0" presId="urn:microsoft.com/office/officeart/2005/8/layout/orgChart1"/>
    <dgm:cxn modelId="{74C4A018-DE74-364D-8EF6-C7F5835F2CA3}" type="presParOf" srcId="{B219F340-940A-AC43-A530-54AA0EE44212}" destId="{CFE0A0EB-17E9-40C2-8B69-E7D3225D1DD2}" srcOrd="2" destOrd="0" presId="urn:microsoft.com/office/officeart/2005/8/layout/orgChart1"/>
    <dgm:cxn modelId="{FA29853D-6223-5C42-A64B-872DF64D24FD}" type="presParOf" srcId="{B219F340-940A-AC43-A530-54AA0EE44212}" destId="{4B352E45-2915-49D5-A1FE-E2E7D15A4B4D}" srcOrd="3" destOrd="0" presId="urn:microsoft.com/office/officeart/2005/8/layout/orgChart1"/>
    <dgm:cxn modelId="{662D81F4-6B47-8A49-919A-5CD319968FED}" type="presParOf" srcId="{4B352E45-2915-49D5-A1FE-E2E7D15A4B4D}" destId="{7F2DF792-9D25-4177-973A-6E339B9AF1C4}" srcOrd="0" destOrd="0" presId="urn:microsoft.com/office/officeart/2005/8/layout/orgChart1"/>
    <dgm:cxn modelId="{4BDCEC70-9DCA-E14C-8508-36CB178A74BF}" type="presParOf" srcId="{7F2DF792-9D25-4177-973A-6E339B9AF1C4}" destId="{26E82AD2-96ED-4990-A53C-A0D674885C50}" srcOrd="0" destOrd="0" presId="urn:microsoft.com/office/officeart/2005/8/layout/orgChart1"/>
    <dgm:cxn modelId="{22894AA9-93DE-9B46-A95E-7DCD4A05E1D7}" type="presParOf" srcId="{7F2DF792-9D25-4177-973A-6E339B9AF1C4}" destId="{87F93F41-50AF-4214-B1C3-A1D243D54DF4}" srcOrd="1" destOrd="0" presId="urn:microsoft.com/office/officeart/2005/8/layout/orgChart1"/>
    <dgm:cxn modelId="{365EB056-1147-EC45-B797-B887CA213BCF}" type="presParOf" srcId="{4B352E45-2915-49D5-A1FE-E2E7D15A4B4D}" destId="{98C120A7-4803-4FB3-A871-7A33BBC19AF9}" srcOrd="1" destOrd="0" presId="urn:microsoft.com/office/officeart/2005/8/layout/orgChart1"/>
    <dgm:cxn modelId="{0869A97E-7D90-4244-B83A-A637200246B2}" type="presParOf" srcId="{4B352E45-2915-49D5-A1FE-E2E7D15A4B4D}" destId="{B479F558-871F-47C2-9075-1DF666D7EB2E}" srcOrd="2" destOrd="0" presId="urn:microsoft.com/office/officeart/2005/8/layout/orgChart1"/>
    <dgm:cxn modelId="{CC988CE4-EB83-7346-A81C-5D7E7C78D95F}" type="presParOf" srcId="{B219F340-940A-AC43-A530-54AA0EE44212}" destId="{E950A78A-1D92-40D4-8772-92750828215B}" srcOrd="4" destOrd="0" presId="urn:microsoft.com/office/officeart/2005/8/layout/orgChart1"/>
    <dgm:cxn modelId="{CD7FE500-A370-D746-AEA4-87B728F92FC3}" type="presParOf" srcId="{B219F340-940A-AC43-A530-54AA0EE44212}" destId="{C1254B78-EB82-4F24-ACCE-45A675FF4414}" srcOrd="5" destOrd="0" presId="urn:microsoft.com/office/officeart/2005/8/layout/orgChart1"/>
    <dgm:cxn modelId="{A0D23FD0-20EB-8645-BE8F-03BB815B44A3}" type="presParOf" srcId="{C1254B78-EB82-4F24-ACCE-45A675FF4414}" destId="{DE759604-6E76-4D81-8811-EE9546F0FDA6}" srcOrd="0" destOrd="0" presId="urn:microsoft.com/office/officeart/2005/8/layout/orgChart1"/>
    <dgm:cxn modelId="{F7F84588-3466-DD45-90EB-3BF6CE221669}" type="presParOf" srcId="{DE759604-6E76-4D81-8811-EE9546F0FDA6}" destId="{A7291C16-45B6-431B-912F-3BA91D991671}" srcOrd="0" destOrd="0" presId="urn:microsoft.com/office/officeart/2005/8/layout/orgChart1"/>
    <dgm:cxn modelId="{67E0FA47-27D6-9145-A044-8611B67BB590}" type="presParOf" srcId="{DE759604-6E76-4D81-8811-EE9546F0FDA6}" destId="{8C1A7B1F-33C9-4C2A-A5F3-BEA2E0AD2DAF}" srcOrd="1" destOrd="0" presId="urn:microsoft.com/office/officeart/2005/8/layout/orgChart1"/>
    <dgm:cxn modelId="{E764366D-5C9A-8C47-A988-19DEBED2D2C0}" type="presParOf" srcId="{C1254B78-EB82-4F24-ACCE-45A675FF4414}" destId="{EE7B95A2-604B-402E-A453-14F695095860}" srcOrd="1" destOrd="0" presId="urn:microsoft.com/office/officeart/2005/8/layout/orgChart1"/>
    <dgm:cxn modelId="{AB253330-0FBC-C24A-8400-A42C955B66ED}" type="presParOf" srcId="{C1254B78-EB82-4F24-ACCE-45A675FF4414}" destId="{C25F1849-9034-46FF-AA0F-77D642E3E296}" srcOrd="2" destOrd="0" presId="urn:microsoft.com/office/officeart/2005/8/layout/orgChart1"/>
    <dgm:cxn modelId="{FFA798C3-3B88-DF46-8BD1-9E519F5317DE}" type="presParOf" srcId="{279918D6-62AB-1B45-8308-BB0792DDE14B}" destId="{8F78951B-45F5-8845-B143-E2C19332FDE0}" srcOrd="2" destOrd="0" presId="urn:microsoft.com/office/officeart/2005/8/layout/orgChart1"/>
    <dgm:cxn modelId="{875107C0-D2E8-EE49-A601-66F34E6B8106}" type="presParOf" srcId="{D0C48283-82A4-AD4E-9846-B318D5851489}" destId="{6B6522C2-A14E-2746-A6EF-6BA341BCAAD9}" srcOrd="4" destOrd="0" presId="urn:microsoft.com/office/officeart/2005/8/layout/orgChart1"/>
    <dgm:cxn modelId="{99E61218-9F1C-D145-978D-4376458023B9}" type="presParOf" srcId="{D0C48283-82A4-AD4E-9846-B318D5851489}" destId="{9FEE8274-2899-6A42-8815-C4B898151165}" srcOrd="5" destOrd="0" presId="urn:microsoft.com/office/officeart/2005/8/layout/orgChart1"/>
    <dgm:cxn modelId="{CF260502-EA3A-764C-A63E-63D78E40C20B}" type="presParOf" srcId="{9FEE8274-2899-6A42-8815-C4B898151165}" destId="{713C23E6-28F6-3D4F-8A37-E821C29FC4C1}" srcOrd="0" destOrd="0" presId="urn:microsoft.com/office/officeart/2005/8/layout/orgChart1"/>
    <dgm:cxn modelId="{80A22EA0-8B3F-8345-B5C0-B09A9C822F93}" type="presParOf" srcId="{713C23E6-28F6-3D4F-8A37-E821C29FC4C1}" destId="{DEF69E1A-CAAB-084A-9E60-43EACACFCABC}" srcOrd="0" destOrd="0" presId="urn:microsoft.com/office/officeart/2005/8/layout/orgChart1"/>
    <dgm:cxn modelId="{E7988C82-2868-3240-B8F0-52B90F9AE93E}" type="presParOf" srcId="{713C23E6-28F6-3D4F-8A37-E821C29FC4C1}" destId="{FCF5E736-FB69-BF44-9F3A-FC68F450BDAE}" srcOrd="1" destOrd="0" presId="urn:microsoft.com/office/officeart/2005/8/layout/orgChart1"/>
    <dgm:cxn modelId="{9B00B4E1-EDD0-4948-B865-F9A6649B526C}" type="presParOf" srcId="{9FEE8274-2899-6A42-8815-C4B898151165}" destId="{68BB92F9-F740-784E-9081-6E332744B536}" srcOrd="1" destOrd="0" presId="urn:microsoft.com/office/officeart/2005/8/layout/orgChart1"/>
    <dgm:cxn modelId="{30E0787C-2A88-E542-B6E6-3107D411D3D8}" type="presParOf" srcId="{68BB92F9-F740-784E-9081-6E332744B536}" destId="{BDE31366-DA00-B348-8D13-0D1F4F8F0D11}" srcOrd="0" destOrd="0" presId="urn:microsoft.com/office/officeart/2005/8/layout/orgChart1"/>
    <dgm:cxn modelId="{5B7A21BE-4CB5-C94D-ACAE-B25F30BEE724}" type="presParOf" srcId="{68BB92F9-F740-784E-9081-6E332744B536}" destId="{B21351EE-5CBC-FE4D-BFFC-6DC2B7F007ED}" srcOrd="1" destOrd="0" presId="urn:microsoft.com/office/officeart/2005/8/layout/orgChart1"/>
    <dgm:cxn modelId="{7AFCD7C8-8351-2343-83A4-6468E2B99884}" type="presParOf" srcId="{B21351EE-5CBC-FE4D-BFFC-6DC2B7F007ED}" destId="{60DF0E73-FB1C-E148-A31B-842BCFCE50DC}" srcOrd="0" destOrd="0" presId="urn:microsoft.com/office/officeart/2005/8/layout/orgChart1"/>
    <dgm:cxn modelId="{69EDC750-9FB1-404C-B304-4ABF9FBE8AA9}" type="presParOf" srcId="{60DF0E73-FB1C-E148-A31B-842BCFCE50DC}" destId="{473A28FB-88FC-804D-9A3A-9B8FD01082A0}" srcOrd="0" destOrd="0" presId="urn:microsoft.com/office/officeart/2005/8/layout/orgChart1"/>
    <dgm:cxn modelId="{633B6A17-A55D-2246-A251-2551130F5F2C}" type="presParOf" srcId="{60DF0E73-FB1C-E148-A31B-842BCFCE50DC}" destId="{429AEB15-F680-A64B-9B33-98C5CBB1368C}" srcOrd="1" destOrd="0" presId="urn:microsoft.com/office/officeart/2005/8/layout/orgChart1"/>
    <dgm:cxn modelId="{1FB0E3E1-59BA-164F-8F90-52011A664D7E}" type="presParOf" srcId="{B21351EE-5CBC-FE4D-BFFC-6DC2B7F007ED}" destId="{F51DA910-1373-A845-B996-C6C2E3319918}" srcOrd="1" destOrd="0" presId="urn:microsoft.com/office/officeart/2005/8/layout/orgChart1"/>
    <dgm:cxn modelId="{9285594E-990B-7247-8224-FBC4479939FF}" type="presParOf" srcId="{B21351EE-5CBC-FE4D-BFFC-6DC2B7F007ED}" destId="{F9289492-74E2-CF42-8BD2-0F1483BC99D9}" srcOrd="2" destOrd="0" presId="urn:microsoft.com/office/officeart/2005/8/layout/orgChart1"/>
    <dgm:cxn modelId="{BBD1943C-ED93-E241-B9A1-3FFE6E7D0531}" type="presParOf" srcId="{68BB92F9-F740-784E-9081-6E332744B536}" destId="{B98CD2F9-4BC4-4EE0-9525-45968D7C4FA0}" srcOrd="2" destOrd="0" presId="urn:microsoft.com/office/officeart/2005/8/layout/orgChart1"/>
    <dgm:cxn modelId="{0A3F50C2-FC73-9541-9773-AA4201F23F94}" type="presParOf" srcId="{68BB92F9-F740-784E-9081-6E332744B536}" destId="{21EE5AED-F26F-420E-86B3-2E97FF592527}" srcOrd="3" destOrd="0" presId="urn:microsoft.com/office/officeart/2005/8/layout/orgChart1"/>
    <dgm:cxn modelId="{EC71CC80-9314-5A4A-A2E3-D48C212D617B}" type="presParOf" srcId="{21EE5AED-F26F-420E-86B3-2E97FF592527}" destId="{67530D6A-DCDC-418F-8398-D152BBA61113}" srcOrd="0" destOrd="0" presId="urn:microsoft.com/office/officeart/2005/8/layout/orgChart1"/>
    <dgm:cxn modelId="{CE79B896-2AB4-BE49-A129-7D09B75F34F5}" type="presParOf" srcId="{67530D6A-DCDC-418F-8398-D152BBA61113}" destId="{36ECACD5-9D35-47CB-A9DE-1001E66E4366}" srcOrd="0" destOrd="0" presId="urn:microsoft.com/office/officeart/2005/8/layout/orgChart1"/>
    <dgm:cxn modelId="{9272DF0E-2740-CD4C-BDAC-C57AEF1732FF}" type="presParOf" srcId="{67530D6A-DCDC-418F-8398-D152BBA61113}" destId="{315ED89A-0E56-4B22-8CCE-C2A0D73FBF90}" srcOrd="1" destOrd="0" presId="urn:microsoft.com/office/officeart/2005/8/layout/orgChart1"/>
    <dgm:cxn modelId="{9DE3A327-683D-2A4A-A764-2034455178AD}" type="presParOf" srcId="{21EE5AED-F26F-420E-86B3-2E97FF592527}" destId="{015519F7-2C6F-4907-AD64-E9E0844F62B4}" srcOrd="1" destOrd="0" presId="urn:microsoft.com/office/officeart/2005/8/layout/orgChart1"/>
    <dgm:cxn modelId="{F3304422-CA0C-D146-97DC-3B8C531B6D67}" type="presParOf" srcId="{21EE5AED-F26F-420E-86B3-2E97FF592527}" destId="{3FC82AEB-3D56-4300-8088-C34BA6F53F92}" srcOrd="2" destOrd="0" presId="urn:microsoft.com/office/officeart/2005/8/layout/orgChart1"/>
    <dgm:cxn modelId="{16814C05-8A71-DD43-BE31-F1A387854141}" type="presParOf" srcId="{68BB92F9-F740-784E-9081-6E332744B536}" destId="{072FD227-0064-4E27-A628-6BDAEA5FBD60}" srcOrd="4" destOrd="0" presId="urn:microsoft.com/office/officeart/2005/8/layout/orgChart1"/>
    <dgm:cxn modelId="{1DC264EB-5749-AE40-A958-9F8896450E1F}" type="presParOf" srcId="{68BB92F9-F740-784E-9081-6E332744B536}" destId="{98CE31B9-9A04-4229-B8BF-F91D34D4E159}" srcOrd="5" destOrd="0" presId="urn:microsoft.com/office/officeart/2005/8/layout/orgChart1"/>
    <dgm:cxn modelId="{671FA7D9-AB17-0545-BE26-2F4D45431218}" type="presParOf" srcId="{98CE31B9-9A04-4229-B8BF-F91D34D4E159}" destId="{8534C001-6C1F-4346-82CB-D2DF40D5399D}" srcOrd="0" destOrd="0" presId="urn:microsoft.com/office/officeart/2005/8/layout/orgChart1"/>
    <dgm:cxn modelId="{BF828AED-37E3-224D-A8A9-DC74B41AC86F}" type="presParOf" srcId="{8534C001-6C1F-4346-82CB-D2DF40D5399D}" destId="{1D0EEDE6-8AB1-4297-9930-83DEC5CC7B72}" srcOrd="0" destOrd="0" presId="urn:microsoft.com/office/officeart/2005/8/layout/orgChart1"/>
    <dgm:cxn modelId="{B17CC1FB-2EEC-2544-B4C1-12595D05971B}" type="presParOf" srcId="{8534C001-6C1F-4346-82CB-D2DF40D5399D}" destId="{77161252-AFD6-4689-AFDD-7935AA687C56}" srcOrd="1" destOrd="0" presId="urn:microsoft.com/office/officeart/2005/8/layout/orgChart1"/>
    <dgm:cxn modelId="{29B8FE74-F922-3046-90B2-009ED2CDF840}" type="presParOf" srcId="{98CE31B9-9A04-4229-B8BF-F91D34D4E159}" destId="{DDEA7E80-8488-4AFD-ADBA-B7341EE8147E}" srcOrd="1" destOrd="0" presId="urn:microsoft.com/office/officeart/2005/8/layout/orgChart1"/>
    <dgm:cxn modelId="{04662E35-A5AE-6546-BAF8-1F063756AD30}" type="presParOf" srcId="{98CE31B9-9A04-4229-B8BF-F91D34D4E159}" destId="{5621B638-D9D3-4D20-985E-DFE1CAD216FC}" srcOrd="2" destOrd="0" presId="urn:microsoft.com/office/officeart/2005/8/layout/orgChart1"/>
    <dgm:cxn modelId="{21AD0B11-20C9-D44C-9FF6-07335CA784F9}" type="presParOf" srcId="{9FEE8274-2899-6A42-8815-C4B898151165}" destId="{08849785-E20B-CC48-A732-E4C4C0E27A4B}" srcOrd="2" destOrd="0" presId="urn:microsoft.com/office/officeart/2005/8/layout/orgChart1"/>
    <dgm:cxn modelId="{54A55354-0BC5-6347-9BA4-972D74CCD348}" type="presParOf" srcId="{375E8400-F065-6841-86B0-364ADDDBE2CB}" destId="{AE72BA7D-E2E3-6B46-9F87-D7B246575E76}" srcOrd="2" destOrd="0" presId="urn:microsoft.com/office/officeart/2005/8/layout/orgChart1"/>
    <dgm:cxn modelId="{D74849E9-8B17-6940-9C9A-28296D9CAB56}" type="presParOf" srcId="{AE72BA7D-E2E3-6B46-9F87-D7B246575E76}" destId="{60159387-BC03-3A41-8D73-489E8B976E57}" srcOrd="0" destOrd="0" presId="urn:microsoft.com/office/officeart/2005/8/layout/orgChart1"/>
    <dgm:cxn modelId="{D86D9B69-C1C0-E540-84CC-AECDE33ECD9F}" type="presParOf" srcId="{AE72BA7D-E2E3-6B46-9F87-D7B246575E76}" destId="{2147329A-A2A4-8E46-96F8-B6229854E2F6}" srcOrd="1" destOrd="0" presId="urn:microsoft.com/office/officeart/2005/8/layout/orgChart1"/>
    <dgm:cxn modelId="{C4601972-1EF8-3B40-9C70-729907A61E6F}" type="presParOf" srcId="{2147329A-A2A4-8E46-96F8-B6229854E2F6}" destId="{09806DDC-E8E7-F641-BE21-BA9BFF90435B}" srcOrd="0" destOrd="0" presId="urn:microsoft.com/office/officeart/2005/8/layout/orgChart1"/>
    <dgm:cxn modelId="{4E50C664-B476-DD48-B05A-4530B3139E3B}" type="presParOf" srcId="{09806DDC-E8E7-F641-BE21-BA9BFF90435B}" destId="{3FFBF6A6-89AD-9F48-9FFB-95BCD31CC584}" srcOrd="0" destOrd="0" presId="urn:microsoft.com/office/officeart/2005/8/layout/orgChart1"/>
    <dgm:cxn modelId="{15B15103-0F81-D14D-8DA2-AFEAAE765257}" type="presParOf" srcId="{09806DDC-E8E7-F641-BE21-BA9BFF90435B}" destId="{E569B45D-8D57-0841-8161-182160249047}" srcOrd="1" destOrd="0" presId="urn:microsoft.com/office/officeart/2005/8/layout/orgChart1"/>
    <dgm:cxn modelId="{C823D1CE-18B4-0943-94D7-68D2B38CAD55}" type="presParOf" srcId="{2147329A-A2A4-8E46-96F8-B6229854E2F6}" destId="{90A45B95-8342-AD41-A8AB-6A29B8526AAE}" srcOrd="1" destOrd="0" presId="urn:microsoft.com/office/officeart/2005/8/layout/orgChart1"/>
    <dgm:cxn modelId="{A08F61CE-8AA1-4042-BDB3-F6B312A77BF0}" type="presParOf" srcId="{2147329A-A2A4-8E46-96F8-B6229854E2F6}" destId="{760D3E8C-4D1F-B44D-A50E-037807DA8825}" srcOrd="2" destOrd="0" presId="urn:microsoft.com/office/officeart/2005/8/layout/orgChart1"/>
    <dgm:cxn modelId="{765617E2-CB20-5F4D-BDD5-8482B4343E90}" type="presParOf" srcId="{AE72BA7D-E2E3-6B46-9F87-D7B246575E76}" destId="{806C0648-2FD5-C04C-B6B4-84E4278AFCB4}" srcOrd="2" destOrd="0" presId="urn:microsoft.com/office/officeart/2005/8/layout/orgChart1"/>
    <dgm:cxn modelId="{1D39CF8D-B120-5344-BF38-8E72B281CB44}" type="presParOf" srcId="{AE72BA7D-E2E3-6B46-9F87-D7B246575E76}" destId="{867D78A6-58E1-0F46-9927-BEAD32A479AB}" srcOrd="3" destOrd="0" presId="urn:microsoft.com/office/officeart/2005/8/layout/orgChart1"/>
    <dgm:cxn modelId="{75227CC3-5D00-5E4D-B9B6-D7CFC1EEC44A}" type="presParOf" srcId="{867D78A6-58E1-0F46-9927-BEAD32A479AB}" destId="{1250A8E0-D688-3149-8E79-F426A7F2C871}" srcOrd="0" destOrd="0" presId="urn:microsoft.com/office/officeart/2005/8/layout/orgChart1"/>
    <dgm:cxn modelId="{D223EB59-4E72-4A43-94F4-591A398F1536}" type="presParOf" srcId="{1250A8E0-D688-3149-8E79-F426A7F2C871}" destId="{901A9638-6169-F045-A379-1EFD00BAC2E1}" srcOrd="0" destOrd="0" presId="urn:microsoft.com/office/officeart/2005/8/layout/orgChart1"/>
    <dgm:cxn modelId="{2D659314-5542-2748-9AF3-79FEEE1FE4D4}" type="presParOf" srcId="{1250A8E0-D688-3149-8E79-F426A7F2C871}" destId="{5F68C6C1-522A-234B-8A8C-730C17E2D5BC}" srcOrd="1" destOrd="0" presId="urn:microsoft.com/office/officeart/2005/8/layout/orgChart1"/>
    <dgm:cxn modelId="{82E46CB1-35A5-4840-8709-C2486A2ACC85}" type="presParOf" srcId="{867D78A6-58E1-0F46-9927-BEAD32A479AB}" destId="{83652F00-9827-7049-9AE3-AEE2103F5A31}" srcOrd="1" destOrd="0" presId="urn:microsoft.com/office/officeart/2005/8/layout/orgChart1"/>
    <dgm:cxn modelId="{EE249045-E3F0-A748-8C18-3DBC980EEBDB}" type="presParOf" srcId="{867D78A6-58E1-0F46-9927-BEAD32A479AB}" destId="{C389308F-B918-E348-A994-29C2BE4F098E}" srcOrd="2" destOrd="0" presId="urn:microsoft.com/office/officeart/2005/8/layout/orgChart1"/>
    <dgm:cxn modelId="{D377F44B-3359-8441-BEC9-06DD89EF1700}" type="presParOf" srcId="{AE72BA7D-E2E3-6B46-9F87-D7B246575E76}" destId="{58B88A86-5100-9742-AD97-4F343B928ACD}" srcOrd="4" destOrd="0" presId="urn:microsoft.com/office/officeart/2005/8/layout/orgChart1"/>
    <dgm:cxn modelId="{4BB2AE03-32AE-894D-9C04-C41938926101}" type="presParOf" srcId="{AE72BA7D-E2E3-6B46-9F87-D7B246575E76}" destId="{C2F21B0B-21DE-E44B-92A7-FFFF8F2FDB3E}" srcOrd="5" destOrd="0" presId="urn:microsoft.com/office/officeart/2005/8/layout/orgChart1"/>
    <dgm:cxn modelId="{8345DBBC-785B-3544-8208-569244F11BA7}" type="presParOf" srcId="{C2F21B0B-21DE-E44B-92A7-FFFF8F2FDB3E}" destId="{2E5ED43D-6A50-8E4F-9B14-CB48312BB8A0}" srcOrd="0" destOrd="0" presId="urn:microsoft.com/office/officeart/2005/8/layout/orgChart1"/>
    <dgm:cxn modelId="{E5136EA9-979D-B749-8665-2A4A00661E0E}" type="presParOf" srcId="{2E5ED43D-6A50-8E4F-9B14-CB48312BB8A0}" destId="{69CD0E03-2C63-0B4A-A153-AF0FAB283A0A}" srcOrd="0" destOrd="0" presId="urn:microsoft.com/office/officeart/2005/8/layout/orgChart1"/>
    <dgm:cxn modelId="{8CBC1849-3F9D-1246-B9F4-675BD923BA8D}" type="presParOf" srcId="{2E5ED43D-6A50-8E4F-9B14-CB48312BB8A0}" destId="{A059DD46-181E-4C41-9361-F90A54A56F67}" srcOrd="1" destOrd="0" presId="urn:microsoft.com/office/officeart/2005/8/layout/orgChart1"/>
    <dgm:cxn modelId="{FC9976B8-CCDE-6046-8E80-50061CDC940B}" type="presParOf" srcId="{C2F21B0B-21DE-E44B-92A7-FFFF8F2FDB3E}" destId="{8F90CC94-C046-834C-A475-8E81BA8A0BBB}" srcOrd="1" destOrd="0" presId="urn:microsoft.com/office/officeart/2005/8/layout/orgChart1"/>
    <dgm:cxn modelId="{0A8A35B1-AF8A-0449-8DDF-4433CE5E47F8}" type="presParOf" srcId="{C2F21B0B-21DE-E44B-92A7-FFFF8F2FDB3E}" destId="{A2563AFD-6D7B-A840-9A2A-26186F37994F}" srcOrd="2" destOrd="0" presId="urn:microsoft.com/office/officeart/2005/8/layout/orgChart1"/>
    <dgm:cxn modelId="{467180E6-80C5-4C48-B252-AF02E0EECDC9}" type="presParOf" srcId="{AE72BA7D-E2E3-6B46-9F87-D7B246575E76}" destId="{919FCBAF-F5AA-0146-BCF7-3F837E2A3E15}" srcOrd="6" destOrd="0" presId="urn:microsoft.com/office/officeart/2005/8/layout/orgChart1"/>
    <dgm:cxn modelId="{F944C8F7-878A-FB40-8935-4602F7194629}" type="presParOf" srcId="{AE72BA7D-E2E3-6B46-9F87-D7B246575E76}" destId="{A60578FC-89C5-1547-8422-41EDCB8E9E1F}" srcOrd="7" destOrd="0" presId="urn:microsoft.com/office/officeart/2005/8/layout/orgChart1"/>
    <dgm:cxn modelId="{D7B29BED-DD79-2A45-A108-EC4133E90E6F}" type="presParOf" srcId="{A60578FC-89C5-1547-8422-41EDCB8E9E1F}" destId="{C26B29A6-29AF-6746-8A79-E0CED86675E2}" srcOrd="0" destOrd="0" presId="urn:microsoft.com/office/officeart/2005/8/layout/orgChart1"/>
    <dgm:cxn modelId="{013B6333-6752-0346-B683-A000B06B406D}" type="presParOf" srcId="{C26B29A6-29AF-6746-8A79-E0CED86675E2}" destId="{4BE8A630-A19E-974C-8801-3DFA312479C1}" srcOrd="0" destOrd="0" presId="urn:microsoft.com/office/officeart/2005/8/layout/orgChart1"/>
    <dgm:cxn modelId="{D9F2CF7B-F6B4-9440-8C66-D5828E04AF1C}" type="presParOf" srcId="{C26B29A6-29AF-6746-8A79-E0CED86675E2}" destId="{56158A62-3A6A-4543-8C1A-D54BF39DFD88}" srcOrd="1" destOrd="0" presId="urn:microsoft.com/office/officeart/2005/8/layout/orgChart1"/>
    <dgm:cxn modelId="{8CCD323E-8AC2-F34F-8B7E-EA68C28877D0}" type="presParOf" srcId="{A60578FC-89C5-1547-8422-41EDCB8E9E1F}" destId="{C95D6BF2-EDBD-F74F-BB88-959DF038C136}" srcOrd="1" destOrd="0" presId="urn:microsoft.com/office/officeart/2005/8/layout/orgChart1"/>
    <dgm:cxn modelId="{A7332097-BE05-104A-B39B-8DA3B6F77E68}" type="presParOf" srcId="{A60578FC-89C5-1547-8422-41EDCB8E9E1F}" destId="{BB9B293E-C606-EE49-9D03-AFCBFF9CD50D}" srcOrd="2" destOrd="0" presId="urn:microsoft.com/office/officeart/2005/8/layout/orgChart1"/>
    <dgm:cxn modelId="{18E5BAE3-0FF9-974D-9F20-5E0410E86F48}" type="presParOf" srcId="{AE72BA7D-E2E3-6B46-9F87-D7B246575E76}" destId="{67C0D05D-9A58-2942-B4BC-0CB645476E81}" srcOrd="8" destOrd="0" presId="urn:microsoft.com/office/officeart/2005/8/layout/orgChart1"/>
    <dgm:cxn modelId="{FD5CD7F7-0D69-5146-AE0C-CFA60F7DF7B5}" type="presParOf" srcId="{AE72BA7D-E2E3-6B46-9F87-D7B246575E76}" destId="{3E07D854-9B75-1A4B-8797-432EC5C874D0}" srcOrd="9" destOrd="0" presId="urn:microsoft.com/office/officeart/2005/8/layout/orgChart1"/>
    <dgm:cxn modelId="{DEB67B1E-8FD2-AA44-B2F3-AD04277D5BCD}" type="presParOf" srcId="{3E07D854-9B75-1A4B-8797-432EC5C874D0}" destId="{FC6FB2B7-C625-1E47-81B1-8444AC30A3A0}" srcOrd="0" destOrd="0" presId="urn:microsoft.com/office/officeart/2005/8/layout/orgChart1"/>
    <dgm:cxn modelId="{85CEA3FA-A152-5C4E-B3E7-C53600738A4D}" type="presParOf" srcId="{FC6FB2B7-C625-1E47-81B1-8444AC30A3A0}" destId="{ED2B9D2A-C010-4D41-AEEE-DD85104C3BF3}" srcOrd="0" destOrd="0" presId="urn:microsoft.com/office/officeart/2005/8/layout/orgChart1"/>
    <dgm:cxn modelId="{135FDAB3-AAEF-674C-B046-B9E69802E1D4}" type="presParOf" srcId="{FC6FB2B7-C625-1E47-81B1-8444AC30A3A0}" destId="{E24A8DC3-ED0F-D64C-9DF0-C25F8DA9E8A9}" srcOrd="1" destOrd="0" presId="urn:microsoft.com/office/officeart/2005/8/layout/orgChart1"/>
    <dgm:cxn modelId="{819DAB72-0775-EC4B-9458-D2178FC3C62B}" type="presParOf" srcId="{3E07D854-9B75-1A4B-8797-432EC5C874D0}" destId="{BE510848-7440-4049-B230-9E3901197E90}" srcOrd="1" destOrd="0" presId="urn:microsoft.com/office/officeart/2005/8/layout/orgChart1"/>
    <dgm:cxn modelId="{52E871BF-FF9F-9642-B3ED-66FF8D87EE95}" type="presParOf" srcId="{3E07D854-9B75-1A4B-8797-432EC5C874D0}" destId="{3CC4B98A-62E4-E743-9213-3C58875EDFED}" srcOrd="2" destOrd="0" presId="urn:microsoft.com/office/officeart/2005/8/layout/orgChart1"/>
  </dgm:cxnLst>
  <dgm:bg/>
  <dgm:whole>
    <a:ln>
      <a:miter lim="800000"/>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C0D05D-9A58-2942-B4BC-0CB645476E81}">
      <dsp:nvSpPr>
        <dsp:cNvPr id="0" name=""/>
        <dsp:cNvSpPr/>
      </dsp:nvSpPr>
      <dsp:spPr>
        <a:xfrm>
          <a:off x="4114800" y="877709"/>
          <a:ext cx="1357811" cy="1289646"/>
        </a:xfrm>
        <a:custGeom>
          <a:avLst/>
          <a:gdLst/>
          <a:ahLst/>
          <a:cxnLst/>
          <a:rect l="0" t="0" r="0" b="0"/>
          <a:pathLst>
            <a:path>
              <a:moveTo>
                <a:pt x="0" y="0"/>
              </a:moveTo>
              <a:lnTo>
                <a:pt x="0" y="1289646"/>
              </a:lnTo>
              <a:lnTo>
                <a:pt x="1357811" y="1289646"/>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19FCBAF-F5AA-0146-BCF7-3F837E2A3E15}">
      <dsp:nvSpPr>
        <dsp:cNvPr id="0" name=""/>
        <dsp:cNvSpPr/>
      </dsp:nvSpPr>
      <dsp:spPr>
        <a:xfrm>
          <a:off x="4114800" y="831989"/>
          <a:ext cx="1055865" cy="91440"/>
        </a:xfrm>
        <a:custGeom>
          <a:avLst/>
          <a:gdLst/>
          <a:ahLst/>
          <a:cxnLst/>
          <a:rect l="0" t="0" r="0" b="0"/>
          <a:pathLst>
            <a:path>
              <a:moveTo>
                <a:pt x="0" y="45720"/>
              </a:moveTo>
              <a:lnTo>
                <a:pt x="0" y="135691"/>
              </a:lnTo>
              <a:lnTo>
                <a:pt x="1055865" y="135691"/>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8B88A86-5100-9742-AD97-4F343B928ACD}">
      <dsp:nvSpPr>
        <dsp:cNvPr id="0" name=""/>
        <dsp:cNvSpPr/>
      </dsp:nvSpPr>
      <dsp:spPr>
        <a:xfrm>
          <a:off x="3019505" y="877709"/>
          <a:ext cx="1095294" cy="198082"/>
        </a:xfrm>
        <a:custGeom>
          <a:avLst/>
          <a:gdLst/>
          <a:ahLst/>
          <a:cxnLst/>
          <a:rect l="0" t="0" r="0" b="0"/>
          <a:pathLst>
            <a:path>
              <a:moveTo>
                <a:pt x="1095294" y="0"/>
              </a:moveTo>
              <a:lnTo>
                <a:pt x="1095294" y="198082"/>
              </a:lnTo>
              <a:lnTo>
                <a:pt x="0" y="198082"/>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06C0648-2FD5-C04C-B6B4-84E4278AFCB4}">
      <dsp:nvSpPr>
        <dsp:cNvPr id="0" name=""/>
        <dsp:cNvSpPr/>
      </dsp:nvSpPr>
      <dsp:spPr>
        <a:xfrm>
          <a:off x="4114800" y="877709"/>
          <a:ext cx="277693" cy="843742"/>
        </a:xfrm>
        <a:custGeom>
          <a:avLst/>
          <a:gdLst/>
          <a:ahLst/>
          <a:cxnLst/>
          <a:rect l="0" t="0" r="0" b="0"/>
          <a:pathLst>
            <a:path>
              <a:moveTo>
                <a:pt x="0" y="0"/>
              </a:moveTo>
              <a:lnTo>
                <a:pt x="0" y="843742"/>
              </a:lnTo>
              <a:lnTo>
                <a:pt x="277693" y="843742"/>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0159387-BC03-3A41-8D73-489E8B976E57}">
      <dsp:nvSpPr>
        <dsp:cNvPr id="0" name=""/>
        <dsp:cNvSpPr/>
      </dsp:nvSpPr>
      <dsp:spPr>
        <a:xfrm>
          <a:off x="3744419" y="877709"/>
          <a:ext cx="370380" cy="1042628"/>
        </a:xfrm>
        <a:custGeom>
          <a:avLst/>
          <a:gdLst/>
          <a:ahLst/>
          <a:cxnLst/>
          <a:rect l="0" t="0" r="0" b="0"/>
          <a:pathLst>
            <a:path>
              <a:moveTo>
                <a:pt x="370380" y="0"/>
              </a:moveTo>
              <a:lnTo>
                <a:pt x="370380" y="1042628"/>
              </a:lnTo>
              <a:lnTo>
                <a:pt x="0" y="1042628"/>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72FD227-0064-4E27-A628-6BDAEA5FBD60}">
      <dsp:nvSpPr>
        <dsp:cNvPr id="0" name=""/>
        <dsp:cNvSpPr/>
      </dsp:nvSpPr>
      <dsp:spPr>
        <a:xfrm>
          <a:off x="5128527" y="3776529"/>
          <a:ext cx="201424" cy="1820917"/>
        </a:xfrm>
        <a:custGeom>
          <a:avLst/>
          <a:gdLst/>
          <a:ahLst/>
          <a:cxnLst/>
          <a:rect l="0" t="0" r="0" b="0"/>
          <a:pathLst>
            <a:path>
              <a:moveTo>
                <a:pt x="0" y="0"/>
              </a:moveTo>
              <a:lnTo>
                <a:pt x="0" y="1820917"/>
              </a:lnTo>
              <a:lnTo>
                <a:pt x="201424" y="1820917"/>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98CD2F9-4BC4-4EE0-9525-45968D7C4FA0}">
      <dsp:nvSpPr>
        <dsp:cNvPr id="0" name=""/>
        <dsp:cNvSpPr/>
      </dsp:nvSpPr>
      <dsp:spPr>
        <a:xfrm>
          <a:off x="5128527" y="3776529"/>
          <a:ext cx="201424" cy="1322110"/>
        </a:xfrm>
        <a:custGeom>
          <a:avLst/>
          <a:gdLst/>
          <a:ahLst/>
          <a:cxnLst/>
          <a:rect l="0" t="0" r="0" b="0"/>
          <a:pathLst>
            <a:path>
              <a:moveTo>
                <a:pt x="0" y="0"/>
              </a:moveTo>
              <a:lnTo>
                <a:pt x="0" y="1322110"/>
              </a:lnTo>
              <a:lnTo>
                <a:pt x="201424" y="1322110"/>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DE31366-DA00-B348-8D13-0D1F4F8F0D11}">
      <dsp:nvSpPr>
        <dsp:cNvPr id="0" name=""/>
        <dsp:cNvSpPr/>
      </dsp:nvSpPr>
      <dsp:spPr>
        <a:xfrm>
          <a:off x="5128527" y="3776529"/>
          <a:ext cx="201424" cy="823303"/>
        </a:xfrm>
        <a:custGeom>
          <a:avLst/>
          <a:gdLst/>
          <a:ahLst/>
          <a:cxnLst/>
          <a:rect l="0" t="0" r="0" b="0"/>
          <a:pathLst>
            <a:path>
              <a:moveTo>
                <a:pt x="0" y="0"/>
              </a:moveTo>
              <a:lnTo>
                <a:pt x="0" y="823303"/>
              </a:lnTo>
              <a:lnTo>
                <a:pt x="201424" y="823303"/>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B6522C2-A14E-2746-A6EF-6BA341BCAAD9}">
      <dsp:nvSpPr>
        <dsp:cNvPr id="0" name=""/>
        <dsp:cNvSpPr/>
      </dsp:nvSpPr>
      <dsp:spPr>
        <a:xfrm>
          <a:off x="4114800" y="877709"/>
          <a:ext cx="1520041" cy="2265929"/>
        </a:xfrm>
        <a:custGeom>
          <a:avLst/>
          <a:gdLst/>
          <a:ahLst/>
          <a:cxnLst/>
          <a:rect l="0" t="0" r="0" b="0"/>
          <a:pathLst>
            <a:path>
              <a:moveTo>
                <a:pt x="0" y="0"/>
              </a:moveTo>
              <a:lnTo>
                <a:pt x="0" y="2133021"/>
              </a:lnTo>
              <a:lnTo>
                <a:pt x="1520041" y="2133021"/>
              </a:lnTo>
              <a:lnTo>
                <a:pt x="1520041" y="2265929"/>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950A78A-1D92-40D4-8772-92750828215B}">
      <dsp:nvSpPr>
        <dsp:cNvPr id="0" name=""/>
        <dsp:cNvSpPr/>
      </dsp:nvSpPr>
      <dsp:spPr>
        <a:xfrm>
          <a:off x="3633802" y="3776529"/>
          <a:ext cx="164551" cy="1820917"/>
        </a:xfrm>
        <a:custGeom>
          <a:avLst/>
          <a:gdLst/>
          <a:ahLst/>
          <a:cxnLst/>
          <a:rect l="0" t="0" r="0" b="0"/>
          <a:pathLst>
            <a:path>
              <a:moveTo>
                <a:pt x="0" y="0"/>
              </a:moveTo>
              <a:lnTo>
                <a:pt x="0" y="1820917"/>
              </a:lnTo>
              <a:lnTo>
                <a:pt x="164551" y="1820917"/>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FE0A0EB-17E9-40C2-8B69-E7D3225D1DD2}">
      <dsp:nvSpPr>
        <dsp:cNvPr id="0" name=""/>
        <dsp:cNvSpPr/>
      </dsp:nvSpPr>
      <dsp:spPr>
        <a:xfrm>
          <a:off x="3633802" y="3776529"/>
          <a:ext cx="164551" cy="1322110"/>
        </a:xfrm>
        <a:custGeom>
          <a:avLst/>
          <a:gdLst/>
          <a:ahLst/>
          <a:cxnLst/>
          <a:rect l="0" t="0" r="0" b="0"/>
          <a:pathLst>
            <a:path>
              <a:moveTo>
                <a:pt x="0" y="0"/>
              </a:moveTo>
              <a:lnTo>
                <a:pt x="0" y="1322110"/>
              </a:lnTo>
              <a:lnTo>
                <a:pt x="164551" y="1322110"/>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FA2B6AD-F7DA-A445-B6F3-15A093842F69}">
      <dsp:nvSpPr>
        <dsp:cNvPr id="0" name=""/>
        <dsp:cNvSpPr/>
      </dsp:nvSpPr>
      <dsp:spPr>
        <a:xfrm>
          <a:off x="3633802" y="3776529"/>
          <a:ext cx="164551" cy="823303"/>
        </a:xfrm>
        <a:custGeom>
          <a:avLst/>
          <a:gdLst/>
          <a:ahLst/>
          <a:cxnLst/>
          <a:rect l="0" t="0" r="0" b="0"/>
          <a:pathLst>
            <a:path>
              <a:moveTo>
                <a:pt x="0" y="0"/>
              </a:moveTo>
              <a:lnTo>
                <a:pt x="0" y="823303"/>
              </a:lnTo>
              <a:lnTo>
                <a:pt x="164551" y="823303"/>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5FEE2B0-CFD1-DF4B-BBE8-9D3284019819}">
      <dsp:nvSpPr>
        <dsp:cNvPr id="0" name=""/>
        <dsp:cNvSpPr/>
      </dsp:nvSpPr>
      <dsp:spPr>
        <a:xfrm>
          <a:off x="4069080" y="877709"/>
          <a:ext cx="91440" cy="2265929"/>
        </a:xfrm>
        <a:custGeom>
          <a:avLst/>
          <a:gdLst/>
          <a:ahLst/>
          <a:cxnLst/>
          <a:rect l="0" t="0" r="0" b="0"/>
          <a:pathLst>
            <a:path>
              <a:moveTo>
                <a:pt x="45720" y="0"/>
              </a:moveTo>
              <a:lnTo>
                <a:pt x="45720" y="2133021"/>
              </a:lnTo>
              <a:lnTo>
                <a:pt x="71035" y="2133021"/>
              </a:lnTo>
              <a:lnTo>
                <a:pt x="71035" y="2265929"/>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6BE26A3-F4AD-4DB6-985E-0C9AFFA32BE5}">
      <dsp:nvSpPr>
        <dsp:cNvPr id="0" name=""/>
        <dsp:cNvSpPr/>
      </dsp:nvSpPr>
      <dsp:spPr>
        <a:xfrm>
          <a:off x="2076889" y="3776529"/>
          <a:ext cx="189867" cy="1820917"/>
        </a:xfrm>
        <a:custGeom>
          <a:avLst/>
          <a:gdLst/>
          <a:ahLst/>
          <a:cxnLst/>
          <a:rect l="0" t="0" r="0" b="0"/>
          <a:pathLst>
            <a:path>
              <a:moveTo>
                <a:pt x="0" y="0"/>
              </a:moveTo>
              <a:lnTo>
                <a:pt x="0" y="1820917"/>
              </a:lnTo>
              <a:lnTo>
                <a:pt x="189867" y="1820917"/>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537B71F-EB42-4B7F-B417-DB3FE2AD380D}">
      <dsp:nvSpPr>
        <dsp:cNvPr id="0" name=""/>
        <dsp:cNvSpPr/>
      </dsp:nvSpPr>
      <dsp:spPr>
        <a:xfrm>
          <a:off x="2076889" y="3776529"/>
          <a:ext cx="189867" cy="1322110"/>
        </a:xfrm>
        <a:custGeom>
          <a:avLst/>
          <a:gdLst/>
          <a:ahLst/>
          <a:cxnLst/>
          <a:rect l="0" t="0" r="0" b="0"/>
          <a:pathLst>
            <a:path>
              <a:moveTo>
                <a:pt x="0" y="0"/>
              </a:moveTo>
              <a:lnTo>
                <a:pt x="0" y="1322110"/>
              </a:lnTo>
              <a:lnTo>
                <a:pt x="189867" y="1322110"/>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511A33B-48E5-A941-BB75-F948364FE029}">
      <dsp:nvSpPr>
        <dsp:cNvPr id="0" name=""/>
        <dsp:cNvSpPr/>
      </dsp:nvSpPr>
      <dsp:spPr>
        <a:xfrm>
          <a:off x="2076889" y="3776529"/>
          <a:ext cx="189867" cy="823303"/>
        </a:xfrm>
        <a:custGeom>
          <a:avLst/>
          <a:gdLst/>
          <a:ahLst/>
          <a:cxnLst/>
          <a:rect l="0" t="0" r="0" b="0"/>
          <a:pathLst>
            <a:path>
              <a:moveTo>
                <a:pt x="0" y="0"/>
              </a:moveTo>
              <a:lnTo>
                <a:pt x="0" y="823303"/>
              </a:lnTo>
              <a:lnTo>
                <a:pt x="189867" y="823303"/>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8E619CB-84ED-4F43-9D34-D8A1EB575013}">
      <dsp:nvSpPr>
        <dsp:cNvPr id="0" name=""/>
        <dsp:cNvSpPr/>
      </dsp:nvSpPr>
      <dsp:spPr>
        <a:xfrm>
          <a:off x="2583202" y="877709"/>
          <a:ext cx="1531597" cy="2265929"/>
        </a:xfrm>
        <a:custGeom>
          <a:avLst/>
          <a:gdLst/>
          <a:ahLst/>
          <a:cxnLst/>
          <a:rect l="0" t="0" r="0" b="0"/>
          <a:pathLst>
            <a:path>
              <a:moveTo>
                <a:pt x="1531597" y="0"/>
              </a:moveTo>
              <a:lnTo>
                <a:pt x="1531597" y="2133021"/>
              </a:lnTo>
              <a:lnTo>
                <a:pt x="0" y="2133021"/>
              </a:lnTo>
              <a:lnTo>
                <a:pt x="0" y="2265929"/>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99951B0-450C-7648-91D1-2D9CAD445030}">
      <dsp:nvSpPr>
        <dsp:cNvPr id="0" name=""/>
        <dsp:cNvSpPr/>
      </dsp:nvSpPr>
      <dsp:spPr>
        <a:xfrm>
          <a:off x="3168348" y="2932"/>
          <a:ext cx="1892902" cy="874776"/>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Accelerator Installation </a:t>
          </a:r>
          <a:br>
            <a:rPr lang="en-US" sz="1200" kern="1200" dirty="0" smtClean="0"/>
          </a:br>
          <a:r>
            <a:rPr lang="en-US" sz="1200" kern="1200" dirty="0" smtClean="0"/>
            <a:t>Manager</a:t>
          </a:r>
        </a:p>
        <a:p>
          <a:pPr lvl="0" algn="ctr" defTabSz="533400">
            <a:lnSpc>
              <a:spcPct val="90000"/>
            </a:lnSpc>
            <a:spcBef>
              <a:spcPct val="0"/>
            </a:spcBef>
            <a:spcAft>
              <a:spcPct val="35000"/>
            </a:spcAft>
          </a:pPr>
          <a:r>
            <a:rPr lang="en-US" sz="1200" b="1" kern="1200" dirty="0" smtClean="0"/>
            <a:t>Nick Gazis</a:t>
          </a:r>
        </a:p>
      </dsp:txBody>
      <dsp:txXfrm>
        <a:off x="3168348" y="2932"/>
        <a:ext cx="1892902" cy="874776"/>
      </dsp:txXfrm>
    </dsp:sp>
    <dsp:sp modelId="{B05C8449-76D4-5642-88B3-7BBA41448491}">
      <dsp:nvSpPr>
        <dsp:cNvPr id="0" name=""/>
        <dsp:cNvSpPr/>
      </dsp:nvSpPr>
      <dsp:spPr>
        <a:xfrm>
          <a:off x="1950310" y="3143638"/>
          <a:ext cx="1265783" cy="632891"/>
        </a:xfrm>
        <a:prstGeom prst="rect">
          <a:avLst/>
        </a:prstGeom>
        <a:solidFill>
          <a:srgbClr val="C0504D"/>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Area  Supervisor Tunnel (</a:t>
          </a:r>
          <a:r>
            <a:rPr lang="en-US" sz="1000" kern="1200" smtClean="0"/>
            <a:t>G01) </a:t>
          </a:r>
          <a:r>
            <a:rPr lang="en-US" sz="1000" kern="1200" dirty="0" smtClean="0"/>
            <a:t>&amp; </a:t>
          </a:r>
          <a:br>
            <a:rPr lang="en-US" sz="1000" kern="1200" dirty="0" smtClean="0"/>
          </a:br>
          <a:r>
            <a:rPr lang="en-US" sz="1000" kern="1200" dirty="0" smtClean="0"/>
            <a:t>FEB (levels 090 &amp; 100)</a:t>
          </a:r>
          <a:br>
            <a:rPr lang="en-US" sz="1000" kern="1200" dirty="0" smtClean="0"/>
          </a:br>
          <a:r>
            <a:rPr lang="en-US" sz="1000" b="1" kern="1200" dirty="0" smtClean="0"/>
            <a:t>Dennis de Wit</a:t>
          </a:r>
          <a:endParaRPr lang="en-US" sz="1000" b="1" kern="1200" dirty="0"/>
        </a:p>
      </dsp:txBody>
      <dsp:txXfrm>
        <a:off x="1950310" y="3143638"/>
        <a:ext cx="1265783" cy="632891"/>
      </dsp:txXfrm>
    </dsp:sp>
    <dsp:sp modelId="{7A1F66CC-E767-3C42-82DC-03E9261F0143}">
      <dsp:nvSpPr>
        <dsp:cNvPr id="0" name=""/>
        <dsp:cNvSpPr/>
      </dsp:nvSpPr>
      <dsp:spPr>
        <a:xfrm>
          <a:off x="2266756" y="4483336"/>
          <a:ext cx="600525" cy="232992"/>
        </a:xfrm>
        <a:prstGeom prst="rect">
          <a:avLst/>
        </a:prstGeom>
        <a:solidFill>
          <a:schemeClr val="accent3">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smtClean="0"/>
            <a:t>Mechanical </a:t>
          </a:r>
        </a:p>
      </dsp:txBody>
      <dsp:txXfrm>
        <a:off x="2266756" y="4483336"/>
        <a:ext cx="600525" cy="232992"/>
      </dsp:txXfrm>
    </dsp:sp>
    <dsp:sp modelId="{C7909C68-B09E-4ECB-9EDD-1AD4DDA5DDD3}">
      <dsp:nvSpPr>
        <dsp:cNvPr id="0" name=""/>
        <dsp:cNvSpPr/>
      </dsp:nvSpPr>
      <dsp:spPr>
        <a:xfrm>
          <a:off x="2266756" y="4982144"/>
          <a:ext cx="600525" cy="232992"/>
        </a:xfrm>
        <a:prstGeom prst="rect">
          <a:avLst/>
        </a:prstGeom>
        <a:solidFill>
          <a:schemeClr val="accent3">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smtClean="0"/>
            <a:t>Electrical</a:t>
          </a:r>
        </a:p>
      </dsp:txBody>
      <dsp:txXfrm>
        <a:off x="2266756" y="4982144"/>
        <a:ext cx="600525" cy="232992"/>
      </dsp:txXfrm>
    </dsp:sp>
    <dsp:sp modelId="{DA217619-8B7C-45EB-8BB2-95935251B63A}">
      <dsp:nvSpPr>
        <dsp:cNvPr id="0" name=""/>
        <dsp:cNvSpPr/>
      </dsp:nvSpPr>
      <dsp:spPr>
        <a:xfrm>
          <a:off x="2266756" y="5480951"/>
          <a:ext cx="600525" cy="232992"/>
        </a:xfrm>
        <a:prstGeom prst="rect">
          <a:avLst/>
        </a:prstGeom>
        <a:solidFill>
          <a:schemeClr val="accent3">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smtClean="0"/>
            <a:t>Utilities </a:t>
          </a:r>
        </a:p>
      </dsp:txBody>
      <dsp:txXfrm>
        <a:off x="2266756" y="5480951"/>
        <a:ext cx="600525" cy="232992"/>
      </dsp:txXfrm>
    </dsp:sp>
    <dsp:sp modelId="{017B8E52-A718-A841-8D26-6708BB0C01E9}">
      <dsp:nvSpPr>
        <dsp:cNvPr id="0" name=""/>
        <dsp:cNvSpPr/>
      </dsp:nvSpPr>
      <dsp:spPr>
        <a:xfrm>
          <a:off x="3507224" y="3143638"/>
          <a:ext cx="1265783" cy="632891"/>
        </a:xfrm>
        <a:prstGeom prst="rect">
          <a:avLst/>
        </a:prstGeom>
        <a:solidFill>
          <a:srgbClr val="C0504D"/>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Area Supervisor Gallery (G02 </a:t>
          </a:r>
          <a:r>
            <a:rPr lang="en-US" sz="1000" kern="1200" dirty="0" err="1" smtClean="0"/>
            <a:t>incl.Test</a:t>
          </a:r>
          <a:r>
            <a:rPr lang="en-US" sz="1000" kern="1200" dirty="0" smtClean="0"/>
            <a:t> Stand 2) </a:t>
          </a:r>
          <a:br>
            <a:rPr lang="en-US" sz="1000" kern="1200" dirty="0" smtClean="0"/>
          </a:br>
          <a:r>
            <a:rPr lang="en-US" sz="1000" b="1" kern="1200" dirty="0" smtClean="0"/>
            <a:t>Marcus Green</a:t>
          </a:r>
        </a:p>
      </dsp:txBody>
      <dsp:txXfrm>
        <a:off x="3507224" y="3143638"/>
        <a:ext cx="1265783" cy="632891"/>
      </dsp:txXfrm>
    </dsp:sp>
    <dsp:sp modelId="{526286A0-3D5A-C64A-A8E2-8F484FC11962}">
      <dsp:nvSpPr>
        <dsp:cNvPr id="0" name=""/>
        <dsp:cNvSpPr/>
      </dsp:nvSpPr>
      <dsp:spPr>
        <a:xfrm>
          <a:off x="3798354" y="4483336"/>
          <a:ext cx="600525" cy="232992"/>
        </a:xfrm>
        <a:prstGeom prst="rect">
          <a:avLst/>
        </a:prstGeom>
        <a:solidFill>
          <a:schemeClr val="accent3">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smtClean="0"/>
            <a:t>Mechanical</a:t>
          </a:r>
          <a:endParaRPr lang="en-US" sz="900" kern="1200" dirty="0" smtClean="0"/>
        </a:p>
      </dsp:txBody>
      <dsp:txXfrm>
        <a:off x="3798354" y="4483336"/>
        <a:ext cx="600525" cy="232992"/>
      </dsp:txXfrm>
    </dsp:sp>
    <dsp:sp modelId="{26E82AD2-96ED-4990-A53C-A0D674885C50}">
      <dsp:nvSpPr>
        <dsp:cNvPr id="0" name=""/>
        <dsp:cNvSpPr/>
      </dsp:nvSpPr>
      <dsp:spPr>
        <a:xfrm>
          <a:off x="3798354" y="4982144"/>
          <a:ext cx="600525" cy="232992"/>
        </a:xfrm>
        <a:prstGeom prst="rect">
          <a:avLst/>
        </a:prstGeom>
        <a:solidFill>
          <a:schemeClr val="accent3">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smtClean="0"/>
            <a:t>Electrical</a:t>
          </a:r>
          <a:endParaRPr lang="en-US" sz="900" kern="1200" dirty="0" smtClean="0"/>
        </a:p>
      </dsp:txBody>
      <dsp:txXfrm>
        <a:off x="3798354" y="4982144"/>
        <a:ext cx="600525" cy="232992"/>
      </dsp:txXfrm>
    </dsp:sp>
    <dsp:sp modelId="{A7291C16-45B6-431B-912F-3BA91D991671}">
      <dsp:nvSpPr>
        <dsp:cNvPr id="0" name=""/>
        <dsp:cNvSpPr/>
      </dsp:nvSpPr>
      <dsp:spPr>
        <a:xfrm>
          <a:off x="3798354" y="5480951"/>
          <a:ext cx="600525" cy="232992"/>
        </a:xfrm>
        <a:prstGeom prst="rect">
          <a:avLst/>
        </a:prstGeom>
        <a:solidFill>
          <a:schemeClr val="accent3">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smtClean="0"/>
            <a:t>Utilities</a:t>
          </a:r>
        </a:p>
      </dsp:txBody>
      <dsp:txXfrm>
        <a:off x="3798354" y="5480951"/>
        <a:ext cx="600525" cy="232992"/>
      </dsp:txXfrm>
    </dsp:sp>
    <dsp:sp modelId="{DEF69E1A-CAAB-084A-9E60-43EACACFCABC}">
      <dsp:nvSpPr>
        <dsp:cNvPr id="0" name=""/>
        <dsp:cNvSpPr/>
      </dsp:nvSpPr>
      <dsp:spPr>
        <a:xfrm>
          <a:off x="5001949" y="3143638"/>
          <a:ext cx="1265783" cy="632891"/>
        </a:xfrm>
        <a:prstGeom prst="rect">
          <a:avLst/>
        </a:prstGeom>
        <a:solidFill>
          <a:srgbClr val="C0504D"/>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Area Supervisor </a:t>
          </a:r>
          <a:r>
            <a:rPr lang="en-US" sz="1000" kern="1200" dirty="0" err="1" smtClean="0"/>
            <a:t>Cryobuildings</a:t>
          </a:r>
          <a:r>
            <a:rPr lang="en-US" sz="1000" kern="1200" dirty="0" smtClean="0"/>
            <a:t> (G04)</a:t>
          </a:r>
          <a:br>
            <a:rPr lang="en-US" sz="1000" kern="1200" dirty="0" smtClean="0"/>
          </a:br>
          <a:r>
            <a:rPr lang="en-US" sz="1000" b="1" kern="1200" dirty="0" err="1" smtClean="0"/>
            <a:t>Ila</a:t>
          </a:r>
          <a:r>
            <a:rPr lang="en-US" sz="1000" b="1" kern="1200" dirty="0" smtClean="0"/>
            <a:t> </a:t>
          </a:r>
          <a:r>
            <a:rPr lang="en-US" sz="1000" b="1" kern="1200" dirty="0" err="1" smtClean="0"/>
            <a:t>Sjoholm</a:t>
          </a:r>
          <a:endParaRPr lang="en-US" sz="1000" b="1" kern="1200" dirty="0"/>
        </a:p>
      </dsp:txBody>
      <dsp:txXfrm>
        <a:off x="5001949" y="3143638"/>
        <a:ext cx="1265783" cy="632891"/>
      </dsp:txXfrm>
    </dsp:sp>
    <dsp:sp modelId="{473A28FB-88FC-804D-9A3A-9B8FD01082A0}">
      <dsp:nvSpPr>
        <dsp:cNvPr id="0" name=""/>
        <dsp:cNvSpPr/>
      </dsp:nvSpPr>
      <dsp:spPr>
        <a:xfrm>
          <a:off x="5329951" y="4483336"/>
          <a:ext cx="600525" cy="232992"/>
        </a:xfrm>
        <a:prstGeom prst="rect">
          <a:avLst/>
        </a:prstGeom>
        <a:solidFill>
          <a:schemeClr val="accent3">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smtClean="0"/>
            <a:t>Mechanical</a:t>
          </a:r>
          <a:endParaRPr lang="en-US" sz="900" kern="1200" dirty="0"/>
        </a:p>
      </dsp:txBody>
      <dsp:txXfrm>
        <a:off x="5329951" y="4483336"/>
        <a:ext cx="600525" cy="232992"/>
      </dsp:txXfrm>
    </dsp:sp>
    <dsp:sp modelId="{36ECACD5-9D35-47CB-A9DE-1001E66E4366}">
      <dsp:nvSpPr>
        <dsp:cNvPr id="0" name=""/>
        <dsp:cNvSpPr/>
      </dsp:nvSpPr>
      <dsp:spPr>
        <a:xfrm>
          <a:off x="5329951" y="4982144"/>
          <a:ext cx="600525" cy="232992"/>
        </a:xfrm>
        <a:prstGeom prst="rect">
          <a:avLst/>
        </a:prstGeom>
        <a:solidFill>
          <a:schemeClr val="accent3">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smtClean="0"/>
            <a:t>Electrical</a:t>
          </a:r>
          <a:endParaRPr lang="en-US" sz="900" kern="1200" dirty="0"/>
        </a:p>
      </dsp:txBody>
      <dsp:txXfrm>
        <a:off x="5329951" y="4982144"/>
        <a:ext cx="600525" cy="232992"/>
      </dsp:txXfrm>
    </dsp:sp>
    <dsp:sp modelId="{1D0EEDE6-8AB1-4297-9930-83DEC5CC7B72}">
      <dsp:nvSpPr>
        <dsp:cNvPr id="0" name=""/>
        <dsp:cNvSpPr/>
      </dsp:nvSpPr>
      <dsp:spPr>
        <a:xfrm>
          <a:off x="5329951" y="5480951"/>
          <a:ext cx="600525" cy="232992"/>
        </a:xfrm>
        <a:prstGeom prst="rect">
          <a:avLst/>
        </a:prstGeom>
        <a:solidFill>
          <a:schemeClr val="accent3">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smtClean="0"/>
            <a:t>Utilities</a:t>
          </a:r>
          <a:endParaRPr lang="en-US" sz="900" kern="1200" dirty="0"/>
        </a:p>
      </dsp:txBody>
      <dsp:txXfrm>
        <a:off x="5329951" y="5480951"/>
        <a:ext cx="600525" cy="232992"/>
      </dsp:txXfrm>
    </dsp:sp>
    <dsp:sp modelId="{3FFBF6A6-89AD-9F48-9FFB-95BCD31CC584}">
      <dsp:nvSpPr>
        <dsp:cNvPr id="0" name=""/>
        <dsp:cNvSpPr/>
      </dsp:nvSpPr>
      <dsp:spPr>
        <a:xfrm>
          <a:off x="2560000" y="1544840"/>
          <a:ext cx="1184418" cy="750995"/>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Safety Team  </a:t>
          </a:r>
          <a:br>
            <a:rPr lang="en-US" sz="1200" kern="1200" dirty="0" smtClean="0"/>
          </a:br>
          <a:r>
            <a:rPr lang="en-US" sz="1200" b="1" kern="1200" dirty="0" smtClean="0"/>
            <a:t>Duy </a:t>
          </a:r>
          <a:r>
            <a:rPr lang="en-US" sz="1200" b="1" kern="1200" dirty="0" err="1" smtClean="0"/>
            <a:t>Phan</a:t>
          </a:r>
          <a:r>
            <a:rPr lang="en-US" sz="1200" b="1" kern="1200" dirty="0" smtClean="0"/>
            <a:t> </a:t>
          </a:r>
          <a:br>
            <a:rPr lang="en-US" sz="1200" b="1" kern="1200" dirty="0" smtClean="0"/>
          </a:br>
          <a:r>
            <a:rPr lang="en-US" sz="1200" b="0" kern="1200" dirty="0" smtClean="0"/>
            <a:t>Area Supervisors </a:t>
          </a:r>
          <a:r>
            <a:rPr lang="en-US" sz="1200" b="1" kern="1200" dirty="0" smtClean="0"/>
            <a:t/>
          </a:r>
          <a:br>
            <a:rPr lang="en-US" sz="1200" b="1" kern="1200" dirty="0" smtClean="0"/>
          </a:br>
          <a:r>
            <a:rPr lang="en-US" sz="1200" kern="1200" dirty="0" smtClean="0"/>
            <a:t>and ES&amp;H</a:t>
          </a:r>
        </a:p>
      </dsp:txBody>
      <dsp:txXfrm>
        <a:off x="2560000" y="1544840"/>
        <a:ext cx="1184418" cy="750995"/>
      </dsp:txXfrm>
    </dsp:sp>
    <dsp:sp modelId="{901A9638-6169-F045-A379-1EFD00BAC2E1}">
      <dsp:nvSpPr>
        <dsp:cNvPr id="0" name=""/>
        <dsp:cNvSpPr/>
      </dsp:nvSpPr>
      <dsp:spPr>
        <a:xfrm>
          <a:off x="4392493" y="1348010"/>
          <a:ext cx="991905" cy="746881"/>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Inst-Test-</a:t>
          </a:r>
          <a:r>
            <a:rPr lang="en-US" sz="1200" kern="1200" dirty="0" err="1" smtClean="0"/>
            <a:t>Commis</a:t>
          </a:r>
          <a:r>
            <a:rPr lang="en-US" sz="1200" kern="1200" dirty="0" smtClean="0"/>
            <a:t>. Plan </a:t>
          </a:r>
          <a:br>
            <a:rPr lang="en-US" sz="1200" kern="1200" dirty="0" smtClean="0"/>
          </a:br>
          <a:r>
            <a:rPr lang="en-US" sz="1200" kern="1200" dirty="0" smtClean="0"/>
            <a:t>(MS Project)</a:t>
          </a:r>
          <a:br>
            <a:rPr lang="en-US" sz="1200" kern="1200" dirty="0" smtClean="0"/>
          </a:br>
          <a:r>
            <a:rPr lang="en-US" sz="1200" b="1" kern="1200" dirty="0" smtClean="0"/>
            <a:t>Eugene Tanke</a:t>
          </a:r>
        </a:p>
      </dsp:txBody>
      <dsp:txXfrm>
        <a:off x="4392493" y="1348010"/>
        <a:ext cx="991905" cy="746881"/>
      </dsp:txXfrm>
    </dsp:sp>
    <dsp:sp modelId="{69CD0E03-2C63-0B4A-A153-AF0FAB283A0A}">
      <dsp:nvSpPr>
        <dsp:cNvPr id="0" name=""/>
        <dsp:cNvSpPr/>
      </dsp:nvSpPr>
      <dsp:spPr>
        <a:xfrm>
          <a:off x="1753721" y="759345"/>
          <a:ext cx="1265783" cy="632891"/>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solidFill>
                <a:schemeClr val="bg1"/>
              </a:solidFill>
            </a:rPr>
            <a:t>AD and ESS central Installation Services </a:t>
          </a:r>
          <a:br>
            <a:rPr lang="en-US" sz="1200" kern="1200" dirty="0" smtClean="0">
              <a:solidFill>
                <a:schemeClr val="bg1"/>
              </a:solidFill>
            </a:rPr>
          </a:br>
          <a:r>
            <a:rPr lang="en-US" sz="1100" kern="1200" dirty="0" smtClean="0">
              <a:solidFill>
                <a:schemeClr val="bg1"/>
              </a:solidFill>
            </a:rPr>
            <a:t>(ISC workgroup, etc.)</a:t>
          </a:r>
          <a:endParaRPr lang="en-US" sz="1100" kern="1200" dirty="0">
            <a:solidFill>
              <a:schemeClr val="bg1"/>
            </a:solidFill>
          </a:endParaRPr>
        </a:p>
      </dsp:txBody>
      <dsp:txXfrm>
        <a:off x="1753721" y="759345"/>
        <a:ext cx="1265783" cy="632891"/>
      </dsp:txXfrm>
    </dsp:sp>
    <dsp:sp modelId="{4BE8A630-A19E-974C-8801-3DFA312479C1}">
      <dsp:nvSpPr>
        <dsp:cNvPr id="0" name=""/>
        <dsp:cNvSpPr/>
      </dsp:nvSpPr>
      <dsp:spPr>
        <a:xfrm>
          <a:off x="5170665" y="651235"/>
          <a:ext cx="1265783" cy="632891"/>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RATS </a:t>
          </a:r>
          <a:r>
            <a:rPr lang="en-US" sz="1200" kern="1200" dirty="0" err="1" smtClean="0"/>
            <a:t>AreaSuper</a:t>
          </a:r>
          <a:r>
            <a:rPr lang="en-US" sz="1200" kern="1200" dirty="0" smtClean="0"/>
            <a:t/>
          </a:r>
          <a:br>
            <a:rPr lang="en-US" sz="1200" kern="1200" dirty="0" smtClean="0"/>
          </a:br>
          <a:r>
            <a:rPr lang="en-US" sz="1200" b="1" i="1" kern="1200" dirty="0" smtClean="0"/>
            <a:t>hiring process</a:t>
          </a:r>
          <a:endParaRPr lang="en-US" sz="1200" b="1" i="1" kern="1200" dirty="0"/>
        </a:p>
      </dsp:txBody>
      <dsp:txXfrm>
        <a:off x="5170665" y="651235"/>
        <a:ext cx="1265783" cy="632891"/>
      </dsp:txXfrm>
    </dsp:sp>
    <dsp:sp modelId="{ED2B9D2A-C010-4D41-AEEE-DD85104C3BF3}">
      <dsp:nvSpPr>
        <dsp:cNvPr id="0" name=""/>
        <dsp:cNvSpPr/>
      </dsp:nvSpPr>
      <dsp:spPr>
        <a:xfrm>
          <a:off x="5472611" y="1804832"/>
          <a:ext cx="1030461" cy="725046"/>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QA/QC  </a:t>
          </a:r>
          <a:br>
            <a:rPr lang="en-US" sz="1200" kern="1200" dirty="0" smtClean="0"/>
          </a:br>
          <a:r>
            <a:rPr lang="en-US" sz="1200" b="1" kern="1200" dirty="0" smtClean="0"/>
            <a:t>Kent </a:t>
          </a:r>
          <a:r>
            <a:rPr lang="en-US" sz="1200" b="1" kern="1200" dirty="0" err="1" smtClean="0"/>
            <a:t>Wigren</a:t>
          </a:r>
          <a:endParaRPr lang="en-US" sz="1200" b="1" kern="1200" dirty="0"/>
        </a:p>
      </dsp:txBody>
      <dsp:txXfrm>
        <a:off x="5472611" y="1804832"/>
        <a:ext cx="1030461" cy="725046"/>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9F57FC-B3FF-4DF2-9417-962901C07B3B}" type="datetimeFigureOut">
              <a:rPr lang="sv-SE" smtClean="0"/>
              <a:t>2017-04-05</a:t>
            </a:fld>
            <a:endParaRPr lang="sv-SE"/>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1A53A7-64CD-4D0E-AAE8-1AC9C79D7085}" type="slidenum">
              <a:rPr lang="sv-SE" smtClean="0"/>
              <a:t>‹#›</a:t>
            </a:fld>
            <a:endParaRPr lang="sv-SE"/>
          </a:p>
        </p:txBody>
      </p:sp>
    </p:spTree>
    <p:extLst>
      <p:ext uri="{BB962C8B-B14F-4D97-AF65-F5344CB8AC3E}">
        <p14:creationId xmlns:p14="http://schemas.microsoft.com/office/powerpoint/2010/main" val="1284655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61A53A7-64CD-4D0E-AAE8-1AC9C79D7085}" type="slidenum">
              <a:rPr lang="sv-SE" smtClean="0"/>
              <a:t>1</a:t>
            </a:fld>
            <a:endParaRPr lang="sv-SE"/>
          </a:p>
        </p:txBody>
      </p:sp>
    </p:spTree>
    <p:extLst>
      <p:ext uri="{BB962C8B-B14F-4D97-AF65-F5344CB8AC3E}">
        <p14:creationId xmlns:p14="http://schemas.microsoft.com/office/powerpoint/2010/main" val="38828359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1A53A7-64CD-4D0E-AAE8-1AC9C79D7085}" type="slidenum">
              <a:rPr lang="sv-SE" smtClean="0"/>
              <a:t>20</a:t>
            </a:fld>
            <a:endParaRPr lang="sv-SE"/>
          </a:p>
        </p:txBody>
      </p:sp>
    </p:spTree>
    <p:extLst>
      <p:ext uri="{BB962C8B-B14F-4D97-AF65-F5344CB8AC3E}">
        <p14:creationId xmlns:p14="http://schemas.microsoft.com/office/powerpoint/2010/main" val="633212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mtClean="0"/>
          </a:p>
        </p:txBody>
      </p:sp>
      <p:sp>
        <p:nvSpPr>
          <p:cNvPr id="4" name="Slide Number Placeholder 3"/>
          <p:cNvSpPr>
            <a:spLocks noGrp="1"/>
          </p:cNvSpPr>
          <p:nvPr>
            <p:ph type="sldNum" sz="quarter" idx="10"/>
          </p:nvPr>
        </p:nvSpPr>
        <p:spPr/>
        <p:txBody>
          <a:bodyPr/>
          <a:lstStyle/>
          <a:p>
            <a:fld id="{161A53A7-64CD-4D0E-AAE8-1AC9C79D7085}" type="slidenum">
              <a:rPr lang="sv-SE" smtClean="0"/>
              <a:t>21</a:t>
            </a:fld>
            <a:endParaRPr lang="sv-SE"/>
          </a:p>
        </p:txBody>
      </p:sp>
    </p:spTree>
    <p:extLst>
      <p:ext uri="{BB962C8B-B14F-4D97-AF65-F5344CB8AC3E}">
        <p14:creationId xmlns:p14="http://schemas.microsoft.com/office/powerpoint/2010/main" val="3104918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161A53A7-64CD-4D0E-AAE8-1AC9C79D7085}" type="slidenum">
              <a:rPr lang="sv-SE" smtClean="0"/>
              <a:t>27</a:t>
            </a:fld>
            <a:endParaRPr lang="sv-SE"/>
          </a:p>
        </p:txBody>
      </p:sp>
    </p:spTree>
    <p:extLst>
      <p:ext uri="{BB962C8B-B14F-4D97-AF65-F5344CB8AC3E}">
        <p14:creationId xmlns:p14="http://schemas.microsoft.com/office/powerpoint/2010/main" val="9791186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61A53A7-64CD-4D0E-AAE8-1AC9C79D7085}" type="slidenum">
              <a:rPr lang="sv-SE" smtClean="0"/>
              <a:t>32</a:t>
            </a:fld>
            <a:endParaRPr lang="sv-SE" dirty="0"/>
          </a:p>
        </p:txBody>
      </p:sp>
    </p:spTree>
    <p:extLst>
      <p:ext uri="{BB962C8B-B14F-4D97-AF65-F5344CB8AC3E}">
        <p14:creationId xmlns:p14="http://schemas.microsoft.com/office/powerpoint/2010/main" val="1431093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161A53A7-64CD-4D0E-AAE8-1AC9C79D7085}" type="slidenum">
              <a:rPr lang="sv-SE" smtClean="0"/>
              <a:t>39</a:t>
            </a:fld>
            <a:endParaRPr lang="sv-SE"/>
          </a:p>
        </p:txBody>
      </p:sp>
    </p:spTree>
    <p:extLst>
      <p:ext uri="{BB962C8B-B14F-4D97-AF65-F5344CB8AC3E}">
        <p14:creationId xmlns:p14="http://schemas.microsoft.com/office/powerpoint/2010/main" val="12067815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161A53A7-64CD-4D0E-AAE8-1AC9C79D7085}" type="slidenum">
              <a:rPr lang="sv-SE" smtClean="0"/>
              <a:t>40</a:t>
            </a:fld>
            <a:endParaRPr lang="sv-SE"/>
          </a:p>
        </p:txBody>
      </p:sp>
    </p:spTree>
    <p:extLst>
      <p:ext uri="{BB962C8B-B14F-4D97-AF65-F5344CB8AC3E}">
        <p14:creationId xmlns:p14="http://schemas.microsoft.com/office/powerpoint/2010/main" val="14464969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61A53A7-64CD-4D0E-AAE8-1AC9C79D7085}" type="slidenum">
              <a:rPr lang="sv-SE" smtClean="0"/>
              <a:t>41</a:t>
            </a:fld>
            <a:endParaRPr lang="sv-SE"/>
          </a:p>
        </p:txBody>
      </p:sp>
    </p:spTree>
    <p:extLst>
      <p:ext uri="{BB962C8B-B14F-4D97-AF65-F5344CB8AC3E}">
        <p14:creationId xmlns:p14="http://schemas.microsoft.com/office/powerpoint/2010/main" val="5431762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61A53A7-64CD-4D0E-AAE8-1AC9C79D7085}" type="slidenum">
              <a:rPr lang="sv-SE" smtClean="0"/>
              <a:t>42</a:t>
            </a:fld>
            <a:endParaRPr lang="sv-SE"/>
          </a:p>
        </p:txBody>
      </p:sp>
    </p:spTree>
    <p:extLst>
      <p:ext uri="{BB962C8B-B14F-4D97-AF65-F5344CB8AC3E}">
        <p14:creationId xmlns:p14="http://schemas.microsoft.com/office/powerpoint/2010/main" val="7812495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mtClean="0"/>
              <a:t>I steg 1,</a:t>
            </a:r>
            <a:r>
              <a:rPr lang="sv-SE" baseline="0" smtClean="0"/>
              <a:t> inkludera bara denna och kommande 2 slides som de är. Långsiktigt skulle man kunna tänka sig att denna genererades, dvs om man är utanför tröskelvärdena så la QV/nprinting till slides med SV/SPI ifyllt.</a:t>
            </a:r>
          </a:p>
          <a:p>
            <a:endParaRPr lang="sv-SE" baseline="0" smtClean="0"/>
          </a:p>
          <a:p>
            <a:endParaRPr lang="en-GB"/>
          </a:p>
        </p:txBody>
      </p:sp>
      <p:sp>
        <p:nvSpPr>
          <p:cNvPr id="4" name="Slide Number Placeholder 3"/>
          <p:cNvSpPr>
            <a:spLocks noGrp="1"/>
          </p:cNvSpPr>
          <p:nvPr>
            <p:ph type="sldNum" sz="quarter" idx="10"/>
          </p:nvPr>
        </p:nvSpPr>
        <p:spPr/>
        <p:txBody>
          <a:bodyPr/>
          <a:lstStyle/>
          <a:p>
            <a:fld id="{161A53A7-64CD-4D0E-AAE8-1AC9C79D7085}" type="slidenum">
              <a:rPr lang="sv-SE" smtClean="0"/>
              <a:t>43</a:t>
            </a:fld>
            <a:endParaRPr lang="sv-SE"/>
          </a:p>
        </p:txBody>
      </p:sp>
    </p:spTree>
    <p:extLst>
      <p:ext uri="{BB962C8B-B14F-4D97-AF65-F5344CB8AC3E}">
        <p14:creationId xmlns:p14="http://schemas.microsoft.com/office/powerpoint/2010/main" val="4355218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mtClean="0"/>
              <a:t>I steg 1,</a:t>
            </a:r>
            <a:r>
              <a:rPr lang="sv-SE" baseline="0" smtClean="0"/>
              <a:t> inkludera bara denna och kommande 2 slides som de är. Långsiktigt skulle man kunna tänka sig att denna genererades, dvs om man är utanför tröskelvärdena så la QV/nprinting till slides med SV/SPI ifyllt.</a:t>
            </a:r>
          </a:p>
          <a:p>
            <a:endParaRPr lang="sv-SE" baseline="0" smtClean="0"/>
          </a:p>
          <a:p>
            <a:endParaRPr lang="en-GB"/>
          </a:p>
        </p:txBody>
      </p:sp>
      <p:sp>
        <p:nvSpPr>
          <p:cNvPr id="4" name="Slide Number Placeholder 3"/>
          <p:cNvSpPr>
            <a:spLocks noGrp="1"/>
          </p:cNvSpPr>
          <p:nvPr>
            <p:ph type="sldNum" sz="quarter" idx="10"/>
          </p:nvPr>
        </p:nvSpPr>
        <p:spPr/>
        <p:txBody>
          <a:bodyPr/>
          <a:lstStyle/>
          <a:p>
            <a:fld id="{161A53A7-64CD-4D0E-AAE8-1AC9C79D7085}" type="slidenum">
              <a:rPr lang="sv-SE" smtClean="0"/>
              <a:t>44</a:t>
            </a:fld>
            <a:endParaRPr lang="sv-SE"/>
          </a:p>
        </p:txBody>
      </p:sp>
    </p:spTree>
    <p:extLst>
      <p:ext uri="{BB962C8B-B14F-4D97-AF65-F5344CB8AC3E}">
        <p14:creationId xmlns:p14="http://schemas.microsoft.com/office/powerpoint/2010/main" val="837742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8441EC-47C7-364A-9713-3D1D102393F6}" type="slidenum">
              <a:rPr lang="en-US" smtClean="0"/>
              <a:t>4</a:t>
            </a:fld>
            <a:endParaRPr lang="en-US"/>
          </a:p>
        </p:txBody>
      </p:sp>
    </p:spTree>
    <p:extLst>
      <p:ext uri="{BB962C8B-B14F-4D97-AF65-F5344CB8AC3E}">
        <p14:creationId xmlns:p14="http://schemas.microsoft.com/office/powerpoint/2010/main" val="11457506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mtClean="0"/>
              <a:t>I steg 1,</a:t>
            </a:r>
            <a:r>
              <a:rPr lang="sv-SE" baseline="0" smtClean="0"/>
              <a:t> inkludera bara denna och kommande 2 slides som de är. Långsiktigt skulle man kunna tänka sig att denna genererades, dvs om man är utanför tröskelvärdena så la QV/nprinting till slides med SV/SPI ifyllt.</a:t>
            </a:r>
          </a:p>
          <a:p>
            <a:endParaRPr lang="sv-SE" baseline="0" smtClean="0"/>
          </a:p>
          <a:p>
            <a:endParaRPr lang="en-GB"/>
          </a:p>
        </p:txBody>
      </p:sp>
      <p:sp>
        <p:nvSpPr>
          <p:cNvPr id="4" name="Slide Number Placeholder 3"/>
          <p:cNvSpPr>
            <a:spLocks noGrp="1"/>
          </p:cNvSpPr>
          <p:nvPr>
            <p:ph type="sldNum" sz="quarter" idx="10"/>
          </p:nvPr>
        </p:nvSpPr>
        <p:spPr/>
        <p:txBody>
          <a:bodyPr/>
          <a:lstStyle/>
          <a:p>
            <a:fld id="{161A53A7-64CD-4D0E-AAE8-1AC9C79D7085}" type="slidenum">
              <a:rPr lang="sv-SE" smtClean="0"/>
              <a:t>45</a:t>
            </a:fld>
            <a:endParaRPr lang="sv-SE"/>
          </a:p>
        </p:txBody>
      </p:sp>
    </p:spTree>
    <p:extLst>
      <p:ext uri="{BB962C8B-B14F-4D97-AF65-F5344CB8AC3E}">
        <p14:creationId xmlns:p14="http://schemas.microsoft.com/office/powerpoint/2010/main" val="19604233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48</a:t>
            </a:fld>
            <a:endParaRPr lang="sv-SE"/>
          </a:p>
        </p:txBody>
      </p:sp>
    </p:spTree>
    <p:extLst>
      <p:ext uri="{BB962C8B-B14F-4D97-AF65-F5344CB8AC3E}">
        <p14:creationId xmlns:p14="http://schemas.microsoft.com/office/powerpoint/2010/main" val="1981493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407A4BDC-B033-443E-A19F-40D061C680D9}" type="slidenum">
              <a:rPr lang="sv-SE" smtClean="0"/>
              <a:t>5</a:t>
            </a:fld>
            <a:endParaRPr lang="sv-SE"/>
          </a:p>
        </p:txBody>
      </p:sp>
    </p:spTree>
    <p:extLst>
      <p:ext uri="{BB962C8B-B14F-4D97-AF65-F5344CB8AC3E}">
        <p14:creationId xmlns:p14="http://schemas.microsoft.com/office/powerpoint/2010/main" val="850688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Shape 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 name="Shape 4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07155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F26C1E2E-722B-7149-AA8C-95C641ACC8AD}" type="slidenum">
              <a:rPr lang="en-US" sz="1200"/>
              <a:pPr eaLnBrk="1" hangingPunct="1"/>
              <a:t>8</a:t>
            </a:fld>
            <a:endParaRPr lang="en-US" sz="1200"/>
          </a:p>
        </p:txBody>
      </p:sp>
      <p:sp>
        <p:nvSpPr>
          <p:cNvPr id="19458" name="Rectangle 2"/>
          <p:cNvSpPr>
            <a:spLocks noGrp="1" noRot="1" noChangeAspect="1" noChangeArrowheads="1" noTextEdit="1"/>
          </p:cNvSpPr>
          <p:nvPr>
            <p:ph type="sldImg"/>
          </p:nvPr>
        </p:nvSpPr>
        <p:spPr>
          <a:ln/>
        </p:spPr>
      </p:sp>
      <p:sp>
        <p:nvSpPr>
          <p:cNvPr id="19459" name="Rectangle 3"/>
          <p:cNvSpPr>
            <a:spLocks noGrp="1"/>
          </p:cNvSpPr>
          <p:nvPr>
            <p:ph type="body" idx="1"/>
          </p:nvPr>
        </p:nvSpPr>
        <p:spPr>
          <a:noFill/>
          <a:ln w="9525"/>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p>
            <a:endParaRPr lang="en-US">
              <a:latin typeface="Gill Sans" charset="0"/>
              <a:ea typeface="ＭＳ Ｐゴシック" charset="0"/>
              <a:cs typeface="ＭＳ Ｐゴシック" charset="0"/>
            </a:endParaRPr>
          </a:p>
        </p:txBody>
      </p:sp>
    </p:spTree>
    <p:extLst>
      <p:ext uri="{BB962C8B-B14F-4D97-AF65-F5344CB8AC3E}">
        <p14:creationId xmlns:p14="http://schemas.microsoft.com/office/powerpoint/2010/main" val="1626703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solidFill>
                  <a:prstClr val="black"/>
                </a:solidFill>
                <a:latin typeface="Calibri"/>
              </a:rPr>
              <a:pPr/>
              <a:t>11</a:t>
            </a:fld>
            <a:endParaRPr lang="sv-SE" dirty="0">
              <a:solidFill>
                <a:prstClr val="black"/>
              </a:solidFill>
              <a:latin typeface="Calibri"/>
            </a:endParaRPr>
          </a:p>
        </p:txBody>
      </p:sp>
    </p:spTree>
    <p:extLst>
      <p:ext uri="{BB962C8B-B14F-4D97-AF65-F5344CB8AC3E}">
        <p14:creationId xmlns:p14="http://schemas.microsoft.com/office/powerpoint/2010/main" val="190223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 name="Shape 566"/>
          <p:cNvSpPr>
            <a:spLocks noGrp="1" noRot="1" noChangeAspect="1"/>
          </p:cNvSpPr>
          <p:nvPr>
            <p:ph type="sldImg"/>
          </p:nvPr>
        </p:nvSpPr>
        <p:spPr>
          <a:prstGeom prst="rect">
            <a:avLst/>
          </a:prstGeom>
        </p:spPr>
        <p:txBody>
          <a:bodyPr/>
          <a:lstStyle/>
          <a:p>
            <a:endParaRPr/>
          </a:p>
        </p:txBody>
      </p:sp>
      <p:sp>
        <p:nvSpPr>
          <p:cNvPr id="567" name="Shape 567"/>
          <p:cNvSpPr>
            <a:spLocks noGrp="1"/>
          </p:cNvSpPr>
          <p:nvPr>
            <p:ph type="body" sz="quarter" idx="1"/>
          </p:nvPr>
        </p:nvSpPr>
        <p:spPr>
          <a:prstGeom prst="rect">
            <a:avLst/>
          </a:prstGeom>
        </p:spPr>
        <p:txBody>
          <a:bodyPr/>
          <a:lstStyle/>
          <a:p>
            <a:pPr>
              <a:defRPr sz="1700"/>
            </a:pPr>
            <a:r>
              <a:t>36 medium beta cavities and 84 high beta cavities:</a:t>
            </a:r>
          </a:p>
          <a:p>
            <a:pPr>
              <a:defRPr sz="1700"/>
            </a:pPr>
            <a:endParaRPr/>
          </a:p>
          <a:p>
            <a:pPr marL="190500" indent="-190500">
              <a:buClr>
                <a:srgbClr val="535353"/>
              </a:buClr>
              <a:buSzPct val="82000"/>
              <a:buChar char="*"/>
              <a:defRPr sz="1700"/>
            </a:pPr>
            <a:r>
              <a:t>Following the recent good results obtained with MB-IOT, this technology could become the baseline for high beta. An improvement of the collector would be needed. </a:t>
            </a:r>
          </a:p>
          <a:p>
            <a:pPr>
              <a:defRPr sz="1700"/>
            </a:pPr>
            <a:endParaRPr/>
          </a:p>
          <a:p>
            <a:pPr>
              <a:defRPr sz="1700"/>
            </a:pPr>
            <a:r>
              <a:t>* Even if the klystron collectors should be able to sustain twice the average power, an improvement of the collector would be needed.</a:t>
            </a:r>
          </a:p>
        </p:txBody>
      </p:sp>
    </p:spTree>
    <p:extLst>
      <p:ext uri="{BB962C8B-B14F-4D97-AF65-F5344CB8AC3E}">
        <p14:creationId xmlns:p14="http://schemas.microsoft.com/office/powerpoint/2010/main" val="150470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15</a:t>
            </a:fld>
            <a:endParaRPr lang="sv-SE"/>
          </a:p>
        </p:txBody>
      </p:sp>
    </p:spTree>
    <p:extLst>
      <p:ext uri="{BB962C8B-B14F-4D97-AF65-F5344CB8AC3E}">
        <p14:creationId xmlns:p14="http://schemas.microsoft.com/office/powerpoint/2010/main" val="566688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61A53A7-64CD-4D0E-AAE8-1AC9C79D7085}" type="slidenum">
              <a:rPr lang="sv-SE" smtClean="0"/>
              <a:t>19</a:t>
            </a:fld>
            <a:endParaRPr lang="sv-SE"/>
          </a:p>
        </p:txBody>
      </p:sp>
    </p:spTree>
    <p:extLst>
      <p:ext uri="{BB962C8B-B14F-4D97-AF65-F5344CB8AC3E}">
        <p14:creationId xmlns:p14="http://schemas.microsoft.com/office/powerpoint/2010/main" val="3484099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v-SE"/>
          </a:p>
        </p:txBody>
      </p:sp>
      <p:sp>
        <p:nvSpPr>
          <p:cNvPr id="4" name="Date Placeholder 3"/>
          <p:cNvSpPr>
            <a:spLocks noGrp="1"/>
          </p:cNvSpPr>
          <p:nvPr>
            <p:ph type="dt" sz="half" idx="10"/>
          </p:nvPr>
        </p:nvSpPr>
        <p:spPr/>
        <p:txBody>
          <a:bodyPr/>
          <a:lstStyle/>
          <a:p>
            <a:fld id="{5ED7AC81-318B-4D49-A602-9E30227C87EC}" type="datetime1">
              <a:rPr lang="sv-SE" smtClean="0"/>
              <a:t>2017-04-05</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551115BC-487E-4422-894C-CB7CD3E79223}" type="slidenum">
              <a:rPr lang="sv-SE" smtClean="0"/>
              <a:t>‹#›</a:t>
            </a:fld>
            <a:endParaRPr lang="sv-SE"/>
          </a:p>
        </p:txBody>
      </p:sp>
      <p:pic>
        <p:nvPicPr>
          <p:cNvPr id="7"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p:blipFill>
        <p:spPr>
          <a:xfrm>
            <a:off x="7308304" y="260648"/>
            <a:ext cx="1656184" cy="886059"/>
          </a:xfrm>
          <a:prstGeom prst="rect">
            <a:avLst/>
          </a:prstGeom>
        </p:spPr>
      </p:pic>
    </p:spTree>
    <p:extLst>
      <p:ext uri="{BB962C8B-B14F-4D97-AF65-F5344CB8AC3E}">
        <p14:creationId xmlns:p14="http://schemas.microsoft.com/office/powerpoint/2010/main" val="243988440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rgbClr val="0094CA"/>
              </a:solidFill>
            </a:endParaRPr>
          </a:p>
        </p:txBody>
      </p:sp>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fld id="{6EB99CB0-346B-43FA-9EE6-F90C3F3BC0BA}" type="datetime1">
              <a:rPr lang="sv-SE" smtClean="0"/>
              <a:t>2017-04-05</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551115BC-487E-4422-894C-CB7CD3E79223}" type="slidenum">
              <a:rPr lang="sv-SE" smtClean="0"/>
              <a:t>‹#›</a:t>
            </a:fld>
            <a:endParaRPr lang="sv-SE"/>
          </a:p>
        </p:txBody>
      </p:sp>
      <p:pic>
        <p:nvPicPr>
          <p:cNvPr id="8" name="Bildobjekt 5" descr="ESS-vit-logga.png"/>
          <p:cNvPicPr>
            <a:picLocks noChangeAspect="1"/>
          </p:cNvPicPr>
          <p:nvPr userDrawn="1"/>
        </p:nvPicPr>
        <p:blipFill>
          <a:blip r:embed="rId2" cstate="screen">
            <a:extLst>
              <a:ext uri="{28A0092B-C50C-407E-A947-70E740481C1C}">
                <a14:useLocalDpi xmlns:a14="http://schemas.microsoft.com/office/drawing/2010/main"/>
              </a:ext>
            </a:extLst>
          </a:blip>
          <a:stretch/>
        </p:blipFill>
        <p:spPr>
          <a:xfrm>
            <a:off x="7594008" y="319530"/>
            <a:ext cx="1370480" cy="733206"/>
          </a:xfrm>
          <a:prstGeom prst="rect">
            <a:avLst/>
          </a:prstGeom>
        </p:spPr>
      </p:pic>
    </p:spTree>
    <p:extLst>
      <p:ext uri="{BB962C8B-B14F-4D97-AF65-F5344CB8AC3E}">
        <p14:creationId xmlns:p14="http://schemas.microsoft.com/office/powerpoint/2010/main" val="135109921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rgbClr val="0094CA"/>
              </a:solidFill>
            </a:endParaRPr>
          </a:p>
        </p:txBody>
      </p:sp>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sz="half" idx="1"/>
          </p:nvPr>
        </p:nvSpPr>
        <p:spPr>
          <a:xfrm>
            <a:off x="457200" y="1600200"/>
            <a:ext cx="40386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Date Placeholder 4"/>
          <p:cNvSpPr>
            <a:spLocks noGrp="1"/>
          </p:cNvSpPr>
          <p:nvPr>
            <p:ph type="dt" sz="half" idx="10"/>
          </p:nvPr>
        </p:nvSpPr>
        <p:spPr/>
        <p:txBody>
          <a:bodyPr/>
          <a:lstStyle/>
          <a:p>
            <a:fld id="{42E66B7F-8271-49DA-A25A-F4BB9F476347}" type="datetime1">
              <a:rPr lang="sv-SE" smtClean="0"/>
              <a:t>2017-04-05</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551115BC-487E-4422-894C-CB7CD3E79223}" type="slidenum">
              <a:rPr lang="sv-SE" smtClean="0"/>
              <a:t>‹#›</a:t>
            </a:fld>
            <a:endParaRPr lang="sv-SE"/>
          </a:p>
        </p:txBody>
      </p:sp>
      <p:pic>
        <p:nvPicPr>
          <p:cNvPr id="9"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p:blipFill>
        <p:spPr>
          <a:xfrm>
            <a:off x="7604662" y="260648"/>
            <a:ext cx="1359826" cy="727507"/>
          </a:xfrm>
          <a:prstGeom prst="rect">
            <a:avLst/>
          </a:prstGeom>
        </p:spPr>
      </p:pic>
    </p:spTree>
    <p:extLst>
      <p:ext uri="{BB962C8B-B14F-4D97-AF65-F5344CB8AC3E}">
        <p14:creationId xmlns:p14="http://schemas.microsoft.com/office/powerpoint/2010/main" val="13628323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Date Placeholder 6"/>
          <p:cNvSpPr>
            <a:spLocks noGrp="1"/>
          </p:cNvSpPr>
          <p:nvPr>
            <p:ph type="dt" sz="half" idx="10"/>
          </p:nvPr>
        </p:nvSpPr>
        <p:spPr/>
        <p:txBody>
          <a:bodyPr/>
          <a:lstStyle/>
          <a:p>
            <a:fld id="{3C7D23FA-05C4-4CC1-B281-2F815585BC1C}" type="datetime1">
              <a:rPr lang="sv-SE" smtClean="0"/>
              <a:t>2017-04-05</a:t>
            </a:fld>
            <a:endParaRPr lang="sv-SE"/>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fld id="{551115BC-487E-4422-894C-CB7CD3E79223}" type="slidenum">
              <a:rPr lang="sv-SE" smtClean="0"/>
              <a:t>‹#›</a:t>
            </a:fld>
            <a:endParaRPr lang="sv-SE"/>
          </a:p>
        </p:txBody>
      </p:sp>
      <p:sp>
        <p:nvSpPr>
          <p:cNvPr id="10" name="Rektangel 6"/>
          <p:cNvSpPr/>
          <p:nvPr userDrawn="1"/>
        </p:nvSpPr>
        <p:spPr>
          <a:xfrm>
            <a:off x="0" y="0"/>
            <a:ext cx="9144000" cy="1434354"/>
          </a:xfrm>
          <a:prstGeom prst="rect">
            <a:avLst/>
          </a:prstGeom>
          <a:solidFill>
            <a:srgbClr val="0094CA"/>
          </a:solidFill>
          <a:ln>
            <a:noFill/>
          </a:ln>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rgbClr val="0094CA"/>
              </a:solidFill>
            </a:endParaRPr>
          </a:p>
        </p:txBody>
      </p:sp>
    </p:spTree>
    <p:extLst>
      <p:ext uri="{BB962C8B-B14F-4D97-AF65-F5344CB8AC3E}">
        <p14:creationId xmlns:p14="http://schemas.microsoft.com/office/powerpoint/2010/main" val="124974036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7" name="Rectangle 6"/>
          <p:cNvSpPr/>
          <p:nvPr userDrawn="1"/>
        </p:nvSpPr>
        <p:spPr>
          <a:xfrm>
            <a:off x="0" y="6165428"/>
            <a:ext cx="9144000" cy="705600"/>
          </a:xfrm>
          <a:prstGeom prst="rect">
            <a:avLst/>
          </a:prstGeom>
          <a:gradFill flip="none" rotWithShape="1">
            <a:gsLst>
              <a:gs pos="72000">
                <a:schemeClr val="tx2">
                  <a:lumMod val="40000"/>
                  <a:lumOff val="60000"/>
                </a:schemeClr>
              </a:gs>
              <a:gs pos="8000">
                <a:srgbClr val="FFFFFF">
                  <a:alpha val="52000"/>
                </a:srgbClr>
              </a:gs>
            </a:gsLst>
            <a:lin ang="2064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4"/>
          </a:p>
        </p:txBody>
      </p:sp>
      <p:pic>
        <p:nvPicPr>
          <p:cNvPr id="8" name="Picture 7" descr="ess_logo_frugal_blue_cmy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850" y="6199718"/>
            <a:ext cx="1151468" cy="619589"/>
          </a:xfrm>
          <a:prstGeom prst="rect">
            <a:avLst/>
          </a:prstGeom>
        </p:spPr>
      </p:pic>
      <p:sp>
        <p:nvSpPr>
          <p:cNvPr id="9" name="TextBox 8"/>
          <p:cNvSpPr txBox="1"/>
          <p:nvPr userDrawn="1"/>
        </p:nvSpPr>
        <p:spPr>
          <a:xfrm>
            <a:off x="1563824" y="6292963"/>
            <a:ext cx="3313728" cy="446276"/>
          </a:xfrm>
          <a:prstGeom prst="rect">
            <a:avLst/>
          </a:prstGeom>
          <a:noFill/>
        </p:spPr>
        <p:txBody>
          <a:bodyPr wrap="none" rtlCol="0">
            <a:spAutoFit/>
          </a:bodyPr>
          <a:lstStyle/>
          <a:p>
            <a:r>
              <a:rPr lang="en-US" sz="1200" b="1" kern="0" spc="-30" baseline="0" dirty="0">
                <a:solidFill>
                  <a:srgbClr val="119FD5"/>
                </a:solidFill>
                <a:latin typeface="Optima" charset="0"/>
                <a:ea typeface="Optima" charset="0"/>
                <a:cs typeface="Optima" charset="0"/>
              </a:rPr>
              <a:t>AD Safety Group</a:t>
            </a:r>
            <a:r>
              <a:rPr lang="en-US" sz="1200" b="1" kern="0" spc="-30" dirty="0">
                <a:solidFill>
                  <a:srgbClr val="119FD5"/>
                </a:solidFill>
                <a:latin typeface="Optima" charset="0"/>
                <a:ea typeface="Optima" charset="0"/>
                <a:cs typeface="Optima" charset="0"/>
              </a:rPr>
              <a:t> – Accelerator Installation Team</a:t>
            </a:r>
          </a:p>
          <a:p>
            <a:r>
              <a:rPr lang="en-US" sz="1100" kern="0" spc="-30" dirty="0" err="1" smtClean="0">
                <a:solidFill>
                  <a:srgbClr val="119FD5"/>
                </a:solidFill>
                <a:latin typeface="Optima" charset="0"/>
                <a:ea typeface="Optima" charset="0"/>
                <a:cs typeface="Optima" charset="0"/>
              </a:rPr>
              <a:t>D.Phan</a:t>
            </a:r>
            <a:r>
              <a:rPr lang="en-US" sz="1100" kern="0" spc="-30" baseline="0" dirty="0" smtClean="0">
                <a:solidFill>
                  <a:srgbClr val="119FD5"/>
                </a:solidFill>
                <a:latin typeface="Optima" charset="0"/>
                <a:ea typeface="Optima" charset="0"/>
                <a:cs typeface="Optima" charset="0"/>
              </a:rPr>
              <a:t> </a:t>
            </a:r>
            <a:r>
              <a:rPr lang="en-US" sz="1100" kern="0" spc="-30" dirty="0" smtClean="0">
                <a:solidFill>
                  <a:srgbClr val="119FD5"/>
                </a:solidFill>
                <a:latin typeface="Optima" charset="0"/>
                <a:ea typeface="Optima" charset="0"/>
                <a:cs typeface="Optima" charset="0"/>
              </a:rPr>
              <a:t>&amp; </a:t>
            </a:r>
            <a:r>
              <a:rPr lang="en-US" sz="1100" kern="0" spc="-30" dirty="0" err="1">
                <a:solidFill>
                  <a:srgbClr val="119FD5"/>
                </a:solidFill>
                <a:latin typeface="Optima" charset="0"/>
                <a:ea typeface="Optima" charset="0"/>
                <a:cs typeface="Optima" charset="0"/>
              </a:rPr>
              <a:t>N.Gazis</a:t>
            </a:r>
            <a:endParaRPr lang="en-US" sz="1100" kern="0" spc="-70" dirty="0">
              <a:solidFill>
                <a:srgbClr val="119FD5"/>
              </a:solidFill>
              <a:latin typeface="Optima" charset="0"/>
              <a:ea typeface="Optima" charset="0"/>
              <a:cs typeface="Optima" charset="0"/>
            </a:endParaRPr>
          </a:p>
        </p:txBody>
      </p:sp>
    </p:spTree>
    <p:extLst>
      <p:ext uri="{BB962C8B-B14F-4D97-AF65-F5344CB8AC3E}">
        <p14:creationId xmlns:p14="http://schemas.microsoft.com/office/powerpoint/2010/main" val="28911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Blank">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457203" y="274638"/>
            <a:ext cx="7139100" cy="1143300"/>
          </a:xfrm>
          <a:prstGeom prst="rect">
            <a:avLst/>
          </a:prstGeom>
        </p:spPr>
        <p:txBody>
          <a:bodyPr lIns="91399" tIns="91399" rIns="91399" bIns="91399" anchor="ctr" anchorCtr="0"/>
          <a:lstStyle>
            <a:lvl1pPr lvl="0"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a:spcBef>
                <a:spcPts val="0"/>
              </a:spcBef>
              <a:buNone/>
              <a:defRPr/>
            </a:lvl9pPr>
          </a:lstStyle>
          <a:p>
            <a:endParaRPr/>
          </a:p>
        </p:txBody>
      </p:sp>
      <p:sp>
        <p:nvSpPr>
          <p:cNvPr id="31" name="Shape 31"/>
          <p:cNvSpPr txBox="1">
            <a:spLocks noGrp="1"/>
          </p:cNvSpPr>
          <p:nvPr>
            <p:ph type="sldNum" idx="12"/>
          </p:nvPr>
        </p:nvSpPr>
        <p:spPr>
          <a:xfrm>
            <a:off x="8017075" y="6356350"/>
            <a:ext cx="669600" cy="365100"/>
          </a:xfrm>
          <a:prstGeom prst="rect">
            <a:avLst/>
          </a:prstGeom>
        </p:spPr>
        <p:txBody>
          <a:bodyPr lIns="91399" tIns="45687" rIns="91399" bIns="45687" anchor="ctr" anchorCtr="0">
            <a:noAutofit/>
          </a:bodyPr>
          <a:lstStyle/>
          <a:p>
            <a:pPr>
              <a:buClr>
                <a:srgbClr val="000000"/>
              </a:buClr>
              <a:buSzPct val="25000"/>
              <a:buFont typeface="Arial"/>
              <a:buNone/>
            </a:pPr>
            <a:fld id="{00000000-1234-1234-1234-123412341234}" type="slidenum">
              <a:rPr lang="en">
                <a:solidFill>
                  <a:srgbClr val="000000"/>
                </a:solidFill>
                <a:latin typeface="Arial"/>
              </a:rPr>
              <a:pPr>
                <a:buClr>
                  <a:srgbClr val="000000"/>
                </a:buClr>
                <a:buSzPct val="25000"/>
                <a:buFont typeface="Arial"/>
                <a:buNone/>
              </a:pPr>
              <a:t>‹#›</a:t>
            </a:fld>
            <a:endParaRPr lang="en">
              <a:solidFill>
                <a:srgbClr val="000000"/>
              </a:solidFill>
              <a:latin typeface="Arial"/>
            </a:endParaRPr>
          </a:p>
        </p:txBody>
      </p:sp>
    </p:spTree>
    <p:extLst>
      <p:ext uri="{BB962C8B-B14F-4D97-AF65-F5344CB8AC3E}">
        <p14:creationId xmlns:p14="http://schemas.microsoft.com/office/powerpoint/2010/main" val="1726628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 with bullets">
    <p:spTree>
      <p:nvGrpSpPr>
        <p:cNvPr id="1" name=""/>
        <p:cNvGrpSpPr/>
        <p:nvPr/>
      </p:nvGrpSpPr>
      <p:grpSpPr>
        <a:xfrm>
          <a:off x="0" y="0"/>
          <a:ext cx="0" cy="0"/>
          <a:chOff x="0" y="0"/>
          <a:chExt cx="0" cy="0"/>
        </a:xfrm>
      </p:grpSpPr>
      <p:sp>
        <p:nvSpPr>
          <p:cNvPr id="2" name="Title 1"/>
          <p:cNvSpPr>
            <a:spLocks noGrp="1"/>
          </p:cNvSpPr>
          <p:nvPr>
            <p:ph type="title"/>
          </p:nvPr>
        </p:nvSpPr>
        <p:spPr>
          <a:xfrm>
            <a:off x="3296" y="188640"/>
            <a:ext cx="9144000" cy="791369"/>
          </a:xfrm>
        </p:spPr>
        <p:txBody>
          <a:bodyPr/>
          <a:lstStyle>
            <a:lvl1pPr>
              <a:defRPr sz="3600"/>
            </a:lvl1pPr>
          </a:lstStyle>
          <a:p>
            <a:r>
              <a:rPr lang="en-US" smtClean="0"/>
              <a:t>Click to edit Master title style</a:t>
            </a:r>
            <a:endParaRPr lang="en-GB" dirty="0"/>
          </a:p>
        </p:txBody>
      </p:sp>
      <p:sp>
        <p:nvSpPr>
          <p:cNvPr id="3" name="Footer Placeholder 2"/>
          <p:cNvSpPr>
            <a:spLocks noGrp="1"/>
          </p:cNvSpPr>
          <p:nvPr>
            <p:ph type="ftr" sz="quarter" idx="10"/>
          </p:nvPr>
        </p:nvSpPr>
        <p:spPr/>
        <p:txBody>
          <a:bodyPr/>
          <a:lstStyle/>
          <a:p>
            <a:endParaRPr lang="en-GB">
              <a:solidFill>
                <a:srgbClr val="000000">
                  <a:tint val="75000"/>
                </a:srgbClr>
              </a:solidFill>
            </a:endParaRPr>
          </a:p>
        </p:txBody>
      </p:sp>
      <p:sp>
        <p:nvSpPr>
          <p:cNvPr id="4" name="Slide Number Placeholder 3"/>
          <p:cNvSpPr>
            <a:spLocks noGrp="1"/>
          </p:cNvSpPr>
          <p:nvPr>
            <p:ph type="sldNum" sz="quarter" idx="11"/>
          </p:nvPr>
        </p:nvSpPr>
        <p:spPr/>
        <p:txBody>
          <a:bodyPr/>
          <a:lstStyle/>
          <a:p>
            <a:fld id="{53221755-1974-484A-90A1-3D0ED6B05FD4}" type="slidenum">
              <a:rPr lang="en-GB" smtClean="0">
                <a:solidFill>
                  <a:srgbClr val="000000">
                    <a:tint val="75000"/>
                  </a:srgbClr>
                </a:solidFill>
              </a:rPr>
              <a:pPr/>
              <a:t>‹#›</a:t>
            </a:fld>
            <a:endParaRPr lang="en-GB">
              <a:solidFill>
                <a:srgbClr val="000000">
                  <a:tint val="75000"/>
                </a:srgbClr>
              </a:solidFill>
            </a:endParaRPr>
          </a:p>
        </p:txBody>
      </p:sp>
      <p:sp>
        <p:nvSpPr>
          <p:cNvPr id="6" name="Text Placeholder 5"/>
          <p:cNvSpPr>
            <a:spLocks noGrp="1"/>
          </p:cNvSpPr>
          <p:nvPr>
            <p:ph type="body" sz="quarter" idx="12"/>
          </p:nvPr>
        </p:nvSpPr>
        <p:spPr>
          <a:xfrm>
            <a:off x="755576" y="1124744"/>
            <a:ext cx="7777237" cy="4391819"/>
          </a:xfrm>
        </p:spPr>
        <p:txBody>
          <a:bodyPr/>
          <a:lstStyle>
            <a:lvl1pPr>
              <a:defRPr i="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8610050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en-US" smtClean="0"/>
              <a:t>Click to edit Master title style</a:t>
            </a:r>
            <a:endParaRPr lang="sv-S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03233B-D569-4A6E-878F-CDE152514C47}" type="datetime1">
              <a:rPr lang="sv-SE" smtClean="0"/>
              <a:t>2017-04-05</a:t>
            </a:fld>
            <a:endParaRPr lang="sv-S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1115BC-487E-4422-894C-CB7CD3E79223}" type="slidenum">
              <a:rPr lang="sv-SE" smtClean="0"/>
              <a:t>‹#›</a:t>
            </a:fld>
            <a:endParaRPr lang="sv-SE"/>
          </a:p>
        </p:txBody>
      </p:sp>
    </p:spTree>
    <p:extLst>
      <p:ext uri="{BB962C8B-B14F-4D97-AF65-F5344CB8AC3E}">
        <p14:creationId xmlns:p14="http://schemas.microsoft.com/office/powerpoint/2010/main" val="3806408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Lst>
  <p:transition/>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jpeg"/><Relationship Id="rId5" Type="http://schemas.openxmlformats.org/officeDocument/2006/relationships/image" Target="../media/image88.png"/><Relationship Id="rId6" Type="http://schemas.openxmlformats.org/officeDocument/2006/relationships/image" Target="../media/image89.jpeg"/><Relationship Id="rId1" Type="http://schemas.openxmlformats.org/officeDocument/2006/relationships/slideLayout" Target="../slideLayouts/slideLayout2.xml"/><Relationship Id="rId2" Type="http://schemas.openxmlformats.org/officeDocument/2006/relationships/image" Target="../media/image85.jpeg"/></Relationships>
</file>

<file path=ppt/slides/_rels/slide11.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92.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image" Target="../media/image94.jpeg"/><Relationship Id="rId4" Type="http://schemas.openxmlformats.org/officeDocument/2006/relationships/image" Target="../media/image95.jpeg"/><Relationship Id="rId5" Type="http://schemas.openxmlformats.org/officeDocument/2006/relationships/image" Target="../media/image14.png"/><Relationship Id="rId6" Type="http://schemas.openxmlformats.org/officeDocument/2006/relationships/image" Target="../media/image96.jpeg"/><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13.xml.rels><?xml version="1.0" encoding="UTF-8" standalone="yes"?>
<Relationships xmlns="http://schemas.openxmlformats.org/package/2006/relationships"><Relationship Id="rId3" Type="http://schemas.openxmlformats.org/officeDocument/2006/relationships/image" Target="../media/image94.jpeg"/><Relationship Id="rId4" Type="http://schemas.openxmlformats.org/officeDocument/2006/relationships/image" Target="../media/image97.jpe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14.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5" Type="http://schemas.openxmlformats.org/officeDocument/2006/relationships/image" Target="../media/image100.png"/><Relationship Id="rId6" Type="http://schemas.openxmlformats.org/officeDocument/2006/relationships/image" Target="../media/image101.png"/><Relationship Id="rId7" Type="http://schemas.openxmlformats.org/officeDocument/2006/relationships/image" Target="../media/image102.png"/><Relationship Id="rId8" Type="http://schemas.openxmlformats.org/officeDocument/2006/relationships/image" Target="../media/image103.png"/><Relationship Id="rId9" Type="http://schemas.openxmlformats.org/officeDocument/2006/relationships/image" Target="../media/image104.png"/><Relationship Id="rId10" Type="http://schemas.openxmlformats.org/officeDocument/2006/relationships/image" Target="../media/image105.png"/><Relationship Id="rId11" Type="http://schemas.openxmlformats.org/officeDocument/2006/relationships/image" Target="../media/image106.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image" Target="../media/image107.png"/><Relationship Id="rId4" Type="http://schemas.openxmlformats.org/officeDocument/2006/relationships/image" Target="../media/image108.png"/><Relationship Id="rId5" Type="http://schemas.openxmlformats.org/officeDocument/2006/relationships/image" Target="../media/image109.png"/><Relationship Id="rId6" Type="http://schemas.openxmlformats.org/officeDocument/2006/relationships/image" Target="../media/image110.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openxmlformats.org/officeDocument/2006/relationships/image" Target="../media/image112.jpeg"/><Relationship Id="rId4" Type="http://schemas.openxmlformats.org/officeDocument/2006/relationships/image" Target="../media/image113.jpeg"/><Relationship Id="rId1" Type="http://schemas.openxmlformats.org/officeDocument/2006/relationships/slideLayout" Target="../slideLayouts/slideLayout2.xml"/><Relationship Id="rId2" Type="http://schemas.openxmlformats.org/officeDocument/2006/relationships/image" Target="../media/image111.tiff"/></Relationships>
</file>

<file path=ppt/slides/_rels/slide17.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116.PNG"/><Relationship Id="rId5" Type="http://schemas.openxmlformats.org/officeDocument/2006/relationships/image" Target="../media/image117.png"/><Relationship Id="rId1" Type="http://schemas.openxmlformats.org/officeDocument/2006/relationships/slideLayout" Target="../slideLayouts/slideLayout2.xml"/><Relationship Id="rId2" Type="http://schemas.openxmlformats.org/officeDocument/2006/relationships/image" Target="../media/image114.PNG"/></Relationships>
</file>

<file path=ppt/slides/_rels/slide18.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120.png"/><Relationship Id="rId5" Type="http://schemas.openxmlformats.org/officeDocument/2006/relationships/image" Target="../media/image121.png"/><Relationship Id="rId6" Type="http://schemas.openxmlformats.org/officeDocument/2006/relationships/image" Target="../media/image122.jpeg"/><Relationship Id="rId7" Type="http://schemas.openxmlformats.org/officeDocument/2006/relationships/image" Target="../media/image123.jpeg"/><Relationship Id="rId8" Type="http://schemas.openxmlformats.org/officeDocument/2006/relationships/image" Target="../media/image124.jpeg"/><Relationship Id="rId1" Type="http://schemas.openxmlformats.org/officeDocument/2006/relationships/slideLayout" Target="../slideLayouts/slideLayout2.xml"/><Relationship Id="rId2" Type="http://schemas.openxmlformats.org/officeDocument/2006/relationships/image" Target="../media/image1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5.png"/><Relationship Id="rId4" Type="http://schemas.openxmlformats.org/officeDocument/2006/relationships/image" Target="../media/image126.png"/><Relationship Id="rId5" Type="http://schemas.openxmlformats.org/officeDocument/2006/relationships/image" Target="../media/image127.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0.png"/><Relationship Id="rId3" Type="http://schemas.openxmlformats.org/officeDocument/2006/relationships/image" Target="../media/image13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0" Type="http://schemas.openxmlformats.org/officeDocument/2006/relationships/image" Target="../media/image21.jpeg"/><Relationship Id="rId21" Type="http://schemas.openxmlformats.org/officeDocument/2006/relationships/image" Target="../media/image22.png"/><Relationship Id="rId22" Type="http://schemas.openxmlformats.org/officeDocument/2006/relationships/image" Target="../media/image23.png"/><Relationship Id="rId23" Type="http://schemas.openxmlformats.org/officeDocument/2006/relationships/image" Target="../media/image24.png"/><Relationship Id="rId24" Type="http://schemas.openxmlformats.org/officeDocument/2006/relationships/image" Target="../media/image25.png"/><Relationship Id="rId25" Type="http://schemas.openxmlformats.org/officeDocument/2006/relationships/image" Target="../media/image26.png"/><Relationship Id="rId26" Type="http://schemas.openxmlformats.org/officeDocument/2006/relationships/image" Target="../media/image27.png"/><Relationship Id="rId27" Type="http://schemas.openxmlformats.org/officeDocument/2006/relationships/image" Target="../media/image28.png"/><Relationship Id="rId28" Type="http://schemas.openxmlformats.org/officeDocument/2006/relationships/image" Target="../media/image29.png"/><Relationship Id="rId29"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jpeg"/><Relationship Id="rId30" Type="http://schemas.openxmlformats.org/officeDocument/2006/relationships/image" Target="../media/image31.png"/><Relationship Id="rId31" Type="http://schemas.openxmlformats.org/officeDocument/2006/relationships/image" Target="../media/image32.png"/><Relationship Id="rId32" Type="http://schemas.openxmlformats.org/officeDocument/2006/relationships/image" Target="../media/image33.png"/><Relationship Id="rId9" Type="http://schemas.openxmlformats.org/officeDocument/2006/relationships/image" Target="../media/image10.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33" Type="http://schemas.openxmlformats.org/officeDocument/2006/relationships/image" Target="../media/image34.png"/><Relationship Id="rId34" Type="http://schemas.openxmlformats.org/officeDocument/2006/relationships/image" Target="../media/image35.jpeg"/><Relationship Id="rId35" Type="http://schemas.openxmlformats.org/officeDocument/2006/relationships/image" Target="../media/image36.emf"/><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19.png"/><Relationship Id="rId19" Type="http://schemas.openxmlformats.org/officeDocument/2006/relationships/image" Target="../media/image2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34.xml.rels><?xml version="1.0" encoding="UTF-8" standalone="yes"?>
<Relationships xmlns="http://schemas.openxmlformats.org/package/2006/relationships"><Relationship Id="rId3" Type="http://schemas.openxmlformats.org/officeDocument/2006/relationships/hyperlink" Target="https://chess.esss.lu.se/enovia/link/ESS-0093460/21308.51166.53504.55878/valid" TargetMode="External"/><Relationship Id="rId4" Type="http://schemas.openxmlformats.org/officeDocument/2006/relationships/hyperlink" Target="https://chess.esss.lu.se/enovia/link/ESS-0093892/21308.51166.25600.26678/valid" TargetMode="External"/><Relationship Id="rId5" Type="http://schemas.openxmlformats.org/officeDocument/2006/relationships/hyperlink" Target="https://chess.esss.lu.se/enovia/link/ESS-0095940/21308.51166.10240.25433/valid" TargetMode="External"/><Relationship Id="rId6" Type="http://schemas.openxmlformats.org/officeDocument/2006/relationships/image" Target="../media/image132.png"/><Relationship Id="rId7" Type="http://schemas.openxmlformats.org/officeDocument/2006/relationships/image" Target="../media/image133.png"/><Relationship Id="rId8" Type="http://schemas.openxmlformats.org/officeDocument/2006/relationships/image" Target="../media/image134.png"/><Relationship Id="rId9" Type="http://schemas.openxmlformats.org/officeDocument/2006/relationships/image" Target="../media/image135.png"/><Relationship Id="rId1" Type="http://schemas.openxmlformats.org/officeDocument/2006/relationships/slideLayout" Target="../slideLayouts/slideLayout2.xml"/><Relationship Id="rId2" Type="http://schemas.openxmlformats.org/officeDocument/2006/relationships/hyperlink" Target="https://chess.esss.lu.se/enovia/link/ESS-0085649/21308.51166.50432.55507/valid"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37.tiff"/><Relationship Id="rId4" Type="http://schemas.openxmlformats.org/officeDocument/2006/relationships/image" Target="../media/image138.tiff"/><Relationship Id="rId1" Type="http://schemas.openxmlformats.org/officeDocument/2006/relationships/slideLayout" Target="../slideLayouts/slideLayout2.xml"/><Relationship Id="rId2" Type="http://schemas.openxmlformats.org/officeDocument/2006/relationships/image" Target="../media/image136.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4.xml.rels><?xml version="1.0" encoding="UTF-8" standalone="yes"?>
<Relationships xmlns="http://schemas.openxmlformats.org/package/2006/relationships"><Relationship Id="rId20" Type="http://schemas.openxmlformats.org/officeDocument/2006/relationships/image" Target="../media/image50.png"/><Relationship Id="rId21" Type="http://schemas.openxmlformats.org/officeDocument/2006/relationships/image" Target="../media/image51.jpeg"/><Relationship Id="rId22" Type="http://schemas.openxmlformats.org/officeDocument/2006/relationships/image" Target="../media/image52.png"/><Relationship Id="rId23" Type="http://schemas.openxmlformats.org/officeDocument/2006/relationships/image" Target="../media/image53.jpeg"/><Relationship Id="rId24" Type="http://schemas.openxmlformats.org/officeDocument/2006/relationships/image" Target="../media/image54.png"/><Relationship Id="rId25" Type="http://schemas.openxmlformats.org/officeDocument/2006/relationships/image" Target="../media/image55.png"/><Relationship Id="rId26" Type="http://schemas.openxmlformats.org/officeDocument/2006/relationships/image" Target="../media/image56.jpeg"/><Relationship Id="rId27" Type="http://schemas.openxmlformats.org/officeDocument/2006/relationships/image" Target="../media/image57.png"/><Relationship Id="rId28" Type="http://schemas.openxmlformats.org/officeDocument/2006/relationships/image" Target="../media/image58.png"/><Relationship Id="rId29"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37.png"/><Relationship Id="rId5" Type="http://schemas.openxmlformats.org/officeDocument/2006/relationships/image" Target="../media/image38.png"/><Relationship Id="rId30" Type="http://schemas.openxmlformats.org/officeDocument/2006/relationships/image" Target="../media/image60.png"/><Relationship Id="rId31" Type="http://schemas.openxmlformats.org/officeDocument/2006/relationships/image" Target="../media/image61.png"/><Relationship Id="rId32" Type="http://schemas.openxmlformats.org/officeDocument/2006/relationships/image" Target="../media/image62.jpeg"/><Relationship Id="rId9" Type="http://schemas.openxmlformats.org/officeDocument/2006/relationships/image" Target="../media/image40.jpeg"/><Relationship Id="rId6" Type="http://schemas.openxmlformats.org/officeDocument/2006/relationships/image" Target="../media/image11.png"/><Relationship Id="rId7" Type="http://schemas.openxmlformats.org/officeDocument/2006/relationships/image" Target="../media/image39.jpeg"/><Relationship Id="rId8" Type="http://schemas.openxmlformats.org/officeDocument/2006/relationships/image" Target="../media/image19.png"/><Relationship Id="rId33" Type="http://schemas.openxmlformats.org/officeDocument/2006/relationships/image" Target="../media/image63.png"/><Relationship Id="rId34" Type="http://schemas.openxmlformats.org/officeDocument/2006/relationships/image" Target="../media/image64.png"/><Relationship Id="rId35" Type="http://schemas.openxmlformats.org/officeDocument/2006/relationships/image" Target="../media/image65.png"/><Relationship Id="rId36" Type="http://schemas.openxmlformats.org/officeDocument/2006/relationships/image" Target="../media/image66.png"/><Relationship Id="rId10" Type="http://schemas.openxmlformats.org/officeDocument/2006/relationships/image" Target="../media/image41.png"/><Relationship Id="rId11" Type="http://schemas.openxmlformats.org/officeDocument/2006/relationships/image" Target="../media/image42.png"/><Relationship Id="rId12" Type="http://schemas.openxmlformats.org/officeDocument/2006/relationships/image" Target="../media/image43.png"/><Relationship Id="rId13" Type="http://schemas.openxmlformats.org/officeDocument/2006/relationships/image" Target="../media/image44.png"/><Relationship Id="rId14" Type="http://schemas.openxmlformats.org/officeDocument/2006/relationships/image" Target="../media/image45.png"/><Relationship Id="rId15" Type="http://schemas.openxmlformats.org/officeDocument/2006/relationships/image" Target="../media/image28.png"/><Relationship Id="rId16" Type="http://schemas.openxmlformats.org/officeDocument/2006/relationships/image" Target="../media/image46.png"/><Relationship Id="rId17" Type="http://schemas.openxmlformats.org/officeDocument/2006/relationships/image" Target="../media/image47.png"/><Relationship Id="rId18" Type="http://schemas.openxmlformats.org/officeDocument/2006/relationships/image" Target="../media/image48.png"/><Relationship Id="rId19" Type="http://schemas.openxmlformats.org/officeDocument/2006/relationships/image" Target="../media/image49.png"/><Relationship Id="rId37" Type="http://schemas.openxmlformats.org/officeDocument/2006/relationships/image" Target="../media/image67.png"/><Relationship Id="rId38" Type="http://schemas.openxmlformats.org/officeDocument/2006/relationships/image" Target="../media/image68.png"/><Relationship Id="rId39" Type="http://schemas.openxmlformats.org/officeDocument/2006/relationships/image" Target="../media/image69.jpeg"/><Relationship Id="rId40" Type="http://schemas.openxmlformats.org/officeDocument/2006/relationships/image" Target="../media/image70.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3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4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1.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2.jpg"/><Relationship Id="rId4" Type="http://schemas.openxmlformats.org/officeDocument/2006/relationships/image" Target="../media/image73.jpeg"/><Relationship Id="rId5" Type="http://schemas.openxmlformats.org/officeDocument/2006/relationships/image" Target="../media/image74.jpeg"/><Relationship Id="rId6" Type="http://schemas.openxmlformats.org/officeDocument/2006/relationships/image" Target="../media/image75.jpeg"/><Relationship Id="rId7" Type="http://schemas.openxmlformats.org/officeDocument/2006/relationships/image" Target="../media/image76.jpeg"/><Relationship Id="rId8" Type="http://schemas.openxmlformats.org/officeDocument/2006/relationships/image" Target="../media/image77.jpeg"/><Relationship Id="rId9" Type="http://schemas.openxmlformats.org/officeDocument/2006/relationships/image" Target="../media/image78.jpeg"/><Relationship Id="rId10" Type="http://schemas.openxmlformats.org/officeDocument/2006/relationships/image" Target="../media/image79.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s>
</file>

<file path=ppt/slides/_rels/slide8.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5" Type="http://schemas.openxmlformats.org/officeDocument/2006/relationships/image" Target="../media/image83.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79512" y="2130425"/>
            <a:ext cx="8784976" cy="1470025"/>
          </a:xfrm>
        </p:spPr>
        <p:txBody>
          <a:bodyPr>
            <a:noAutofit/>
          </a:bodyPr>
          <a:lstStyle/>
          <a:p>
            <a:pPr algn="ctr"/>
            <a:r>
              <a:rPr lang="en-GB" sz="3600" noProof="0" dirty="0" smtClean="0"/>
              <a:t>ACCSYS TAC 15</a:t>
            </a:r>
            <a:endParaRPr lang="en-GB" sz="3600" noProof="0" dirty="0"/>
          </a:p>
        </p:txBody>
      </p:sp>
      <p:sp>
        <p:nvSpPr>
          <p:cNvPr id="3" name="Subtitle 2"/>
          <p:cNvSpPr>
            <a:spLocks noGrp="1"/>
          </p:cNvSpPr>
          <p:nvPr>
            <p:ph type="subTitle" idx="1"/>
          </p:nvPr>
        </p:nvSpPr>
        <p:spPr>
          <a:xfrm>
            <a:off x="1371600" y="4293096"/>
            <a:ext cx="6400800" cy="1345704"/>
          </a:xfrm>
        </p:spPr>
        <p:txBody>
          <a:bodyPr>
            <a:noAutofit/>
          </a:bodyPr>
          <a:lstStyle/>
          <a:p>
            <a:r>
              <a:rPr lang="en-GB" sz="2000" dirty="0" smtClean="0">
                <a:solidFill>
                  <a:schemeClr val="bg1"/>
                </a:solidFill>
              </a:rPr>
              <a:t>Mats </a:t>
            </a:r>
            <a:r>
              <a:rPr lang="en-GB" sz="2000" dirty="0" err="1" smtClean="0">
                <a:solidFill>
                  <a:schemeClr val="bg1"/>
                </a:solidFill>
              </a:rPr>
              <a:t>Lindroos</a:t>
            </a:r>
            <a:r>
              <a:rPr lang="en-GB" sz="2000" dirty="0" smtClean="0">
                <a:solidFill>
                  <a:schemeClr val="bg1"/>
                </a:solidFill>
              </a:rPr>
              <a:t> on behalf of ACCSYS staff and IK partners</a:t>
            </a:r>
            <a:endParaRPr lang="en-GB" sz="2000" dirty="0">
              <a:solidFill>
                <a:schemeClr val="bg1"/>
              </a:solidFill>
            </a:endParaRPr>
          </a:p>
        </p:txBody>
      </p:sp>
      <p:sp>
        <p:nvSpPr>
          <p:cNvPr id="4" name="Rectangle 3"/>
          <p:cNvSpPr/>
          <p:nvPr/>
        </p:nvSpPr>
        <p:spPr>
          <a:xfrm>
            <a:off x="2267744" y="5949280"/>
            <a:ext cx="4572000" cy="603242"/>
          </a:xfrm>
          <a:prstGeom prst="rect">
            <a:avLst/>
          </a:prstGeom>
        </p:spPr>
        <p:txBody>
          <a:bodyPr>
            <a:spAutoFit/>
          </a:bodyPr>
          <a:lstStyle/>
          <a:p>
            <a:pPr algn="ctr">
              <a:lnSpc>
                <a:spcPct val="120000"/>
              </a:lnSpc>
            </a:pPr>
            <a:r>
              <a:rPr lang="en-GB" sz="1600" dirty="0" err="1" smtClean="0">
                <a:solidFill>
                  <a:srgbClr val="FFFFFF"/>
                </a:solidFill>
              </a:rPr>
              <a:t>www.europeanspallationsource.se</a:t>
            </a:r>
            <a:endParaRPr lang="en-GB" sz="1600" dirty="0" smtClean="0">
              <a:solidFill>
                <a:srgbClr val="FFFFFF"/>
              </a:solidFill>
            </a:endParaRPr>
          </a:p>
          <a:p>
            <a:pPr algn="ctr"/>
            <a:r>
              <a:rPr lang="sv-SE" sz="1400" dirty="0" smtClean="0">
                <a:solidFill>
                  <a:srgbClr val="FFFFFF"/>
                </a:solidFill>
              </a:rPr>
              <a:t>April 2017</a:t>
            </a:r>
            <a:endParaRPr lang="en-GB" sz="1400" dirty="0" smtClean="0">
              <a:solidFill>
                <a:srgbClr val="FFFFFF"/>
              </a:solidFill>
            </a:endParaRPr>
          </a:p>
        </p:txBody>
      </p:sp>
    </p:spTree>
    <p:extLst>
      <p:ext uri="{BB962C8B-B14F-4D97-AF65-F5344CB8AC3E}">
        <p14:creationId xmlns:p14="http://schemas.microsoft.com/office/powerpoint/2010/main" val="1394613386"/>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5827052" y="3507286"/>
            <a:ext cx="2219712" cy="4414183"/>
          </a:xfrm>
          <a:prstGeom prst="rect">
            <a:avLst/>
          </a:prstGeom>
        </p:spPr>
      </p:pic>
      <p:sp>
        <p:nvSpPr>
          <p:cNvPr id="2" name="Titolo 1"/>
          <p:cNvSpPr>
            <a:spLocks noGrp="1"/>
          </p:cNvSpPr>
          <p:nvPr>
            <p:ph type="title"/>
          </p:nvPr>
        </p:nvSpPr>
        <p:spPr>
          <a:xfrm>
            <a:off x="4759524" y="3789040"/>
            <a:ext cx="4348980" cy="983803"/>
          </a:xfrm>
        </p:spPr>
        <p:txBody>
          <a:bodyPr>
            <a:normAutofit/>
          </a:bodyPr>
          <a:lstStyle/>
          <a:p>
            <a:pPr algn="ctr"/>
            <a:r>
              <a:rPr lang="en-US" sz="2400" dirty="0" smtClean="0"/>
              <a:t>Proton </a:t>
            </a:r>
            <a:r>
              <a:rPr lang="en-US" sz="2400" dirty="0"/>
              <a:t>Fraction: </a:t>
            </a:r>
            <a:r>
              <a:rPr lang="en-US" sz="2400" dirty="0" smtClean="0"/>
              <a:t>83</a:t>
            </a:r>
            <a:r>
              <a:rPr lang="en-US" sz="2400" smtClean="0"/>
              <a:t>%   </a:t>
            </a:r>
            <a:r>
              <a:rPr lang="en-US" sz="2400" b="1" dirty="0" smtClean="0">
                <a:solidFill>
                  <a:srgbClr val="00B050"/>
                </a:solidFill>
              </a:rPr>
              <a:t>(&gt; </a:t>
            </a:r>
            <a:r>
              <a:rPr lang="en-US" sz="2400" b="1" dirty="0">
                <a:solidFill>
                  <a:srgbClr val="00B050"/>
                </a:solidFill>
              </a:rPr>
              <a:t>75</a:t>
            </a:r>
            <a:r>
              <a:rPr lang="en-US" sz="2400" b="1" dirty="0" smtClean="0">
                <a:solidFill>
                  <a:srgbClr val="00B050"/>
                </a:solidFill>
              </a:rPr>
              <a:t>%)</a:t>
            </a:r>
            <a:endParaRPr lang="en-US" sz="2400" b="1" dirty="0">
              <a:solidFill>
                <a:srgbClr val="00B050"/>
              </a:solidFill>
            </a:endParaRPr>
          </a:p>
        </p:txBody>
      </p:sp>
      <p:sp>
        <p:nvSpPr>
          <p:cNvPr id="11" name="Titolo 1"/>
          <p:cNvSpPr txBox="1">
            <a:spLocks/>
          </p:cNvSpPr>
          <p:nvPr/>
        </p:nvSpPr>
        <p:spPr>
          <a:xfrm>
            <a:off x="3117539" y="1962352"/>
            <a:ext cx="3254661" cy="13226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dirty="0" smtClean="0">
                <a:solidFill>
                  <a:prstClr val="black"/>
                </a:solidFill>
                <a:latin typeface="Calibri"/>
              </a:rPr>
              <a:t>Extracted beam: </a:t>
            </a:r>
            <a:r>
              <a:rPr lang="en-US" sz="2000" dirty="0" smtClean="0">
                <a:solidFill>
                  <a:srgbClr val="FF0000"/>
                </a:solidFill>
                <a:latin typeface="Calibri"/>
              </a:rPr>
              <a:t>82 mA </a:t>
            </a:r>
            <a:r>
              <a:rPr lang="en-US" sz="2000" dirty="0" smtClean="0">
                <a:solidFill>
                  <a:srgbClr val="002060"/>
                </a:solidFill>
                <a:latin typeface="Calibri"/>
              </a:rPr>
              <a:t>(close to goal:90 </a:t>
            </a:r>
            <a:r>
              <a:rPr lang="en-US" sz="2000" dirty="0" err="1" smtClean="0">
                <a:solidFill>
                  <a:srgbClr val="002060"/>
                </a:solidFill>
                <a:latin typeface="Calibri"/>
              </a:rPr>
              <a:t>mA,to</a:t>
            </a:r>
            <a:r>
              <a:rPr lang="en-US" sz="2000" dirty="0" smtClean="0">
                <a:solidFill>
                  <a:srgbClr val="002060"/>
                </a:solidFill>
                <a:latin typeface="Calibri"/>
              </a:rPr>
              <a:t> be obtained with larger extractor&amp; Alumina wall)</a:t>
            </a:r>
            <a:r>
              <a:rPr lang="en-US" sz="2000" dirty="0" smtClean="0">
                <a:solidFill>
                  <a:prstClr val="black"/>
                </a:solidFill>
                <a:latin typeface="Calibri"/>
              </a:rPr>
              <a:t/>
            </a:r>
            <a:br>
              <a:rPr lang="en-US" sz="2000" dirty="0" smtClean="0">
                <a:solidFill>
                  <a:prstClr val="black"/>
                </a:solidFill>
                <a:latin typeface="Calibri"/>
              </a:rPr>
            </a:br>
            <a:r>
              <a:rPr lang="en-US" sz="2000" dirty="0" smtClean="0">
                <a:solidFill>
                  <a:prstClr val="black"/>
                </a:solidFill>
                <a:latin typeface="Calibri"/>
              </a:rPr>
              <a:t>Pulse stability:  ±1% </a:t>
            </a:r>
            <a:r>
              <a:rPr lang="en-US" sz="2000" b="1" dirty="0" smtClean="0">
                <a:solidFill>
                  <a:srgbClr val="00B050"/>
                </a:solidFill>
                <a:latin typeface="Calibri"/>
              </a:rPr>
              <a:t>(better than ±2%)</a:t>
            </a:r>
            <a:r>
              <a:rPr lang="en-US" sz="2000" dirty="0" smtClean="0">
                <a:solidFill>
                  <a:prstClr val="black"/>
                </a:solidFill>
                <a:latin typeface="Calibri"/>
              </a:rPr>
              <a:t/>
            </a:r>
            <a:br>
              <a:rPr lang="en-US" sz="2000" dirty="0" smtClean="0">
                <a:solidFill>
                  <a:prstClr val="black"/>
                </a:solidFill>
                <a:latin typeface="Calibri"/>
              </a:rPr>
            </a:br>
            <a:r>
              <a:rPr lang="en-US" sz="2000" dirty="0" smtClean="0">
                <a:solidFill>
                  <a:prstClr val="black"/>
                </a:solidFill>
                <a:latin typeface="Calibri"/>
              </a:rPr>
              <a:t>Pulse repeatability: ±1.8% </a:t>
            </a:r>
            <a:r>
              <a:rPr lang="en-US" sz="2000" b="1" dirty="0" smtClean="0">
                <a:solidFill>
                  <a:srgbClr val="00B050"/>
                </a:solidFill>
                <a:latin typeface="Calibri"/>
              </a:rPr>
              <a:t>(&lt; ±3.5%)</a:t>
            </a:r>
            <a:endParaRPr lang="en-US" sz="2000" b="1" dirty="0">
              <a:solidFill>
                <a:srgbClr val="FF0000"/>
              </a:solidFill>
              <a:latin typeface="Calibri"/>
            </a:endParaRPr>
          </a:p>
        </p:txBody>
      </p:sp>
      <p:pic>
        <p:nvPicPr>
          <p:cNvPr id="12" name="Segnaposto contenuto 3"/>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6300193" y="1604400"/>
            <a:ext cx="2592288" cy="2362211"/>
          </a:xfrm>
        </p:spPr>
      </p:pic>
      <p:pic>
        <p:nvPicPr>
          <p:cNvPr id="17" name="Immagine 1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1560" y="1604400"/>
            <a:ext cx="2273494" cy="1912684"/>
          </a:xfrm>
          <a:prstGeom prst="rect">
            <a:avLst/>
          </a:prstGeom>
        </p:spPr>
      </p:pic>
      <p:sp>
        <p:nvSpPr>
          <p:cNvPr id="18" name="Titolo 1"/>
          <p:cNvSpPr txBox="1">
            <a:spLocks/>
          </p:cNvSpPr>
          <p:nvPr/>
        </p:nvSpPr>
        <p:spPr>
          <a:xfrm>
            <a:off x="230313" y="3226820"/>
            <a:ext cx="333681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dirty="0" smtClean="0">
                <a:solidFill>
                  <a:prstClr val="black"/>
                </a:solidFill>
                <a:latin typeface="Calibri"/>
              </a:rPr>
              <a:t>Emittance: 1.06</a:t>
            </a:r>
            <a:r>
              <a:rPr lang="en-US" sz="1050" dirty="0" smtClean="0">
                <a:solidFill>
                  <a:prstClr val="black"/>
                </a:solidFill>
                <a:latin typeface="Calibri"/>
              </a:rPr>
              <a:t> </a:t>
            </a:r>
            <a:r>
              <a:rPr lang="el-GR" sz="1050" dirty="0" smtClean="0">
                <a:solidFill>
                  <a:prstClr val="black"/>
                </a:solidFill>
                <a:latin typeface="Calibri"/>
              </a:rPr>
              <a:t>π</a:t>
            </a:r>
            <a:r>
              <a:rPr lang="en-US" sz="1050" dirty="0" smtClean="0">
                <a:solidFill>
                  <a:prstClr val="black"/>
                </a:solidFill>
                <a:latin typeface="Calibri"/>
              </a:rPr>
              <a:t>.</a:t>
            </a:r>
            <a:r>
              <a:rPr lang="en-US" sz="1050" dirty="0" err="1" smtClean="0">
                <a:solidFill>
                  <a:prstClr val="black"/>
                </a:solidFill>
                <a:latin typeface="Calibri"/>
              </a:rPr>
              <a:t>mm.mrad</a:t>
            </a:r>
            <a:r>
              <a:rPr lang="en-US" sz="1050" dirty="0" smtClean="0">
                <a:solidFill>
                  <a:prstClr val="black"/>
                </a:solidFill>
                <a:latin typeface="Calibri"/>
              </a:rPr>
              <a:t> </a:t>
            </a:r>
            <a:r>
              <a:rPr lang="en-US" sz="2000" b="1" dirty="0" smtClean="0">
                <a:solidFill>
                  <a:srgbClr val="00B050"/>
                </a:solidFill>
                <a:latin typeface="Calibri"/>
              </a:rPr>
              <a:t>(&lt; 1.8)</a:t>
            </a:r>
            <a:r>
              <a:rPr lang="en-US" sz="1800" b="1" dirty="0" smtClean="0">
                <a:solidFill>
                  <a:srgbClr val="00B050"/>
                </a:solidFill>
                <a:latin typeface="Calibri"/>
              </a:rPr>
              <a:t/>
            </a:r>
            <a:br>
              <a:rPr lang="en-US" sz="1800" b="1" dirty="0" smtClean="0">
                <a:solidFill>
                  <a:srgbClr val="00B050"/>
                </a:solidFill>
                <a:latin typeface="Calibri"/>
              </a:rPr>
            </a:br>
            <a:r>
              <a:rPr lang="en-US" sz="2000" dirty="0" smtClean="0">
                <a:solidFill>
                  <a:prstClr val="black"/>
                </a:solidFill>
                <a:latin typeface="Calibri"/>
              </a:rPr>
              <a:t>Max divergence: 55</a:t>
            </a:r>
            <a:r>
              <a:rPr lang="en-US" sz="1050" dirty="0" smtClean="0">
                <a:solidFill>
                  <a:prstClr val="black"/>
                </a:solidFill>
                <a:latin typeface="Calibri"/>
              </a:rPr>
              <a:t> </a:t>
            </a:r>
            <a:r>
              <a:rPr lang="en-US" sz="1050" dirty="0" err="1" smtClean="0">
                <a:solidFill>
                  <a:prstClr val="black"/>
                </a:solidFill>
                <a:latin typeface="Calibri"/>
              </a:rPr>
              <a:t>mrad</a:t>
            </a:r>
            <a:r>
              <a:rPr lang="en-US" sz="1050" dirty="0" smtClean="0">
                <a:solidFill>
                  <a:prstClr val="black"/>
                </a:solidFill>
                <a:latin typeface="Calibri"/>
              </a:rPr>
              <a:t> </a:t>
            </a:r>
            <a:r>
              <a:rPr lang="en-US" sz="2000" b="1" dirty="0" smtClean="0">
                <a:solidFill>
                  <a:srgbClr val="00B050"/>
                </a:solidFill>
                <a:latin typeface="Calibri"/>
              </a:rPr>
              <a:t>(&lt; 80)</a:t>
            </a:r>
            <a:endParaRPr lang="en-US" sz="2000" dirty="0">
              <a:solidFill>
                <a:prstClr val="black"/>
              </a:solidFill>
              <a:latin typeface="Calibri"/>
            </a:endParaRPr>
          </a:p>
        </p:txBody>
      </p:sp>
      <p:pic>
        <p:nvPicPr>
          <p:cNvPr id="19" name="Immagine 1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6366" y="4288002"/>
            <a:ext cx="4008524" cy="2627701"/>
          </a:xfrm>
          <a:prstGeom prst="rect">
            <a:avLst/>
          </a:prstGeom>
        </p:spPr>
      </p:pic>
      <p:pic>
        <p:nvPicPr>
          <p:cNvPr id="20" name="Immagine 19"/>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528656" y="5204423"/>
            <a:ext cx="2076935" cy="1653611"/>
          </a:xfrm>
          <a:prstGeom prst="rect">
            <a:avLst/>
          </a:prstGeom>
        </p:spPr>
      </p:pic>
      <p:sp>
        <p:nvSpPr>
          <p:cNvPr id="21" name="Titolo 1"/>
          <p:cNvSpPr txBox="1">
            <a:spLocks/>
          </p:cNvSpPr>
          <p:nvPr/>
        </p:nvSpPr>
        <p:spPr>
          <a:xfrm>
            <a:off x="141540" y="-13961"/>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smtClean="0">
                <a:solidFill>
                  <a:schemeClr val="bg1"/>
                </a:solidFill>
                <a:latin typeface="Calibri"/>
              </a:rPr>
              <a:t>Preliminary beam characterization</a:t>
            </a:r>
            <a:endParaRPr lang="en-US" sz="3600" dirty="0">
              <a:solidFill>
                <a:schemeClr val="bg1"/>
              </a:solidFill>
              <a:latin typeface="Calibri"/>
            </a:endParaRPr>
          </a:p>
        </p:txBody>
      </p:sp>
    </p:spTree>
    <p:extLst>
      <p:ext uri="{BB962C8B-B14F-4D97-AF65-F5344CB8AC3E}">
        <p14:creationId xmlns:p14="http://schemas.microsoft.com/office/powerpoint/2010/main" val="2129498978"/>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WP3: </a:t>
            </a:r>
            <a:r>
              <a:rPr lang="en-US" dirty="0" smtClean="0"/>
              <a:t>MEBT</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11</a:t>
            </a:fld>
            <a:endParaRPr lang="sv-SE" dirty="0">
              <a:solidFill>
                <a:prstClr val="black">
                  <a:tint val="75000"/>
                </a:prstClr>
              </a:solidFill>
              <a:latin typeface="Calibri"/>
            </a:endParaRPr>
          </a:p>
        </p:txBody>
      </p:sp>
      <p:pic>
        <p:nvPicPr>
          <p:cNvPr id="12" name="Picture 11"/>
          <p:cNvPicPr>
            <a:picLocks noChangeAspect="1"/>
          </p:cNvPicPr>
          <p:nvPr/>
        </p:nvPicPr>
        <p:blipFill>
          <a:blip r:embed="rId3"/>
          <a:stretch>
            <a:fillRect/>
          </a:stretch>
        </p:blipFill>
        <p:spPr>
          <a:xfrm>
            <a:off x="5261933" y="224034"/>
            <a:ext cx="2141730" cy="951880"/>
          </a:xfrm>
          <a:prstGeom prst="rect">
            <a:avLst/>
          </a:prstGeom>
        </p:spPr>
      </p:pic>
      <p:pic>
        <p:nvPicPr>
          <p:cNvPr id="5" name="Picture 4"/>
          <p:cNvPicPr>
            <a:picLocks noChangeAspect="1"/>
          </p:cNvPicPr>
          <p:nvPr/>
        </p:nvPicPr>
        <p:blipFill>
          <a:blip r:embed="rId4"/>
          <a:stretch>
            <a:fillRect/>
          </a:stretch>
        </p:blipFill>
        <p:spPr>
          <a:xfrm>
            <a:off x="609600" y="1810647"/>
            <a:ext cx="3962400" cy="3517900"/>
          </a:xfrm>
          <a:prstGeom prst="rect">
            <a:avLst/>
          </a:prstGeom>
        </p:spPr>
      </p:pic>
      <p:pic>
        <p:nvPicPr>
          <p:cNvPr id="7" name="Picture 6"/>
          <p:cNvPicPr>
            <a:picLocks noChangeAspect="1"/>
          </p:cNvPicPr>
          <p:nvPr/>
        </p:nvPicPr>
        <p:blipFill>
          <a:blip r:embed="rId5"/>
          <a:stretch>
            <a:fillRect/>
          </a:stretch>
        </p:blipFill>
        <p:spPr>
          <a:xfrm>
            <a:off x="4895348" y="1810647"/>
            <a:ext cx="4013200" cy="3568700"/>
          </a:xfrm>
          <a:prstGeom prst="rect">
            <a:avLst/>
          </a:prstGeom>
        </p:spPr>
      </p:pic>
      <p:sp>
        <p:nvSpPr>
          <p:cNvPr id="8" name="TextBox 7"/>
          <p:cNvSpPr txBox="1"/>
          <p:nvPr/>
        </p:nvSpPr>
        <p:spPr>
          <a:xfrm>
            <a:off x="2508368" y="5814933"/>
            <a:ext cx="4634602" cy="369332"/>
          </a:xfrm>
          <a:prstGeom prst="rect">
            <a:avLst/>
          </a:prstGeom>
          <a:noFill/>
        </p:spPr>
        <p:txBody>
          <a:bodyPr wrap="none" rtlCol="0">
            <a:spAutoFit/>
          </a:bodyPr>
          <a:lstStyle/>
          <a:p>
            <a:r>
              <a:rPr lang="en-US" dirty="0" err="1" smtClean="0"/>
              <a:t>Buncher</a:t>
            </a:r>
            <a:r>
              <a:rPr lang="en-US" dirty="0" smtClean="0"/>
              <a:t> Cavity Production and Heat Treatment</a:t>
            </a:r>
            <a:endParaRPr lang="en-US" dirty="0"/>
          </a:p>
        </p:txBody>
      </p:sp>
    </p:spTree>
    <p:extLst>
      <p:ext uri="{BB962C8B-B14F-4D97-AF65-F5344CB8AC3E}">
        <p14:creationId xmlns:p14="http://schemas.microsoft.com/office/powerpoint/2010/main" val="2037610040"/>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661" y="120426"/>
            <a:ext cx="7139100" cy="1143300"/>
          </a:xfrm>
        </p:spPr>
        <p:txBody>
          <a:bodyPr/>
          <a:lstStyle/>
          <a:p>
            <a:r>
              <a:rPr lang="en-US" dirty="0" smtClean="0"/>
              <a:t>Spoke Cavities design &amp; prototype performances</a:t>
            </a:r>
            <a:endParaRPr lang="en-US" dirty="0"/>
          </a:p>
        </p:txBody>
      </p:sp>
      <p:sp>
        <p:nvSpPr>
          <p:cNvPr id="17" name="ZoneTexte 16"/>
          <p:cNvSpPr txBox="1"/>
          <p:nvPr/>
        </p:nvSpPr>
        <p:spPr>
          <a:xfrm>
            <a:off x="72011" y="1454725"/>
            <a:ext cx="8964487" cy="800219"/>
          </a:xfrm>
          <a:prstGeom prst="rect">
            <a:avLst/>
          </a:prstGeom>
          <a:noFill/>
        </p:spPr>
        <p:txBody>
          <a:bodyPr wrap="square" lIns="91414" tIns="45708" rIns="91414" bIns="45708" rtlCol="0">
            <a:spAutoFit/>
          </a:bodyPr>
          <a:lstStyle/>
          <a:p>
            <a:r>
              <a:rPr lang="en-US" sz="2200" b="1" dirty="0">
                <a:solidFill>
                  <a:srgbClr val="5F2987"/>
                </a:solidFill>
                <a:latin typeface="Calibri" pitchFamily="34" charset="0"/>
                <a:cs typeface="Calibri" pitchFamily="34" charset="0"/>
              </a:rPr>
              <a:t>Spoke cavity prototype test results (Jan15 – Feb16):</a:t>
            </a:r>
            <a:endParaRPr lang="en-US" sz="2200" b="1" dirty="0">
              <a:latin typeface="Calibri" pitchFamily="34" charset="0"/>
              <a:cs typeface="Calibri" pitchFamily="34" charset="0"/>
            </a:endParaRPr>
          </a:p>
          <a:p>
            <a:pPr marL="360261">
              <a:spcAft>
                <a:spcPts val="300"/>
              </a:spcAft>
              <a:buFont typeface="Arial" pitchFamily="34" charset="0"/>
              <a:buChar char="•"/>
            </a:pPr>
            <a:r>
              <a:rPr lang="en-US" sz="2400" b="1" dirty="0">
                <a:latin typeface="Calibri" pitchFamily="34" charset="0"/>
                <a:cs typeface="Calibri" pitchFamily="34" charset="0"/>
              </a:rPr>
              <a:t> </a:t>
            </a:r>
            <a:r>
              <a:rPr lang="en-US" sz="2000" dirty="0">
                <a:solidFill>
                  <a:schemeClr val="accent2">
                    <a:lumMod val="75000"/>
                  </a:schemeClr>
                </a:solidFill>
                <a:latin typeface="Calibri" pitchFamily="34" charset="0"/>
                <a:cs typeface="Calibri" pitchFamily="34" charset="0"/>
              </a:rPr>
              <a:t>Excellent performances</a:t>
            </a:r>
            <a:r>
              <a:rPr lang="en-US" sz="2000" dirty="0">
                <a:latin typeface="Calibri" pitchFamily="34" charset="0"/>
                <a:cs typeface="Calibri" pitchFamily="34" charset="0"/>
              </a:rPr>
              <a:t>, well within specifications (both on </a:t>
            </a:r>
            <a:r>
              <a:rPr lang="en-US" sz="2000" dirty="0" err="1">
                <a:latin typeface="Calibri" pitchFamily="34" charset="0"/>
                <a:cs typeface="Calibri" pitchFamily="34" charset="0"/>
              </a:rPr>
              <a:t>Eacc</a:t>
            </a:r>
            <a:r>
              <a:rPr lang="en-US" sz="2000" dirty="0">
                <a:latin typeface="Calibri" pitchFamily="34" charset="0"/>
                <a:cs typeface="Calibri" pitchFamily="34" charset="0"/>
              </a:rPr>
              <a:t> &amp; </a:t>
            </a:r>
            <a:r>
              <a:rPr lang="en-US" sz="2000" dirty="0" err="1">
                <a:latin typeface="Calibri" pitchFamily="34" charset="0"/>
                <a:cs typeface="Calibri" pitchFamily="34" charset="0"/>
              </a:rPr>
              <a:t>Qo</a:t>
            </a:r>
            <a:r>
              <a:rPr lang="en-US" sz="2000" dirty="0">
                <a:latin typeface="Calibri" pitchFamily="34" charset="0"/>
                <a:cs typeface="Calibri" pitchFamily="34" charset="0"/>
              </a:rPr>
              <a:t>)</a:t>
            </a:r>
          </a:p>
        </p:txBody>
      </p:sp>
      <p:pic>
        <p:nvPicPr>
          <p:cNvPr id="1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5301" y="2382984"/>
            <a:ext cx="6440751" cy="43337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9" name="Rectangle 18"/>
          <p:cNvSpPr/>
          <p:nvPr/>
        </p:nvSpPr>
        <p:spPr>
          <a:xfrm>
            <a:off x="3648001" y="3645026"/>
            <a:ext cx="224210" cy="648072"/>
          </a:xfrm>
          <a:prstGeom prst="rect">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414" tIns="45708" rIns="91414" bIns="45708" rtlCol="0" anchor="ctr"/>
          <a:lstStyle/>
          <a:p>
            <a:pPr algn="ctr"/>
            <a:endParaRPr lang="fr-FR"/>
          </a:p>
        </p:txBody>
      </p:sp>
      <p:sp>
        <p:nvSpPr>
          <p:cNvPr id="20" name="ZoneTexte 19"/>
          <p:cNvSpPr txBox="1"/>
          <p:nvPr/>
        </p:nvSpPr>
        <p:spPr>
          <a:xfrm>
            <a:off x="3368153" y="3356996"/>
            <a:ext cx="1363354" cy="279895"/>
          </a:xfrm>
          <a:prstGeom prst="rect">
            <a:avLst/>
          </a:prstGeom>
          <a:noFill/>
        </p:spPr>
        <p:txBody>
          <a:bodyPr wrap="square" lIns="91414" tIns="45708" rIns="91414" bIns="45708" rtlCol="0">
            <a:spAutoFit/>
          </a:bodyPr>
          <a:lstStyle/>
          <a:p>
            <a:r>
              <a:rPr lang="fr-FR" sz="1200" b="1" dirty="0" err="1">
                <a:solidFill>
                  <a:srgbClr val="FF0000"/>
                </a:solidFill>
              </a:rPr>
              <a:t>Pcav</a:t>
            </a:r>
            <a:r>
              <a:rPr lang="fr-FR" sz="1200" b="1" dirty="0">
                <a:solidFill>
                  <a:srgbClr val="FF0000"/>
                </a:solidFill>
              </a:rPr>
              <a:t>&lt;0.5W</a:t>
            </a:r>
          </a:p>
        </p:txBody>
      </p:sp>
      <p:pic>
        <p:nvPicPr>
          <p:cNvPr id="7" name="Image 6" descr="F:\DCIM\100_FUJI\DSCF0003.JPG"/>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07071" y="2636943"/>
            <a:ext cx="2160150" cy="1440100"/>
          </a:xfrm>
          <a:prstGeom prst="rect">
            <a:avLst/>
          </a:prstGeom>
          <a:noFill/>
          <a:ln w="9525">
            <a:noFill/>
            <a:miter lim="800000"/>
            <a:headEnd/>
            <a:tailEnd/>
          </a:ln>
        </p:spPr>
      </p:pic>
      <p:pic>
        <p:nvPicPr>
          <p:cNvPr id="8"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5400000">
            <a:off x="6953640" y="4662556"/>
            <a:ext cx="1980182" cy="1485136"/>
          </a:xfrm>
          <a:prstGeom prst="rect">
            <a:avLst/>
          </a:prstGeom>
          <a:noFill/>
          <a:ln w="9525">
            <a:noFill/>
            <a:miter lim="800000"/>
            <a:headEnd/>
            <a:tailEnd/>
          </a:ln>
          <a:effectLst/>
        </p:spPr>
      </p:pic>
      <p:sp>
        <p:nvSpPr>
          <p:cNvPr id="9" name="Rectangle 8"/>
          <p:cNvSpPr/>
          <p:nvPr/>
        </p:nvSpPr>
        <p:spPr>
          <a:xfrm>
            <a:off x="7084173" y="5904722"/>
            <a:ext cx="1727330" cy="467447"/>
          </a:xfrm>
          <a:prstGeom prst="rect">
            <a:avLst/>
          </a:prstGeom>
        </p:spPr>
        <p:txBody>
          <a:bodyPr wrap="square" lIns="91414" tIns="45708" rIns="91414" bIns="45708">
            <a:spAutoFit/>
          </a:bodyPr>
          <a:lstStyle/>
          <a:p>
            <a:pPr algn="ctr"/>
            <a:r>
              <a:rPr lang="en-US" sz="1200" b="1" dirty="0">
                <a:solidFill>
                  <a:schemeClr val="bg1"/>
                </a:solidFill>
                <a:latin typeface="Calibri" pitchFamily="34" charset="0"/>
                <a:cs typeface="Calibri" pitchFamily="34" charset="0"/>
              </a:rPr>
              <a:t>Ultra pure water </a:t>
            </a:r>
          </a:p>
          <a:p>
            <a:pPr algn="ctr"/>
            <a:r>
              <a:rPr lang="en-US" sz="1200" b="1" dirty="0">
                <a:solidFill>
                  <a:schemeClr val="bg1"/>
                </a:solidFill>
                <a:latin typeface="Calibri" pitchFamily="34" charset="0"/>
                <a:cs typeface="Calibri" pitchFamily="34" charset="0"/>
              </a:rPr>
              <a:t>high pressure rinsing</a:t>
            </a:r>
            <a:endParaRPr lang="fr-FR" sz="1200" b="1" dirty="0">
              <a:solidFill>
                <a:schemeClr val="bg1"/>
              </a:solidFill>
            </a:endParaRPr>
          </a:p>
        </p:txBody>
      </p:sp>
      <p:sp>
        <p:nvSpPr>
          <p:cNvPr id="10" name="Rectangle 9"/>
          <p:cNvSpPr/>
          <p:nvPr/>
        </p:nvSpPr>
        <p:spPr>
          <a:xfrm>
            <a:off x="7125736" y="3816099"/>
            <a:ext cx="1727330" cy="279895"/>
          </a:xfrm>
          <a:prstGeom prst="rect">
            <a:avLst/>
          </a:prstGeom>
        </p:spPr>
        <p:txBody>
          <a:bodyPr wrap="square" lIns="91414" tIns="45708" rIns="91414" bIns="45708">
            <a:spAutoFit/>
          </a:bodyPr>
          <a:lstStyle/>
          <a:p>
            <a:pPr algn="ctr"/>
            <a:r>
              <a:rPr lang="en-US" sz="1200" b="1" dirty="0">
                <a:solidFill>
                  <a:schemeClr val="bg1"/>
                </a:solidFill>
                <a:latin typeface="Calibri" pitchFamily="34" charset="0"/>
                <a:cs typeface="Calibri" pitchFamily="34" charset="0"/>
              </a:rPr>
              <a:t>Chemical etching</a:t>
            </a:r>
            <a:endParaRPr lang="fr-FR" sz="1200" b="1" dirty="0">
              <a:solidFill>
                <a:schemeClr val="bg1"/>
              </a:solidFill>
            </a:endParaRPr>
          </a:p>
        </p:txBody>
      </p:sp>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64320" y="381545"/>
            <a:ext cx="624678" cy="570826"/>
          </a:xfrm>
          <a:prstGeom prst="rect">
            <a:avLst/>
          </a:prstGeom>
        </p:spPr>
      </p:pic>
      <p:pic>
        <p:nvPicPr>
          <p:cNvPr id="3" name="Pictur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9909" y="2216066"/>
            <a:ext cx="6497829" cy="4579664"/>
          </a:xfrm>
          <a:prstGeom prst="rect">
            <a:avLst/>
          </a:prstGeom>
        </p:spPr>
      </p:pic>
    </p:spTree>
    <p:extLst>
      <p:ext uri="{BB962C8B-B14F-4D97-AF65-F5344CB8AC3E}">
        <p14:creationId xmlns:p14="http://schemas.microsoft.com/office/powerpoint/2010/main" val="3837337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262" y="172053"/>
            <a:ext cx="7139136" cy="1143000"/>
          </a:xfrm>
        </p:spPr>
        <p:txBody>
          <a:bodyPr/>
          <a:lstStyle/>
          <a:p>
            <a:r>
              <a:rPr lang="en-US" dirty="0" smtClean="0"/>
              <a:t>Spoke Cavities design &amp; prototype performances</a:t>
            </a:r>
            <a:endParaRPr lang="en-US" dirty="0"/>
          </a:p>
        </p:txBody>
      </p:sp>
      <p:sp>
        <p:nvSpPr>
          <p:cNvPr id="17" name="ZoneTexte 16"/>
          <p:cNvSpPr txBox="1"/>
          <p:nvPr/>
        </p:nvSpPr>
        <p:spPr>
          <a:xfrm>
            <a:off x="72011" y="1454725"/>
            <a:ext cx="8964487" cy="800219"/>
          </a:xfrm>
          <a:prstGeom prst="rect">
            <a:avLst/>
          </a:prstGeom>
          <a:noFill/>
        </p:spPr>
        <p:txBody>
          <a:bodyPr wrap="square" lIns="91414" tIns="45708" rIns="91414" bIns="45708" rtlCol="0">
            <a:spAutoFit/>
          </a:bodyPr>
          <a:lstStyle/>
          <a:p>
            <a:r>
              <a:rPr lang="en-US" sz="2200" b="1" dirty="0">
                <a:solidFill>
                  <a:srgbClr val="5F2987"/>
                </a:solidFill>
                <a:latin typeface="Calibri" pitchFamily="34" charset="0"/>
                <a:cs typeface="Calibri" pitchFamily="34" charset="0"/>
              </a:rPr>
              <a:t>Spoke cavity prototype test results (Jan15 – Feb16):</a:t>
            </a:r>
            <a:endParaRPr lang="en-US" sz="2200" b="1" dirty="0">
              <a:latin typeface="Calibri" pitchFamily="34" charset="0"/>
              <a:cs typeface="Calibri" pitchFamily="34" charset="0"/>
            </a:endParaRPr>
          </a:p>
          <a:p>
            <a:pPr marL="360261">
              <a:spcAft>
                <a:spcPts val="300"/>
              </a:spcAft>
              <a:buFont typeface="Arial" pitchFamily="34" charset="0"/>
              <a:buChar char="•"/>
            </a:pPr>
            <a:r>
              <a:rPr lang="en-US" sz="2400" b="1" dirty="0">
                <a:latin typeface="Calibri" pitchFamily="34" charset="0"/>
                <a:cs typeface="Calibri" pitchFamily="34" charset="0"/>
              </a:rPr>
              <a:t> </a:t>
            </a:r>
            <a:r>
              <a:rPr lang="en-US" sz="2000" dirty="0">
                <a:solidFill>
                  <a:schemeClr val="accent2">
                    <a:lumMod val="75000"/>
                  </a:schemeClr>
                </a:solidFill>
                <a:latin typeface="Calibri" pitchFamily="34" charset="0"/>
                <a:cs typeface="Calibri" pitchFamily="34" charset="0"/>
              </a:rPr>
              <a:t>Excellent performances</a:t>
            </a:r>
            <a:r>
              <a:rPr lang="en-US" sz="2000" dirty="0">
                <a:latin typeface="Calibri" pitchFamily="34" charset="0"/>
                <a:cs typeface="Calibri" pitchFamily="34" charset="0"/>
              </a:rPr>
              <a:t>, well within specifications (both on </a:t>
            </a:r>
            <a:r>
              <a:rPr lang="en-US" sz="2000" dirty="0" err="1">
                <a:latin typeface="Calibri" pitchFamily="34" charset="0"/>
                <a:cs typeface="Calibri" pitchFamily="34" charset="0"/>
              </a:rPr>
              <a:t>Eacc</a:t>
            </a:r>
            <a:r>
              <a:rPr lang="en-US" sz="2000" dirty="0">
                <a:latin typeface="Calibri" pitchFamily="34" charset="0"/>
                <a:cs typeface="Calibri" pitchFamily="34" charset="0"/>
              </a:rPr>
              <a:t> &amp; </a:t>
            </a:r>
            <a:r>
              <a:rPr lang="en-US" sz="2000" dirty="0" err="1">
                <a:latin typeface="Calibri" pitchFamily="34" charset="0"/>
                <a:cs typeface="Calibri" pitchFamily="34" charset="0"/>
              </a:rPr>
              <a:t>Qo</a:t>
            </a:r>
            <a:r>
              <a:rPr lang="en-US" sz="2000" dirty="0">
                <a:latin typeface="Calibri" pitchFamily="34" charset="0"/>
                <a:cs typeface="Calibri" pitchFamily="34" charset="0"/>
              </a:rPr>
              <a:t>)</a:t>
            </a:r>
          </a:p>
        </p:txBody>
      </p:sp>
      <p:pic>
        <p:nvPicPr>
          <p:cNvPr id="18"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85301" y="2382984"/>
            <a:ext cx="6440751" cy="43337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3648001" y="3645026"/>
            <a:ext cx="224210" cy="648072"/>
          </a:xfrm>
          <a:prstGeom prst="rect">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414" tIns="45708" rIns="91414" bIns="45708" rtlCol="0" anchor="ctr"/>
          <a:lstStyle/>
          <a:p>
            <a:pPr algn="ctr"/>
            <a:endParaRPr lang="fr-FR"/>
          </a:p>
        </p:txBody>
      </p:sp>
      <p:sp>
        <p:nvSpPr>
          <p:cNvPr id="20" name="ZoneTexte 19"/>
          <p:cNvSpPr txBox="1"/>
          <p:nvPr/>
        </p:nvSpPr>
        <p:spPr>
          <a:xfrm>
            <a:off x="3368153" y="3356996"/>
            <a:ext cx="1363354" cy="279895"/>
          </a:xfrm>
          <a:prstGeom prst="rect">
            <a:avLst/>
          </a:prstGeom>
          <a:noFill/>
        </p:spPr>
        <p:txBody>
          <a:bodyPr wrap="square" lIns="91414" tIns="45708" rIns="91414" bIns="45708" rtlCol="0">
            <a:spAutoFit/>
          </a:bodyPr>
          <a:lstStyle/>
          <a:p>
            <a:r>
              <a:rPr lang="fr-FR" sz="1200" b="1" dirty="0" err="1">
                <a:solidFill>
                  <a:srgbClr val="FF0000"/>
                </a:solidFill>
              </a:rPr>
              <a:t>Pcav</a:t>
            </a:r>
            <a:r>
              <a:rPr lang="fr-FR" sz="1200" b="1" dirty="0">
                <a:solidFill>
                  <a:srgbClr val="FF0000"/>
                </a:solidFill>
              </a:rPr>
              <a:t>&lt;0.5W</a:t>
            </a:r>
          </a:p>
        </p:txBody>
      </p:sp>
      <p:pic>
        <p:nvPicPr>
          <p:cNvPr id="7" name="Image 6" descr="F:\DCIM\100_FUJI\DSCF0003.JPG"/>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07071" y="2636943"/>
            <a:ext cx="2160150" cy="1440100"/>
          </a:xfrm>
          <a:prstGeom prst="rect">
            <a:avLst/>
          </a:prstGeom>
          <a:noFill/>
          <a:ln w="9525">
            <a:noFill/>
            <a:miter lim="800000"/>
            <a:headEnd/>
            <a:tailEnd/>
          </a:ln>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rot="5400000">
            <a:off x="6953640" y="4662556"/>
            <a:ext cx="1980182" cy="1485136"/>
          </a:xfrm>
          <a:prstGeom prst="rect">
            <a:avLst/>
          </a:prstGeom>
          <a:noFill/>
          <a:ln w="9525">
            <a:noFill/>
            <a:miter lim="800000"/>
            <a:headEnd/>
            <a:tailEnd/>
          </a:ln>
          <a:effectLst/>
        </p:spPr>
      </p:pic>
      <p:sp>
        <p:nvSpPr>
          <p:cNvPr id="9" name="Rectangle 8"/>
          <p:cNvSpPr/>
          <p:nvPr/>
        </p:nvSpPr>
        <p:spPr>
          <a:xfrm>
            <a:off x="7084173" y="5904722"/>
            <a:ext cx="1727330" cy="467447"/>
          </a:xfrm>
          <a:prstGeom prst="rect">
            <a:avLst/>
          </a:prstGeom>
        </p:spPr>
        <p:txBody>
          <a:bodyPr wrap="square" lIns="91414" tIns="45708" rIns="91414" bIns="45708">
            <a:spAutoFit/>
          </a:bodyPr>
          <a:lstStyle/>
          <a:p>
            <a:pPr algn="ctr"/>
            <a:r>
              <a:rPr lang="en-US" sz="1200" b="1" dirty="0">
                <a:solidFill>
                  <a:schemeClr val="bg1"/>
                </a:solidFill>
                <a:latin typeface="Calibri" pitchFamily="34" charset="0"/>
                <a:cs typeface="Calibri" pitchFamily="34" charset="0"/>
              </a:rPr>
              <a:t>Ultra pure water </a:t>
            </a:r>
          </a:p>
          <a:p>
            <a:pPr algn="ctr"/>
            <a:r>
              <a:rPr lang="en-US" sz="1200" b="1" dirty="0">
                <a:solidFill>
                  <a:schemeClr val="bg1"/>
                </a:solidFill>
                <a:latin typeface="Calibri" pitchFamily="34" charset="0"/>
                <a:cs typeface="Calibri" pitchFamily="34" charset="0"/>
              </a:rPr>
              <a:t>high pressure rinsing</a:t>
            </a:r>
            <a:endParaRPr lang="fr-FR" sz="1200" b="1" dirty="0">
              <a:solidFill>
                <a:schemeClr val="bg1"/>
              </a:solidFill>
            </a:endParaRPr>
          </a:p>
        </p:txBody>
      </p:sp>
      <p:sp>
        <p:nvSpPr>
          <p:cNvPr id="10" name="Rectangle 9"/>
          <p:cNvSpPr/>
          <p:nvPr/>
        </p:nvSpPr>
        <p:spPr>
          <a:xfrm>
            <a:off x="7125736" y="3816099"/>
            <a:ext cx="1727330" cy="279895"/>
          </a:xfrm>
          <a:prstGeom prst="rect">
            <a:avLst/>
          </a:prstGeom>
        </p:spPr>
        <p:txBody>
          <a:bodyPr wrap="square" lIns="91414" tIns="45708" rIns="91414" bIns="45708">
            <a:spAutoFit/>
          </a:bodyPr>
          <a:lstStyle/>
          <a:p>
            <a:pPr algn="ctr"/>
            <a:r>
              <a:rPr lang="en-US" sz="1200" b="1" dirty="0">
                <a:solidFill>
                  <a:schemeClr val="bg1"/>
                </a:solidFill>
                <a:latin typeface="Calibri" pitchFamily="34" charset="0"/>
                <a:cs typeface="Calibri" pitchFamily="34" charset="0"/>
              </a:rPr>
              <a:t>Chemical etching</a:t>
            </a:r>
            <a:endParaRPr lang="fr-FR" sz="1200" b="1" dirty="0">
              <a:solidFill>
                <a:schemeClr val="bg1"/>
              </a:solidFill>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764320" y="381545"/>
            <a:ext cx="624678" cy="570826"/>
          </a:xfrm>
          <a:prstGeom prst="rect">
            <a:avLst/>
          </a:prstGeom>
        </p:spPr>
      </p:pic>
    </p:spTree>
    <p:extLst>
      <p:ext uri="{BB962C8B-B14F-4D97-AF65-F5344CB8AC3E}">
        <p14:creationId xmlns:p14="http://schemas.microsoft.com/office/powerpoint/2010/main" val="1507677517"/>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 name="Shape 553"/>
          <p:cNvSpPr>
            <a:spLocks noGrp="1"/>
          </p:cNvSpPr>
          <p:nvPr>
            <p:ph type="title"/>
          </p:nvPr>
        </p:nvSpPr>
        <p:spPr>
          <a:xfrm>
            <a:off x="5004380" y="143920"/>
            <a:ext cx="2591957" cy="1143000"/>
          </a:xfrm>
          <a:prstGeom prst="rect">
            <a:avLst/>
          </a:prstGeom>
        </p:spPr>
        <p:txBody>
          <a:bodyPr/>
          <a:lstStyle/>
          <a:p>
            <a:r>
              <a:rPr dirty="0"/>
              <a:t>Ellipticals</a:t>
            </a:r>
            <a:br>
              <a:rPr dirty="0"/>
            </a:br>
            <a:r>
              <a:rPr dirty="0"/>
              <a:t>Highlights</a:t>
            </a:r>
          </a:p>
        </p:txBody>
      </p:sp>
      <p:sp>
        <p:nvSpPr>
          <p:cNvPr id="561" name="Shape 561"/>
          <p:cNvSpPr>
            <a:spLocks noGrp="1"/>
          </p:cNvSpPr>
          <p:nvPr>
            <p:ph idx="1"/>
          </p:nvPr>
        </p:nvSpPr>
        <p:spPr>
          <a:xfrm>
            <a:off x="438524" y="1525507"/>
            <a:ext cx="4080951" cy="939249"/>
          </a:xfrm>
          <a:prstGeom prst="rect">
            <a:avLst/>
          </a:prstGeom>
        </p:spPr>
        <p:txBody>
          <a:bodyPr>
            <a:normAutofit fontScale="77500" lnSpcReduction="20000"/>
          </a:bodyPr>
          <a:lstStyle/>
          <a:p>
            <a:r>
              <a:rPr dirty="0"/>
              <a:t>WP5 Elliptical Cavities and Cryomodules: </a:t>
            </a:r>
          </a:p>
          <a:p>
            <a:pPr lvl="1"/>
            <a:r>
              <a:rPr dirty="0"/>
              <a:t>Medium Beta P01 Cavity result</a:t>
            </a:r>
          </a:p>
        </p:txBody>
      </p:sp>
      <p:pic>
        <p:nvPicPr>
          <p:cNvPr id="554" name="pasted-image.png"/>
          <p:cNvPicPr>
            <a:picLocks noChangeAspect="1"/>
          </p:cNvPicPr>
          <p:nvPr/>
        </p:nvPicPr>
        <p:blipFill>
          <a:blip r:embed="rId3">
            <a:extLst/>
          </a:blip>
          <a:srcRect b="31511"/>
          <a:stretch>
            <a:fillRect/>
          </a:stretch>
        </p:blipFill>
        <p:spPr>
          <a:xfrm>
            <a:off x="241103" y="240325"/>
            <a:ext cx="911653" cy="890737"/>
          </a:xfrm>
          <a:prstGeom prst="rect">
            <a:avLst/>
          </a:prstGeom>
          <a:ln w="12700">
            <a:miter lim="400000"/>
          </a:ln>
        </p:spPr>
      </p:pic>
      <p:pic>
        <p:nvPicPr>
          <p:cNvPr id="555" name="pasted-image.png"/>
          <p:cNvPicPr>
            <a:picLocks noChangeAspect="1"/>
          </p:cNvPicPr>
          <p:nvPr/>
        </p:nvPicPr>
        <p:blipFill>
          <a:blip r:embed="rId4">
            <a:extLst/>
          </a:blip>
          <a:stretch>
            <a:fillRect/>
          </a:stretch>
        </p:blipFill>
        <p:spPr>
          <a:xfrm>
            <a:off x="3834014" y="240325"/>
            <a:ext cx="897751" cy="890737"/>
          </a:xfrm>
          <a:prstGeom prst="rect">
            <a:avLst/>
          </a:prstGeom>
          <a:ln w="12700">
            <a:miter lim="400000"/>
          </a:ln>
        </p:spPr>
      </p:pic>
      <p:grpSp>
        <p:nvGrpSpPr>
          <p:cNvPr id="558" name="Group 558"/>
          <p:cNvGrpSpPr/>
          <p:nvPr/>
        </p:nvGrpSpPr>
        <p:grpSpPr>
          <a:xfrm>
            <a:off x="1230654" y="221847"/>
            <a:ext cx="955477" cy="909216"/>
            <a:chOff x="0" y="0"/>
            <a:chExt cx="1358900" cy="1293105"/>
          </a:xfrm>
        </p:grpSpPr>
        <p:sp>
          <p:nvSpPr>
            <p:cNvPr id="556" name="Shape 556"/>
            <p:cNvSpPr/>
            <p:nvPr/>
          </p:nvSpPr>
          <p:spPr>
            <a:xfrm>
              <a:off x="0" y="26280"/>
              <a:ext cx="1358900" cy="1266826"/>
            </a:xfrm>
            <a:prstGeom prst="rect">
              <a:avLst/>
            </a:prstGeom>
            <a:solidFill>
              <a:srgbClr val="053D81"/>
            </a:solidFill>
            <a:ln w="12700" cap="flat">
              <a:noFill/>
              <a:miter lim="400000"/>
            </a:ln>
            <a:effectLst/>
          </p:spPr>
          <p:txBody>
            <a:bodyPr wrap="square" lIns="50800" tIns="50800" rIns="50800" bIns="50800" numCol="1" anchor="ctr">
              <a:noAutofit/>
            </a:bodyPr>
            <a:lstStyle/>
            <a:p>
              <a:pPr algn="ctr" defTabSz="410730" hangingPunct="0">
                <a:defRPr sz="3600">
                  <a:solidFill>
                    <a:srgbClr val="FFFFFF"/>
                  </a:solidFill>
                </a:defRPr>
              </a:pPr>
              <a:endParaRPr sz="2500" kern="0">
                <a:solidFill>
                  <a:srgbClr val="FFFFFF"/>
                </a:solidFill>
                <a:latin typeface="Gill Sans Light"/>
                <a:ea typeface="Gill Sans Light"/>
                <a:cs typeface="Gill Sans Light"/>
                <a:sym typeface="Gill Sans Light"/>
              </a:endParaRPr>
            </a:p>
          </p:txBody>
        </p:sp>
        <p:pic>
          <p:nvPicPr>
            <p:cNvPr id="557" name="pasted-image.png"/>
            <p:cNvPicPr>
              <a:picLocks noChangeAspect="1"/>
            </p:cNvPicPr>
            <p:nvPr/>
          </p:nvPicPr>
          <p:blipFill>
            <a:blip r:embed="rId5">
              <a:extLst/>
            </a:blip>
            <a:srcRect r="77071"/>
            <a:stretch>
              <a:fillRect/>
            </a:stretch>
          </p:blipFill>
          <p:spPr>
            <a:xfrm>
              <a:off x="77833" y="0"/>
              <a:ext cx="1240371" cy="1241354"/>
            </a:xfrm>
            <a:prstGeom prst="rect">
              <a:avLst/>
            </a:prstGeom>
            <a:ln w="12700" cap="flat">
              <a:noFill/>
              <a:miter lim="400000"/>
            </a:ln>
            <a:effectLst/>
          </p:spPr>
        </p:pic>
      </p:grpSp>
      <p:pic>
        <p:nvPicPr>
          <p:cNvPr id="559" name="pasted-image.png"/>
          <p:cNvPicPr>
            <a:picLocks noChangeAspect="1"/>
          </p:cNvPicPr>
          <p:nvPr/>
        </p:nvPicPr>
        <p:blipFill>
          <a:blip r:embed="rId6">
            <a:extLst/>
          </a:blip>
          <a:stretch>
            <a:fillRect/>
          </a:stretch>
        </p:blipFill>
        <p:spPr>
          <a:xfrm>
            <a:off x="2254106" y="240325"/>
            <a:ext cx="1518301" cy="890737"/>
          </a:xfrm>
          <a:prstGeom prst="rect">
            <a:avLst/>
          </a:prstGeom>
          <a:ln w="12700">
            <a:miter lim="400000"/>
          </a:ln>
        </p:spPr>
      </p:pic>
      <p:pic>
        <p:nvPicPr>
          <p:cNvPr id="560" name="pasted-image.pdf"/>
          <p:cNvPicPr>
            <a:picLocks noChangeAspect="1"/>
          </p:cNvPicPr>
          <p:nvPr/>
        </p:nvPicPr>
        <p:blipFill>
          <a:blip r:embed="rId7">
            <a:extLst/>
          </a:blip>
          <a:stretch>
            <a:fillRect/>
          </a:stretch>
        </p:blipFill>
        <p:spPr>
          <a:xfrm>
            <a:off x="-29001" y="2539452"/>
            <a:ext cx="4701440" cy="3933858"/>
          </a:xfrm>
          <a:prstGeom prst="rect">
            <a:avLst/>
          </a:prstGeom>
          <a:ln w="12700">
            <a:miter lim="400000"/>
          </a:ln>
        </p:spPr>
      </p:pic>
      <p:pic>
        <p:nvPicPr>
          <p:cNvPr id="562" name="pasted-image.pdf"/>
          <p:cNvPicPr>
            <a:picLocks noChangeAspect="1"/>
          </p:cNvPicPr>
          <p:nvPr/>
        </p:nvPicPr>
        <p:blipFill>
          <a:blip r:embed="rId8">
            <a:extLst/>
          </a:blip>
          <a:stretch>
            <a:fillRect/>
          </a:stretch>
        </p:blipFill>
        <p:spPr>
          <a:xfrm>
            <a:off x="7242020" y="3983419"/>
            <a:ext cx="1804016" cy="2175836"/>
          </a:xfrm>
          <a:prstGeom prst="rect">
            <a:avLst/>
          </a:prstGeom>
          <a:ln w="12700">
            <a:miter lim="400000"/>
          </a:ln>
        </p:spPr>
      </p:pic>
      <p:pic>
        <p:nvPicPr>
          <p:cNvPr id="563" name="pasted-image.pdf"/>
          <p:cNvPicPr>
            <a:picLocks noChangeAspect="1"/>
          </p:cNvPicPr>
          <p:nvPr/>
        </p:nvPicPr>
        <p:blipFill>
          <a:blip r:embed="rId9">
            <a:extLst/>
          </a:blip>
          <a:stretch>
            <a:fillRect/>
          </a:stretch>
        </p:blipFill>
        <p:spPr>
          <a:xfrm>
            <a:off x="7242020" y="1643387"/>
            <a:ext cx="1804016" cy="2175836"/>
          </a:xfrm>
          <a:prstGeom prst="rect">
            <a:avLst/>
          </a:prstGeom>
          <a:ln w="12700">
            <a:miter lim="400000"/>
          </a:ln>
        </p:spPr>
      </p:pic>
      <p:pic>
        <p:nvPicPr>
          <p:cNvPr id="564" name="pasted-image.pdf"/>
          <p:cNvPicPr>
            <a:picLocks noChangeAspect="1"/>
          </p:cNvPicPr>
          <p:nvPr/>
        </p:nvPicPr>
        <p:blipFill>
          <a:blip r:embed="rId10">
            <a:extLst/>
          </a:blip>
          <a:stretch>
            <a:fillRect/>
          </a:stretch>
        </p:blipFill>
        <p:spPr>
          <a:xfrm>
            <a:off x="5008847" y="1679545"/>
            <a:ext cx="2053829" cy="1312665"/>
          </a:xfrm>
          <a:prstGeom prst="rect">
            <a:avLst/>
          </a:prstGeom>
          <a:ln w="12700">
            <a:miter lim="400000"/>
          </a:ln>
        </p:spPr>
      </p:pic>
      <p:pic>
        <p:nvPicPr>
          <p:cNvPr id="565" name="pasted-image.pdf"/>
          <p:cNvPicPr>
            <a:picLocks noChangeAspect="1"/>
          </p:cNvPicPr>
          <p:nvPr/>
        </p:nvPicPr>
        <p:blipFill>
          <a:blip r:embed="rId11">
            <a:extLst/>
          </a:blip>
          <a:stretch>
            <a:fillRect/>
          </a:stretch>
        </p:blipFill>
        <p:spPr>
          <a:xfrm>
            <a:off x="5004381" y="3974689"/>
            <a:ext cx="2062759" cy="1393032"/>
          </a:xfrm>
          <a:prstGeom prst="rect">
            <a:avLst/>
          </a:prstGeom>
          <a:ln w="12700">
            <a:miter lim="400000"/>
          </a:ln>
        </p:spPr>
      </p:pic>
    </p:spTree>
    <p:extLst>
      <p:ext uri="{BB962C8B-B14F-4D97-AF65-F5344CB8AC3E}">
        <p14:creationId xmlns:p14="http://schemas.microsoft.com/office/powerpoint/2010/main" val="2145320456"/>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contenuto 5"/>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5092"/>
          <a:stretch/>
        </p:blipFill>
        <p:spPr>
          <a:xfrm>
            <a:off x="179512" y="2596893"/>
            <a:ext cx="5153463" cy="4072467"/>
          </a:xfrm>
        </p:spPr>
      </p:pic>
      <p:sp>
        <p:nvSpPr>
          <p:cNvPr id="2" name="Titolo 1"/>
          <p:cNvSpPr>
            <a:spLocks noGrp="1"/>
          </p:cNvSpPr>
          <p:nvPr>
            <p:ph type="title"/>
          </p:nvPr>
        </p:nvSpPr>
        <p:spPr>
          <a:xfrm>
            <a:off x="271870" y="140144"/>
            <a:ext cx="8229600" cy="1143000"/>
          </a:xfrm>
        </p:spPr>
        <p:txBody>
          <a:bodyPr/>
          <a:lstStyle/>
          <a:p>
            <a:r>
              <a:rPr lang="it-IT" dirty="0" smtClean="0"/>
              <a:t>INFN LASA MB </a:t>
            </a:r>
            <a:r>
              <a:rPr lang="it-IT" dirty="0" err="1" smtClean="0"/>
              <a:t>Cavity</a:t>
            </a:r>
            <a:r>
              <a:rPr lang="it-IT" dirty="0" smtClean="0"/>
              <a:t> Test</a:t>
            </a:r>
            <a:endParaRPr lang="en-US" dirty="0"/>
          </a:p>
        </p:txBody>
      </p:sp>
      <p:sp>
        <p:nvSpPr>
          <p:cNvPr id="3" name="CasellaDiTesto 2"/>
          <p:cNvSpPr txBox="1"/>
          <p:nvPr/>
        </p:nvSpPr>
        <p:spPr>
          <a:xfrm>
            <a:off x="2816879" y="4125605"/>
            <a:ext cx="2543262" cy="430887"/>
          </a:xfrm>
          <a:prstGeom prst="rect">
            <a:avLst/>
          </a:prstGeom>
          <a:solidFill>
            <a:schemeClr val="bg1"/>
          </a:solidFill>
          <a:ln w="12700">
            <a:solidFill>
              <a:srgbClr val="FF0000"/>
            </a:solidFill>
            <a:prstDash val="dash"/>
          </a:ln>
        </p:spPr>
        <p:txBody>
          <a:bodyPr wrap="square" rtlCol="0">
            <a:spAutoFit/>
          </a:bodyPr>
          <a:lstStyle/>
          <a:p>
            <a:pPr algn="ctr" defTabSz="456917"/>
            <a:r>
              <a:rPr lang="en-US" sz="1100" dirty="0" smtClean="0">
                <a:solidFill>
                  <a:prstClr val="black"/>
                </a:solidFill>
                <a:latin typeface="Calibri"/>
              </a:rPr>
              <a:t>100 W CW </a:t>
            </a:r>
            <a:r>
              <a:rPr lang="en-US" sz="1100" dirty="0" err="1" smtClean="0">
                <a:solidFill>
                  <a:prstClr val="black"/>
                </a:solidFill>
                <a:latin typeface="Calibri"/>
              </a:rPr>
              <a:t>cryo</a:t>
            </a:r>
            <a:r>
              <a:rPr lang="en-US" sz="1100" dirty="0" smtClean="0">
                <a:solidFill>
                  <a:prstClr val="black"/>
                </a:solidFill>
                <a:latin typeface="Calibri"/>
              </a:rPr>
              <a:t> power, </a:t>
            </a:r>
            <a:br>
              <a:rPr lang="en-US" sz="1100" dirty="0" smtClean="0">
                <a:solidFill>
                  <a:prstClr val="black"/>
                </a:solidFill>
                <a:latin typeface="Calibri"/>
              </a:rPr>
            </a:br>
            <a:r>
              <a:rPr lang="en-US" sz="1100" dirty="0" smtClean="0">
                <a:solidFill>
                  <a:prstClr val="black"/>
                </a:solidFill>
                <a:latin typeface="Calibri"/>
              </a:rPr>
              <a:t>i.e. 16.7 MV/m @ Q</a:t>
            </a:r>
            <a:r>
              <a:rPr lang="en-US" sz="1100" baseline="-25000" dirty="0" smtClean="0">
                <a:solidFill>
                  <a:prstClr val="black"/>
                </a:solidFill>
                <a:latin typeface="Calibri"/>
              </a:rPr>
              <a:t>0</a:t>
            </a:r>
            <a:r>
              <a:rPr lang="en-US" sz="1100" dirty="0" smtClean="0">
                <a:solidFill>
                  <a:prstClr val="black"/>
                </a:solidFill>
                <a:latin typeface="Calibri"/>
              </a:rPr>
              <a:t> 5 10</a:t>
            </a:r>
            <a:r>
              <a:rPr lang="en-US" sz="1100" baseline="30000" dirty="0" smtClean="0">
                <a:solidFill>
                  <a:prstClr val="black"/>
                </a:solidFill>
                <a:latin typeface="Calibri"/>
              </a:rPr>
              <a:t>9</a:t>
            </a:r>
            <a:endParaRPr lang="en-US" sz="1100" baseline="30000" dirty="0">
              <a:solidFill>
                <a:prstClr val="black"/>
              </a:solidFill>
              <a:latin typeface="Calibri"/>
            </a:endParaRPr>
          </a:p>
        </p:txBody>
      </p:sp>
      <p:sp>
        <p:nvSpPr>
          <p:cNvPr id="4" name="Ovale 3"/>
          <p:cNvSpPr/>
          <p:nvPr/>
        </p:nvSpPr>
        <p:spPr>
          <a:xfrm>
            <a:off x="3349584" y="4146963"/>
            <a:ext cx="84032" cy="6790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17"/>
            <a:endParaRPr lang="en-US">
              <a:solidFill>
                <a:prstClr val="white"/>
              </a:solidFill>
              <a:latin typeface="Calibri"/>
            </a:endParaRPr>
          </a:p>
        </p:txBody>
      </p:sp>
      <p:sp>
        <p:nvSpPr>
          <p:cNvPr id="8" name="CasellaDiTesto 7"/>
          <p:cNvSpPr txBox="1"/>
          <p:nvPr/>
        </p:nvSpPr>
        <p:spPr>
          <a:xfrm>
            <a:off x="179677" y="1481839"/>
            <a:ext cx="5713103" cy="830997"/>
          </a:xfrm>
          <a:prstGeom prst="rect">
            <a:avLst/>
          </a:prstGeom>
          <a:noFill/>
        </p:spPr>
        <p:txBody>
          <a:bodyPr wrap="square" rtlCol="0">
            <a:spAutoFit/>
          </a:bodyPr>
          <a:lstStyle/>
          <a:p>
            <a:pPr defTabSz="456917"/>
            <a:r>
              <a:rPr lang="en-US" sz="2400" dirty="0" smtClean="0">
                <a:solidFill>
                  <a:prstClr val="black"/>
                </a:solidFill>
                <a:latin typeface="Calibri"/>
              </a:rPr>
              <a:t>The INFN LASA cavity was successfully tested @ 2 K, exceeding the ESS specifications.</a:t>
            </a:r>
            <a:endParaRPr lang="en-US" sz="2400" dirty="0">
              <a:solidFill>
                <a:prstClr val="black"/>
              </a:solidFill>
              <a:latin typeface="Calibri"/>
            </a:endParaRPr>
          </a:p>
        </p:txBody>
      </p:sp>
      <p:pic>
        <p:nvPicPr>
          <p:cNvPr id="9" name="Segnaposto contenuto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20737" y="1559970"/>
            <a:ext cx="2480733" cy="1860550"/>
          </a:xfrm>
          <a:prstGeom prst="rect">
            <a:avLst/>
          </a:prstGeom>
        </p:spPr>
      </p:pic>
      <p:sp>
        <p:nvSpPr>
          <p:cNvPr id="10" name="CasellaDiTesto 9"/>
          <p:cNvSpPr txBox="1"/>
          <p:nvPr/>
        </p:nvSpPr>
        <p:spPr>
          <a:xfrm>
            <a:off x="1500552" y="2506595"/>
            <a:ext cx="1849032" cy="369332"/>
          </a:xfrm>
          <a:prstGeom prst="rect">
            <a:avLst/>
          </a:prstGeom>
          <a:noFill/>
        </p:spPr>
        <p:txBody>
          <a:bodyPr wrap="none" rtlCol="0">
            <a:spAutoFit/>
          </a:bodyPr>
          <a:lstStyle/>
          <a:p>
            <a:pPr defTabSz="456917"/>
            <a:r>
              <a:rPr lang="it-IT" b="1" smtClean="0">
                <a:solidFill>
                  <a:srgbClr val="C0504D">
                    <a:lumMod val="75000"/>
                  </a:srgbClr>
                </a:solidFill>
                <a:latin typeface="Calibri"/>
              </a:rPr>
              <a:t>Power</a:t>
            </a:r>
            <a:r>
              <a:rPr lang="it-IT" b="1" dirty="0" smtClean="0">
                <a:solidFill>
                  <a:srgbClr val="C0504D">
                    <a:lumMod val="75000"/>
                  </a:srgbClr>
                </a:solidFill>
                <a:latin typeface="Calibri"/>
              </a:rPr>
              <a:t> Rise @ 2 K</a:t>
            </a:r>
            <a:endParaRPr lang="en-US" b="1" dirty="0">
              <a:solidFill>
                <a:srgbClr val="C0504D">
                  <a:lumMod val="75000"/>
                </a:srgbClr>
              </a:solidFill>
              <a:latin typeface="Calibri"/>
            </a:endParaRPr>
          </a:p>
        </p:txBody>
      </p:sp>
      <p:sp>
        <p:nvSpPr>
          <p:cNvPr id="11" name="CasellaDiTesto 10"/>
          <p:cNvSpPr txBox="1"/>
          <p:nvPr/>
        </p:nvSpPr>
        <p:spPr>
          <a:xfrm>
            <a:off x="5985754" y="1308989"/>
            <a:ext cx="2550698" cy="369332"/>
          </a:xfrm>
          <a:prstGeom prst="rect">
            <a:avLst/>
          </a:prstGeom>
          <a:noFill/>
        </p:spPr>
        <p:txBody>
          <a:bodyPr wrap="none" rtlCol="0">
            <a:spAutoFit/>
          </a:bodyPr>
          <a:lstStyle/>
          <a:p>
            <a:pPr defTabSz="456917"/>
            <a:r>
              <a:rPr lang="it-IT" b="1" dirty="0" smtClean="0">
                <a:solidFill>
                  <a:srgbClr val="C0504D">
                    <a:lumMod val="75000"/>
                  </a:srgbClr>
                </a:solidFill>
                <a:latin typeface="Calibri"/>
              </a:rPr>
              <a:t>Soft </a:t>
            </a:r>
            <a:r>
              <a:rPr lang="it-IT" b="1" err="1" smtClean="0">
                <a:solidFill>
                  <a:srgbClr val="C0504D">
                    <a:lumMod val="75000"/>
                  </a:srgbClr>
                </a:solidFill>
                <a:latin typeface="Calibri"/>
              </a:rPr>
              <a:t>Multipacting</a:t>
            </a:r>
            <a:r>
              <a:rPr lang="it-IT" b="1" smtClean="0">
                <a:solidFill>
                  <a:srgbClr val="C0504D">
                    <a:lumMod val="75000"/>
                  </a:srgbClr>
                </a:solidFill>
                <a:latin typeface="Calibri"/>
              </a:rPr>
              <a:t> barrier</a:t>
            </a:r>
            <a:endParaRPr lang="en-US" b="1">
              <a:solidFill>
                <a:srgbClr val="C0504D">
                  <a:lumMod val="75000"/>
                </a:srgbClr>
              </a:solidFill>
              <a:latin typeface="Calibri"/>
            </a:endParaRPr>
          </a:p>
        </p:txBody>
      </p:sp>
      <p:sp>
        <p:nvSpPr>
          <p:cNvPr id="12" name="CasellaDiTesto 11"/>
          <p:cNvSpPr txBox="1"/>
          <p:nvPr/>
        </p:nvSpPr>
        <p:spPr>
          <a:xfrm>
            <a:off x="5967866" y="3420746"/>
            <a:ext cx="2718934" cy="461665"/>
          </a:xfrm>
          <a:prstGeom prst="rect">
            <a:avLst/>
          </a:prstGeom>
          <a:noFill/>
        </p:spPr>
        <p:txBody>
          <a:bodyPr wrap="square" rtlCol="0">
            <a:spAutoFit/>
          </a:bodyPr>
          <a:lstStyle/>
          <a:p>
            <a:pPr defTabSz="456917"/>
            <a:r>
              <a:rPr lang="en-US" sz="1200" dirty="0" smtClean="0">
                <a:solidFill>
                  <a:prstClr val="black"/>
                </a:solidFill>
                <a:latin typeface="Calibri"/>
              </a:rPr>
              <a:t>A soft MP barrier was easily conditioned.</a:t>
            </a:r>
          </a:p>
          <a:p>
            <a:pPr defTabSz="456917"/>
            <a:r>
              <a:rPr lang="en-US" sz="1200" dirty="0" smtClean="0">
                <a:solidFill>
                  <a:prstClr val="black"/>
                </a:solidFill>
                <a:latin typeface="Calibri"/>
              </a:rPr>
              <a:t>This barrier matches with simulations.</a:t>
            </a:r>
            <a:endParaRPr lang="en-US" sz="1200" dirty="0">
              <a:solidFill>
                <a:prstClr val="black"/>
              </a:solidFill>
              <a:latin typeface="Calibri"/>
            </a:endParaRPr>
          </a:p>
        </p:txBody>
      </p:sp>
      <p:pic>
        <p:nvPicPr>
          <p:cNvPr id="13"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67866" y="4214865"/>
            <a:ext cx="2586474" cy="1482005"/>
          </a:xfrm>
          <a:prstGeom prst="rect">
            <a:avLst/>
          </a:prstGeom>
        </p:spPr>
      </p:pic>
      <p:sp>
        <p:nvSpPr>
          <p:cNvPr id="15" name="CasellaDiTesto 14"/>
          <p:cNvSpPr txBox="1"/>
          <p:nvPr/>
        </p:nvSpPr>
        <p:spPr>
          <a:xfrm>
            <a:off x="5892780" y="3830868"/>
            <a:ext cx="2736647" cy="369332"/>
          </a:xfrm>
          <a:prstGeom prst="rect">
            <a:avLst/>
          </a:prstGeom>
          <a:noFill/>
        </p:spPr>
        <p:txBody>
          <a:bodyPr wrap="none" rtlCol="0">
            <a:spAutoFit/>
          </a:bodyPr>
          <a:lstStyle/>
          <a:p>
            <a:pPr defTabSz="456917"/>
            <a:r>
              <a:rPr lang="it-IT" b="1" dirty="0" smtClean="0">
                <a:solidFill>
                  <a:srgbClr val="C0504D">
                    <a:lumMod val="75000"/>
                  </a:srgbClr>
                </a:solidFill>
                <a:latin typeface="Calibri"/>
              </a:rPr>
              <a:t>HOM </a:t>
            </a:r>
            <a:r>
              <a:rPr lang="it-IT" b="1" dirty="0" err="1" smtClean="0">
                <a:solidFill>
                  <a:srgbClr val="C0504D">
                    <a:lumMod val="75000"/>
                  </a:srgbClr>
                </a:solidFill>
                <a:latin typeface="Calibri"/>
              </a:rPr>
              <a:t>near</a:t>
            </a:r>
            <a:r>
              <a:rPr lang="it-IT" b="1" smtClean="0">
                <a:solidFill>
                  <a:srgbClr val="C0504D">
                    <a:lumMod val="75000"/>
                  </a:srgbClr>
                </a:solidFill>
                <a:latin typeface="Calibri"/>
              </a:rPr>
              <a:t> 5</a:t>
            </a:r>
            <a:r>
              <a:rPr lang="it-IT" b="1" baseline="30000" smtClean="0">
                <a:solidFill>
                  <a:srgbClr val="C0504D">
                    <a:lumMod val="75000"/>
                  </a:srgbClr>
                </a:solidFill>
                <a:latin typeface="Calibri"/>
              </a:rPr>
              <a:t>th </a:t>
            </a:r>
            <a:r>
              <a:rPr lang="it-IT" b="1" smtClean="0">
                <a:solidFill>
                  <a:srgbClr val="C0504D">
                    <a:lumMod val="75000"/>
                  </a:srgbClr>
                </a:solidFill>
                <a:latin typeface="Calibri"/>
              </a:rPr>
              <a:t>machine line</a:t>
            </a:r>
            <a:endParaRPr lang="en-US" b="1">
              <a:solidFill>
                <a:srgbClr val="C0504D">
                  <a:lumMod val="75000"/>
                </a:srgbClr>
              </a:solidFill>
              <a:latin typeface="Calibri"/>
            </a:endParaRPr>
          </a:p>
        </p:txBody>
      </p:sp>
      <p:sp>
        <p:nvSpPr>
          <p:cNvPr id="16" name="Rettangolo 15"/>
          <p:cNvSpPr/>
          <p:nvPr/>
        </p:nvSpPr>
        <p:spPr>
          <a:xfrm>
            <a:off x="5467727" y="5890629"/>
            <a:ext cx="3676273" cy="523220"/>
          </a:xfrm>
          <a:prstGeom prst="rect">
            <a:avLst/>
          </a:prstGeom>
          <a:solidFill>
            <a:schemeClr val="bg1"/>
          </a:solidFill>
          <a:ln>
            <a:solidFill>
              <a:schemeClr val="bg1"/>
            </a:solidFill>
          </a:ln>
        </p:spPr>
        <p:txBody>
          <a:bodyPr wrap="square">
            <a:spAutoFit/>
          </a:bodyPr>
          <a:lstStyle/>
          <a:p>
            <a:pPr defTabSz="456917"/>
            <a:r>
              <a:rPr lang="en-US" sz="1400" dirty="0" smtClean="0">
                <a:solidFill>
                  <a:prstClr val="black"/>
                </a:solidFill>
                <a:latin typeface="Calibri"/>
              </a:rPr>
              <a:t>f = 1741.8 MHz (&gt; 19 MHz from machine line)</a:t>
            </a:r>
          </a:p>
          <a:p>
            <a:pPr defTabSz="456917"/>
            <a:r>
              <a:rPr lang="en-US" sz="1400" dirty="0" err="1" smtClean="0">
                <a:solidFill>
                  <a:prstClr val="black"/>
                </a:solidFill>
                <a:latin typeface="Symbol" panose="05050102010706020507" pitchFamily="18" charset="2"/>
              </a:rPr>
              <a:t>D</a:t>
            </a:r>
            <a:r>
              <a:rPr lang="en-US" sz="1400" dirty="0" err="1" smtClean="0">
                <a:solidFill>
                  <a:prstClr val="black"/>
                </a:solidFill>
                <a:latin typeface="Calibri"/>
              </a:rPr>
              <a:t>f</a:t>
            </a:r>
            <a:r>
              <a:rPr lang="en-US" sz="1400" dirty="0" smtClean="0">
                <a:solidFill>
                  <a:prstClr val="black"/>
                </a:solidFill>
                <a:latin typeface="Calibri"/>
              </a:rPr>
              <a:t> &lt; 1 MHz from simulations (f =1742.4 MHz).</a:t>
            </a:r>
            <a:endParaRPr lang="en-US" sz="1400" dirty="0">
              <a:solidFill>
                <a:prstClr val="black"/>
              </a:solidFill>
              <a:latin typeface="Calibri"/>
            </a:endParaRPr>
          </a:p>
        </p:txBody>
      </p:sp>
      <p:pic>
        <p:nvPicPr>
          <p:cNvPr id="5" name="Immagine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8182" y="3060399"/>
            <a:ext cx="1263646" cy="1895468"/>
          </a:xfrm>
          <a:prstGeom prst="rect">
            <a:avLst/>
          </a:prstGeom>
        </p:spPr>
      </p:pic>
    </p:spTree>
    <p:extLst>
      <p:ext uri="{BB962C8B-B14F-4D97-AF65-F5344CB8AC3E}">
        <p14:creationId xmlns:p14="http://schemas.microsoft.com/office/powerpoint/2010/main" val="1631891061"/>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7139136" cy="1143000"/>
          </a:xfrm>
        </p:spPr>
        <p:txBody>
          <a:bodyPr>
            <a:normAutofit/>
          </a:bodyPr>
          <a:lstStyle/>
          <a:p>
            <a:r>
              <a:rPr lang="en-GB" dirty="0" smtClean="0"/>
              <a:t>WP12 Vacuum Systems</a:t>
            </a:r>
            <a:br>
              <a:rPr lang="en-GB" dirty="0" smtClean="0"/>
            </a:br>
            <a:r>
              <a:rPr lang="en-GB" dirty="0" smtClean="0"/>
              <a:t>BTM Delivery</a:t>
            </a:r>
            <a:endParaRPr lang="en-GB" dirty="0"/>
          </a:p>
        </p:txBody>
      </p:sp>
      <p:sp>
        <p:nvSpPr>
          <p:cNvPr id="3" name="Slide Number Placeholder 2"/>
          <p:cNvSpPr>
            <a:spLocks noGrp="1"/>
          </p:cNvSpPr>
          <p:nvPr>
            <p:ph type="sldNum" sz="quarter" idx="12"/>
          </p:nvPr>
        </p:nvSpPr>
        <p:spPr/>
        <p:txBody>
          <a:bodyPr/>
          <a:lstStyle/>
          <a:p>
            <a:fld id="{53221755-1974-484A-90A1-3D0ED6B05FD4}" type="slidenum">
              <a:rPr lang="en-GB" smtClean="0">
                <a:solidFill>
                  <a:srgbClr val="000000">
                    <a:tint val="75000"/>
                  </a:srgbClr>
                </a:solidFill>
              </a:rPr>
              <a:pPr/>
              <a:t>16</a:t>
            </a:fld>
            <a:endParaRPr lang="en-GB">
              <a:solidFill>
                <a:srgbClr val="000000">
                  <a:tint val="75000"/>
                </a:srgbClr>
              </a:solidFill>
            </a:endParaRPr>
          </a:p>
        </p:txBody>
      </p:sp>
      <p:pic>
        <p:nvPicPr>
          <p:cNvPr id="5" name="Content Placeholder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auto">
          <a:xfrm>
            <a:off x="323528" y="2276872"/>
            <a:ext cx="3981292" cy="3251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014912" y="2276872"/>
            <a:ext cx="3768943" cy="32515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83568" y="1692097"/>
            <a:ext cx="3201275" cy="400110"/>
          </a:xfrm>
          <a:prstGeom prst="rect">
            <a:avLst/>
          </a:prstGeom>
          <a:noFill/>
        </p:spPr>
        <p:txBody>
          <a:bodyPr wrap="none" rtlCol="0">
            <a:spAutoFit/>
          </a:bodyPr>
          <a:lstStyle/>
          <a:p>
            <a:pPr defTabSz="914400" fontAlgn="base">
              <a:spcBef>
                <a:spcPct val="0"/>
              </a:spcBef>
              <a:spcAft>
                <a:spcPct val="0"/>
              </a:spcAft>
            </a:pPr>
            <a:r>
              <a:rPr lang="en-GB" sz="2000" dirty="0" smtClean="0">
                <a:solidFill>
                  <a:srgbClr val="000000"/>
                </a:solidFill>
                <a:latin typeface="Lucida Grande" pitchFamily="2" charset="0"/>
                <a:ea typeface="ヒラギノ角ゴ Pro W3" pitchFamily="2" charset="-128"/>
              </a:rPr>
              <a:t>1</a:t>
            </a:r>
            <a:r>
              <a:rPr lang="en-GB" sz="2000" baseline="30000" dirty="0" smtClean="0">
                <a:solidFill>
                  <a:srgbClr val="000000"/>
                </a:solidFill>
                <a:latin typeface="Lucida Grande" pitchFamily="2" charset="0"/>
                <a:ea typeface="ヒラギノ角ゴ Pro W3" pitchFamily="2" charset="-128"/>
              </a:rPr>
              <a:t>st</a:t>
            </a:r>
            <a:r>
              <a:rPr lang="en-GB" sz="2000" dirty="0" smtClean="0">
                <a:solidFill>
                  <a:srgbClr val="000000"/>
                </a:solidFill>
                <a:latin typeface="Lucida Grande" pitchFamily="2" charset="0"/>
                <a:ea typeface="ヒラギノ角ゴ Pro W3" pitchFamily="2" charset="-128"/>
              </a:rPr>
              <a:t> Prototype LWU at ESS</a:t>
            </a:r>
            <a:endParaRPr lang="en-GB" sz="2000" dirty="0">
              <a:solidFill>
                <a:srgbClr val="000000"/>
              </a:solidFill>
              <a:latin typeface="Lucida Grande" pitchFamily="2" charset="0"/>
              <a:ea typeface="ヒラギノ角ゴ Pro W3" pitchFamily="2" charset="-128"/>
            </a:endParaRPr>
          </a:p>
        </p:txBody>
      </p:sp>
      <p:sp>
        <p:nvSpPr>
          <p:cNvPr id="8" name="TextBox 7"/>
          <p:cNvSpPr txBox="1"/>
          <p:nvPr/>
        </p:nvSpPr>
        <p:spPr>
          <a:xfrm>
            <a:off x="4860032" y="1700808"/>
            <a:ext cx="4121641" cy="400110"/>
          </a:xfrm>
          <a:prstGeom prst="rect">
            <a:avLst/>
          </a:prstGeom>
          <a:noFill/>
        </p:spPr>
        <p:txBody>
          <a:bodyPr wrap="none" rtlCol="0">
            <a:spAutoFit/>
          </a:bodyPr>
          <a:lstStyle/>
          <a:p>
            <a:pPr defTabSz="914400" fontAlgn="base">
              <a:spcBef>
                <a:spcPct val="0"/>
              </a:spcBef>
              <a:spcAft>
                <a:spcPct val="0"/>
              </a:spcAft>
            </a:pPr>
            <a:r>
              <a:rPr lang="en-GB" sz="2000" dirty="0" smtClean="0">
                <a:solidFill>
                  <a:srgbClr val="000000"/>
                </a:solidFill>
                <a:latin typeface="Lucida Grande" pitchFamily="2" charset="0"/>
                <a:ea typeface="ヒラギノ角ゴ Pro W3" pitchFamily="2" charset="-128"/>
              </a:rPr>
              <a:t>2</a:t>
            </a:r>
            <a:r>
              <a:rPr lang="en-GB" sz="2000" baseline="30000" dirty="0" smtClean="0">
                <a:solidFill>
                  <a:srgbClr val="000000"/>
                </a:solidFill>
                <a:latin typeface="Lucida Grande" pitchFamily="2" charset="0"/>
                <a:ea typeface="ヒラギノ角ゴ Pro W3" pitchFamily="2" charset="-128"/>
              </a:rPr>
              <a:t>nd</a:t>
            </a:r>
            <a:r>
              <a:rPr lang="en-GB" sz="2000" dirty="0" smtClean="0">
                <a:solidFill>
                  <a:srgbClr val="000000"/>
                </a:solidFill>
                <a:latin typeface="Lucida Grande" pitchFamily="2" charset="0"/>
                <a:ea typeface="ヒラギノ角ゴ Pro W3" pitchFamily="2" charset="-128"/>
              </a:rPr>
              <a:t> Prototype LWU at </a:t>
            </a:r>
            <a:r>
              <a:rPr lang="en-GB" sz="2000" dirty="0" err="1" smtClean="0">
                <a:solidFill>
                  <a:srgbClr val="000000"/>
                </a:solidFill>
                <a:latin typeface="Lucida Grande" pitchFamily="2" charset="0"/>
                <a:ea typeface="ヒラギノ角ゴ Pro W3" pitchFamily="2" charset="-128"/>
              </a:rPr>
              <a:t>Daresbury</a:t>
            </a:r>
            <a:endParaRPr lang="en-GB" sz="2000" dirty="0">
              <a:solidFill>
                <a:srgbClr val="000000"/>
              </a:solidFill>
              <a:latin typeface="Lucida Grande" pitchFamily="2" charset="0"/>
              <a:ea typeface="ヒラギノ角ゴ Pro W3" pitchFamily="2" charset="-128"/>
            </a:endParaRPr>
          </a:p>
        </p:txBody>
      </p:sp>
      <p:grpSp>
        <p:nvGrpSpPr>
          <p:cNvPr id="10" name="Group 9"/>
          <p:cNvGrpSpPr/>
          <p:nvPr/>
        </p:nvGrpSpPr>
        <p:grpSpPr>
          <a:xfrm>
            <a:off x="1763688" y="2852936"/>
            <a:ext cx="5328592" cy="3784486"/>
            <a:chOff x="1763688" y="2852936"/>
            <a:chExt cx="5328592" cy="3784486"/>
          </a:xfrm>
        </p:grpSpPr>
        <p:pic>
          <p:nvPicPr>
            <p:cNvPr id="9" name="Picture 8" descr="IMG_0238.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12103" y="2852936"/>
              <a:ext cx="4441097" cy="3331172"/>
            </a:xfrm>
            <a:prstGeom prst="rect">
              <a:avLst/>
            </a:prstGeom>
          </p:spPr>
        </p:pic>
        <p:sp>
          <p:nvSpPr>
            <p:cNvPr id="7" name="TextBox 6"/>
            <p:cNvSpPr txBox="1"/>
            <p:nvPr/>
          </p:nvSpPr>
          <p:spPr>
            <a:xfrm>
              <a:off x="1763688" y="6237312"/>
              <a:ext cx="5328592" cy="400110"/>
            </a:xfrm>
            <a:prstGeom prst="rect">
              <a:avLst/>
            </a:prstGeom>
            <a:noFill/>
          </p:spPr>
          <p:txBody>
            <a:bodyPr wrap="square" rtlCol="0">
              <a:spAutoFit/>
            </a:bodyPr>
            <a:lstStyle/>
            <a:p>
              <a:r>
                <a:rPr lang="en-US" sz="2000" dirty="0" smtClean="0">
                  <a:latin typeface="Lucida Grande" charset="0"/>
                  <a:ea typeface="Lucida Grande" charset="0"/>
                  <a:cs typeface="Lucida Grande" charset="0"/>
                </a:rPr>
                <a:t>ELLETRA Quadrupole at CERN for testing</a:t>
              </a:r>
              <a:endParaRPr lang="en-US" sz="2000" dirty="0">
                <a:latin typeface="Lucida Grande" charset="0"/>
                <a:ea typeface="Lucida Grande" charset="0"/>
                <a:cs typeface="Lucida Grande" charset="0"/>
              </a:endParaRPr>
            </a:p>
          </p:txBody>
        </p:sp>
      </p:grpSp>
    </p:spTree>
    <p:extLst>
      <p:ext uri="{BB962C8B-B14F-4D97-AF65-F5344CB8AC3E}">
        <p14:creationId xmlns:p14="http://schemas.microsoft.com/office/powerpoint/2010/main" val="19608135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screen">
            <a:extLst>
              <a:ext uri="{28A0092B-C50C-407E-A947-70E740481C1C}">
                <a14:useLocalDpi xmlns:a14="http://schemas.microsoft.com/office/drawing/2010/main"/>
              </a:ext>
            </a:extLst>
          </a:blip>
          <a:srcRect l="2705" r="3381" b="6369"/>
          <a:stretch/>
        </p:blipFill>
        <p:spPr>
          <a:xfrm>
            <a:off x="3493856" y="4126625"/>
            <a:ext cx="3635071" cy="2023533"/>
          </a:xfrm>
          <a:prstGeom prst="rect">
            <a:avLst/>
          </a:prstGeom>
        </p:spPr>
      </p:pic>
      <p:sp>
        <p:nvSpPr>
          <p:cNvPr id="7" name="Title 1"/>
          <p:cNvSpPr txBox="1">
            <a:spLocks/>
          </p:cNvSpPr>
          <p:nvPr/>
        </p:nvSpPr>
        <p:spPr>
          <a:xfrm>
            <a:off x="87363" y="10141"/>
            <a:ext cx="6858187" cy="1040754"/>
          </a:xfrm>
          <a:prstGeom prst="rect">
            <a:avLst/>
          </a:prstGeom>
        </p:spPr>
        <p:txBody>
          <a:bodyPr vert="horz" lIns="91430" tIns="45716" rIns="91430" bIns="45716" rtlCol="0" anchor="ctr">
            <a:noAutofit/>
          </a:bodyPr>
          <a:lstStyle>
            <a:lvl1pPr algn="ctr" defTabSz="457200" rtl="0" eaLnBrk="1" latinLnBrk="0" hangingPunct="1">
              <a:spcBef>
                <a:spcPct val="0"/>
              </a:spcBef>
              <a:buNone/>
              <a:defRPr sz="4200" b="1" i="0" u="none" kern="1200">
                <a:solidFill>
                  <a:srgbClr val="006585"/>
                </a:solidFill>
                <a:latin typeface="Arial"/>
                <a:ea typeface="+mj-ea"/>
                <a:cs typeface="+mj-cs"/>
              </a:defRPr>
            </a:lvl1pPr>
          </a:lstStyle>
          <a:p>
            <a:pPr algn="l"/>
            <a:r>
              <a:rPr lang="en-US" sz="2500" dirty="0">
                <a:solidFill>
                  <a:prstClr val="white"/>
                </a:solidFill>
                <a:latin typeface="Aharoni" panose="02010803020104030203" pitchFamily="2" charset="-79"/>
                <a:cs typeface="Aharoni" panose="02010803020104030203" pitchFamily="2" charset="-79"/>
              </a:rPr>
              <a:t>WP </a:t>
            </a:r>
            <a:r>
              <a:rPr lang="en-US" sz="3000" dirty="0">
                <a:solidFill>
                  <a:prstClr val="white"/>
                </a:solidFill>
                <a:latin typeface="Aharoni" panose="02010803020104030203" pitchFamily="2" charset="-79"/>
                <a:cs typeface="Aharoni" panose="02010803020104030203" pitchFamily="2" charset="-79"/>
              </a:rPr>
              <a:t>17</a:t>
            </a:r>
            <a:r>
              <a:rPr lang="en-US" sz="2500" dirty="0">
                <a:solidFill>
                  <a:prstClr val="white"/>
                </a:solidFill>
                <a:latin typeface="Aharoni" panose="02010803020104030203" pitchFamily="2" charset="-79"/>
                <a:cs typeface="Aharoni" panose="02010803020104030203" pitchFamily="2" charset="-79"/>
              </a:rPr>
              <a:t> – </a:t>
            </a:r>
            <a:r>
              <a:rPr lang="en-US" sz="3200" dirty="0">
                <a:solidFill>
                  <a:prstClr val="white"/>
                </a:solidFill>
                <a:latin typeface="Aharoni" panose="02010803020104030203" pitchFamily="2" charset="-79"/>
                <a:cs typeface="Aharoni" panose="02010803020104030203" pitchFamily="2" charset="-79"/>
              </a:rPr>
              <a:t>660</a:t>
            </a:r>
            <a:r>
              <a:rPr lang="en-US" sz="2500" dirty="0">
                <a:solidFill>
                  <a:prstClr val="white"/>
                </a:solidFill>
                <a:latin typeface="Aharoni" panose="02010803020104030203" pitchFamily="2" charset="-79"/>
                <a:cs typeface="Aharoni" panose="02010803020104030203" pitchFamily="2" charset="-79"/>
              </a:rPr>
              <a:t>kVA modulator design</a:t>
            </a:r>
          </a:p>
          <a:p>
            <a:pPr algn="l"/>
            <a:r>
              <a:rPr lang="en-US" sz="2200" dirty="0" smtClean="0">
                <a:solidFill>
                  <a:prstClr val="white"/>
                </a:solidFill>
                <a:latin typeface="Aharoni" panose="02010803020104030203" pitchFamily="2" charset="-79"/>
                <a:cs typeface="Aharoni" panose="02010803020104030203" pitchFamily="2" charset="-79"/>
              </a:rPr>
              <a:t>SML </a:t>
            </a:r>
            <a:r>
              <a:rPr lang="en-US" sz="2200" dirty="0">
                <a:solidFill>
                  <a:prstClr val="white"/>
                </a:solidFill>
                <a:latin typeface="Aharoni" panose="02010803020104030203" pitchFamily="2" charset="-79"/>
                <a:cs typeface="Aharoni" panose="02010803020104030203" pitchFamily="2" charset="-79"/>
              </a:rPr>
              <a:t>topology </a:t>
            </a:r>
            <a:r>
              <a:rPr lang="en-US" sz="2200" dirty="0" smtClean="0">
                <a:solidFill>
                  <a:prstClr val="white"/>
                </a:solidFill>
                <a:latin typeface="Aharoni" panose="02010803020104030203" pitchFamily="2" charset="-79"/>
                <a:cs typeface="Aharoni" panose="02010803020104030203" pitchFamily="2" charset="-79"/>
              </a:rPr>
              <a:t>tested </a:t>
            </a:r>
            <a:r>
              <a:rPr lang="en-US" sz="2200" dirty="0" err="1" smtClean="0">
                <a:solidFill>
                  <a:prstClr val="white"/>
                </a:solidFill>
                <a:latin typeface="Aharoni" panose="02010803020104030203" pitchFamily="2" charset="-79"/>
                <a:cs typeface="Aharoni" panose="02010803020104030203" pitchFamily="2" charset="-79"/>
              </a:rPr>
              <a:t>succesfully</a:t>
            </a:r>
            <a:r>
              <a:rPr lang="en-US" sz="2200" dirty="0" smtClean="0">
                <a:solidFill>
                  <a:prstClr val="white"/>
                </a:solidFill>
                <a:latin typeface="Aharoni" panose="02010803020104030203" pitchFamily="2" charset="-79"/>
                <a:cs typeface="Aharoni" panose="02010803020104030203" pitchFamily="2" charset="-79"/>
              </a:rPr>
              <a:t> for 120 KVA prototype</a:t>
            </a:r>
            <a:endParaRPr lang="en-US" sz="2200" dirty="0">
              <a:solidFill>
                <a:prstClr val="white"/>
              </a:solidFill>
              <a:latin typeface="Aharoni" panose="02010803020104030203" pitchFamily="2" charset="-79"/>
              <a:cs typeface="Aharoni" panose="02010803020104030203" pitchFamily="2" charset="-79"/>
            </a:endParaRPr>
          </a:p>
        </p:txBody>
      </p:sp>
      <p:sp>
        <p:nvSpPr>
          <p:cNvPr id="13" name="Rectangle 9"/>
          <p:cNvSpPr>
            <a:spLocks noChangeArrowheads="1"/>
          </p:cNvSpPr>
          <p:nvPr/>
        </p:nvSpPr>
        <p:spPr bwMode="auto">
          <a:xfrm>
            <a:off x="1" y="41771"/>
            <a:ext cx="184663" cy="3736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30" tIns="45716" rIns="91430" bIns="45716" numCol="1" anchor="ctr" anchorCtr="0" compatLnSpc="1">
            <a:prstTxWarp prst="textNoShape">
              <a:avLst/>
            </a:prstTxWarp>
            <a:spAutoFit/>
          </a:bodyPr>
          <a:lstStyle/>
          <a:p>
            <a:endParaRPr lang="en-US">
              <a:solidFill>
                <a:prstClr val="black"/>
              </a:solidFill>
              <a:latin typeface="Calibri"/>
            </a:endParaRPr>
          </a:p>
        </p:txBody>
      </p:sp>
      <p:sp>
        <p:nvSpPr>
          <p:cNvPr id="14" name="Rectangle 15"/>
          <p:cNvSpPr>
            <a:spLocks noChangeArrowheads="1"/>
          </p:cNvSpPr>
          <p:nvPr/>
        </p:nvSpPr>
        <p:spPr bwMode="auto">
          <a:xfrm>
            <a:off x="1" y="270371"/>
            <a:ext cx="184663" cy="3736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30" tIns="45716" rIns="91430" bIns="45716" numCol="1" anchor="ctr" anchorCtr="0" compatLnSpc="1">
            <a:prstTxWarp prst="textNoShape">
              <a:avLst/>
            </a:prstTxWarp>
            <a:spAutoFit/>
          </a:bodyPr>
          <a:lstStyle/>
          <a:p>
            <a:endParaRPr lang="en-US">
              <a:solidFill>
                <a:prstClr val="black"/>
              </a:solidFill>
              <a:latin typeface="Calibri"/>
            </a:endParaRP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l="6354" t="6437" r="5235"/>
          <a:stretch/>
        </p:blipFill>
        <p:spPr>
          <a:xfrm>
            <a:off x="2" y="1099537"/>
            <a:ext cx="4385722" cy="3159403"/>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l="7414" t="1995" r="5871" b="2160"/>
          <a:stretch/>
        </p:blipFill>
        <p:spPr>
          <a:xfrm>
            <a:off x="4419600" y="968110"/>
            <a:ext cx="4729550" cy="3350097"/>
          </a:xfrm>
          <a:prstGeom prst="rect">
            <a:avLst/>
          </a:prstGeom>
        </p:spPr>
      </p:pic>
      <p:pic>
        <p:nvPicPr>
          <p:cNvPr id="9" name="Picture 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097358" y="4258940"/>
            <a:ext cx="2051792" cy="2027649"/>
          </a:xfrm>
          <a:prstGeom prst="rect">
            <a:avLst/>
          </a:prstGeom>
        </p:spPr>
      </p:pic>
      <p:sp>
        <p:nvSpPr>
          <p:cNvPr id="25" name="TextBox 24"/>
          <p:cNvSpPr txBox="1"/>
          <p:nvPr/>
        </p:nvSpPr>
        <p:spPr>
          <a:xfrm>
            <a:off x="77822" y="6018109"/>
            <a:ext cx="8964578" cy="784830"/>
          </a:xfrm>
          <a:prstGeom prst="rect">
            <a:avLst/>
          </a:prstGeom>
          <a:noFill/>
        </p:spPr>
        <p:txBody>
          <a:bodyPr wrap="square" lIns="91430" tIns="45716" rIns="91430" bIns="45716" rtlCol="0">
            <a:spAutoFit/>
          </a:bodyPr>
          <a:lstStyle/>
          <a:p>
            <a:pPr marL="14286" indent="-14286">
              <a:buFont typeface="Arial" panose="020B0604020202020204" pitchFamily="34" charset="0"/>
              <a:buChar char="•"/>
            </a:pPr>
            <a:r>
              <a:rPr lang="en-GB" sz="1500" b="1" dirty="0">
                <a:solidFill>
                  <a:prstClr val="black"/>
                </a:solidFill>
                <a:latin typeface="Calibri"/>
              </a:rPr>
              <a:t> </a:t>
            </a:r>
            <a:r>
              <a:rPr lang="en-GB" sz="1500" b="1" dirty="0">
                <a:solidFill>
                  <a:srgbClr val="4F81BD"/>
                </a:solidFill>
                <a:latin typeface="Calibri"/>
              </a:rPr>
              <a:t> </a:t>
            </a:r>
            <a:r>
              <a:rPr lang="en-GB" sz="1500" b="1" dirty="0">
                <a:solidFill>
                  <a:prstClr val="black"/>
                </a:solidFill>
                <a:latin typeface="Calibri"/>
              </a:rPr>
              <a:t>Preparation of “Build to Print” documentation for tendering:</a:t>
            </a:r>
          </a:p>
          <a:p>
            <a:r>
              <a:rPr lang="en-GB" sz="1500" b="1" dirty="0">
                <a:solidFill>
                  <a:srgbClr val="FF0000"/>
                </a:solidFill>
                <a:latin typeface="Calibri"/>
              </a:rPr>
              <a:t>Completed:</a:t>
            </a:r>
            <a:r>
              <a:rPr lang="en-GB" sz="1500" dirty="0">
                <a:solidFill>
                  <a:srgbClr val="FF0000"/>
                </a:solidFill>
                <a:latin typeface="Calibri"/>
              </a:rPr>
              <a:t> → Detailed Electrical Schematic; → 3D CAD drawings; → Bill Of Materials (BOM);</a:t>
            </a:r>
          </a:p>
          <a:p>
            <a:r>
              <a:rPr lang="en-GB" sz="1500" b="1" dirty="0">
                <a:solidFill>
                  <a:srgbClr val="FF0000"/>
                </a:solidFill>
                <a:latin typeface="Calibri"/>
              </a:rPr>
              <a:t>Ongoing:</a:t>
            </a:r>
            <a:r>
              <a:rPr lang="en-GB" sz="1500" dirty="0">
                <a:solidFill>
                  <a:srgbClr val="FF0000"/>
                </a:solidFill>
                <a:latin typeface="Calibri"/>
              </a:rPr>
              <a:t>      → Technical Specification writing; → </a:t>
            </a:r>
            <a:r>
              <a:rPr lang="en-GB" sz="1500" u="sng" dirty="0">
                <a:solidFill>
                  <a:srgbClr val="FF0000"/>
                </a:solidFill>
                <a:latin typeface="Calibri"/>
              </a:rPr>
              <a:t>PDR is foreseen for </a:t>
            </a:r>
            <a:r>
              <a:rPr lang="en-GB" sz="1500" u="sng">
                <a:solidFill>
                  <a:srgbClr val="FF0000"/>
                </a:solidFill>
                <a:latin typeface="Calibri"/>
              </a:rPr>
              <a:t>early October</a:t>
            </a:r>
            <a:endParaRPr lang="en-GB" sz="1500" u="sng" dirty="0">
              <a:solidFill>
                <a:srgbClr val="FF0000"/>
              </a:solidFill>
              <a:latin typeface="Calibri"/>
            </a:endParaRPr>
          </a:p>
        </p:txBody>
      </p:sp>
      <p:sp>
        <p:nvSpPr>
          <p:cNvPr id="17" name="Rectangle 16"/>
          <p:cNvSpPr/>
          <p:nvPr/>
        </p:nvSpPr>
        <p:spPr>
          <a:xfrm>
            <a:off x="4473463" y="1308525"/>
            <a:ext cx="1188206" cy="1015663"/>
          </a:xfrm>
          <a:prstGeom prst="rect">
            <a:avLst/>
          </a:prstGeom>
        </p:spPr>
        <p:txBody>
          <a:bodyPr wrap="square" lIns="91430" tIns="45716" rIns="91430" bIns="45716">
            <a:spAutoFit/>
          </a:bodyPr>
          <a:lstStyle/>
          <a:p>
            <a:r>
              <a:rPr lang="en-GB" sz="1500" b="1" dirty="0">
                <a:solidFill>
                  <a:srgbClr val="1F497D"/>
                </a:solidFill>
                <a:latin typeface="Calibri"/>
              </a:rPr>
              <a:t>Retractable HV oil tank for easier access</a:t>
            </a:r>
            <a:endParaRPr lang="en-GB" sz="1500" dirty="0">
              <a:solidFill>
                <a:srgbClr val="1F497D"/>
              </a:solidFill>
              <a:latin typeface="Calibri"/>
            </a:endParaRPr>
          </a:p>
        </p:txBody>
      </p:sp>
      <p:cxnSp>
        <p:nvCxnSpPr>
          <p:cNvPr id="22" name="Straight Arrow Connector 21"/>
          <p:cNvCxnSpPr/>
          <p:nvPr/>
        </p:nvCxnSpPr>
        <p:spPr>
          <a:xfrm>
            <a:off x="5101168" y="2091447"/>
            <a:ext cx="105111" cy="671208"/>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rot="202155">
            <a:off x="1729990" y="3278394"/>
            <a:ext cx="1188206" cy="553998"/>
          </a:xfrm>
          <a:prstGeom prst="rect">
            <a:avLst/>
          </a:prstGeom>
        </p:spPr>
        <p:txBody>
          <a:bodyPr wrap="square" lIns="91430" tIns="45716" rIns="91430" bIns="45716">
            <a:spAutoFit/>
          </a:bodyPr>
          <a:lstStyle/>
          <a:p>
            <a:r>
              <a:rPr lang="en-GB" sz="1500" b="1" dirty="0">
                <a:solidFill>
                  <a:srgbClr val="1F497D"/>
                </a:solidFill>
                <a:latin typeface="Calibri"/>
              </a:rPr>
              <a:t>Integrated oil spill bin</a:t>
            </a:r>
            <a:endParaRPr lang="en-GB" sz="1500" dirty="0">
              <a:solidFill>
                <a:srgbClr val="1F497D"/>
              </a:solidFill>
              <a:latin typeface="Calibri"/>
            </a:endParaRPr>
          </a:p>
        </p:txBody>
      </p:sp>
      <p:sp>
        <p:nvSpPr>
          <p:cNvPr id="27" name="Rectangle 26"/>
          <p:cNvSpPr/>
          <p:nvPr/>
        </p:nvSpPr>
        <p:spPr>
          <a:xfrm rot="202155">
            <a:off x="183145" y="4066610"/>
            <a:ext cx="3400490" cy="553998"/>
          </a:xfrm>
          <a:prstGeom prst="rect">
            <a:avLst/>
          </a:prstGeom>
        </p:spPr>
        <p:txBody>
          <a:bodyPr wrap="square" lIns="91430" tIns="45716" rIns="91430" bIns="45716">
            <a:spAutoFit/>
          </a:bodyPr>
          <a:lstStyle/>
          <a:p>
            <a:r>
              <a:rPr lang="en-GB" sz="1500" b="1" dirty="0">
                <a:solidFill>
                  <a:srgbClr val="1F497D"/>
                </a:solidFill>
                <a:latin typeface="Calibri"/>
              </a:rPr>
              <a:t>All in one frame with permanently mounted wheels for easy transportation</a:t>
            </a:r>
            <a:endParaRPr lang="en-GB" sz="1500" dirty="0">
              <a:solidFill>
                <a:srgbClr val="1F497D"/>
              </a:solidFill>
              <a:latin typeface="Calibri"/>
            </a:endParaRPr>
          </a:p>
        </p:txBody>
      </p:sp>
      <p:cxnSp>
        <p:nvCxnSpPr>
          <p:cNvPr id="28" name="Straight Arrow Connector 27"/>
          <p:cNvCxnSpPr/>
          <p:nvPr/>
        </p:nvCxnSpPr>
        <p:spPr>
          <a:xfrm>
            <a:off x="2709080" y="3555395"/>
            <a:ext cx="482855" cy="81127"/>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1291293" y="4045606"/>
            <a:ext cx="368426" cy="79298"/>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8087763" y="3644988"/>
            <a:ext cx="977683" cy="289542"/>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37" name="Rectangle 36"/>
          <p:cNvSpPr/>
          <p:nvPr/>
        </p:nvSpPr>
        <p:spPr>
          <a:xfrm>
            <a:off x="77633" y="4734216"/>
            <a:ext cx="3429093" cy="1169551"/>
          </a:xfrm>
          <a:prstGeom prst="rect">
            <a:avLst/>
          </a:prstGeom>
        </p:spPr>
        <p:txBody>
          <a:bodyPr wrap="square" lIns="91430" tIns="45716" rIns="91430" bIns="45716">
            <a:spAutoFit/>
          </a:bodyPr>
          <a:lstStyle/>
          <a:p>
            <a:pPr marL="198418" indent="-198418">
              <a:spcBef>
                <a:spcPts val="600"/>
              </a:spcBef>
              <a:buFont typeface="Arial" panose="020B0604020202020204" pitchFamily="34" charset="0"/>
              <a:buChar char="•"/>
            </a:pPr>
            <a:r>
              <a:rPr lang="en-GB" sz="1500" b="1" dirty="0">
                <a:solidFill>
                  <a:prstClr val="black"/>
                </a:solidFill>
                <a:latin typeface="Calibri"/>
              </a:rPr>
              <a:t>Total footprint: </a:t>
            </a:r>
            <a:r>
              <a:rPr lang="en-GB" sz="1500" dirty="0">
                <a:solidFill>
                  <a:srgbClr val="FF0000"/>
                </a:solidFill>
                <a:latin typeface="Calibri"/>
              </a:rPr>
              <a:t>3.8m x 1.4m</a:t>
            </a:r>
          </a:p>
          <a:p>
            <a:r>
              <a:rPr lang="en-GB" sz="1500" dirty="0">
                <a:solidFill>
                  <a:srgbClr val="FF0000"/>
                </a:solidFill>
                <a:latin typeface="Calibri"/>
              </a:rPr>
              <a:t>(planned was 5.5m x 1.6m, i.e. 40% less);</a:t>
            </a:r>
          </a:p>
          <a:p>
            <a:pPr marL="198418" indent="-198418">
              <a:spcBef>
                <a:spcPts val="600"/>
              </a:spcBef>
              <a:buFont typeface="Arial" panose="020B0604020202020204" pitchFamily="34" charset="0"/>
              <a:buChar char="•"/>
            </a:pPr>
            <a:r>
              <a:rPr lang="en-GB" sz="1500" b="1" dirty="0">
                <a:solidFill>
                  <a:prstClr val="black"/>
                </a:solidFill>
                <a:latin typeface="Calibri"/>
              </a:rPr>
              <a:t>Total weight: </a:t>
            </a:r>
            <a:r>
              <a:rPr lang="en-GB" sz="1500" dirty="0">
                <a:solidFill>
                  <a:srgbClr val="FF0000"/>
                </a:solidFill>
                <a:latin typeface="Calibri"/>
              </a:rPr>
              <a:t>&lt; 4 tons (without oil);</a:t>
            </a:r>
          </a:p>
          <a:p>
            <a:pPr marL="198418" indent="-198418">
              <a:spcBef>
                <a:spcPts val="600"/>
              </a:spcBef>
              <a:buFont typeface="Arial" panose="020B0604020202020204" pitchFamily="34" charset="0"/>
              <a:buChar char="•"/>
            </a:pPr>
            <a:r>
              <a:rPr lang="en-GB" sz="1500" b="1" dirty="0">
                <a:solidFill>
                  <a:prstClr val="black"/>
                </a:solidFill>
                <a:latin typeface="Calibri"/>
              </a:rPr>
              <a:t>Total volume of oil: </a:t>
            </a:r>
            <a:r>
              <a:rPr lang="en-GB" sz="1500" dirty="0">
                <a:solidFill>
                  <a:srgbClr val="FF0000"/>
                </a:solidFill>
                <a:latin typeface="Calibri"/>
              </a:rPr>
              <a:t>~ 2200 litters</a:t>
            </a:r>
            <a:r>
              <a:rPr lang="en-GB" sz="1500" b="1" dirty="0">
                <a:solidFill>
                  <a:prstClr val="black"/>
                </a:solidFill>
                <a:latin typeface="Calibri"/>
              </a:rPr>
              <a:t>;</a:t>
            </a:r>
          </a:p>
        </p:txBody>
      </p:sp>
      <p:sp>
        <p:nvSpPr>
          <p:cNvPr id="38" name="Rectangle 37"/>
          <p:cNvSpPr/>
          <p:nvPr/>
        </p:nvSpPr>
        <p:spPr>
          <a:xfrm rot="20654193">
            <a:off x="8383103" y="3752789"/>
            <a:ext cx="561372" cy="307777"/>
          </a:xfrm>
          <a:prstGeom prst="rect">
            <a:avLst/>
          </a:prstGeom>
        </p:spPr>
        <p:txBody>
          <a:bodyPr wrap="none" lIns="91430" tIns="45716" rIns="91430" bIns="45716">
            <a:spAutoFit/>
          </a:bodyPr>
          <a:lstStyle/>
          <a:p>
            <a:r>
              <a:rPr lang="en-GB" sz="1400" b="1" dirty="0">
                <a:solidFill>
                  <a:srgbClr val="FF0000"/>
                </a:solidFill>
                <a:latin typeface="Calibri"/>
              </a:rPr>
              <a:t>1.4m</a:t>
            </a:r>
            <a:endParaRPr lang="en-GB" sz="1400" dirty="0">
              <a:solidFill>
                <a:srgbClr val="FF0000"/>
              </a:solidFill>
              <a:latin typeface="Calibri"/>
            </a:endParaRPr>
          </a:p>
        </p:txBody>
      </p:sp>
      <p:cxnSp>
        <p:nvCxnSpPr>
          <p:cNvPr id="40" name="Straight Arrow Connector 39"/>
          <p:cNvCxnSpPr/>
          <p:nvPr/>
        </p:nvCxnSpPr>
        <p:spPr>
          <a:xfrm>
            <a:off x="6605638" y="944133"/>
            <a:ext cx="2236212" cy="487136"/>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45" name="Rectangle 44"/>
          <p:cNvSpPr/>
          <p:nvPr/>
        </p:nvSpPr>
        <p:spPr>
          <a:xfrm rot="724166">
            <a:off x="7807076" y="1005352"/>
            <a:ext cx="561372" cy="307777"/>
          </a:xfrm>
          <a:prstGeom prst="rect">
            <a:avLst/>
          </a:prstGeom>
        </p:spPr>
        <p:txBody>
          <a:bodyPr wrap="none" lIns="91430" tIns="45716" rIns="91430" bIns="45716">
            <a:spAutoFit/>
          </a:bodyPr>
          <a:lstStyle/>
          <a:p>
            <a:r>
              <a:rPr lang="en-GB" sz="1400" b="1" dirty="0">
                <a:solidFill>
                  <a:srgbClr val="FF0000"/>
                </a:solidFill>
                <a:latin typeface="Calibri"/>
              </a:rPr>
              <a:t>3.8m</a:t>
            </a:r>
            <a:endParaRPr lang="en-GB" sz="1400" dirty="0">
              <a:solidFill>
                <a:srgbClr val="FF0000"/>
              </a:solidFill>
              <a:latin typeface="Calibri"/>
            </a:endParaRPr>
          </a:p>
        </p:txBody>
      </p:sp>
      <p:cxnSp>
        <p:nvCxnSpPr>
          <p:cNvPr id="46" name="Straight Arrow Connector 45"/>
          <p:cNvCxnSpPr/>
          <p:nvPr/>
        </p:nvCxnSpPr>
        <p:spPr>
          <a:xfrm>
            <a:off x="8863291" y="1459512"/>
            <a:ext cx="229450" cy="2177008"/>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49" name="Rectangle 48"/>
          <p:cNvSpPr/>
          <p:nvPr/>
        </p:nvSpPr>
        <p:spPr>
          <a:xfrm rot="15882658">
            <a:off x="8761712" y="2145082"/>
            <a:ext cx="561372" cy="307777"/>
          </a:xfrm>
          <a:prstGeom prst="rect">
            <a:avLst/>
          </a:prstGeom>
        </p:spPr>
        <p:txBody>
          <a:bodyPr wrap="none" lIns="91430" tIns="45716" rIns="91430" bIns="45716">
            <a:spAutoFit/>
          </a:bodyPr>
          <a:lstStyle/>
          <a:p>
            <a:r>
              <a:rPr lang="en-GB" sz="1400" b="1" dirty="0">
                <a:solidFill>
                  <a:srgbClr val="FF0000"/>
                </a:solidFill>
                <a:latin typeface="Calibri"/>
              </a:rPr>
              <a:t>2.3m</a:t>
            </a:r>
            <a:endParaRPr lang="en-GB" sz="1400" dirty="0">
              <a:solidFill>
                <a:srgbClr val="FF0000"/>
              </a:solidFill>
              <a:latin typeface="Calibri"/>
            </a:endParaRPr>
          </a:p>
        </p:txBody>
      </p:sp>
      <p:sp>
        <p:nvSpPr>
          <p:cNvPr id="57" name="Rectangle 56"/>
          <p:cNvSpPr/>
          <p:nvPr/>
        </p:nvSpPr>
        <p:spPr>
          <a:xfrm>
            <a:off x="8204299" y="937952"/>
            <a:ext cx="944853" cy="323165"/>
          </a:xfrm>
          <a:prstGeom prst="rect">
            <a:avLst/>
          </a:prstGeom>
        </p:spPr>
        <p:txBody>
          <a:bodyPr wrap="square" lIns="91430" tIns="45716" rIns="91430" bIns="45716">
            <a:spAutoFit/>
          </a:bodyPr>
          <a:lstStyle/>
          <a:p>
            <a:r>
              <a:rPr lang="en-GB" sz="1500" b="1" dirty="0">
                <a:solidFill>
                  <a:srgbClr val="1F497D"/>
                </a:solidFill>
                <a:latin typeface="Calibri"/>
              </a:rPr>
              <a:t>Compact</a:t>
            </a:r>
            <a:endParaRPr lang="en-GB" sz="1500" dirty="0">
              <a:solidFill>
                <a:srgbClr val="1F497D"/>
              </a:solidFill>
              <a:latin typeface="Calibri"/>
            </a:endParaRPr>
          </a:p>
        </p:txBody>
      </p:sp>
      <p:cxnSp>
        <p:nvCxnSpPr>
          <p:cNvPr id="58" name="Straight Arrow Connector 57"/>
          <p:cNvCxnSpPr/>
          <p:nvPr/>
        </p:nvCxnSpPr>
        <p:spPr>
          <a:xfrm flipH="1">
            <a:off x="8576603" y="1196153"/>
            <a:ext cx="188900" cy="172265"/>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60" name="Rounded Rectangle 59"/>
          <p:cNvSpPr/>
          <p:nvPr/>
        </p:nvSpPr>
        <p:spPr>
          <a:xfrm rot="594775">
            <a:off x="4451458" y="2655139"/>
            <a:ext cx="2972550" cy="1441965"/>
          </a:xfrm>
          <a:prstGeom prst="roundRect">
            <a:avLst/>
          </a:prstGeom>
          <a:noFill/>
          <a:ln w="19050">
            <a:solidFill>
              <a:srgbClr val="FFCC00"/>
            </a:solidFill>
          </a:ln>
        </p:spPr>
        <p:style>
          <a:lnRef idx="1">
            <a:schemeClr val="accent1"/>
          </a:lnRef>
          <a:fillRef idx="3">
            <a:schemeClr val="accent1"/>
          </a:fillRef>
          <a:effectRef idx="2">
            <a:schemeClr val="accent1"/>
          </a:effectRef>
          <a:fontRef idx="minor">
            <a:schemeClr val="lt1"/>
          </a:fontRef>
        </p:style>
        <p:txBody>
          <a:bodyPr lIns="91430" tIns="45716" rIns="91430" bIns="45716" rtlCol="0" anchor="ctr"/>
          <a:lstStyle/>
          <a:p>
            <a:pPr algn="ctr"/>
            <a:endParaRPr lang="en-GB">
              <a:solidFill>
                <a:prstClr val="white"/>
              </a:solidFill>
              <a:latin typeface="Calibri"/>
            </a:endParaRPr>
          </a:p>
        </p:txBody>
      </p:sp>
      <p:sp>
        <p:nvSpPr>
          <p:cNvPr id="63" name="Rounded Rectangle 62"/>
          <p:cNvSpPr/>
          <p:nvPr/>
        </p:nvSpPr>
        <p:spPr>
          <a:xfrm rot="21122980">
            <a:off x="6034926" y="4821186"/>
            <a:ext cx="887553" cy="913037"/>
          </a:xfrm>
          <a:prstGeom prst="roundRect">
            <a:avLst/>
          </a:prstGeom>
          <a:noFill/>
          <a:ln w="19050">
            <a:solidFill>
              <a:srgbClr val="FFCC00"/>
            </a:solidFill>
          </a:ln>
        </p:spPr>
        <p:style>
          <a:lnRef idx="1">
            <a:schemeClr val="accent1"/>
          </a:lnRef>
          <a:fillRef idx="3">
            <a:schemeClr val="accent1"/>
          </a:fillRef>
          <a:effectRef idx="2">
            <a:schemeClr val="accent1"/>
          </a:effectRef>
          <a:fontRef idx="minor">
            <a:schemeClr val="lt1"/>
          </a:fontRef>
        </p:style>
        <p:txBody>
          <a:bodyPr lIns="91430" tIns="45716" rIns="91430" bIns="45716" rtlCol="0" anchor="ctr"/>
          <a:lstStyle/>
          <a:p>
            <a:pPr algn="ctr"/>
            <a:endParaRPr lang="en-GB">
              <a:solidFill>
                <a:prstClr val="white"/>
              </a:solidFill>
              <a:latin typeface="Calibri"/>
            </a:endParaRPr>
          </a:p>
        </p:txBody>
      </p:sp>
      <p:sp>
        <p:nvSpPr>
          <p:cNvPr id="66" name="Right Arrow 65"/>
          <p:cNvSpPr/>
          <p:nvPr/>
        </p:nvSpPr>
        <p:spPr>
          <a:xfrm rot="5967738">
            <a:off x="4328154" y="4068565"/>
            <a:ext cx="540606" cy="210745"/>
          </a:xfrm>
          <a:prstGeom prst="rightArrow">
            <a:avLst/>
          </a:prstGeom>
          <a:solidFill>
            <a:srgbClr val="FFFF66"/>
          </a:solidFill>
          <a:ln w="28575">
            <a:solidFill>
              <a:srgbClr val="FFCC00"/>
            </a:solidFill>
          </a:ln>
        </p:spPr>
        <p:style>
          <a:lnRef idx="1">
            <a:schemeClr val="accent1"/>
          </a:lnRef>
          <a:fillRef idx="3">
            <a:schemeClr val="accent1"/>
          </a:fillRef>
          <a:effectRef idx="2">
            <a:schemeClr val="accent1"/>
          </a:effectRef>
          <a:fontRef idx="minor">
            <a:schemeClr val="lt1"/>
          </a:fontRef>
        </p:style>
        <p:txBody>
          <a:bodyPr lIns="91430" tIns="45716" rIns="91430" bIns="45716" rtlCol="0" anchor="ctr"/>
          <a:lstStyle/>
          <a:p>
            <a:pPr algn="ctr"/>
            <a:endParaRPr lang="en-GB">
              <a:solidFill>
                <a:prstClr val="white"/>
              </a:solidFill>
              <a:latin typeface="Calibri"/>
            </a:endParaRPr>
          </a:p>
        </p:txBody>
      </p:sp>
      <p:sp>
        <p:nvSpPr>
          <p:cNvPr id="68" name="Curved Right Arrow 67"/>
          <p:cNvSpPr/>
          <p:nvPr/>
        </p:nvSpPr>
        <p:spPr>
          <a:xfrm rot="16988454">
            <a:off x="6745380" y="5469115"/>
            <a:ext cx="372798" cy="1245694"/>
          </a:xfrm>
          <a:prstGeom prst="curvedRightArrow">
            <a:avLst>
              <a:gd name="adj1" fmla="val 50000"/>
              <a:gd name="adj2" fmla="val 115012"/>
              <a:gd name="adj3" fmla="val 25000"/>
            </a:avLst>
          </a:prstGeom>
          <a:solidFill>
            <a:srgbClr val="FFFF66"/>
          </a:solidFill>
          <a:ln w="28575">
            <a:solidFill>
              <a:srgbClr val="FFCC00"/>
            </a:solidFill>
          </a:ln>
        </p:spPr>
        <p:style>
          <a:lnRef idx="1">
            <a:schemeClr val="accent1"/>
          </a:lnRef>
          <a:fillRef idx="3">
            <a:schemeClr val="accent1"/>
          </a:fillRef>
          <a:effectRef idx="2">
            <a:schemeClr val="accent1"/>
          </a:effectRef>
          <a:fontRef idx="minor">
            <a:schemeClr val="lt1"/>
          </a:fontRef>
        </p:style>
        <p:txBody>
          <a:bodyPr lIns="91430" tIns="45716" rIns="91430" bIns="45716" rtlCol="0" anchor="ctr"/>
          <a:lstStyle/>
          <a:p>
            <a:pPr algn="ctr"/>
            <a:endParaRPr lang="en-GB">
              <a:solidFill>
                <a:prstClr val="black"/>
              </a:solidFill>
              <a:latin typeface="Calibri"/>
            </a:endParaRPr>
          </a:p>
        </p:txBody>
      </p:sp>
      <p:sp>
        <p:nvSpPr>
          <p:cNvPr id="69" name="Rectangle 68"/>
          <p:cNvSpPr/>
          <p:nvPr/>
        </p:nvSpPr>
        <p:spPr>
          <a:xfrm>
            <a:off x="7964261" y="6308371"/>
            <a:ext cx="1086606" cy="323165"/>
          </a:xfrm>
          <a:prstGeom prst="rect">
            <a:avLst/>
          </a:prstGeom>
        </p:spPr>
        <p:txBody>
          <a:bodyPr wrap="square" lIns="91430" tIns="45716" rIns="91430" bIns="45716">
            <a:spAutoFit/>
          </a:bodyPr>
          <a:lstStyle/>
          <a:p>
            <a:r>
              <a:rPr lang="en-GB" sz="1500" b="1" dirty="0">
                <a:solidFill>
                  <a:srgbClr val="1F497D"/>
                </a:solidFill>
                <a:latin typeface="Calibri"/>
              </a:rPr>
              <a:t>HV module</a:t>
            </a:r>
            <a:endParaRPr lang="en-GB" sz="1500" dirty="0">
              <a:solidFill>
                <a:srgbClr val="1F497D"/>
              </a:solidFill>
              <a:latin typeface="Calibri"/>
            </a:endParaRPr>
          </a:p>
        </p:txBody>
      </p:sp>
      <p:cxnSp>
        <p:nvCxnSpPr>
          <p:cNvPr id="70" name="Straight Arrow Connector 69"/>
          <p:cNvCxnSpPr/>
          <p:nvPr/>
        </p:nvCxnSpPr>
        <p:spPr>
          <a:xfrm flipH="1" flipV="1">
            <a:off x="8329378" y="6079351"/>
            <a:ext cx="185216" cy="307823"/>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79241167"/>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en-GB" smtClean="0">
                <a:solidFill>
                  <a:prstClr val="black">
                    <a:tint val="75000"/>
                  </a:prstClr>
                </a:solidFill>
                <a:latin typeface="Calibri"/>
              </a:rPr>
              <a:pPr/>
              <a:t>18</a:t>
            </a:fld>
            <a:endParaRPr lang="en-GB">
              <a:solidFill>
                <a:prstClr val="black">
                  <a:tint val="75000"/>
                </a:prstClr>
              </a:solidFill>
              <a:latin typeface="Calibri"/>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17971" y="1526108"/>
            <a:ext cx="1491282" cy="3391373"/>
          </a:xfrm>
          <a:prstGeom prst="rect">
            <a:avLst/>
          </a:prstGeom>
        </p:spPr>
      </p:pic>
      <p:pic>
        <p:nvPicPr>
          <p:cNvPr id="6" name="Picture 5"/>
          <p:cNvPicPr>
            <a:picLocks noChangeAspect="1"/>
          </p:cNvPicPr>
          <p:nvPr/>
        </p:nvPicPr>
        <p:blipFill>
          <a:blip r:embed="rId3"/>
          <a:stretch>
            <a:fillRect/>
          </a:stretch>
        </p:blipFill>
        <p:spPr>
          <a:xfrm>
            <a:off x="5795231" y="1526108"/>
            <a:ext cx="1515938" cy="3605959"/>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126451" y="1482010"/>
            <a:ext cx="1615379" cy="3479568"/>
          </a:xfrm>
          <a:prstGeom prst="rect">
            <a:avLst/>
          </a:prstGeom>
        </p:spPr>
      </p:pic>
      <p:sp>
        <p:nvSpPr>
          <p:cNvPr id="8" name="TextBox 7"/>
          <p:cNvSpPr txBox="1"/>
          <p:nvPr/>
        </p:nvSpPr>
        <p:spPr>
          <a:xfrm>
            <a:off x="5007984" y="5078430"/>
            <a:ext cx="4185140" cy="646331"/>
          </a:xfrm>
          <a:prstGeom prst="rect">
            <a:avLst/>
          </a:prstGeom>
          <a:noFill/>
        </p:spPr>
        <p:txBody>
          <a:bodyPr wrap="square" rtlCol="0">
            <a:spAutoFit/>
          </a:bodyPr>
          <a:lstStyle/>
          <a:p>
            <a:pPr defTabSz="914400"/>
            <a:r>
              <a:rPr lang="en-US" dirty="0" smtClean="0">
                <a:solidFill>
                  <a:prstClr val="black"/>
                </a:solidFill>
                <a:latin typeface="Calibri"/>
              </a:rPr>
              <a:t>All three Klystron Prototypes Complete (CPI, Thales </a:t>
            </a:r>
            <a:r>
              <a:rPr lang="en-US" smtClean="0">
                <a:solidFill>
                  <a:prstClr val="black"/>
                </a:solidFill>
                <a:latin typeface="Calibri"/>
              </a:rPr>
              <a:t>and Toshiba)</a:t>
            </a:r>
            <a:endParaRPr lang="en-US">
              <a:solidFill>
                <a:prstClr val="black"/>
              </a:solidFill>
              <a:latin typeface="Calibri"/>
            </a:endParaRPr>
          </a:p>
        </p:txBody>
      </p:sp>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54786" y="3945193"/>
            <a:ext cx="2045672" cy="2912807"/>
          </a:xfrm>
          <a:prstGeom prst="rect">
            <a:avLst/>
          </a:prstGeom>
        </p:spPr>
      </p:pic>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8908" y="1455369"/>
            <a:ext cx="1977684" cy="2636912"/>
          </a:xfrm>
          <a:prstGeom prst="rect">
            <a:avLst/>
          </a:prstGeom>
        </p:spPr>
      </p:pic>
      <p:sp>
        <p:nvSpPr>
          <p:cNvPr id="13" name="TextBox 12"/>
          <p:cNvSpPr txBox="1"/>
          <p:nvPr/>
        </p:nvSpPr>
        <p:spPr>
          <a:xfrm>
            <a:off x="4490113" y="6196084"/>
            <a:ext cx="1730089" cy="369332"/>
          </a:xfrm>
          <a:prstGeom prst="rect">
            <a:avLst/>
          </a:prstGeom>
          <a:noFill/>
        </p:spPr>
        <p:txBody>
          <a:bodyPr wrap="none" rtlCol="0">
            <a:spAutoFit/>
          </a:bodyPr>
          <a:lstStyle/>
          <a:p>
            <a:pPr defTabSz="914400"/>
            <a:r>
              <a:rPr lang="en-US" dirty="0" smtClean="0">
                <a:solidFill>
                  <a:prstClr val="black"/>
                </a:solidFill>
                <a:latin typeface="Calibri"/>
              </a:rPr>
              <a:t>L3 IOT Complete</a:t>
            </a:r>
            <a:endParaRPr lang="en-US" dirty="0">
              <a:solidFill>
                <a:prstClr val="black"/>
              </a:solidFill>
              <a:latin typeface="Calibri"/>
            </a:endParaRPr>
          </a:p>
        </p:txBody>
      </p:sp>
      <p:sp>
        <p:nvSpPr>
          <p:cNvPr id="14" name="TextBox 13"/>
          <p:cNvSpPr txBox="1"/>
          <p:nvPr/>
        </p:nvSpPr>
        <p:spPr>
          <a:xfrm>
            <a:off x="2215325" y="1772816"/>
            <a:ext cx="1243769" cy="1200329"/>
          </a:xfrm>
          <a:prstGeom prst="rect">
            <a:avLst/>
          </a:prstGeom>
          <a:noFill/>
        </p:spPr>
        <p:txBody>
          <a:bodyPr wrap="square" rtlCol="0">
            <a:spAutoFit/>
          </a:bodyPr>
          <a:lstStyle/>
          <a:p>
            <a:pPr defTabSz="914400"/>
            <a:r>
              <a:rPr lang="en-US" smtClean="0">
                <a:solidFill>
                  <a:prstClr val="black"/>
                </a:solidFill>
                <a:latin typeface="Calibri"/>
              </a:rPr>
              <a:t>Thales/CPI IOT vacuum part</a:t>
            </a:r>
            <a:endParaRPr lang="en-US">
              <a:solidFill>
                <a:prstClr val="black"/>
              </a:solidFill>
              <a:latin typeface="Calibri"/>
            </a:endParaRPr>
          </a:p>
        </p:txBody>
      </p:sp>
      <p:pic>
        <p:nvPicPr>
          <p:cNvPr id="15" name="Picture 1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5400000">
            <a:off x="-138036" y="4420705"/>
            <a:ext cx="2348880" cy="1761660"/>
          </a:xfrm>
          <a:prstGeom prst="rect">
            <a:avLst/>
          </a:prstGeom>
        </p:spPr>
      </p:pic>
      <p:sp>
        <p:nvSpPr>
          <p:cNvPr id="16" name="TextBox 15"/>
          <p:cNvSpPr txBox="1"/>
          <p:nvPr/>
        </p:nvSpPr>
        <p:spPr>
          <a:xfrm>
            <a:off x="0" y="6215746"/>
            <a:ext cx="1947040" cy="646331"/>
          </a:xfrm>
          <a:prstGeom prst="rect">
            <a:avLst/>
          </a:prstGeom>
          <a:solidFill>
            <a:schemeClr val="bg1"/>
          </a:solidFill>
        </p:spPr>
        <p:txBody>
          <a:bodyPr wrap="square" rtlCol="0">
            <a:spAutoFit/>
          </a:bodyPr>
          <a:lstStyle/>
          <a:p>
            <a:pPr defTabSz="914400"/>
            <a:r>
              <a:rPr lang="en-US" dirty="0" smtClean="0">
                <a:solidFill>
                  <a:prstClr val="black"/>
                </a:solidFill>
                <a:latin typeface="Calibri"/>
              </a:rPr>
              <a:t>Thales/CPI </a:t>
            </a:r>
            <a:r>
              <a:rPr lang="en-US" smtClean="0">
                <a:solidFill>
                  <a:prstClr val="black"/>
                </a:solidFill>
                <a:latin typeface="Calibri"/>
              </a:rPr>
              <a:t>IOT Input cavity part</a:t>
            </a:r>
            <a:endParaRPr lang="en-US" dirty="0">
              <a:solidFill>
                <a:prstClr val="black"/>
              </a:solidFill>
              <a:latin typeface="Calibri"/>
            </a:endParaRPr>
          </a:p>
        </p:txBody>
      </p:sp>
      <p:sp>
        <p:nvSpPr>
          <p:cNvPr id="17" name="Title 1"/>
          <p:cNvSpPr>
            <a:spLocks noGrp="1"/>
          </p:cNvSpPr>
          <p:nvPr>
            <p:ph type="title"/>
          </p:nvPr>
        </p:nvSpPr>
        <p:spPr/>
        <p:txBody>
          <a:bodyPr/>
          <a:lstStyle/>
          <a:p>
            <a:r>
              <a:rPr lang="en-US" dirty="0" smtClean="0"/>
              <a:t>WP8 Prototypes</a:t>
            </a:r>
            <a:endParaRPr lang="en-US" dirty="0"/>
          </a:p>
        </p:txBody>
      </p:sp>
      <p:grpSp>
        <p:nvGrpSpPr>
          <p:cNvPr id="9" name="Group 8"/>
          <p:cNvGrpSpPr/>
          <p:nvPr/>
        </p:nvGrpSpPr>
        <p:grpSpPr>
          <a:xfrm>
            <a:off x="4596918" y="2973144"/>
            <a:ext cx="4089881" cy="3067411"/>
            <a:chOff x="4596918" y="2973144"/>
            <a:chExt cx="4089881" cy="3067411"/>
          </a:xfrm>
        </p:grpSpPr>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96918" y="2973144"/>
              <a:ext cx="4089881" cy="3067411"/>
            </a:xfrm>
            <a:prstGeom prst="rect">
              <a:avLst/>
            </a:prstGeom>
          </p:spPr>
        </p:pic>
        <p:sp>
          <p:nvSpPr>
            <p:cNvPr id="3" name="TextBox 2"/>
            <p:cNvSpPr txBox="1"/>
            <p:nvPr/>
          </p:nvSpPr>
          <p:spPr>
            <a:xfrm>
              <a:off x="4967815" y="5549070"/>
              <a:ext cx="3276593" cy="369332"/>
            </a:xfrm>
            <a:prstGeom prst="rect">
              <a:avLst/>
            </a:prstGeom>
            <a:noFill/>
          </p:spPr>
          <p:txBody>
            <a:bodyPr wrap="square" rtlCol="0">
              <a:spAutoFit/>
            </a:bodyPr>
            <a:lstStyle/>
            <a:p>
              <a:r>
                <a:rPr lang="en-US" dirty="0" smtClean="0">
                  <a:solidFill>
                    <a:schemeClr val="bg1"/>
                  </a:solidFill>
                </a:rPr>
                <a:t>CPI </a:t>
              </a:r>
              <a:r>
                <a:rPr lang="en-US" smtClean="0">
                  <a:solidFill>
                    <a:schemeClr val="bg1"/>
                  </a:solidFill>
                </a:rPr>
                <a:t>klystron arriving on ESS site</a:t>
              </a:r>
              <a:endParaRPr lang="en-US">
                <a:solidFill>
                  <a:schemeClr val="bg1"/>
                </a:solidFill>
              </a:endParaRPr>
            </a:p>
          </p:txBody>
        </p:sp>
      </p:grpSp>
    </p:spTree>
    <p:extLst>
      <p:ext uri="{BB962C8B-B14F-4D97-AF65-F5344CB8AC3E}">
        <p14:creationId xmlns:p14="http://schemas.microsoft.com/office/powerpoint/2010/main" val="7796657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 lot of progress but also s</a:t>
            </a:r>
            <a:r>
              <a:rPr lang="en-GB" noProof="0" dirty="0" err="1" smtClean="0"/>
              <a:t>ome</a:t>
            </a:r>
            <a:r>
              <a:rPr lang="en-GB" noProof="0" dirty="0" smtClean="0"/>
              <a:t> issues:</a:t>
            </a:r>
            <a:endParaRPr lang="en-GB" noProof="0" dirty="0"/>
          </a:p>
        </p:txBody>
      </p:sp>
      <p:sp>
        <p:nvSpPr>
          <p:cNvPr id="3" name="Content Placeholder 2"/>
          <p:cNvSpPr>
            <a:spLocks noGrp="1"/>
          </p:cNvSpPr>
          <p:nvPr>
            <p:ph idx="1"/>
          </p:nvPr>
        </p:nvSpPr>
        <p:spPr/>
        <p:txBody>
          <a:bodyPr>
            <a:normAutofit fontScale="92500" lnSpcReduction="20000"/>
          </a:bodyPr>
          <a:lstStyle/>
          <a:p>
            <a:r>
              <a:rPr lang="en-US" dirty="0" smtClean="0"/>
              <a:t>Halt of procurement for ESS at IPN </a:t>
            </a:r>
            <a:r>
              <a:rPr lang="en-US" dirty="0" err="1" smtClean="0"/>
              <a:t>Orsay</a:t>
            </a:r>
            <a:endParaRPr lang="en-US" dirty="0" smtClean="0"/>
          </a:p>
          <a:p>
            <a:pPr lvl="1"/>
            <a:r>
              <a:rPr lang="en-US" dirty="0" smtClean="0"/>
              <a:t>Delays for spoke section</a:t>
            </a:r>
          </a:p>
          <a:p>
            <a:r>
              <a:rPr lang="en-US" dirty="0" smtClean="0"/>
              <a:t>Halt of procurement for ESS at ESS Bilbao</a:t>
            </a:r>
          </a:p>
          <a:p>
            <a:pPr lvl="1"/>
            <a:r>
              <a:rPr lang="en-US" dirty="0" smtClean="0"/>
              <a:t>Delays for RF for NC </a:t>
            </a:r>
            <a:r>
              <a:rPr lang="en-US" dirty="0" err="1" smtClean="0"/>
              <a:t>linac</a:t>
            </a:r>
            <a:endParaRPr lang="en-US" dirty="0" smtClean="0"/>
          </a:p>
          <a:p>
            <a:r>
              <a:rPr lang="en-US" dirty="0" smtClean="0"/>
              <a:t>Remaining procurement issues at </a:t>
            </a:r>
            <a:r>
              <a:rPr lang="en-US" dirty="0" err="1" smtClean="0"/>
              <a:t>Elettra</a:t>
            </a:r>
            <a:endParaRPr lang="en-US" dirty="0" smtClean="0"/>
          </a:p>
          <a:p>
            <a:pPr lvl="1"/>
            <a:r>
              <a:rPr lang="en-US" dirty="0" smtClean="0"/>
              <a:t>Delays for RF and magnet power supplies</a:t>
            </a:r>
          </a:p>
          <a:p>
            <a:r>
              <a:rPr lang="en-US" dirty="0" smtClean="0"/>
              <a:t>Significant </a:t>
            </a:r>
            <a:r>
              <a:rPr lang="en-US" dirty="0"/>
              <a:t>effort </a:t>
            </a:r>
            <a:r>
              <a:rPr lang="en-US" dirty="0" smtClean="0"/>
              <a:t>needed to coordinate with CF and Skanska to “get </a:t>
            </a:r>
            <a:r>
              <a:rPr lang="en-US" dirty="0"/>
              <a:t>going on </a:t>
            </a:r>
            <a:r>
              <a:rPr lang="en-US" dirty="0" smtClean="0"/>
              <a:t>site”</a:t>
            </a:r>
            <a:endParaRPr lang="en-US" dirty="0"/>
          </a:p>
          <a:p>
            <a:r>
              <a:rPr lang="en-US" dirty="0" smtClean="0"/>
              <a:t>Delays will require a new </a:t>
            </a:r>
            <a:r>
              <a:rPr lang="en-US" dirty="0"/>
              <a:t>integrated installation, testing and commissioning schedule based on </a:t>
            </a:r>
            <a:r>
              <a:rPr lang="en-US" dirty="0" smtClean="0"/>
              <a:t>realistic </a:t>
            </a:r>
            <a:r>
              <a:rPr lang="en-US" dirty="0"/>
              <a:t>RFI </a:t>
            </a:r>
            <a:r>
              <a:rPr lang="en-US" dirty="0" smtClean="0"/>
              <a:t>dates</a:t>
            </a:r>
          </a:p>
          <a:p>
            <a:pPr lvl="1"/>
            <a:r>
              <a:rPr lang="en-US" dirty="0" smtClean="0"/>
              <a:t>New integrated plan will be resource loaded and will serve as basis for CR for missing installation budget</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en-GB" smtClean="0"/>
              <a:t>19</a:t>
            </a:fld>
            <a:endParaRPr lang="en-GB"/>
          </a:p>
        </p:txBody>
      </p:sp>
    </p:spTree>
    <p:extLst>
      <p:ext uri="{BB962C8B-B14F-4D97-AF65-F5344CB8AC3E}">
        <p14:creationId xmlns:p14="http://schemas.microsoft.com/office/powerpoint/2010/main" val="3686342049"/>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FFFFFF"/>
                </a:solidFill>
              </a:rPr>
              <a:t>Accelerator </a:t>
            </a:r>
            <a:r>
              <a:rPr lang="en-GB" dirty="0">
                <a:solidFill>
                  <a:srgbClr val="FFFFFF"/>
                </a:solidFill>
              </a:rPr>
              <a:t>Division – Scope</a:t>
            </a:r>
            <a:br>
              <a:rPr lang="en-GB" dirty="0">
                <a:solidFill>
                  <a:srgbClr val="FFFFFF"/>
                </a:solidFill>
              </a:rPr>
            </a:br>
            <a:r>
              <a:rPr lang="en-GB" dirty="0">
                <a:solidFill>
                  <a:srgbClr val="FFFFFF"/>
                </a:solidFill>
              </a:rPr>
              <a:t>Accelerator </a:t>
            </a:r>
            <a:r>
              <a:rPr lang="en-US" dirty="0">
                <a:solidFill>
                  <a:srgbClr val="FFFFFF"/>
                </a:solidFill>
              </a:rPr>
              <a:t>T</a:t>
            </a:r>
            <a:r>
              <a:rPr lang="en-US" dirty="0"/>
              <a:t>echnical performances</a:t>
            </a:r>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2</a:t>
            </a:fld>
            <a:endParaRPr lang="sv-SE" dirty="0">
              <a:solidFill>
                <a:prstClr val="black">
                  <a:tint val="75000"/>
                </a:prstClr>
              </a:solidFill>
              <a:latin typeface="Calibri"/>
            </a:endParaRPr>
          </a:p>
        </p:txBody>
      </p:sp>
      <p:sp>
        <p:nvSpPr>
          <p:cNvPr id="70" name="Content Placeholder 2"/>
          <p:cNvSpPr txBox="1">
            <a:spLocks/>
          </p:cNvSpPr>
          <p:nvPr/>
        </p:nvSpPr>
        <p:spPr>
          <a:xfrm>
            <a:off x="478370" y="1844394"/>
            <a:ext cx="3457575" cy="1944646"/>
          </a:xfrm>
          <a:prstGeom prst="rect">
            <a:avLst/>
          </a:prstGeom>
          <a:noFill/>
          <a:ln>
            <a:solidFill>
              <a:srgbClr val="0084C0"/>
            </a:solidFill>
          </a:ln>
        </p:spPr>
        <p:txBody>
          <a:bodyPr lIns="103768" tIns="51885" rIns="103768" bIns="51885"/>
          <a:lstStyle>
            <a:lvl1pPr marL="342813" indent="-342813" algn="l" rtl="0" eaLnBrk="0" fontAlgn="base" hangingPunct="0">
              <a:spcBef>
                <a:spcPct val="20000"/>
              </a:spcBef>
              <a:spcAft>
                <a:spcPct val="0"/>
              </a:spcAft>
              <a:buChar char="•"/>
              <a:defRPr sz="2800">
                <a:solidFill>
                  <a:srgbClr val="000000"/>
                </a:solidFill>
                <a:latin typeface="+mn-lt"/>
                <a:ea typeface="ＭＳ Ｐゴシック" pitchFamily="-112" charset="-128"/>
                <a:cs typeface="ＭＳ Ｐゴシック" pitchFamily="-112" charset="-128"/>
              </a:defRPr>
            </a:lvl1pPr>
            <a:lvl2pPr marL="742760" indent="-285677" algn="l" rtl="0" eaLnBrk="0" fontAlgn="base" hangingPunct="0">
              <a:spcBef>
                <a:spcPct val="20000"/>
              </a:spcBef>
              <a:spcAft>
                <a:spcPct val="0"/>
              </a:spcAft>
              <a:buChar char="–"/>
              <a:defRPr sz="2800">
                <a:solidFill>
                  <a:srgbClr val="000000"/>
                </a:solidFill>
                <a:latin typeface="+mn-lt"/>
                <a:ea typeface="ＭＳ Ｐゴシック" pitchFamily="-112" charset="-128"/>
              </a:defRPr>
            </a:lvl2pPr>
            <a:lvl3pPr marL="1142706" indent="-228541" algn="l" rtl="0" eaLnBrk="0" fontAlgn="base" hangingPunct="0">
              <a:spcBef>
                <a:spcPct val="20000"/>
              </a:spcBef>
              <a:spcAft>
                <a:spcPct val="0"/>
              </a:spcAft>
              <a:buChar char="•"/>
              <a:defRPr sz="2800">
                <a:solidFill>
                  <a:srgbClr val="000000"/>
                </a:solidFill>
                <a:latin typeface="+mn-lt"/>
                <a:ea typeface="ＭＳ Ｐゴシック" pitchFamily="-112" charset="-128"/>
              </a:defRPr>
            </a:lvl3pPr>
            <a:lvl4pPr marL="1599790" indent="-228541" algn="l" rtl="0" eaLnBrk="0" fontAlgn="base" hangingPunct="0">
              <a:spcBef>
                <a:spcPct val="20000"/>
              </a:spcBef>
              <a:spcAft>
                <a:spcPct val="0"/>
              </a:spcAft>
              <a:buChar char="–"/>
              <a:defRPr sz="2800">
                <a:solidFill>
                  <a:srgbClr val="000000"/>
                </a:solidFill>
                <a:latin typeface="+mn-lt"/>
                <a:ea typeface="ＭＳ Ｐゴシック" pitchFamily="-112" charset="-128"/>
              </a:defRPr>
            </a:lvl4pPr>
            <a:lvl5pPr marL="2056875" indent="-228541" algn="l" rtl="0" eaLnBrk="0" fontAlgn="base" hangingPunct="0">
              <a:spcBef>
                <a:spcPct val="20000"/>
              </a:spcBef>
              <a:spcAft>
                <a:spcPct val="0"/>
              </a:spcAft>
              <a:buChar char="»"/>
              <a:defRPr sz="2800">
                <a:solidFill>
                  <a:srgbClr val="000000"/>
                </a:solidFill>
                <a:latin typeface="+mn-lt"/>
                <a:ea typeface="ＭＳ Ｐゴシック" pitchFamily="-112" charset="-128"/>
              </a:defRPr>
            </a:lvl5pPr>
            <a:lvl6pPr marL="2513959" indent="-228541" algn="l" rtl="0" fontAlgn="base">
              <a:spcBef>
                <a:spcPct val="20000"/>
              </a:spcBef>
              <a:spcAft>
                <a:spcPct val="0"/>
              </a:spcAft>
              <a:buChar char="»"/>
              <a:defRPr sz="2800">
                <a:solidFill>
                  <a:srgbClr val="000000"/>
                </a:solidFill>
                <a:latin typeface="+mn-lt"/>
                <a:ea typeface="ＭＳ Ｐゴシック" pitchFamily="-112" charset="-128"/>
              </a:defRPr>
            </a:lvl6pPr>
            <a:lvl7pPr marL="2971040" indent="-228541" algn="l" rtl="0" fontAlgn="base">
              <a:spcBef>
                <a:spcPct val="20000"/>
              </a:spcBef>
              <a:spcAft>
                <a:spcPct val="0"/>
              </a:spcAft>
              <a:buChar char="»"/>
              <a:defRPr sz="2800">
                <a:solidFill>
                  <a:srgbClr val="000000"/>
                </a:solidFill>
                <a:latin typeface="+mn-lt"/>
                <a:ea typeface="ＭＳ Ｐゴシック" pitchFamily="-112" charset="-128"/>
              </a:defRPr>
            </a:lvl7pPr>
            <a:lvl8pPr marL="3428124" indent="-228541" algn="l" rtl="0" fontAlgn="base">
              <a:spcBef>
                <a:spcPct val="20000"/>
              </a:spcBef>
              <a:spcAft>
                <a:spcPct val="0"/>
              </a:spcAft>
              <a:buChar char="»"/>
              <a:defRPr sz="2800">
                <a:solidFill>
                  <a:srgbClr val="000000"/>
                </a:solidFill>
                <a:latin typeface="+mn-lt"/>
                <a:ea typeface="ＭＳ Ｐゴシック" pitchFamily="-112" charset="-128"/>
              </a:defRPr>
            </a:lvl8pPr>
            <a:lvl9pPr marL="3885205" indent="-228541" algn="l" rtl="0" fontAlgn="base">
              <a:spcBef>
                <a:spcPct val="20000"/>
              </a:spcBef>
              <a:spcAft>
                <a:spcPct val="0"/>
              </a:spcAft>
              <a:buChar char="»"/>
              <a:defRPr sz="2800">
                <a:solidFill>
                  <a:srgbClr val="000000"/>
                </a:solidFill>
                <a:latin typeface="+mn-lt"/>
                <a:ea typeface="ＭＳ Ｐゴシック" pitchFamily="-112" charset="-128"/>
              </a:defRPr>
            </a:lvl9pPr>
          </a:lstStyle>
          <a:p>
            <a:pPr marL="0" indent="0">
              <a:buNone/>
              <a:defRPr/>
            </a:pPr>
            <a:r>
              <a:rPr lang="en-US" sz="1400" b="1" dirty="0">
                <a:latin typeface="Arial"/>
                <a:cs typeface="Arial"/>
              </a:rPr>
              <a:t>Design Drivers:</a:t>
            </a:r>
          </a:p>
          <a:p>
            <a:pPr marL="0" indent="0">
              <a:buNone/>
              <a:defRPr/>
            </a:pPr>
            <a:r>
              <a:rPr lang="en-US" sz="1400" dirty="0">
                <a:latin typeface="Arial"/>
                <a:cs typeface="Arial"/>
              </a:rPr>
              <a:t>	High Average Beam Power</a:t>
            </a:r>
          </a:p>
          <a:p>
            <a:pPr marL="0" indent="0">
              <a:buNone/>
              <a:defRPr/>
            </a:pPr>
            <a:r>
              <a:rPr lang="en-US" sz="1400" dirty="0">
                <a:latin typeface="Arial"/>
                <a:cs typeface="Arial"/>
              </a:rPr>
              <a:t>		5 MW</a:t>
            </a:r>
          </a:p>
          <a:p>
            <a:pPr marL="0" indent="0">
              <a:buNone/>
              <a:defRPr/>
            </a:pPr>
            <a:r>
              <a:rPr lang="en-US" sz="1400" dirty="0">
                <a:latin typeface="Arial"/>
                <a:cs typeface="Arial"/>
              </a:rPr>
              <a:t>	High Peak Beam Power</a:t>
            </a:r>
          </a:p>
          <a:p>
            <a:pPr marL="0" indent="0">
              <a:buNone/>
              <a:defRPr/>
            </a:pPr>
            <a:r>
              <a:rPr lang="en-US" sz="1400" dirty="0">
                <a:latin typeface="Arial"/>
                <a:cs typeface="Arial"/>
              </a:rPr>
              <a:t>		125 MW</a:t>
            </a:r>
            <a:endParaRPr lang="sv-SE" sz="1400" dirty="0">
              <a:latin typeface="Arial"/>
              <a:cs typeface="Arial"/>
            </a:endParaRPr>
          </a:p>
          <a:p>
            <a:pPr marL="0" indent="0">
              <a:buNone/>
              <a:defRPr/>
            </a:pPr>
            <a:r>
              <a:rPr lang="en-US" sz="1400" dirty="0">
                <a:latin typeface="Arial"/>
                <a:cs typeface="Arial"/>
              </a:rPr>
              <a:t>	High Availability </a:t>
            </a:r>
          </a:p>
        </p:txBody>
      </p:sp>
      <p:sp>
        <p:nvSpPr>
          <p:cNvPr id="71" name="Content Placeholder 2"/>
          <p:cNvSpPr txBox="1">
            <a:spLocks/>
          </p:cNvSpPr>
          <p:nvPr/>
        </p:nvSpPr>
        <p:spPr>
          <a:xfrm>
            <a:off x="5241299" y="1536859"/>
            <a:ext cx="3611412" cy="2581025"/>
          </a:xfrm>
          <a:prstGeom prst="rect">
            <a:avLst/>
          </a:prstGeom>
          <a:ln>
            <a:solidFill>
              <a:schemeClr val="tx1"/>
            </a:solidFill>
          </a:ln>
        </p:spPr>
        <p:txBody>
          <a:bodyPr lIns="72730" tIns="36363" rIns="72730" bIns="36363"/>
          <a:lstStyle/>
          <a:p>
            <a:pPr marL="365722" defTabSz="1034565" eaLnBrk="0" hangingPunct="0">
              <a:defRPr/>
            </a:pPr>
            <a:r>
              <a:rPr lang="en-US" sz="1600" b="1" kern="0" dirty="0">
                <a:latin typeface="Arial"/>
                <a:cs typeface="Arial"/>
                <a:sym typeface="Futura Condensed" charset="0"/>
              </a:rPr>
              <a:t>Key parameters:</a:t>
            </a:r>
          </a:p>
          <a:p>
            <a:pPr marL="365722" lvl="2" defTabSz="1034565" eaLnBrk="0" hangingPunct="0">
              <a:defRPr/>
            </a:pPr>
            <a:r>
              <a:rPr lang="en-US" sz="1600" kern="0" dirty="0">
                <a:latin typeface="Arial"/>
                <a:cs typeface="Arial"/>
                <a:sym typeface="Futura Condensed" charset="0"/>
              </a:rPr>
              <a:t>-2.86 </a:t>
            </a:r>
            <a:r>
              <a:rPr lang="en-US" sz="1600" kern="0" dirty="0" err="1">
                <a:latin typeface="Arial"/>
                <a:cs typeface="Arial"/>
                <a:sym typeface="Futura Condensed" charset="0"/>
              </a:rPr>
              <a:t>ms</a:t>
            </a:r>
            <a:r>
              <a:rPr lang="en-US" sz="1600" kern="0" dirty="0">
                <a:latin typeface="Arial"/>
                <a:cs typeface="Arial"/>
                <a:sym typeface="Futura Condensed" charset="0"/>
              </a:rPr>
              <a:t> pulses</a:t>
            </a:r>
          </a:p>
          <a:p>
            <a:pPr marL="365722" lvl="2" defTabSz="1034565" eaLnBrk="0" hangingPunct="0">
              <a:defRPr/>
            </a:pPr>
            <a:r>
              <a:rPr lang="en-US" sz="1600" kern="0" dirty="0">
                <a:latin typeface="Arial"/>
                <a:cs typeface="Arial"/>
                <a:sym typeface="Futura Condensed" charset="0"/>
              </a:rPr>
              <a:t>-2 </a:t>
            </a:r>
            <a:r>
              <a:rPr lang="en-US" sz="1600" kern="0" dirty="0" err="1">
                <a:latin typeface="Arial"/>
                <a:cs typeface="Arial"/>
                <a:sym typeface="Futura Condensed" charset="0"/>
              </a:rPr>
              <a:t>GeV</a:t>
            </a:r>
            <a:endParaRPr lang="en-US" sz="1600" kern="0" dirty="0">
              <a:latin typeface="Arial"/>
              <a:cs typeface="Arial"/>
              <a:sym typeface="Futura Condensed" charset="0"/>
            </a:endParaRPr>
          </a:p>
          <a:p>
            <a:pPr marL="365722" lvl="2" defTabSz="1034565" eaLnBrk="0" hangingPunct="0">
              <a:defRPr/>
            </a:pPr>
            <a:r>
              <a:rPr lang="en-US" sz="1600" kern="0" dirty="0">
                <a:latin typeface="Arial"/>
                <a:cs typeface="Arial"/>
                <a:sym typeface="Futura Condensed" charset="0"/>
              </a:rPr>
              <a:t>-62.5 mA peak</a:t>
            </a:r>
          </a:p>
          <a:p>
            <a:pPr marL="365722" lvl="2" defTabSz="1034565" eaLnBrk="0" hangingPunct="0">
              <a:defRPr/>
            </a:pPr>
            <a:r>
              <a:rPr lang="en-US" sz="1600" kern="0" dirty="0">
                <a:latin typeface="Arial"/>
                <a:cs typeface="Arial"/>
                <a:sym typeface="Futura Condensed" charset="0"/>
              </a:rPr>
              <a:t>-14 Hz</a:t>
            </a:r>
          </a:p>
          <a:p>
            <a:pPr marL="365722" lvl="2" defTabSz="1034565" eaLnBrk="0" hangingPunct="0">
              <a:defRPr/>
            </a:pPr>
            <a:r>
              <a:rPr lang="en-US" sz="1600" kern="0" dirty="0">
                <a:latin typeface="Arial"/>
                <a:cs typeface="Arial"/>
                <a:sym typeface="Futura Condensed" charset="0"/>
              </a:rPr>
              <a:t>-Protons (H+)	</a:t>
            </a:r>
          </a:p>
          <a:p>
            <a:pPr marL="365722" lvl="2" defTabSz="1034565" eaLnBrk="0" hangingPunct="0">
              <a:defRPr/>
            </a:pPr>
            <a:r>
              <a:rPr lang="en-US" sz="1600" kern="0" dirty="0">
                <a:latin typeface="Arial"/>
                <a:cs typeface="Arial"/>
                <a:sym typeface="Futura Condensed" charset="0"/>
              </a:rPr>
              <a:t>-Low losses</a:t>
            </a:r>
          </a:p>
          <a:p>
            <a:pPr marL="365722" lvl="2" defTabSz="1034565" eaLnBrk="0" hangingPunct="0">
              <a:defRPr/>
            </a:pPr>
            <a:r>
              <a:rPr lang="en-US" sz="1600" kern="0" dirty="0">
                <a:latin typeface="Arial"/>
                <a:cs typeface="Arial"/>
                <a:sym typeface="Futura Condensed" charset="0"/>
              </a:rPr>
              <a:t>-Minimize energy use</a:t>
            </a:r>
          </a:p>
          <a:p>
            <a:pPr marL="365722" lvl="2" defTabSz="1034565" eaLnBrk="0" hangingPunct="0">
              <a:defRPr/>
            </a:pPr>
            <a:r>
              <a:rPr lang="en-US" sz="1600" kern="0" dirty="0">
                <a:latin typeface="Arial"/>
                <a:cs typeface="Arial"/>
                <a:sym typeface="Futura Condensed" charset="0"/>
              </a:rPr>
              <a:t>-Flexible design for mitigation and future upgrades</a:t>
            </a:r>
          </a:p>
        </p:txBody>
      </p:sp>
      <p:grpSp>
        <p:nvGrpSpPr>
          <p:cNvPr id="72" name="Group 10"/>
          <p:cNvGrpSpPr>
            <a:grpSpLocks/>
          </p:cNvGrpSpPr>
          <p:nvPr/>
        </p:nvGrpSpPr>
        <p:grpSpPr bwMode="auto">
          <a:xfrm>
            <a:off x="247652" y="4668044"/>
            <a:ext cx="8896350" cy="1065213"/>
            <a:chOff x="0" y="0"/>
            <a:chExt cx="12547601" cy="1720850"/>
          </a:xfrm>
        </p:grpSpPr>
        <p:sp>
          <p:nvSpPr>
            <p:cNvPr id="73" name="AutoShape 11"/>
            <p:cNvSpPr>
              <a:spLocks/>
            </p:cNvSpPr>
            <p:nvPr/>
          </p:nvSpPr>
          <p:spPr bwMode="auto">
            <a:xfrm>
              <a:off x="5461443" y="648846"/>
              <a:ext cx="964541" cy="469322"/>
            </a:xfrm>
            <a:prstGeom prst="roundRect">
              <a:avLst>
                <a:gd name="adj" fmla="val 29731"/>
              </a:avLst>
            </a:prstGeom>
            <a:solidFill>
              <a:srgbClr val="66A1DD">
                <a:alpha val="79999"/>
              </a:srgbClr>
            </a:solidFill>
            <a:ln w="25400" cap="flat" cmpd="sng">
              <a:solidFill>
                <a:srgbClr val="606060">
                  <a:alpha val="79999"/>
                </a:srgbClr>
              </a:solidFill>
              <a:prstDash val="solid"/>
              <a:miter lim="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400">
                  <a:solidFill>
                    <a:srgbClr val="FFFFFF"/>
                  </a:solidFill>
                  <a:effectLst>
                    <a:outerShdw blurRad="38100" dist="38100" dir="2700000" algn="tl">
                      <a:srgbClr val="000000"/>
                    </a:outerShdw>
                  </a:effectLst>
                  <a:cs typeface="Gill Sans" charset="0"/>
                </a:rPr>
                <a:t>Spokes</a:t>
              </a:r>
              <a:endParaRPr lang="en-US" sz="1600">
                <a:cs typeface="Gill Sans Light" charset="0"/>
              </a:endParaRPr>
            </a:p>
          </p:txBody>
        </p:sp>
        <p:sp>
          <p:nvSpPr>
            <p:cNvPr id="74" name="AutoShape 12"/>
            <p:cNvSpPr>
              <a:spLocks/>
            </p:cNvSpPr>
            <p:nvPr/>
          </p:nvSpPr>
          <p:spPr bwMode="auto">
            <a:xfrm>
              <a:off x="6616749" y="648846"/>
              <a:ext cx="1238899" cy="469322"/>
            </a:xfrm>
            <a:prstGeom prst="roundRect">
              <a:avLst>
                <a:gd name="adj" fmla="val 27028"/>
              </a:avLst>
            </a:prstGeom>
            <a:solidFill>
              <a:srgbClr val="4180FC">
                <a:alpha val="79999"/>
              </a:srgbClr>
            </a:solidFill>
            <a:ln w="25400" cap="flat" cmpd="sng">
              <a:solidFill>
                <a:srgbClr val="606060">
                  <a:alpha val="79999"/>
                </a:srgbClr>
              </a:solidFill>
              <a:prstDash val="solid"/>
              <a:miter lim="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400" dirty="0">
                  <a:solidFill>
                    <a:srgbClr val="FFFFFF"/>
                  </a:solidFill>
                  <a:effectLst>
                    <a:outerShdw blurRad="38100" dist="38100" dir="2700000" algn="tl">
                      <a:srgbClr val="000000"/>
                    </a:outerShdw>
                  </a:effectLst>
                  <a:cs typeface="Gill Sans" charset="0"/>
                </a:rPr>
                <a:t>Medium β</a:t>
              </a:r>
              <a:endParaRPr lang="en-US" sz="1600" dirty="0">
                <a:cs typeface="Gill Sans Light" charset="0"/>
              </a:endParaRPr>
            </a:p>
          </p:txBody>
        </p:sp>
        <p:sp>
          <p:nvSpPr>
            <p:cNvPr id="75" name="AutoShape 13"/>
            <p:cNvSpPr>
              <a:spLocks/>
            </p:cNvSpPr>
            <p:nvPr/>
          </p:nvSpPr>
          <p:spPr bwMode="auto">
            <a:xfrm>
              <a:off x="8095711" y="641151"/>
              <a:ext cx="1271049" cy="482146"/>
            </a:xfrm>
            <a:prstGeom prst="roundRect">
              <a:avLst>
                <a:gd name="adj" fmla="val 26315"/>
              </a:avLst>
            </a:prstGeom>
            <a:solidFill>
              <a:srgbClr val="0196FC">
                <a:alpha val="79999"/>
              </a:srgbClr>
            </a:solidFill>
            <a:ln w="25400" cap="flat" cmpd="sng">
              <a:solidFill>
                <a:srgbClr val="606060">
                  <a:alpha val="79999"/>
                </a:srgbClr>
              </a:solidFill>
              <a:prstDash val="solid"/>
              <a:miter lim="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400">
                  <a:solidFill>
                    <a:srgbClr val="FFFFFF"/>
                  </a:solidFill>
                  <a:effectLst>
                    <a:outerShdw blurRad="38100" dist="38100" dir="2700000" algn="tl">
                      <a:srgbClr val="000000"/>
                    </a:outerShdw>
                  </a:effectLst>
                  <a:cs typeface="Gill Sans" charset="0"/>
                </a:rPr>
                <a:t>High β</a:t>
              </a:r>
              <a:endParaRPr lang="en-US" sz="1600">
                <a:cs typeface="Gill Sans Light" charset="0"/>
              </a:endParaRPr>
            </a:p>
          </p:txBody>
        </p:sp>
        <p:sp>
          <p:nvSpPr>
            <p:cNvPr id="76" name="AutoShape 14"/>
            <p:cNvSpPr>
              <a:spLocks/>
            </p:cNvSpPr>
            <p:nvPr/>
          </p:nvSpPr>
          <p:spPr bwMode="auto">
            <a:xfrm>
              <a:off x="4342576" y="648846"/>
              <a:ext cx="775919" cy="469322"/>
            </a:xfrm>
            <a:prstGeom prst="roundRect">
              <a:avLst>
                <a:gd name="adj" fmla="val 21620"/>
              </a:avLst>
            </a:prstGeom>
            <a:solidFill>
              <a:srgbClr val="FFD479">
                <a:alpha val="89999"/>
              </a:srgbClr>
            </a:solidFill>
            <a:ln w="25400" cap="flat" cmpd="sng">
              <a:solidFill>
                <a:srgbClr val="606060">
                  <a:alpha val="89999"/>
                </a:srgbClr>
              </a:solidFill>
              <a:prstDash val="solid"/>
              <a:miter lim="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400">
                  <a:solidFill>
                    <a:srgbClr val="FFFFFF"/>
                  </a:solidFill>
                  <a:effectLst>
                    <a:outerShdw blurRad="38100" dist="38100" dir="2700000" algn="tl">
                      <a:srgbClr val="000000"/>
                    </a:outerShdw>
                  </a:effectLst>
                  <a:cs typeface="Gill Sans" charset="0"/>
                </a:rPr>
                <a:t>DTL</a:t>
              </a:r>
              <a:endParaRPr lang="en-US" sz="1600">
                <a:cs typeface="Gill Sans Light" charset="0"/>
              </a:endParaRPr>
            </a:p>
          </p:txBody>
        </p:sp>
        <p:sp>
          <p:nvSpPr>
            <p:cNvPr id="77" name="AutoShape 15"/>
            <p:cNvSpPr>
              <a:spLocks/>
            </p:cNvSpPr>
            <p:nvPr/>
          </p:nvSpPr>
          <p:spPr bwMode="auto">
            <a:xfrm>
              <a:off x="3303016" y="648846"/>
              <a:ext cx="861656" cy="469322"/>
            </a:xfrm>
            <a:prstGeom prst="roundRect">
              <a:avLst>
                <a:gd name="adj" fmla="val 29731"/>
              </a:avLst>
            </a:prstGeom>
            <a:solidFill>
              <a:srgbClr val="FE7C1A">
                <a:alpha val="89999"/>
              </a:srgbClr>
            </a:solidFill>
            <a:ln w="25400" cap="flat" cmpd="sng">
              <a:solidFill>
                <a:srgbClr val="606060">
                  <a:alpha val="89999"/>
                </a:srgbClr>
              </a:solidFill>
              <a:prstDash val="solid"/>
              <a:miter lim="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400">
                  <a:solidFill>
                    <a:srgbClr val="FFFFFF"/>
                  </a:solidFill>
                  <a:effectLst>
                    <a:outerShdw blurRad="38100" dist="38100" dir="2700000" algn="tl">
                      <a:srgbClr val="000000"/>
                    </a:outerShdw>
                  </a:effectLst>
                  <a:cs typeface="Gill Sans" charset="0"/>
                </a:rPr>
                <a:t>MEBT</a:t>
              </a:r>
              <a:endParaRPr lang="en-US" sz="1600">
                <a:cs typeface="Gill Sans Light" charset="0"/>
              </a:endParaRPr>
            </a:p>
          </p:txBody>
        </p:sp>
        <p:sp>
          <p:nvSpPr>
            <p:cNvPr id="78" name="AutoShape 16"/>
            <p:cNvSpPr>
              <a:spLocks/>
            </p:cNvSpPr>
            <p:nvPr/>
          </p:nvSpPr>
          <p:spPr bwMode="auto">
            <a:xfrm>
              <a:off x="2235591" y="648846"/>
              <a:ext cx="870230" cy="469322"/>
            </a:xfrm>
            <a:prstGeom prst="roundRect">
              <a:avLst>
                <a:gd name="adj" fmla="val 29731"/>
              </a:avLst>
            </a:prstGeom>
            <a:solidFill>
              <a:srgbClr val="FD2612">
                <a:alpha val="89999"/>
              </a:srgbClr>
            </a:solidFill>
            <a:ln w="25400" cap="flat" cmpd="sng">
              <a:solidFill>
                <a:srgbClr val="606060">
                  <a:alpha val="89999"/>
                </a:srgbClr>
              </a:solidFill>
              <a:prstDash val="solid"/>
              <a:miter lim="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400" dirty="0">
                  <a:solidFill>
                    <a:srgbClr val="FFFFFF"/>
                  </a:solidFill>
                  <a:effectLst>
                    <a:outerShdw blurRad="38100" dist="38100" dir="2700000" algn="tl">
                      <a:srgbClr val="000000"/>
                    </a:outerShdw>
                  </a:effectLst>
                  <a:cs typeface="Gill Sans" charset="0"/>
                </a:rPr>
                <a:t>RFQ</a:t>
              </a:r>
              <a:endParaRPr lang="en-US" sz="1600" dirty="0">
                <a:cs typeface="Gill Sans Light" charset="0"/>
              </a:endParaRPr>
            </a:p>
          </p:txBody>
        </p:sp>
        <p:sp>
          <p:nvSpPr>
            <p:cNvPr id="79" name="AutoShape 17"/>
            <p:cNvSpPr>
              <a:spLocks/>
            </p:cNvSpPr>
            <p:nvPr/>
          </p:nvSpPr>
          <p:spPr bwMode="auto">
            <a:xfrm>
              <a:off x="1219609" y="648846"/>
              <a:ext cx="870230" cy="469322"/>
            </a:xfrm>
            <a:prstGeom prst="roundRect">
              <a:avLst>
                <a:gd name="adj" fmla="val 27028"/>
              </a:avLst>
            </a:prstGeom>
            <a:solidFill>
              <a:srgbClr val="FE7E78">
                <a:alpha val="89999"/>
              </a:srgbClr>
            </a:solidFill>
            <a:ln w="25400" cap="flat" cmpd="sng">
              <a:solidFill>
                <a:srgbClr val="606060">
                  <a:alpha val="89999"/>
                </a:srgbClr>
              </a:solidFill>
              <a:prstDash val="solid"/>
              <a:miter lim="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400">
                  <a:solidFill>
                    <a:srgbClr val="FFFFFF"/>
                  </a:solidFill>
                  <a:effectLst>
                    <a:outerShdw blurRad="38100" dist="38100" dir="2700000" algn="tl">
                      <a:srgbClr val="000000"/>
                    </a:outerShdw>
                  </a:effectLst>
                  <a:cs typeface="Gill Sans" charset="0"/>
                </a:rPr>
                <a:t>LEBT</a:t>
              </a:r>
              <a:endParaRPr lang="en-US" sz="1600">
                <a:cs typeface="Gill Sans Light" charset="0"/>
              </a:endParaRPr>
            </a:p>
          </p:txBody>
        </p:sp>
        <p:sp>
          <p:nvSpPr>
            <p:cNvPr id="80" name="AutoShape 18"/>
            <p:cNvSpPr>
              <a:spLocks/>
            </p:cNvSpPr>
            <p:nvPr/>
          </p:nvSpPr>
          <p:spPr bwMode="auto">
            <a:xfrm>
              <a:off x="0" y="648846"/>
              <a:ext cx="1054564" cy="469322"/>
            </a:xfrm>
            <a:prstGeom prst="roundRect">
              <a:avLst>
                <a:gd name="adj" fmla="val 24324"/>
              </a:avLst>
            </a:prstGeom>
            <a:solidFill>
              <a:srgbClr val="EB811A">
                <a:alpha val="89999"/>
              </a:srgbClr>
            </a:solidFill>
            <a:ln w="25400" cap="flat" cmpd="sng">
              <a:solidFill>
                <a:srgbClr val="606060">
                  <a:alpha val="89999"/>
                </a:srgbClr>
              </a:solidFill>
              <a:prstDash val="solid"/>
              <a:miter lim="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400">
                  <a:solidFill>
                    <a:srgbClr val="FFFFFF"/>
                  </a:solidFill>
                  <a:effectLst>
                    <a:outerShdw blurRad="38100" dist="38100" dir="2700000" algn="tl">
                      <a:srgbClr val="000000"/>
                    </a:outerShdw>
                  </a:effectLst>
                  <a:cs typeface="Gill Sans" charset="0"/>
                </a:rPr>
                <a:t>Source</a:t>
              </a:r>
              <a:endParaRPr lang="en-US" sz="1600">
                <a:cs typeface="Gill Sans Light" charset="0"/>
              </a:endParaRPr>
            </a:p>
          </p:txBody>
        </p:sp>
        <p:sp>
          <p:nvSpPr>
            <p:cNvPr id="81" name="AutoShape 19"/>
            <p:cNvSpPr>
              <a:spLocks/>
            </p:cNvSpPr>
            <p:nvPr/>
          </p:nvSpPr>
          <p:spPr bwMode="auto">
            <a:xfrm>
              <a:off x="9587534" y="648846"/>
              <a:ext cx="1804763" cy="469322"/>
            </a:xfrm>
            <a:prstGeom prst="roundRect">
              <a:avLst>
                <a:gd name="adj" fmla="val 18917"/>
              </a:avLst>
            </a:prstGeom>
            <a:gradFill rotWithShape="0">
              <a:gsLst>
                <a:gs pos="0">
                  <a:srgbClr val="C1B3D1">
                    <a:alpha val="89999"/>
                  </a:srgbClr>
                </a:gs>
                <a:gs pos="50990">
                  <a:srgbClr val="DEBFBA">
                    <a:alpha val="89999"/>
                  </a:srgbClr>
                </a:gs>
                <a:gs pos="81346">
                  <a:srgbClr val="FACBA3">
                    <a:alpha val="89999"/>
                  </a:srgbClr>
                </a:gs>
                <a:gs pos="91818">
                  <a:srgbClr val="FCA58F">
                    <a:alpha val="89999"/>
                  </a:srgbClr>
                </a:gs>
                <a:gs pos="100000">
                  <a:srgbClr val="FE7E7B">
                    <a:alpha val="89999"/>
                  </a:srgbClr>
                </a:gs>
              </a:gsLst>
              <a:lin ang="0"/>
            </a:gradFill>
            <a:ln w="25400" cap="flat" cmpd="sng">
              <a:solidFill>
                <a:srgbClr val="606060">
                  <a:alpha val="89999"/>
                </a:srgbClr>
              </a:solidFill>
              <a:prstDash val="solid"/>
              <a:miter lim="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100">
                  <a:solidFill>
                    <a:srgbClr val="FFFFFF"/>
                  </a:solidFill>
                  <a:effectLst>
                    <a:outerShdw blurRad="38100" dist="38100" dir="2700000" algn="tl">
                      <a:srgbClr val="000000"/>
                    </a:outerShdw>
                  </a:effectLst>
                  <a:cs typeface="Gill Sans" charset="0"/>
                </a:rPr>
                <a:t>HEBT &amp; Contingency</a:t>
              </a:r>
              <a:endParaRPr lang="en-US" sz="1600">
                <a:cs typeface="Gill Sans Light" charset="0"/>
              </a:endParaRPr>
            </a:p>
          </p:txBody>
        </p:sp>
        <p:sp>
          <p:nvSpPr>
            <p:cNvPr id="82" name="AutoShape 20"/>
            <p:cNvSpPr>
              <a:spLocks/>
            </p:cNvSpPr>
            <p:nvPr/>
          </p:nvSpPr>
          <p:spPr bwMode="auto">
            <a:xfrm>
              <a:off x="11583060" y="405207"/>
              <a:ext cx="964541" cy="966856"/>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E7E78">
                <a:alpha val="79999"/>
              </a:srgbClr>
            </a:solidFill>
            <a:ln w="25400" cap="flat" cmpd="sng">
              <a:solidFill>
                <a:srgbClr val="7A7A7A">
                  <a:alpha val="79999"/>
                </a:srgbClr>
              </a:solidFill>
              <a:prstDash val="solid"/>
              <a:miter lim="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nSpc>
                  <a:spcPct val="120000"/>
                </a:lnSpc>
                <a:defRPr/>
              </a:pPr>
              <a:r>
                <a:rPr lang="en-US" sz="1400" dirty="0">
                  <a:solidFill>
                    <a:srgbClr val="FFFFFF"/>
                  </a:solidFill>
                  <a:effectLst>
                    <a:outerShdw blurRad="38100" dist="38100" dir="2700000" algn="tl">
                      <a:srgbClr val="000000"/>
                    </a:outerShdw>
                  </a:effectLst>
                  <a:cs typeface="Gill Sans" charset="0"/>
                </a:rPr>
                <a:t>Target</a:t>
              </a:r>
              <a:endParaRPr lang="en-US" sz="1600" dirty="0">
                <a:cs typeface="Gill Sans Light" charset="0"/>
              </a:endParaRPr>
            </a:p>
          </p:txBody>
        </p:sp>
        <p:sp>
          <p:nvSpPr>
            <p:cNvPr id="83" name="Line 21"/>
            <p:cNvSpPr>
              <a:spLocks noChangeShapeType="1"/>
            </p:cNvSpPr>
            <p:nvPr/>
          </p:nvSpPr>
          <p:spPr bwMode="auto">
            <a:xfrm flipH="1">
              <a:off x="1041704" y="889918"/>
              <a:ext cx="190765" cy="0"/>
            </a:xfrm>
            <a:prstGeom prst="line">
              <a:avLst/>
            </a:prstGeom>
            <a:noFill/>
            <a:ln w="25400" cap="flat" cmpd="sng">
              <a:solidFill>
                <a:srgbClr val="000000"/>
              </a:solidFill>
              <a:prstDash val="solid"/>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765">
                <a:defRPr/>
              </a:pPr>
              <a:endParaRPr lang="en-US" sz="900">
                <a:latin typeface="Helvetica" charset="0"/>
                <a:cs typeface="Helvetica" charset="0"/>
                <a:sym typeface="Helvetica" charset="0"/>
              </a:endParaRPr>
            </a:p>
          </p:txBody>
        </p:sp>
        <p:sp>
          <p:nvSpPr>
            <p:cNvPr id="84" name="Line 22"/>
            <p:cNvSpPr>
              <a:spLocks noChangeShapeType="1"/>
            </p:cNvSpPr>
            <p:nvPr/>
          </p:nvSpPr>
          <p:spPr bwMode="auto">
            <a:xfrm flipH="1">
              <a:off x="2083408" y="889918"/>
              <a:ext cx="190765" cy="0"/>
            </a:xfrm>
            <a:prstGeom prst="line">
              <a:avLst/>
            </a:prstGeom>
            <a:noFill/>
            <a:ln w="25400" cap="flat" cmpd="sng">
              <a:solidFill>
                <a:srgbClr val="000000"/>
              </a:solidFill>
              <a:prstDash val="solid"/>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765">
                <a:defRPr/>
              </a:pPr>
              <a:endParaRPr lang="en-US" sz="900">
                <a:latin typeface="Helvetica" charset="0"/>
                <a:cs typeface="Helvetica" charset="0"/>
                <a:sym typeface="Helvetica" charset="0"/>
              </a:endParaRPr>
            </a:p>
          </p:txBody>
        </p:sp>
        <p:sp>
          <p:nvSpPr>
            <p:cNvPr id="85" name="Line 23"/>
            <p:cNvSpPr>
              <a:spLocks noChangeShapeType="1"/>
            </p:cNvSpPr>
            <p:nvPr/>
          </p:nvSpPr>
          <p:spPr bwMode="auto">
            <a:xfrm flipH="1">
              <a:off x="3112251" y="889918"/>
              <a:ext cx="190765" cy="0"/>
            </a:xfrm>
            <a:prstGeom prst="line">
              <a:avLst/>
            </a:prstGeom>
            <a:noFill/>
            <a:ln w="25400" cap="flat" cmpd="sng">
              <a:solidFill>
                <a:srgbClr val="000000"/>
              </a:solidFill>
              <a:prstDash val="solid"/>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765">
                <a:defRPr/>
              </a:pPr>
              <a:endParaRPr lang="en-US" sz="900">
                <a:latin typeface="Helvetica" charset="0"/>
                <a:cs typeface="Helvetica" charset="0"/>
                <a:sym typeface="Helvetica" charset="0"/>
              </a:endParaRPr>
            </a:p>
          </p:txBody>
        </p:sp>
        <p:sp>
          <p:nvSpPr>
            <p:cNvPr id="86" name="Line 24"/>
            <p:cNvSpPr>
              <a:spLocks noChangeShapeType="1"/>
            </p:cNvSpPr>
            <p:nvPr/>
          </p:nvSpPr>
          <p:spPr bwMode="auto">
            <a:xfrm flipH="1">
              <a:off x="4164672" y="889918"/>
              <a:ext cx="190764" cy="0"/>
            </a:xfrm>
            <a:prstGeom prst="line">
              <a:avLst/>
            </a:prstGeom>
            <a:noFill/>
            <a:ln w="25400" cap="flat" cmpd="sng">
              <a:solidFill>
                <a:srgbClr val="000000"/>
              </a:solidFill>
              <a:prstDash val="solid"/>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765">
                <a:defRPr/>
              </a:pPr>
              <a:endParaRPr lang="en-US" sz="900">
                <a:latin typeface="Helvetica" charset="0"/>
                <a:cs typeface="Helvetica" charset="0"/>
                <a:sym typeface="Helvetica" charset="0"/>
              </a:endParaRPr>
            </a:p>
          </p:txBody>
        </p:sp>
        <p:sp>
          <p:nvSpPr>
            <p:cNvPr id="87" name="Line 25"/>
            <p:cNvSpPr>
              <a:spLocks noChangeShapeType="1"/>
            </p:cNvSpPr>
            <p:nvPr/>
          </p:nvSpPr>
          <p:spPr bwMode="auto">
            <a:xfrm flipH="1">
              <a:off x="5131356" y="889918"/>
              <a:ext cx="317227" cy="0"/>
            </a:xfrm>
            <a:prstGeom prst="line">
              <a:avLst/>
            </a:prstGeom>
            <a:noFill/>
            <a:ln w="50800" cap="flat" cmpd="sng">
              <a:solidFill>
                <a:srgbClr val="7B219F"/>
              </a:solidFill>
              <a:prstDash val="solid"/>
              <a:round/>
              <a:headEnd type="stealth"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765">
                <a:defRPr/>
              </a:pPr>
              <a:endParaRPr lang="en-US" sz="900">
                <a:latin typeface="Helvetica" charset="0"/>
                <a:cs typeface="Helvetica" charset="0"/>
                <a:sym typeface="Helvetica" charset="0"/>
              </a:endParaRPr>
            </a:p>
          </p:txBody>
        </p:sp>
        <p:sp>
          <p:nvSpPr>
            <p:cNvPr id="88" name="Line 26"/>
            <p:cNvSpPr>
              <a:spLocks noChangeShapeType="1"/>
            </p:cNvSpPr>
            <p:nvPr/>
          </p:nvSpPr>
          <p:spPr bwMode="auto">
            <a:xfrm flipH="1">
              <a:off x="6438844" y="889918"/>
              <a:ext cx="190765" cy="0"/>
            </a:xfrm>
            <a:prstGeom prst="line">
              <a:avLst/>
            </a:prstGeom>
            <a:noFill/>
            <a:ln w="25400" cap="flat" cmpd="sng">
              <a:solidFill>
                <a:srgbClr val="000000"/>
              </a:solidFill>
              <a:prstDash val="solid"/>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765">
                <a:defRPr/>
              </a:pPr>
              <a:endParaRPr lang="en-US" sz="900">
                <a:latin typeface="Helvetica" charset="0"/>
                <a:cs typeface="Helvetica" charset="0"/>
                <a:sym typeface="Helvetica" charset="0"/>
              </a:endParaRPr>
            </a:p>
          </p:txBody>
        </p:sp>
        <p:sp>
          <p:nvSpPr>
            <p:cNvPr id="89" name="Line 27"/>
            <p:cNvSpPr>
              <a:spLocks noChangeShapeType="1"/>
            </p:cNvSpPr>
            <p:nvPr/>
          </p:nvSpPr>
          <p:spPr bwMode="auto">
            <a:xfrm flipH="1">
              <a:off x="7836356" y="889918"/>
              <a:ext cx="242208" cy="0"/>
            </a:xfrm>
            <a:prstGeom prst="line">
              <a:avLst/>
            </a:prstGeom>
            <a:noFill/>
            <a:ln w="25400" cap="flat" cmpd="sng">
              <a:solidFill>
                <a:srgbClr val="000000"/>
              </a:solidFill>
              <a:prstDash val="solid"/>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765">
                <a:defRPr/>
              </a:pPr>
              <a:endParaRPr lang="en-US" sz="900">
                <a:latin typeface="Helvetica" charset="0"/>
                <a:cs typeface="Helvetica" charset="0"/>
                <a:sym typeface="Helvetica" charset="0"/>
              </a:endParaRPr>
            </a:p>
          </p:txBody>
        </p:sp>
        <p:sp>
          <p:nvSpPr>
            <p:cNvPr id="90" name="Line 28"/>
            <p:cNvSpPr>
              <a:spLocks noChangeShapeType="1"/>
            </p:cNvSpPr>
            <p:nvPr/>
          </p:nvSpPr>
          <p:spPr bwMode="auto">
            <a:xfrm flipH="1">
              <a:off x="9398913" y="889918"/>
              <a:ext cx="188621" cy="0"/>
            </a:xfrm>
            <a:prstGeom prst="line">
              <a:avLst/>
            </a:prstGeom>
            <a:noFill/>
            <a:ln w="25400" cap="flat" cmpd="sng">
              <a:solidFill>
                <a:srgbClr val="000000"/>
              </a:solidFill>
              <a:prstDash val="solid"/>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765">
                <a:defRPr/>
              </a:pPr>
              <a:endParaRPr lang="en-US" sz="900">
                <a:latin typeface="Helvetica" charset="0"/>
                <a:cs typeface="Helvetica" charset="0"/>
                <a:sym typeface="Helvetica" charset="0"/>
              </a:endParaRPr>
            </a:p>
          </p:txBody>
        </p:sp>
        <p:sp>
          <p:nvSpPr>
            <p:cNvPr id="91" name="Line 29"/>
            <p:cNvSpPr>
              <a:spLocks noChangeShapeType="1"/>
            </p:cNvSpPr>
            <p:nvPr/>
          </p:nvSpPr>
          <p:spPr bwMode="auto">
            <a:xfrm flipH="1">
              <a:off x="11392296" y="889918"/>
              <a:ext cx="190764" cy="0"/>
            </a:xfrm>
            <a:prstGeom prst="line">
              <a:avLst/>
            </a:prstGeom>
            <a:noFill/>
            <a:ln w="25400" cap="flat" cmpd="sng">
              <a:solidFill>
                <a:srgbClr val="000000"/>
              </a:solidFill>
              <a:prstDash val="solid"/>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765">
                <a:defRPr/>
              </a:pPr>
              <a:endParaRPr lang="en-US" sz="900">
                <a:latin typeface="Helvetica" charset="0"/>
                <a:cs typeface="Helvetica" charset="0"/>
                <a:sym typeface="Helvetica" charset="0"/>
              </a:endParaRPr>
            </a:p>
          </p:txBody>
        </p:sp>
        <p:sp>
          <p:nvSpPr>
            <p:cNvPr id="92" name="Line 30"/>
            <p:cNvSpPr>
              <a:spLocks noChangeShapeType="1"/>
            </p:cNvSpPr>
            <p:nvPr/>
          </p:nvSpPr>
          <p:spPr bwMode="auto">
            <a:xfrm flipH="1">
              <a:off x="1892644" y="482146"/>
              <a:ext cx="203625" cy="0"/>
            </a:xfrm>
            <a:prstGeom prst="line">
              <a:avLst/>
            </a:prstGeom>
            <a:noFill/>
            <a:ln w="19050" cap="flat" cmpd="sng">
              <a:solidFill>
                <a:srgbClr val="000000"/>
              </a:solidFill>
              <a:prstDash val="solid"/>
              <a:round/>
              <a:headEnd type="arrow"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765">
                <a:defRPr/>
              </a:pPr>
              <a:endParaRPr lang="en-US" sz="900">
                <a:latin typeface="Helvetica" charset="0"/>
                <a:cs typeface="Helvetica" charset="0"/>
                <a:sym typeface="Helvetica" charset="0"/>
              </a:endParaRPr>
            </a:p>
          </p:txBody>
        </p:sp>
        <p:sp>
          <p:nvSpPr>
            <p:cNvPr id="93" name="Line 31"/>
            <p:cNvSpPr>
              <a:spLocks noChangeShapeType="1"/>
            </p:cNvSpPr>
            <p:nvPr/>
          </p:nvSpPr>
          <p:spPr bwMode="auto">
            <a:xfrm flipH="1">
              <a:off x="1245330" y="482146"/>
              <a:ext cx="190764" cy="0"/>
            </a:xfrm>
            <a:prstGeom prst="line">
              <a:avLst/>
            </a:prstGeom>
            <a:noFill/>
            <a:ln w="19050" cap="flat" cmpd="sng">
              <a:solidFill>
                <a:srgbClr val="000000"/>
              </a:solidFill>
              <a:prstDash val="solid"/>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765">
                <a:defRPr/>
              </a:pPr>
              <a:endParaRPr lang="en-US" sz="900">
                <a:latin typeface="Helvetica" charset="0"/>
                <a:cs typeface="Helvetica" charset="0"/>
                <a:sym typeface="Helvetica" charset="0"/>
              </a:endParaRPr>
            </a:p>
          </p:txBody>
        </p:sp>
        <p:sp>
          <p:nvSpPr>
            <p:cNvPr id="94" name="AutoShape 32"/>
            <p:cNvSpPr>
              <a:spLocks/>
            </p:cNvSpPr>
            <p:nvPr/>
          </p:nvSpPr>
          <p:spPr bwMode="auto">
            <a:xfrm>
              <a:off x="1446710" y="305189"/>
              <a:ext cx="544430"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100" dirty="0">
                  <a:cs typeface="Gill Sans" charset="0"/>
                </a:rPr>
                <a:t>2.4 m</a:t>
              </a:r>
              <a:endParaRPr lang="en-US" sz="1600" dirty="0">
                <a:cs typeface="Gill Sans Light" charset="0"/>
              </a:endParaRPr>
            </a:p>
          </p:txBody>
        </p:sp>
        <p:sp>
          <p:nvSpPr>
            <p:cNvPr id="95" name="Line 33"/>
            <p:cNvSpPr>
              <a:spLocks noChangeShapeType="1"/>
            </p:cNvSpPr>
            <p:nvPr/>
          </p:nvSpPr>
          <p:spPr bwMode="auto">
            <a:xfrm flipH="1">
              <a:off x="2934347" y="482146"/>
              <a:ext cx="177903" cy="0"/>
            </a:xfrm>
            <a:prstGeom prst="line">
              <a:avLst/>
            </a:prstGeom>
            <a:noFill/>
            <a:ln w="19050" cap="flat" cmpd="sng">
              <a:solidFill>
                <a:srgbClr val="000000"/>
              </a:solidFill>
              <a:prstDash val="solid"/>
              <a:round/>
              <a:headEnd type="arrow"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765">
                <a:defRPr/>
              </a:pPr>
              <a:endParaRPr lang="en-US" sz="900">
                <a:latin typeface="Helvetica" charset="0"/>
                <a:cs typeface="Helvetica" charset="0"/>
                <a:sym typeface="Helvetica" charset="0"/>
              </a:endParaRPr>
            </a:p>
          </p:txBody>
        </p:sp>
        <p:sp>
          <p:nvSpPr>
            <p:cNvPr id="96" name="Line 34"/>
            <p:cNvSpPr>
              <a:spLocks noChangeShapeType="1"/>
            </p:cNvSpPr>
            <p:nvPr/>
          </p:nvSpPr>
          <p:spPr bwMode="auto">
            <a:xfrm flipH="1">
              <a:off x="2261312" y="482146"/>
              <a:ext cx="165043" cy="0"/>
            </a:xfrm>
            <a:prstGeom prst="line">
              <a:avLst/>
            </a:prstGeom>
            <a:noFill/>
            <a:ln w="19050" cap="flat" cmpd="sng">
              <a:solidFill>
                <a:srgbClr val="000000"/>
              </a:solidFill>
              <a:prstDash val="solid"/>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765">
                <a:defRPr/>
              </a:pPr>
              <a:endParaRPr lang="en-US" sz="900">
                <a:latin typeface="Helvetica" charset="0"/>
                <a:cs typeface="Helvetica" charset="0"/>
                <a:sym typeface="Helvetica" charset="0"/>
              </a:endParaRPr>
            </a:p>
          </p:txBody>
        </p:sp>
        <p:sp>
          <p:nvSpPr>
            <p:cNvPr id="97" name="AutoShape 35"/>
            <p:cNvSpPr>
              <a:spLocks/>
            </p:cNvSpPr>
            <p:nvPr/>
          </p:nvSpPr>
          <p:spPr bwMode="auto">
            <a:xfrm>
              <a:off x="2456429" y="305189"/>
              <a:ext cx="546573"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100" dirty="0">
                  <a:cs typeface="Gill Sans" charset="0"/>
                </a:rPr>
                <a:t>4.6 m</a:t>
              </a:r>
              <a:endParaRPr lang="en-US" sz="1600" dirty="0">
                <a:cs typeface="Gill Sans Light" charset="0"/>
              </a:endParaRPr>
            </a:p>
          </p:txBody>
        </p:sp>
        <p:sp>
          <p:nvSpPr>
            <p:cNvPr id="98" name="Line 36"/>
            <p:cNvSpPr>
              <a:spLocks noChangeShapeType="1"/>
            </p:cNvSpPr>
            <p:nvPr/>
          </p:nvSpPr>
          <p:spPr bwMode="auto">
            <a:xfrm flipH="1">
              <a:off x="3986768" y="482146"/>
              <a:ext cx="177905" cy="0"/>
            </a:xfrm>
            <a:prstGeom prst="line">
              <a:avLst/>
            </a:prstGeom>
            <a:noFill/>
            <a:ln w="19050" cap="flat" cmpd="sng">
              <a:solidFill>
                <a:srgbClr val="000000"/>
              </a:solidFill>
              <a:prstDash val="solid"/>
              <a:round/>
              <a:headEnd type="arrow"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765">
                <a:defRPr/>
              </a:pPr>
              <a:endParaRPr lang="en-US" sz="900">
                <a:latin typeface="Helvetica" charset="0"/>
                <a:cs typeface="Helvetica" charset="0"/>
                <a:sym typeface="Helvetica" charset="0"/>
              </a:endParaRPr>
            </a:p>
          </p:txBody>
        </p:sp>
        <p:sp>
          <p:nvSpPr>
            <p:cNvPr id="99" name="Line 37"/>
            <p:cNvSpPr>
              <a:spLocks noChangeShapeType="1"/>
            </p:cNvSpPr>
            <p:nvPr/>
          </p:nvSpPr>
          <p:spPr bwMode="auto">
            <a:xfrm flipH="1">
              <a:off x="3352314" y="482146"/>
              <a:ext cx="165044" cy="0"/>
            </a:xfrm>
            <a:prstGeom prst="line">
              <a:avLst/>
            </a:prstGeom>
            <a:noFill/>
            <a:ln w="19050" cap="flat" cmpd="sng">
              <a:solidFill>
                <a:srgbClr val="000000"/>
              </a:solidFill>
              <a:prstDash val="solid"/>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765">
                <a:defRPr/>
              </a:pPr>
              <a:endParaRPr lang="en-US" sz="900">
                <a:latin typeface="Helvetica" charset="0"/>
                <a:cs typeface="Helvetica" charset="0"/>
                <a:sym typeface="Helvetica" charset="0"/>
              </a:endParaRPr>
            </a:p>
          </p:txBody>
        </p:sp>
        <p:sp>
          <p:nvSpPr>
            <p:cNvPr id="100" name="AutoShape 38"/>
            <p:cNvSpPr>
              <a:spLocks/>
            </p:cNvSpPr>
            <p:nvPr/>
          </p:nvSpPr>
          <p:spPr bwMode="auto">
            <a:xfrm>
              <a:off x="3521348" y="305189"/>
              <a:ext cx="546573"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100" dirty="0">
                  <a:cs typeface="Gill Sans" charset="0"/>
                </a:rPr>
                <a:t>3.8 m</a:t>
              </a:r>
              <a:endParaRPr lang="en-US" sz="1600" dirty="0">
                <a:cs typeface="Gill Sans Light" charset="0"/>
              </a:endParaRPr>
            </a:p>
          </p:txBody>
        </p:sp>
        <p:sp>
          <p:nvSpPr>
            <p:cNvPr id="101" name="Line 39"/>
            <p:cNvSpPr>
              <a:spLocks noChangeShapeType="1"/>
            </p:cNvSpPr>
            <p:nvPr/>
          </p:nvSpPr>
          <p:spPr bwMode="auto">
            <a:xfrm flipH="1">
              <a:off x="5015611" y="482146"/>
              <a:ext cx="141466" cy="0"/>
            </a:xfrm>
            <a:prstGeom prst="line">
              <a:avLst/>
            </a:prstGeom>
            <a:noFill/>
            <a:ln w="19050" cap="flat" cmpd="sng">
              <a:solidFill>
                <a:srgbClr val="000000"/>
              </a:solidFill>
              <a:prstDash val="solid"/>
              <a:round/>
              <a:headEnd type="arrow"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765">
                <a:defRPr/>
              </a:pPr>
              <a:endParaRPr lang="en-US" sz="900">
                <a:latin typeface="Helvetica" charset="0"/>
                <a:cs typeface="Helvetica" charset="0"/>
                <a:sym typeface="Helvetica" charset="0"/>
              </a:endParaRPr>
            </a:p>
          </p:txBody>
        </p:sp>
        <p:sp>
          <p:nvSpPr>
            <p:cNvPr id="102" name="Line 40"/>
            <p:cNvSpPr>
              <a:spLocks noChangeShapeType="1"/>
            </p:cNvSpPr>
            <p:nvPr/>
          </p:nvSpPr>
          <p:spPr bwMode="auto">
            <a:xfrm flipH="1">
              <a:off x="4329715" y="482146"/>
              <a:ext cx="128605" cy="0"/>
            </a:xfrm>
            <a:prstGeom prst="line">
              <a:avLst/>
            </a:prstGeom>
            <a:noFill/>
            <a:ln w="19050" cap="flat" cmpd="sng">
              <a:solidFill>
                <a:srgbClr val="000000"/>
              </a:solidFill>
              <a:prstDash val="solid"/>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765">
                <a:defRPr/>
              </a:pPr>
              <a:endParaRPr lang="en-US" sz="900">
                <a:latin typeface="Helvetica" charset="0"/>
                <a:cs typeface="Helvetica" charset="0"/>
                <a:sym typeface="Helvetica" charset="0"/>
              </a:endParaRPr>
            </a:p>
          </p:txBody>
        </p:sp>
        <p:sp>
          <p:nvSpPr>
            <p:cNvPr id="103" name="AutoShape 41"/>
            <p:cNvSpPr>
              <a:spLocks/>
            </p:cNvSpPr>
            <p:nvPr/>
          </p:nvSpPr>
          <p:spPr bwMode="auto">
            <a:xfrm>
              <a:off x="4579832" y="305189"/>
              <a:ext cx="503705"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100" dirty="0">
                  <a:cs typeface="Gill Sans" charset="0"/>
                </a:rPr>
                <a:t>39 m</a:t>
              </a:r>
              <a:endParaRPr lang="en-US" sz="1600" dirty="0">
                <a:cs typeface="Gill Sans Light" charset="0"/>
              </a:endParaRPr>
            </a:p>
          </p:txBody>
        </p:sp>
        <p:sp>
          <p:nvSpPr>
            <p:cNvPr id="104" name="Line 42"/>
            <p:cNvSpPr>
              <a:spLocks noChangeShapeType="1"/>
            </p:cNvSpPr>
            <p:nvPr/>
          </p:nvSpPr>
          <p:spPr bwMode="auto">
            <a:xfrm flipH="1">
              <a:off x="6235220" y="482146"/>
              <a:ext cx="177903" cy="0"/>
            </a:xfrm>
            <a:prstGeom prst="line">
              <a:avLst/>
            </a:prstGeom>
            <a:noFill/>
            <a:ln w="19050" cap="flat" cmpd="sng">
              <a:solidFill>
                <a:srgbClr val="000000"/>
              </a:solidFill>
              <a:prstDash val="solid"/>
              <a:round/>
              <a:headEnd type="arrow"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765">
                <a:defRPr/>
              </a:pPr>
              <a:endParaRPr lang="en-US" sz="900">
                <a:latin typeface="Helvetica" charset="0"/>
                <a:cs typeface="Helvetica" charset="0"/>
                <a:sym typeface="Helvetica" charset="0"/>
              </a:endParaRPr>
            </a:p>
          </p:txBody>
        </p:sp>
        <p:sp>
          <p:nvSpPr>
            <p:cNvPr id="105" name="Line 43"/>
            <p:cNvSpPr>
              <a:spLocks noChangeShapeType="1"/>
            </p:cNvSpPr>
            <p:nvPr/>
          </p:nvSpPr>
          <p:spPr bwMode="auto">
            <a:xfrm flipH="1">
              <a:off x="5487164" y="482146"/>
              <a:ext cx="165044" cy="0"/>
            </a:xfrm>
            <a:prstGeom prst="line">
              <a:avLst/>
            </a:prstGeom>
            <a:noFill/>
            <a:ln w="19050" cap="flat" cmpd="sng">
              <a:solidFill>
                <a:srgbClr val="000000"/>
              </a:solidFill>
              <a:prstDash val="solid"/>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765">
                <a:defRPr/>
              </a:pPr>
              <a:endParaRPr lang="en-US" sz="900">
                <a:latin typeface="Helvetica" charset="0"/>
                <a:cs typeface="Helvetica" charset="0"/>
                <a:sym typeface="Helvetica" charset="0"/>
              </a:endParaRPr>
            </a:p>
          </p:txBody>
        </p:sp>
        <p:sp>
          <p:nvSpPr>
            <p:cNvPr id="106" name="AutoShape 44"/>
            <p:cNvSpPr>
              <a:spLocks/>
            </p:cNvSpPr>
            <p:nvPr/>
          </p:nvSpPr>
          <p:spPr bwMode="auto">
            <a:xfrm>
              <a:off x="5695077" y="305189"/>
              <a:ext cx="503704"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100">
                  <a:cs typeface="Gill Sans" charset="0"/>
                </a:rPr>
                <a:t>56 m</a:t>
              </a:r>
              <a:endParaRPr lang="en-US" sz="1600">
                <a:cs typeface="Gill Sans Light" charset="0"/>
              </a:endParaRPr>
            </a:p>
          </p:txBody>
        </p:sp>
        <p:sp>
          <p:nvSpPr>
            <p:cNvPr id="107" name="Line 45"/>
            <p:cNvSpPr>
              <a:spLocks noChangeShapeType="1"/>
            </p:cNvSpPr>
            <p:nvPr/>
          </p:nvSpPr>
          <p:spPr bwMode="auto">
            <a:xfrm flipH="1">
              <a:off x="7544851" y="482146"/>
              <a:ext cx="252924" cy="0"/>
            </a:xfrm>
            <a:prstGeom prst="line">
              <a:avLst/>
            </a:prstGeom>
            <a:noFill/>
            <a:ln w="19050" cap="flat" cmpd="sng">
              <a:solidFill>
                <a:srgbClr val="000000"/>
              </a:solidFill>
              <a:prstDash val="solid"/>
              <a:round/>
              <a:headEnd type="arrow"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765">
                <a:defRPr/>
              </a:pPr>
              <a:endParaRPr lang="en-US" sz="900">
                <a:latin typeface="Helvetica" charset="0"/>
                <a:cs typeface="Helvetica" charset="0"/>
                <a:sym typeface="Helvetica" charset="0"/>
              </a:endParaRPr>
            </a:p>
          </p:txBody>
        </p:sp>
        <p:sp>
          <p:nvSpPr>
            <p:cNvPr id="108" name="Line 46"/>
            <p:cNvSpPr>
              <a:spLocks noChangeShapeType="1"/>
            </p:cNvSpPr>
            <p:nvPr/>
          </p:nvSpPr>
          <p:spPr bwMode="auto">
            <a:xfrm flipH="1">
              <a:off x="6629609" y="482146"/>
              <a:ext cx="291506" cy="0"/>
            </a:xfrm>
            <a:prstGeom prst="line">
              <a:avLst/>
            </a:prstGeom>
            <a:noFill/>
            <a:ln w="19050" cap="flat" cmpd="sng">
              <a:solidFill>
                <a:srgbClr val="000000"/>
              </a:solidFill>
              <a:prstDash val="solid"/>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765">
                <a:defRPr/>
              </a:pPr>
              <a:endParaRPr lang="en-US" sz="900">
                <a:latin typeface="Helvetica" charset="0"/>
                <a:cs typeface="Helvetica" charset="0"/>
                <a:sym typeface="Helvetica" charset="0"/>
              </a:endParaRPr>
            </a:p>
          </p:txBody>
        </p:sp>
        <p:sp>
          <p:nvSpPr>
            <p:cNvPr id="109" name="AutoShape 47"/>
            <p:cNvSpPr>
              <a:spLocks/>
            </p:cNvSpPr>
            <p:nvPr/>
          </p:nvSpPr>
          <p:spPr bwMode="auto">
            <a:xfrm>
              <a:off x="6972557" y="305189"/>
              <a:ext cx="503704"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100">
                  <a:cs typeface="Gill Sans" charset="0"/>
                </a:rPr>
                <a:t>77 m</a:t>
              </a:r>
              <a:endParaRPr lang="en-US" sz="1600">
                <a:cs typeface="Gill Sans Light" charset="0"/>
              </a:endParaRPr>
            </a:p>
          </p:txBody>
        </p:sp>
        <p:sp>
          <p:nvSpPr>
            <p:cNvPr id="110" name="Line 48"/>
            <p:cNvSpPr>
              <a:spLocks noChangeShapeType="1"/>
            </p:cNvSpPr>
            <p:nvPr/>
          </p:nvSpPr>
          <p:spPr bwMode="auto">
            <a:xfrm flipH="1">
              <a:off x="9118123" y="482146"/>
              <a:ext cx="293650" cy="0"/>
            </a:xfrm>
            <a:prstGeom prst="line">
              <a:avLst/>
            </a:prstGeom>
            <a:noFill/>
            <a:ln w="19050" cap="flat" cmpd="sng">
              <a:solidFill>
                <a:srgbClr val="000000"/>
              </a:solidFill>
              <a:prstDash val="solid"/>
              <a:round/>
              <a:headEnd type="arrow"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765">
                <a:defRPr/>
              </a:pPr>
              <a:endParaRPr lang="en-US" sz="900">
                <a:latin typeface="Helvetica" charset="0"/>
                <a:cs typeface="Helvetica" charset="0"/>
                <a:sym typeface="Helvetica" charset="0"/>
              </a:endParaRPr>
            </a:p>
          </p:txBody>
        </p:sp>
        <p:sp>
          <p:nvSpPr>
            <p:cNvPr id="111" name="Line 49"/>
            <p:cNvSpPr>
              <a:spLocks noChangeShapeType="1"/>
            </p:cNvSpPr>
            <p:nvPr/>
          </p:nvSpPr>
          <p:spPr bwMode="auto">
            <a:xfrm flipH="1">
              <a:off x="8089280" y="482146"/>
              <a:ext cx="229347" cy="0"/>
            </a:xfrm>
            <a:prstGeom prst="line">
              <a:avLst/>
            </a:prstGeom>
            <a:noFill/>
            <a:ln w="19050" cap="flat" cmpd="sng">
              <a:solidFill>
                <a:srgbClr val="000000"/>
              </a:solidFill>
              <a:prstDash val="solid"/>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765">
                <a:defRPr/>
              </a:pPr>
              <a:endParaRPr lang="en-US" sz="900">
                <a:latin typeface="Helvetica" charset="0"/>
                <a:cs typeface="Helvetica" charset="0"/>
                <a:sym typeface="Helvetica" charset="0"/>
              </a:endParaRPr>
            </a:p>
          </p:txBody>
        </p:sp>
        <p:sp>
          <p:nvSpPr>
            <p:cNvPr id="112" name="AutoShape 50"/>
            <p:cNvSpPr>
              <a:spLocks/>
            </p:cNvSpPr>
            <p:nvPr/>
          </p:nvSpPr>
          <p:spPr bwMode="auto">
            <a:xfrm>
              <a:off x="8410794" y="305189"/>
              <a:ext cx="598016"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100">
                  <a:cs typeface="Gill Sans" charset="0"/>
                </a:rPr>
                <a:t>179 m</a:t>
              </a:r>
              <a:endParaRPr lang="en-US" sz="1600">
                <a:cs typeface="Gill Sans Light" charset="0"/>
              </a:endParaRPr>
            </a:p>
          </p:txBody>
        </p:sp>
        <p:sp>
          <p:nvSpPr>
            <p:cNvPr id="113" name="AutoShape 51"/>
            <p:cNvSpPr>
              <a:spLocks/>
            </p:cNvSpPr>
            <p:nvPr/>
          </p:nvSpPr>
          <p:spPr bwMode="auto">
            <a:xfrm rot="16200000">
              <a:off x="1010251" y="1136948"/>
              <a:ext cx="330833" cy="165044"/>
            </a:xfrm>
            <a:prstGeom prst="rightArrow">
              <a:avLst>
                <a:gd name="adj1" fmla="val 40000"/>
                <a:gd name="adj2" fmla="val 107694"/>
              </a:avLst>
            </a:prstGeom>
            <a:solidFill>
              <a:srgbClr val="FFFFFF"/>
            </a:solidFill>
            <a:ln w="12700" cap="flat" cmpd="sng">
              <a:solidFill>
                <a:srgbClr val="000000"/>
              </a:solidFill>
              <a:prstDash val="solid"/>
              <a:miter lim="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3200">
                <a:solidFill>
                  <a:srgbClr val="FFFFFF"/>
                </a:solidFill>
                <a:effectLst>
                  <a:outerShdw blurRad="38100" dist="38100" dir="2700000" algn="tl">
                    <a:srgbClr val="DDDDDD"/>
                  </a:outerShdw>
                </a:effectLst>
                <a:cs typeface="Gill Sans" charset="0"/>
              </a:endParaRPr>
            </a:p>
          </p:txBody>
        </p:sp>
        <p:sp>
          <p:nvSpPr>
            <p:cNvPr id="114" name="AutoShape 52"/>
            <p:cNvSpPr>
              <a:spLocks/>
            </p:cNvSpPr>
            <p:nvPr/>
          </p:nvSpPr>
          <p:spPr bwMode="auto">
            <a:xfrm rot="16200000">
              <a:off x="3042216" y="1136948"/>
              <a:ext cx="330833" cy="165044"/>
            </a:xfrm>
            <a:prstGeom prst="rightArrow">
              <a:avLst>
                <a:gd name="adj1" fmla="val 40000"/>
                <a:gd name="adj2" fmla="val 107694"/>
              </a:avLst>
            </a:prstGeom>
            <a:solidFill>
              <a:srgbClr val="FFFFFF"/>
            </a:solidFill>
            <a:ln w="12700" cap="flat" cmpd="sng">
              <a:solidFill>
                <a:srgbClr val="000000"/>
              </a:solidFill>
              <a:prstDash val="solid"/>
              <a:miter lim="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3200">
                <a:solidFill>
                  <a:srgbClr val="FFFFFF"/>
                </a:solidFill>
                <a:effectLst>
                  <a:outerShdw blurRad="38100" dist="38100" dir="2700000" algn="tl">
                    <a:srgbClr val="DDDDDD"/>
                  </a:outerShdw>
                </a:effectLst>
                <a:cs typeface="Gill Sans" charset="0"/>
              </a:endParaRPr>
            </a:p>
          </p:txBody>
        </p:sp>
        <p:sp>
          <p:nvSpPr>
            <p:cNvPr id="115" name="AutoShape 53"/>
            <p:cNvSpPr>
              <a:spLocks/>
            </p:cNvSpPr>
            <p:nvPr/>
          </p:nvSpPr>
          <p:spPr bwMode="auto">
            <a:xfrm rot="16200000">
              <a:off x="5087042" y="1136948"/>
              <a:ext cx="330833" cy="165044"/>
            </a:xfrm>
            <a:prstGeom prst="rightArrow">
              <a:avLst>
                <a:gd name="adj1" fmla="val 40000"/>
                <a:gd name="adj2" fmla="val 107694"/>
              </a:avLst>
            </a:prstGeom>
            <a:solidFill>
              <a:srgbClr val="FFFFFF"/>
            </a:solidFill>
            <a:ln w="12700" cap="flat" cmpd="sng">
              <a:solidFill>
                <a:srgbClr val="000000"/>
              </a:solidFill>
              <a:prstDash val="solid"/>
              <a:miter lim="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3200">
                <a:solidFill>
                  <a:srgbClr val="FFFFFF"/>
                </a:solidFill>
                <a:effectLst>
                  <a:outerShdw blurRad="38100" dist="38100" dir="2700000" algn="tl">
                    <a:srgbClr val="DDDDDD"/>
                  </a:outerShdw>
                </a:effectLst>
                <a:cs typeface="Gill Sans" charset="0"/>
              </a:endParaRPr>
            </a:p>
          </p:txBody>
        </p:sp>
        <p:sp>
          <p:nvSpPr>
            <p:cNvPr id="116" name="AutoShape 54"/>
            <p:cNvSpPr>
              <a:spLocks/>
            </p:cNvSpPr>
            <p:nvPr/>
          </p:nvSpPr>
          <p:spPr bwMode="auto">
            <a:xfrm rot="16200000">
              <a:off x="6381670" y="1136948"/>
              <a:ext cx="330833" cy="165044"/>
            </a:xfrm>
            <a:prstGeom prst="rightArrow">
              <a:avLst>
                <a:gd name="adj1" fmla="val 40000"/>
                <a:gd name="adj2" fmla="val 107694"/>
              </a:avLst>
            </a:prstGeom>
            <a:solidFill>
              <a:srgbClr val="FFFFFF"/>
            </a:solidFill>
            <a:ln w="12700" cap="flat" cmpd="sng">
              <a:solidFill>
                <a:srgbClr val="000000"/>
              </a:solidFill>
              <a:prstDash val="solid"/>
              <a:miter lim="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3200">
                <a:solidFill>
                  <a:srgbClr val="FFFFFF"/>
                </a:solidFill>
                <a:effectLst>
                  <a:outerShdw blurRad="38100" dist="38100" dir="2700000" algn="tl">
                    <a:srgbClr val="DDDDDD"/>
                  </a:outerShdw>
                </a:effectLst>
                <a:cs typeface="Gill Sans" charset="0"/>
              </a:endParaRPr>
            </a:p>
          </p:txBody>
        </p:sp>
        <p:sp>
          <p:nvSpPr>
            <p:cNvPr id="117" name="AutoShape 55"/>
            <p:cNvSpPr>
              <a:spLocks/>
            </p:cNvSpPr>
            <p:nvPr/>
          </p:nvSpPr>
          <p:spPr bwMode="auto">
            <a:xfrm rot="16200000">
              <a:off x="7792043" y="1136948"/>
              <a:ext cx="330833" cy="165044"/>
            </a:xfrm>
            <a:prstGeom prst="rightArrow">
              <a:avLst>
                <a:gd name="adj1" fmla="val 40000"/>
                <a:gd name="adj2" fmla="val 107694"/>
              </a:avLst>
            </a:prstGeom>
            <a:solidFill>
              <a:srgbClr val="FFFFFF"/>
            </a:solidFill>
            <a:ln w="12700" cap="flat" cmpd="sng">
              <a:solidFill>
                <a:srgbClr val="000000"/>
              </a:solidFill>
              <a:prstDash val="solid"/>
              <a:miter lim="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3200">
                <a:solidFill>
                  <a:srgbClr val="FFFFFF"/>
                </a:solidFill>
                <a:effectLst>
                  <a:outerShdw blurRad="38100" dist="38100" dir="2700000" algn="tl">
                    <a:srgbClr val="DDDDDD"/>
                  </a:outerShdw>
                </a:effectLst>
                <a:cs typeface="Gill Sans" charset="0"/>
              </a:endParaRPr>
            </a:p>
          </p:txBody>
        </p:sp>
        <p:sp>
          <p:nvSpPr>
            <p:cNvPr id="118" name="AutoShape 56"/>
            <p:cNvSpPr>
              <a:spLocks/>
            </p:cNvSpPr>
            <p:nvPr/>
          </p:nvSpPr>
          <p:spPr bwMode="auto">
            <a:xfrm rot="16200000">
              <a:off x="9339594" y="1136948"/>
              <a:ext cx="330833" cy="165044"/>
            </a:xfrm>
            <a:prstGeom prst="rightArrow">
              <a:avLst>
                <a:gd name="adj1" fmla="val 40000"/>
                <a:gd name="adj2" fmla="val 107694"/>
              </a:avLst>
            </a:prstGeom>
            <a:solidFill>
              <a:srgbClr val="FFFFFF"/>
            </a:solidFill>
            <a:ln w="12700" cap="flat" cmpd="sng">
              <a:solidFill>
                <a:srgbClr val="000000"/>
              </a:solidFill>
              <a:prstDash val="solid"/>
              <a:miter lim="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3200">
                <a:solidFill>
                  <a:srgbClr val="FFFFFF"/>
                </a:solidFill>
                <a:effectLst>
                  <a:outerShdw blurRad="38100" dist="38100" dir="2700000" algn="tl">
                    <a:srgbClr val="DDDDDD"/>
                  </a:outerShdw>
                </a:effectLst>
                <a:cs typeface="Gill Sans" charset="0"/>
              </a:endParaRPr>
            </a:p>
          </p:txBody>
        </p:sp>
        <p:sp>
          <p:nvSpPr>
            <p:cNvPr id="119" name="AutoShape 57"/>
            <p:cNvSpPr>
              <a:spLocks/>
            </p:cNvSpPr>
            <p:nvPr/>
          </p:nvSpPr>
          <p:spPr bwMode="auto">
            <a:xfrm>
              <a:off x="803784" y="1372064"/>
              <a:ext cx="685896" cy="3436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200">
                  <a:cs typeface="Gill Sans" charset="0"/>
                </a:rPr>
                <a:t>75 keV</a:t>
              </a:r>
              <a:endParaRPr lang="en-US" sz="1600">
                <a:cs typeface="Gill Sans Light" charset="0"/>
              </a:endParaRPr>
            </a:p>
          </p:txBody>
        </p:sp>
        <p:sp>
          <p:nvSpPr>
            <p:cNvPr id="120" name="AutoShape 58"/>
            <p:cNvSpPr>
              <a:spLocks/>
            </p:cNvSpPr>
            <p:nvPr/>
          </p:nvSpPr>
          <p:spPr bwMode="auto">
            <a:xfrm>
              <a:off x="2855040" y="1377193"/>
              <a:ext cx="795211" cy="3436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200">
                  <a:cs typeface="Gill Sans" charset="0"/>
                </a:rPr>
                <a:t>3.6 MeV</a:t>
              </a:r>
              <a:endParaRPr lang="en-US" sz="1600">
                <a:cs typeface="Gill Sans Light" charset="0"/>
              </a:endParaRPr>
            </a:p>
          </p:txBody>
        </p:sp>
        <p:sp>
          <p:nvSpPr>
            <p:cNvPr id="121" name="AutoShape 59"/>
            <p:cNvSpPr>
              <a:spLocks/>
            </p:cNvSpPr>
            <p:nvPr/>
          </p:nvSpPr>
          <p:spPr bwMode="auto">
            <a:xfrm>
              <a:off x="4856998" y="1377193"/>
              <a:ext cx="752342" cy="3436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200">
                  <a:cs typeface="Gill Sans" charset="0"/>
                </a:rPr>
                <a:t>90 MeV</a:t>
              </a:r>
              <a:endParaRPr lang="en-US" sz="1600">
                <a:cs typeface="Gill Sans Light" charset="0"/>
              </a:endParaRPr>
            </a:p>
          </p:txBody>
        </p:sp>
        <p:sp>
          <p:nvSpPr>
            <p:cNvPr id="122" name="AutoShape 60"/>
            <p:cNvSpPr>
              <a:spLocks/>
            </p:cNvSpPr>
            <p:nvPr/>
          </p:nvSpPr>
          <p:spPr bwMode="auto">
            <a:xfrm>
              <a:off x="6068033" y="1377193"/>
              <a:ext cx="855225" cy="3436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200">
                  <a:cs typeface="Gill Sans" charset="0"/>
                </a:rPr>
                <a:t>216 MeV</a:t>
              </a:r>
              <a:endParaRPr lang="en-US" sz="1600">
                <a:cs typeface="Gill Sans Light" charset="0"/>
              </a:endParaRPr>
            </a:p>
          </p:txBody>
        </p:sp>
        <p:sp>
          <p:nvSpPr>
            <p:cNvPr id="123" name="AutoShape 61"/>
            <p:cNvSpPr>
              <a:spLocks/>
            </p:cNvSpPr>
            <p:nvPr/>
          </p:nvSpPr>
          <p:spPr bwMode="auto">
            <a:xfrm>
              <a:off x="7471974" y="1377193"/>
              <a:ext cx="855227" cy="3436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200">
                  <a:cs typeface="Gill Sans" charset="0"/>
                </a:rPr>
                <a:t>571 MeV</a:t>
              </a:r>
              <a:endParaRPr lang="en-US" sz="1600">
                <a:cs typeface="Gill Sans Light" charset="0"/>
              </a:endParaRPr>
            </a:p>
          </p:txBody>
        </p:sp>
        <p:sp>
          <p:nvSpPr>
            <p:cNvPr id="124" name="AutoShape 62"/>
            <p:cNvSpPr>
              <a:spLocks/>
            </p:cNvSpPr>
            <p:nvPr/>
          </p:nvSpPr>
          <p:spPr bwMode="auto">
            <a:xfrm>
              <a:off x="8933789" y="1377193"/>
              <a:ext cx="953824" cy="3436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200">
                  <a:cs typeface="Gill Sans" charset="0"/>
                </a:rPr>
                <a:t>2000 MeV</a:t>
              </a:r>
              <a:endParaRPr lang="en-US" sz="1600">
                <a:cs typeface="Gill Sans Light" charset="0"/>
              </a:endParaRPr>
            </a:p>
          </p:txBody>
        </p:sp>
        <p:sp>
          <p:nvSpPr>
            <p:cNvPr id="125" name="AutoShape 63"/>
            <p:cNvSpPr>
              <a:spLocks/>
            </p:cNvSpPr>
            <p:nvPr/>
          </p:nvSpPr>
          <p:spPr bwMode="auto">
            <a:xfrm>
              <a:off x="3850271" y="0"/>
              <a:ext cx="956748"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100" dirty="0">
                  <a:cs typeface="Gill Sans" charset="0"/>
                </a:rPr>
                <a:t>352.21 MHz</a:t>
              </a:r>
              <a:endParaRPr lang="en-US" sz="1600" dirty="0">
                <a:cs typeface="Gill Sans Light" charset="0"/>
              </a:endParaRPr>
            </a:p>
          </p:txBody>
        </p:sp>
        <p:sp>
          <p:nvSpPr>
            <p:cNvPr id="126" name="AutoShape 64"/>
            <p:cNvSpPr>
              <a:spLocks/>
            </p:cNvSpPr>
            <p:nvPr/>
          </p:nvSpPr>
          <p:spPr bwMode="auto">
            <a:xfrm>
              <a:off x="7529851" y="0"/>
              <a:ext cx="1052422"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100" dirty="0">
                  <a:cs typeface="Gill Sans" charset="0"/>
                </a:rPr>
                <a:t>704.42 MHz</a:t>
              </a:r>
              <a:endParaRPr lang="en-US" sz="1600" dirty="0">
                <a:cs typeface="Gill Sans Light" charset="0"/>
              </a:endParaRPr>
            </a:p>
          </p:txBody>
        </p:sp>
        <p:sp>
          <p:nvSpPr>
            <p:cNvPr id="127" name="AutoShape 65"/>
            <p:cNvSpPr>
              <a:spLocks/>
            </p:cNvSpPr>
            <p:nvPr/>
          </p:nvSpPr>
          <p:spPr bwMode="auto">
            <a:xfrm flipH="1">
              <a:off x="2222731" y="64116"/>
              <a:ext cx="1588276" cy="189781"/>
            </a:xfrm>
            <a:prstGeom prst="rightArrow">
              <a:avLst>
                <a:gd name="adj1" fmla="val 50824"/>
                <a:gd name="adj2" fmla="val 213349"/>
              </a:avLst>
            </a:prstGeom>
            <a:solidFill>
              <a:srgbClr val="919191"/>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3200">
                <a:solidFill>
                  <a:srgbClr val="FFFFFF"/>
                </a:solidFill>
                <a:effectLst>
                  <a:outerShdw blurRad="38100" dist="38100" dir="2700000" algn="tl">
                    <a:srgbClr val="000000"/>
                  </a:outerShdw>
                </a:effectLst>
                <a:cs typeface="Gill Sans" charset="0"/>
              </a:endParaRPr>
            </a:p>
          </p:txBody>
        </p:sp>
        <p:sp>
          <p:nvSpPr>
            <p:cNvPr id="128" name="AutoShape 66"/>
            <p:cNvSpPr>
              <a:spLocks/>
            </p:cNvSpPr>
            <p:nvPr/>
          </p:nvSpPr>
          <p:spPr bwMode="auto">
            <a:xfrm>
              <a:off x="8496531" y="64116"/>
              <a:ext cx="925959" cy="189781"/>
            </a:xfrm>
            <a:prstGeom prst="rightArrow">
              <a:avLst>
                <a:gd name="adj1" fmla="val 50824"/>
                <a:gd name="adj2" fmla="val 213322"/>
              </a:avLst>
            </a:prstGeom>
            <a:solidFill>
              <a:srgbClr val="919191"/>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3200">
                <a:solidFill>
                  <a:srgbClr val="FFFFFF"/>
                </a:solidFill>
                <a:effectLst>
                  <a:outerShdw blurRad="38100" dist="38100" dir="2700000" algn="tl">
                    <a:srgbClr val="000000"/>
                  </a:outerShdw>
                </a:effectLst>
                <a:cs typeface="Gill Sans" charset="0"/>
              </a:endParaRPr>
            </a:p>
          </p:txBody>
        </p:sp>
        <p:sp>
          <p:nvSpPr>
            <p:cNvPr id="129" name="AutoShape 67"/>
            <p:cNvSpPr>
              <a:spLocks/>
            </p:cNvSpPr>
            <p:nvPr/>
          </p:nvSpPr>
          <p:spPr bwMode="auto">
            <a:xfrm flipH="1">
              <a:off x="6591028" y="64116"/>
              <a:ext cx="940962" cy="189781"/>
            </a:xfrm>
            <a:prstGeom prst="rightArrow">
              <a:avLst>
                <a:gd name="adj1" fmla="val 50824"/>
                <a:gd name="adj2" fmla="val 213344"/>
              </a:avLst>
            </a:prstGeom>
            <a:solidFill>
              <a:srgbClr val="919191"/>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3200">
                <a:solidFill>
                  <a:srgbClr val="FFFFFF"/>
                </a:solidFill>
                <a:effectLst>
                  <a:outerShdw blurRad="38100" dist="38100" dir="2700000" algn="tl">
                    <a:srgbClr val="000000"/>
                  </a:outerShdw>
                </a:effectLst>
                <a:cs typeface="Gill Sans" charset="0"/>
              </a:endParaRPr>
            </a:p>
          </p:txBody>
        </p:sp>
        <p:sp>
          <p:nvSpPr>
            <p:cNvPr id="130" name="AutoShape 68"/>
            <p:cNvSpPr>
              <a:spLocks/>
            </p:cNvSpPr>
            <p:nvPr/>
          </p:nvSpPr>
          <p:spPr bwMode="auto">
            <a:xfrm>
              <a:off x="4826990" y="64116"/>
              <a:ext cx="1598994" cy="189781"/>
            </a:xfrm>
            <a:prstGeom prst="rightArrow">
              <a:avLst>
                <a:gd name="adj1" fmla="val 50824"/>
                <a:gd name="adj2" fmla="val 213344"/>
              </a:avLst>
            </a:prstGeom>
            <a:solidFill>
              <a:srgbClr val="919191"/>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3200">
                <a:solidFill>
                  <a:srgbClr val="FFFFFF"/>
                </a:solidFill>
                <a:effectLst>
                  <a:outerShdw blurRad="38100" dist="38100" dir="2700000" algn="tl">
                    <a:srgbClr val="000000"/>
                  </a:outerShdw>
                </a:effectLst>
                <a:cs typeface="Gill Sans" charset="0"/>
              </a:endParaRPr>
            </a:p>
          </p:txBody>
        </p:sp>
      </p:grpSp>
      <p:sp>
        <p:nvSpPr>
          <p:cNvPr id="132" name="Right Arrow 131"/>
          <p:cNvSpPr/>
          <p:nvPr/>
        </p:nvSpPr>
        <p:spPr>
          <a:xfrm>
            <a:off x="4289432" y="2435486"/>
            <a:ext cx="690563" cy="768350"/>
          </a:xfrm>
          <a:prstGeom prst="rightArrow">
            <a:avLst/>
          </a:prstGeom>
        </p:spPr>
        <p:style>
          <a:lnRef idx="1">
            <a:schemeClr val="accent1"/>
          </a:lnRef>
          <a:fillRef idx="3">
            <a:schemeClr val="accent1"/>
          </a:fillRef>
          <a:effectRef idx="2">
            <a:schemeClr val="accent1"/>
          </a:effectRef>
          <a:fontRef idx="minor">
            <a:schemeClr val="lt1"/>
          </a:fontRef>
        </p:style>
        <p:txBody>
          <a:bodyPr lIns="97269" tIns="48636" rIns="97269" bIns="48636" anchor="ctr"/>
          <a:lstStyle/>
          <a:p>
            <a:pPr>
              <a:defRPr/>
            </a:pPr>
            <a:endParaRPr lang="en-US"/>
          </a:p>
        </p:txBody>
      </p:sp>
      <p:sp>
        <p:nvSpPr>
          <p:cNvPr id="3" name="Down Arrow Callout 2"/>
          <p:cNvSpPr/>
          <p:nvPr/>
        </p:nvSpPr>
        <p:spPr>
          <a:xfrm>
            <a:off x="5940152" y="4869160"/>
            <a:ext cx="1008112" cy="1368152"/>
          </a:xfrm>
          <a:prstGeom prst="downArrowCallout">
            <a:avLst/>
          </a:prstGeom>
          <a:gradFill flip="none" rotWithShape="1">
            <a:gsLst>
              <a:gs pos="0">
                <a:schemeClr val="accent1">
                  <a:shade val="51000"/>
                  <a:satMod val="130000"/>
                  <a:alpha val="32000"/>
                </a:schemeClr>
              </a:gs>
              <a:gs pos="80000">
                <a:schemeClr val="accent1">
                  <a:shade val="93000"/>
                  <a:satMod val="130000"/>
                  <a:alpha val="32000"/>
                </a:schemeClr>
              </a:gs>
              <a:gs pos="100000">
                <a:schemeClr val="accent1">
                  <a:shade val="94000"/>
                  <a:satMod val="135000"/>
                  <a:alpha val="32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lIns="91430" tIns="45716" rIns="91430" bIns="45716" rtlCol="0" anchor="ctr"/>
          <a:lstStyle/>
          <a:p>
            <a:pPr algn="ctr"/>
            <a:endParaRPr lang="en-US"/>
          </a:p>
        </p:txBody>
      </p:sp>
      <p:sp>
        <p:nvSpPr>
          <p:cNvPr id="5" name="TextBox 4"/>
          <p:cNvSpPr txBox="1"/>
          <p:nvPr/>
        </p:nvSpPr>
        <p:spPr>
          <a:xfrm>
            <a:off x="5169520" y="6250013"/>
            <a:ext cx="2592288" cy="461665"/>
          </a:xfrm>
          <a:prstGeom prst="rect">
            <a:avLst/>
          </a:prstGeom>
          <a:noFill/>
          <a:ln>
            <a:solidFill>
              <a:srgbClr val="4F81BD"/>
            </a:solidFill>
          </a:ln>
        </p:spPr>
        <p:txBody>
          <a:bodyPr wrap="square" lIns="91430" tIns="45716" rIns="91430" bIns="45716" rtlCol="0">
            <a:spAutoFit/>
          </a:bodyPr>
          <a:lstStyle/>
          <a:p>
            <a:r>
              <a:rPr lang="en-US" sz="1200" dirty="0"/>
              <a:t>RF sources for HB part is the scope contingency for </a:t>
            </a:r>
            <a:r>
              <a:rPr lang="en-US" sz="1200" dirty="0" smtClean="0"/>
              <a:t>accelerator – VE talk!</a:t>
            </a:r>
            <a:endParaRPr lang="en-US" sz="1200" dirty="0"/>
          </a:p>
        </p:txBody>
      </p:sp>
      <p:sp>
        <p:nvSpPr>
          <p:cNvPr id="6" name="TextBox 5"/>
          <p:cNvSpPr txBox="1"/>
          <p:nvPr/>
        </p:nvSpPr>
        <p:spPr>
          <a:xfrm>
            <a:off x="611560" y="5818039"/>
            <a:ext cx="3384376" cy="936313"/>
          </a:xfrm>
          <a:prstGeom prst="rect">
            <a:avLst/>
          </a:prstGeom>
          <a:noFill/>
          <a:ln>
            <a:solidFill>
              <a:srgbClr val="008000"/>
            </a:solidFill>
          </a:ln>
        </p:spPr>
        <p:txBody>
          <a:bodyPr wrap="square" lIns="91430" tIns="45716" rIns="91430" bIns="45716" rtlCol="0">
            <a:spAutoFit/>
          </a:bodyPr>
          <a:lstStyle/>
          <a:p>
            <a:pPr marL="285722" indent="-285722">
              <a:buFont typeface="Arial"/>
              <a:buChar char="•"/>
            </a:pPr>
            <a:r>
              <a:rPr lang="en-US" dirty="0" smtClean="0"/>
              <a:t>First beam at 572 MeV in June 2019</a:t>
            </a:r>
          </a:p>
          <a:p>
            <a:pPr marL="285722" indent="-285722">
              <a:buFont typeface="Arial"/>
              <a:buChar char="•"/>
            </a:pPr>
            <a:r>
              <a:rPr lang="en-US" dirty="0" smtClean="0"/>
              <a:t>5 MW capacity for 2023</a:t>
            </a:r>
            <a:endParaRPr lang="en-US" dirty="0"/>
          </a:p>
        </p:txBody>
      </p:sp>
    </p:spTree>
    <p:extLst>
      <p:ext uri="{BB962C8B-B14F-4D97-AF65-F5344CB8AC3E}">
        <p14:creationId xmlns:p14="http://schemas.microsoft.com/office/powerpoint/2010/main" val="8084876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3" grpId="0" animBg="1"/>
      <p:bldP spid="5"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t;CH226&gt;"/>
          <p:cNvPicPr/>
          <p:nvPr/>
        </p:nvPicPr>
        <p:blipFill>
          <a:blip r:embed="rId3">
            <a:extLst>
              <a:ext uri="{28A0092B-C50C-407E-A947-70E740481C1C}">
                <a14:useLocalDpi xmlns:a14="http://schemas.microsoft.com/office/drawing/2010/main"/>
              </a:ext>
            </a:extLst>
          </a:blip>
          <a:stretch/>
        </p:blipFill>
        <p:spPr>
          <a:xfrm>
            <a:off x="18000" y="1476000"/>
            <a:ext cx="9089881" cy="3374012"/>
          </a:xfrm>
          <a:prstGeom prst="rect">
            <a:avLst/>
          </a:prstGeom>
        </p:spPr>
      </p:pic>
      <p:sp>
        <p:nvSpPr>
          <p:cNvPr id="2" name="Title 1"/>
          <p:cNvSpPr>
            <a:spLocks noGrp="1"/>
          </p:cNvSpPr>
          <p:nvPr>
            <p:ph type="title"/>
          </p:nvPr>
        </p:nvSpPr>
        <p:spPr/>
        <p:txBody>
          <a:bodyPr/>
          <a:lstStyle/>
          <a:p>
            <a:r>
              <a:rPr lang="en-US" smtClean="0"/>
              <a:t>EV Graph</a:t>
            </a:r>
            <a:endParaRPr lang="en-US"/>
          </a:p>
        </p:txBody>
      </p:sp>
      <p:sp>
        <p:nvSpPr>
          <p:cNvPr id="4" name="Slide Number Placeholder 3"/>
          <p:cNvSpPr>
            <a:spLocks noGrp="1"/>
          </p:cNvSpPr>
          <p:nvPr>
            <p:ph type="sldNum" sz="quarter" idx="12"/>
          </p:nvPr>
        </p:nvSpPr>
        <p:spPr/>
        <p:txBody>
          <a:bodyPr/>
          <a:lstStyle/>
          <a:p>
            <a:fld id="{551115BC-487E-4422-894C-CB7CD3E79223}" type="slidenum">
              <a:rPr lang="sv-SE" smtClean="0"/>
              <a:t>20</a:t>
            </a:fld>
            <a:endParaRPr lang="sv-SE"/>
          </a:p>
        </p:txBody>
      </p:sp>
      <p:sp>
        <p:nvSpPr>
          <p:cNvPr id="14" name="TextBox 13"/>
          <p:cNvSpPr txBox="1"/>
          <p:nvPr/>
        </p:nvSpPr>
        <p:spPr>
          <a:xfrm>
            <a:off x="467544" y="4509120"/>
            <a:ext cx="8136904" cy="2616101"/>
          </a:xfrm>
          <a:prstGeom prst="rect">
            <a:avLst/>
          </a:prstGeom>
          <a:noFill/>
          <a:ln w="38100" cmpd="sng">
            <a:noFill/>
          </a:ln>
        </p:spPr>
        <p:txBody>
          <a:bodyPr wrap="square" rtlCol="0">
            <a:spAutoFit/>
          </a:bodyPr>
          <a:lstStyle/>
          <a:p>
            <a:r>
              <a:rPr lang="en-US" sz="2000" b="1" u="sng" dirty="0" smtClean="0"/>
              <a:t>Current Status</a:t>
            </a:r>
          </a:p>
          <a:p>
            <a:pPr marL="285750" indent="-285750">
              <a:buFont typeface="Arial"/>
              <a:buChar char="•"/>
            </a:pPr>
            <a:r>
              <a:rPr lang="en-US" dirty="0"/>
              <a:t>Cost Variance has by end of Feb slipped to -1.8 M€.  </a:t>
            </a:r>
          </a:p>
          <a:p>
            <a:pPr marL="285750" indent="-285750">
              <a:buFont typeface="Arial"/>
              <a:buChar char="•"/>
            </a:pPr>
            <a:r>
              <a:rPr lang="en-US" dirty="0"/>
              <a:t>Main negative contributors to the CV are: </a:t>
            </a:r>
            <a:r>
              <a:rPr lang="en-US" u="sng" dirty="0"/>
              <a:t>Power converters</a:t>
            </a:r>
            <a:r>
              <a:rPr lang="en-US" dirty="0"/>
              <a:t>, Beam Diagnostics, Beam Delivery and Cryogenics</a:t>
            </a:r>
          </a:p>
          <a:p>
            <a:pPr marL="285750" indent="-285750">
              <a:buFont typeface="Arial"/>
              <a:buChar char="•"/>
            </a:pPr>
            <a:r>
              <a:rPr lang="en-US" dirty="0"/>
              <a:t>Schedule variance is slipping to -17.4 M€. </a:t>
            </a:r>
          </a:p>
          <a:p>
            <a:pPr marL="285750" indent="-285750">
              <a:buFont typeface="Arial"/>
              <a:buChar char="•"/>
            </a:pPr>
            <a:r>
              <a:rPr lang="en-US" dirty="0"/>
              <a:t>Main negative contributors to the SV are: Power Converters, NCFE, RF Systems, Vacuum, </a:t>
            </a:r>
            <a:r>
              <a:rPr lang="en-US" dirty="0" smtClean="0"/>
              <a:t>Cryogenics and Beam Diagnostics</a:t>
            </a:r>
            <a:endParaRPr lang="en-US" b="1" dirty="0"/>
          </a:p>
          <a:p>
            <a:pPr marL="285750" indent="-285750">
              <a:buFont typeface="Arial"/>
              <a:buChar char="•"/>
            </a:pPr>
            <a:endParaRPr lang="en-US" dirty="0" smtClean="0"/>
          </a:p>
          <a:p>
            <a:endParaRPr lang="en-US" b="1" dirty="0" smtClean="0"/>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a:ext>
            </a:extLst>
          </a:blip>
          <a:stretch/>
        </p:blipFill>
        <p:spPr>
          <a:xfrm>
            <a:off x="7956376" y="3109065"/>
            <a:ext cx="1047750" cy="1000125"/>
          </a:xfrm>
          <a:prstGeom prst="rect">
            <a:avLst/>
          </a:prstGeom>
          <a:noFill/>
          <a:ln w="3175">
            <a:solidFill>
              <a:srgbClr val="363636"/>
            </a:solidFill>
            <a:miter lim="800000"/>
          </a:ln>
          <a:effectLst>
            <a:outerShdw blurRad="50800" dist="38100" dir="13500000" algn="br" rotWithShape="0">
              <a:prstClr val="black">
                <a:alpha val="40000"/>
              </a:prstClr>
            </a:outerShdw>
          </a:effectLst>
          <a:extLst>
            <a:ext uri="{909E8E84-426E-40dd-AFC4-6F175D3DCCD1}">
              <a14:hiddenFill xmlns="" xmlns:a14="http://schemas.microsoft.com/office/drawing/2010/main">
                <a:solidFill>
                  <a:schemeClr val="accent1"/>
                </a:solidFill>
              </a14:hiddenFill>
            </a:ext>
          </a:extLst>
        </p:spPr>
      </p:pic>
      <p:pic>
        <p:nvPicPr>
          <p:cNvPr id="9" name="Picture 8" descr="&lt;CH224&gt;"/>
          <p:cNvPicPr/>
          <p:nvPr/>
        </p:nvPicPr>
        <p:blipFill>
          <a:blip r:embed="rId5">
            <a:extLst>
              <a:ext uri="{28A0092B-C50C-407E-A947-70E740481C1C}">
                <a14:useLocalDpi xmlns:a14="http://schemas.microsoft.com/office/drawing/2010/main"/>
              </a:ext>
            </a:extLst>
          </a:blip>
          <a:stretch/>
        </p:blipFill>
        <p:spPr>
          <a:xfrm>
            <a:off x="1746000" y="3481200"/>
            <a:ext cx="5633042" cy="610008"/>
          </a:xfrm>
          <a:prstGeom prst="rect">
            <a:avLst/>
          </a:prstGeom>
          <a:effectLst>
            <a:outerShdw blurRad="50800" dist="38100" dir="13500000" algn="br" rotWithShape="0">
              <a:prstClr val="black">
                <a:alpha val="40000"/>
              </a:prstClr>
            </a:outerShdw>
          </a:effectLst>
        </p:spPr>
      </p:pic>
      <p:sp>
        <p:nvSpPr>
          <p:cNvPr id="5" name="TextBox 4"/>
          <p:cNvSpPr txBox="1"/>
          <p:nvPr/>
        </p:nvSpPr>
        <p:spPr>
          <a:xfrm>
            <a:off x="7678576" y="1409469"/>
            <a:ext cx="1454244" cy="261610"/>
          </a:xfrm>
          <a:prstGeom prst="rect">
            <a:avLst/>
          </a:prstGeom>
          <a:noFill/>
        </p:spPr>
        <p:txBody>
          <a:bodyPr wrap="none" rtlCol="0">
            <a:spAutoFit/>
          </a:bodyPr>
          <a:lstStyle/>
          <a:p>
            <a:r>
              <a:rPr lang="sv-SE" sz="1100" smtClean="0"/>
              <a:t>(* No InKind included)</a:t>
            </a:r>
            <a:endParaRPr lang="sv-SE" sz="1100"/>
          </a:p>
        </p:txBody>
      </p:sp>
    </p:spTree>
    <p:extLst>
      <p:ext uri="{BB962C8B-B14F-4D97-AF65-F5344CB8AC3E}">
        <p14:creationId xmlns:p14="http://schemas.microsoft.com/office/powerpoint/2010/main" val="2179867392"/>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Cumulative </a:t>
            </a:r>
            <a:r>
              <a:rPr lang="en-US"/>
              <a:t>Variances</a:t>
            </a:r>
            <a:br>
              <a:rPr lang="en-US"/>
            </a:br>
            <a:r>
              <a:rPr lang="en-US" sz="1200"/>
              <a:t>(* </a:t>
            </a:r>
            <a:r>
              <a:rPr lang="en-US" sz="1200" smtClean="0"/>
              <a:t>No </a:t>
            </a:r>
            <a:r>
              <a:rPr lang="en-US" sz="1200"/>
              <a:t>InKind included)</a:t>
            </a:r>
          </a:p>
        </p:txBody>
      </p:sp>
      <p:sp>
        <p:nvSpPr>
          <p:cNvPr id="4" name="Slide Number Placeholder 3"/>
          <p:cNvSpPr>
            <a:spLocks noGrp="1"/>
          </p:cNvSpPr>
          <p:nvPr>
            <p:ph type="sldNum" sz="quarter" idx="12"/>
          </p:nvPr>
        </p:nvSpPr>
        <p:spPr/>
        <p:txBody>
          <a:bodyPr/>
          <a:lstStyle/>
          <a:p>
            <a:fld id="{551115BC-487E-4422-894C-CB7CD3E79223}" type="slidenum">
              <a:rPr lang="sv-SE" smtClean="0"/>
              <a:t>21</a:t>
            </a:fld>
            <a:endParaRPr lang="sv-SE"/>
          </a:p>
        </p:txBody>
      </p:sp>
      <p:pic>
        <p:nvPicPr>
          <p:cNvPr id="3" name="Picture 2" descr="&lt;CH225&gt;"/>
          <p:cNvPicPr/>
          <p:nvPr/>
        </p:nvPicPr>
        <p:blipFill>
          <a:blip r:embed="rId3">
            <a:extLst>
              <a:ext uri="{28A0092B-C50C-407E-A947-70E740481C1C}">
                <a14:useLocalDpi xmlns:a14="http://schemas.microsoft.com/office/drawing/2010/main"/>
              </a:ext>
            </a:extLst>
          </a:blip>
          <a:stretch/>
        </p:blipFill>
        <p:spPr>
          <a:xfrm>
            <a:off x="144000" y="1476001"/>
            <a:ext cx="8873710" cy="3670615"/>
          </a:xfrm>
          <a:prstGeom prst="rect">
            <a:avLst/>
          </a:prstGeom>
          <a:ln w="12700">
            <a:solidFill>
              <a:srgbClr val="363636"/>
            </a:solidFill>
          </a:ln>
        </p:spPr>
      </p:pic>
    </p:spTree>
    <p:extLst>
      <p:ext uri="{BB962C8B-B14F-4D97-AF65-F5344CB8AC3E}">
        <p14:creationId xmlns:p14="http://schemas.microsoft.com/office/powerpoint/2010/main" val="2290703458"/>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Safety - summary of on-going work</a:t>
            </a:r>
            <a:endParaRPr lang="en-US" dirty="0"/>
          </a:p>
        </p:txBody>
      </p:sp>
      <p:sp>
        <p:nvSpPr>
          <p:cNvPr id="3" name="Content Placeholder 2"/>
          <p:cNvSpPr>
            <a:spLocks noGrp="1"/>
          </p:cNvSpPr>
          <p:nvPr>
            <p:ph idx="1"/>
          </p:nvPr>
        </p:nvSpPr>
        <p:spPr>
          <a:xfrm>
            <a:off x="457200" y="1600200"/>
            <a:ext cx="8229600" cy="5069160"/>
          </a:xfrm>
        </p:spPr>
        <p:txBody>
          <a:bodyPr>
            <a:normAutofit fontScale="62500" lnSpcReduction="20000"/>
          </a:bodyPr>
          <a:lstStyle/>
          <a:p>
            <a:r>
              <a:rPr lang="en-US" dirty="0">
                <a:solidFill>
                  <a:schemeClr val="tx1"/>
                </a:solidFill>
              </a:rPr>
              <a:t>Design study (EIS) of the helium collection header </a:t>
            </a:r>
            <a:r>
              <a:rPr lang="en-US" dirty="0" smtClean="0">
                <a:solidFill>
                  <a:schemeClr val="tx1"/>
                </a:solidFill>
              </a:rPr>
              <a:t>- on-going. Results and progress of the study can be found at ESS-0102357</a:t>
            </a:r>
          </a:p>
          <a:p>
            <a:r>
              <a:rPr lang="en-US" dirty="0" smtClean="0">
                <a:solidFill>
                  <a:schemeClr val="tx1"/>
                </a:solidFill>
              </a:rPr>
              <a:t>Installation </a:t>
            </a:r>
            <a:r>
              <a:rPr lang="en-US" dirty="0">
                <a:solidFill>
                  <a:schemeClr val="tx1"/>
                </a:solidFill>
              </a:rPr>
              <a:t>s</a:t>
            </a:r>
            <a:r>
              <a:rPr lang="en-US" dirty="0" smtClean="0">
                <a:solidFill>
                  <a:schemeClr val="tx1"/>
                </a:solidFill>
              </a:rPr>
              <a:t>afety support</a:t>
            </a:r>
          </a:p>
          <a:p>
            <a:pPr lvl="1"/>
            <a:r>
              <a:rPr lang="en-US" dirty="0">
                <a:solidFill>
                  <a:schemeClr val="tx1"/>
                </a:solidFill>
              </a:rPr>
              <a:t>Coordination of safety training for AD employees involved in installation </a:t>
            </a:r>
            <a:r>
              <a:rPr lang="en-US" dirty="0" smtClean="0">
                <a:solidFill>
                  <a:schemeClr val="tx1"/>
                </a:solidFill>
              </a:rPr>
              <a:t>activities</a:t>
            </a:r>
          </a:p>
          <a:p>
            <a:pPr lvl="1"/>
            <a:r>
              <a:rPr lang="en-US" dirty="0">
                <a:solidFill>
                  <a:schemeClr val="tx1"/>
                </a:solidFill>
              </a:rPr>
              <a:t>Work and Safety Coordination Plan (WSCP) available </a:t>
            </a:r>
            <a:r>
              <a:rPr lang="en-US" dirty="0" smtClean="0">
                <a:solidFill>
                  <a:schemeClr val="tx1"/>
                </a:solidFill>
              </a:rPr>
              <a:t>on ESS-0085649</a:t>
            </a:r>
          </a:p>
          <a:p>
            <a:pPr lvl="2"/>
            <a:r>
              <a:rPr lang="en-US" sz="1900" u="sng" dirty="0" smtClean="0">
                <a:solidFill>
                  <a:schemeClr val="tx1"/>
                </a:solidFill>
              </a:rPr>
              <a:t>Main objective</a:t>
            </a:r>
            <a:r>
              <a:rPr lang="en-US" sz="1900" dirty="0" smtClean="0">
                <a:solidFill>
                  <a:schemeClr val="tx1"/>
                </a:solidFill>
              </a:rPr>
              <a:t>: </a:t>
            </a:r>
            <a:r>
              <a:rPr lang="en-US" sz="1900" dirty="0">
                <a:solidFill>
                  <a:schemeClr val="tx1"/>
                </a:solidFill>
              </a:rPr>
              <a:t>to identify the list of preparatory and organizational measures required prior to the start-up of the installation activity to be carried out by the contractor, as well as the list of associated hazards and safety control measures to be implemented</a:t>
            </a:r>
            <a:endParaRPr lang="en-US" sz="1900" dirty="0" smtClean="0">
              <a:solidFill>
                <a:schemeClr val="tx1"/>
              </a:solidFill>
            </a:endParaRPr>
          </a:p>
          <a:p>
            <a:pPr lvl="1"/>
            <a:r>
              <a:rPr lang="en-US" dirty="0">
                <a:solidFill>
                  <a:schemeClr val="tx1"/>
                </a:solidFill>
              </a:rPr>
              <a:t>First draft of the installation responsibility matrix available </a:t>
            </a:r>
            <a:r>
              <a:rPr lang="en-US" dirty="0" smtClean="0">
                <a:solidFill>
                  <a:schemeClr val="tx1"/>
                </a:solidFill>
              </a:rPr>
              <a:t>on ESS-0093460</a:t>
            </a:r>
          </a:p>
          <a:p>
            <a:pPr lvl="2"/>
            <a:r>
              <a:rPr lang="en-US" sz="1900" u="sng" dirty="0">
                <a:solidFill>
                  <a:schemeClr val="tx1"/>
                </a:solidFill>
              </a:rPr>
              <a:t>Main objective</a:t>
            </a:r>
            <a:r>
              <a:rPr lang="en-US" sz="1900" dirty="0">
                <a:solidFill>
                  <a:schemeClr val="tx1"/>
                </a:solidFill>
              </a:rPr>
              <a:t>: to define the roles and responsibilities of the main stakeholders involved in the accelerator installation activities to be performed on site.</a:t>
            </a:r>
          </a:p>
          <a:p>
            <a:pPr lvl="1"/>
            <a:r>
              <a:rPr lang="en-US" dirty="0">
                <a:solidFill>
                  <a:schemeClr val="tx1"/>
                </a:solidFill>
              </a:rPr>
              <a:t>General information for contractors coming on the ESS site ESS-0093892</a:t>
            </a:r>
          </a:p>
          <a:p>
            <a:pPr lvl="2"/>
            <a:r>
              <a:rPr lang="en-US" sz="1900" u="sng" dirty="0">
                <a:solidFill>
                  <a:schemeClr val="tx1"/>
                </a:solidFill>
              </a:rPr>
              <a:t>Main objective:</a:t>
            </a:r>
            <a:r>
              <a:rPr lang="en-US" sz="1900" dirty="0">
                <a:solidFill>
                  <a:schemeClr val="tx1"/>
                </a:solidFill>
              </a:rPr>
              <a:t> to communicate the minimum and essential information to the contractors prior to the start-up of their activities on site</a:t>
            </a:r>
          </a:p>
          <a:p>
            <a:r>
              <a:rPr lang="en-US" dirty="0" smtClean="0">
                <a:solidFill>
                  <a:schemeClr val="tx1"/>
                </a:solidFill>
              </a:rPr>
              <a:t>Radiation safety and licensing</a:t>
            </a:r>
          </a:p>
          <a:p>
            <a:pPr lvl="1"/>
            <a:r>
              <a:rPr lang="en-US" dirty="0">
                <a:solidFill>
                  <a:schemeClr val="tx1"/>
                </a:solidFill>
              </a:rPr>
              <a:t>Application for installation – safety analysis for accelerator systems and allocation of radiation safety functions, also safety related systems when possible – complete and available under ESS-0051474 and </a:t>
            </a:r>
            <a:r>
              <a:rPr lang="en-US" dirty="0" smtClean="0">
                <a:solidFill>
                  <a:schemeClr val="tx1"/>
                </a:solidFill>
              </a:rPr>
              <a:t>ESS-0051694</a:t>
            </a:r>
            <a:endParaRPr lang="en-US" dirty="0">
              <a:solidFill>
                <a:schemeClr val="tx1"/>
              </a:solidFill>
            </a:endParaRPr>
          </a:p>
          <a:p>
            <a:pPr lvl="1"/>
            <a:r>
              <a:rPr lang="en-US" dirty="0">
                <a:solidFill>
                  <a:schemeClr val="tx1"/>
                </a:solidFill>
              </a:rPr>
              <a:t>Application of 1</a:t>
            </a:r>
            <a:r>
              <a:rPr lang="en-US" baseline="30000" dirty="0">
                <a:solidFill>
                  <a:schemeClr val="tx1"/>
                </a:solidFill>
              </a:rPr>
              <a:t>st</a:t>
            </a:r>
            <a:r>
              <a:rPr lang="en-US" dirty="0">
                <a:solidFill>
                  <a:schemeClr val="tx1"/>
                </a:solidFill>
              </a:rPr>
              <a:t> stage beam commissioning – safety analysis is </a:t>
            </a:r>
            <a:r>
              <a:rPr lang="en-US" dirty="0" smtClean="0">
                <a:solidFill>
                  <a:schemeClr val="tx1"/>
                </a:solidFill>
              </a:rPr>
              <a:t>on-going</a:t>
            </a:r>
          </a:p>
          <a:p>
            <a:r>
              <a:rPr lang="en-US" dirty="0" smtClean="0">
                <a:solidFill>
                  <a:schemeClr val="tx1"/>
                </a:solidFill>
              </a:rPr>
              <a:t>Operational limits and conditions (OLC) for 1</a:t>
            </a:r>
            <a:r>
              <a:rPr lang="en-US" baseline="30000" dirty="0" smtClean="0">
                <a:solidFill>
                  <a:schemeClr val="tx1"/>
                </a:solidFill>
              </a:rPr>
              <a:t>st</a:t>
            </a:r>
            <a:r>
              <a:rPr lang="en-US" dirty="0" smtClean="0">
                <a:solidFill>
                  <a:schemeClr val="tx1"/>
                </a:solidFill>
              </a:rPr>
              <a:t> stage beam commissioning</a:t>
            </a:r>
          </a:p>
          <a:p>
            <a:pPr lvl="1"/>
            <a:r>
              <a:rPr lang="en-US" dirty="0" smtClean="0">
                <a:solidFill>
                  <a:schemeClr val="tx1"/>
                </a:solidFill>
              </a:rPr>
              <a:t>A working group formed, lead from accelerator division.</a:t>
            </a:r>
          </a:p>
          <a:p>
            <a:pPr lvl="1"/>
            <a:r>
              <a:rPr lang="en-US" dirty="0" smtClean="0">
                <a:solidFill>
                  <a:schemeClr val="tx1"/>
                </a:solidFill>
              </a:rPr>
              <a:t>First draft will be ready by the end of May</a:t>
            </a:r>
            <a:endParaRPr lang="en-US" sz="2900" dirty="0" smtClean="0">
              <a:solidFill>
                <a:schemeClr val="tx1"/>
              </a:solidFill>
            </a:endParaRPr>
          </a:p>
        </p:txBody>
      </p:sp>
      <p:sp>
        <p:nvSpPr>
          <p:cNvPr id="4" name="Slide Number Placeholder 3"/>
          <p:cNvSpPr>
            <a:spLocks noGrp="1"/>
          </p:cNvSpPr>
          <p:nvPr>
            <p:ph type="sldNum" sz="quarter" idx="12"/>
          </p:nvPr>
        </p:nvSpPr>
        <p:spPr/>
        <p:txBody>
          <a:bodyPr/>
          <a:lstStyle/>
          <a:p>
            <a:fld id="{551115BC-487E-4422-894C-CB7CD3E79223}" type="slidenum">
              <a:rPr lang="sv-SE" smtClean="0"/>
              <a:t>22</a:t>
            </a:fld>
            <a:endParaRPr lang="sv-SE" dirty="0"/>
          </a:p>
        </p:txBody>
      </p:sp>
    </p:spTree>
    <p:extLst>
      <p:ext uri="{BB962C8B-B14F-4D97-AF65-F5344CB8AC3E}">
        <p14:creationId xmlns:p14="http://schemas.microsoft.com/office/powerpoint/2010/main" val="550925063"/>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mt="21000"/>
          </a:blip>
          <a:stretch>
            <a:fillRect/>
          </a:stretch>
        </p:blipFill>
        <p:spPr>
          <a:xfrm>
            <a:off x="6246378" y="1412776"/>
            <a:ext cx="2886649" cy="4896544"/>
          </a:xfrm>
          <a:prstGeom prst="rect">
            <a:avLst/>
          </a:prstGeom>
          <a:solidFill>
            <a:schemeClr val="bg1">
              <a:lumMod val="95000"/>
              <a:alpha val="70000"/>
            </a:schemeClr>
          </a:solidFill>
        </p:spPr>
      </p:pic>
      <p:sp>
        <p:nvSpPr>
          <p:cNvPr id="9" name="Content Placeholder 8"/>
          <p:cNvSpPr>
            <a:spLocks noGrp="1"/>
          </p:cNvSpPr>
          <p:nvPr>
            <p:ph idx="1"/>
          </p:nvPr>
        </p:nvSpPr>
        <p:spPr>
          <a:xfrm>
            <a:off x="107504" y="1484784"/>
            <a:ext cx="8928992" cy="5256584"/>
          </a:xfrm>
        </p:spPr>
        <p:txBody>
          <a:bodyPr>
            <a:normAutofit fontScale="40000" lnSpcReduction="20000"/>
          </a:bodyPr>
          <a:lstStyle/>
          <a:p>
            <a:pPr marL="0" indent="0">
              <a:buNone/>
            </a:pPr>
            <a:r>
              <a:rPr lang="en-US" sz="4500" dirty="0" smtClean="0">
                <a:solidFill>
                  <a:srgbClr val="0000FF"/>
                </a:solidFill>
              </a:rPr>
              <a:t>Accelerator’s WPs and Partners collaborate </a:t>
            </a:r>
            <a:r>
              <a:rPr lang="en-US" sz="3400" dirty="0" smtClean="0">
                <a:solidFill>
                  <a:srgbClr val="000000"/>
                </a:solidFill>
              </a:rPr>
              <a:t>through:</a:t>
            </a:r>
          </a:p>
          <a:p>
            <a:r>
              <a:rPr lang="en-US" sz="3400" b="1" dirty="0">
                <a:solidFill>
                  <a:srgbClr val="000000"/>
                </a:solidFill>
              </a:rPr>
              <a:t>Agreements</a:t>
            </a:r>
            <a:r>
              <a:rPr lang="en-US" sz="3400" dirty="0">
                <a:solidFill>
                  <a:srgbClr val="000000"/>
                </a:solidFill>
              </a:rPr>
              <a:t> e.g. Supply Agreements, IKC Agreements/Technical Annexes  </a:t>
            </a:r>
            <a:endParaRPr lang="en-US" sz="3400" dirty="0" smtClean="0">
              <a:solidFill>
                <a:srgbClr val="000000"/>
              </a:solidFill>
            </a:endParaRPr>
          </a:p>
          <a:p>
            <a:r>
              <a:rPr lang="en-US" sz="3400" dirty="0" smtClean="0">
                <a:solidFill>
                  <a:srgbClr val="000000"/>
                </a:solidFill>
              </a:rPr>
              <a:t>planning, weekly Skype, monthly progress review and reporting  </a:t>
            </a:r>
          </a:p>
          <a:p>
            <a:r>
              <a:rPr lang="en-US" sz="3400" b="1" dirty="0" smtClean="0">
                <a:solidFill>
                  <a:srgbClr val="000000"/>
                </a:solidFill>
              </a:rPr>
              <a:t>Technical Reviews </a:t>
            </a:r>
            <a:r>
              <a:rPr lang="en-US" sz="3400" dirty="0" smtClean="0">
                <a:solidFill>
                  <a:srgbClr val="000000"/>
                </a:solidFill>
              </a:rPr>
              <a:t>e.g. Design Reviews (PDR, CDR), Installation Readiness Review, System Acceptance Review) </a:t>
            </a:r>
          </a:p>
          <a:p>
            <a:pPr marL="0" indent="0">
              <a:buNone/>
            </a:pPr>
            <a:r>
              <a:rPr lang="en-US" sz="3400" b="1" i="1" dirty="0" smtClean="0"/>
              <a:t>Status:  </a:t>
            </a:r>
            <a:r>
              <a:rPr lang="en-US" sz="3400" i="1" dirty="0" smtClean="0">
                <a:solidFill>
                  <a:srgbClr val="0000FF"/>
                </a:solidFill>
              </a:rPr>
              <a:t>Approx. 30 Partners, 50 Agreements, and 50 Technical Reviews completed (~50%) – IRRs started in March 2017</a:t>
            </a:r>
          </a:p>
          <a:p>
            <a:pPr marL="0" indent="0">
              <a:buNone/>
            </a:pPr>
            <a:endParaRPr lang="en-US" sz="3400" dirty="0" smtClean="0">
              <a:solidFill>
                <a:srgbClr val="000000"/>
              </a:solidFill>
            </a:endParaRPr>
          </a:p>
          <a:p>
            <a:pPr marL="0" indent="0">
              <a:buNone/>
            </a:pPr>
            <a:r>
              <a:rPr lang="en-US" sz="3400" dirty="0" smtClean="0">
                <a:solidFill>
                  <a:srgbClr val="000000"/>
                </a:solidFill>
              </a:rPr>
              <a:t>The </a:t>
            </a:r>
            <a:r>
              <a:rPr lang="en-US" sz="4500" dirty="0" smtClean="0">
                <a:solidFill>
                  <a:srgbClr val="0000FF"/>
                </a:solidFill>
              </a:rPr>
              <a:t>Purpose</a:t>
            </a:r>
            <a:r>
              <a:rPr lang="en-US" sz="3400" dirty="0" smtClean="0">
                <a:solidFill>
                  <a:srgbClr val="000000"/>
                </a:solidFill>
              </a:rPr>
              <a:t> is to assure engineering products are designed, constructed and delivered in accordance with:</a:t>
            </a:r>
          </a:p>
          <a:p>
            <a:r>
              <a:rPr lang="en-US" sz="3400" dirty="0" smtClean="0">
                <a:solidFill>
                  <a:srgbClr val="000000"/>
                </a:solidFill>
              </a:rPr>
              <a:t>technical requirements &amp; specifications</a:t>
            </a:r>
          </a:p>
          <a:p>
            <a:r>
              <a:rPr lang="en-US" sz="3400" dirty="0" smtClean="0">
                <a:solidFill>
                  <a:srgbClr val="000000"/>
                </a:solidFill>
              </a:rPr>
              <a:t>regulations and directives</a:t>
            </a:r>
          </a:p>
          <a:p>
            <a:r>
              <a:rPr lang="en-US" sz="3400" dirty="0" smtClean="0">
                <a:solidFill>
                  <a:srgbClr val="000000"/>
                </a:solidFill>
              </a:rPr>
              <a:t>standards</a:t>
            </a:r>
          </a:p>
          <a:p>
            <a:pPr marL="0" indent="0">
              <a:buNone/>
            </a:pPr>
            <a:endParaRPr lang="en-US" sz="3400" dirty="0" smtClean="0">
              <a:solidFill>
                <a:srgbClr val="0000FF"/>
              </a:solidFill>
            </a:endParaRPr>
          </a:p>
          <a:p>
            <a:pPr marL="0" indent="0">
              <a:buNone/>
            </a:pPr>
            <a:r>
              <a:rPr lang="en-US" sz="3500" dirty="0">
                <a:solidFill>
                  <a:srgbClr val="000000"/>
                </a:solidFill>
              </a:rPr>
              <a:t>The </a:t>
            </a:r>
            <a:r>
              <a:rPr lang="en-US" sz="4500" dirty="0" smtClean="0">
                <a:solidFill>
                  <a:srgbClr val="0000FF"/>
                </a:solidFill>
              </a:rPr>
              <a:t>Systems</a:t>
            </a:r>
            <a:r>
              <a:rPr lang="en-US" sz="3400" dirty="0" smtClean="0"/>
              <a:t> are:</a:t>
            </a:r>
          </a:p>
          <a:p>
            <a:pPr>
              <a:tabLst>
                <a:tab pos="1706563" algn="l"/>
              </a:tabLst>
            </a:pPr>
            <a:r>
              <a:rPr lang="en-US" sz="3400" b="1" dirty="0" smtClean="0"/>
              <a:t>buildings</a:t>
            </a:r>
            <a:r>
              <a:rPr lang="en-US" sz="3400" dirty="0" smtClean="0"/>
              <a:t> </a:t>
            </a:r>
            <a:r>
              <a:rPr lang="en-US" sz="3400" dirty="0"/>
              <a:t>and infrastructure </a:t>
            </a:r>
          </a:p>
          <a:p>
            <a:pPr>
              <a:tabLst>
                <a:tab pos="1706563" algn="l"/>
              </a:tabLst>
            </a:pPr>
            <a:r>
              <a:rPr lang="en-US" sz="3400" b="1" dirty="0" err="1" smtClean="0"/>
              <a:t>Linac</a:t>
            </a:r>
            <a:r>
              <a:rPr lang="en-US" sz="3400" dirty="0" smtClean="0"/>
              <a:t>, RF </a:t>
            </a:r>
            <a:r>
              <a:rPr lang="en-US" sz="3400" dirty="0"/>
              <a:t>and </a:t>
            </a:r>
            <a:r>
              <a:rPr lang="en-US" sz="3400" dirty="0" smtClean="0"/>
              <a:t>major supporting systems (</a:t>
            </a:r>
            <a:r>
              <a:rPr lang="en-US" sz="3400" dirty="0" err="1" smtClean="0"/>
              <a:t>cryo</a:t>
            </a:r>
            <a:r>
              <a:rPr lang="en-US" sz="3400" dirty="0" smtClean="0"/>
              <a:t>, vacuum etc.)</a:t>
            </a:r>
            <a:endParaRPr lang="en-US" sz="3400" b="1" dirty="0" smtClean="0"/>
          </a:p>
          <a:p>
            <a:pPr>
              <a:tabLst>
                <a:tab pos="1706563" algn="l"/>
              </a:tabLst>
            </a:pPr>
            <a:r>
              <a:rPr lang="en-US" sz="3400" b="1" dirty="0" smtClean="0"/>
              <a:t>installation</a:t>
            </a:r>
            <a:r>
              <a:rPr lang="en-US" sz="3400" dirty="0" smtClean="0"/>
              <a:t> work </a:t>
            </a:r>
            <a:endParaRPr lang="en-US" sz="3400" dirty="0"/>
          </a:p>
          <a:p>
            <a:pPr>
              <a:tabLst>
                <a:tab pos="1706563" algn="l"/>
              </a:tabLst>
            </a:pPr>
            <a:r>
              <a:rPr lang="en-US" sz="3400" b="1" dirty="0"/>
              <a:t>operations and maintenance </a:t>
            </a:r>
            <a:r>
              <a:rPr lang="en-US" sz="3400" dirty="0"/>
              <a:t>‘systems</a:t>
            </a:r>
            <a:r>
              <a:rPr lang="en-US" sz="3400" dirty="0" smtClean="0"/>
              <a:t>’ – competencies, manuals, test </a:t>
            </a:r>
            <a:r>
              <a:rPr lang="en-US" sz="3400" dirty="0"/>
              <a:t>equipment, </a:t>
            </a:r>
            <a:r>
              <a:rPr lang="en-US" sz="3400" dirty="0" smtClean="0"/>
              <a:t>spares </a:t>
            </a:r>
            <a:endParaRPr lang="en-US" sz="3400" dirty="0"/>
          </a:p>
          <a:p>
            <a:pPr marL="0" indent="0">
              <a:buNone/>
            </a:pPr>
            <a:endParaRPr lang="en-US" sz="4500" b="1" dirty="0" smtClean="0">
              <a:solidFill>
                <a:srgbClr val="0000FF"/>
              </a:solidFill>
            </a:endParaRPr>
          </a:p>
          <a:p>
            <a:pPr marL="0" indent="0">
              <a:buNone/>
            </a:pPr>
            <a:r>
              <a:rPr lang="en-US" sz="4500" dirty="0" smtClean="0">
                <a:solidFill>
                  <a:srgbClr val="0000FF"/>
                </a:solidFill>
              </a:rPr>
              <a:t>Systems Assurance </a:t>
            </a:r>
            <a:r>
              <a:rPr lang="en-US" sz="3400" dirty="0" smtClean="0">
                <a:solidFill>
                  <a:srgbClr val="000000"/>
                </a:solidFill>
              </a:rPr>
              <a:t>is achieved by:</a:t>
            </a:r>
          </a:p>
          <a:p>
            <a:r>
              <a:rPr lang="en-US" sz="3400" dirty="0">
                <a:solidFill>
                  <a:srgbClr val="000000"/>
                </a:solidFill>
              </a:rPr>
              <a:t>a</a:t>
            </a:r>
            <a:r>
              <a:rPr lang="en-US" sz="3400" dirty="0" smtClean="0">
                <a:solidFill>
                  <a:srgbClr val="000000"/>
                </a:solidFill>
              </a:rPr>
              <a:t>ssure product quality (</a:t>
            </a:r>
            <a:r>
              <a:rPr lang="en-US" sz="3400" b="1" dirty="0" smtClean="0">
                <a:solidFill>
                  <a:srgbClr val="000000"/>
                </a:solidFill>
              </a:rPr>
              <a:t>QA</a:t>
            </a:r>
            <a:r>
              <a:rPr lang="en-US" sz="3400" dirty="0" smtClean="0">
                <a:solidFill>
                  <a:srgbClr val="000000"/>
                </a:solidFill>
              </a:rPr>
              <a:t>) - planning, contracting, project and engineering management by WPs &amp; Partners</a:t>
            </a:r>
          </a:p>
          <a:p>
            <a:r>
              <a:rPr lang="en-US" sz="3400" dirty="0" smtClean="0">
                <a:solidFill>
                  <a:srgbClr val="000000"/>
                </a:solidFill>
              </a:rPr>
              <a:t>control product quality (</a:t>
            </a:r>
            <a:r>
              <a:rPr lang="en-US" sz="3400" b="1" dirty="0" smtClean="0">
                <a:solidFill>
                  <a:srgbClr val="000000"/>
                </a:solidFill>
              </a:rPr>
              <a:t>QC</a:t>
            </a:r>
            <a:r>
              <a:rPr lang="en-US" sz="3400" dirty="0" smtClean="0">
                <a:solidFill>
                  <a:srgbClr val="000000"/>
                </a:solidFill>
              </a:rPr>
              <a:t>) - inspection &amp; test during manufacture, assembly</a:t>
            </a:r>
            <a:r>
              <a:rPr lang="en-US" sz="3400" dirty="0">
                <a:solidFill>
                  <a:srgbClr val="000000"/>
                </a:solidFill>
              </a:rPr>
              <a:t> </a:t>
            </a:r>
            <a:r>
              <a:rPr lang="en-US" sz="3400" dirty="0" smtClean="0">
                <a:solidFill>
                  <a:srgbClr val="000000"/>
                </a:solidFill>
              </a:rPr>
              <a:t>and installation</a:t>
            </a:r>
          </a:p>
          <a:p>
            <a:r>
              <a:rPr lang="en-US" sz="3400" b="1" dirty="0" smtClean="0">
                <a:solidFill>
                  <a:srgbClr val="000000"/>
                </a:solidFill>
              </a:rPr>
              <a:t>engineering verification </a:t>
            </a:r>
            <a:r>
              <a:rPr lang="en-US" sz="3400" dirty="0" smtClean="0">
                <a:solidFill>
                  <a:srgbClr val="000000"/>
                </a:solidFill>
              </a:rPr>
              <a:t>of requirements, including FAT and SAT </a:t>
            </a:r>
          </a:p>
          <a:p>
            <a:r>
              <a:rPr lang="en-US" sz="3400" b="1" dirty="0">
                <a:solidFill>
                  <a:srgbClr val="000000"/>
                </a:solidFill>
              </a:rPr>
              <a:t>o</a:t>
            </a:r>
            <a:r>
              <a:rPr lang="en-US" sz="3400" b="1" dirty="0" smtClean="0">
                <a:solidFill>
                  <a:srgbClr val="000000"/>
                </a:solidFill>
              </a:rPr>
              <a:t>perational validation</a:t>
            </a:r>
            <a:r>
              <a:rPr lang="en-US" sz="3400" dirty="0" smtClean="0">
                <a:solidFill>
                  <a:srgbClr val="000000"/>
                </a:solidFill>
              </a:rPr>
              <a:t>, during Commissioning Phase </a:t>
            </a:r>
          </a:p>
        </p:txBody>
      </p:sp>
      <p:sp>
        <p:nvSpPr>
          <p:cNvPr id="8" name="Title 7"/>
          <p:cNvSpPr>
            <a:spLocks noGrp="1"/>
          </p:cNvSpPr>
          <p:nvPr>
            <p:ph type="title"/>
          </p:nvPr>
        </p:nvSpPr>
        <p:spPr>
          <a:xfrm>
            <a:off x="251520" y="188640"/>
            <a:ext cx="7499176" cy="1143000"/>
          </a:xfrm>
        </p:spPr>
        <p:txBody>
          <a:bodyPr>
            <a:normAutofit fontScale="90000"/>
          </a:bodyPr>
          <a:lstStyle/>
          <a:p>
            <a:r>
              <a:rPr lang="en-US" dirty="0" smtClean="0"/>
              <a:t>Accelerator Systems Assurance -</a:t>
            </a:r>
            <a:br>
              <a:rPr lang="en-US" dirty="0" smtClean="0"/>
            </a:br>
            <a:r>
              <a:rPr lang="en-US" dirty="0" smtClean="0"/>
              <a:t>including Quality Assurance &amp; Quality Control</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en-GB" smtClean="0"/>
              <a:pPr/>
              <a:t>23</a:t>
            </a:fld>
            <a:endParaRPr lang="en-GB" dirty="0"/>
          </a:p>
        </p:txBody>
      </p:sp>
    </p:spTree>
    <p:extLst>
      <p:ext uri="{BB962C8B-B14F-4D97-AF65-F5344CB8AC3E}">
        <p14:creationId xmlns:p14="http://schemas.microsoft.com/office/powerpoint/2010/main" val="1960537855"/>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Down Arrow 27"/>
          <p:cNvSpPr/>
          <p:nvPr/>
        </p:nvSpPr>
        <p:spPr>
          <a:xfrm rot="5400000">
            <a:off x="5949864" y="4355392"/>
            <a:ext cx="484632" cy="504056"/>
          </a:xfrm>
          <a:prstGeom prst="downArrow">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7" name="Down Arrow 26"/>
          <p:cNvSpPr/>
          <p:nvPr/>
        </p:nvSpPr>
        <p:spPr>
          <a:xfrm rot="16200000">
            <a:off x="4077656" y="4355392"/>
            <a:ext cx="484632" cy="504056"/>
          </a:xfrm>
          <a:prstGeom prst="downArrow">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6" name="Down Arrow 25"/>
          <p:cNvSpPr/>
          <p:nvPr/>
        </p:nvSpPr>
        <p:spPr>
          <a:xfrm>
            <a:off x="7092280" y="4077072"/>
            <a:ext cx="484632" cy="864096"/>
          </a:xfrm>
          <a:prstGeom prst="down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5" name="Down Arrow 24"/>
          <p:cNvSpPr/>
          <p:nvPr/>
        </p:nvSpPr>
        <p:spPr>
          <a:xfrm>
            <a:off x="899592" y="4725144"/>
            <a:ext cx="484632" cy="504056"/>
          </a:xfrm>
          <a:prstGeom prst="downArrow">
            <a:avLst/>
          </a:prstGeom>
          <a:solidFill>
            <a:srgbClr val="93CDD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4" name="Down Arrow 23"/>
          <p:cNvSpPr/>
          <p:nvPr/>
        </p:nvSpPr>
        <p:spPr>
          <a:xfrm>
            <a:off x="2915816" y="4077072"/>
            <a:ext cx="484632" cy="792088"/>
          </a:xfrm>
          <a:prstGeom prst="downArrow">
            <a:avLst/>
          </a:prstGeom>
          <a:solidFill>
            <a:srgbClr val="93CDD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3" name="Down Arrow 22"/>
          <p:cNvSpPr/>
          <p:nvPr/>
        </p:nvSpPr>
        <p:spPr>
          <a:xfrm>
            <a:off x="899592" y="3717032"/>
            <a:ext cx="484632" cy="432048"/>
          </a:xfrm>
          <a:prstGeom prst="downArrow">
            <a:avLst/>
          </a:prstGeom>
          <a:solidFill>
            <a:srgbClr val="93CDD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Down Arrow 2"/>
          <p:cNvSpPr/>
          <p:nvPr/>
        </p:nvSpPr>
        <p:spPr>
          <a:xfrm>
            <a:off x="899592" y="2708920"/>
            <a:ext cx="484632" cy="432048"/>
          </a:xfrm>
          <a:prstGeom prst="downArrow">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Rounded Rectangle 17"/>
          <p:cNvSpPr/>
          <p:nvPr/>
        </p:nvSpPr>
        <p:spPr>
          <a:xfrm>
            <a:off x="107504" y="1484784"/>
            <a:ext cx="5184576" cy="5256584"/>
          </a:xfrm>
          <a:prstGeom prst="round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Action Button: Document 5"/>
          <p:cNvSpPr/>
          <p:nvPr/>
        </p:nvSpPr>
        <p:spPr>
          <a:xfrm>
            <a:off x="2483768" y="4797152"/>
            <a:ext cx="1440160" cy="1224136"/>
          </a:xfrm>
          <a:prstGeom prst="actionButtonDocument">
            <a:avLst/>
          </a:prstGeom>
          <a:solidFill>
            <a:schemeClr val="accent5">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a:lstStyle/>
          <a:p>
            <a:pPr algn="ctr"/>
            <a:endParaRPr lang="en-GB" dirty="0" smtClean="0"/>
          </a:p>
          <a:p>
            <a:pPr algn="ctr"/>
            <a:r>
              <a:rPr lang="en-GB" sz="1400" dirty="0" smtClean="0">
                <a:solidFill>
                  <a:srgbClr val="000000"/>
                </a:solidFill>
              </a:rPr>
              <a:t>ESS-0037830 </a:t>
            </a:r>
          </a:p>
          <a:p>
            <a:pPr algn="ctr"/>
            <a:r>
              <a:rPr lang="en-GB" sz="1400" dirty="0" smtClean="0">
                <a:solidFill>
                  <a:srgbClr val="000000"/>
                </a:solidFill>
              </a:rPr>
              <a:t>PQP Template</a:t>
            </a:r>
            <a:endParaRPr lang="en-GB" sz="1400" dirty="0">
              <a:solidFill>
                <a:srgbClr val="000000"/>
              </a:solidFill>
            </a:endParaRPr>
          </a:p>
        </p:txBody>
      </p:sp>
      <p:sp>
        <p:nvSpPr>
          <p:cNvPr id="8" name="Document 7"/>
          <p:cNvSpPr/>
          <p:nvPr/>
        </p:nvSpPr>
        <p:spPr>
          <a:xfrm>
            <a:off x="395536" y="2060848"/>
            <a:ext cx="1512168" cy="792088"/>
          </a:xfrm>
          <a:prstGeom prst="flowChartDocument">
            <a:avLst/>
          </a:prstGeom>
          <a:solidFill>
            <a:srgbClr val="4BACC6"/>
          </a:solidFill>
          <a:ln/>
        </p:spPr>
        <p:style>
          <a:lnRef idx="1">
            <a:schemeClr val="accent1"/>
          </a:lnRef>
          <a:fillRef idx="3">
            <a:schemeClr val="accent1"/>
          </a:fillRef>
          <a:effectRef idx="2">
            <a:schemeClr val="accent1"/>
          </a:effectRef>
          <a:fontRef idx="minor">
            <a:schemeClr val="lt1"/>
          </a:fontRef>
        </p:style>
        <p:txBody>
          <a:bodyPr/>
          <a:lstStyle/>
          <a:p>
            <a:pPr lvl="0" algn="ctr"/>
            <a:r>
              <a:rPr lang="en-GB" sz="1200" dirty="0" smtClean="0"/>
              <a:t>ESS</a:t>
            </a:r>
            <a:r>
              <a:rPr lang="en-GB" sz="1200" dirty="0"/>
              <a:t>-001122 </a:t>
            </a:r>
            <a:endParaRPr lang="en-GB" sz="1200" dirty="0" smtClean="0"/>
          </a:p>
          <a:p>
            <a:pPr lvl="0" algn="ctr"/>
            <a:r>
              <a:rPr lang="en-GB" sz="1200" dirty="0" smtClean="0"/>
              <a:t>Programme </a:t>
            </a:r>
            <a:r>
              <a:rPr lang="en-GB" sz="1200" dirty="0"/>
              <a:t>Plan for </a:t>
            </a:r>
            <a:r>
              <a:rPr lang="en-GB" sz="1200" dirty="0" smtClean="0"/>
              <a:t>ESS</a:t>
            </a:r>
            <a:endParaRPr lang="en-GB" sz="1200" dirty="0"/>
          </a:p>
        </p:txBody>
      </p:sp>
      <p:sp>
        <p:nvSpPr>
          <p:cNvPr id="12" name="Document 11"/>
          <p:cNvSpPr/>
          <p:nvPr/>
        </p:nvSpPr>
        <p:spPr>
          <a:xfrm>
            <a:off x="395536" y="3068960"/>
            <a:ext cx="1512168" cy="792088"/>
          </a:xfrm>
          <a:prstGeom prst="flowChartDocument">
            <a:avLst/>
          </a:prstGeom>
          <a:solidFill>
            <a:srgbClr val="4BACC6"/>
          </a:solidFill>
          <a:ln/>
        </p:spPr>
        <p:style>
          <a:lnRef idx="1">
            <a:schemeClr val="accent1"/>
          </a:lnRef>
          <a:fillRef idx="3">
            <a:schemeClr val="accent1"/>
          </a:fillRef>
          <a:effectRef idx="2">
            <a:schemeClr val="accent1"/>
          </a:effectRef>
          <a:fontRef idx="minor">
            <a:schemeClr val="lt1"/>
          </a:fontRef>
        </p:style>
        <p:txBody>
          <a:bodyPr/>
          <a:lstStyle/>
          <a:p>
            <a:pPr lvl="0" algn="ctr"/>
            <a:r>
              <a:rPr lang="en-GB" sz="1200" dirty="0"/>
              <a:t>ESS-0005380</a:t>
            </a:r>
          </a:p>
          <a:p>
            <a:pPr lvl="0" algn="ctr"/>
            <a:r>
              <a:rPr lang="en-GB" sz="1200" dirty="0" smtClean="0"/>
              <a:t>Construction </a:t>
            </a:r>
            <a:r>
              <a:rPr lang="en-GB" sz="1200" dirty="0"/>
              <a:t>Phase Management Plan </a:t>
            </a:r>
          </a:p>
        </p:txBody>
      </p:sp>
      <p:sp>
        <p:nvSpPr>
          <p:cNvPr id="14" name="Document 13"/>
          <p:cNvSpPr/>
          <p:nvPr/>
        </p:nvSpPr>
        <p:spPr>
          <a:xfrm>
            <a:off x="395536" y="4077072"/>
            <a:ext cx="1512168" cy="792088"/>
          </a:xfrm>
          <a:prstGeom prst="flowChartDocument">
            <a:avLst/>
          </a:prstGeom>
          <a:solidFill>
            <a:srgbClr val="4BACC6"/>
          </a:solidFill>
          <a:ln/>
        </p:spPr>
        <p:style>
          <a:lnRef idx="1">
            <a:schemeClr val="accent1"/>
          </a:lnRef>
          <a:fillRef idx="3">
            <a:schemeClr val="accent1"/>
          </a:fillRef>
          <a:effectRef idx="2">
            <a:schemeClr val="accent1"/>
          </a:effectRef>
          <a:fontRef idx="minor">
            <a:schemeClr val="lt1"/>
          </a:fontRef>
        </p:style>
        <p:txBody>
          <a:bodyPr/>
          <a:lstStyle/>
          <a:p>
            <a:pPr algn="ctr"/>
            <a:r>
              <a:rPr lang="en-GB" sz="1200" dirty="0"/>
              <a:t>ESS-0001156</a:t>
            </a:r>
          </a:p>
          <a:p>
            <a:pPr algn="ctr"/>
            <a:r>
              <a:rPr lang="en-GB" sz="1200" dirty="0"/>
              <a:t>ACCSYS Project Plan (Construction Phase) </a:t>
            </a:r>
          </a:p>
        </p:txBody>
      </p:sp>
      <p:sp>
        <p:nvSpPr>
          <p:cNvPr id="15" name="Document 14"/>
          <p:cNvSpPr/>
          <p:nvPr/>
        </p:nvSpPr>
        <p:spPr>
          <a:xfrm>
            <a:off x="395536" y="5085184"/>
            <a:ext cx="1512168" cy="720080"/>
          </a:xfrm>
          <a:prstGeom prst="flowChartDocument">
            <a:avLst/>
          </a:prstGeom>
          <a:solidFill>
            <a:srgbClr val="4BACC6"/>
          </a:solidFill>
          <a:ln w="38100" cmpd="sng"/>
        </p:spPr>
        <p:style>
          <a:lnRef idx="1">
            <a:schemeClr val="accent1"/>
          </a:lnRef>
          <a:fillRef idx="3">
            <a:schemeClr val="accent1"/>
          </a:fillRef>
          <a:effectRef idx="2">
            <a:schemeClr val="accent1"/>
          </a:effectRef>
          <a:fontRef idx="minor">
            <a:schemeClr val="lt1"/>
          </a:fontRef>
        </p:style>
        <p:txBody>
          <a:bodyPr/>
          <a:lstStyle/>
          <a:p>
            <a:pPr lvl="0" algn="ctr"/>
            <a:r>
              <a:rPr lang="en-GB" sz="1200" dirty="0" smtClean="0"/>
              <a:t>ESS</a:t>
            </a:r>
            <a:r>
              <a:rPr lang="en-GB" sz="1200" dirty="0"/>
              <a:t>-</a:t>
            </a:r>
            <a:r>
              <a:rPr lang="en-GB" sz="1200" dirty="0" smtClean="0"/>
              <a:t>0033583</a:t>
            </a:r>
            <a:endParaRPr lang="en-GB" sz="1200" dirty="0"/>
          </a:p>
          <a:p>
            <a:pPr lvl="0" algn="ctr"/>
            <a:r>
              <a:rPr lang="en-GB" sz="1200" b="1" dirty="0" smtClean="0"/>
              <a:t>ACCSYS PQP</a:t>
            </a:r>
          </a:p>
          <a:p>
            <a:pPr lvl="0" algn="ctr"/>
            <a:r>
              <a:rPr lang="en-GB" sz="1200" dirty="0" smtClean="0"/>
              <a:t>(Construction Phase) </a:t>
            </a:r>
            <a:endParaRPr lang="en-GB" sz="1200" dirty="0"/>
          </a:p>
        </p:txBody>
      </p:sp>
      <p:pic>
        <p:nvPicPr>
          <p:cNvPr id="10" name="Picture 9"/>
          <p:cNvPicPr>
            <a:picLocks noChangeAspect="1"/>
          </p:cNvPicPr>
          <p:nvPr/>
        </p:nvPicPr>
        <p:blipFill>
          <a:blip r:embed="rId2"/>
          <a:stretch>
            <a:fillRect/>
          </a:stretch>
        </p:blipFill>
        <p:spPr>
          <a:xfrm>
            <a:off x="2267744" y="2636912"/>
            <a:ext cx="1793407" cy="1440160"/>
          </a:xfrm>
          <a:prstGeom prst="rect">
            <a:avLst/>
          </a:prstGeom>
          <a:solidFill>
            <a:schemeClr val="accent5"/>
          </a:solidFill>
          <a:ln w="38100" cmpd="sng">
            <a:solidFill>
              <a:schemeClr val="accent5"/>
            </a:solidFill>
          </a:ln>
        </p:spPr>
      </p:pic>
      <p:pic>
        <p:nvPicPr>
          <p:cNvPr id="11" name="Picture 10"/>
          <p:cNvPicPr>
            <a:picLocks noChangeAspect="1"/>
          </p:cNvPicPr>
          <p:nvPr/>
        </p:nvPicPr>
        <p:blipFill>
          <a:blip r:embed="rId2"/>
          <a:stretch>
            <a:fillRect/>
          </a:stretch>
        </p:blipFill>
        <p:spPr>
          <a:xfrm>
            <a:off x="6444208" y="2636912"/>
            <a:ext cx="1793407" cy="1440160"/>
          </a:xfrm>
          <a:prstGeom prst="rect">
            <a:avLst/>
          </a:prstGeom>
          <a:solidFill>
            <a:schemeClr val="accent5"/>
          </a:solidFill>
          <a:ln w="38100" cmpd="sng">
            <a:solidFill>
              <a:schemeClr val="accent2"/>
            </a:solidFill>
          </a:ln>
        </p:spPr>
      </p:pic>
      <p:sp>
        <p:nvSpPr>
          <p:cNvPr id="20" name="Action Button: Document 19"/>
          <p:cNvSpPr/>
          <p:nvPr/>
        </p:nvSpPr>
        <p:spPr>
          <a:xfrm>
            <a:off x="6660232" y="4797152"/>
            <a:ext cx="1440160" cy="1224136"/>
          </a:xfrm>
          <a:prstGeom prst="actionButtonDocument">
            <a:avLst/>
          </a:prstGeom>
          <a:solidFill>
            <a:schemeClr val="accent2">
              <a:lumMod val="20000"/>
              <a:lumOff val="80000"/>
            </a:schemeClr>
          </a:solidFill>
          <a:ln>
            <a:solidFill>
              <a:schemeClr val="accent2">
                <a:lumMod val="20000"/>
                <a:lumOff val="80000"/>
              </a:schemeClr>
            </a:solidFill>
          </a:ln>
        </p:spPr>
        <p:style>
          <a:lnRef idx="1">
            <a:schemeClr val="accent1"/>
          </a:lnRef>
          <a:fillRef idx="3">
            <a:schemeClr val="accent1"/>
          </a:fillRef>
          <a:effectRef idx="2">
            <a:schemeClr val="accent1"/>
          </a:effectRef>
          <a:fontRef idx="minor">
            <a:schemeClr val="lt1"/>
          </a:fontRef>
        </p:style>
        <p:txBody>
          <a:bodyPr/>
          <a:lstStyle/>
          <a:p>
            <a:pPr algn="ctr"/>
            <a:endParaRPr lang="en-GB" sz="1400" dirty="0" smtClean="0">
              <a:solidFill>
                <a:schemeClr val="tx1"/>
              </a:solidFill>
            </a:endParaRPr>
          </a:p>
          <a:p>
            <a:pPr algn="ctr"/>
            <a:r>
              <a:rPr lang="en-GB" sz="1400" dirty="0" smtClean="0">
                <a:solidFill>
                  <a:schemeClr val="tx1"/>
                </a:solidFill>
              </a:rPr>
              <a:t>e.g.</a:t>
            </a:r>
          </a:p>
          <a:p>
            <a:pPr algn="ctr"/>
            <a:r>
              <a:rPr lang="en-GB" sz="1400" dirty="0" smtClean="0">
                <a:solidFill>
                  <a:schemeClr val="tx1"/>
                </a:solidFill>
              </a:rPr>
              <a:t> ISO 10000</a:t>
            </a:r>
          </a:p>
          <a:p>
            <a:pPr algn="ctr"/>
            <a:r>
              <a:rPr lang="en-GB" sz="1400" dirty="0" smtClean="0">
                <a:solidFill>
                  <a:schemeClr val="tx1"/>
                </a:solidFill>
              </a:rPr>
              <a:t>Quality Plan</a:t>
            </a:r>
            <a:endParaRPr lang="en-GB" sz="1400" dirty="0">
              <a:solidFill>
                <a:schemeClr val="tx1"/>
              </a:solidFill>
            </a:endParaRPr>
          </a:p>
        </p:txBody>
      </p:sp>
      <p:sp>
        <p:nvSpPr>
          <p:cNvPr id="21" name="Rounded Rectangle 20"/>
          <p:cNvSpPr/>
          <p:nvPr/>
        </p:nvSpPr>
        <p:spPr>
          <a:xfrm>
            <a:off x="5292080" y="1556792"/>
            <a:ext cx="3744416" cy="5184576"/>
          </a:xfrm>
          <a:prstGeom prst="roundRect">
            <a:avLst/>
          </a:prstGeom>
          <a:no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2" name="Picture 21" descr="1-handshake-black-white-woodcut-circle-aloysius-patrimoni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4005064"/>
            <a:ext cx="1368152" cy="1368152"/>
          </a:xfrm>
          <a:prstGeom prst="rect">
            <a:avLst/>
          </a:prstGeom>
        </p:spPr>
      </p:pic>
      <p:sp>
        <p:nvSpPr>
          <p:cNvPr id="17" name="Document 16"/>
          <p:cNvSpPr/>
          <p:nvPr/>
        </p:nvSpPr>
        <p:spPr>
          <a:xfrm>
            <a:off x="4427984" y="3140968"/>
            <a:ext cx="1728192" cy="1152128"/>
          </a:xfrm>
          <a:prstGeom prst="flowChartDocument">
            <a:avLst/>
          </a:prstGeom>
          <a:solidFill>
            <a:schemeClr val="accent4"/>
          </a:solidFill>
          <a:ln/>
        </p:spPr>
        <p:style>
          <a:lnRef idx="1">
            <a:schemeClr val="accent1"/>
          </a:lnRef>
          <a:fillRef idx="3">
            <a:schemeClr val="accent1"/>
          </a:fillRef>
          <a:effectRef idx="2">
            <a:schemeClr val="accent1"/>
          </a:effectRef>
          <a:fontRef idx="minor">
            <a:schemeClr val="lt1"/>
          </a:fontRef>
        </p:style>
        <p:txBody>
          <a:bodyPr/>
          <a:lstStyle/>
          <a:p>
            <a:pPr lvl="0" algn="ctr"/>
            <a:r>
              <a:rPr lang="en-GB" sz="1400" dirty="0" smtClean="0"/>
              <a:t>ESS-Partner</a:t>
            </a:r>
          </a:p>
          <a:p>
            <a:pPr lvl="0" algn="ctr"/>
            <a:r>
              <a:rPr lang="en-GB" sz="1400" dirty="0" smtClean="0"/>
              <a:t>Agreement </a:t>
            </a:r>
          </a:p>
          <a:p>
            <a:pPr lvl="0" algn="ctr"/>
            <a:r>
              <a:rPr lang="en-GB" sz="1400" i="1" dirty="0" smtClean="0"/>
              <a:t>including </a:t>
            </a:r>
            <a:r>
              <a:rPr lang="en-GB" sz="1400" dirty="0" err="1" smtClean="0"/>
              <a:t>SoW</a:t>
            </a:r>
            <a:r>
              <a:rPr lang="en-GB" sz="1400" dirty="0" smtClean="0"/>
              <a:t> / ‘Technical Annex’ </a:t>
            </a:r>
            <a:endParaRPr lang="en-GB" sz="1400" dirty="0"/>
          </a:p>
        </p:txBody>
      </p:sp>
      <p:sp>
        <p:nvSpPr>
          <p:cNvPr id="16" name="Document 15"/>
          <p:cNvSpPr/>
          <p:nvPr/>
        </p:nvSpPr>
        <p:spPr>
          <a:xfrm>
            <a:off x="4644008" y="5157192"/>
            <a:ext cx="1296144" cy="1008112"/>
          </a:xfrm>
          <a:prstGeom prst="flowChartDocument">
            <a:avLst/>
          </a:prstGeom>
          <a:solidFill>
            <a:srgbClr val="953735"/>
          </a:solidFill>
          <a:ln/>
        </p:spPr>
        <p:style>
          <a:lnRef idx="1">
            <a:schemeClr val="accent1"/>
          </a:lnRef>
          <a:fillRef idx="3">
            <a:schemeClr val="accent1"/>
          </a:fillRef>
          <a:effectRef idx="2">
            <a:schemeClr val="accent1"/>
          </a:effectRef>
          <a:fontRef idx="minor">
            <a:schemeClr val="lt1"/>
          </a:fontRef>
        </p:style>
        <p:txBody>
          <a:bodyPr/>
          <a:lstStyle/>
          <a:p>
            <a:pPr lvl="0" algn="ctr"/>
            <a:endParaRPr lang="en-GB" sz="1400" dirty="0" smtClean="0"/>
          </a:p>
          <a:p>
            <a:pPr lvl="0" algn="ctr"/>
            <a:r>
              <a:rPr lang="en-GB" sz="1400" dirty="0" smtClean="0"/>
              <a:t>ESS-Partner</a:t>
            </a:r>
          </a:p>
          <a:p>
            <a:pPr lvl="0" algn="ctr"/>
            <a:r>
              <a:rPr lang="en-GB" sz="1400" dirty="0" smtClean="0"/>
              <a:t>PQP</a:t>
            </a:r>
            <a:endParaRPr lang="en-GB" sz="1400" dirty="0"/>
          </a:p>
        </p:txBody>
      </p:sp>
      <p:sp>
        <p:nvSpPr>
          <p:cNvPr id="5" name="TextBox 4"/>
          <p:cNvSpPr txBox="1"/>
          <p:nvPr/>
        </p:nvSpPr>
        <p:spPr>
          <a:xfrm>
            <a:off x="2411760" y="764704"/>
            <a:ext cx="865103" cy="369332"/>
          </a:xfrm>
          <a:prstGeom prst="rect">
            <a:avLst/>
          </a:prstGeom>
          <a:noFill/>
        </p:spPr>
        <p:txBody>
          <a:bodyPr wrap="none" rtlCol="0">
            <a:spAutoFit/>
          </a:bodyPr>
          <a:lstStyle/>
          <a:p>
            <a:r>
              <a:rPr lang="en-GB" dirty="0" smtClean="0">
                <a:solidFill>
                  <a:schemeClr val="accent5"/>
                </a:solidFill>
              </a:rPr>
              <a:t>ESS MS</a:t>
            </a:r>
            <a:endParaRPr lang="en-GB" dirty="0">
              <a:solidFill>
                <a:schemeClr val="accent5"/>
              </a:solidFill>
            </a:endParaRPr>
          </a:p>
        </p:txBody>
      </p:sp>
      <p:sp>
        <p:nvSpPr>
          <p:cNvPr id="7" name="TextBox 6"/>
          <p:cNvSpPr txBox="1"/>
          <p:nvPr/>
        </p:nvSpPr>
        <p:spPr>
          <a:xfrm>
            <a:off x="5940152" y="1700808"/>
            <a:ext cx="2448273" cy="646331"/>
          </a:xfrm>
          <a:prstGeom prst="rect">
            <a:avLst/>
          </a:prstGeom>
          <a:noFill/>
        </p:spPr>
        <p:txBody>
          <a:bodyPr wrap="square" rtlCol="0">
            <a:spAutoFit/>
          </a:bodyPr>
          <a:lstStyle/>
          <a:p>
            <a:pPr algn="ctr"/>
            <a:r>
              <a:rPr lang="en-GB" dirty="0" smtClean="0">
                <a:solidFill>
                  <a:schemeClr val="accent2"/>
                </a:solidFill>
              </a:rPr>
              <a:t>Partner’s Management </a:t>
            </a:r>
          </a:p>
          <a:p>
            <a:pPr algn="ctr"/>
            <a:r>
              <a:rPr lang="en-GB" dirty="0" smtClean="0">
                <a:solidFill>
                  <a:schemeClr val="accent2"/>
                </a:solidFill>
              </a:rPr>
              <a:t>&amp; Quality Systems</a:t>
            </a:r>
          </a:p>
        </p:txBody>
      </p:sp>
      <p:sp>
        <p:nvSpPr>
          <p:cNvPr id="2" name="Rectangle 1"/>
          <p:cNvSpPr/>
          <p:nvPr/>
        </p:nvSpPr>
        <p:spPr>
          <a:xfrm>
            <a:off x="323528" y="260648"/>
            <a:ext cx="6912768" cy="1077218"/>
          </a:xfrm>
          <a:prstGeom prst="rect">
            <a:avLst/>
          </a:prstGeom>
        </p:spPr>
        <p:txBody>
          <a:bodyPr wrap="square">
            <a:spAutoFit/>
          </a:bodyPr>
          <a:lstStyle/>
          <a:p>
            <a:r>
              <a:rPr lang="en-US" sz="3200" dirty="0" smtClean="0">
                <a:solidFill>
                  <a:schemeClr val="bg1"/>
                </a:solidFill>
              </a:rPr>
              <a:t>ESS Accelerator</a:t>
            </a:r>
          </a:p>
          <a:p>
            <a:r>
              <a:rPr lang="en-US" sz="3200" dirty="0" smtClean="0">
                <a:solidFill>
                  <a:schemeClr val="bg1"/>
                </a:solidFill>
              </a:rPr>
              <a:t>Quality </a:t>
            </a:r>
            <a:r>
              <a:rPr lang="en-US" sz="3200" dirty="0">
                <a:solidFill>
                  <a:schemeClr val="bg1"/>
                </a:solidFill>
              </a:rPr>
              <a:t>Assurance &amp; </a:t>
            </a:r>
            <a:r>
              <a:rPr lang="en-US" sz="3200" dirty="0" smtClean="0">
                <a:solidFill>
                  <a:schemeClr val="bg1"/>
                </a:solidFill>
              </a:rPr>
              <a:t>Control</a:t>
            </a:r>
            <a:endParaRPr lang="en-GB" sz="3200" dirty="0">
              <a:solidFill>
                <a:schemeClr val="bg1"/>
              </a:solidFill>
            </a:endParaRPr>
          </a:p>
        </p:txBody>
      </p:sp>
      <p:sp>
        <p:nvSpPr>
          <p:cNvPr id="4" name="Rectangle 3"/>
          <p:cNvSpPr/>
          <p:nvPr/>
        </p:nvSpPr>
        <p:spPr>
          <a:xfrm>
            <a:off x="971600" y="1772816"/>
            <a:ext cx="4320480" cy="646331"/>
          </a:xfrm>
          <a:prstGeom prst="rect">
            <a:avLst/>
          </a:prstGeom>
        </p:spPr>
        <p:txBody>
          <a:bodyPr wrap="square">
            <a:spAutoFit/>
          </a:bodyPr>
          <a:lstStyle/>
          <a:p>
            <a:pPr algn="ctr"/>
            <a:r>
              <a:rPr lang="en-GB" dirty="0" smtClean="0">
                <a:solidFill>
                  <a:schemeClr val="accent1">
                    <a:lumMod val="75000"/>
                  </a:schemeClr>
                </a:solidFill>
              </a:rPr>
              <a:t>ESS </a:t>
            </a:r>
            <a:r>
              <a:rPr lang="en-GB" dirty="0">
                <a:solidFill>
                  <a:schemeClr val="accent1">
                    <a:lumMod val="75000"/>
                  </a:schemeClr>
                </a:solidFill>
              </a:rPr>
              <a:t>Management </a:t>
            </a:r>
            <a:r>
              <a:rPr lang="en-GB" dirty="0" smtClean="0">
                <a:solidFill>
                  <a:schemeClr val="accent1">
                    <a:lumMod val="75000"/>
                  </a:schemeClr>
                </a:solidFill>
              </a:rPr>
              <a:t>System </a:t>
            </a:r>
          </a:p>
          <a:p>
            <a:pPr algn="ctr"/>
            <a:r>
              <a:rPr lang="en-GB" dirty="0" smtClean="0">
                <a:solidFill>
                  <a:schemeClr val="accent1">
                    <a:lumMod val="75000"/>
                  </a:schemeClr>
                </a:solidFill>
              </a:rPr>
              <a:t>(ESSMS)</a:t>
            </a:r>
            <a:endParaRPr lang="en-GB" dirty="0">
              <a:solidFill>
                <a:schemeClr val="accent1">
                  <a:lumMod val="75000"/>
                </a:schemeClr>
              </a:solidFill>
            </a:endParaRPr>
          </a:p>
        </p:txBody>
      </p:sp>
    </p:spTree>
    <p:extLst>
      <p:ext uri="{BB962C8B-B14F-4D97-AF65-F5344CB8AC3E}">
        <p14:creationId xmlns:p14="http://schemas.microsoft.com/office/powerpoint/2010/main" val="1918133064"/>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Reviews</a:t>
            </a:r>
            <a:endParaRPr lang="en-US" dirty="0"/>
          </a:p>
        </p:txBody>
      </p:sp>
      <p:sp>
        <p:nvSpPr>
          <p:cNvPr id="3" name="Content Placeholder 2"/>
          <p:cNvSpPr>
            <a:spLocks noGrp="1"/>
          </p:cNvSpPr>
          <p:nvPr>
            <p:ph idx="1"/>
          </p:nvPr>
        </p:nvSpPr>
        <p:spPr>
          <a:xfrm>
            <a:off x="197275" y="1486912"/>
            <a:ext cx="8791063" cy="4973478"/>
          </a:xfrm>
        </p:spPr>
        <p:txBody>
          <a:bodyPr/>
          <a:lstStyle/>
          <a:p>
            <a:pPr marL="342900" lvl="1" indent="-342900">
              <a:lnSpc>
                <a:spcPct val="70000"/>
              </a:lnSpc>
              <a:spcAft>
                <a:spcPts val="1200"/>
              </a:spcAft>
              <a:buFont typeface="Arial"/>
              <a:buChar char="•"/>
            </a:pPr>
            <a:r>
              <a:rPr lang="en-US" sz="1600" dirty="0">
                <a:solidFill>
                  <a:srgbClr val="000000"/>
                </a:solidFill>
              </a:rPr>
              <a:t>A total of 38 Design Reviews were held in 2016 with an additional 30 – 35 expected in </a:t>
            </a:r>
            <a:r>
              <a:rPr lang="en-US" sz="1600" dirty="0" smtClean="0">
                <a:solidFill>
                  <a:srgbClr val="000000"/>
                </a:solidFill>
              </a:rPr>
              <a:t>2017</a:t>
            </a:r>
          </a:p>
          <a:p>
            <a:pPr marL="342900" lvl="1" indent="-342900">
              <a:lnSpc>
                <a:spcPct val="70000"/>
              </a:lnSpc>
              <a:spcAft>
                <a:spcPts val="1200"/>
              </a:spcAft>
              <a:buFont typeface="Arial"/>
              <a:buChar char="•"/>
            </a:pPr>
            <a:r>
              <a:rPr lang="en-US" sz="1600" dirty="0" smtClean="0">
                <a:solidFill>
                  <a:srgbClr val="000000"/>
                </a:solidFill>
              </a:rPr>
              <a:t>So far in 2017 we have held</a:t>
            </a:r>
          </a:p>
          <a:p>
            <a:pPr marL="800100" lvl="2" indent="-342900">
              <a:lnSpc>
                <a:spcPct val="70000"/>
              </a:lnSpc>
              <a:spcAft>
                <a:spcPts val="1200"/>
              </a:spcAft>
              <a:buFont typeface="Arial"/>
              <a:buChar char="•"/>
            </a:pPr>
            <a:r>
              <a:rPr lang="en-US" sz="1600" dirty="0" smtClean="0">
                <a:solidFill>
                  <a:srgbClr val="000000"/>
                </a:solidFill>
              </a:rPr>
              <a:t>Raster System CDR2</a:t>
            </a:r>
          </a:p>
          <a:p>
            <a:pPr marL="800100" lvl="2" indent="-342900">
              <a:lnSpc>
                <a:spcPct val="70000"/>
              </a:lnSpc>
              <a:spcAft>
                <a:spcPts val="1200"/>
              </a:spcAft>
              <a:buFont typeface="Arial"/>
              <a:buChar char="•"/>
            </a:pPr>
            <a:r>
              <a:rPr lang="en-US" sz="1600" dirty="0" smtClean="0">
                <a:solidFill>
                  <a:srgbClr val="000000"/>
                </a:solidFill>
              </a:rPr>
              <a:t>Beam Physics High Level Review</a:t>
            </a:r>
          </a:p>
          <a:p>
            <a:pPr marL="800100" lvl="2" indent="-342900">
              <a:lnSpc>
                <a:spcPct val="70000"/>
              </a:lnSpc>
              <a:spcAft>
                <a:spcPts val="1200"/>
              </a:spcAft>
              <a:buFont typeface="Arial"/>
              <a:buChar char="•"/>
            </a:pPr>
            <a:r>
              <a:rPr lang="en-US" sz="1600" dirty="0" smtClean="0">
                <a:solidFill>
                  <a:srgbClr val="000000"/>
                </a:solidFill>
              </a:rPr>
              <a:t>NPM PDR</a:t>
            </a:r>
          </a:p>
          <a:p>
            <a:pPr marL="800100" lvl="2" indent="-342900">
              <a:lnSpc>
                <a:spcPct val="70000"/>
              </a:lnSpc>
              <a:spcAft>
                <a:spcPts val="1200"/>
              </a:spcAft>
              <a:buFont typeface="Arial"/>
              <a:buChar char="•"/>
            </a:pPr>
            <a:r>
              <a:rPr lang="en-US" sz="1600" dirty="0" smtClean="0">
                <a:solidFill>
                  <a:srgbClr val="000000"/>
                </a:solidFill>
              </a:rPr>
              <a:t>MEBT CDR ( Mechanical and assembly)</a:t>
            </a:r>
          </a:p>
          <a:p>
            <a:pPr marL="800100" lvl="2" indent="-342900">
              <a:lnSpc>
                <a:spcPct val="70000"/>
              </a:lnSpc>
              <a:spcAft>
                <a:spcPts val="1200"/>
              </a:spcAft>
              <a:buFont typeface="Arial"/>
              <a:buChar char="•"/>
            </a:pPr>
            <a:r>
              <a:rPr lang="en-US" sz="1600" dirty="0" smtClean="0">
                <a:solidFill>
                  <a:srgbClr val="000000"/>
                </a:solidFill>
              </a:rPr>
              <a:t>LTS2-CDS CDR</a:t>
            </a:r>
          </a:p>
          <a:p>
            <a:pPr marL="800100" lvl="2" indent="-342900">
              <a:lnSpc>
                <a:spcPct val="70000"/>
              </a:lnSpc>
              <a:spcAft>
                <a:spcPts val="1200"/>
              </a:spcAft>
              <a:buFont typeface="Arial"/>
              <a:buChar char="•"/>
            </a:pPr>
            <a:r>
              <a:rPr lang="en-US" sz="1600" dirty="0" smtClean="0">
                <a:solidFill>
                  <a:srgbClr val="000000"/>
                </a:solidFill>
              </a:rPr>
              <a:t>PRL PDR</a:t>
            </a:r>
          </a:p>
          <a:p>
            <a:pPr marL="800100" lvl="2" indent="-342900">
              <a:lnSpc>
                <a:spcPct val="70000"/>
              </a:lnSpc>
              <a:spcAft>
                <a:spcPts val="1200"/>
              </a:spcAft>
              <a:buFont typeface="Arial"/>
              <a:buChar char="•"/>
            </a:pPr>
            <a:r>
              <a:rPr lang="en-US" sz="1600" dirty="0" smtClean="0">
                <a:solidFill>
                  <a:srgbClr val="000000"/>
                </a:solidFill>
              </a:rPr>
              <a:t>Gamma Blocker PDR</a:t>
            </a:r>
          </a:p>
          <a:p>
            <a:pPr marL="800100" lvl="2" indent="-342900">
              <a:lnSpc>
                <a:spcPct val="70000"/>
              </a:lnSpc>
              <a:spcAft>
                <a:spcPts val="1200"/>
              </a:spcAft>
              <a:buFont typeface="Arial"/>
              <a:buChar char="•"/>
            </a:pPr>
            <a:r>
              <a:rPr lang="en-US" sz="1600" dirty="0" smtClean="0">
                <a:solidFill>
                  <a:srgbClr val="000000"/>
                </a:solidFill>
              </a:rPr>
              <a:t>Magnet power Converters PDR2</a:t>
            </a:r>
          </a:p>
          <a:p>
            <a:pPr marL="342900" lvl="1" indent="-342900">
              <a:lnSpc>
                <a:spcPct val="70000"/>
              </a:lnSpc>
              <a:spcAft>
                <a:spcPts val="1200"/>
              </a:spcAft>
              <a:buFont typeface="Arial"/>
              <a:buChar char="•"/>
            </a:pPr>
            <a:r>
              <a:rPr lang="en-US" sz="1600" dirty="0" smtClean="0">
                <a:solidFill>
                  <a:srgbClr val="000000"/>
                </a:solidFill>
              </a:rPr>
              <a:t>We expect to finish all PDRs &amp; CDRS this year</a:t>
            </a:r>
          </a:p>
          <a:p>
            <a:pPr marL="342900" lvl="1" indent="-342900">
              <a:lnSpc>
                <a:spcPct val="70000"/>
              </a:lnSpc>
              <a:spcAft>
                <a:spcPts val="1200"/>
              </a:spcAft>
              <a:buFont typeface="Arial"/>
              <a:buChar char="•"/>
            </a:pPr>
            <a:r>
              <a:rPr lang="en-US" sz="1600" dirty="0" smtClean="0">
                <a:solidFill>
                  <a:srgbClr val="000000"/>
                </a:solidFill>
              </a:rPr>
              <a:t>We are starting Installation Readiness Reviews (IRR) and System Reviews</a:t>
            </a:r>
          </a:p>
          <a:p>
            <a:pPr marL="800100" lvl="2" indent="-342900">
              <a:lnSpc>
                <a:spcPct val="70000"/>
              </a:lnSpc>
              <a:spcAft>
                <a:spcPts val="1200"/>
              </a:spcAft>
              <a:buFont typeface="Arial"/>
              <a:buChar char="•"/>
            </a:pPr>
            <a:r>
              <a:rPr lang="en-US" sz="1600" dirty="0" smtClean="0">
                <a:solidFill>
                  <a:srgbClr val="000000"/>
                </a:solidFill>
              </a:rPr>
              <a:t>ACCP IRR held in March – RF Cell System review to be held at the end of April</a:t>
            </a:r>
          </a:p>
          <a:p>
            <a:pPr marL="800100" lvl="2" indent="-342900">
              <a:lnSpc>
                <a:spcPct val="60000"/>
              </a:lnSpc>
              <a:spcAft>
                <a:spcPts val="1200"/>
              </a:spcAft>
              <a:buFont typeface="Arial"/>
              <a:buChar char="•"/>
            </a:pPr>
            <a:endParaRPr lang="en-US" dirty="0" smtClean="0">
              <a:solidFill>
                <a:srgbClr val="000000"/>
              </a:solidFill>
            </a:endParaRPr>
          </a:p>
          <a:p>
            <a:pPr marL="800100" lvl="2" indent="-342900">
              <a:lnSpc>
                <a:spcPct val="60000"/>
              </a:lnSpc>
              <a:spcAft>
                <a:spcPts val="1200"/>
              </a:spcAft>
              <a:buFont typeface="Arial"/>
              <a:buChar char="•"/>
            </a:pPr>
            <a:endParaRPr lang="en-US" sz="1800" dirty="0" smtClean="0"/>
          </a:p>
          <a:p>
            <a:pPr marL="457200" lvl="2">
              <a:lnSpc>
                <a:spcPct val="70000"/>
              </a:lnSpc>
              <a:spcAft>
                <a:spcPts val="1200"/>
              </a:spcAft>
            </a:pPr>
            <a:endParaRPr lang="en-US" dirty="0"/>
          </a:p>
          <a:p>
            <a:pPr marL="342900" lvl="1" indent="-342900">
              <a:lnSpc>
                <a:spcPct val="70000"/>
              </a:lnSpc>
              <a:spcAft>
                <a:spcPts val="1200"/>
              </a:spcAft>
              <a:buFont typeface="Arial"/>
              <a:buChar char="•"/>
            </a:pPr>
            <a:endParaRPr lang="en-US" dirty="0" smtClean="0"/>
          </a:p>
          <a:p>
            <a:pPr marL="342900" lvl="1" indent="-342900">
              <a:lnSpc>
                <a:spcPct val="70000"/>
              </a:lnSpc>
              <a:spcAft>
                <a:spcPts val="1200"/>
              </a:spcAft>
              <a:buFont typeface="Arial"/>
              <a:buChar char="•"/>
            </a:pPr>
            <a:endParaRPr lang="en-US" dirty="0" smtClean="0"/>
          </a:p>
          <a:p>
            <a:pPr marL="742950" lvl="1" indent="-285750">
              <a:lnSpc>
                <a:spcPct val="70000"/>
              </a:lnSpc>
              <a:buFont typeface="Arial"/>
              <a:buChar char="•"/>
            </a:pPr>
            <a:endParaRPr lang="en-US" dirty="0"/>
          </a:p>
          <a:p>
            <a:pPr marL="342900" lvl="1" indent="-342900">
              <a:lnSpc>
                <a:spcPct val="70000"/>
              </a:lnSpc>
              <a:spcAft>
                <a:spcPts val="1200"/>
              </a:spcAft>
              <a:buFont typeface="Arial"/>
              <a:buChar char="•"/>
            </a:pPr>
            <a:endParaRPr lang="en-US" dirty="0" smtClean="0"/>
          </a:p>
          <a:p>
            <a:pPr marL="342900" lvl="1" indent="-342900">
              <a:lnSpc>
                <a:spcPct val="80000"/>
              </a:lnSpc>
              <a:spcAft>
                <a:spcPts val="1200"/>
              </a:spcAft>
              <a:buFont typeface="Arial"/>
              <a:buChar char="•"/>
            </a:pPr>
            <a:endParaRPr lang="en-US" sz="2400" dirty="0" smtClean="0"/>
          </a:p>
        </p:txBody>
      </p:sp>
      <p:sp>
        <p:nvSpPr>
          <p:cNvPr id="4" name="Slide Number Placeholder 3"/>
          <p:cNvSpPr>
            <a:spLocks noGrp="1"/>
          </p:cNvSpPr>
          <p:nvPr>
            <p:ph type="sldNum" sz="quarter" idx="12"/>
          </p:nvPr>
        </p:nvSpPr>
        <p:spPr/>
        <p:txBody>
          <a:bodyPr/>
          <a:lstStyle/>
          <a:p>
            <a:fld id="{038C62C7-F79B-CD4A-A5DF-5683BBEC4A65}" type="slidenum">
              <a:rPr lang="sv-SE" smtClean="0"/>
              <a:t>25</a:t>
            </a:fld>
            <a:endParaRPr lang="sv-SE"/>
          </a:p>
        </p:txBody>
      </p:sp>
    </p:spTree>
    <p:extLst>
      <p:ext uri="{BB962C8B-B14F-4D97-AF65-F5344CB8AC3E}">
        <p14:creationId xmlns:p14="http://schemas.microsoft.com/office/powerpoint/2010/main" val="900650009"/>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Risk Status</a:t>
            </a:r>
            <a:endParaRPr lang="en-US"/>
          </a:p>
        </p:txBody>
      </p:sp>
      <p:sp>
        <p:nvSpPr>
          <p:cNvPr id="7" name="Content Placeholder 6"/>
          <p:cNvSpPr>
            <a:spLocks noGrp="1"/>
          </p:cNvSpPr>
          <p:nvPr>
            <p:ph idx="1"/>
          </p:nvPr>
        </p:nvSpPr>
        <p:spPr>
          <a:xfrm>
            <a:off x="467544" y="1484784"/>
            <a:ext cx="8496944" cy="4525963"/>
          </a:xfrm>
        </p:spPr>
        <p:txBody>
          <a:bodyPr>
            <a:normAutofit/>
          </a:bodyPr>
          <a:lstStyle/>
          <a:p>
            <a:r>
              <a:rPr lang="en-US" dirty="0" smtClean="0"/>
              <a:t>In preparation for Risk workshop at ESS for ACCSYS</a:t>
            </a:r>
          </a:p>
          <a:p>
            <a:pPr marL="0" indent="0">
              <a:buNone/>
            </a:pPr>
            <a:endParaRPr lang="en-US" dirty="0" smtClean="0"/>
          </a:p>
          <a:p>
            <a:pPr lvl="1"/>
            <a:r>
              <a:rPr lang="en-US" dirty="0"/>
              <a:t>WP3, 4,5, 7, 8, 17 and Installation are subject to evaluation</a:t>
            </a:r>
          </a:p>
          <a:p>
            <a:pPr lvl="1"/>
            <a:r>
              <a:rPr lang="en-US" dirty="0" smtClean="0"/>
              <a:t>Out </a:t>
            </a:r>
            <a:r>
              <a:rPr lang="en-US" dirty="0"/>
              <a:t>of this we shall select the 5 most important ones to present at the </a:t>
            </a:r>
            <a:r>
              <a:rPr lang="en-US" dirty="0" smtClean="0"/>
              <a:t>meeting</a:t>
            </a:r>
            <a:endParaRPr lang="sk-SK" dirty="0"/>
          </a:p>
          <a:p>
            <a:pPr lvl="1"/>
            <a:r>
              <a:rPr lang="sk-SK" dirty="0" smtClean="0"/>
              <a:t>We </a:t>
            </a:r>
            <a:r>
              <a:rPr lang="sk-SK" dirty="0"/>
              <a:t>will shall not select the five top ones at exonaut (unless they are still valid or not redefined)</a:t>
            </a:r>
            <a:endParaRPr lang="en-US" dirty="0" smtClean="0"/>
          </a:p>
        </p:txBody>
      </p:sp>
      <p:sp>
        <p:nvSpPr>
          <p:cNvPr id="4" name="Slide Number Placeholder 3"/>
          <p:cNvSpPr>
            <a:spLocks noGrp="1"/>
          </p:cNvSpPr>
          <p:nvPr>
            <p:ph type="sldNum" sz="quarter" idx="12"/>
          </p:nvPr>
        </p:nvSpPr>
        <p:spPr/>
        <p:txBody>
          <a:bodyPr/>
          <a:lstStyle/>
          <a:p>
            <a:fld id="{551115BC-487E-4422-894C-CB7CD3E79223}" type="slidenum">
              <a:rPr lang="sv-SE" smtClean="0"/>
              <a:t>26</a:t>
            </a:fld>
            <a:endParaRPr lang="sv-SE"/>
          </a:p>
        </p:txBody>
      </p:sp>
    </p:spTree>
    <p:extLst>
      <p:ext uri="{BB962C8B-B14F-4D97-AF65-F5344CB8AC3E}">
        <p14:creationId xmlns:p14="http://schemas.microsoft.com/office/powerpoint/2010/main" val="2659875451"/>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Risk Status risk DB</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27</a:t>
            </a:fld>
            <a:endParaRPr lang="sv-SE"/>
          </a:p>
        </p:txBody>
      </p:sp>
      <p:graphicFrame>
        <p:nvGraphicFramePr>
          <p:cNvPr id="5" name="Table 4"/>
          <p:cNvGraphicFramePr>
            <a:graphicFrameLocks noGrp="1"/>
          </p:cNvGraphicFramePr>
          <p:nvPr>
            <p:extLst/>
          </p:nvPr>
        </p:nvGraphicFramePr>
        <p:xfrm>
          <a:off x="107504" y="1196752"/>
          <a:ext cx="9036496" cy="5125460"/>
        </p:xfrm>
        <a:graphic>
          <a:graphicData uri="http://schemas.openxmlformats.org/drawingml/2006/table">
            <a:tbl>
              <a:tblPr firstRow="1" bandRow="1">
                <a:tableStyleId>{2D5ABB26-0587-4C30-8999-92F81FD0307C}</a:tableStyleId>
              </a:tblPr>
              <a:tblGrid>
                <a:gridCol w="2592437"/>
                <a:gridCol w="1036974"/>
                <a:gridCol w="740697"/>
                <a:gridCol w="3190732"/>
                <a:gridCol w="1475656"/>
              </a:tblGrid>
              <a:tr h="504056">
                <a:tc>
                  <a:txBody>
                    <a:bodyPr/>
                    <a:lstStyle/>
                    <a:p>
                      <a:pPr algn="ctr"/>
                      <a:r>
                        <a:rPr lang="en-US" sz="1700" b="1" dirty="0" smtClean="0"/>
                        <a:t>Event</a:t>
                      </a:r>
                    </a:p>
                  </a:txBody>
                  <a:tcPr marL="92402" marR="92402" marT="46202" marB="4620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ctr"/>
                      <a:r>
                        <a:rPr lang="en-US" sz="1700" b="1" dirty="0" smtClean="0"/>
                        <a:t>Potential Impact*</a:t>
                      </a:r>
                      <a:endParaRPr lang="en-US" sz="1700" b="1" dirty="0"/>
                    </a:p>
                  </a:txBody>
                  <a:tcPr marL="92402" marR="92402" marT="46202" marB="4620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ctr"/>
                      <a:r>
                        <a:rPr lang="en-US" sz="1700" b="1" dirty="0" smtClean="0"/>
                        <a:t>Probability</a:t>
                      </a:r>
                      <a:endParaRPr lang="en-US" sz="1700" b="1" dirty="0"/>
                    </a:p>
                  </a:txBody>
                  <a:tcPr marL="92402" marR="92402" marT="46202" marB="4620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ctr"/>
                      <a:r>
                        <a:rPr lang="en-US" sz="1700" b="1" dirty="0" smtClean="0"/>
                        <a:t>Mitigation measures</a:t>
                      </a:r>
                      <a:endParaRPr lang="en-US" sz="1700" b="1" dirty="0"/>
                    </a:p>
                  </a:txBody>
                  <a:tcPr marL="92402" marR="92402" marT="46202" marB="4620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ctr"/>
                      <a:r>
                        <a:rPr lang="en-US" sz="1700" b="1" dirty="0" smtClean="0"/>
                        <a:t>Retirement date</a:t>
                      </a:r>
                      <a:endParaRPr lang="en-US" sz="1700" b="1" dirty="0"/>
                    </a:p>
                  </a:txBody>
                  <a:tcPr marL="92402" marR="92402" marT="46202" marB="4620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r>
              <a:tr h="849553">
                <a:tc>
                  <a:txBody>
                    <a:bodyPr/>
                    <a:lstStyle/>
                    <a:p>
                      <a:pPr algn="l"/>
                      <a:r>
                        <a:rPr lang="en-US" sz="1700" dirty="0" smtClean="0"/>
                        <a:t>In-kind contributors do not meet scope and schedule requirements</a:t>
                      </a:r>
                    </a:p>
                  </a:txBody>
                  <a:tcPr marL="92402" marR="92402" marT="46202" marB="4620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700" baseline="0" dirty="0" smtClean="0"/>
                        <a:t>Quality Schedule </a:t>
                      </a:r>
                      <a:endParaRPr lang="en-US" sz="1700" dirty="0"/>
                    </a:p>
                  </a:txBody>
                  <a:tcPr marL="92402" marR="92402" marT="46202" marB="4620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700" dirty="0" smtClean="0"/>
                        <a:t>4</a:t>
                      </a:r>
                      <a:endParaRPr lang="en-US" sz="1700" dirty="0"/>
                    </a:p>
                  </a:txBody>
                  <a:tcPr marL="92402" marR="92402" marT="46202" marB="4620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700" dirty="0" smtClean="0"/>
                        <a:t>communicate regularly with IKC     inform</a:t>
                      </a:r>
                      <a:r>
                        <a:rPr lang="en-US" sz="1700" baseline="0" dirty="0" smtClean="0"/>
                        <a:t> work status to</a:t>
                      </a:r>
                      <a:r>
                        <a:rPr lang="en-US" sz="1700" dirty="0" smtClean="0"/>
                        <a:t> the project    Yearly</a:t>
                      </a:r>
                      <a:r>
                        <a:rPr lang="en-US" sz="1700" baseline="0" dirty="0" smtClean="0"/>
                        <a:t> formal audit of WP progress</a:t>
                      </a:r>
                      <a:endParaRPr lang="en-US" sz="1700" dirty="0"/>
                    </a:p>
                  </a:txBody>
                  <a:tcPr marL="92402" marR="92402" marT="46202" marB="4620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700" dirty="0"/>
                    </a:p>
                  </a:txBody>
                  <a:tcPr marL="92402" marR="92402" marT="46202" marB="4620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849553">
                <a:tc>
                  <a:txBody>
                    <a:bodyPr/>
                    <a:lstStyle/>
                    <a:p>
                      <a:r>
                        <a:rPr lang="en-US" sz="1700" dirty="0" smtClean="0"/>
                        <a:t>Unidentified design faults are not prototyped and fail in production</a:t>
                      </a:r>
                      <a:endParaRPr lang="en-US" sz="1700" dirty="0"/>
                    </a:p>
                  </a:txBody>
                  <a:tcPr marL="92402" marR="92402" marT="46202" marB="4620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700" dirty="0" smtClean="0"/>
                        <a:t>Schedule Quality</a:t>
                      </a:r>
                      <a:endParaRPr lang="en-US" sz="1700" dirty="0"/>
                    </a:p>
                  </a:txBody>
                  <a:tcPr marL="92402" marR="92402" marT="46202" marB="4620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700" dirty="0" smtClean="0"/>
                        <a:t>4</a:t>
                      </a:r>
                      <a:endParaRPr lang="en-US" sz="1700" dirty="0"/>
                    </a:p>
                  </a:txBody>
                  <a:tcPr marL="92402" marR="92402" marT="46202" marB="4620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700" dirty="0" smtClean="0"/>
                        <a:t>PDR/CDR prior to manufacturing </a:t>
                      </a:r>
                    </a:p>
                    <a:p>
                      <a:r>
                        <a:rPr lang="en-US" sz="1700" dirty="0" smtClean="0"/>
                        <a:t>All WPs</a:t>
                      </a:r>
                      <a:r>
                        <a:rPr lang="en-US" sz="1700" baseline="0" dirty="0" smtClean="0"/>
                        <a:t> undergo a yearly audit</a:t>
                      </a:r>
                      <a:endParaRPr lang="en-US" sz="1700" dirty="0"/>
                    </a:p>
                  </a:txBody>
                  <a:tcPr marL="92402" marR="92402" marT="46202" marB="4620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700" dirty="0"/>
                    </a:p>
                  </a:txBody>
                  <a:tcPr marL="92402" marR="92402" marT="46202" marB="4620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354318">
                <a:tc>
                  <a:txBody>
                    <a:bodyPr/>
                    <a:lstStyle/>
                    <a:p>
                      <a:r>
                        <a:rPr lang="en-US" sz="1700" dirty="0" smtClean="0"/>
                        <a:t>Suppliers do not deliver on time with right quality/quantity, e.g. klystrons, modulators, CMs,</a:t>
                      </a:r>
                      <a:endParaRPr lang="en-US" sz="1700" dirty="0"/>
                    </a:p>
                  </a:txBody>
                  <a:tcPr marL="92402" marR="92402" marT="46202" marB="4620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700" dirty="0" smtClean="0"/>
                        <a:t>Quality Schedule</a:t>
                      </a:r>
                      <a:endParaRPr lang="en-US" sz="1700" dirty="0"/>
                    </a:p>
                  </a:txBody>
                  <a:tcPr marL="92402" marR="92402" marT="46202" marB="4620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700" dirty="0" smtClean="0"/>
                        <a:t>4</a:t>
                      </a:r>
                      <a:endParaRPr lang="en-US" sz="1700" dirty="0"/>
                    </a:p>
                  </a:txBody>
                  <a:tcPr marL="92402" marR="92402" marT="46202" marB="4620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dirty="0" smtClean="0"/>
                        <a:t>PDR/CDR prior to manufacturing </a:t>
                      </a:r>
                    </a:p>
                    <a:p>
                      <a:r>
                        <a:rPr lang="en-US" sz="1700" dirty="0" smtClean="0"/>
                        <a:t>Make</a:t>
                      </a:r>
                      <a:r>
                        <a:rPr lang="en-US" sz="1700" baseline="0" dirty="0" smtClean="0"/>
                        <a:t> sure QA/QC plans are in place</a:t>
                      </a:r>
                      <a:endParaRPr lang="en-US" sz="1700" dirty="0"/>
                    </a:p>
                  </a:txBody>
                  <a:tcPr marL="92402" marR="92402" marT="46202" marB="4620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700" dirty="0"/>
                    </a:p>
                  </a:txBody>
                  <a:tcPr marL="92402" marR="92402" marT="46202" marB="4620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101935">
                <a:tc>
                  <a:txBody>
                    <a:bodyPr/>
                    <a:lstStyle/>
                    <a:p>
                      <a:r>
                        <a:rPr lang="en-US" sz="1700" dirty="0" smtClean="0"/>
                        <a:t>Inadequate ability to deal with on-site adjustments during construction as well as during operations</a:t>
                      </a:r>
                      <a:endParaRPr lang="en-US" sz="1700" dirty="0"/>
                    </a:p>
                  </a:txBody>
                  <a:tcPr marL="92402" marR="92402" marT="46202" marB="4620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700" dirty="0" smtClean="0"/>
                        <a:t>Quality Schedule</a:t>
                      </a:r>
                      <a:endParaRPr lang="en-US" sz="1700" dirty="0"/>
                    </a:p>
                  </a:txBody>
                  <a:tcPr marL="92402" marR="92402" marT="46202" marB="4620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700" dirty="0" smtClean="0"/>
                        <a:t>3</a:t>
                      </a:r>
                      <a:endParaRPr lang="en-US" sz="1700" dirty="0"/>
                    </a:p>
                  </a:txBody>
                  <a:tcPr marL="92402" marR="92402" marT="46202" marB="4620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700" dirty="0" smtClean="0"/>
                        <a:t>Improve installation</a:t>
                      </a:r>
                      <a:r>
                        <a:rPr lang="en-US" sz="1700" baseline="0" dirty="0" smtClean="0"/>
                        <a:t> planning</a:t>
                      </a:r>
                      <a:endParaRPr lang="en-US" sz="1700" dirty="0" smtClean="0"/>
                    </a:p>
                    <a:p>
                      <a:r>
                        <a:rPr lang="en-US" sz="1700" dirty="0" smtClean="0"/>
                        <a:t>Follow</a:t>
                      </a:r>
                      <a:r>
                        <a:rPr lang="en-US" sz="1700" baseline="0" dirty="0" smtClean="0"/>
                        <a:t> up on needed space for workshops on site </a:t>
                      </a:r>
                      <a:endParaRPr lang="en-US" sz="1700" dirty="0"/>
                    </a:p>
                  </a:txBody>
                  <a:tcPr marL="92402" marR="92402" marT="46202" marB="4620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700" dirty="0"/>
                    </a:p>
                  </a:txBody>
                  <a:tcPr marL="92402" marR="92402" marT="46202" marB="4620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1036351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err="1" smtClean="0"/>
              <a:t>Examples</a:t>
            </a:r>
            <a:r>
              <a:rPr lang="sv-SE" dirty="0" smtClean="0"/>
              <a:t> </a:t>
            </a:r>
            <a:r>
              <a:rPr lang="sv-SE" dirty="0" err="1" smtClean="0"/>
              <a:t>of</a:t>
            </a:r>
            <a:r>
              <a:rPr lang="sv-SE" dirty="0" smtClean="0"/>
              <a:t> new risks</a:t>
            </a:r>
            <a:r>
              <a:rPr lang="sv-SE" dirty="0"/>
              <a:t> </a:t>
            </a:r>
            <a:r>
              <a:rPr lang="sv-SE" dirty="0" err="1" smtClean="0"/>
              <a:t>identified</a:t>
            </a:r>
            <a:endParaRPr lang="sv-SE" dirty="0"/>
          </a:p>
        </p:txBody>
      </p:sp>
      <p:graphicFrame>
        <p:nvGraphicFramePr>
          <p:cNvPr id="4" name="Table 3"/>
          <p:cNvGraphicFramePr>
            <a:graphicFrameLocks noGrp="1"/>
          </p:cNvGraphicFramePr>
          <p:nvPr>
            <p:extLst/>
          </p:nvPr>
        </p:nvGraphicFramePr>
        <p:xfrm>
          <a:off x="107504" y="1196752"/>
          <a:ext cx="9036496" cy="5754677"/>
        </p:xfrm>
        <a:graphic>
          <a:graphicData uri="http://schemas.openxmlformats.org/drawingml/2006/table">
            <a:tbl>
              <a:tblPr firstRow="1" bandRow="1">
                <a:tableStyleId>{2D5ABB26-0587-4C30-8999-92F81FD0307C}</a:tableStyleId>
              </a:tblPr>
              <a:tblGrid>
                <a:gridCol w="2592437"/>
                <a:gridCol w="1036974"/>
                <a:gridCol w="740697"/>
                <a:gridCol w="3190732"/>
                <a:gridCol w="1475656"/>
              </a:tblGrid>
              <a:tr h="504056">
                <a:tc>
                  <a:txBody>
                    <a:bodyPr/>
                    <a:lstStyle/>
                    <a:p>
                      <a:pPr algn="ctr"/>
                      <a:r>
                        <a:rPr lang="en-US" sz="1700" b="1" dirty="0" smtClean="0"/>
                        <a:t>Event</a:t>
                      </a:r>
                    </a:p>
                  </a:txBody>
                  <a:tcPr marL="92402" marR="92402" marT="46202" marB="4620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ctr"/>
                      <a:r>
                        <a:rPr lang="en-US" sz="1700" b="1" dirty="0" smtClean="0"/>
                        <a:t>Potential Impact*</a:t>
                      </a:r>
                      <a:endParaRPr lang="en-US" sz="1700" b="1" dirty="0"/>
                    </a:p>
                  </a:txBody>
                  <a:tcPr marL="92402" marR="92402" marT="46202" marB="4620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ctr"/>
                      <a:r>
                        <a:rPr lang="en-US" sz="1700" b="1" dirty="0" smtClean="0"/>
                        <a:t>Probability</a:t>
                      </a:r>
                      <a:endParaRPr lang="en-US" sz="1700" b="1" dirty="0"/>
                    </a:p>
                  </a:txBody>
                  <a:tcPr marL="92402" marR="92402" marT="46202" marB="4620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ctr"/>
                      <a:r>
                        <a:rPr lang="en-US" sz="1700" b="1" dirty="0" smtClean="0"/>
                        <a:t>Mitigation measures</a:t>
                      </a:r>
                      <a:endParaRPr lang="en-US" sz="1700" b="1" dirty="0"/>
                    </a:p>
                  </a:txBody>
                  <a:tcPr marL="92402" marR="92402" marT="46202" marB="4620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ctr"/>
                      <a:r>
                        <a:rPr lang="en-US" sz="1700" b="1" dirty="0" smtClean="0"/>
                        <a:t>Retirement date</a:t>
                      </a:r>
                      <a:endParaRPr lang="en-US" sz="1700" b="1" dirty="0"/>
                    </a:p>
                  </a:txBody>
                  <a:tcPr marL="92402" marR="92402" marT="46202" marB="4620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r>
              <a:tr h="849553">
                <a:tc>
                  <a:txBody>
                    <a:bodyPr/>
                    <a:lstStyle/>
                    <a:p>
                      <a:pPr marL="171450" marR="0" indent="-171450" algn="l" defTabSz="914400" rtl="0" eaLnBrk="1" fontAlgn="b" latinLnBrk="0" hangingPunct="1">
                        <a:lnSpc>
                          <a:spcPct val="100000"/>
                        </a:lnSpc>
                        <a:spcBef>
                          <a:spcPts val="0"/>
                        </a:spcBef>
                        <a:spcAft>
                          <a:spcPts val="0"/>
                        </a:spcAft>
                        <a:buClrTx/>
                        <a:buSzTx/>
                        <a:buFont typeface="Arial" panose="020B0604020202020204" pitchFamily="34" charset="0"/>
                        <a:buChar char="•"/>
                        <a:tabLst/>
                        <a:defRPr/>
                      </a:pPr>
                      <a:r>
                        <a:rPr lang="en-US" sz="1100" b="0" i="0" u="none" strike="noStrike" dirty="0">
                          <a:effectLst/>
                          <a:latin typeface="+mn-lt"/>
                        </a:rPr>
                        <a:t>ICS not supporting digital platforms used in </a:t>
                      </a:r>
                      <a:r>
                        <a:rPr lang="en-US" sz="1100" b="0" i="0" u="none" strike="noStrike" dirty="0" smtClean="0">
                          <a:effectLst/>
                          <a:latin typeface="+mn-lt"/>
                        </a:rPr>
                        <a:t>prototypes,</a:t>
                      </a:r>
                      <a:r>
                        <a:rPr lang="en-US" sz="1100" b="0" i="0" u="none" strike="noStrike" baseline="0" dirty="0" smtClean="0">
                          <a:effectLst/>
                          <a:latin typeface="+mn-lt"/>
                        </a:rPr>
                        <a:t> </a:t>
                      </a:r>
                      <a:r>
                        <a:rPr lang="en-US" sz="1100" dirty="0" smtClean="0">
                          <a:latin typeface="+mn-lt"/>
                        </a:rPr>
                        <a:t>up to 15 FTE years increase for BD and RF, or schedule delays</a:t>
                      </a:r>
                    </a:p>
                    <a:p>
                      <a:pPr algn="l" fontAlgn="b"/>
                      <a:endParaRPr lang="en-US" sz="1400" b="0" i="0" u="none" strike="noStrike" dirty="0">
                        <a:effectLst/>
                        <a:latin typeface="Arial"/>
                      </a:endParaRPr>
                    </a:p>
                  </a:txBody>
                  <a:tcPr marL="0" marR="0" marT="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200" baseline="0" dirty="0" smtClean="0"/>
                        <a:t>Quality Schedule </a:t>
                      </a:r>
                      <a:endParaRPr lang="en-US" sz="1200" dirty="0"/>
                    </a:p>
                  </a:txBody>
                  <a:tcPr marL="92402" marR="92402" marT="46202" marB="4620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1400" dirty="0"/>
                    </a:p>
                  </a:txBody>
                  <a:tcPr marL="92402" marR="92402" marT="46202" marB="4620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dirty="0" smtClean="0"/>
                        <a:t>Freeze designs as planned so that project goals can be achieved (installation and commissioning), and upgrade during early ops to achieve operations goals (maintainability and availability); or 2. immediately add engineering resources to assist with migration, debugging and re-verification of systems, and also add engineering/tach resources to install and integrate systems in less time</a:t>
                      </a:r>
                    </a:p>
                    <a:p>
                      <a:endParaRPr lang="en-US" sz="1400" dirty="0"/>
                    </a:p>
                  </a:txBody>
                  <a:tcPr marL="92402" marR="92402" marT="46202" marB="4620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700" dirty="0"/>
                    </a:p>
                  </a:txBody>
                  <a:tcPr marL="92402" marR="92402" marT="46202" marB="4620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849553">
                <a:tc>
                  <a:txBody>
                    <a:bodyPr/>
                    <a:lstStyle/>
                    <a:p>
                      <a:pPr marL="171450" indent="-171450" algn="l" fontAlgn="ctr">
                        <a:buFont typeface="Arial" panose="020B0604020202020204" pitchFamily="34" charset="0"/>
                        <a:buChar char="•"/>
                      </a:pPr>
                      <a:r>
                        <a:rPr lang="en-US" sz="1100" b="0" i="0" u="none" strike="noStrike" dirty="0">
                          <a:effectLst/>
                          <a:latin typeface="+mn-lt"/>
                        </a:rPr>
                        <a:t>Magnet power converter - delays in production due to tight </a:t>
                      </a:r>
                      <a:r>
                        <a:rPr lang="en-US" sz="1100" b="0" i="0" u="none" strike="noStrike" dirty="0" smtClean="0">
                          <a:effectLst/>
                          <a:latin typeface="+mn-lt"/>
                        </a:rPr>
                        <a:t>schedule</a:t>
                      </a:r>
                    </a:p>
                    <a:p>
                      <a:pPr algn="l" fontAlgn="ctr"/>
                      <a:r>
                        <a:rPr lang="en-US" sz="700" b="0" i="0" u="none" strike="noStrike" dirty="0" smtClean="0">
                          <a:effectLst/>
                          <a:latin typeface="Arial"/>
                        </a:rPr>
                        <a:t> </a:t>
                      </a:r>
                      <a:endParaRPr lang="en-US" sz="700" b="0" i="0" u="none" strike="noStrike" dirty="0">
                        <a:effectLst/>
                        <a:latin typeface="Arial"/>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200" dirty="0" smtClean="0"/>
                        <a:t>Schedule Quality</a:t>
                      </a:r>
                      <a:endParaRPr lang="en-US" sz="1200" dirty="0"/>
                    </a:p>
                  </a:txBody>
                  <a:tcPr marL="92402" marR="92402" marT="46202" marB="4620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1400" dirty="0"/>
                    </a:p>
                  </a:txBody>
                  <a:tcPr marL="92402" marR="92402" marT="46202" marB="4620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ctr"/>
                      <a:r>
                        <a:rPr lang="en-US" sz="1100" b="0" i="0" u="none" strike="noStrike" dirty="0">
                          <a:effectLst/>
                          <a:latin typeface="+mn-lt"/>
                        </a:rPr>
                        <a:t>Strong implication </a:t>
                      </a:r>
                      <a:r>
                        <a:rPr lang="en-US" sz="1100" b="0" i="0" u="none" strike="noStrike" dirty="0" smtClean="0">
                          <a:effectLst/>
                          <a:latin typeface="+mn-lt"/>
                        </a:rPr>
                        <a:t>on </a:t>
                      </a:r>
                      <a:r>
                        <a:rPr lang="en-US" sz="1100" b="0" i="0" u="none" strike="noStrike" dirty="0">
                          <a:effectLst/>
                          <a:latin typeface="+mn-lt"/>
                        </a:rPr>
                        <a:t>staff </a:t>
                      </a:r>
                      <a:r>
                        <a:rPr lang="en-US" sz="1100" b="0" i="0" u="none" strike="noStrike" dirty="0" smtClean="0">
                          <a:effectLst/>
                          <a:latin typeface="+mn-lt"/>
                        </a:rPr>
                        <a:t>, recruit </a:t>
                      </a:r>
                      <a:r>
                        <a:rPr lang="en-US" sz="1100" b="0" i="0" u="none" strike="noStrike" dirty="0">
                          <a:effectLst/>
                          <a:latin typeface="+mn-lt"/>
                        </a:rPr>
                        <a:t>additional staff</a:t>
                      </a: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700" dirty="0"/>
                    </a:p>
                  </a:txBody>
                  <a:tcPr marL="92402" marR="92402" marT="46202" marB="4620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354318">
                <a:tc>
                  <a:txBody>
                    <a:bodyPr/>
                    <a:lstStyle/>
                    <a:p>
                      <a:pPr marL="171450" indent="-171450" algn="l" fontAlgn="ctr">
                        <a:buFont typeface="Arial" panose="020B0604020202020204" pitchFamily="34" charset="0"/>
                        <a:buChar char="•"/>
                      </a:pPr>
                      <a:r>
                        <a:rPr lang="en-US" sz="1100" b="0" i="0" u="none" strike="noStrike" dirty="0">
                          <a:effectLst/>
                          <a:latin typeface="+mn-lt"/>
                        </a:rPr>
                        <a:t>RF power stations for spokes - lack manpower </a:t>
                      </a:r>
                      <a:r>
                        <a:rPr lang="en-US" sz="1100" b="0" i="0" u="none" strike="noStrike" dirty="0" smtClean="0">
                          <a:effectLst/>
                          <a:latin typeface="+mn-lt"/>
                        </a:rPr>
                        <a:t>resources </a:t>
                      </a:r>
                      <a:r>
                        <a:rPr lang="en-US" sz="1100" b="0" i="0" u="none" strike="noStrike" dirty="0">
                          <a:effectLst/>
                          <a:latin typeface="+mn-lt"/>
                        </a:rPr>
                        <a:t>at ESS for </a:t>
                      </a:r>
                      <a:r>
                        <a:rPr lang="en-US" sz="1100" b="0" i="0" u="none" strike="noStrike" dirty="0" smtClean="0">
                          <a:effectLst/>
                          <a:latin typeface="+mn-lt"/>
                        </a:rPr>
                        <a:t>production</a:t>
                      </a:r>
                    </a:p>
                    <a:p>
                      <a:pPr marL="171450" marR="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US" sz="1100" b="0" i="0" u="none" strike="noStrike" dirty="0" smtClean="0">
                          <a:effectLst/>
                          <a:latin typeface="+mn-lt"/>
                        </a:rPr>
                        <a:t>Modulators RFQ/DTL - lack manpower resources at ESS for production</a:t>
                      </a:r>
                    </a:p>
                    <a:p>
                      <a:pPr marL="171450" indent="-171450" algn="l" fontAlgn="ctr">
                        <a:buFont typeface="Arial" panose="020B0604020202020204" pitchFamily="34" charset="0"/>
                        <a:buChar char="•"/>
                      </a:pPr>
                      <a:r>
                        <a:rPr lang="en-US" sz="1100" b="0" i="0" u="none" strike="noStrike" dirty="0" smtClean="0">
                          <a:effectLst/>
                          <a:latin typeface="+mn-lt"/>
                        </a:rPr>
                        <a:t>Modulators Medium Beta - lack manpower resources at ESS for production</a:t>
                      </a:r>
                      <a:endParaRPr lang="en-US" sz="1100" b="0" i="0" u="none" strike="noStrike" dirty="0">
                        <a:effectLst/>
                        <a:latin typeface="+mn-lt"/>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200" dirty="0" smtClean="0"/>
                        <a:t>Quality Schedule</a:t>
                      </a:r>
                      <a:endParaRPr lang="en-US" sz="1200" dirty="0"/>
                    </a:p>
                  </a:txBody>
                  <a:tcPr marL="92402" marR="92402" marT="46202" marB="4620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1400" dirty="0"/>
                    </a:p>
                  </a:txBody>
                  <a:tcPr marL="92402" marR="92402" marT="46202" marB="4620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ctr"/>
                      <a:r>
                        <a:rPr lang="en-US" sz="1100" b="0" i="0" u="none" strike="noStrike" dirty="0" smtClean="0">
                          <a:effectLst/>
                          <a:latin typeface="+mn-lt"/>
                        </a:rPr>
                        <a:t>Recruit additional staff</a:t>
                      </a:r>
                      <a:endParaRPr lang="en-US" sz="1100" b="0" i="0" u="none" strike="noStrike" dirty="0">
                        <a:effectLst/>
                        <a:latin typeface="+mn-lt"/>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700" dirty="0"/>
                    </a:p>
                  </a:txBody>
                  <a:tcPr marL="92402" marR="92402" marT="46202" marB="4620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354318">
                <a:tc>
                  <a:txBody>
                    <a:bodyPr/>
                    <a:lstStyle/>
                    <a:p>
                      <a:pPr algn="l" fontAlgn="ctr"/>
                      <a:r>
                        <a:rPr lang="en-US" sz="1050" b="0" i="0" u="none" strike="noStrike" dirty="0" smtClean="0">
                          <a:effectLst/>
                          <a:latin typeface="+mn-lt"/>
                        </a:rPr>
                        <a:t>Late delivery of CDS (part 1 and</a:t>
                      </a:r>
                      <a:r>
                        <a:rPr lang="en-US" sz="1050" b="0" i="0" u="none" strike="noStrike" baseline="0" dirty="0" smtClean="0">
                          <a:effectLst/>
                          <a:latin typeface="+mn-lt"/>
                        </a:rPr>
                        <a:t>  2)</a:t>
                      </a:r>
                      <a:endParaRPr lang="en-US" sz="1050" b="0" i="0" u="none" strike="noStrike" dirty="0">
                        <a:effectLst/>
                        <a:latin typeface="+mn-lt"/>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Quality Schedule</a:t>
                      </a:r>
                    </a:p>
                    <a:p>
                      <a:endParaRPr lang="en-US" sz="1200" dirty="0"/>
                    </a:p>
                  </a:txBody>
                  <a:tcPr marL="92402" marR="92402" marT="46202" marB="4620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1200" dirty="0"/>
                    </a:p>
                  </a:txBody>
                  <a:tcPr marL="92402" marR="92402" marT="46202" marB="4620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171450" indent="-171450" algn="l" fontAlgn="ctr">
                        <a:buFont typeface="Arial" panose="020B0604020202020204" pitchFamily="34" charset="0"/>
                        <a:buChar char="•"/>
                      </a:pPr>
                      <a:r>
                        <a:rPr lang="en-US" sz="1100" kern="1200" dirty="0" smtClean="0">
                          <a:solidFill>
                            <a:schemeClr val="tx1"/>
                          </a:solidFill>
                          <a:effectLst/>
                          <a:latin typeface="+mn-lt"/>
                          <a:ea typeface="+mn-ea"/>
                          <a:cs typeface="+mn-cs"/>
                        </a:rPr>
                        <a:t>carefully evaluate</a:t>
                      </a:r>
                      <a:r>
                        <a:rPr lang="en-US" sz="1100" kern="1200" baseline="0" dirty="0" smtClean="0">
                          <a:solidFill>
                            <a:schemeClr val="tx1"/>
                          </a:solidFill>
                          <a:effectLst/>
                          <a:latin typeface="+mn-lt"/>
                          <a:ea typeface="+mn-ea"/>
                          <a:cs typeface="+mn-cs"/>
                        </a:rPr>
                        <a:t> </a:t>
                      </a:r>
                      <a:r>
                        <a:rPr lang="en-US" sz="1100" kern="1200" dirty="0" smtClean="0">
                          <a:solidFill>
                            <a:schemeClr val="tx1"/>
                          </a:solidFill>
                          <a:effectLst/>
                          <a:latin typeface="+mn-lt"/>
                          <a:ea typeface="+mn-ea"/>
                          <a:cs typeface="+mn-cs"/>
                        </a:rPr>
                        <a:t>manufacturing time schedule and contractors</a:t>
                      </a:r>
                    </a:p>
                    <a:p>
                      <a:pPr marL="171450" indent="-171450" algn="l" fontAlgn="ctr">
                        <a:buFont typeface="Arial" panose="020B0604020202020204" pitchFamily="34" charset="0"/>
                        <a:buChar char="•"/>
                      </a:pPr>
                      <a:r>
                        <a:rPr lang="en-US" sz="1100" kern="1200" dirty="0" smtClean="0">
                          <a:solidFill>
                            <a:schemeClr val="tx1"/>
                          </a:solidFill>
                          <a:effectLst/>
                          <a:latin typeface="+mn-lt"/>
                          <a:ea typeface="+mn-ea"/>
                          <a:cs typeface="+mn-cs"/>
                        </a:rPr>
                        <a:t>WS for detailed planning, broken down activities, man h to finalization </a:t>
                      </a:r>
                      <a:r>
                        <a:rPr lang="en-US" sz="1100" kern="1200" dirty="0" err="1" smtClean="0">
                          <a:solidFill>
                            <a:schemeClr val="tx1"/>
                          </a:solidFill>
                          <a:effectLst/>
                          <a:latin typeface="+mn-lt"/>
                          <a:ea typeface="+mn-ea"/>
                          <a:cs typeface="+mn-cs"/>
                        </a:rPr>
                        <a:t>inc.</a:t>
                      </a:r>
                      <a:r>
                        <a:rPr lang="en-US" sz="1100" kern="1200" dirty="0" smtClean="0">
                          <a:solidFill>
                            <a:schemeClr val="tx1"/>
                          </a:solidFill>
                          <a:effectLst/>
                          <a:latin typeface="+mn-lt"/>
                          <a:ea typeface="+mn-ea"/>
                          <a:cs typeface="+mn-cs"/>
                        </a:rPr>
                        <a:t> dependencies</a:t>
                      </a:r>
                    </a:p>
                    <a:p>
                      <a:pPr marL="171450" indent="-171450" algn="l" fontAlgn="ctr">
                        <a:buFont typeface="Arial" panose="020B0604020202020204" pitchFamily="34" charset="0"/>
                        <a:buChar char="•"/>
                      </a:pPr>
                      <a:r>
                        <a:rPr lang="en-US" sz="1100" kern="1200" dirty="0" smtClean="0">
                          <a:solidFill>
                            <a:schemeClr val="tx1"/>
                          </a:solidFill>
                          <a:effectLst/>
                          <a:latin typeface="+mn-lt"/>
                          <a:ea typeface="+mn-ea"/>
                          <a:cs typeface="+mn-cs"/>
                        </a:rPr>
                        <a:t>Resource allocation</a:t>
                      </a:r>
                      <a:endParaRPr lang="en-US" sz="200" b="0" i="0" u="none" strike="noStrike" dirty="0">
                        <a:effectLst/>
                        <a:latin typeface="+mn-lt"/>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700" dirty="0"/>
                    </a:p>
                  </a:txBody>
                  <a:tcPr marL="92402" marR="92402" marT="46202" marB="4620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02771614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Accelerator top 3 cost risks</a:t>
            </a:r>
            <a:endParaRPr lang="sv-SE" dirty="0"/>
          </a:p>
        </p:txBody>
      </p:sp>
      <p:sp>
        <p:nvSpPr>
          <p:cNvPr id="5" name="Rectangle 4"/>
          <p:cNvSpPr/>
          <p:nvPr/>
        </p:nvSpPr>
        <p:spPr>
          <a:xfrm>
            <a:off x="533337" y="1628800"/>
            <a:ext cx="8136904" cy="89255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463550" indent="-458788"/>
            <a:r>
              <a:rPr lang="en-GB" dirty="0">
                <a:solidFill>
                  <a:schemeClr val="bg1"/>
                </a:solidFill>
              </a:rPr>
              <a:t>Risk: </a:t>
            </a:r>
            <a:r>
              <a:rPr lang="en-US" dirty="0" smtClean="0">
                <a:solidFill>
                  <a:schemeClr val="bg1"/>
                </a:solidFill>
              </a:rPr>
              <a:t>The cost of the RF hardware is significantly above estimates.</a:t>
            </a:r>
            <a:endParaRPr lang="en-GB" dirty="0">
              <a:solidFill>
                <a:schemeClr val="bg1"/>
              </a:solidFill>
            </a:endParaRPr>
          </a:p>
          <a:p>
            <a:pPr marL="4763"/>
            <a:r>
              <a:rPr lang="en-GB" i="1" dirty="0">
                <a:solidFill>
                  <a:schemeClr val="bg1"/>
                </a:solidFill>
              </a:rPr>
              <a:t>Mitigation: </a:t>
            </a:r>
          </a:p>
          <a:p>
            <a:pPr marL="285750" lvl="2" indent="-285750">
              <a:buFont typeface="Arial"/>
              <a:buChar char="•"/>
            </a:pPr>
            <a:r>
              <a:rPr lang="en-US" sz="1600" i="1" dirty="0" smtClean="0">
                <a:solidFill>
                  <a:schemeClr val="bg1"/>
                </a:solidFill>
              </a:rPr>
              <a:t>Purchase prototypes to help verify costs</a:t>
            </a:r>
            <a:endParaRPr lang="en-GB" sz="1600" i="1" dirty="0">
              <a:solidFill>
                <a:schemeClr val="bg1"/>
              </a:solidFill>
            </a:endParaRPr>
          </a:p>
        </p:txBody>
      </p:sp>
      <p:sp>
        <p:nvSpPr>
          <p:cNvPr id="6" name="Rectangle 5"/>
          <p:cNvSpPr/>
          <p:nvPr/>
        </p:nvSpPr>
        <p:spPr>
          <a:xfrm>
            <a:off x="553222" y="3093348"/>
            <a:ext cx="8136904" cy="141577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463550" indent="-460375"/>
            <a:r>
              <a:rPr lang="en-GB" dirty="0" smtClean="0">
                <a:solidFill>
                  <a:srgbClr val="FFFFFF"/>
                </a:solidFill>
              </a:rPr>
              <a:t>Risk:	</a:t>
            </a:r>
            <a:r>
              <a:rPr lang="en-US" dirty="0" smtClean="0">
                <a:solidFill>
                  <a:srgbClr val="FFFFFF"/>
                </a:solidFill>
              </a:rPr>
              <a:t> The </a:t>
            </a:r>
            <a:r>
              <a:rPr lang="en-US" dirty="0" err="1" smtClean="0">
                <a:solidFill>
                  <a:srgbClr val="FFFFFF"/>
                </a:solidFill>
              </a:rPr>
              <a:t>Elettra</a:t>
            </a:r>
            <a:r>
              <a:rPr lang="en-US" dirty="0" smtClean="0">
                <a:solidFill>
                  <a:srgbClr val="FFFFFF"/>
                </a:solidFill>
              </a:rPr>
              <a:t> in kind contribution for the spoke RF transmitter will be more expensive </a:t>
            </a:r>
            <a:endParaRPr lang="en-GB" dirty="0" smtClean="0">
              <a:solidFill>
                <a:srgbClr val="FFFFFF"/>
              </a:solidFill>
            </a:endParaRPr>
          </a:p>
          <a:p>
            <a:pPr marL="1587"/>
            <a:r>
              <a:rPr lang="en-GB" i="1" dirty="0">
                <a:solidFill>
                  <a:srgbClr val="FFFFFF"/>
                </a:solidFill>
              </a:rPr>
              <a:t>Mitigation: </a:t>
            </a:r>
          </a:p>
          <a:p>
            <a:pPr marL="220663" lvl="2" indent="-220663">
              <a:buFont typeface="Arial"/>
              <a:buChar char="•"/>
            </a:pPr>
            <a:r>
              <a:rPr lang="en-US" sz="1600" i="1" dirty="0" smtClean="0">
                <a:solidFill>
                  <a:srgbClr val="FFFFFF"/>
                </a:solidFill>
              </a:rPr>
              <a:t>Propose Change of technical solution with </a:t>
            </a:r>
            <a:r>
              <a:rPr lang="en-US" sz="1600" i="1" dirty="0" err="1" smtClean="0">
                <a:solidFill>
                  <a:srgbClr val="FFFFFF"/>
                </a:solidFill>
              </a:rPr>
              <a:t>Elettra</a:t>
            </a:r>
            <a:r>
              <a:rPr lang="en-US" sz="1600" i="1" dirty="0" smtClean="0">
                <a:solidFill>
                  <a:srgbClr val="FFFFFF"/>
                </a:solidFill>
              </a:rPr>
              <a:t> </a:t>
            </a:r>
          </a:p>
          <a:p>
            <a:pPr marL="220663" lvl="2" indent="-220663">
              <a:buFont typeface="Arial"/>
              <a:buChar char="•"/>
            </a:pPr>
            <a:r>
              <a:rPr lang="en-US" sz="1600" i="1" dirty="0" smtClean="0">
                <a:solidFill>
                  <a:srgbClr val="FFFFFF"/>
                </a:solidFill>
              </a:rPr>
              <a:t>Close communication with </a:t>
            </a:r>
            <a:r>
              <a:rPr lang="en-US" sz="1600" i="1" dirty="0" err="1" smtClean="0">
                <a:solidFill>
                  <a:srgbClr val="FFFFFF"/>
                </a:solidFill>
              </a:rPr>
              <a:t>Elettra</a:t>
            </a:r>
            <a:r>
              <a:rPr lang="en-US" sz="1600" i="1" dirty="0" smtClean="0">
                <a:solidFill>
                  <a:srgbClr val="FFFFFF"/>
                </a:solidFill>
              </a:rPr>
              <a:t> on final cost numbers</a:t>
            </a:r>
            <a:endParaRPr lang="en-GB" sz="1600" i="1" dirty="0">
              <a:solidFill>
                <a:srgbClr val="FFFFFF"/>
              </a:solidFill>
            </a:endParaRPr>
          </a:p>
        </p:txBody>
      </p:sp>
      <p:sp>
        <p:nvSpPr>
          <p:cNvPr id="7" name="Rectangle 6"/>
          <p:cNvSpPr/>
          <p:nvPr/>
        </p:nvSpPr>
        <p:spPr>
          <a:xfrm>
            <a:off x="553222" y="5128736"/>
            <a:ext cx="8136904" cy="89255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463550" indent="-460375"/>
            <a:r>
              <a:rPr lang="en-GB" dirty="0" smtClean="0">
                <a:solidFill>
                  <a:srgbClr val="FFFFFF"/>
                </a:solidFill>
              </a:rPr>
              <a:t>Risk:	</a:t>
            </a:r>
            <a:r>
              <a:rPr lang="en-US" dirty="0" smtClean="0">
                <a:solidFill>
                  <a:srgbClr val="FFFFFF"/>
                </a:solidFill>
              </a:rPr>
              <a:t>The IK piping installation comes in above estimations (Tunnel &amp; Gallery) </a:t>
            </a:r>
            <a:endParaRPr lang="en-GB" dirty="0" smtClean="0">
              <a:solidFill>
                <a:srgbClr val="FFFFFF"/>
              </a:solidFill>
            </a:endParaRPr>
          </a:p>
          <a:p>
            <a:pPr marL="1587"/>
            <a:r>
              <a:rPr lang="en-GB" i="1" dirty="0">
                <a:solidFill>
                  <a:srgbClr val="FFFFFF"/>
                </a:solidFill>
              </a:rPr>
              <a:t>Mitigation: </a:t>
            </a:r>
          </a:p>
          <a:p>
            <a:pPr marL="220663" lvl="2" indent="-220663">
              <a:buFont typeface="Arial"/>
              <a:buChar char="•"/>
            </a:pPr>
            <a:r>
              <a:rPr lang="en-US" sz="1600" i="1" dirty="0" smtClean="0">
                <a:solidFill>
                  <a:srgbClr val="FFFFFF"/>
                </a:solidFill>
              </a:rPr>
              <a:t>Develop Basic engineering as basis for more detailed scope and cost quantifications</a:t>
            </a:r>
          </a:p>
        </p:txBody>
      </p:sp>
      <p:sp>
        <p:nvSpPr>
          <p:cNvPr id="3" name="TextBox 2"/>
          <p:cNvSpPr txBox="1"/>
          <p:nvPr/>
        </p:nvSpPr>
        <p:spPr>
          <a:xfrm>
            <a:off x="5436096" y="3645024"/>
            <a:ext cx="1944216" cy="369332"/>
          </a:xfrm>
          <a:prstGeom prst="rect">
            <a:avLst/>
          </a:prstGeom>
          <a:noFill/>
          <a:ln>
            <a:solidFill>
              <a:srgbClr val="FF0000"/>
            </a:solidFill>
          </a:ln>
        </p:spPr>
        <p:txBody>
          <a:bodyPr wrap="square" rtlCol="0">
            <a:spAutoFit/>
          </a:bodyPr>
          <a:lstStyle/>
          <a:p>
            <a:r>
              <a:rPr lang="en-US" b="1" smtClean="0">
                <a:solidFill>
                  <a:srgbClr val="FF0000"/>
                </a:solidFill>
              </a:rPr>
              <a:t>MUCH REDUCED!</a:t>
            </a:r>
            <a:endParaRPr lang="en-US" b="1">
              <a:solidFill>
                <a:srgbClr val="FF0000"/>
              </a:solidFill>
            </a:endParaRPr>
          </a:p>
        </p:txBody>
      </p:sp>
    </p:spTree>
    <p:extLst>
      <p:ext uri="{BB962C8B-B14F-4D97-AF65-F5344CB8AC3E}">
        <p14:creationId xmlns:p14="http://schemas.microsoft.com/office/powerpoint/2010/main" val="16825715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Picture 9"/>
          <p:cNvPicPr>
            <a:picLocks noChangeAspect="1"/>
          </p:cNvPicPr>
          <p:nvPr/>
        </p:nvPicPr>
        <p:blipFill rotWithShape="1">
          <a:blip r:embed="rId2" cstate="print">
            <a:alphaModFix amt="33000"/>
            <a:extLst>
              <a:ext uri="{28A0092B-C50C-407E-A947-70E740481C1C}">
                <a14:useLocalDpi xmlns:a14="http://schemas.microsoft.com/office/drawing/2010/main"/>
              </a:ext>
            </a:extLst>
          </a:blip>
          <a:srcRect t="-1802"/>
          <a:stretch/>
        </p:blipFill>
        <p:spPr bwMode="auto">
          <a:xfrm>
            <a:off x="2696718" y="1677738"/>
            <a:ext cx="3888054" cy="489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GB" dirty="0" smtClean="0">
                <a:solidFill>
                  <a:srgbClr val="FFFFFF"/>
                </a:solidFill>
              </a:rPr>
              <a:t>Accelerator </a:t>
            </a:r>
            <a:r>
              <a:rPr lang="en-US" dirty="0" smtClean="0">
                <a:solidFill>
                  <a:srgbClr val="FFFFFF"/>
                </a:solidFill>
              </a:rPr>
              <a:t>Collaboration - Accelerator</a:t>
            </a:r>
            <a:endParaRPr lang="en-US" dirty="0"/>
          </a:p>
        </p:txBody>
      </p:sp>
      <p:pic>
        <p:nvPicPr>
          <p:cNvPr id="144" name="Content Placeholder 4" descr="WP6-drawing_2015_05_21_A2T3.png"/>
          <p:cNvPicPr>
            <a:picLocks noGrp="1" noChangeAspect="1"/>
          </p:cNvPicPr>
          <p:nvPr>
            <p:ph idx="1"/>
          </p:nvPr>
        </p:nvPicPr>
        <p:blipFill>
          <a:blip r:embed="rId3" cstate="print">
            <a:extLst>
              <a:ext uri="{28A0092B-C50C-407E-A947-70E740481C1C}">
                <a14:useLocalDpi xmlns:a14="http://schemas.microsoft.com/office/drawing/2010/main"/>
              </a:ext>
            </a:extLst>
          </a:blip>
          <a:srcRect/>
          <a:stretch>
            <a:fillRect/>
          </a:stretch>
        </p:blipFill>
        <p:spPr>
          <a:xfrm>
            <a:off x="8223458" y="3169837"/>
            <a:ext cx="831609" cy="457353"/>
          </a:xfrm>
        </p:spPr>
      </p:pic>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3</a:t>
            </a:fld>
            <a:endParaRPr lang="sv-SE">
              <a:solidFill>
                <a:prstClr val="black">
                  <a:tint val="75000"/>
                </a:prstClr>
              </a:solidFill>
              <a:latin typeface="Calibri"/>
            </a:endParaRPr>
          </a:p>
        </p:txBody>
      </p:sp>
      <p:grpSp>
        <p:nvGrpSpPr>
          <p:cNvPr id="72" name="Group 10"/>
          <p:cNvGrpSpPr>
            <a:grpSpLocks/>
          </p:cNvGrpSpPr>
          <p:nvPr/>
        </p:nvGrpSpPr>
        <p:grpSpPr bwMode="auto">
          <a:xfrm>
            <a:off x="247650" y="3587504"/>
            <a:ext cx="8896350" cy="1065213"/>
            <a:chOff x="0" y="0"/>
            <a:chExt cx="12547601" cy="1720850"/>
          </a:xfrm>
        </p:grpSpPr>
        <p:sp>
          <p:nvSpPr>
            <p:cNvPr id="73" name="AutoShape 11"/>
            <p:cNvSpPr>
              <a:spLocks/>
            </p:cNvSpPr>
            <p:nvPr/>
          </p:nvSpPr>
          <p:spPr bwMode="auto">
            <a:xfrm>
              <a:off x="5461443" y="648846"/>
              <a:ext cx="964541" cy="469322"/>
            </a:xfrm>
            <a:prstGeom prst="roundRect">
              <a:avLst>
                <a:gd name="adj" fmla="val 29731"/>
              </a:avLst>
            </a:prstGeom>
            <a:solidFill>
              <a:srgbClr val="66A1DD">
                <a:alpha val="79999"/>
              </a:srgbClr>
            </a:solidFill>
            <a:ln w="25400" cap="flat" cmpd="sng">
              <a:solidFill>
                <a:srgbClr val="606060">
                  <a:alpha val="79999"/>
                </a:srgbClr>
              </a:solidFill>
              <a:prstDash val="solid"/>
              <a:miter lim="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033">
                <a:defRPr/>
              </a:pPr>
              <a:r>
                <a:rPr lang="en-US" sz="1400">
                  <a:solidFill>
                    <a:srgbClr val="FFFFFF"/>
                  </a:solidFill>
                  <a:effectLst>
                    <a:outerShdw blurRad="38100" dist="38100" dir="2700000" algn="tl">
                      <a:srgbClr val="000000"/>
                    </a:outerShdw>
                  </a:effectLst>
                  <a:latin typeface="Calibri"/>
                  <a:cs typeface="Gill Sans" charset="0"/>
                </a:rPr>
                <a:t>Spokes</a:t>
              </a:r>
              <a:endParaRPr lang="en-US" sz="1600">
                <a:solidFill>
                  <a:prstClr val="black"/>
                </a:solidFill>
                <a:latin typeface="Calibri"/>
                <a:cs typeface="Gill Sans Light" charset="0"/>
              </a:endParaRPr>
            </a:p>
          </p:txBody>
        </p:sp>
        <p:sp>
          <p:nvSpPr>
            <p:cNvPr id="74" name="AutoShape 12"/>
            <p:cNvSpPr>
              <a:spLocks/>
            </p:cNvSpPr>
            <p:nvPr/>
          </p:nvSpPr>
          <p:spPr bwMode="auto">
            <a:xfrm>
              <a:off x="6616749" y="648846"/>
              <a:ext cx="1238899" cy="469322"/>
            </a:xfrm>
            <a:prstGeom prst="roundRect">
              <a:avLst>
                <a:gd name="adj" fmla="val 27028"/>
              </a:avLst>
            </a:prstGeom>
            <a:solidFill>
              <a:srgbClr val="4180FC">
                <a:alpha val="79999"/>
              </a:srgbClr>
            </a:solidFill>
            <a:ln w="25400" cap="flat" cmpd="sng">
              <a:solidFill>
                <a:srgbClr val="606060">
                  <a:alpha val="79999"/>
                </a:srgbClr>
              </a:solidFill>
              <a:prstDash val="solid"/>
              <a:miter lim="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033">
                <a:defRPr/>
              </a:pPr>
              <a:r>
                <a:rPr lang="en-US" sz="1400" dirty="0">
                  <a:solidFill>
                    <a:srgbClr val="FFFFFF"/>
                  </a:solidFill>
                  <a:effectLst>
                    <a:outerShdw blurRad="38100" dist="38100" dir="2700000" algn="tl">
                      <a:srgbClr val="000000"/>
                    </a:outerShdw>
                  </a:effectLst>
                  <a:latin typeface="Calibri"/>
                  <a:cs typeface="Gill Sans" charset="0"/>
                </a:rPr>
                <a:t>Medium β</a:t>
              </a:r>
              <a:endParaRPr lang="en-US" sz="1600" dirty="0">
                <a:solidFill>
                  <a:prstClr val="black"/>
                </a:solidFill>
                <a:latin typeface="Calibri"/>
                <a:cs typeface="Gill Sans Light" charset="0"/>
              </a:endParaRPr>
            </a:p>
          </p:txBody>
        </p:sp>
        <p:sp>
          <p:nvSpPr>
            <p:cNvPr id="75" name="AutoShape 13"/>
            <p:cNvSpPr>
              <a:spLocks/>
            </p:cNvSpPr>
            <p:nvPr/>
          </p:nvSpPr>
          <p:spPr bwMode="auto">
            <a:xfrm>
              <a:off x="8095711" y="641151"/>
              <a:ext cx="1271049" cy="482146"/>
            </a:xfrm>
            <a:prstGeom prst="roundRect">
              <a:avLst>
                <a:gd name="adj" fmla="val 26315"/>
              </a:avLst>
            </a:prstGeom>
            <a:solidFill>
              <a:srgbClr val="0196FC">
                <a:alpha val="79999"/>
              </a:srgbClr>
            </a:solidFill>
            <a:ln w="25400" cap="flat" cmpd="sng">
              <a:solidFill>
                <a:srgbClr val="606060">
                  <a:alpha val="79999"/>
                </a:srgbClr>
              </a:solidFill>
              <a:prstDash val="solid"/>
              <a:miter lim="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033">
                <a:defRPr/>
              </a:pPr>
              <a:r>
                <a:rPr lang="en-US" sz="1400">
                  <a:solidFill>
                    <a:srgbClr val="FFFFFF"/>
                  </a:solidFill>
                  <a:effectLst>
                    <a:outerShdw blurRad="38100" dist="38100" dir="2700000" algn="tl">
                      <a:srgbClr val="000000"/>
                    </a:outerShdw>
                  </a:effectLst>
                  <a:latin typeface="Calibri"/>
                  <a:cs typeface="Gill Sans" charset="0"/>
                </a:rPr>
                <a:t>High β</a:t>
              </a:r>
              <a:endParaRPr lang="en-US" sz="1600">
                <a:solidFill>
                  <a:prstClr val="black"/>
                </a:solidFill>
                <a:latin typeface="Calibri"/>
                <a:cs typeface="Gill Sans Light" charset="0"/>
              </a:endParaRPr>
            </a:p>
          </p:txBody>
        </p:sp>
        <p:sp>
          <p:nvSpPr>
            <p:cNvPr id="76" name="AutoShape 14"/>
            <p:cNvSpPr>
              <a:spLocks/>
            </p:cNvSpPr>
            <p:nvPr/>
          </p:nvSpPr>
          <p:spPr bwMode="auto">
            <a:xfrm>
              <a:off x="4342576" y="648846"/>
              <a:ext cx="775919" cy="469322"/>
            </a:xfrm>
            <a:prstGeom prst="roundRect">
              <a:avLst>
                <a:gd name="adj" fmla="val 21620"/>
              </a:avLst>
            </a:prstGeom>
            <a:solidFill>
              <a:srgbClr val="FFD479">
                <a:alpha val="89999"/>
              </a:srgbClr>
            </a:solidFill>
            <a:ln w="25400" cap="flat" cmpd="sng">
              <a:solidFill>
                <a:srgbClr val="606060">
                  <a:alpha val="89999"/>
                </a:srgbClr>
              </a:solidFill>
              <a:prstDash val="solid"/>
              <a:miter lim="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033">
                <a:defRPr/>
              </a:pPr>
              <a:r>
                <a:rPr lang="en-US" sz="1400">
                  <a:solidFill>
                    <a:srgbClr val="FFFFFF"/>
                  </a:solidFill>
                  <a:effectLst>
                    <a:outerShdw blurRad="38100" dist="38100" dir="2700000" algn="tl">
                      <a:srgbClr val="000000"/>
                    </a:outerShdw>
                  </a:effectLst>
                  <a:latin typeface="Calibri"/>
                  <a:cs typeface="Gill Sans" charset="0"/>
                </a:rPr>
                <a:t>DTL</a:t>
              </a:r>
              <a:endParaRPr lang="en-US" sz="1600">
                <a:solidFill>
                  <a:prstClr val="black"/>
                </a:solidFill>
                <a:latin typeface="Calibri"/>
                <a:cs typeface="Gill Sans Light" charset="0"/>
              </a:endParaRPr>
            </a:p>
          </p:txBody>
        </p:sp>
        <p:sp>
          <p:nvSpPr>
            <p:cNvPr id="77" name="AutoShape 15"/>
            <p:cNvSpPr>
              <a:spLocks/>
            </p:cNvSpPr>
            <p:nvPr/>
          </p:nvSpPr>
          <p:spPr bwMode="auto">
            <a:xfrm>
              <a:off x="3303016" y="648846"/>
              <a:ext cx="861656" cy="469322"/>
            </a:xfrm>
            <a:prstGeom prst="roundRect">
              <a:avLst>
                <a:gd name="adj" fmla="val 29731"/>
              </a:avLst>
            </a:prstGeom>
            <a:solidFill>
              <a:srgbClr val="FE7C1A">
                <a:alpha val="89999"/>
              </a:srgbClr>
            </a:solidFill>
            <a:ln w="25400" cap="flat" cmpd="sng">
              <a:solidFill>
                <a:srgbClr val="606060">
                  <a:alpha val="89999"/>
                </a:srgbClr>
              </a:solidFill>
              <a:prstDash val="solid"/>
              <a:miter lim="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033">
                <a:defRPr/>
              </a:pPr>
              <a:r>
                <a:rPr lang="en-US" sz="1400" dirty="0">
                  <a:solidFill>
                    <a:srgbClr val="FFFFFF"/>
                  </a:solidFill>
                  <a:effectLst>
                    <a:outerShdw blurRad="38100" dist="38100" dir="2700000" algn="tl">
                      <a:srgbClr val="000000"/>
                    </a:outerShdw>
                  </a:effectLst>
                  <a:latin typeface="Calibri"/>
                  <a:cs typeface="Gill Sans" charset="0"/>
                </a:rPr>
                <a:t>MEBT</a:t>
              </a:r>
              <a:endParaRPr lang="en-US" sz="1600" dirty="0">
                <a:solidFill>
                  <a:prstClr val="black"/>
                </a:solidFill>
                <a:latin typeface="Calibri"/>
                <a:cs typeface="Gill Sans Light" charset="0"/>
              </a:endParaRPr>
            </a:p>
          </p:txBody>
        </p:sp>
        <p:sp>
          <p:nvSpPr>
            <p:cNvPr id="78" name="AutoShape 16"/>
            <p:cNvSpPr>
              <a:spLocks/>
            </p:cNvSpPr>
            <p:nvPr/>
          </p:nvSpPr>
          <p:spPr bwMode="auto">
            <a:xfrm>
              <a:off x="2235591" y="648846"/>
              <a:ext cx="870230" cy="469322"/>
            </a:xfrm>
            <a:prstGeom prst="roundRect">
              <a:avLst>
                <a:gd name="adj" fmla="val 29731"/>
              </a:avLst>
            </a:prstGeom>
            <a:solidFill>
              <a:srgbClr val="FD2612">
                <a:alpha val="89999"/>
              </a:srgbClr>
            </a:solidFill>
            <a:ln w="25400" cap="flat" cmpd="sng">
              <a:solidFill>
                <a:srgbClr val="606060">
                  <a:alpha val="89999"/>
                </a:srgbClr>
              </a:solidFill>
              <a:prstDash val="solid"/>
              <a:miter lim="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033">
                <a:defRPr/>
              </a:pPr>
              <a:r>
                <a:rPr lang="en-US" sz="1400" dirty="0">
                  <a:solidFill>
                    <a:srgbClr val="FFFFFF"/>
                  </a:solidFill>
                  <a:effectLst>
                    <a:outerShdw blurRad="38100" dist="38100" dir="2700000" algn="tl">
                      <a:srgbClr val="000000"/>
                    </a:outerShdw>
                  </a:effectLst>
                  <a:latin typeface="Calibri"/>
                  <a:cs typeface="Gill Sans" charset="0"/>
                </a:rPr>
                <a:t>RFQ</a:t>
              </a:r>
              <a:endParaRPr lang="en-US" sz="1600" dirty="0">
                <a:solidFill>
                  <a:prstClr val="black"/>
                </a:solidFill>
                <a:latin typeface="Calibri"/>
                <a:cs typeface="Gill Sans Light" charset="0"/>
              </a:endParaRPr>
            </a:p>
          </p:txBody>
        </p:sp>
        <p:sp>
          <p:nvSpPr>
            <p:cNvPr id="79" name="AutoShape 17"/>
            <p:cNvSpPr>
              <a:spLocks/>
            </p:cNvSpPr>
            <p:nvPr/>
          </p:nvSpPr>
          <p:spPr bwMode="auto">
            <a:xfrm>
              <a:off x="1219609" y="648846"/>
              <a:ext cx="870230" cy="469322"/>
            </a:xfrm>
            <a:prstGeom prst="roundRect">
              <a:avLst>
                <a:gd name="adj" fmla="val 27028"/>
              </a:avLst>
            </a:prstGeom>
            <a:solidFill>
              <a:srgbClr val="FE7E78">
                <a:alpha val="89999"/>
              </a:srgbClr>
            </a:solidFill>
            <a:ln w="25400" cap="flat" cmpd="sng">
              <a:solidFill>
                <a:srgbClr val="606060">
                  <a:alpha val="89999"/>
                </a:srgbClr>
              </a:solidFill>
              <a:prstDash val="solid"/>
              <a:miter lim="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033">
                <a:defRPr/>
              </a:pPr>
              <a:r>
                <a:rPr lang="en-US" sz="1400">
                  <a:solidFill>
                    <a:srgbClr val="FFFFFF"/>
                  </a:solidFill>
                  <a:effectLst>
                    <a:outerShdw blurRad="38100" dist="38100" dir="2700000" algn="tl">
                      <a:srgbClr val="000000"/>
                    </a:outerShdw>
                  </a:effectLst>
                  <a:latin typeface="Calibri"/>
                  <a:cs typeface="Gill Sans" charset="0"/>
                </a:rPr>
                <a:t>LEBT</a:t>
              </a:r>
              <a:endParaRPr lang="en-US" sz="1600">
                <a:solidFill>
                  <a:prstClr val="black"/>
                </a:solidFill>
                <a:latin typeface="Calibri"/>
                <a:cs typeface="Gill Sans Light" charset="0"/>
              </a:endParaRPr>
            </a:p>
          </p:txBody>
        </p:sp>
        <p:sp>
          <p:nvSpPr>
            <p:cNvPr id="80" name="AutoShape 18"/>
            <p:cNvSpPr>
              <a:spLocks/>
            </p:cNvSpPr>
            <p:nvPr/>
          </p:nvSpPr>
          <p:spPr bwMode="auto">
            <a:xfrm>
              <a:off x="0" y="648846"/>
              <a:ext cx="1054564" cy="469322"/>
            </a:xfrm>
            <a:prstGeom prst="roundRect">
              <a:avLst>
                <a:gd name="adj" fmla="val 24324"/>
              </a:avLst>
            </a:prstGeom>
            <a:solidFill>
              <a:srgbClr val="EB811A">
                <a:alpha val="89999"/>
              </a:srgbClr>
            </a:solidFill>
            <a:ln w="25400" cap="flat" cmpd="sng">
              <a:solidFill>
                <a:srgbClr val="606060">
                  <a:alpha val="89999"/>
                </a:srgbClr>
              </a:solidFill>
              <a:prstDash val="solid"/>
              <a:miter lim="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033">
                <a:defRPr/>
              </a:pPr>
              <a:r>
                <a:rPr lang="en-US" sz="1400">
                  <a:solidFill>
                    <a:srgbClr val="FFFFFF"/>
                  </a:solidFill>
                  <a:effectLst>
                    <a:outerShdw blurRad="38100" dist="38100" dir="2700000" algn="tl">
                      <a:srgbClr val="000000"/>
                    </a:outerShdw>
                  </a:effectLst>
                  <a:latin typeface="Calibri"/>
                  <a:cs typeface="Gill Sans" charset="0"/>
                </a:rPr>
                <a:t>Source</a:t>
              </a:r>
              <a:endParaRPr lang="en-US" sz="1600">
                <a:solidFill>
                  <a:prstClr val="black"/>
                </a:solidFill>
                <a:latin typeface="Calibri"/>
                <a:cs typeface="Gill Sans Light" charset="0"/>
              </a:endParaRPr>
            </a:p>
          </p:txBody>
        </p:sp>
        <p:sp>
          <p:nvSpPr>
            <p:cNvPr id="81" name="AutoShape 19"/>
            <p:cNvSpPr>
              <a:spLocks/>
            </p:cNvSpPr>
            <p:nvPr/>
          </p:nvSpPr>
          <p:spPr bwMode="auto">
            <a:xfrm>
              <a:off x="9587534" y="648846"/>
              <a:ext cx="1804763" cy="469322"/>
            </a:xfrm>
            <a:prstGeom prst="roundRect">
              <a:avLst>
                <a:gd name="adj" fmla="val 18917"/>
              </a:avLst>
            </a:prstGeom>
            <a:gradFill rotWithShape="0">
              <a:gsLst>
                <a:gs pos="0">
                  <a:srgbClr val="C1B3D1">
                    <a:alpha val="89999"/>
                  </a:srgbClr>
                </a:gs>
                <a:gs pos="50990">
                  <a:srgbClr val="DEBFBA">
                    <a:alpha val="89999"/>
                  </a:srgbClr>
                </a:gs>
                <a:gs pos="81346">
                  <a:srgbClr val="FACBA3">
                    <a:alpha val="89999"/>
                  </a:srgbClr>
                </a:gs>
                <a:gs pos="91818">
                  <a:srgbClr val="FCA58F">
                    <a:alpha val="89999"/>
                  </a:srgbClr>
                </a:gs>
                <a:gs pos="100000">
                  <a:srgbClr val="FE7E7B">
                    <a:alpha val="89999"/>
                  </a:srgbClr>
                </a:gs>
              </a:gsLst>
              <a:lin ang="0"/>
            </a:gradFill>
            <a:ln w="25400" cap="flat" cmpd="sng">
              <a:solidFill>
                <a:srgbClr val="606060">
                  <a:alpha val="89999"/>
                </a:srgbClr>
              </a:solidFill>
              <a:prstDash val="solid"/>
              <a:miter lim="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033">
                <a:defRPr/>
              </a:pPr>
              <a:r>
                <a:rPr lang="en-US" sz="1100">
                  <a:solidFill>
                    <a:srgbClr val="FFFFFF"/>
                  </a:solidFill>
                  <a:effectLst>
                    <a:outerShdw blurRad="38100" dist="38100" dir="2700000" algn="tl">
                      <a:srgbClr val="000000"/>
                    </a:outerShdw>
                  </a:effectLst>
                  <a:latin typeface="Calibri"/>
                  <a:cs typeface="Gill Sans" charset="0"/>
                </a:rPr>
                <a:t>HEBT &amp; Contingency</a:t>
              </a:r>
              <a:endParaRPr lang="en-US" sz="1600">
                <a:solidFill>
                  <a:prstClr val="black"/>
                </a:solidFill>
                <a:latin typeface="Calibri"/>
                <a:cs typeface="Gill Sans Light" charset="0"/>
              </a:endParaRPr>
            </a:p>
          </p:txBody>
        </p:sp>
        <p:sp>
          <p:nvSpPr>
            <p:cNvPr id="82" name="AutoShape 20"/>
            <p:cNvSpPr>
              <a:spLocks/>
            </p:cNvSpPr>
            <p:nvPr/>
          </p:nvSpPr>
          <p:spPr bwMode="auto">
            <a:xfrm>
              <a:off x="11583060" y="405207"/>
              <a:ext cx="964541" cy="966856"/>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E7E78">
                <a:alpha val="79999"/>
              </a:srgbClr>
            </a:solidFill>
            <a:ln w="25400" cap="flat" cmpd="sng">
              <a:solidFill>
                <a:srgbClr val="7A7A7A">
                  <a:alpha val="79999"/>
                </a:srgbClr>
              </a:solidFill>
              <a:prstDash val="solid"/>
              <a:miter lim="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033">
                <a:lnSpc>
                  <a:spcPct val="120000"/>
                </a:lnSpc>
                <a:defRPr/>
              </a:pPr>
              <a:r>
                <a:rPr lang="en-US" sz="1400" dirty="0">
                  <a:solidFill>
                    <a:srgbClr val="FFFFFF"/>
                  </a:solidFill>
                  <a:effectLst>
                    <a:outerShdw blurRad="38100" dist="38100" dir="2700000" algn="tl">
                      <a:srgbClr val="000000"/>
                    </a:outerShdw>
                  </a:effectLst>
                  <a:latin typeface="Calibri"/>
                  <a:cs typeface="Gill Sans" charset="0"/>
                </a:rPr>
                <a:t>Target</a:t>
              </a:r>
              <a:endParaRPr lang="en-US" sz="1600" dirty="0">
                <a:solidFill>
                  <a:prstClr val="black"/>
                </a:solidFill>
                <a:latin typeface="Calibri"/>
                <a:cs typeface="Gill Sans Light" charset="0"/>
              </a:endParaRPr>
            </a:p>
          </p:txBody>
        </p:sp>
        <p:sp>
          <p:nvSpPr>
            <p:cNvPr id="83" name="Line 21"/>
            <p:cNvSpPr>
              <a:spLocks noChangeShapeType="1"/>
            </p:cNvSpPr>
            <p:nvPr/>
          </p:nvSpPr>
          <p:spPr bwMode="auto">
            <a:xfrm flipH="1">
              <a:off x="1041704" y="889918"/>
              <a:ext cx="190765" cy="0"/>
            </a:xfrm>
            <a:prstGeom prst="line">
              <a:avLst/>
            </a:prstGeom>
            <a:noFill/>
            <a:ln w="25400" cap="flat" cmpd="sng">
              <a:solidFill>
                <a:srgbClr val="000000"/>
              </a:solidFill>
              <a:prstDash val="solid"/>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701">
                <a:defRPr/>
              </a:pPr>
              <a:endParaRPr lang="en-US" sz="900">
                <a:solidFill>
                  <a:prstClr val="black"/>
                </a:solidFill>
                <a:latin typeface="Helvetica" charset="0"/>
                <a:cs typeface="Helvetica" charset="0"/>
                <a:sym typeface="Helvetica" charset="0"/>
              </a:endParaRPr>
            </a:p>
          </p:txBody>
        </p:sp>
        <p:sp>
          <p:nvSpPr>
            <p:cNvPr id="84" name="Line 22"/>
            <p:cNvSpPr>
              <a:spLocks noChangeShapeType="1"/>
            </p:cNvSpPr>
            <p:nvPr/>
          </p:nvSpPr>
          <p:spPr bwMode="auto">
            <a:xfrm flipH="1">
              <a:off x="2083408" y="889918"/>
              <a:ext cx="190765" cy="0"/>
            </a:xfrm>
            <a:prstGeom prst="line">
              <a:avLst/>
            </a:prstGeom>
            <a:noFill/>
            <a:ln w="25400" cap="flat" cmpd="sng">
              <a:solidFill>
                <a:srgbClr val="000000"/>
              </a:solidFill>
              <a:prstDash val="solid"/>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701">
                <a:defRPr/>
              </a:pPr>
              <a:endParaRPr lang="en-US" sz="900">
                <a:solidFill>
                  <a:prstClr val="black"/>
                </a:solidFill>
                <a:latin typeface="Helvetica" charset="0"/>
                <a:cs typeface="Helvetica" charset="0"/>
                <a:sym typeface="Helvetica" charset="0"/>
              </a:endParaRPr>
            </a:p>
          </p:txBody>
        </p:sp>
        <p:sp>
          <p:nvSpPr>
            <p:cNvPr id="85" name="Line 23"/>
            <p:cNvSpPr>
              <a:spLocks noChangeShapeType="1"/>
            </p:cNvSpPr>
            <p:nvPr/>
          </p:nvSpPr>
          <p:spPr bwMode="auto">
            <a:xfrm flipH="1">
              <a:off x="3112251" y="889918"/>
              <a:ext cx="190765" cy="0"/>
            </a:xfrm>
            <a:prstGeom prst="line">
              <a:avLst/>
            </a:prstGeom>
            <a:noFill/>
            <a:ln w="25400" cap="flat" cmpd="sng">
              <a:solidFill>
                <a:srgbClr val="000000"/>
              </a:solidFill>
              <a:prstDash val="solid"/>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701">
                <a:defRPr/>
              </a:pPr>
              <a:endParaRPr lang="en-US" sz="900">
                <a:solidFill>
                  <a:prstClr val="black"/>
                </a:solidFill>
                <a:latin typeface="Helvetica" charset="0"/>
                <a:cs typeface="Helvetica" charset="0"/>
                <a:sym typeface="Helvetica" charset="0"/>
              </a:endParaRPr>
            </a:p>
          </p:txBody>
        </p:sp>
        <p:sp>
          <p:nvSpPr>
            <p:cNvPr id="86" name="Line 24"/>
            <p:cNvSpPr>
              <a:spLocks noChangeShapeType="1"/>
            </p:cNvSpPr>
            <p:nvPr/>
          </p:nvSpPr>
          <p:spPr bwMode="auto">
            <a:xfrm flipH="1">
              <a:off x="4164672" y="889918"/>
              <a:ext cx="190764" cy="0"/>
            </a:xfrm>
            <a:prstGeom prst="line">
              <a:avLst/>
            </a:prstGeom>
            <a:noFill/>
            <a:ln w="25400" cap="flat" cmpd="sng">
              <a:solidFill>
                <a:srgbClr val="000000"/>
              </a:solidFill>
              <a:prstDash val="solid"/>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701">
                <a:defRPr/>
              </a:pPr>
              <a:endParaRPr lang="en-US" sz="900">
                <a:solidFill>
                  <a:prstClr val="black"/>
                </a:solidFill>
                <a:latin typeface="Helvetica" charset="0"/>
                <a:cs typeface="Helvetica" charset="0"/>
                <a:sym typeface="Helvetica" charset="0"/>
              </a:endParaRPr>
            </a:p>
          </p:txBody>
        </p:sp>
        <p:sp>
          <p:nvSpPr>
            <p:cNvPr id="87" name="Line 25"/>
            <p:cNvSpPr>
              <a:spLocks noChangeShapeType="1"/>
            </p:cNvSpPr>
            <p:nvPr/>
          </p:nvSpPr>
          <p:spPr bwMode="auto">
            <a:xfrm flipH="1">
              <a:off x="5131356" y="889918"/>
              <a:ext cx="317227" cy="0"/>
            </a:xfrm>
            <a:prstGeom prst="line">
              <a:avLst/>
            </a:prstGeom>
            <a:noFill/>
            <a:ln w="50800" cap="flat" cmpd="sng">
              <a:solidFill>
                <a:srgbClr val="7B219F"/>
              </a:solidFill>
              <a:prstDash val="solid"/>
              <a:round/>
              <a:headEnd type="stealth"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701">
                <a:defRPr/>
              </a:pPr>
              <a:endParaRPr lang="en-US" sz="900">
                <a:solidFill>
                  <a:prstClr val="black"/>
                </a:solidFill>
                <a:latin typeface="Helvetica" charset="0"/>
                <a:cs typeface="Helvetica" charset="0"/>
                <a:sym typeface="Helvetica" charset="0"/>
              </a:endParaRPr>
            </a:p>
          </p:txBody>
        </p:sp>
        <p:sp>
          <p:nvSpPr>
            <p:cNvPr id="88" name="Line 26"/>
            <p:cNvSpPr>
              <a:spLocks noChangeShapeType="1"/>
            </p:cNvSpPr>
            <p:nvPr/>
          </p:nvSpPr>
          <p:spPr bwMode="auto">
            <a:xfrm flipH="1">
              <a:off x="6438844" y="889918"/>
              <a:ext cx="190765" cy="0"/>
            </a:xfrm>
            <a:prstGeom prst="line">
              <a:avLst/>
            </a:prstGeom>
            <a:noFill/>
            <a:ln w="25400" cap="flat" cmpd="sng">
              <a:solidFill>
                <a:srgbClr val="000000"/>
              </a:solidFill>
              <a:prstDash val="solid"/>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701">
                <a:defRPr/>
              </a:pPr>
              <a:endParaRPr lang="en-US" sz="900">
                <a:solidFill>
                  <a:prstClr val="black"/>
                </a:solidFill>
                <a:latin typeface="Helvetica" charset="0"/>
                <a:cs typeface="Helvetica" charset="0"/>
                <a:sym typeface="Helvetica" charset="0"/>
              </a:endParaRPr>
            </a:p>
          </p:txBody>
        </p:sp>
        <p:sp>
          <p:nvSpPr>
            <p:cNvPr id="89" name="Line 27"/>
            <p:cNvSpPr>
              <a:spLocks noChangeShapeType="1"/>
            </p:cNvSpPr>
            <p:nvPr/>
          </p:nvSpPr>
          <p:spPr bwMode="auto">
            <a:xfrm flipH="1">
              <a:off x="7836356" y="889918"/>
              <a:ext cx="242208" cy="0"/>
            </a:xfrm>
            <a:prstGeom prst="line">
              <a:avLst/>
            </a:prstGeom>
            <a:noFill/>
            <a:ln w="25400" cap="flat" cmpd="sng">
              <a:solidFill>
                <a:srgbClr val="000000"/>
              </a:solidFill>
              <a:prstDash val="solid"/>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701">
                <a:defRPr/>
              </a:pPr>
              <a:endParaRPr lang="en-US" sz="900">
                <a:solidFill>
                  <a:prstClr val="black"/>
                </a:solidFill>
                <a:latin typeface="Helvetica" charset="0"/>
                <a:cs typeface="Helvetica" charset="0"/>
                <a:sym typeface="Helvetica" charset="0"/>
              </a:endParaRPr>
            </a:p>
          </p:txBody>
        </p:sp>
        <p:sp>
          <p:nvSpPr>
            <p:cNvPr id="90" name="Line 28"/>
            <p:cNvSpPr>
              <a:spLocks noChangeShapeType="1"/>
            </p:cNvSpPr>
            <p:nvPr/>
          </p:nvSpPr>
          <p:spPr bwMode="auto">
            <a:xfrm flipH="1">
              <a:off x="9398913" y="889918"/>
              <a:ext cx="188621" cy="0"/>
            </a:xfrm>
            <a:prstGeom prst="line">
              <a:avLst/>
            </a:prstGeom>
            <a:noFill/>
            <a:ln w="25400" cap="flat" cmpd="sng">
              <a:solidFill>
                <a:srgbClr val="000000"/>
              </a:solidFill>
              <a:prstDash val="solid"/>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701">
                <a:defRPr/>
              </a:pPr>
              <a:endParaRPr lang="en-US" sz="900">
                <a:solidFill>
                  <a:prstClr val="black"/>
                </a:solidFill>
                <a:latin typeface="Helvetica" charset="0"/>
                <a:cs typeface="Helvetica" charset="0"/>
                <a:sym typeface="Helvetica" charset="0"/>
              </a:endParaRPr>
            </a:p>
          </p:txBody>
        </p:sp>
        <p:sp>
          <p:nvSpPr>
            <p:cNvPr id="91" name="Line 29"/>
            <p:cNvSpPr>
              <a:spLocks noChangeShapeType="1"/>
            </p:cNvSpPr>
            <p:nvPr/>
          </p:nvSpPr>
          <p:spPr bwMode="auto">
            <a:xfrm flipH="1">
              <a:off x="11392296" y="889918"/>
              <a:ext cx="190764" cy="0"/>
            </a:xfrm>
            <a:prstGeom prst="line">
              <a:avLst/>
            </a:prstGeom>
            <a:noFill/>
            <a:ln w="25400" cap="flat" cmpd="sng">
              <a:solidFill>
                <a:srgbClr val="000000"/>
              </a:solidFill>
              <a:prstDash val="solid"/>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701">
                <a:defRPr/>
              </a:pPr>
              <a:endParaRPr lang="en-US" sz="900">
                <a:solidFill>
                  <a:prstClr val="black"/>
                </a:solidFill>
                <a:latin typeface="Helvetica" charset="0"/>
                <a:cs typeface="Helvetica" charset="0"/>
                <a:sym typeface="Helvetica" charset="0"/>
              </a:endParaRPr>
            </a:p>
          </p:txBody>
        </p:sp>
        <p:sp>
          <p:nvSpPr>
            <p:cNvPr id="92" name="Line 30"/>
            <p:cNvSpPr>
              <a:spLocks noChangeShapeType="1"/>
            </p:cNvSpPr>
            <p:nvPr/>
          </p:nvSpPr>
          <p:spPr bwMode="auto">
            <a:xfrm flipH="1">
              <a:off x="1892644" y="482146"/>
              <a:ext cx="203625" cy="0"/>
            </a:xfrm>
            <a:prstGeom prst="line">
              <a:avLst/>
            </a:prstGeom>
            <a:noFill/>
            <a:ln w="19050" cap="flat" cmpd="sng">
              <a:solidFill>
                <a:srgbClr val="000000"/>
              </a:solidFill>
              <a:prstDash val="solid"/>
              <a:round/>
              <a:headEnd type="arrow"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701">
                <a:defRPr/>
              </a:pPr>
              <a:endParaRPr lang="en-US" sz="900">
                <a:solidFill>
                  <a:prstClr val="black"/>
                </a:solidFill>
                <a:latin typeface="Helvetica" charset="0"/>
                <a:cs typeface="Helvetica" charset="0"/>
                <a:sym typeface="Helvetica" charset="0"/>
              </a:endParaRPr>
            </a:p>
          </p:txBody>
        </p:sp>
        <p:sp>
          <p:nvSpPr>
            <p:cNvPr id="93" name="Line 31"/>
            <p:cNvSpPr>
              <a:spLocks noChangeShapeType="1"/>
            </p:cNvSpPr>
            <p:nvPr/>
          </p:nvSpPr>
          <p:spPr bwMode="auto">
            <a:xfrm flipH="1">
              <a:off x="1245330" y="482146"/>
              <a:ext cx="190764" cy="0"/>
            </a:xfrm>
            <a:prstGeom prst="line">
              <a:avLst/>
            </a:prstGeom>
            <a:noFill/>
            <a:ln w="19050" cap="flat" cmpd="sng">
              <a:solidFill>
                <a:srgbClr val="000000"/>
              </a:solidFill>
              <a:prstDash val="solid"/>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701">
                <a:defRPr/>
              </a:pPr>
              <a:endParaRPr lang="en-US" sz="900">
                <a:solidFill>
                  <a:prstClr val="black"/>
                </a:solidFill>
                <a:latin typeface="Helvetica" charset="0"/>
                <a:cs typeface="Helvetica" charset="0"/>
                <a:sym typeface="Helvetica" charset="0"/>
              </a:endParaRPr>
            </a:p>
          </p:txBody>
        </p:sp>
        <p:sp>
          <p:nvSpPr>
            <p:cNvPr id="94" name="AutoShape 32"/>
            <p:cNvSpPr>
              <a:spLocks/>
            </p:cNvSpPr>
            <p:nvPr/>
          </p:nvSpPr>
          <p:spPr bwMode="auto">
            <a:xfrm>
              <a:off x="1386796" y="305189"/>
              <a:ext cx="544430"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033">
                <a:defRPr/>
              </a:pPr>
              <a:r>
                <a:rPr lang="en-US" sz="1100" dirty="0">
                  <a:solidFill>
                    <a:prstClr val="black"/>
                  </a:solidFill>
                  <a:latin typeface="Calibri"/>
                  <a:cs typeface="Gill Sans" charset="0"/>
                </a:rPr>
                <a:t>2.4 m</a:t>
              </a:r>
              <a:endParaRPr lang="en-US" sz="1600" dirty="0">
                <a:solidFill>
                  <a:prstClr val="black"/>
                </a:solidFill>
                <a:latin typeface="Calibri"/>
                <a:cs typeface="Gill Sans Light" charset="0"/>
              </a:endParaRPr>
            </a:p>
          </p:txBody>
        </p:sp>
        <p:sp>
          <p:nvSpPr>
            <p:cNvPr id="95" name="Line 33"/>
            <p:cNvSpPr>
              <a:spLocks noChangeShapeType="1"/>
            </p:cNvSpPr>
            <p:nvPr/>
          </p:nvSpPr>
          <p:spPr bwMode="auto">
            <a:xfrm flipH="1">
              <a:off x="2934347" y="482146"/>
              <a:ext cx="177903" cy="0"/>
            </a:xfrm>
            <a:prstGeom prst="line">
              <a:avLst/>
            </a:prstGeom>
            <a:noFill/>
            <a:ln w="19050" cap="flat" cmpd="sng">
              <a:solidFill>
                <a:srgbClr val="000000"/>
              </a:solidFill>
              <a:prstDash val="solid"/>
              <a:round/>
              <a:headEnd type="arrow"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701">
                <a:defRPr/>
              </a:pPr>
              <a:endParaRPr lang="en-US" sz="900">
                <a:solidFill>
                  <a:prstClr val="black"/>
                </a:solidFill>
                <a:latin typeface="Helvetica" charset="0"/>
                <a:cs typeface="Helvetica" charset="0"/>
                <a:sym typeface="Helvetica" charset="0"/>
              </a:endParaRPr>
            </a:p>
          </p:txBody>
        </p:sp>
        <p:sp>
          <p:nvSpPr>
            <p:cNvPr id="96" name="Line 34"/>
            <p:cNvSpPr>
              <a:spLocks noChangeShapeType="1"/>
            </p:cNvSpPr>
            <p:nvPr/>
          </p:nvSpPr>
          <p:spPr bwMode="auto">
            <a:xfrm flipH="1">
              <a:off x="2261312" y="482146"/>
              <a:ext cx="165043" cy="0"/>
            </a:xfrm>
            <a:prstGeom prst="line">
              <a:avLst/>
            </a:prstGeom>
            <a:noFill/>
            <a:ln w="19050" cap="flat" cmpd="sng">
              <a:solidFill>
                <a:srgbClr val="000000"/>
              </a:solidFill>
              <a:prstDash val="solid"/>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701">
                <a:defRPr/>
              </a:pPr>
              <a:endParaRPr lang="en-US" sz="900">
                <a:solidFill>
                  <a:prstClr val="black"/>
                </a:solidFill>
                <a:latin typeface="Helvetica" charset="0"/>
                <a:cs typeface="Helvetica" charset="0"/>
                <a:sym typeface="Helvetica" charset="0"/>
              </a:endParaRPr>
            </a:p>
          </p:txBody>
        </p:sp>
        <p:sp>
          <p:nvSpPr>
            <p:cNvPr id="97" name="AutoShape 35"/>
            <p:cNvSpPr>
              <a:spLocks/>
            </p:cNvSpPr>
            <p:nvPr/>
          </p:nvSpPr>
          <p:spPr bwMode="auto">
            <a:xfrm>
              <a:off x="2409208" y="305189"/>
              <a:ext cx="546574"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033">
                <a:defRPr/>
              </a:pPr>
              <a:r>
                <a:rPr lang="en-US" sz="1100" dirty="0">
                  <a:solidFill>
                    <a:prstClr val="black"/>
                  </a:solidFill>
                  <a:latin typeface="Calibri"/>
                  <a:cs typeface="Gill Sans" charset="0"/>
                </a:rPr>
                <a:t>4.6 m</a:t>
              </a:r>
              <a:endParaRPr lang="en-US" sz="1600" dirty="0">
                <a:solidFill>
                  <a:prstClr val="black"/>
                </a:solidFill>
                <a:latin typeface="Calibri"/>
                <a:cs typeface="Gill Sans Light" charset="0"/>
              </a:endParaRPr>
            </a:p>
          </p:txBody>
        </p:sp>
        <p:sp>
          <p:nvSpPr>
            <p:cNvPr id="98" name="Line 36"/>
            <p:cNvSpPr>
              <a:spLocks noChangeShapeType="1"/>
            </p:cNvSpPr>
            <p:nvPr/>
          </p:nvSpPr>
          <p:spPr bwMode="auto">
            <a:xfrm flipH="1">
              <a:off x="3986768" y="482146"/>
              <a:ext cx="177905" cy="0"/>
            </a:xfrm>
            <a:prstGeom prst="line">
              <a:avLst/>
            </a:prstGeom>
            <a:noFill/>
            <a:ln w="19050" cap="flat" cmpd="sng">
              <a:solidFill>
                <a:srgbClr val="000000"/>
              </a:solidFill>
              <a:prstDash val="solid"/>
              <a:round/>
              <a:headEnd type="arrow"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701">
                <a:defRPr/>
              </a:pPr>
              <a:endParaRPr lang="en-US" sz="900">
                <a:solidFill>
                  <a:prstClr val="black"/>
                </a:solidFill>
                <a:latin typeface="Helvetica" charset="0"/>
                <a:cs typeface="Helvetica" charset="0"/>
                <a:sym typeface="Helvetica" charset="0"/>
              </a:endParaRPr>
            </a:p>
          </p:txBody>
        </p:sp>
        <p:sp>
          <p:nvSpPr>
            <p:cNvPr id="99" name="Line 37"/>
            <p:cNvSpPr>
              <a:spLocks noChangeShapeType="1"/>
            </p:cNvSpPr>
            <p:nvPr/>
          </p:nvSpPr>
          <p:spPr bwMode="auto">
            <a:xfrm flipH="1">
              <a:off x="3352314" y="482146"/>
              <a:ext cx="165044" cy="0"/>
            </a:xfrm>
            <a:prstGeom prst="line">
              <a:avLst/>
            </a:prstGeom>
            <a:noFill/>
            <a:ln w="19050" cap="flat" cmpd="sng">
              <a:solidFill>
                <a:srgbClr val="000000"/>
              </a:solidFill>
              <a:prstDash val="solid"/>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701">
                <a:defRPr/>
              </a:pPr>
              <a:endParaRPr lang="en-US" sz="900">
                <a:solidFill>
                  <a:prstClr val="black"/>
                </a:solidFill>
                <a:latin typeface="Helvetica" charset="0"/>
                <a:cs typeface="Helvetica" charset="0"/>
                <a:sym typeface="Helvetica" charset="0"/>
              </a:endParaRPr>
            </a:p>
          </p:txBody>
        </p:sp>
        <p:sp>
          <p:nvSpPr>
            <p:cNvPr id="100" name="AutoShape 38"/>
            <p:cNvSpPr>
              <a:spLocks/>
            </p:cNvSpPr>
            <p:nvPr/>
          </p:nvSpPr>
          <p:spPr bwMode="auto">
            <a:xfrm>
              <a:off x="3476633" y="305189"/>
              <a:ext cx="546574"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033">
                <a:defRPr/>
              </a:pPr>
              <a:r>
                <a:rPr lang="en-US" sz="1100">
                  <a:solidFill>
                    <a:prstClr val="black"/>
                  </a:solidFill>
                  <a:latin typeface="Calibri"/>
                  <a:cs typeface="Gill Sans" charset="0"/>
                </a:rPr>
                <a:t>3.8 m</a:t>
              </a:r>
              <a:endParaRPr lang="en-US" sz="1600">
                <a:solidFill>
                  <a:prstClr val="black"/>
                </a:solidFill>
                <a:latin typeface="Calibri"/>
                <a:cs typeface="Gill Sans Light" charset="0"/>
              </a:endParaRPr>
            </a:p>
          </p:txBody>
        </p:sp>
        <p:sp>
          <p:nvSpPr>
            <p:cNvPr id="101" name="Line 39"/>
            <p:cNvSpPr>
              <a:spLocks noChangeShapeType="1"/>
            </p:cNvSpPr>
            <p:nvPr/>
          </p:nvSpPr>
          <p:spPr bwMode="auto">
            <a:xfrm flipH="1">
              <a:off x="5015611" y="482146"/>
              <a:ext cx="141466" cy="0"/>
            </a:xfrm>
            <a:prstGeom prst="line">
              <a:avLst/>
            </a:prstGeom>
            <a:noFill/>
            <a:ln w="19050" cap="flat" cmpd="sng">
              <a:solidFill>
                <a:srgbClr val="000000"/>
              </a:solidFill>
              <a:prstDash val="solid"/>
              <a:round/>
              <a:headEnd type="arrow"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701">
                <a:defRPr/>
              </a:pPr>
              <a:endParaRPr lang="en-US" sz="900">
                <a:solidFill>
                  <a:prstClr val="black"/>
                </a:solidFill>
                <a:latin typeface="Helvetica" charset="0"/>
                <a:cs typeface="Helvetica" charset="0"/>
                <a:sym typeface="Helvetica" charset="0"/>
              </a:endParaRPr>
            </a:p>
          </p:txBody>
        </p:sp>
        <p:sp>
          <p:nvSpPr>
            <p:cNvPr id="102" name="Line 40"/>
            <p:cNvSpPr>
              <a:spLocks noChangeShapeType="1"/>
            </p:cNvSpPr>
            <p:nvPr/>
          </p:nvSpPr>
          <p:spPr bwMode="auto">
            <a:xfrm flipH="1">
              <a:off x="4329715" y="482146"/>
              <a:ext cx="128605" cy="0"/>
            </a:xfrm>
            <a:prstGeom prst="line">
              <a:avLst/>
            </a:prstGeom>
            <a:noFill/>
            <a:ln w="19050" cap="flat" cmpd="sng">
              <a:solidFill>
                <a:srgbClr val="000000"/>
              </a:solidFill>
              <a:prstDash val="solid"/>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701">
                <a:defRPr/>
              </a:pPr>
              <a:endParaRPr lang="en-US" sz="900">
                <a:solidFill>
                  <a:prstClr val="black"/>
                </a:solidFill>
                <a:latin typeface="Helvetica" charset="0"/>
                <a:cs typeface="Helvetica" charset="0"/>
                <a:sym typeface="Helvetica" charset="0"/>
              </a:endParaRPr>
            </a:p>
          </p:txBody>
        </p:sp>
        <p:sp>
          <p:nvSpPr>
            <p:cNvPr id="103" name="AutoShape 41"/>
            <p:cNvSpPr>
              <a:spLocks/>
            </p:cNvSpPr>
            <p:nvPr/>
          </p:nvSpPr>
          <p:spPr bwMode="auto">
            <a:xfrm>
              <a:off x="4488329" y="305189"/>
              <a:ext cx="503705"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033">
                <a:defRPr/>
              </a:pPr>
              <a:r>
                <a:rPr lang="en-US" sz="1100">
                  <a:solidFill>
                    <a:prstClr val="black"/>
                  </a:solidFill>
                  <a:latin typeface="Calibri"/>
                  <a:cs typeface="Gill Sans" charset="0"/>
                </a:rPr>
                <a:t>39 m</a:t>
              </a:r>
              <a:endParaRPr lang="en-US" sz="1600">
                <a:solidFill>
                  <a:prstClr val="black"/>
                </a:solidFill>
                <a:latin typeface="Calibri"/>
                <a:cs typeface="Gill Sans Light" charset="0"/>
              </a:endParaRPr>
            </a:p>
          </p:txBody>
        </p:sp>
        <p:sp>
          <p:nvSpPr>
            <p:cNvPr id="104" name="Line 42"/>
            <p:cNvSpPr>
              <a:spLocks noChangeShapeType="1"/>
            </p:cNvSpPr>
            <p:nvPr/>
          </p:nvSpPr>
          <p:spPr bwMode="auto">
            <a:xfrm flipH="1">
              <a:off x="6235220" y="482146"/>
              <a:ext cx="177903" cy="0"/>
            </a:xfrm>
            <a:prstGeom prst="line">
              <a:avLst/>
            </a:prstGeom>
            <a:noFill/>
            <a:ln w="19050" cap="flat" cmpd="sng">
              <a:solidFill>
                <a:srgbClr val="000000"/>
              </a:solidFill>
              <a:prstDash val="solid"/>
              <a:round/>
              <a:headEnd type="arrow"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701">
                <a:defRPr/>
              </a:pPr>
              <a:endParaRPr lang="en-US" sz="900">
                <a:solidFill>
                  <a:prstClr val="black"/>
                </a:solidFill>
                <a:latin typeface="Helvetica" charset="0"/>
                <a:cs typeface="Helvetica" charset="0"/>
                <a:sym typeface="Helvetica" charset="0"/>
              </a:endParaRPr>
            </a:p>
          </p:txBody>
        </p:sp>
        <p:sp>
          <p:nvSpPr>
            <p:cNvPr id="105" name="Line 43"/>
            <p:cNvSpPr>
              <a:spLocks noChangeShapeType="1"/>
            </p:cNvSpPr>
            <p:nvPr/>
          </p:nvSpPr>
          <p:spPr bwMode="auto">
            <a:xfrm flipH="1">
              <a:off x="5487164" y="482146"/>
              <a:ext cx="165044" cy="0"/>
            </a:xfrm>
            <a:prstGeom prst="line">
              <a:avLst/>
            </a:prstGeom>
            <a:noFill/>
            <a:ln w="19050" cap="flat" cmpd="sng">
              <a:solidFill>
                <a:srgbClr val="000000"/>
              </a:solidFill>
              <a:prstDash val="solid"/>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701">
                <a:defRPr/>
              </a:pPr>
              <a:endParaRPr lang="en-US" sz="900">
                <a:solidFill>
                  <a:prstClr val="black"/>
                </a:solidFill>
                <a:latin typeface="Helvetica" charset="0"/>
                <a:cs typeface="Helvetica" charset="0"/>
                <a:sym typeface="Helvetica" charset="0"/>
              </a:endParaRPr>
            </a:p>
          </p:txBody>
        </p:sp>
        <p:sp>
          <p:nvSpPr>
            <p:cNvPr id="106" name="AutoShape 44"/>
            <p:cNvSpPr>
              <a:spLocks/>
            </p:cNvSpPr>
            <p:nvPr/>
          </p:nvSpPr>
          <p:spPr bwMode="auto">
            <a:xfrm>
              <a:off x="5695077" y="305189"/>
              <a:ext cx="503704"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033">
                <a:defRPr/>
              </a:pPr>
              <a:r>
                <a:rPr lang="en-US" sz="1100">
                  <a:solidFill>
                    <a:prstClr val="black"/>
                  </a:solidFill>
                  <a:latin typeface="Calibri"/>
                  <a:cs typeface="Gill Sans" charset="0"/>
                </a:rPr>
                <a:t>56 m</a:t>
              </a:r>
              <a:endParaRPr lang="en-US" sz="1600">
                <a:solidFill>
                  <a:prstClr val="black"/>
                </a:solidFill>
                <a:latin typeface="Calibri"/>
                <a:cs typeface="Gill Sans Light" charset="0"/>
              </a:endParaRPr>
            </a:p>
          </p:txBody>
        </p:sp>
        <p:sp>
          <p:nvSpPr>
            <p:cNvPr id="107" name="Line 45"/>
            <p:cNvSpPr>
              <a:spLocks noChangeShapeType="1"/>
            </p:cNvSpPr>
            <p:nvPr/>
          </p:nvSpPr>
          <p:spPr bwMode="auto">
            <a:xfrm flipH="1">
              <a:off x="7544851" y="482146"/>
              <a:ext cx="252924" cy="0"/>
            </a:xfrm>
            <a:prstGeom prst="line">
              <a:avLst/>
            </a:prstGeom>
            <a:noFill/>
            <a:ln w="19050" cap="flat" cmpd="sng">
              <a:solidFill>
                <a:srgbClr val="000000"/>
              </a:solidFill>
              <a:prstDash val="solid"/>
              <a:round/>
              <a:headEnd type="arrow"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701">
                <a:defRPr/>
              </a:pPr>
              <a:endParaRPr lang="en-US" sz="900">
                <a:solidFill>
                  <a:prstClr val="black"/>
                </a:solidFill>
                <a:latin typeface="Helvetica" charset="0"/>
                <a:cs typeface="Helvetica" charset="0"/>
                <a:sym typeface="Helvetica" charset="0"/>
              </a:endParaRPr>
            </a:p>
          </p:txBody>
        </p:sp>
        <p:sp>
          <p:nvSpPr>
            <p:cNvPr id="108" name="Line 46"/>
            <p:cNvSpPr>
              <a:spLocks noChangeShapeType="1"/>
            </p:cNvSpPr>
            <p:nvPr/>
          </p:nvSpPr>
          <p:spPr bwMode="auto">
            <a:xfrm flipH="1">
              <a:off x="6629609" y="482146"/>
              <a:ext cx="291506" cy="0"/>
            </a:xfrm>
            <a:prstGeom prst="line">
              <a:avLst/>
            </a:prstGeom>
            <a:noFill/>
            <a:ln w="19050" cap="flat" cmpd="sng">
              <a:solidFill>
                <a:srgbClr val="000000"/>
              </a:solidFill>
              <a:prstDash val="solid"/>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701">
                <a:defRPr/>
              </a:pPr>
              <a:endParaRPr lang="en-US" sz="900">
                <a:solidFill>
                  <a:prstClr val="black"/>
                </a:solidFill>
                <a:latin typeface="Helvetica" charset="0"/>
                <a:cs typeface="Helvetica" charset="0"/>
                <a:sym typeface="Helvetica" charset="0"/>
              </a:endParaRPr>
            </a:p>
          </p:txBody>
        </p:sp>
        <p:sp>
          <p:nvSpPr>
            <p:cNvPr id="109" name="AutoShape 47"/>
            <p:cNvSpPr>
              <a:spLocks/>
            </p:cNvSpPr>
            <p:nvPr/>
          </p:nvSpPr>
          <p:spPr bwMode="auto">
            <a:xfrm>
              <a:off x="6972557" y="305189"/>
              <a:ext cx="503704"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033">
                <a:defRPr/>
              </a:pPr>
              <a:r>
                <a:rPr lang="en-US" sz="1100">
                  <a:solidFill>
                    <a:prstClr val="black"/>
                  </a:solidFill>
                  <a:latin typeface="Calibri"/>
                  <a:cs typeface="Gill Sans" charset="0"/>
                </a:rPr>
                <a:t>77 m</a:t>
              </a:r>
              <a:endParaRPr lang="en-US" sz="1600">
                <a:solidFill>
                  <a:prstClr val="black"/>
                </a:solidFill>
                <a:latin typeface="Calibri"/>
                <a:cs typeface="Gill Sans Light" charset="0"/>
              </a:endParaRPr>
            </a:p>
          </p:txBody>
        </p:sp>
        <p:sp>
          <p:nvSpPr>
            <p:cNvPr id="110" name="Line 48"/>
            <p:cNvSpPr>
              <a:spLocks noChangeShapeType="1"/>
            </p:cNvSpPr>
            <p:nvPr/>
          </p:nvSpPr>
          <p:spPr bwMode="auto">
            <a:xfrm flipH="1">
              <a:off x="9118123" y="482146"/>
              <a:ext cx="293650" cy="0"/>
            </a:xfrm>
            <a:prstGeom prst="line">
              <a:avLst/>
            </a:prstGeom>
            <a:noFill/>
            <a:ln w="19050" cap="flat" cmpd="sng">
              <a:solidFill>
                <a:srgbClr val="000000"/>
              </a:solidFill>
              <a:prstDash val="solid"/>
              <a:round/>
              <a:headEnd type="arrow"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701">
                <a:defRPr/>
              </a:pPr>
              <a:endParaRPr lang="en-US" sz="900">
                <a:solidFill>
                  <a:prstClr val="black"/>
                </a:solidFill>
                <a:latin typeface="Helvetica" charset="0"/>
                <a:cs typeface="Helvetica" charset="0"/>
                <a:sym typeface="Helvetica" charset="0"/>
              </a:endParaRPr>
            </a:p>
          </p:txBody>
        </p:sp>
        <p:sp>
          <p:nvSpPr>
            <p:cNvPr id="111" name="Line 49"/>
            <p:cNvSpPr>
              <a:spLocks noChangeShapeType="1"/>
            </p:cNvSpPr>
            <p:nvPr/>
          </p:nvSpPr>
          <p:spPr bwMode="auto">
            <a:xfrm flipH="1">
              <a:off x="8089280" y="482146"/>
              <a:ext cx="229347" cy="0"/>
            </a:xfrm>
            <a:prstGeom prst="line">
              <a:avLst/>
            </a:prstGeom>
            <a:noFill/>
            <a:ln w="19050" cap="flat" cmpd="sng">
              <a:solidFill>
                <a:srgbClr val="000000"/>
              </a:solidFill>
              <a:prstDash val="solid"/>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701">
                <a:defRPr/>
              </a:pPr>
              <a:endParaRPr lang="en-US" sz="900">
                <a:solidFill>
                  <a:prstClr val="black"/>
                </a:solidFill>
                <a:latin typeface="Helvetica" charset="0"/>
                <a:cs typeface="Helvetica" charset="0"/>
                <a:sym typeface="Helvetica" charset="0"/>
              </a:endParaRPr>
            </a:p>
          </p:txBody>
        </p:sp>
        <p:sp>
          <p:nvSpPr>
            <p:cNvPr id="112" name="AutoShape 50"/>
            <p:cNvSpPr>
              <a:spLocks/>
            </p:cNvSpPr>
            <p:nvPr/>
          </p:nvSpPr>
          <p:spPr bwMode="auto">
            <a:xfrm>
              <a:off x="8410794" y="305189"/>
              <a:ext cx="598016"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033">
                <a:defRPr/>
              </a:pPr>
              <a:r>
                <a:rPr lang="en-US" sz="1100">
                  <a:solidFill>
                    <a:prstClr val="black"/>
                  </a:solidFill>
                  <a:latin typeface="Calibri"/>
                  <a:cs typeface="Gill Sans" charset="0"/>
                </a:rPr>
                <a:t>179 m</a:t>
              </a:r>
              <a:endParaRPr lang="en-US" sz="1600">
                <a:solidFill>
                  <a:prstClr val="black"/>
                </a:solidFill>
                <a:latin typeface="Calibri"/>
                <a:cs typeface="Gill Sans Light" charset="0"/>
              </a:endParaRPr>
            </a:p>
          </p:txBody>
        </p:sp>
        <p:sp>
          <p:nvSpPr>
            <p:cNvPr id="113" name="AutoShape 51"/>
            <p:cNvSpPr>
              <a:spLocks/>
            </p:cNvSpPr>
            <p:nvPr/>
          </p:nvSpPr>
          <p:spPr bwMode="auto">
            <a:xfrm rot="16200000">
              <a:off x="1010251" y="1136948"/>
              <a:ext cx="330833" cy="165044"/>
            </a:xfrm>
            <a:prstGeom prst="rightArrow">
              <a:avLst>
                <a:gd name="adj1" fmla="val 40000"/>
                <a:gd name="adj2" fmla="val 107694"/>
              </a:avLst>
            </a:prstGeom>
            <a:solidFill>
              <a:srgbClr val="FFFFFF"/>
            </a:solidFill>
            <a:ln w="12700" cap="flat" cmpd="sng">
              <a:solidFill>
                <a:srgbClr val="000000"/>
              </a:solidFill>
              <a:prstDash val="solid"/>
              <a:miter lim="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033">
                <a:defRPr/>
              </a:pPr>
              <a:endParaRPr lang="en-US" sz="3200">
                <a:solidFill>
                  <a:srgbClr val="FFFFFF"/>
                </a:solidFill>
                <a:effectLst>
                  <a:outerShdw blurRad="38100" dist="38100" dir="2700000" algn="tl">
                    <a:srgbClr val="DDDDDD"/>
                  </a:outerShdw>
                </a:effectLst>
                <a:latin typeface="Calibri"/>
                <a:cs typeface="Gill Sans" charset="0"/>
              </a:endParaRPr>
            </a:p>
          </p:txBody>
        </p:sp>
        <p:sp>
          <p:nvSpPr>
            <p:cNvPr id="114" name="AutoShape 52"/>
            <p:cNvSpPr>
              <a:spLocks/>
            </p:cNvSpPr>
            <p:nvPr/>
          </p:nvSpPr>
          <p:spPr bwMode="auto">
            <a:xfrm rot="16200000">
              <a:off x="3042216" y="1136948"/>
              <a:ext cx="330833" cy="165044"/>
            </a:xfrm>
            <a:prstGeom prst="rightArrow">
              <a:avLst>
                <a:gd name="adj1" fmla="val 40000"/>
                <a:gd name="adj2" fmla="val 107694"/>
              </a:avLst>
            </a:prstGeom>
            <a:solidFill>
              <a:srgbClr val="FFFFFF"/>
            </a:solidFill>
            <a:ln w="12700" cap="flat" cmpd="sng">
              <a:solidFill>
                <a:srgbClr val="000000"/>
              </a:solidFill>
              <a:prstDash val="solid"/>
              <a:miter lim="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033">
                <a:defRPr/>
              </a:pPr>
              <a:endParaRPr lang="en-US" sz="3200">
                <a:solidFill>
                  <a:srgbClr val="FFFFFF"/>
                </a:solidFill>
                <a:effectLst>
                  <a:outerShdw blurRad="38100" dist="38100" dir="2700000" algn="tl">
                    <a:srgbClr val="DDDDDD"/>
                  </a:outerShdw>
                </a:effectLst>
                <a:latin typeface="Calibri"/>
                <a:cs typeface="Gill Sans" charset="0"/>
              </a:endParaRPr>
            </a:p>
          </p:txBody>
        </p:sp>
        <p:sp>
          <p:nvSpPr>
            <p:cNvPr id="115" name="AutoShape 53"/>
            <p:cNvSpPr>
              <a:spLocks/>
            </p:cNvSpPr>
            <p:nvPr/>
          </p:nvSpPr>
          <p:spPr bwMode="auto">
            <a:xfrm rot="16200000">
              <a:off x="5087042" y="1136948"/>
              <a:ext cx="330833" cy="165044"/>
            </a:xfrm>
            <a:prstGeom prst="rightArrow">
              <a:avLst>
                <a:gd name="adj1" fmla="val 40000"/>
                <a:gd name="adj2" fmla="val 107694"/>
              </a:avLst>
            </a:prstGeom>
            <a:solidFill>
              <a:srgbClr val="FFFFFF"/>
            </a:solidFill>
            <a:ln w="12700" cap="flat" cmpd="sng">
              <a:solidFill>
                <a:srgbClr val="000000"/>
              </a:solidFill>
              <a:prstDash val="solid"/>
              <a:miter lim="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033">
                <a:defRPr/>
              </a:pPr>
              <a:endParaRPr lang="en-US" sz="3200">
                <a:solidFill>
                  <a:srgbClr val="FFFFFF"/>
                </a:solidFill>
                <a:effectLst>
                  <a:outerShdw blurRad="38100" dist="38100" dir="2700000" algn="tl">
                    <a:srgbClr val="DDDDDD"/>
                  </a:outerShdw>
                </a:effectLst>
                <a:latin typeface="Calibri"/>
                <a:cs typeface="Gill Sans" charset="0"/>
              </a:endParaRPr>
            </a:p>
          </p:txBody>
        </p:sp>
        <p:sp>
          <p:nvSpPr>
            <p:cNvPr id="116" name="AutoShape 54"/>
            <p:cNvSpPr>
              <a:spLocks/>
            </p:cNvSpPr>
            <p:nvPr/>
          </p:nvSpPr>
          <p:spPr bwMode="auto">
            <a:xfrm rot="16200000">
              <a:off x="6381670" y="1136948"/>
              <a:ext cx="330833" cy="165044"/>
            </a:xfrm>
            <a:prstGeom prst="rightArrow">
              <a:avLst>
                <a:gd name="adj1" fmla="val 40000"/>
                <a:gd name="adj2" fmla="val 107694"/>
              </a:avLst>
            </a:prstGeom>
            <a:solidFill>
              <a:srgbClr val="FFFFFF"/>
            </a:solidFill>
            <a:ln w="12700" cap="flat" cmpd="sng">
              <a:solidFill>
                <a:srgbClr val="000000"/>
              </a:solidFill>
              <a:prstDash val="solid"/>
              <a:miter lim="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033">
                <a:defRPr/>
              </a:pPr>
              <a:endParaRPr lang="en-US" sz="3200">
                <a:solidFill>
                  <a:srgbClr val="FFFFFF"/>
                </a:solidFill>
                <a:effectLst>
                  <a:outerShdw blurRad="38100" dist="38100" dir="2700000" algn="tl">
                    <a:srgbClr val="DDDDDD"/>
                  </a:outerShdw>
                </a:effectLst>
                <a:latin typeface="Calibri"/>
                <a:cs typeface="Gill Sans" charset="0"/>
              </a:endParaRPr>
            </a:p>
          </p:txBody>
        </p:sp>
        <p:sp>
          <p:nvSpPr>
            <p:cNvPr id="117" name="AutoShape 55"/>
            <p:cNvSpPr>
              <a:spLocks/>
            </p:cNvSpPr>
            <p:nvPr/>
          </p:nvSpPr>
          <p:spPr bwMode="auto">
            <a:xfrm rot="16200000">
              <a:off x="7792043" y="1136948"/>
              <a:ext cx="330833" cy="165044"/>
            </a:xfrm>
            <a:prstGeom prst="rightArrow">
              <a:avLst>
                <a:gd name="adj1" fmla="val 40000"/>
                <a:gd name="adj2" fmla="val 107694"/>
              </a:avLst>
            </a:prstGeom>
            <a:solidFill>
              <a:srgbClr val="FFFFFF"/>
            </a:solidFill>
            <a:ln w="12700" cap="flat" cmpd="sng">
              <a:solidFill>
                <a:srgbClr val="000000"/>
              </a:solidFill>
              <a:prstDash val="solid"/>
              <a:miter lim="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033">
                <a:defRPr/>
              </a:pPr>
              <a:endParaRPr lang="en-US" sz="3200">
                <a:solidFill>
                  <a:srgbClr val="FFFFFF"/>
                </a:solidFill>
                <a:effectLst>
                  <a:outerShdw blurRad="38100" dist="38100" dir="2700000" algn="tl">
                    <a:srgbClr val="DDDDDD"/>
                  </a:outerShdw>
                </a:effectLst>
                <a:latin typeface="Calibri"/>
                <a:cs typeface="Gill Sans" charset="0"/>
              </a:endParaRPr>
            </a:p>
          </p:txBody>
        </p:sp>
        <p:sp>
          <p:nvSpPr>
            <p:cNvPr id="118" name="AutoShape 56"/>
            <p:cNvSpPr>
              <a:spLocks/>
            </p:cNvSpPr>
            <p:nvPr/>
          </p:nvSpPr>
          <p:spPr bwMode="auto">
            <a:xfrm rot="16200000">
              <a:off x="9339594" y="1136948"/>
              <a:ext cx="330833" cy="165044"/>
            </a:xfrm>
            <a:prstGeom prst="rightArrow">
              <a:avLst>
                <a:gd name="adj1" fmla="val 40000"/>
                <a:gd name="adj2" fmla="val 107694"/>
              </a:avLst>
            </a:prstGeom>
            <a:solidFill>
              <a:srgbClr val="FFFFFF"/>
            </a:solidFill>
            <a:ln w="12700" cap="flat" cmpd="sng">
              <a:solidFill>
                <a:srgbClr val="000000"/>
              </a:solidFill>
              <a:prstDash val="solid"/>
              <a:miter lim="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033">
                <a:defRPr/>
              </a:pPr>
              <a:endParaRPr lang="en-US" sz="3200">
                <a:solidFill>
                  <a:srgbClr val="FFFFFF"/>
                </a:solidFill>
                <a:effectLst>
                  <a:outerShdw blurRad="38100" dist="38100" dir="2700000" algn="tl">
                    <a:srgbClr val="DDDDDD"/>
                  </a:outerShdw>
                </a:effectLst>
                <a:latin typeface="Calibri"/>
                <a:cs typeface="Gill Sans" charset="0"/>
              </a:endParaRPr>
            </a:p>
          </p:txBody>
        </p:sp>
        <p:sp>
          <p:nvSpPr>
            <p:cNvPr id="119" name="AutoShape 57"/>
            <p:cNvSpPr>
              <a:spLocks/>
            </p:cNvSpPr>
            <p:nvPr/>
          </p:nvSpPr>
          <p:spPr bwMode="auto">
            <a:xfrm>
              <a:off x="803784" y="1372064"/>
              <a:ext cx="685896" cy="3436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033">
                <a:defRPr/>
              </a:pPr>
              <a:r>
                <a:rPr lang="en-US" sz="1200">
                  <a:solidFill>
                    <a:prstClr val="black"/>
                  </a:solidFill>
                  <a:latin typeface="Calibri"/>
                  <a:cs typeface="Gill Sans" charset="0"/>
                </a:rPr>
                <a:t>75 keV</a:t>
              </a:r>
              <a:endParaRPr lang="en-US" sz="1600">
                <a:solidFill>
                  <a:prstClr val="black"/>
                </a:solidFill>
                <a:latin typeface="Calibri"/>
                <a:cs typeface="Gill Sans Light" charset="0"/>
              </a:endParaRPr>
            </a:p>
          </p:txBody>
        </p:sp>
        <p:sp>
          <p:nvSpPr>
            <p:cNvPr id="120" name="AutoShape 58"/>
            <p:cNvSpPr>
              <a:spLocks/>
            </p:cNvSpPr>
            <p:nvPr/>
          </p:nvSpPr>
          <p:spPr bwMode="auto">
            <a:xfrm>
              <a:off x="2855040" y="1377193"/>
              <a:ext cx="795211" cy="3436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033">
                <a:defRPr/>
              </a:pPr>
              <a:r>
                <a:rPr lang="en-US" sz="1200">
                  <a:solidFill>
                    <a:prstClr val="black"/>
                  </a:solidFill>
                  <a:latin typeface="Calibri"/>
                  <a:cs typeface="Gill Sans" charset="0"/>
                </a:rPr>
                <a:t>3.6 MeV</a:t>
              </a:r>
              <a:endParaRPr lang="en-US" sz="1600">
                <a:solidFill>
                  <a:prstClr val="black"/>
                </a:solidFill>
                <a:latin typeface="Calibri"/>
                <a:cs typeface="Gill Sans Light" charset="0"/>
              </a:endParaRPr>
            </a:p>
          </p:txBody>
        </p:sp>
        <p:sp>
          <p:nvSpPr>
            <p:cNvPr id="121" name="AutoShape 59"/>
            <p:cNvSpPr>
              <a:spLocks/>
            </p:cNvSpPr>
            <p:nvPr/>
          </p:nvSpPr>
          <p:spPr bwMode="auto">
            <a:xfrm>
              <a:off x="4856998" y="1377193"/>
              <a:ext cx="752342" cy="3436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033">
                <a:defRPr/>
              </a:pPr>
              <a:r>
                <a:rPr lang="en-US" sz="1200">
                  <a:solidFill>
                    <a:prstClr val="black"/>
                  </a:solidFill>
                  <a:latin typeface="Calibri"/>
                  <a:cs typeface="Gill Sans" charset="0"/>
                </a:rPr>
                <a:t>90 MeV</a:t>
              </a:r>
              <a:endParaRPr lang="en-US" sz="1600">
                <a:solidFill>
                  <a:prstClr val="black"/>
                </a:solidFill>
                <a:latin typeface="Calibri"/>
                <a:cs typeface="Gill Sans Light" charset="0"/>
              </a:endParaRPr>
            </a:p>
          </p:txBody>
        </p:sp>
        <p:sp>
          <p:nvSpPr>
            <p:cNvPr id="122" name="AutoShape 60"/>
            <p:cNvSpPr>
              <a:spLocks/>
            </p:cNvSpPr>
            <p:nvPr/>
          </p:nvSpPr>
          <p:spPr bwMode="auto">
            <a:xfrm>
              <a:off x="6068033" y="1377193"/>
              <a:ext cx="855225" cy="3436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033">
                <a:defRPr/>
              </a:pPr>
              <a:r>
                <a:rPr lang="en-US" sz="1200">
                  <a:solidFill>
                    <a:prstClr val="black"/>
                  </a:solidFill>
                  <a:latin typeface="Calibri"/>
                  <a:cs typeface="Gill Sans" charset="0"/>
                </a:rPr>
                <a:t>216 MeV</a:t>
              </a:r>
              <a:endParaRPr lang="en-US" sz="1600">
                <a:solidFill>
                  <a:prstClr val="black"/>
                </a:solidFill>
                <a:latin typeface="Calibri"/>
                <a:cs typeface="Gill Sans Light" charset="0"/>
              </a:endParaRPr>
            </a:p>
          </p:txBody>
        </p:sp>
        <p:sp>
          <p:nvSpPr>
            <p:cNvPr id="123" name="AutoShape 61"/>
            <p:cNvSpPr>
              <a:spLocks/>
            </p:cNvSpPr>
            <p:nvPr/>
          </p:nvSpPr>
          <p:spPr bwMode="auto">
            <a:xfrm>
              <a:off x="7471974" y="1377193"/>
              <a:ext cx="855227" cy="3436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033">
                <a:defRPr/>
              </a:pPr>
              <a:r>
                <a:rPr lang="en-US" sz="1200">
                  <a:solidFill>
                    <a:prstClr val="black"/>
                  </a:solidFill>
                  <a:latin typeface="Calibri"/>
                  <a:cs typeface="Gill Sans" charset="0"/>
                </a:rPr>
                <a:t>571 MeV</a:t>
              </a:r>
              <a:endParaRPr lang="en-US" sz="1600">
                <a:solidFill>
                  <a:prstClr val="black"/>
                </a:solidFill>
                <a:latin typeface="Calibri"/>
                <a:cs typeface="Gill Sans Light" charset="0"/>
              </a:endParaRPr>
            </a:p>
          </p:txBody>
        </p:sp>
        <p:sp>
          <p:nvSpPr>
            <p:cNvPr id="124" name="AutoShape 62"/>
            <p:cNvSpPr>
              <a:spLocks/>
            </p:cNvSpPr>
            <p:nvPr/>
          </p:nvSpPr>
          <p:spPr bwMode="auto">
            <a:xfrm>
              <a:off x="8933789" y="1377193"/>
              <a:ext cx="953824" cy="3436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033">
                <a:defRPr/>
              </a:pPr>
              <a:r>
                <a:rPr lang="en-US" sz="1200">
                  <a:solidFill>
                    <a:prstClr val="black"/>
                  </a:solidFill>
                  <a:latin typeface="Calibri"/>
                  <a:cs typeface="Gill Sans" charset="0"/>
                </a:rPr>
                <a:t>2000 MeV</a:t>
              </a:r>
              <a:endParaRPr lang="en-US" sz="1600">
                <a:solidFill>
                  <a:prstClr val="black"/>
                </a:solidFill>
                <a:latin typeface="Calibri"/>
                <a:cs typeface="Gill Sans Light" charset="0"/>
              </a:endParaRPr>
            </a:p>
          </p:txBody>
        </p:sp>
        <p:sp>
          <p:nvSpPr>
            <p:cNvPr id="125" name="AutoShape 63"/>
            <p:cNvSpPr>
              <a:spLocks/>
            </p:cNvSpPr>
            <p:nvPr/>
          </p:nvSpPr>
          <p:spPr bwMode="auto">
            <a:xfrm>
              <a:off x="3802433" y="0"/>
              <a:ext cx="1052422"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033">
                <a:defRPr/>
              </a:pPr>
              <a:r>
                <a:rPr lang="en-US" sz="1100">
                  <a:solidFill>
                    <a:prstClr val="black"/>
                  </a:solidFill>
                  <a:latin typeface="Calibri"/>
                  <a:cs typeface="Gill Sans" charset="0"/>
                </a:rPr>
                <a:t>352.21 MHz</a:t>
              </a:r>
              <a:endParaRPr lang="en-US" sz="1600">
                <a:solidFill>
                  <a:prstClr val="black"/>
                </a:solidFill>
                <a:latin typeface="Calibri"/>
                <a:cs typeface="Gill Sans Light" charset="0"/>
              </a:endParaRPr>
            </a:p>
          </p:txBody>
        </p:sp>
        <p:sp>
          <p:nvSpPr>
            <p:cNvPr id="126" name="AutoShape 64"/>
            <p:cNvSpPr>
              <a:spLocks/>
            </p:cNvSpPr>
            <p:nvPr/>
          </p:nvSpPr>
          <p:spPr bwMode="auto">
            <a:xfrm>
              <a:off x="7480548" y="0"/>
              <a:ext cx="1052422"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033">
                <a:defRPr/>
              </a:pPr>
              <a:r>
                <a:rPr lang="en-US" sz="1100">
                  <a:solidFill>
                    <a:prstClr val="black"/>
                  </a:solidFill>
                  <a:latin typeface="Calibri"/>
                  <a:cs typeface="Gill Sans" charset="0"/>
                </a:rPr>
                <a:t>704.42 MHz</a:t>
              </a:r>
              <a:endParaRPr lang="en-US" sz="1600">
                <a:solidFill>
                  <a:prstClr val="black"/>
                </a:solidFill>
                <a:latin typeface="Calibri"/>
                <a:cs typeface="Gill Sans Light" charset="0"/>
              </a:endParaRPr>
            </a:p>
          </p:txBody>
        </p:sp>
        <p:sp>
          <p:nvSpPr>
            <p:cNvPr id="127" name="AutoShape 65"/>
            <p:cNvSpPr>
              <a:spLocks/>
            </p:cNvSpPr>
            <p:nvPr/>
          </p:nvSpPr>
          <p:spPr bwMode="auto">
            <a:xfrm flipH="1">
              <a:off x="2222731" y="64116"/>
              <a:ext cx="1588276" cy="189781"/>
            </a:xfrm>
            <a:prstGeom prst="rightArrow">
              <a:avLst>
                <a:gd name="adj1" fmla="val 50824"/>
                <a:gd name="adj2" fmla="val 213349"/>
              </a:avLst>
            </a:prstGeom>
            <a:solidFill>
              <a:srgbClr val="919191"/>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033">
                <a:defRPr/>
              </a:pPr>
              <a:endParaRPr lang="en-US" sz="3200">
                <a:solidFill>
                  <a:srgbClr val="FFFFFF"/>
                </a:solidFill>
                <a:effectLst>
                  <a:outerShdw blurRad="38100" dist="38100" dir="2700000" algn="tl">
                    <a:srgbClr val="000000"/>
                  </a:outerShdw>
                </a:effectLst>
                <a:latin typeface="Calibri"/>
                <a:cs typeface="Gill Sans" charset="0"/>
              </a:endParaRPr>
            </a:p>
          </p:txBody>
        </p:sp>
        <p:sp>
          <p:nvSpPr>
            <p:cNvPr id="128" name="AutoShape 66"/>
            <p:cNvSpPr>
              <a:spLocks/>
            </p:cNvSpPr>
            <p:nvPr/>
          </p:nvSpPr>
          <p:spPr bwMode="auto">
            <a:xfrm>
              <a:off x="8496531" y="64116"/>
              <a:ext cx="925959" cy="189781"/>
            </a:xfrm>
            <a:prstGeom prst="rightArrow">
              <a:avLst>
                <a:gd name="adj1" fmla="val 50824"/>
                <a:gd name="adj2" fmla="val 213322"/>
              </a:avLst>
            </a:prstGeom>
            <a:solidFill>
              <a:srgbClr val="919191"/>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033">
                <a:defRPr/>
              </a:pPr>
              <a:endParaRPr lang="en-US" sz="3200">
                <a:solidFill>
                  <a:srgbClr val="FFFFFF"/>
                </a:solidFill>
                <a:effectLst>
                  <a:outerShdw blurRad="38100" dist="38100" dir="2700000" algn="tl">
                    <a:srgbClr val="000000"/>
                  </a:outerShdw>
                </a:effectLst>
                <a:latin typeface="Calibri"/>
                <a:cs typeface="Gill Sans" charset="0"/>
              </a:endParaRPr>
            </a:p>
          </p:txBody>
        </p:sp>
        <p:sp>
          <p:nvSpPr>
            <p:cNvPr id="129" name="AutoShape 67"/>
            <p:cNvSpPr>
              <a:spLocks/>
            </p:cNvSpPr>
            <p:nvPr/>
          </p:nvSpPr>
          <p:spPr bwMode="auto">
            <a:xfrm flipH="1">
              <a:off x="6591028" y="64116"/>
              <a:ext cx="940962" cy="189781"/>
            </a:xfrm>
            <a:prstGeom prst="rightArrow">
              <a:avLst>
                <a:gd name="adj1" fmla="val 50824"/>
                <a:gd name="adj2" fmla="val 213344"/>
              </a:avLst>
            </a:prstGeom>
            <a:solidFill>
              <a:srgbClr val="919191"/>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033">
                <a:defRPr/>
              </a:pPr>
              <a:endParaRPr lang="en-US" sz="3200">
                <a:solidFill>
                  <a:srgbClr val="FFFFFF"/>
                </a:solidFill>
                <a:effectLst>
                  <a:outerShdw blurRad="38100" dist="38100" dir="2700000" algn="tl">
                    <a:srgbClr val="000000"/>
                  </a:outerShdw>
                </a:effectLst>
                <a:latin typeface="Calibri"/>
                <a:cs typeface="Gill Sans" charset="0"/>
              </a:endParaRPr>
            </a:p>
          </p:txBody>
        </p:sp>
        <p:sp>
          <p:nvSpPr>
            <p:cNvPr id="130" name="AutoShape 68"/>
            <p:cNvSpPr>
              <a:spLocks/>
            </p:cNvSpPr>
            <p:nvPr/>
          </p:nvSpPr>
          <p:spPr bwMode="auto">
            <a:xfrm>
              <a:off x="4826990" y="64116"/>
              <a:ext cx="1598994" cy="189781"/>
            </a:xfrm>
            <a:prstGeom prst="rightArrow">
              <a:avLst>
                <a:gd name="adj1" fmla="val 50824"/>
                <a:gd name="adj2" fmla="val 213344"/>
              </a:avLst>
            </a:prstGeom>
            <a:solidFill>
              <a:srgbClr val="919191"/>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033">
                <a:defRPr/>
              </a:pPr>
              <a:endParaRPr lang="en-US" sz="3200">
                <a:solidFill>
                  <a:srgbClr val="FFFFFF"/>
                </a:solidFill>
                <a:effectLst>
                  <a:outerShdw blurRad="38100" dist="38100" dir="2700000" algn="tl">
                    <a:srgbClr val="000000"/>
                  </a:outerShdw>
                </a:effectLst>
                <a:latin typeface="Calibri"/>
                <a:cs typeface="Gill Sans" charset="0"/>
              </a:endParaRPr>
            </a:p>
          </p:txBody>
        </p:sp>
      </p:grpSp>
      <p:grpSp>
        <p:nvGrpSpPr>
          <p:cNvPr id="18" name="Group 17"/>
          <p:cNvGrpSpPr/>
          <p:nvPr/>
        </p:nvGrpSpPr>
        <p:grpSpPr>
          <a:xfrm>
            <a:off x="188108" y="2105524"/>
            <a:ext cx="1429320" cy="1481976"/>
            <a:chOff x="188108" y="2105524"/>
            <a:chExt cx="1429320" cy="1481976"/>
          </a:xfrm>
        </p:grpSpPr>
        <p:pic>
          <p:nvPicPr>
            <p:cNvPr id="134" name="Picture 13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25537" y="2830772"/>
              <a:ext cx="886826" cy="564807"/>
            </a:xfrm>
            <a:prstGeom prst="rect">
              <a:avLst/>
            </a:prstGeom>
          </p:spPr>
        </p:pic>
        <p:pic>
          <p:nvPicPr>
            <p:cNvPr id="133" name="Immagine 6" descr="2016-01-27 18.29.18.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44371" y="2214701"/>
              <a:ext cx="773057" cy="1372799"/>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88108" y="2105524"/>
              <a:ext cx="602695" cy="633208"/>
            </a:xfrm>
            <a:prstGeom prst="rect">
              <a:avLst/>
            </a:prstGeom>
          </p:spPr>
        </p:pic>
      </p:grpSp>
      <p:grpSp>
        <p:nvGrpSpPr>
          <p:cNvPr id="19" name="Group 18"/>
          <p:cNvGrpSpPr/>
          <p:nvPr/>
        </p:nvGrpSpPr>
        <p:grpSpPr>
          <a:xfrm>
            <a:off x="1715765" y="2238860"/>
            <a:ext cx="878000" cy="755401"/>
            <a:chOff x="1715765" y="2238857"/>
            <a:chExt cx="878000" cy="755401"/>
          </a:xfrm>
        </p:grpSpPr>
        <p:pic>
          <p:nvPicPr>
            <p:cNvPr id="137" name="Image 1"/>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715765" y="2643058"/>
              <a:ext cx="878000" cy="351200"/>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923912" y="2238857"/>
              <a:ext cx="455935" cy="372757"/>
            </a:xfrm>
            <a:prstGeom prst="rect">
              <a:avLst/>
            </a:prstGeom>
          </p:spPr>
        </p:pic>
      </p:grpSp>
      <p:grpSp>
        <p:nvGrpSpPr>
          <p:cNvPr id="20" name="Group 19"/>
          <p:cNvGrpSpPr/>
          <p:nvPr/>
        </p:nvGrpSpPr>
        <p:grpSpPr>
          <a:xfrm>
            <a:off x="2400082" y="3045914"/>
            <a:ext cx="871250" cy="528984"/>
            <a:chOff x="2400082" y="3045914"/>
            <a:chExt cx="871250" cy="528984"/>
          </a:xfrm>
        </p:grpSpPr>
        <p:pic>
          <p:nvPicPr>
            <p:cNvPr id="136" name="Picture 135"/>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400082" y="3395579"/>
              <a:ext cx="871250" cy="179319"/>
            </a:xfrm>
            <a:prstGeom prst="rect">
              <a:avLst/>
            </a:prstGeom>
          </p:spPr>
        </p:pic>
        <p:pic>
          <p:nvPicPr>
            <p:cNvPr id="8" name="Picture 7"/>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514350" y="3045914"/>
              <a:ext cx="584307" cy="332036"/>
            </a:xfrm>
            <a:prstGeom prst="rect">
              <a:avLst/>
            </a:prstGeom>
          </p:spPr>
        </p:pic>
      </p:grpSp>
      <p:grpSp>
        <p:nvGrpSpPr>
          <p:cNvPr id="21" name="Group 20"/>
          <p:cNvGrpSpPr/>
          <p:nvPr/>
        </p:nvGrpSpPr>
        <p:grpSpPr>
          <a:xfrm>
            <a:off x="2985290" y="2105528"/>
            <a:ext cx="1083885" cy="905007"/>
            <a:chOff x="2985288" y="2105524"/>
            <a:chExt cx="1083885" cy="905007"/>
          </a:xfrm>
        </p:grpSpPr>
        <p:pic>
          <p:nvPicPr>
            <p:cNvPr id="138" name="Picture 137"/>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985288" y="2738732"/>
              <a:ext cx="1083885" cy="271799"/>
            </a:xfrm>
            <a:prstGeom prst="rect">
              <a:avLst/>
            </a:prstGeom>
          </p:spPr>
        </p:pic>
        <p:pic>
          <p:nvPicPr>
            <p:cNvPr id="139" name="Picture 138"/>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283128" y="2105524"/>
              <a:ext cx="602695" cy="633208"/>
            </a:xfrm>
            <a:prstGeom prst="rect">
              <a:avLst/>
            </a:prstGeom>
          </p:spPr>
        </p:pic>
      </p:grpSp>
      <p:grpSp>
        <p:nvGrpSpPr>
          <p:cNvPr id="22" name="Group 21"/>
          <p:cNvGrpSpPr/>
          <p:nvPr/>
        </p:nvGrpSpPr>
        <p:grpSpPr>
          <a:xfrm>
            <a:off x="4224722" y="2510377"/>
            <a:ext cx="518253" cy="1064525"/>
            <a:chOff x="4224718" y="2510373"/>
            <a:chExt cx="518253" cy="1064525"/>
          </a:xfrm>
        </p:grpSpPr>
        <p:pic>
          <p:nvPicPr>
            <p:cNvPr id="140" name="Picture 2"/>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4224718" y="2986869"/>
              <a:ext cx="518253" cy="5880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255408" y="2510373"/>
              <a:ext cx="474195" cy="433316"/>
            </a:xfrm>
            <a:prstGeom prst="rect">
              <a:avLst/>
            </a:prstGeom>
          </p:spPr>
        </p:pic>
      </p:grpSp>
      <p:grpSp>
        <p:nvGrpSpPr>
          <p:cNvPr id="30" name="Group 29"/>
          <p:cNvGrpSpPr/>
          <p:nvPr/>
        </p:nvGrpSpPr>
        <p:grpSpPr>
          <a:xfrm>
            <a:off x="7357691" y="2150653"/>
            <a:ext cx="1020763" cy="1249280"/>
            <a:chOff x="7357691" y="2150652"/>
            <a:chExt cx="1020763" cy="1249280"/>
          </a:xfrm>
        </p:grpSpPr>
        <p:pic>
          <p:nvPicPr>
            <p:cNvPr id="143" name="Picture 142" descr="image001.png"/>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7481984" y="3107472"/>
              <a:ext cx="896470" cy="292460"/>
            </a:xfrm>
            <a:prstGeom prst="rect">
              <a:avLst/>
            </a:prstGeom>
            <a:ln w="12700">
              <a:noFill/>
            </a:ln>
          </p:spPr>
        </p:pic>
        <p:grpSp>
          <p:nvGrpSpPr>
            <p:cNvPr id="29" name="Group 28"/>
            <p:cNvGrpSpPr/>
            <p:nvPr/>
          </p:nvGrpSpPr>
          <p:grpSpPr>
            <a:xfrm>
              <a:off x="7357691" y="2150652"/>
              <a:ext cx="865765" cy="1040735"/>
              <a:chOff x="7357691" y="2238857"/>
              <a:chExt cx="865765" cy="1040735"/>
            </a:xfrm>
          </p:grpSpPr>
          <p:pic>
            <p:nvPicPr>
              <p:cNvPr id="141" name="Picture 2"/>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7517349" y="2520408"/>
                <a:ext cx="706107" cy="75918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1" name="Picture 10"/>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7357691" y="2238857"/>
                <a:ext cx="865765" cy="212458"/>
              </a:xfrm>
              <a:prstGeom prst="rect">
                <a:avLst/>
              </a:prstGeom>
            </p:spPr>
          </p:pic>
        </p:grpSp>
      </p:grpSp>
      <p:grpSp>
        <p:nvGrpSpPr>
          <p:cNvPr id="28" name="Group 27"/>
          <p:cNvGrpSpPr/>
          <p:nvPr/>
        </p:nvGrpSpPr>
        <p:grpSpPr>
          <a:xfrm>
            <a:off x="6676623" y="2576777"/>
            <a:ext cx="703935" cy="972929"/>
            <a:chOff x="6676622" y="2576773"/>
            <a:chExt cx="703935" cy="972929"/>
          </a:xfrm>
        </p:grpSpPr>
        <p:pic>
          <p:nvPicPr>
            <p:cNvPr id="142" name="Picture 141"/>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6710019" y="2910484"/>
              <a:ext cx="670538" cy="639218"/>
            </a:xfrm>
            <a:prstGeom prst="rect">
              <a:avLst/>
            </a:prstGeom>
          </p:spPr>
        </p:pic>
        <p:pic>
          <p:nvPicPr>
            <p:cNvPr id="12" name="Picture 11"/>
            <p:cNvPicPr>
              <a:picLocks noChangeAspect="1"/>
            </p:cNvPicPr>
            <p:nvPr/>
          </p:nvPicPr>
          <p:blipFill>
            <a:blip r:embed="rId18"/>
            <a:stretch>
              <a:fillRect/>
            </a:stretch>
          </p:blipFill>
          <p:spPr>
            <a:xfrm>
              <a:off x="6676622" y="2576773"/>
              <a:ext cx="671622" cy="368733"/>
            </a:xfrm>
            <a:prstGeom prst="rect">
              <a:avLst/>
            </a:prstGeom>
          </p:spPr>
        </p:pic>
      </p:grpSp>
      <p:pic>
        <p:nvPicPr>
          <p:cNvPr id="13" name="Picture 12"/>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8397594" y="2830773"/>
            <a:ext cx="512904" cy="418326"/>
          </a:xfrm>
          <a:prstGeom prst="rect">
            <a:avLst/>
          </a:prstGeom>
        </p:spPr>
      </p:pic>
      <p:grpSp>
        <p:nvGrpSpPr>
          <p:cNvPr id="27" name="Group 26"/>
          <p:cNvGrpSpPr/>
          <p:nvPr/>
        </p:nvGrpSpPr>
        <p:grpSpPr>
          <a:xfrm>
            <a:off x="5059155" y="2774053"/>
            <a:ext cx="1422607" cy="828357"/>
            <a:chOff x="5059151" y="2774050"/>
            <a:chExt cx="1422607" cy="828357"/>
          </a:xfrm>
        </p:grpSpPr>
        <p:pic>
          <p:nvPicPr>
            <p:cNvPr id="145" name="Image 9"/>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5059151" y="3183895"/>
              <a:ext cx="771007" cy="384705"/>
            </a:xfrm>
            <a:prstGeom prst="roundRect">
              <a:avLst>
                <a:gd name="adj" fmla="val 16667"/>
              </a:avLst>
            </a:prstGeom>
            <a:ln>
              <a:noFill/>
            </a:ln>
            <a:effectLst/>
            <a:scene3d>
              <a:camera prst="orthographicFront"/>
              <a:lightRig rig="threePt" dir="t"/>
            </a:scene3d>
            <a:sp3d contourW="6350" prstMaterial="matte">
              <a:bevelT w="101600" h="101600"/>
              <a:contourClr>
                <a:srgbClr val="969696"/>
              </a:contourClr>
            </a:sp3d>
          </p:spPr>
        </p:pic>
        <p:pic>
          <p:nvPicPr>
            <p:cNvPr id="15" name="Picture 14"/>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5882289" y="3160693"/>
              <a:ext cx="599469" cy="441714"/>
            </a:xfrm>
            <a:prstGeom prst="rect">
              <a:avLst/>
            </a:prstGeom>
          </p:spPr>
        </p:pic>
        <p:pic>
          <p:nvPicPr>
            <p:cNvPr id="146" name="Picture 145"/>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612399" y="2774050"/>
              <a:ext cx="455935" cy="372757"/>
            </a:xfrm>
            <a:prstGeom prst="rect">
              <a:avLst/>
            </a:prstGeom>
          </p:spPr>
        </p:pic>
      </p:grpSp>
      <p:grpSp>
        <p:nvGrpSpPr>
          <p:cNvPr id="68" name="Group 67"/>
          <p:cNvGrpSpPr/>
          <p:nvPr/>
        </p:nvGrpSpPr>
        <p:grpSpPr>
          <a:xfrm>
            <a:off x="5274222" y="2137570"/>
            <a:ext cx="842879" cy="579319"/>
            <a:chOff x="5274220" y="2137570"/>
            <a:chExt cx="842879" cy="579319"/>
          </a:xfrm>
        </p:grpSpPr>
        <p:pic>
          <p:nvPicPr>
            <p:cNvPr id="14" name="Picture 13"/>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5274220" y="2397176"/>
              <a:ext cx="842879" cy="319713"/>
            </a:xfrm>
            <a:prstGeom prst="rect">
              <a:avLst/>
            </a:prstGeom>
          </p:spPr>
        </p:pic>
        <p:pic>
          <p:nvPicPr>
            <p:cNvPr id="147" name="Picture 146"/>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5398637" y="2141172"/>
              <a:ext cx="293406" cy="239879"/>
            </a:xfrm>
            <a:prstGeom prst="rect">
              <a:avLst/>
            </a:prstGeom>
          </p:spPr>
        </p:pic>
        <p:pic>
          <p:nvPicPr>
            <p:cNvPr id="148" name="Picture 147"/>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5701688" y="2137570"/>
              <a:ext cx="290347" cy="265317"/>
            </a:xfrm>
            <a:prstGeom prst="rect">
              <a:avLst/>
            </a:prstGeom>
          </p:spPr>
        </p:pic>
      </p:grpSp>
      <p:grpSp>
        <p:nvGrpSpPr>
          <p:cNvPr id="64" name="Group 63"/>
          <p:cNvGrpSpPr/>
          <p:nvPr/>
        </p:nvGrpSpPr>
        <p:grpSpPr>
          <a:xfrm>
            <a:off x="2580397" y="4897372"/>
            <a:ext cx="995540" cy="1459023"/>
            <a:chOff x="2580397" y="4897368"/>
            <a:chExt cx="995540" cy="1459023"/>
          </a:xfrm>
        </p:grpSpPr>
        <p:pic>
          <p:nvPicPr>
            <p:cNvPr id="152" name="Picture 151"/>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2580397" y="5270125"/>
              <a:ext cx="995540" cy="1086266"/>
            </a:xfrm>
            <a:prstGeom prst="rect">
              <a:avLst/>
            </a:prstGeom>
          </p:spPr>
        </p:pic>
        <p:pic>
          <p:nvPicPr>
            <p:cNvPr id="153" name="Picture 152"/>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879754" y="4897368"/>
              <a:ext cx="455935" cy="372757"/>
            </a:xfrm>
            <a:prstGeom prst="rect">
              <a:avLst/>
            </a:prstGeom>
          </p:spPr>
        </p:pic>
      </p:grpSp>
      <p:grpSp>
        <p:nvGrpSpPr>
          <p:cNvPr id="31" name="Group 30"/>
          <p:cNvGrpSpPr/>
          <p:nvPr/>
        </p:nvGrpSpPr>
        <p:grpSpPr>
          <a:xfrm>
            <a:off x="613907" y="5079256"/>
            <a:ext cx="1237032" cy="1198011"/>
            <a:chOff x="613907" y="5079252"/>
            <a:chExt cx="1237032" cy="1198011"/>
          </a:xfrm>
        </p:grpSpPr>
        <p:pic>
          <p:nvPicPr>
            <p:cNvPr id="3" name="Picture 2"/>
            <p:cNvPicPr>
              <a:picLocks noChangeAspect="1"/>
            </p:cNvPicPr>
            <p:nvPr/>
          </p:nvPicPr>
          <p:blipFill rotWithShape="1">
            <a:blip r:embed="rId26" cstate="print">
              <a:extLst>
                <a:ext uri="{28A0092B-C50C-407E-A947-70E740481C1C}">
                  <a14:useLocalDpi xmlns:a14="http://schemas.microsoft.com/office/drawing/2010/main"/>
                </a:ext>
              </a:extLst>
            </a:blip>
            <a:srcRect/>
            <a:stretch/>
          </p:blipFill>
          <p:spPr>
            <a:xfrm>
              <a:off x="613907" y="5270125"/>
              <a:ext cx="1237032" cy="1007138"/>
            </a:xfrm>
            <a:prstGeom prst="rect">
              <a:avLst/>
            </a:prstGeom>
          </p:spPr>
        </p:pic>
        <p:pic>
          <p:nvPicPr>
            <p:cNvPr id="155" name="Picture 154" descr="/Users/helenebjorkman/Documents/ESS Corporate/ESS Multiple Frugal Logo files 20130923/ESS_Logo_Frugal_Blue_cmyk.png"/>
            <p:cNvPicPr/>
            <p:nvPr/>
          </p:nvPicPr>
          <p:blipFill>
            <a:blip r:embed="rId27" cstate="print">
              <a:extLst>
                <a:ext uri="{28A0092B-C50C-407E-A947-70E740481C1C}">
                  <a14:useLocalDpi xmlns:a14="http://schemas.microsoft.com/office/drawing/2010/main"/>
                </a:ext>
              </a:extLst>
            </a:blip>
            <a:srcRect/>
            <a:stretch>
              <a:fillRect/>
            </a:stretch>
          </p:blipFill>
          <p:spPr bwMode="auto">
            <a:xfrm>
              <a:off x="885243" y="5079252"/>
              <a:ext cx="472476" cy="253747"/>
            </a:xfrm>
            <a:prstGeom prst="rect">
              <a:avLst/>
            </a:prstGeom>
            <a:solidFill>
              <a:schemeClr val="bg1"/>
            </a:solidFill>
            <a:ln>
              <a:noFill/>
            </a:ln>
          </p:spPr>
        </p:pic>
      </p:grpSp>
      <p:grpSp>
        <p:nvGrpSpPr>
          <p:cNvPr id="66" name="Group 65"/>
          <p:cNvGrpSpPr/>
          <p:nvPr/>
        </p:nvGrpSpPr>
        <p:grpSpPr>
          <a:xfrm>
            <a:off x="6592463" y="4829851"/>
            <a:ext cx="1296031" cy="898206"/>
            <a:chOff x="6592460" y="4829850"/>
            <a:chExt cx="1296031" cy="898206"/>
          </a:xfrm>
        </p:grpSpPr>
        <p:pic>
          <p:nvPicPr>
            <p:cNvPr id="156" name="Picture 155"/>
            <p:cNvPicPr>
              <a:picLocks noChangeAspect="1"/>
            </p:cNvPicPr>
            <p:nvPr/>
          </p:nvPicPr>
          <p:blipFill>
            <a:blip r:embed="rId18"/>
            <a:stretch>
              <a:fillRect/>
            </a:stretch>
          </p:blipFill>
          <p:spPr>
            <a:xfrm>
              <a:off x="6592460" y="4829850"/>
              <a:ext cx="671622" cy="368733"/>
            </a:xfrm>
            <a:prstGeom prst="rect">
              <a:avLst/>
            </a:prstGeom>
          </p:spPr>
        </p:pic>
        <p:pic>
          <p:nvPicPr>
            <p:cNvPr id="157" name="Picture 156"/>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304184" y="4838327"/>
              <a:ext cx="584307" cy="332036"/>
            </a:xfrm>
            <a:prstGeom prst="rect">
              <a:avLst/>
            </a:prstGeom>
          </p:spPr>
        </p:pic>
        <p:pic>
          <p:nvPicPr>
            <p:cNvPr id="17" name="Picture 16"/>
            <p:cNvPicPr>
              <a:picLocks noChangeAspect="1"/>
            </p:cNvPicPr>
            <p:nvPr/>
          </p:nvPicPr>
          <p:blipFill>
            <a:blip r:embed="rId28"/>
            <a:stretch>
              <a:fillRect/>
            </a:stretch>
          </p:blipFill>
          <p:spPr>
            <a:xfrm>
              <a:off x="7094940" y="5315358"/>
              <a:ext cx="422409" cy="412698"/>
            </a:xfrm>
            <a:prstGeom prst="rect">
              <a:avLst/>
            </a:prstGeom>
          </p:spPr>
        </p:pic>
      </p:grpSp>
      <p:grpSp>
        <p:nvGrpSpPr>
          <p:cNvPr id="24" name="Group 23"/>
          <p:cNvGrpSpPr/>
          <p:nvPr/>
        </p:nvGrpSpPr>
        <p:grpSpPr>
          <a:xfrm>
            <a:off x="4225597" y="4812516"/>
            <a:ext cx="1461654" cy="1311848"/>
            <a:chOff x="4225595" y="4812516"/>
            <a:chExt cx="1461654" cy="1311848"/>
          </a:xfrm>
        </p:grpSpPr>
        <p:pic>
          <p:nvPicPr>
            <p:cNvPr id="5" name="Picture 4"/>
            <p:cNvPicPr>
              <a:picLocks noChangeAspect="1"/>
            </p:cNvPicPr>
            <p:nvPr/>
          </p:nvPicPr>
          <p:blipFill>
            <a:blip r:embed="rId29"/>
            <a:stretch>
              <a:fillRect/>
            </a:stretch>
          </p:blipFill>
          <p:spPr>
            <a:xfrm>
              <a:off x="4797262" y="4812516"/>
              <a:ext cx="889987" cy="502842"/>
            </a:xfrm>
            <a:prstGeom prst="rect">
              <a:avLst/>
            </a:prstGeom>
            <a:solidFill>
              <a:schemeClr val="bg1"/>
            </a:solidFill>
          </p:spPr>
        </p:pic>
        <p:pic>
          <p:nvPicPr>
            <p:cNvPr id="9" name="Picture 8"/>
            <p:cNvPicPr>
              <a:picLocks noChangeAspect="1"/>
            </p:cNvPicPr>
            <p:nvPr/>
          </p:nvPicPr>
          <p:blipFill>
            <a:blip r:embed="rId30" cstate="print">
              <a:extLst>
                <a:ext uri="{28A0092B-C50C-407E-A947-70E740481C1C}">
                  <a14:useLocalDpi xmlns:a14="http://schemas.microsoft.com/office/drawing/2010/main"/>
                </a:ext>
              </a:extLst>
            </a:blip>
            <a:stretch>
              <a:fillRect/>
            </a:stretch>
          </p:blipFill>
          <p:spPr>
            <a:xfrm>
              <a:off x="4225595" y="4814263"/>
              <a:ext cx="455862" cy="455862"/>
            </a:xfrm>
            <a:prstGeom prst="rect">
              <a:avLst/>
            </a:prstGeom>
          </p:spPr>
        </p:pic>
        <p:pic>
          <p:nvPicPr>
            <p:cNvPr id="132" name="Picture 131"/>
            <p:cNvPicPr>
              <a:picLocks noChangeAspect="1"/>
            </p:cNvPicPr>
            <p:nvPr/>
          </p:nvPicPr>
          <p:blipFill>
            <a:blip r:embed="rId31" cstate="print">
              <a:extLst>
                <a:ext uri="{28A0092B-C50C-407E-A947-70E740481C1C}">
                  <a14:useLocalDpi xmlns:a14="http://schemas.microsoft.com/office/drawing/2010/main"/>
                </a:ext>
              </a:extLst>
            </a:blip>
            <a:stretch>
              <a:fillRect/>
            </a:stretch>
          </p:blipFill>
          <p:spPr>
            <a:xfrm>
              <a:off x="4339886" y="5332999"/>
              <a:ext cx="1266605" cy="791365"/>
            </a:xfrm>
            <a:prstGeom prst="rect">
              <a:avLst/>
            </a:prstGeom>
          </p:spPr>
        </p:pic>
      </p:grpSp>
      <p:grpSp>
        <p:nvGrpSpPr>
          <p:cNvPr id="65" name="Group 64"/>
          <p:cNvGrpSpPr/>
          <p:nvPr/>
        </p:nvGrpSpPr>
        <p:grpSpPr>
          <a:xfrm>
            <a:off x="4716019" y="1417637"/>
            <a:ext cx="725454" cy="622016"/>
            <a:chOff x="4716016" y="1417637"/>
            <a:chExt cx="725454" cy="622016"/>
          </a:xfrm>
        </p:grpSpPr>
        <p:pic>
          <p:nvPicPr>
            <p:cNvPr id="16" name="Picture 15"/>
            <p:cNvPicPr>
              <a:picLocks noChangeAspect="1"/>
            </p:cNvPicPr>
            <p:nvPr/>
          </p:nvPicPr>
          <p:blipFill>
            <a:blip r:embed="rId32" cstate="print">
              <a:extLst>
                <a:ext uri="{28A0092B-C50C-407E-A947-70E740481C1C}">
                  <a14:useLocalDpi xmlns:a14="http://schemas.microsoft.com/office/drawing/2010/main"/>
                </a:ext>
              </a:extLst>
            </a:blip>
            <a:stretch>
              <a:fillRect/>
            </a:stretch>
          </p:blipFill>
          <p:spPr>
            <a:xfrm>
              <a:off x="4850333" y="1765544"/>
              <a:ext cx="489876" cy="274109"/>
            </a:xfrm>
            <a:prstGeom prst="rect">
              <a:avLst/>
            </a:prstGeom>
          </p:spPr>
        </p:pic>
        <p:pic>
          <p:nvPicPr>
            <p:cNvPr id="149" name="Picture 148"/>
            <p:cNvPicPr>
              <a:picLocks noChangeAspect="1"/>
            </p:cNvPicPr>
            <p:nvPr/>
          </p:nvPicPr>
          <p:blipFill rotWithShape="1">
            <a:blip r:embed="rId33" cstate="print">
              <a:extLst>
                <a:ext uri="{28A0092B-C50C-407E-A947-70E740481C1C}">
                  <a14:useLocalDpi xmlns:a14="http://schemas.microsoft.com/office/drawing/2010/main"/>
                </a:ext>
              </a:extLst>
            </a:blip>
            <a:srcRect/>
            <a:stretch/>
          </p:blipFill>
          <p:spPr>
            <a:xfrm>
              <a:off x="4716016" y="1417637"/>
              <a:ext cx="334761" cy="351709"/>
            </a:xfrm>
            <a:prstGeom prst="rect">
              <a:avLst/>
            </a:prstGeom>
          </p:spPr>
        </p:pic>
        <p:pic>
          <p:nvPicPr>
            <p:cNvPr id="154" name="Picture 153"/>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5148064" y="1473552"/>
              <a:ext cx="293406" cy="239879"/>
            </a:xfrm>
            <a:prstGeom prst="rect">
              <a:avLst/>
            </a:prstGeom>
          </p:spPr>
        </p:pic>
      </p:grpSp>
      <p:grpSp>
        <p:nvGrpSpPr>
          <p:cNvPr id="67" name="Group 66"/>
          <p:cNvGrpSpPr/>
          <p:nvPr/>
        </p:nvGrpSpPr>
        <p:grpSpPr>
          <a:xfrm>
            <a:off x="5660895" y="1473554"/>
            <a:ext cx="1215365" cy="587296"/>
            <a:chOff x="5660891" y="1473552"/>
            <a:chExt cx="1215365" cy="587296"/>
          </a:xfrm>
        </p:grpSpPr>
        <p:pic>
          <p:nvPicPr>
            <p:cNvPr id="151" name="Picture 150"/>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5660891" y="1487262"/>
              <a:ext cx="865765" cy="212458"/>
            </a:xfrm>
            <a:prstGeom prst="rect">
              <a:avLst/>
            </a:prstGeom>
          </p:spPr>
        </p:pic>
        <p:pic>
          <p:nvPicPr>
            <p:cNvPr id="135" name="Picture 134"/>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6582850" y="1473552"/>
              <a:ext cx="293406" cy="239879"/>
            </a:xfrm>
            <a:prstGeom prst="rect">
              <a:avLst/>
            </a:prstGeom>
          </p:spPr>
        </p:pic>
        <p:pic>
          <p:nvPicPr>
            <p:cNvPr id="158" name="Picture 2" descr="C:\D\Projets\ESS\CALHI\Project3&amp;8\cavités-hors tests\cavités proto HB\ZANON\photos\recette_beta086_ZANON_130910.JPG"/>
            <p:cNvPicPr>
              <a:picLocks noChangeAspect="1" noChangeArrowheads="1"/>
            </p:cNvPicPr>
            <p:nvPr/>
          </p:nvPicPr>
          <p:blipFill>
            <a:blip r:embed="rId34" cstate="print">
              <a:extLst>
                <a:ext uri="{28A0092B-C50C-407E-A947-70E740481C1C}">
                  <a14:useLocalDpi xmlns:a14="http://schemas.microsoft.com/office/drawing/2010/main"/>
                </a:ext>
              </a:extLst>
            </a:blip>
            <a:srcRect/>
            <a:stretch>
              <a:fillRect/>
            </a:stretch>
          </p:blipFill>
          <p:spPr bwMode="auto">
            <a:xfrm>
              <a:off x="5796136" y="1744348"/>
              <a:ext cx="787390" cy="316500"/>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23" name="Picture 22"/>
          <p:cNvPicPr>
            <a:picLocks noChangeAspect="1"/>
          </p:cNvPicPr>
          <p:nvPr/>
        </p:nvPicPr>
        <p:blipFill>
          <a:blip r:embed="rId35" cstate="print">
            <a:extLst>
              <a:ext uri="{28A0092B-C50C-407E-A947-70E740481C1C}">
                <a14:useLocalDpi xmlns:a14="http://schemas.microsoft.com/office/drawing/2010/main"/>
              </a:ext>
            </a:extLst>
          </a:blip>
          <a:stretch>
            <a:fillRect/>
          </a:stretch>
        </p:blipFill>
        <p:spPr>
          <a:xfrm>
            <a:off x="7045289" y="5971191"/>
            <a:ext cx="1286020" cy="739461"/>
          </a:xfrm>
          <a:prstGeom prst="rect">
            <a:avLst/>
          </a:prstGeom>
        </p:spPr>
      </p:pic>
    </p:spTree>
    <p:extLst>
      <p:ext uri="{BB962C8B-B14F-4D97-AF65-F5344CB8AC3E}">
        <p14:creationId xmlns:p14="http://schemas.microsoft.com/office/powerpoint/2010/main" val="11221930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Planned to be presented at IKRC </a:t>
            </a:r>
            <a:r>
              <a:rPr lang="en-US" dirty="0"/>
              <a:t>12</a:t>
            </a:r>
            <a:endParaRPr lang="sv-SE" dirty="0"/>
          </a:p>
        </p:txBody>
      </p:sp>
      <p:sp>
        <p:nvSpPr>
          <p:cNvPr id="4" name="Footer Placeholder 3"/>
          <p:cNvSpPr>
            <a:spLocks noGrp="1"/>
          </p:cNvSpPr>
          <p:nvPr>
            <p:ph type="ftr" sz="quarter" idx="11"/>
          </p:nvPr>
        </p:nvSpPr>
        <p:spPr/>
        <p:txBody>
          <a:bodyPr/>
          <a:lstStyle/>
          <a:p>
            <a:r>
              <a:rPr lang="sv-SE" smtClean="0"/>
              <a:t>TB, 08 June 2016</a:t>
            </a:r>
            <a:endParaRPr lang="sv-SE" dirty="0"/>
          </a:p>
        </p:txBody>
      </p:sp>
      <p:sp>
        <p:nvSpPr>
          <p:cNvPr id="5" name="Slide Number Placeholder 4"/>
          <p:cNvSpPr>
            <a:spLocks noGrp="1"/>
          </p:cNvSpPr>
          <p:nvPr>
            <p:ph type="sldNum" sz="quarter" idx="12"/>
          </p:nvPr>
        </p:nvSpPr>
        <p:spPr/>
        <p:txBody>
          <a:bodyPr/>
          <a:lstStyle/>
          <a:p>
            <a:fld id="{551115BC-487E-4422-894C-CB7CD3E79223}" type="slidenum">
              <a:rPr lang="sv-SE" smtClean="0"/>
              <a:t>30</a:t>
            </a:fld>
            <a:endParaRPr lang="sv-SE"/>
          </a:p>
        </p:txBody>
      </p:sp>
      <p:graphicFrame>
        <p:nvGraphicFramePr>
          <p:cNvPr id="6" name="Table 5"/>
          <p:cNvGraphicFramePr>
            <a:graphicFrameLocks noGrp="1"/>
          </p:cNvGraphicFramePr>
          <p:nvPr>
            <p:extLst>
              <p:ext uri="{D42A27DB-BD31-4B8C-83A1-F6EECF244321}">
                <p14:modId xmlns:p14="http://schemas.microsoft.com/office/powerpoint/2010/main" val="1524716752"/>
              </p:ext>
            </p:extLst>
          </p:nvPr>
        </p:nvGraphicFramePr>
        <p:xfrm>
          <a:off x="457200" y="1827213"/>
          <a:ext cx="8229601" cy="3685856"/>
        </p:xfrm>
        <a:graphic>
          <a:graphicData uri="http://schemas.openxmlformats.org/drawingml/2006/table">
            <a:tbl>
              <a:tblPr>
                <a:tableStyleId>{5C22544A-7EE6-4342-B048-85BDC9FD1C3A}</a:tableStyleId>
              </a:tblPr>
              <a:tblGrid>
                <a:gridCol w="698534"/>
                <a:gridCol w="698534"/>
                <a:gridCol w="698534"/>
                <a:gridCol w="884082"/>
                <a:gridCol w="698534"/>
                <a:gridCol w="698534"/>
                <a:gridCol w="3121572"/>
                <a:gridCol w="731277"/>
              </a:tblGrid>
              <a:tr h="476968">
                <a:tc>
                  <a:txBody>
                    <a:bodyPr/>
                    <a:lstStyle/>
                    <a:p>
                      <a:pPr algn="ctr" fontAlgn="ctr"/>
                      <a:r>
                        <a:rPr lang="sv-SE" sz="1000" u="none" strike="noStrike" dirty="0">
                          <a:effectLst/>
                        </a:rPr>
                        <a:t>No.</a:t>
                      </a:r>
                      <a:endParaRPr lang="sv-SE" sz="1000" b="1" i="0" u="none" strike="noStrike" dirty="0">
                        <a:solidFill>
                          <a:srgbClr val="000000"/>
                        </a:solidFill>
                        <a:effectLst/>
                        <a:latin typeface="Calibri"/>
                      </a:endParaRPr>
                    </a:p>
                  </a:txBody>
                  <a:tcPr marL="5457" marR="5457" marT="5457" marB="0" anchor="ctr"/>
                </a:tc>
                <a:tc>
                  <a:txBody>
                    <a:bodyPr/>
                    <a:lstStyle/>
                    <a:p>
                      <a:pPr algn="ctr" fontAlgn="ctr"/>
                      <a:r>
                        <a:rPr lang="sv-SE" sz="1000" u="none" strike="noStrike">
                          <a:effectLst/>
                        </a:rPr>
                        <a:t>ESS Project</a:t>
                      </a:r>
                      <a:endParaRPr lang="sv-SE" sz="1000" b="0" i="0" u="none" strike="noStrike">
                        <a:solidFill>
                          <a:srgbClr val="000000"/>
                        </a:solidFill>
                        <a:effectLst/>
                        <a:latin typeface="Calibri"/>
                      </a:endParaRPr>
                    </a:p>
                  </a:txBody>
                  <a:tcPr marL="5457" marR="5457" marT="5457" marB="0" anchor="ctr"/>
                </a:tc>
                <a:tc>
                  <a:txBody>
                    <a:bodyPr/>
                    <a:lstStyle/>
                    <a:p>
                      <a:pPr algn="ctr" fontAlgn="ctr"/>
                      <a:r>
                        <a:rPr lang="sv-SE" sz="1000" u="none" strike="noStrike">
                          <a:effectLst/>
                        </a:rPr>
                        <a:t>Country</a:t>
                      </a:r>
                      <a:endParaRPr lang="sv-SE" sz="1000" b="0" i="0" u="none" strike="noStrike">
                        <a:solidFill>
                          <a:srgbClr val="000000"/>
                        </a:solidFill>
                        <a:effectLst/>
                        <a:latin typeface="Calibri"/>
                      </a:endParaRPr>
                    </a:p>
                  </a:txBody>
                  <a:tcPr marL="5457" marR="5457" marT="5457" marB="0" anchor="ctr"/>
                </a:tc>
                <a:tc>
                  <a:txBody>
                    <a:bodyPr/>
                    <a:lstStyle/>
                    <a:p>
                      <a:pPr algn="ctr" fontAlgn="ctr"/>
                      <a:r>
                        <a:rPr lang="sv-SE" sz="1000" u="none" strike="noStrike">
                          <a:effectLst/>
                        </a:rPr>
                        <a:t>Type of Agreement</a:t>
                      </a:r>
                      <a:endParaRPr lang="sv-SE" sz="1000" b="0" i="0" u="none" strike="noStrike">
                        <a:solidFill>
                          <a:srgbClr val="000000"/>
                        </a:solidFill>
                        <a:effectLst/>
                        <a:latin typeface="Calibri"/>
                      </a:endParaRPr>
                    </a:p>
                  </a:txBody>
                  <a:tcPr marL="5457" marR="5457" marT="5457" marB="0" anchor="ctr"/>
                </a:tc>
                <a:tc>
                  <a:txBody>
                    <a:bodyPr/>
                    <a:lstStyle/>
                    <a:p>
                      <a:pPr algn="ctr" fontAlgn="ctr"/>
                      <a:r>
                        <a:rPr lang="sv-SE" sz="1000" u="none" strike="noStrike">
                          <a:effectLst/>
                        </a:rPr>
                        <a:t>Accronym</a:t>
                      </a:r>
                      <a:endParaRPr lang="sv-SE" sz="1000" b="0" i="0" u="none" strike="noStrike">
                        <a:solidFill>
                          <a:srgbClr val="000000"/>
                        </a:solidFill>
                        <a:effectLst/>
                        <a:latin typeface="Calibri"/>
                      </a:endParaRPr>
                    </a:p>
                  </a:txBody>
                  <a:tcPr marL="5457" marR="5457" marT="5457" marB="0" anchor="ctr"/>
                </a:tc>
                <a:tc>
                  <a:txBody>
                    <a:bodyPr/>
                    <a:lstStyle/>
                    <a:p>
                      <a:pPr algn="ctr" fontAlgn="ctr"/>
                      <a:r>
                        <a:rPr lang="sv-SE" sz="1000" u="none" strike="noStrike">
                          <a:effectLst/>
                        </a:rPr>
                        <a:t>IKC No.</a:t>
                      </a:r>
                      <a:endParaRPr lang="sv-SE" sz="1000" b="0" i="0" u="none" strike="noStrike">
                        <a:solidFill>
                          <a:srgbClr val="000000"/>
                        </a:solidFill>
                        <a:effectLst/>
                        <a:latin typeface="Calibri"/>
                      </a:endParaRPr>
                    </a:p>
                  </a:txBody>
                  <a:tcPr marL="5457" marR="5457" marT="5457" marB="0" anchor="ctr"/>
                </a:tc>
                <a:tc>
                  <a:txBody>
                    <a:bodyPr/>
                    <a:lstStyle/>
                    <a:p>
                      <a:pPr algn="ctr" fontAlgn="ctr"/>
                      <a:r>
                        <a:rPr lang="sv-SE" sz="1000" u="none" strike="noStrike">
                          <a:effectLst/>
                        </a:rPr>
                        <a:t>WP Description</a:t>
                      </a:r>
                      <a:endParaRPr lang="sv-SE" sz="1000" b="0" i="0" u="none" strike="noStrike">
                        <a:solidFill>
                          <a:srgbClr val="000000"/>
                        </a:solidFill>
                        <a:effectLst/>
                        <a:latin typeface="Calibri"/>
                      </a:endParaRPr>
                    </a:p>
                  </a:txBody>
                  <a:tcPr marL="5457" marR="5457" marT="5457" marB="0" anchor="ctr"/>
                </a:tc>
                <a:tc>
                  <a:txBody>
                    <a:bodyPr/>
                    <a:lstStyle/>
                    <a:p>
                      <a:pPr algn="ctr" fontAlgn="ctr"/>
                      <a:r>
                        <a:rPr lang="en-US" sz="1000" u="none" strike="noStrike">
                          <a:effectLst/>
                        </a:rPr>
                        <a:t>Date (to be) endorsed at IKRC</a:t>
                      </a:r>
                      <a:endParaRPr lang="en-US" sz="1000" b="0" i="0" u="none" strike="noStrike">
                        <a:solidFill>
                          <a:srgbClr val="000000"/>
                        </a:solidFill>
                        <a:effectLst/>
                        <a:latin typeface="Calibri"/>
                      </a:endParaRPr>
                    </a:p>
                  </a:txBody>
                  <a:tcPr marL="5457" marR="5457" marT="5457" marB="0" anchor="ctr"/>
                </a:tc>
              </a:tr>
              <a:tr h="338352">
                <a:tc>
                  <a:txBody>
                    <a:bodyPr/>
                    <a:lstStyle/>
                    <a:p>
                      <a:pPr algn="ctr" fontAlgn="ctr"/>
                      <a:r>
                        <a:rPr lang="sv-SE" sz="1000" u="none" strike="noStrike">
                          <a:effectLst/>
                        </a:rPr>
                        <a:t>15</a:t>
                      </a:r>
                      <a:endParaRPr lang="sv-SE" sz="1000" b="1" i="0" u="none" strike="noStrike">
                        <a:solidFill>
                          <a:srgbClr val="000000"/>
                        </a:solidFill>
                        <a:effectLst/>
                        <a:latin typeface="Calibri"/>
                      </a:endParaRPr>
                    </a:p>
                  </a:txBody>
                  <a:tcPr marL="5457" marR="5457" marT="5457" marB="0" anchor="ctr"/>
                </a:tc>
                <a:tc>
                  <a:txBody>
                    <a:bodyPr/>
                    <a:lstStyle/>
                    <a:p>
                      <a:pPr algn="l" fontAlgn="ctr"/>
                      <a:r>
                        <a:rPr lang="sv-SE" sz="1000" u="none" strike="noStrike">
                          <a:effectLst/>
                        </a:rPr>
                        <a:t>ACCSYS</a:t>
                      </a:r>
                      <a:endParaRPr lang="sv-SE" sz="1000" b="0" i="0" u="none" strike="noStrike">
                        <a:solidFill>
                          <a:srgbClr val="000000"/>
                        </a:solidFill>
                        <a:effectLst/>
                        <a:latin typeface="Calibri"/>
                      </a:endParaRPr>
                    </a:p>
                  </a:txBody>
                  <a:tcPr marL="5457" marR="5457" marT="5457" marB="0" anchor="ctr"/>
                </a:tc>
                <a:tc>
                  <a:txBody>
                    <a:bodyPr/>
                    <a:lstStyle/>
                    <a:p>
                      <a:pPr algn="ctr" fontAlgn="ctr"/>
                      <a:r>
                        <a:rPr lang="sv-SE" sz="1000" u="none" strike="noStrike">
                          <a:effectLst/>
                        </a:rPr>
                        <a:t>UK</a:t>
                      </a:r>
                      <a:endParaRPr lang="sv-SE" sz="1000" b="0" i="0" u="none" strike="noStrike">
                        <a:solidFill>
                          <a:srgbClr val="000000"/>
                        </a:solidFill>
                        <a:effectLst/>
                        <a:latin typeface="Calibri"/>
                      </a:endParaRPr>
                    </a:p>
                  </a:txBody>
                  <a:tcPr marL="5457" marR="5457" marT="5457" marB="0" anchor="ctr"/>
                </a:tc>
                <a:tc>
                  <a:txBody>
                    <a:bodyPr/>
                    <a:lstStyle/>
                    <a:p>
                      <a:pPr algn="ctr" fontAlgn="ctr"/>
                      <a:r>
                        <a:rPr lang="sv-SE" sz="1000" u="none" strike="noStrike">
                          <a:effectLst/>
                        </a:rPr>
                        <a:t>IKC</a:t>
                      </a:r>
                      <a:endParaRPr lang="sv-SE" sz="1000" b="0" i="0" u="none" strike="noStrike">
                        <a:solidFill>
                          <a:srgbClr val="000000"/>
                        </a:solidFill>
                        <a:effectLst/>
                        <a:latin typeface="Calibri"/>
                      </a:endParaRPr>
                    </a:p>
                  </a:txBody>
                  <a:tcPr marL="5457" marR="5457" marT="5457" marB="0" anchor="ctr"/>
                </a:tc>
                <a:tc>
                  <a:txBody>
                    <a:bodyPr/>
                    <a:lstStyle/>
                    <a:p>
                      <a:pPr algn="l" fontAlgn="ctr"/>
                      <a:r>
                        <a:rPr lang="sv-SE" sz="1000" u="none" strike="noStrike">
                          <a:effectLst/>
                        </a:rPr>
                        <a:t>STFC Daresbury</a:t>
                      </a:r>
                      <a:endParaRPr lang="sv-SE" sz="1000" b="0" i="0" u="none" strike="noStrike">
                        <a:solidFill>
                          <a:srgbClr val="000000"/>
                        </a:solidFill>
                        <a:effectLst/>
                        <a:latin typeface="Calibri"/>
                      </a:endParaRPr>
                    </a:p>
                  </a:txBody>
                  <a:tcPr marL="5457" marR="5457" marT="5457" marB="0" anchor="ctr"/>
                </a:tc>
                <a:tc>
                  <a:txBody>
                    <a:bodyPr/>
                    <a:lstStyle/>
                    <a:p>
                      <a:pPr algn="l" fontAlgn="ctr"/>
                      <a:r>
                        <a:rPr lang="sv-SE" sz="1000" u="none" strike="noStrike">
                          <a:effectLst/>
                        </a:rPr>
                        <a:t>AIK 12.1</a:t>
                      </a:r>
                      <a:endParaRPr lang="sv-SE" sz="1000" b="0" i="0" u="none" strike="noStrike">
                        <a:solidFill>
                          <a:srgbClr val="000000"/>
                        </a:solidFill>
                        <a:effectLst/>
                        <a:latin typeface="Calibri"/>
                      </a:endParaRPr>
                    </a:p>
                  </a:txBody>
                  <a:tcPr marL="5457" marR="5457" marT="5457" marB="0" anchor="ctr"/>
                </a:tc>
                <a:tc>
                  <a:txBody>
                    <a:bodyPr/>
                    <a:lstStyle/>
                    <a:p>
                      <a:pPr algn="l" fontAlgn="ctr"/>
                      <a:r>
                        <a:rPr lang="sv-SE" sz="1000" u="none" strike="noStrike" dirty="0">
                          <a:effectLst/>
                        </a:rPr>
                        <a:t>Linac Warm Units (LWU)</a:t>
                      </a:r>
                      <a:endParaRPr lang="sv-SE" sz="1000" b="0" i="0" u="none" strike="noStrike" dirty="0">
                        <a:solidFill>
                          <a:srgbClr val="000000"/>
                        </a:solidFill>
                        <a:effectLst/>
                        <a:latin typeface="Calibri"/>
                      </a:endParaRPr>
                    </a:p>
                  </a:txBody>
                  <a:tcPr marL="5457" marR="5457" marT="5457" marB="0" anchor="ctr">
                    <a:solidFill>
                      <a:srgbClr val="92D050"/>
                    </a:solidFill>
                  </a:tcPr>
                </a:tc>
                <a:tc>
                  <a:txBody>
                    <a:bodyPr/>
                    <a:lstStyle/>
                    <a:p>
                      <a:pPr algn="ctr" fontAlgn="ctr"/>
                      <a:r>
                        <a:rPr lang="sv-SE" sz="1000" u="none" strike="noStrike">
                          <a:effectLst/>
                        </a:rPr>
                        <a:t>2017 Q2</a:t>
                      </a:r>
                      <a:endParaRPr lang="sv-SE" sz="1000" b="0" i="0" u="none" strike="noStrike">
                        <a:solidFill>
                          <a:srgbClr val="000000"/>
                        </a:solidFill>
                        <a:effectLst/>
                        <a:latin typeface="Calibri"/>
                      </a:endParaRPr>
                    </a:p>
                  </a:txBody>
                  <a:tcPr marL="5457" marR="5457" marT="5457" marB="0" anchor="ctr"/>
                </a:tc>
              </a:tr>
              <a:tr h="376553">
                <a:tc>
                  <a:txBody>
                    <a:bodyPr/>
                    <a:lstStyle/>
                    <a:p>
                      <a:pPr algn="ctr" fontAlgn="ctr"/>
                      <a:r>
                        <a:rPr lang="sv-SE" sz="1000" u="none" strike="noStrike">
                          <a:effectLst/>
                        </a:rPr>
                        <a:t>2</a:t>
                      </a:r>
                      <a:endParaRPr lang="sv-SE" sz="1000" b="1" i="0" u="none" strike="noStrike">
                        <a:solidFill>
                          <a:srgbClr val="000000"/>
                        </a:solidFill>
                        <a:effectLst/>
                        <a:latin typeface="Calibri"/>
                      </a:endParaRPr>
                    </a:p>
                  </a:txBody>
                  <a:tcPr marL="5457" marR="5457" marT="5457" marB="0" anchor="ctr"/>
                </a:tc>
                <a:tc>
                  <a:txBody>
                    <a:bodyPr/>
                    <a:lstStyle/>
                    <a:p>
                      <a:pPr algn="l" fontAlgn="ctr"/>
                      <a:r>
                        <a:rPr lang="sv-SE" sz="1000" u="none" strike="noStrike">
                          <a:effectLst/>
                        </a:rPr>
                        <a:t>ACCSYS</a:t>
                      </a:r>
                      <a:endParaRPr lang="sv-SE" sz="1000" b="0" i="0" u="none" strike="noStrike">
                        <a:solidFill>
                          <a:srgbClr val="000000"/>
                        </a:solidFill>
                        <a:effectLst/>
                        <a:latin typeface="Calibri"/>
                      </a:endParaRPr>
                    </a:p>
                  </a:txBody>
                  <a:tcPr marL="5457" marR="5457" marT="5457" marB="0" anchor="ctr"/>
                </a:tc>
                <a:tc>
                  <a:txBody>
                    <a:bodyPr/>
                    <a:lstStyle/>
                    <a:p>
                      <a:pPr algn="ctr" fontAlgn="ctr"/>
                      <a:r>
                        <a:rPr lang="sv-SE" sz="1000" u="none" strike="noStrike">
                          <a:effectLst/>
                        </a:rPr>
                        <a:t>Spain</a:t>
                      </a:r>
                      <a:endParaRPr lang="sv-SE" sz="1000" b="0" i="0" u="none" strike="noStrike">
                        <a:solidFill>
                          <a:srgbClr val="000000"/>
                        </a:solidFill>
                        <a:effectLst/>
                        <a:latin typeface="Calibri"/>
                      </a:endParaRPr>
                    </a:p>
                  </a:txBody>
                  <a:tcPr marL="5457" marR="5457" marT="5457" marB="0" anchor="ctr"/>
                </a:tc>
                <a:tc>
                  <a:txBody>
                    <a:bodyPr/>
                    <a:lstStyle/>
                    <a:p>
                      <a:pPr algn="ctr" fontAlgn="ctr"/>
                      <a:r>
                        <a:rPr lang="sv-SE" sz="1000" u="none" strike="noStrike">
                          <a:effectLst/>
                        </a:rPr>
                        <a:t>IKC</a:t>
                      </a:r>
                      <a:endParaRPr lang="sv-SE" sz="1000" b="0" i="0" u="none" strike="noStrike">
                        <a:solidFill>
                          <a:srgbClr val="000000"/>
                        </a:solidFill>
                        <a:effectLst/>
                        <a:latin typeface="Calibri"/>
                      </a:endParaRPr>
                    </a:p>
                  </a:txBody>
                  <a:tcPr marL="5457" marR="5457" marT="5457" marB="0" anchor="ctr"/>
                </a:tc>
                <a:tc>
                  <a:txBody>
                    <a:bodyPr/>
                    <a:lstStyle/>
                    <a:p>
                      <a:pPr algn="l" fontAlgn="ctr"/>
                      <a:r>
                        <a:rPr lang="sv-SE" sz="1000" u="none" strike="noStrike">
                          <a:effectLst/>
                        </a:rPr>
                        <a:t>ESS-B</a:t>
                      </a:r>
                      <a:endParaRPr lang="sv-SE" sz="1000" b="0" i="0" u="none" strike="noStrike">
                        <a:solidFill>
                          <a:srgbClr val="000000"/>
                        </a:solidFill>
                        <a:effectLst/>
                        <a:latin typeface="Calibri"/>
                      </a:endParaRPr>
                    </a:p>
                  </a:txBody>
                  <a:tcPr marL="5457" marR="5457" marT="5457" marB="0" anchor="ctr"/>
                </a:tc>
                <a:tc>
                  <a:txBody>
                    <a:bodyPr/>
                    <a:lstStyle/>
                    <a:p>
                      <a:pPr algn="l" fontAlgn="ctr"/>
                      <a:r>
                        <a:rPr lang="sv-SE" sz="1000" u="none" strike="noStrike">
                          <a:effectLst/>
                        </a:rPr>
                        <a:t>AIK 3.1</a:t>
                      </a:r>
                      <a:endParaRPr lang="sv-SE" sz="1000" b="0" i="0" u="none" strike="noStrike">
                        <a:solidFill>
                          <a:srgbClr val="000000"/>
                        </a:solidFill>
                        <a:effectLst/>
                        <a:latin typeface="Calibri"/>
                      </a:endParaRPr>
                    </a:p>
                  </a:txBody>
                  <a:tcPr marL="5457" marR="5457" marT="5457" marB="0" anchor="ctr"/>
                </a:tc>
                <a:tc>
                  <a:txBody>
                    <a:bodyPr/>
                    <a:lstStyle/>
                    <a:p>
                      <a:pPr algn="l" fontAlgn="ctr"/>
                      <a:r>
                        <a:rPr lang="sv-SE" sz="1000" u="none" strike="noStrike" dirty="0">
                          <a:effectLst/>
                        </a:rPr>
                        <a:t>MEBT</a:t>
                      </a:r>
                      <a:endParaRPr lang="sv-SE" sz="1000" b="0" i="0" u="none" strike="noStrike" dirty="0">
                        <a:solidFill>
                          <a:srgbClr val="000000"/>
                        </a:solidFill>
                        <a:effectLst/>
                        <a:latin typeface="Calibri"/>
                      </a:endParaRPr>
                    </a:p>
                  </a:txBody>
                  <a:tcPr marL="5457" marR="5457" marT="5457" marB="0" anchor="ctr">
                    <a:solidFill>
                      <a:srgbClr val="FFFF00"/>
                    </a:solidFill>
                  </a:tcPr>
                </a:tc>
                <a:tc>
                  <a:txBody>
                    <a:bodyPr/>
                    <a:lstStyle/>
                    <a:p>
                      <a:pPr algn="ctr" fontAlgn="ctr"/>
                      <a:r>
                        <a:rPr lang="sv-SE" sz="1000" u="none" strike="noStrike">
                          <a:effectLst/>
                        </a:rPr>
                        <a:t>2017 Q2</a:t>
                      </a:r>
                      <a:endParaRPr lang="sv-SE" sz="1000" b="0" i="0" u="none" strike="noStrike">
                        <a:solidFill>
                          <a:srgbClr val="000000"/>
                        </a:solidFill>
                        <a:effectLst/>
                        <a:latin typeface="Calibri"/>
                      </a:endParaRPr>
                    </a:p>
                  </a:txBody>
                  <a:tcPr marL="5457" marR="5457" marT="5457" marB="0" anchor="ctr"/>
                </a:tc>
              </a:tr>
              <a:tr h="518443">
                <a:tc>
                  <a:txBody>
                    <a:bodyPr/>
                    <a:lstStyle/>
                    <a:p>
                      <a:pPr algn="ctr" fontAlgn="ctr"/>
                      <a:r>
                        <a:rPr lang="sv-SE" sz="1000" u="none" strike="noStrike">
                          <a:effectLst/>
                        </a:rPr>
                        <a:t>170</a:t>
                      </a:r>
                      <a:endParaRPr lang="sv-SE" sz="1000" b="1" i="0" u="none" strike="noStrike">
                        <a:solidFill>
                          <a:srgbClr val="000000"/>
                        </a:solidFill>
                        <a:effectLst/>
                        <a:latin typeface="Calibri"/>
                      </a:endParaRPr>
                    </a:p>
                  </a:txBody>
                  <a:tcPr marL="5457" marR="5457" marT="5457" marB="0" anchor="ctr"/>
                </a:tc>
                <a:tc>
                  <a:txBody>
                    <a:bodyPr/>
                    <a:lstStyle/>
                    <a:p>
                      <a:pPr algn="l" fontAlgn="ctr"/>
                      <a:r>
                        <a:rPr lang="sv-SE" sz="1000" u="none" strike="noStrike">
                          <a:effectLst/>
                        </a:rPr>
                        <a:t>ACCSYS</a:t>
                      </a:r>
                      <a:endParaRPr lang="sv-SE" sz="1000" b="0" i="0" u="none" strike="noStrike">
                        <a:solidFill>
                          <a:srgbClr val="000000"/>
                        </a:solidFill>
                        <a:effectLst/>
                        <a:latin typeface="Calibri"/>
                      </a:endParaRPr>
                    </a:p>
                  </a:txBody>
                  <a:tcPr marL="5457" marR="5457" marT="5457" marB="0" anchor="ctr"/>
                </a:tc>
                <a:tc>
                  <a:txBody>
                    <a:bodyPr/>
                    <a:lstStyle/>
                    <a:p>
                      <a:pPr algn="ctr" fontAlgn="ctr"/>
                      <a:r>
                        <a:rPr lang="sv-SE" sz="1000" u="none" strike="noStrike">
                          <a:effectLst/>
                        </a:rPr>
                        <a:t>France</a:t>
                      </a:r>
                      <a:endParaRPr lang="sv-SE" sz="1000" b="0" i="0" u="none" strike="noStrike">
                        <a:solidFill>
                          <a:srgbClr val="000000"/>
                        </a:solidFill>
                        <a:effectLst/>
                        <a:latin typeface="Calibri"/>
                      </a:endParaRPr>
                    </a:p>
                  </a:txBody>
                  <a:tcPr marL="5457" marR="5457" marT="5457" marB="0" anchor="ctr"/>
                </a:tc>
                <a:tc>
                  <a:txBody>
                    <a:bodyPr/>
                    <a:lstStyle/>
                    <a:p>
                      <a:pPr algn="ctr" fontAlgn="ctr"/>
                      <a:r>
                        <a:rPr lang="sv-SE" sz="1000" u="none" strike="noStrike">
                          <a:effectLst/>
                        </a:rPr>
                        <a:t>IKC</a:t>
                      </a:r>
                      <a:endParaRPr lang="sv-SE" sz="1000" b="0" i="0" u="none" strike="noStrike">
                        <a:solidFill>
                          <a:srgbClr val="000000"/>
                        </a:solidFill>
                        <a:effectLst/>
                        <a:latin typeface="Calibri"/>
                      </a:endParaRPr>
                    </a:p>
                  </a:txBody>
                  <a:tcPr marL="5457" marR="5457" marT="5457" marB="0" anchor="ctr"/>
                </a:tc>
                <a:tc>
                  <a:txBody>
                    <a:bodyPr/>
                    <a:lstStyle/>
                    <a:p>
                      <a:pPr algn="l" fontAlgn="ctr"/>
                      <a:r>
                        <a:rPr lang="sv-SE" sz="1000" u="none" strike="noStrike">
                          <a:effectLst/>
                        </a:rPr>
                        <a:t>CEA</a:t>
                      </a:r>
                      <a:endParaRPr lang="sv-SE" sz="1000" b="0" i="0" u="none" strike="noStrike">
                        <a:solidFill>
                          <a:srgbClr val="000000"/>
                        </a:solidFill>
                        <a:effectLst/>
                        <a:latin typeface="Calibri"/>
                      </a:endParaRPr>
                    </a:p>
                  </a:txBody>
                  <a:tcPr marL="5457" marR="5457" marT="5457" marB="0" anchor="ctr"/>
                </a:tc>
                <a:tc>
                  <a:txBody>
                    <a:bodyPr/>
                    <a:lstStyle/>
                    <a:p>
                      <a:pPr algn="l" fontAlgn="ctr"/>
                      <a:r>
                        <a:rPr lang="sv-SE" sz="1000" u="none" strike="noStrike">
                          <a:effectLst/>
                        </a:rPr>
                        <a:t>AIK 5.5</a:t>
                      </a:r>
                      <a:endParaRPr lang="sv-SE" sz="1000" b="0" i="0" u="none" strike="noStrike">
                        <a:solidFill>
                          <a:srgbClr val="000000"/>
                        </a:solidFill>
                        <a:effectLst/>
                        <a:latin typeface="Calibri"/>
                      </a:endParaRPr>
                    </a:p>
                  </a:txBody>
                  <a:tcPr marL="5457" marR="5457" marT="5457" marB="0" anchor="ctr"/>
                </a:tc>
                <a:tc>
                  <a:txBody>
                    <a:bodyPr/>
                    <a:lstStyle/>
                    <a:p>
                      <a:pPr algn="l" fontAlgn="ctr"/>
                      <a:r>
                        <a:rPr lang="en-US" sz="1000" u="none" strike="noStrike" dirty="0">
                          <a:effectLst/>
                        </a:rPr>
                        <a:t>Technical </a:t>
                      </a:r>
                      <a:r>
                        <a:rPr lang="en-US" sz="1000" u="none" strike="noStrike" dirty="0" smtClean="0">
                          <a:effectLst/>
                        </a:rPr>
                        <a:t>support to the installation </a:t>
                      </a:r>
                      <a:r>
                        <a:rPr lang="en-US" sz="1000" u="none" strike="noStrike" dirty="0">
                          <a:effectLst/>
                        </a:rPr>
                        <a:t>and commissioning</a:t>
                      </a:r>
                      <a:endParaRPr lang="en-US" sz="1000" b="0" i="0" u="none" strike="noStrike" dirty="0">
                        <a:solidFill>
                          <a:srgbClr val="000000"/>
                        </a:solidFill>
                        <a:effectLst/>
                        <a:latin typeface="Calibri"/>
                      </a:endParaRPr>
                    </a:p>
                  </a:txBody>
                  <a:tcPr marL="5457" marR="5457" marT="5457" marB="0" anchor="ctr"/>
                </a:tc>
                <a:tc>
                  <a:txBody>
                    <a:bodyPr/>
                    <a:lstStyle/>
                    <a:p>
                      <a:pPr algn="ctr" fontAlgn="ctr"/>
                      <a:r>
                        <a:rPr lang="sv-SE" sz="1000" u="none" strike="noStrike">
                          <a:effectLst/>
                        </a:rPr>
                        <a:t>2017 Q2</a:t>
                      </a:r>
                      <a:endParaRPr lang="sv-SE" sz="1000" b="0" i="0" u="none" strike="noStrike">
                        <a:solidFill>
                          <a:srgbClr val="000000"/>
                        </a:solidFill>
                        <a:effectLst/>
                        <a:latin typeface="Calibri"/>
                      </a:endParaRPr>
                    </a:p>
                  </a:txBody>
                  <a:tcPr marL="5457" marR="5457" marT="5457" marB="0" anchor="ctr"/>
                </a:tc>
              </a:tr>
              <a:tr h="338352">
                <a:tc>
                  <a:txBody>
                    <a:bodyPr/>
                    <a:lstStyle/>
                    <a:p>
                      <a:pPr algn="ctr" fontAlgn="ctr"/>
                      <a:r>
                        <a:rPr lang="sv-SE" sz="1000" u="none" strike="noStrike">
                          <a:effectLst/>
                        </a:rPr>
                        <a:t>9</a:t>
                      </a:r>
                      <a:endParaRPr lang="sv-SE" sz="1000" b="1" i="0" u="none" strike="noStrike">
                        <a:solidFill>
                          <a:srgbClr val="000000"/>
                        </a:solidFill>
                        <a:effectLst/>
                        <a:latin typeface="Calibri"/>
                      </a:endParaRPr>
                    </a:p>
                  </a:txBody>
                  <a:tcPr marL="5457" marR="5457" marT="5457" marB="0" anchor="ctr"/>
                </a:tc>
                <a:tc>
                  <a:txBody>
                    <a:bodyPr/>
                    <a:lstStyle/>
                    <a:p>
                      <a:pPr algn="l" fontAlgn="ctr"/>
                      <a:r>
                        <a:rPr lang="sv-SE" sz="1000" u="none" strike="noStrike">
                          <a:effectLst/>
                        </a:rPr>
                        <a:t>ACCSYS</a:t>
                      </a:r>
                      <a:endParaRPr lang="sv-SE" sz="1000" b="0" i="0" u="none" strike="noStrike">
                        <a:solidFill>
                          <a:srgbClr val="000000"/>
                        </a:solidFill>
                        <a:effectLst/>
                        <a:latin typeface="Calibri"/>
                      </a:endParaRPr>
                    </a:p>
                  </a:txBody>
                  <a:tcPr marL="5457" marR="5457" marT="5457" marB="0" anchor="ctr"/>
                </a:tc>
                <a:tc>
                  <a:txBody>
                    <a:bodyPr/>
                    <a:lstStyle/>
                    <a:p>
                      <a:pPr algn="ctr" fontAlgn="ctr"/>
                      <a:r>
                        <a:rPr lang="sv-SE" sz="1000" u="none" strike="noStrike">
                          <a:effectLst/>
                        </a:rPr>
                        <a:t>UK</a:t>
                      </a:r>
                      <a:endParaRPr lang="sv-SE" sz="1000" b="0" i="0" u="none" strike="noStrike">
                        <a:solidFill>
                          <a:srgbClr val="000000"/>
                        </a:solidFill>
                        <a:effectLst/>
                        <a:latin typeface="Calibri"/>
                      </a:endParaRPr>
                    </a:p>
                  </a:txBody>
                  <a:tcPr marL="5457" marR="5457" marT="5457" marB="0" anchor="ctr"/>
                </a:tc>
                <a:tc>
                  <a:txBody>
                    <a:bodyPr/>
                    <a:lstStyle/>
                    <a:p>
                      <a:pPr algn="ctr" fontAlgn="ctr"/>
                      <a:r>
                        <a:rPr lang="sv-SE" sz="1000" u="none" strike="noStrike">
                          <a:effectLst/>
                        </a:rPr>
                        <a:t>IKC</a:t>
                      </a:r>
                      <a:endParaRPr lang="sv-SE" sz="1000" b="0" i="0" u="none" strike="noStrike">
                        <a:solidFill>
                          <a:srgbClr val="000000"/>
                        </a:solidFill>
                        <a:effectLst/>
                        <a:latin typeface="Calibri"/>
                      </a:endParaRPr>
                    </a:p>
                  </a:txBody>
                  <a:tcPr marL="5457" marR="5457" marT="5457" marB="0" anchor="ctr"/>
                </a:tc>
                <a:tc>
                  <a:txBody>
                    <a:bodyPr/>
                    <a:lstStyle/>
                    <a:p>
                      <a:pPr algn="l" fontAlgn="ctr"/>
                      <a:r>
                        <a:rPr lang="sv-SE" sz="1000" u="none" strike="noStrike">
                          <a:effectLst/>
                        </a:rPr>
                        <a:t>STFC Daresbury</a:t>
                      </a:r>
                      <a:endParaRPr lang="sv-SE" sz="1000" b="0" i="0" u="none" strike="noStrike">
                        <a:solidFill>
                          <a:srgbClr val="000000"/>
                        </a:solidFill>
                        <a:effectLst/>
                        <a:latin typeface="Calibri"/>
                      </a:endParaRPr>
                    </a:p>
                  </a:txBody>
                  <a:tcPr marL="5457" marR="5457" marT="5457" marB="0" anchor="ctr"/>
                </a:tc>
                <a:tc>
                  <a:txBody>
                    <a:bodyPr/>
                    <a:lstStyle/>
                    <a:p>
                      <a:pPr algn="l" fontAlgn="ctr"/>
                      <a:r>
                        <a:rPr lang="sv-SE" sz="1000" u="none" strike="noStrike">
                          <a:effectLst/>
                        </a:rPr>
                        <a:t>AIK 5.7</a:t>
                      </a:r>
                      <a:endParaRPr lang="sv-SE" sz="1000" b="0" i="0" u="none" strike="noStrike">
                        <a:solidFill>
                          <a:srgbClr val="000000"/>
                        </a:solidFill>
                        <a:effectLst/>
                        <a:latin typeface="Calibri"/>
                      </a:endParaRPr>
                    </a:p>
                  </a:txBody>
                  <a:tcPr marL="5457" marR="5457" marT="5457" marB="0" anchor="ctr"/>
                </a:tc>
                <a:tc>
                  <a:txBody>
                    <a:bodyPr/>
                    <a:lstStyle/>
                    <a:p>
                      <a:pPr algn="l" fontAlgn="ctr"/>
                      <a:r>
                        <a:rPr lang="en-US" sz="1000" u="none" strike="noStrike" dirty="0">
                          <a:effectLst/>
                        </a:rPr>
                        <a:t>High-beta elliptical cavities,  fabrication and testing</a:t>
                      </a:r>
                      <a:endParaRPr lang="en-US" sz="1000" b="0" i="0" u="none" strike="noStrike" dirty="0">
                        <a:solidFill>
                          <a:srgbClr val="000000"/>
                        </a:solidFill>
                        <a:effectLst/>
                        <a:latin typeface="Calibri"/>
                      </a:endParaRPr>
                    </a:p>
                  </a:txBody>
                  <a:tcPr marL="5457" marR="5457" marT="5457" marB="0" anchor="ctr">
                    <a:solidFill>
                      <a:srgbClr val="92D050"/>
                    </a:solidFill>
                  </a:tcPr>
                </a:tc>
                <a:tc>
                  <a:txBody>
                    <a:bodyPr/>
                    <a:lstStyle/>
                    <a:p>
                      <a:pPr algn="ctr" fontAlgn="ctr"/>
                      <a:r>
                        <a:rPr lang="sv-SE" sz="1000" u="none" strike="noStrike">
                          <a:effectLst/>
                        </a:rPr>
                        <a:t>2017 Q4</a:t>
                      </a:r>
                      <a:endParaRPr lang="sv-SE" sz="1000" b="0" i="0" u="none" strike="noStrike">
                        <a:solidFill>
                          <a:srgbClr val="000000"/>
                        </a:solidFill>
                        <a:effectLst/>
                        <a:latin typeface="Calibri"/>
                      </a:endParaRPr>
                    </a:p>
                  </a:txBody>
                  <a:tcPr marL="5457" marR="5457" marT="5457" marB="0" anchor="ctr"/>
                </a:tc>
              </a:tr>
              <a:tr h="338352">
                <a:tc>
                  <a:txBody>
                    <a:bodyPr/>
                    <a:lstStyle/>
                    <a:p>
                      <a:pPr algn="ctr" fontAlgn="ctr"/>
                      <a:r>
                        <a:rPr lang="sv-SE" sz="1000" u="none" strike="noStrike">
                          <a:effectLst/>
                        </a:rPr>
                        <a:t>5</a:t>
                      </a:r>
                      <a:endParaRPr lang="sv-SE" sz="1000" b="1" i="0" u="none" strike="noStrike">
                        <a:solidFill>
                          <a:srgbClr val="000000"/>
                        </a:solidFill>
                        <a:effectLst/>
                        <a:latin typeface="Calibri"/>
                      </a:endParaRPr>
                    </a:p>
                  </a:txBody>
                  <a:tcPr marL="5457" marR="5457" marT="5457" marB="0" anchor="ctr"/>
                </a:tc>
                <a:tc>
                  <a:txBody>
                    <a:bodyPr/>
                    <a:lstStyle/>
                    <a:p>
                      <a:pPr algn="l" fontAlgn="ctr"/>
                      <a:r>
                        <a:rPr lang="sv-SE" sz="1000" u="none" strike="noStrike">
                          <a:effectLst/>
                        </a:rPr>
                        <a:t>ACCSYS</a:t>
                      </a:r>
                      <a:endParaRPr lang="sv-SE" sz="1000" b="0" i="0" u="none" strike="noStrike">
                        <a:solidFill>
                          <a:srgbClr val="000000"/>
                        </a:solidFill>
                        <a:effectLst/>
                        <a:latin typeface="Calibri"/>
                      </a:endParaRPr>
                    </a:p>
                  </a:txBody>
                  <a:tcPr marL="5457" marR="5457" marT="5457" marB="0" anchor="ctr"/>
                </a:tc>
                <a:tc>
                  <a:txBody>
                    <a:bodyPr/>
                    <a:lstStyle/>
                    <a:p>
                      <a:pPr algn="ctr" fontAlgn="ctr"/>
                      <a:r>
                        <a:rPr lang="sv-SE" sz="1000" u="none" strike="noStrike">
                          <a:effectLst/>
                        </a:rPr>
                        <a:t>Spain</a:t>
                      </a:r>
                      <a:endParaRPr lang="sv-SE" sz="1000" b="0" i="0" u="none" strike="noStrike">
                        <a:solidFill>
                          <a:srgbClr val="000000"/>
                        </a:solidFill>
                        <a:effectLst/>
                        <a:latin typeface="Calibri"/>
                      </a:endParaRPr>
                    </a:p>
                  </a:txBody>
                  <a:tcPr marL="5457" marR="5457" marT="5457" marB="0" anchor="ctr"/>
                </a:tc>
                <a:tc>
                  <a:txBody>
                    <a:bodyPr/>
                    <a:lstStyle/>
                    <a:p>
                      <a:pPr algn="ctr" fontAlgn="ctr"/>
                      <a:r>
                        <a:rPr lang="sv-SE" sz="1000" u="none" strike="noStrike">
                          <a:effectLst/>
                        </a:rPr>
                        <a:t>IKC</a:t>
                      </a:r>
                      <a:endParaRPr lang="sv-SE" sz="1000" b="0" i="0" u="none" strike="noStrike">
                        <a:solidFill>
                          <a:srgbClr val="000000"/>
                        </a:solidFill>
                        <a:effectLst/>
                        <a:latin typeface="Calibri"/>
                      </a:endParaRPr>
                    </a:p>
                  </a:txBody>
                  <a:tcPr marL="5457" marR="5457" marT="5457" marB="0" anchor="ctr"/>
                </a:tc>
                <a:tc>
                  <a:txBody>
                    <a:bodyPr/>
                    <a:lstStyle/>
                    <a:p>
                      <a:pPr algn="l" fontAlgn="ctr"/>
                      <a:r>
                        <a:rPr lang="sv-SE" sz="1000" u="none" strike="noStrike">
                          <a:effectLst/>
                        </a:rPr>
                        <a:t>ESS-B</a:t>
                      </a:r>
                      <a:endParaRPr lang="sv-SE" sz="1000" b="0" i="0" u="none" strike="noStrike">
                        <a:solidFill>
                          <a:srgbClr val="000000"/>
                        </a:solidFill>
                        <a:effectLst/>
                        <a:latin typeface="Calibri"/>
                      </a:endParaRPr>
                    </a:p>
                  </a:txBody>
                  <a:tcPr marL="5457" marR="5457" marT="5457" marB="0" anchor="ctr"/>
                </a:tc>
                <a:tc>
                  <a:txBody>
                    <a:bodyPr/>
                    <a:lstStyle/>
                    <a:p>
                      <a:pPr algn="l" fontAlgn="ctr"/>
                      <a:r>
                        <a:rPr lang="sv-SE" sz="1000" u="none" strike="noStrike">
                          <a:effectLst/>
                        </a:rPr>
                        <a:t>AIK 7.5</a:t>
                      </a:r>
                      <a:endParaRPr lang="sv-SE" sz="1000" b="0" i="0" u="none" strike="noStrike">
                        <a:solidFill>
                          <a:srgbClr val="000000"/>
                        </a:solidFill>
                        <a:effectLst/>
                        <a:latin typeface="Calibri"/>
                      </a:endParaRPr>
                    </a:p>
                  </a:txBody>
                  <a:tcPr marL="5457" marR="5457" marT="5457" marB="0" anchor="ctr"/>
                </a:tc>
                <a:tc>
                  <a:txBody>
                    <a:bodyPr/>
                    <a:lstStyle/>
                    <a:p>
                      <a:pPr algn="l" fontAlgn="ctr"/>
                      <a:r>
                        <a:rPr lang="sv-SE" sz="1000" u="none" strike="noStrike" dirty="0">
                          <a:effectLst/>
                        </a:rPr>
                        <a:t>Medium Beta Beam Stop System</a:t>
                      </a:r>
                      <a:endParaRPr lang="sv-SE" sz="1000" b="0" i="0" u="none" strike="noStrike" dirty="0">
                        <a:solidFill>
                          <a:srgbClr val="000000"/>
                        </a:solidFill>
                        <a:effectLst/>
                        <a:latin typeface="Calibri"/>
                      </a:endParaRPr>
                    </a:p>
                  </a:txBody>
                  <a:tcPr marL="5457" marR="5457" marT="5457" marB="0" anchor="ctr">
                    <a:solidFill>
                      <a:srgbClr val="FFFF00"/>
                    </a:solidFill>
                  </a:tcPr>
                </a:tc>
                <a:tc>
                  <a:txBody>
                    <a:bodyPr/>
                    <a:lstStyle/>
                    <a:p>
                      <a:pPr algn="ctr" fontAlgn="ctr"/>
                      <a:r>
                        <a:rPr lang="sv-SE" sz="1000" u="none" strike="noStrike">
                          <a:effectLst/>
                        </a:rPr>
                        <a:t>2017 Q2</a:t>
                      </a:r>
                      <a:endParaRPr lang="sv-SE" sz="1000" b="0" i="0" u="none" strike="noStrike">
                        <a:solidFill>
                          <a:srgbClr val="000000"/>
                        </a:solidFill>
                        <a:effectLst/>
                        <a:latin typeface="Calibri"/>
                      </a:endParaRPr>
                    </a:p>
                  </a:txBody>
                  <a:tcPr marL="5457" marR="5457" marT="5457" marB="0" anchor="ctr"/>
                </a:tc>
              </a:tr>
              <a:tr h="338352">
                <a:tc>
                  <a:txBody>
                    <a:bodyPr/>
                    <a:lstStyle/>
                    <a:p>
                      <a:pPr algn="ctr" fontAlgn="ctr"/>
                      <a:r>
                        <a:rPr lang="sv-SE" sz="1000" u="none" strike="noStrike">
                          <a:effectLst/>
                        </a:rPr>
                        <a:t>3</a:t>
                      </a:r>
                      <a:endParaRPr lang="sv-SE" sz="1000" b="1" i="0" u="none" strike="noStrike">
                        <a:solidFill>
                          <a:srgbClr val="000000"/>
                        </a:solidFill>
                        <a:effectLst/>
                        <a:latin typeface="Calibri"/>
                      </a:endParaRPr>
                    </a:p>
                  </a:txBody>
                  <a:tcPr marL="5457" marR="5457" marT="5457" marB="0" anchor="ctr"/>
                </a:tc>
                <a:tc>
                  <a:txBody>
                    <a:bodyPr/>
                    <a:lstStyle/>
                    <a:p>
                      <a:pPr algn="l" fontAlgn="ctr"/>
                      <a:r>
                        <a:rPr lang="sv-SE" sz="1000" u="none" strike="noStrike">
                          <a:effectLst/>
                        </a:rPr>
                        <a:t>ACCSYS</a:t>
                      </a:r>
                      <a:endParaRPr lang="sv-SE" sz="1000" b="0" i="0" u="none" strike="noStrike">
                        <a:solidFill>
                          <a:srgbClr val="000000"/>
                        </a:solidFill>
                        <a:effectLst/>
                        <a:latin typeface="Calibri"/>
                      </a:endParaRPr>
                    </a:p>
                  </a:txBody>
                  <a:tcPr marL="5457" marR="5457" marT="5457" marB="0" anchor="ctr"/>
                </a:tc>
                <a:tc>
                  <a:txBody>
                    <a:bodyPr/>
                    <a:lstStyle/>
                    <a:p>
                      <a:pPr algn="ctr" fontAlgn="ctr"/>
                      <a:r>
                        <a:rPr lang="sv-SE" sz="1000" u="none" strike="noStrike">
                          <a:effectLst/>
                        </a:rPr>
                        <a:t>Spain</a:t>
                      </a:r>
                      <a:endParaRPr lang="sv-SE" sz="1000" b="0" i="0" u="none" strike="noStrike">
                        <a:solidFill>
                          <a:srgbClr val="000000"/>
                        </a:solidFill>
                        <a:effectLst/>
                        <a:latin typeface="Calibri"/>
                      </a:endParaRPr>
                    </a:p>
                  </a:txBody>
                  <a:tcPr marL="5457" marR="5457" marT="5457" marB="0" anchor="ctr"/>
                </a:tc>
                <a:tc>
                  <a:txBody>
                    <a:bodyPr/>
                    <a:lstStyle/>
                    <a:p>
                      <a:pPr algn="ctr" fontAlgn="ctr"/>
                      <a:r>
                        <a:rPr lang="sv-SE" sz="1000" u="none" strike="noStrike">
                          <a:effectLst/>
                        </a:rPr>
                        <a:t>IKC</a:t>
                      </a:r>
                      <a:endParaRPr lang="sv-SE" sz="1000" b="0" i="0" u="none" strike="noStrike">
                        <a:solidFill>
                          <a:srgbClr val="000000"/>
                        </a:solidFill>
                        <a:effectLst/>
                        <a:latin typeface="Calibri"/>
                      </a:endParaRPr>
                    </a:p>
                  </a:txBody>
                  <a:tcPr marL="5457" marR="5457" marT="5457" marB="0" anchor="ctr"/>
                </a:tc>
                <a:tc>
                  <a:txBody>
                    <a:bodyPr/>
                    <a:lstStyle/>
                    <a:p>
                      <a:pPr algn="l" fontAlgn="ctr"/>
                      <a:r>
                        <a:rPr lang="sv-SE" sz="1000" u="none" strike="noStrike">
                          <a:effectLst/>
                        </a:rPr>
                        <a:t>ESS-B</a:t>
                      </a:r>
                      <a:endParaRPr lang="sv-SE" sz="1000" b="0" i="0" u="none" strike="noStrike">
                        <a:solidFill>
                          <a:srgbClr val="000000"/>
                        </a:solidFill>
                        <a:effectLst/>
                        <a:latin typeface="Calibri"/>
                      </a:endParaRPr>
                    </a:p>
                  </a:txBody>
                  <a:tcPr marL="5457" marR="5457" marT="5457" marB="0" anchor="ctr"/>
                </a:tc>
                <a:tc>
                  <a:txBody>
                    <a:bodyPr/>
                    <a:lstStyle/>
                    <a:p>
                      <a:pPr algn="l" fontAlgn="ctr"/>
                      <a:r>
                        <a:rPr lang="sv-SE" sz="1000" u="none" strike="noStrike">
                          <a:effectLst/>
                        </a:rPr>
                        <a:t>AIK 8.1</a:t>
                      </a:r>
                      <a:endParaRPr lang="sv-SE" sz="1000" b="0" i="0" u="none" strike="noStrike">
                        <a:solidFill>
                          <a:srgbClr val="000000"/>
                        </a:solidFill>
                        <a:effectLst/>
                        <a:latin typeface="Calibri"/>
                      </a:endParaRPr>
                    </a:p>
                  </a:txBody>
                  <a:tcPr marL="5457" marR="5457" marT="5457" marB="0" anchor="ctr"/>
                </a:tc>
                <a:tc>
                  <a:txBody>
                    <a:bodyPr/>
                    <a:lstStyle/>
                    <a:p>
                      <a:pPr algn="l" fontAlgn="ctr"/>
                      <a:r>
                        <a:rPr lang="sv-SE" sz="1000" u="none" strike="noStrike" dirty="0">
                          <a:effectLst/>
                        </a:rPr>
                        <a:t>RF for warm </a:t>
                      </a:r>
                      <a:r>
                        <a:rPr lang="sv-SE" sz="1000" u="none" strike="noStrike" dirty="0" smtClean="0">
                          <a:effectLst/>
                        </a:rPr>
                        <a:t>Linac </a:t>
                      </a:r>
                      <a:endParaRPr lang="sv-SE" sz="1000" b="0" i="0" u="none" strike="noStrike" dirty="0">
                        <a:solidFill>
                          <a:srgbClr val="000000"/>
                        </a:solidFill>
                        <a:effectLst/>
                        <a:latin typeface="Calibri"/>
                      </a:endParaRPr>
                    </a:p>
                  </a:txBody>
                  <a:tcPr marL="5457" marR="5457" marT="5457" marB="0" anchor="ctr">
                    <a:solidFill>
                      <a:srgbClr val="FFFF00"/>
                    </a:solidFill>
                  </a:tcPr>
                </a:tc>
                <a:tc>
                  <a:txBody>
                    <a:bodyPr/>
                    <a:lstStyle/>
                    <a:p>
                      <a:pPr algn="ctr" fontAlgn="ctr"/>
                      <a:r>
                        <a:rPr lang="sv-SE" sz="1000" u="none" strike="noStrike">
                          <a:effectLst/>
                        </a:rPr>
                        <a:t>2017 Q2</a:t>
                      </a:r>
                      <a:endParaRPr lang="sv-SE" sz="1000" b="0" i="0" u="none" strike="noStrike">
                        <a:solidFill>
                          <a:srgbClr val="000000"/>
                        </a:solidFill>
                        <a:effectLst/>
                        <a:latin typeface="Calibri"/>
                      </a:endParaRPr>
                    </a:p>
                  </a:txBody>
                  <a:tcPr marL="5457" marR="5457" marT="5457" marB="0" anchor="ctr"/>
                </a:tc>
              </a:tr>
              <a:tr h="480242">
                <a:tc>
                  <a:txBody>
                    <a:bodyPr/>
                    <a:lstStyle/>
                    <a:p>
                      <a:pPr algn="ctr" fontAlgn="ctr"/>
                      <a:r>
                        <a:rPr lang="sv-SE" sz="1000" u="none" strike="noStrike">
                          <a:effectLst/>
                        </a:rPr>
                        <a:t>23</a:t>
                      </a:r>
                      <a:endParaRPr lang="sv-SE" sz="1000" b="1" i="0" u="none" strike="noStrike">
                        <a:solidFill>
                          <a:srgbClr val="000000"/>
                        </a:solidFill>
                        <a:effectLst/>
                        <a:latin typeface="Calibri"/>
                      </a:endParaRPr>
                    </a:p>
                  </a:txBody>
                  <a:tcPr marL="5457" marR="5457" marT="5457" marB="0" anchor="ctr"/>
                </a:tc>
                <a:tc>
                  <a:txBody>
                    <a:bodyPr/>
                    <a:lstStyle/>
                    <a:p>
                      <a:pPr algn="l" fontAlgn="ctr"/>
                      <a:r>
                        <a:rPr lang="sv-SE" sz="1000" u="none" strike="noStrike" dirty="0">
                          <a:effectLst/>
                        </a:rPr>
                        <a:t>ACCSYS</a:t>
                      </a:r>
                      <a:endParaRPr lang="sv-SE" sz="1000" b="0" i="0" u="none" strike="noStrike" dirty="0">
                        <a:solidFill>
                          <a:srgbClr val="000000"/>
                        </a:solidFill>
                        <a:effectLst/>
                        <a:latin typeface="Calibri"/>
                      </a:endParaRPr>
                    </a:p>
                  </a:txBody>
                  <a:tcPr marL="5457" marR="5457" marT="5457" marB="0" anchor="ctr"/>
                </a:tc>
                <a:tc>
                  <a:txBody>
                    <a:bodyPr/>
                    <a:lstStyle/>
                    <a:p>
                      <a:pPr algn="ctr" fontAlgn="ctr"/>
                      <a:r>
                        <a:rPr lang="sv-SE" sz="1000" u="none" strike="noStrike">
                          <a:effectLst/>
                        </a:rPr>
                        <a:t>Italy</a:t>
                      </a:r>
                      <a:endParaRPr lang="sv-SE" sz="1000" b="0" i="0" u="none" strike="noStrike">
                        <a:solidFill>
                          <a:srgbClr val="000000"/>
                        </a:solidFill>
                        <a:effectLst/>
                        <a:latin typeface="Calibri"/>
                      </a:endParaRPr>
                    </a:p>
                  </a:txBody>
                  <a:tcPr marL="5457" marR="5457" marT="5457" marB="0" anchor="ctr"/>
                </a:tc>
                <a:tc>
                  <a:txBody>
                    <a:bodyPr/>
                    <a:lstStyle/>
                    <a:p>
                      <a:pPr algn="ctr" fontAlgn="ctr"/>
                      <a:r>
                        <a:rPr lang="sv-SE" sz="1000" u="none" strike="noStrike">
                          <a:effectLst/>
                        </a:rPr>
                        <a:t>IKC</a:t>
                      </a:r>
                      <a:endParaRPr lang="sv-SE" sz="1000" b="0" i="0" u="none" strike="noStrike">
                        <a:solidFill>
                          <a:srgbClr val="000000"/>
                        </a:solidFill>
                        <a:effectLst/>
                        <a:latin typeface="Calibri"/>
                      </a:endParaRPr>
                    </a:p>
                  </a:txBody>
                  <a:tcPr marL="5457" marR="5457" marT="5457" marB="0" anchor="ctr"/>
                </a:tc>
                <a:tc>
                  <a:txBody>
                    <a:bodyPr/>
                    <a:lstStyle/>
                    <a:p>
                      <a:pPr algn="l" fontAlgn="ctr"/>
                      <a:r>
                        <a:rPr lang="sv-SE" sz="1000" u="none" strike="noStrike">
                          <a:effectLst/>
                        </a:rPr>
                        <a:t>Elettra</a:t>
                      </a:r>
                      <a:endParaRPr lang="sv-SE" sz="1000" b="0" i="0" u="none" strike="noStrike">
                        <a:solidFill>
                          <a:srgbClr val="000000"/>
                        </a:solidFill>
                        <a:effectLst/>
                        <a:latin typeface="Calibri"/>
                      </a:endParaRPr>
                    </a:p>
                  </a:txBody>
                  <a:tcPr marL="5457" marR="5457" marT="5457" marB="0" anchor="ctr"/>
                </a:tc>
                <a:tc>
                  <a:txBody>
                    <a:bodyPr/>
                    <a:lstStyle/>
                    <a:p>
                      <a:pPr algn="l" fontAlgn="ctr"/>
                      <a:r>
                        <a:rPr lang="sv-SE" sz="1000" u="none" strike="noStrike" dirty="0">
                          <a:effectLst/>
                        </a:rPr>
                        <a:t>AIK x.x</a:t>
                      </a:r>
                      <a:endParaRPr lang="sv-SE" sz="1000" b="0" i="0" u="none" strike="noStrike" dirty="0">
                        <a:solidFill>
                          <a:srgbClr val="000000"/>
                        </a:solidFill>
                        <a:effectLst/>
                        <a:latin typeface="Calibri"/>
                      </a:endParaRPr>
                    </a:p>
                  </a:txBody>
                  <a:tcPr marL="5457" marR="5457" marT="5457" marB="0" anchor="ctr"/>
                </a:tc>
                <a:tc>
                  <a:txBody>
                    <a:bodyPr/>
                    <a:lstStyle/>
                    <a:p>
                      <a:pPr algn="l" fontAlgn="ctr"/>
                      <a:r>
                        <a:rPr lang="en-US" sz="1000" u="none" strike="noStrike" dirty="0">
                          <a:effectLst/>
                        </a:rPr>
                        <a:t>Technical Support to the Installation and </a:t>
                      </a:r>
                      <a:r>
                        <a:rPr lang="en-US" sz="1000" u="none" strike="noStrike" dirty="0" smtClean="0">
                          <a:effectLst/>
                        </a:rPr>
                        <a:t>Commissioning</a:t>
                      </a:r>
                      <a:endParaRPr lang="en-US" sz="1000" b="0" i="0" u="none" strike="noStrike" dirty="0">
                        <a:solidFill>
                          <a:srgbClr val="000000"/>
                        </a:solidFill>
                        <a:effectLst/>
                        <a:latin typeface="Calibri"/>
                      </a:endParaRPr>
                    </a:p>
                  </a:txBody>
                  <a:tcPr marL="5457" marR="5457" marT="5457" marB="0" anchor="ctr"/>
                </a:tc>
                <a:tc>
                  <a:txBody>
                    <a:bodyPr/>
                    <a:lstStyle/>
                    <a:p>
                      <a:pPr algn="ctr" fontAlgn="ctr"/>
                      <a:r>
                        <a:rPr lang="sv-SE" sz="1000" u="none" strike="noStrike" dirty="0">
                          <a:effectLst/>
                        </a:rPr>
                        <a:t>2017 Q2</a:t>
                      </a:r>
                      <a:endParaRPr lang="sv-SE" sz="1000" b="0" i="0" u="none" strike="noStrike" dirty="0">
                        <a:solidFill>
                          <a:srgbClr val="000000"/>
                        </a:solidFill>
                        <a:effectLst/>
                        <a:latin typeface="Calibri"/>
                      </a:endParaRPr>
                    </a:p>
                  </a:txBody>
                  <a:tcPr marL="5457" marR="5457" marT="5457" marB="0" anchor="ctr"/>
                </a:tc>
              </a:tr>
              <a:tr h="480242">
                <a:tc>
                  <a:txBody>
                    <a:bodyPr/>
                    <a:lstStyle/>
                    <a:p>
                      <a:pPr algn="ctr" fontAlgn="ctr"/>
                      <a:r>
                        <a:rPr lang="sv-SE" sz="1000" b="0" i="0" u="none" strike="noStrike" dirty="0" smtClean="0">
                          <a:solidFill>
                            <a:srgbClr val="000000"/>
                          </a:solidFill>
                          <a:effectLst/>
                          <a:latin typeface="Calibri"/>
                        </a:rPr>
                        <a:t>200</a:t>
                      </a:r>
                      <a:endParaRPr lang="sv-SE" sz="1000" b="0" i="0" u="none" strike="noStrike" dirty="0">
                        <a:solidFill>
                          <a:srgbClr val="000000"/>
                        </a:solidFill>
                        <a:effectLst/>
                        <a:latin typeface="Calibri"/>
                      </a:endParaRPr>
                    </a:p>
                  </a:txBody>
                  <a:tcPr marL="5457" marR="5457" marT="5457"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sv-SE" sz="1000" u="none" strike="noStrike" dirty="0" smtClean="0">
                          <a:effectLst/>
                        </a:rPr>
                        <a:t>ACCSYS</a:t>
                      </a:r>
                      <a:endParaRPr lang="sv-SE" sz="1000" b="0" i="0" u="none" strike="noStrike" dirty="0" smtClean="0">
                        <a:solidFill>
                          <a:srgbClr val="000000"/>
                        </a:solidFill>
                        <a:effectLst/>
                        <a:latin typeface="+mn-lt"/>
                      </a:endParaRPr>
                    </a:p>
                    <a:p>
                      <a:pPr algn="l" fontAlgn="ctr"/>
                      <a:endParaRPr lang="sv-SE" sz="1000" b="0" i="0" u="none" strike="noStrike" dirty="0">
                        <a:solidFill>
                          <a:srgbClr val="000000"/>
                        </a:solidFill>
                        <a:effectLst/>
                        <a:latin typeface="Calibri"/>
                      </a:endParaRPr>
                    </a:p>
                  </a:txBody>
                  <a:tcPr marL="5457" marR="5457" marT="5457" marB="0" anchor="ctr"/>
                </a:tc>
                <a:tc>
                  <a:txBody>
                    <a:bodyPr/>
                    <a:lstStyle/>
                    <a:p>
                      <a:pPr algn="ctr" fontAlgn="ctr"/>
                      <a:r>
                        <a:rPr lang="sv-SE" sz="1000" b="0" i="0" u="none" strike="noStrike" dirty="0" smtClean="0">
                          <a:solidFill>
                            <a:srgbClr val="000000"/>
                          </a:solidFill>
                          <a:effectLst/>
                          <a:latin typeface="Calibri"/>
                        </a:rPr>
                        <a:t>Grecce</a:t>
                      </a:r>
                      <a:endParaRPr lang="sv-SE" sz="1000" b="0" i="0" u="none" strike="noStrike" dirty="0">
                        <a:solidFill>
                          <a:srgbClr val="000000"/>
                        </a:solidFill>
                        <a:effectLst/>
                        <a:latin typeface="Calibri"/>
                      </a:endParaRPr>
                    </a:p>
                  </a:txBody>
                  <a:tcPr marL="5457" marR="5457" marT="5457" marB="0" anchor="ctr"/>
                </a:tc>
                <a:tc>
                  <a:txBody>
                    <a:bodyPr/>
                    <a:lstStyle/>
                    <a:p>
                      <a:pPr algn="ctr" fontAlgn="ctr"/>
                      <a:r>
                        <a:rPr lang="sv-SE" sz="1000" b="0" i="0" u="none" strike="noStrike" dirty="0" smtClean="0">
                          <a:solidFill>
                            <a:srgbClr val="000000"/>
                          </a:solidFill>
                          <a:effectLst/>
                          <a:latin typeface="Calibri"/>
                        </a:rPr>
                        <a:t>?</a:t>
                      </a:r>
                      <a:endParaRPr lang="sv-SE" sz="1000" b="0" i="0" u="none" strike="noStrike" dirty="0">
                        <a:solidFill>
                          <a:srgbClr val="000000"/>
                        </a:solidFill>
                        <a:effectLst/>
                        <a:latin typeface="Calibri"/>
                      </a:endParaRPr>
                    </a:p>
                  </a:txBody>
                  <a:tcPr marL="5457" marR="5457" marT="5457" marB="0" anchor="ctr"/>
                </a:tc>
                <a:tc>
                  <a:txBody>
                    <a:bodyPr/>
                    <a:lstStyle/>
                    <a:p>
                      <a:pPr algn="l" fontAlgn="ctr"/>
                      <a:endParaRPr lang="sv-SE" sz="1000" b="0" i="0" u="none" strike="noStrike" dirty="0">
                        <a:solidFill>
                          <a:srgbClr val="000000"/>
                        </a:solidFill>
                        <a:effectLst/>
                        <a:latin typeface="Calibri"/>
                      </a:endParaRPr>
                    </a:p>
                  </a:txBody>
                  <a:tcPr marL="5457" marR="5457" marT="5457"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sv-SE" sz="1000" u="none" strike="noStrike" dirty="0" smtClean="0">
                          <a:effectLst/>
                        </a:rPr>
                        <a:t>AIK x.x</a:t>
                      </a:r>
                      <a:endParaRPr lang="sv-SE" sz="1000" b="0" i="0" u="none" strike="noStrike" dirty="0" smtClean="0">
                        <a:solidFill>
                          <a:srgbClr val="000000"/>
                        </a:solidFill>
                        <a:effectLst/>
                        <a:latin typeface="+mn-lt"/>
                      </a:endParaRPr>
                    </a:p>
                    <a:p>
                      <a:pPr algn="l" fontAlgn="ctr"/>
                      <a:endParaRPr lang="sv-SE" sz="1000" b="0" i="0" u="none" strike="noStrike" dirty="0">
                        <a:solidFill>
                          <a:srgbClr val="000000"/>
                        </a:solidFill>
                        <a:effectLst/>
                        <a:latin typeface="Calibri"/>
                      </a:endParaRPr>
                    </a:p>
                  </a:txBody>
                  <a:tcPr marL="5457" marR="5457" marT="5457" marB="0" anchor="ctr"/>
                </a:tc>
                <a:tc>
                  <a:txBody>
                    <a:bodyPr/>
                    <a:lstStyle/>
                    <a:p>
                      <a:pPr algn="l" fontAlgn="ctr"/>
                      <a:r>
                        <a:rPr lang="en-US" sz="1000" u="none" strike="noStrike" dirty="0" smtClean="0">
                          <a:solidFill>
                            <a:schemeClr val="accent2"/>
                          </a:solidFill>
                          <a:effectLst/>
                        </a:rPr>
                        <a:t>Will now be done via a procurement rather than IK</a:t>
                      </a:r>
                      <a:endParaRPr lang="en-US" sz="1000" b="0" i="0" u="none" strike="noStrike" dirty="0">
                        <a:solidFill>
                          <a:schemeClr val="accent2"/>
                        </a:solidFill>
                        <a:effectLst/>
                        <a:latin typeface="Calibri"/>
                      </a:endParaRPr>
                    </a:p>
                  </a:txBody>
                  <a:tcPr marL="5457" marR="5457" marT="5457"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sv-SE" sz="1000" u="none" strike="noStrike" dirty="0" smtClean="0">
                          <a:effectLst/>
                        </a:rPr>
                        <a:t>2017 Q2</a:t>
                      </a:r>
                      <a:endParaRPr lang="sv-SE" sz="1000" b="0" i="0" u="none" strike="noStrike" dirty="0" smtClean="0">
                        <a:solidFill>
                          <a:srgbClr val="000000"/>
                        </a:solidFill>
                        <a:effectLst/>
                        <a:latin typeface="+mn-lt"/>
                      </a:endParaRPr>
                    </a:p>
                    <a:p>
                      <a:pPr algn="ctr" fontAlgn="ctr"/>
                      <a:endParaRPr lang="sv-SE" sz="1000" b="0" i="0" u="none" strike="noStrike" dirty="0">
                        <a:solidFill>
                          <a:srgbClr val="000000"/>
                        </a:solidFill>
                        <a:effectLst/>
                        <a:latin typeface="Calibri"/>
                      </a:endParaRPr>
                    </a:p>
                  </a:txBody>
                  <a:tcPr marL="5457" marR="5457" marT="5457" marB="0" anchor="ctr"/>
                </a:tc>
              </a:tr>
            </a:tbl>
          </a:graphicData>
        </a:graphic>
      </p:graphicFrame>
    </p:spTree>
    <p:extLst>
      <p:ext uri="{BB962C8B-B14F-4D97-AF65-F5344CB8AC3E}">
        <p14:creationId xmlns:p14="http://schemas.microsoft.com/office/powerpoint/2010/main" val="597407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Contributions/</a:t>
            </a:r>
            <a:r>
              <a:rPr lang="en-US" dirty="0"/>
              <a:t> </a:t>
            </a:r>
            <a:r>
              <a:rPr lang="en-US" dirty="0" smtClean="0"/>
              <a:t>Planned Procurement</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200630636"/>
              </p:ext>
            </p:extLst>
          </p:nvPr>
        </p:nvGraphicFramePr>
        <p:xfrm>
          <a:off x="179512" y="1844826"/>
          <a:ext cx="8712968" cy="3798278"/>
        </p:xfrm>
        <a:graphic>
          <a:graphicData uri="http://schemas.openxmlformats.org/drawingml/2006/table">
            <a:tbl>
              <a:tblPr>
                <a:tableStyleId>{5C22544A-7EE6-4342-B048-85BDC9FD1C3A}</a:tableStyleId>
              </a:tblPr>
              <a:tblGrid>
                <a:gridCol w="575212"/>
                <a:gridCol w="1582907"/>
                <a:gridCol w="3493739"/>
                <a:gridCol w="37906"/>
                <a:gridCol w="1787988"/>
                <a:gridCol w="1235216"/>
              </a:tblGrid>
              <a:tr h="211628">
                <a:tc>
                  <a:txBody>
                    <a:bodyPr/>
                    <a:lstStyle/>
                    <a:p>
                      <a:pPr algn="l" fontAlgn="b"/>
                      <a:endParaRPr lang="en-US" sz="1100" b="1" i="0" u="none" strike="noStrike" dirty="0">
                        <a:solidFill>
                          <a:srgbClr val="000000"/>
                        </a:solidFill>
                        <a:effectLst/>
                        <a:latin typeface="Calibri" panose="020F0502020204030204" pitchFamily="34" charset="0"/>
                      </a:endParaRPr>
                    </a:p>
                  </a:txBody>
                  <a:tcPr marL="6253" marR="6253" marT="6253" marB="0" anchor="b"/>
                </a:tc>
                <a:tc>
                  <a:txBody>
                    <a:bodyPr/>
                    <a:lstStyle/>
                    <a:p>
                      <a:pPr algn="l" fontAlgn="b"/>
                      <a:endParaRPr lang="en-US" sz="1100" b="1" i="0" u="none" strike="noStrike" dirty="0">
                        <a:solidFill>
                          <a:srgbClr val="000000"/>
                        </a:solidFill>
                        <a:effectLst/>
                        <a:latin typeface="Calibri" panose="020F0502020204030204" pitchFamily="34" charset="0"/>
                      </a:endParaRPr>
                    </a:p>
                  </a:txBody>
                  <a:tcPr marL="6253" marR="6253" marT="6253" marB="0" anchor="b"/>
                </a:tc>
                <a:tc>
                  <a:txBody>
                    <a:bodyPr/>
                    <a:lstStyle/>
                    <a:p>
                      <a:pPr algn="l" fontAlgn="b"/>
                      <a:endParaRPr lang="en-US" sz="1100" b="1" i="0" u="none" strike="noStrike" dirty="0">
                        <a:solidFill>
                          <a:srgbClr val="000000"/>
                        </a:solidFill>
                        <a:effectLst/>
                        <a:latin typeface="Calibri" panose="020F0502020204030204" pitchFamily="34" charset="0"/>
                      </a:endParaRPr>
                    </a:p>
                  </a:txBody>
                  <a:tcPr marL="6253" marR="6253" marT="6253" marB="0" anchor="b"/>
                </a:tc>
                <a:tc>
                  <a:txBody>
                    <a:bodyPr/>
                    <a:lstStyle/>
                    <a:p>
                      <a:pPr algn="r" fontAlgn="b"/>
                      <a:endParaRPr lang="en-US" sz="1100" b="1" i="0" u="none" strike="noStrike" dirty="0">
                        <a:solidFill>
                          <a:srgbClr val="000000"/>
                        </a:solidFill>
                        <a:effectLst/>
                        <a:latin typeface="Calibri" panose="020F0502020204030204" pitchFamily="34" charset="0"/>
                      </a:endParaRPr>
                    </a:p>
                  </a:txBody>
                  <a:tcPr marL="6253" marR="6253" marT="6253" marB="0" anchor="b"/>
                </a:tc>
                <a:tc>
                  <a:txBody>
                    <a:bodyPr/>
                    <a:lstStyle/>
                    <a:p>
                      <a:pPr algn="l" fontAlgn="b"/>
                      <a:endParaRPr lang="en-US" sz="1100" b="1" i="0" u="none" strike="noStrike" dirty="0">
                        <a:solidFill>
                          <a:srgbClr val="000000"/>
                        </a:solidFill>
                        <a:effectLst/>
                        <a:latin typeface="Calibri" panose="020F0502020204030204" pitchFamily="34" charset="0"/>
                      </a:endParaRPr>
                    </a:p>
                  </a:txBody>
                  <a:tcPr marL="6253" marR="6253" marT="6253" marB="0" anchor="b"/>
                </a:tc>
                <a:tc>
                  <a:txBody>
                    <a:bodyPr/>
                    <a:lstStyle/>
                    <a:p>
                      <a:pPr algn="l" fontAlgn="b"/>
                      <a:endParaRPr lang="en-US" sz="1100" b="1" i="0" u="none" strike="noStrike" dirty="0">
                        <a:solidFill>
                          <a:srgbClr val="000000"/>
                        </a:solidFill>
                        <a:effectLst/>
                        <a:latin typeface="Calibri" panose="020F0502020204030204" pitchFamily="34" charset="0"/>
                      </a:endParaRPr>
                    </a:p>
                  </a:txBody>
                  <a:tcPr marL="6253" marR="6253" marT="6253" marB="0" anchor="b"/>
                </a:tc>
              </a:tr>
              <a:tr h="211628">
                <a:tc>
                  <a:txBody>
                    <a:bodyPr/>
                    <a:lstStyle/>
                    <a:p>
                      <a:pPr algn="l" fontAlgn="b"/>
                      <a:endParaRPr lang="en-US" sz="1100" b="1" i="0" u="none" strike="noStrike" dirty="0">
                        <a:solidFill>
                          <a:srgbClr val="000000"/>
                        </a:solidFill>
                        <a:effectLst/>
                        <a:latin typeface="Calibri" panose="020F0502020204030204" pitchFamily="34" charset="0"/>
                      </a:endParaRPr>
                    </a:p>
                  </a:txBody>
                  <a:tcPr marL="6253" marR="6253" marT="6253" marB="0" anchor="b"/>
                </a:tc>
                <a:tc>
                  <a:txBody>
                    <a:bodyPr/>
                    <a:lstStyle/>
                    <a:p>
                      <a:pPr algn="l" fontAlgn="b"/>
                      <a:endParaRPr lang="en-US" sz="1100" b="1" i="0" u="none" strike="noStrike" dirty="0">
                        <a:solidFill>
                          <a:srgbClr val="000000"/>
                        </a:solidFill>
                        <a:effectLst/>
                        <a:latin typeface="Calibri" panose="020F0502020204030204" pitchFamily="34" charset="0"/>
                      </a:endParaRPr>
                    </a:p>
                  </a:txBody>
                  <a:tcPr marL="6253" marR="6253" marT="6253" marB="0" anchor="b"/>
                </a:tc>
                <a:tc>
                  <a:txBody>
                    <a:bodyPr/>
                    <a:lstStyle/>
                    <a:p>
                      <a:pPr algn="l" fontAlgn="b"/>
                      <a:endParaRPr lang="en-US" sz="1100" b="1" u="none" strike="noStrike" dirty="0" smtClean="0">
                        <a:effectLst/>
                      </a:endParaRPr>
                    </a:p>
                  </a:txBody>
                  <a:tcPr marL="6253" marR="6253" marT="6253" marB="0" anchor="b"/>
                </a:tc>
                <a:tc>
                  <a:txBody>
                    <a:bodyPr/>
                    <a:lstStyle/>
                    <a:p>
                      <a:pPr algn="r" fontAlgn="b"/>
                      <a:endParaRPr lang="en-US" sz="1100" b="1" i="0" u="none" strike="noStrike" dirty="0">
                        <a:solidFill>
                          <a:srgbClr val="000000"/>
                        </a:solidFill>
                        <a:effectLst/>
                        <a:latin typeface="Calibri" panose="020F0502020204030204" pitchFamily="34" charset="0"/>
                      </a:endParaRPr>
                    </a:p>
                  </a:txBody>
                  <a:tcPr marL="6253" marR="6253" marT="6253" marB="0" anchor="b"/>
                </a:tc>
                <a:tc>
                  <a:txBody>
                    <a:bodyPr/>
                    <a:lstStyle/>
                    <a:p>
                      <a:pPr algn="l" fontAlgn="b"/>
                      <a:endParaRPr lang="en-US" sz="1100" b="1" i="0" u="none" strike="noStrike" dirty="0">
                        <a:solidFill>
                          <a:srgbClr val="000000"/>
                        </a:solidFill>
                        <a:effectLst/>
                        <a:latin typeface="Calibri" panose="020F0502020204030204" pitchFamily="34" charset="0"/>
                      </a:endParaRPr>
                    </a:p>
                  </a:txBody>
                  <a:tcPr marL="6253" marR="6253" marT="6253" marB="0" anchor="b"/>
                </a:tc>
                <a:tc>
                  <a:txBody>
                    <a:bodyPr/>
                    <a:lstStyle/>
                    <a:p>
                      <a:pPr algn="l" fontAlgn="b"/>
                      <a:endParaRPr lang="en-US" sz="1100" b="1" u="none" strike="noStrike" dirty="0" smtClean="0">
                        <a:effectLst/>
                      </a:endParaRPr>
                    </a:p>
                  </a:txBody>
                  <a:tcPr marL="6253" marR="6253" marT="6253" marB="0" anchor="b"/>
                </a:tc>
              </a:tr>
              <a:tr h="211628">
                <a:tc>
                  <a:txBody>
                    <a:bodyPr/>
                    <a:lstStyle/>
                    <a:p>
                      <a:pPr algn="l" fontAlgn="b"/>
                      <a:r>
                        <a:rPr lang="en-US" sz="1100" b="1" u="none" strike="noStrike" dirty="0" smtClean="0">
                          <a:effectLst/>
                        </a:rPr>
                        <a:t>11.7</a:t>
                      </a:r>
                      <a:endParaRPr lang="en-US" sz="1100" b="1" i="0" u="none" strike="noStrike" dirty="0">
                        <a:solidFill>
                          <a:srgbClr val="000000"/>
                        </a:solidFill>
                        <a:effectLst/>
                        <a:latin typeface="Calibri" panose="020F0502020204030204" pitchFamily="34" charset="0"/>
                      </a:endParaRPr>
                    </a:p>
                  </a:txBody>
                  <a:tcPr marL="6253" marR="6253" marT="6253" marB="0" anchor="b"/>
                </a:tc>
                <a:tc>
                  <a:txBody>
                    <a:bodyPr/>
                    <a:lstStyle/>
                    <a:p>
                      <a:pPr algn="l" fontAlgn="b"/>
                      <a:r>
                        <a:rPr lang="en-US" sz="1100" b="1" u="none" strike="noStrike" dirty="0">
                          <a:effectLst/>
                        </a:rPr>
                        <a:t>Beam Diagnostics</a:t>
                      </a:r>
                      <a:endParaRPr lang="en-US" sz="1100" b="1" i="0" u="none" strike="noStrike" dirty="0">
                        <a:solidFill>
                          <a:srgbClr val="000000"/>
                        </a:solidFill>
                        <a:effectLst/>
                        <a:latin typeface="Calibri" panose="020F0502020204030204" pitchFamily="34" charset="0"/>
                      </a:endParaRPr>
                    </a:p>
                  </a:txBody>
                  <a:tcPr marL="6253" marR="6253" marT="6253" marB="0" anchor="b"/>
                </a:tc>
                <a:tc>
                  <a:txBody>
                    <a:bodyPr/>
                    <a:lstStyle/>
                    <a:p>
                      <a:pPr algn="l" fontAlgn="b"/>
                      <a:r>
                        <a:rPr lang="en-US" sz="1100" b="1" u="none" strike="noStrike" dirty="0" smtClean="0">
                          <a:effectLst/>
                        </a:rPr>
                        <a:t>Target grid and aperture monitors (electronics and </a:t>
                      </a:r>
                      <a:r>
                        <a:rPr lang="en-US" sz="1100" b="1" u="none" strike="noStrike" dirty="0" err="1" smtClean="0">
                          <a:effectLst/>
                        </a:rPr>
                        <a:t>mech</a:t>
                      </a:r>
                      <a:r>
                        <a:rPr lang="en-US" sz="1100" b="1" u="none" strike="noStrike" dirty="0" smtClean="0">
                          <a:effectLst/>
                        </a:rPr>
                        <a:t> parts)</a:t>
                      </a:r>
                    </a:p>
                  </a:txBody>
                  <a:tcPr marL="6253" marR="6253" marT="6253" marB="0" anchor="b"/>
                </a:tc>
                <a:tc>
                  <a:txBody>
                    <a:bodyPr/>
                    <a:lstStyle/>
                    <a:p>
                      <a:pPr algn="r" fontAlgn="b"/>
                      <a:endParaRPr lang="en-US" sz="1100" b="1" i="0" u="none" strike="noStrike" dirty="0">
                        <a:solidFill>
                          <a:srgbClr val="000000"/>
                        </a:solidFill>
                        <a:effectLst/>
                        <a:latin typeface="Calibri" panose="020F0502020204030204" pitchFamily="34" charset="0"/>
                      </a:endParaRPr>
                    </a:p>
                  </a:txBody>
                  <a:tcPr marL="6253" marR="6253" marT="6253" marB="0" anchor="b"/>
                </a:tc>
                <a:tc>
                  <a:txBody>
                    <a:bodyPr/>
                    <a:lstStyle/>
                    <a:p>
                      <a:pPr algn="l" fontAlgn="b"/>
                      <a:r>
                        <a:rPr lang="en-US" sz="1100" b="1" i="0" u="none" strike="noStrike" dirty="0" smtClean="0">
                          <a:solidFill>
                            <a:srgbClr val="000000"/>
                          </a:solidFill>
                          <a:effectLst/>
                          <a:latin typeface="Calibri" panose="020F0502020204030204" pitchFamily="34" charset="0"/>
                        </a:rPr>
                        <a:t>Lund </a:t>
                      </a:r>
                      <a:r>
                        <a:rPr lang="en-US" sz="1100" b="1" i="0" u="none" strike="noStrike" dirty="0" err="1" smtClean="0">
                          <a:solidFill>
                            <a:srgbClr val="000000"/>
                          </a:solidFill>
                          <a:effectLst/>
                          <a:latin typeface="Calibri" panose="020F0502020204030204" pitchFamily="34" charset="0"/>
                        </a:rPr>
                        <a:t>colab</a:t>
                      </a:r>
                      <a:r>
                        <a:rPr lang="en-US" sz="1100" b="1" i="0" u="none" strike="noStrike" baseline="0" dirty="0" smtClean="0">
                          <a:solidFill>
                            <a:srgbClr val="000000"/>
                          </a:solidFill>
                          <a:effectLst/>
                          <a:latin typeface="Calibri" panose="020F0502020204030204" pitchFamily="34" charset="0"/>
                        </a:rPr>
                        <a:t> </a:t>
                      </a:r>
                      <a:r>
                        <a:rPr lang="en-US" sz="1100" b="1" i="0" u="none" strike="noStrike" dirty="0" smtClean="0">
                          <a:solidFill>
                            <a:srgbClr val="000000"/>
                          </a:solidFill>
                          <a:effectLst/>
                          <a:latin typeface="Calibri" panose="020F0502020204030204" pitchFamily="34" charset="0"/>
                        </a:rPr>
                        <a:t>and proc. </a:t>
                      </a:r>
                      <a:r>
                        <a:rPr lang="en-US" sz="1100" b="1" i="0" u="none" strike="noStrike" dirty="0" err="1" smtClean="0">
                          <a:solidFill>
                            <a:srgbClr val="000000"/>
                          </a:solidFill>
                          <a:effectLst/>
                          <a:latin typeface="Calibri" panose="020F0502020204030204" pitchFamily="34" charset="0"/>
                        </a:rPr>
                        <a:t>mech</a:t>
                      </a:r>
                      <a:endParaRPr lang="en-US" sz="1100" b="1" i="0" u="none" strike="noStrike" dirty="0">
                        <a:solidFill>
                          <a:srgbClr val="000000"/>
                        </a:solidFill>
                        <a:effectLst/>
                        <a:latin typeface="Calibri" panose="020F0502020204030204" pitchFamily="34" charset="0"/>
                      </a:endParaRPr>
                    </a:p>
                  </a:txBody>
                  <a:tcPr marL="6253" marR="6253" marT="6253" marB="0" anchor="b"/>
                </a:tc>
                <a:tc>
                  <a:txBody>
                    <a:bodyPr/>
                    <a:lstStyle/>
                    <a:p>
                      <a:pPr algn="l" fontAlgn="b"/>
                      <a:r>
                        <a:rPr lang="en-US" sz="1100" b="1" i="0" u="none" strike="noStrike" dirty="0" smtClean="0">
                          <a:solidFill>
                            <a:srgbClr val="000000"/>
                          </a:solidFill>
                          <a:effectLst/>
                          <a:latin typeface="Calibri" panose="020F0502020204030204" pitchFamily="34" charset="0"/>
                        </a:rPr>
                        <a:t>Lund contract</a:t>
                      </a:r>
                      <a:r>
                        <a:rPr lang="en-US" sz="1100" b="1" i="0" u="none" strike="noStrike" baseline="0" dirty="0" smtClean="0">
                          <a:solidFill>
                            <a:srgbClr val="000000"/>
                          </a:solidFill>
                          <a:effectLst/>
                          <a:latin typeface="Calibri" panose="020F0502020204030204" pitchFamily="34" charset="0"/>
                        </a:rPr>
                        <a:t>, </a:t>
                      </a:r>
                      <a:r>
                        <a:rPr lang="en-US" sz="1100" b="1" i="0" u="none" strike="noStrike" dirty="0" smtClean="0">
                          <a:solidFill>
                            <a:srgbClr val="000000"/>
                          </a:solidFill>
                          <a:effectLst/>
                          <a:latin typeface="Calibri" panose="020F0502020204030204" pitchFamily="34" charset="0"/>
                        </a:rPr>
                        <a:t>Proc start asap.</a:t>
                      </a:r>
                      <a:endParaRPr lang="en-US" sz="1100" b="1" i="0" u="none" strike="noStrike" dirty="0">
                        <a:solidFill>
                          <a:srgbClr val="000000"/>
                        </a:solidFill>
                        <a:effectLst/>
                        <a:latin typeface="Calibri" panose="020F0502020204030204" pitchFamily="34" charset="0"/>
                      </a:endParaRPr>
                    </a:p>
                  </a:txBody>
                  <a:tcPr marL="6253" marR="6253" marT="6253" marB="0" anchor="b"/>
                </a:tc>
              </a:tr>
              <a:tr h="415646">
                <a:tc>
                  <a:txBody>
                    <a:bodyPr/>
                    <a:lstStyle/>
                    <a:p>
                      <a:pPr algn="l" fontAlgn="b"/>
                      <a:endParaRPr lang="en-US" sz="1100" b="1" i="0" u="none" strike="noStrike" dirty="0">
                        <a:solidFill>
                          <a:srgbClr val="000000"/>
                        </a:solidFill>
                        <a:effectLst/>
                        <a:latin typeface="Calibri" panose="020F0502020204030204" pitchFamily="34" charset="0"/>
                      </a:endParaRPr>
                    </a:p>
                  </a:txBody>
                  <a:tcPr marL="6253" marR="6253" marT="6253" marB="0" anchor="b"/>
                </a:tc>
                <a:tc>
                  <a:txBody>
                    <a:bodyPr/>
                    <a:lstStyle/>
                    <a:p>
                      <a:pPr algn="l" fontAlgn="b"/>
                      <a:endParaRPr lang="en-US" sz="1100" b="1" i="0" u="none" strike="noStrike" dirty="0">
                        <a:solidFill>
                          <a:srgbClr val="000000"/>
                        </a:solidFill>
                        <a:effectLst/>
                        <a:latin typeface="Calibri" panose="020F0502020204030204" pitchFamily="34" charset="0"/>
                      </a:endParaRPr>
                    </a:p>
                  </a:txBody>
                  <a:tcPr marL="6253" marR="6253" marT="6253" marB="0" anchor="b"/>
                </a:tc>
                <a:tc>
                  <a:txBody>
                    <a:bodyPr/>
                    <a:lstStyle/>
                    <a:p>
                      <a:pPr algn="l" fontAlgn="b"/>
                      <a:endParaRPr lang="en-US" sz="1100" b="1" i="0" u="none" strike="noStrike" dirty="0">
                        <a:solidFill>
                          <a:srgbClr val="000000"/>
                        </a:solidFill>
                        <a:effectLst/>
                        <a:latin typeface="Calibri" panose="020F0502020204030204" pitchFamily="34" charset="0"/>
                      </a:endParaRPr>
                    </a:p>
                  </a:txBody>
                  <a:tcPr marL="6253" marR="6253" marT="6253" marB="0" anchor="b"/>
                </a:tc>
                <a:tc>
                  <a:txBody>
                    <a:bodyPr/>
                    <a:lstStyle/>
                    <a:p>
                      <a:pPr algn="r" fontAlgn="b"/>
                      <a:endParaRPr lang="en-US" sz="1100" b="1" i="0" u="none" strike="noStrike" dirty="0">
                        <a:solidFill>
                          <a:srgbClr val="000000"/>
                        </a:solidFill>
                        <a:effectLst/>
                        <a:latin typeface="Calibri" panose="020F0502020204030204" pitchFamily="34" charset="0"/>
                      </a:endParaRPr>
                    </a:p>
                  </a:txBody>
                  <a:tcPr marL="6253" marR="6253" marT="6253" marB="0" anchor="b"/>
                </a:tc>
                <a:tc>
                  <a:txBody>
                    <a:bodyPr/>
                    <a:lstStyle/>
                    <a:p>
                      <a:pPr algn="l" fontAlgn="b"/>
                      <a:endParaRPr lang="en-US" sz="1100" b="1" i="0" u="none" strike="noStrike" dirty="0">
                        <a:solidFill>
                          <a:srgbClr val="000000"/>
                        </a:solidFill>
                        <a:effectLst/>
                        <a:latin typeface="Calibri" panose="020F0502020204030204" pitchFamily="34" charset="0"/>
                      </a:endParaRPr>
                    </a:p>
                  </a:txBody>
                  <a:tcPr marL="6253" marR="6253" marT="6253" marB="0" anchor="b"/>
                </a:tc>
                <a:tc>
                  <a:txBody>
                    <a:bodyPr/>
                    <a:lstStyle/>
                    <a:p>
                      <a:pPr algn="l" fontAlgn="b"/>
                      <a:endParaRPr lang="en-US" sz="1100" b="1" i="0" u="none" strike="noStrike" dirty="0">
                        <a:solidFill>
                          <a:srgbClr val="000000"/>
                        </a:solidFill>
                        <a:effectLst/>
                        <a:latin typeface="Calibri" panose="020F0502020204030204" pitchFamily="34" charset="0"/>
                      </a:endParaRPr>
                    </a:p>
                  </a:txBody>
                  <a:tcPr marL="6253" marR="6253" marT="6253" marB="0" anchor="b"/>
                </a:tc>
              </a:tr>
              <a:tr h="415646">
                <a:tc>
                  <a:txBody>
                    <a:bodyPr/>
                    <a:lstStyle/>
                    <a:p>
                      <a:pPr algn="l" fontAlgn="b"/>
                      <a:r>
                        <a:rPr lang="en-US" sz="1100" b="1" u="none" strike="noStrike" dirty="0">
                          <a:effectLst/>
                        </a:rPr>
                        <a:t>11.8.5.6</a:t>
                      </a:r>
                      <a:endParaRPr lang="en-US" sz="1100" b="1" i="0" u="none" strike="noStrike" dirty="0">
                        <a:solidFill>
                          <a:srgbClr val="000000"/>
                        </a:solidFill>
                        <a:effectLst/>
                        <a:latin typeface="Calibri" panose="020F0502020204030204" pitchFamily="34" charset="0"/>
                      </a:endParaRPr>
                    </a:p>
                  </a:txBody>
                  <a:tcPr marL="6253" marR="6253" marT="6253" marB="0" anchor="b"/>
                </a:tc>
                <a:tc>
                  <a:txBody>
                    <a:bodyPr/>
                    <a:lstStyle/>
                    <a:p>
                      <a:pPr algn="l" fontAlgn="b"/>
                      <a:r>
                        <a:rPr lang="en-US" sz="1100" b="1" u="none" strike="noStrike" dirty="0">
                          <a:effectLst/>
                        </a:rPr>
                        <a:t>RF amplifiers</a:t>
                      </a:r>
                      <a:endParaRPr lang="en-US" sz="1100" b="1" i="0" u="none" strike="noStrike" dirty="0">
                        <a:solidFill>
                          <a:srgbClr val="000000"/>
                        </a:solidFill>
                        <a:effectLst/>
                        <a:latin typeface="Calibri" panose="020F0502020204030204" pitchFamily="34" charset="0"/>
                      </a:endParaRPr>
                    </a:p>
                  </a:txBody>
                  <a:tcPr marL="6253" marR="6253" marT="6253" marB="0" anchor="b"/>
                </a:tc>
                <a:tc>
                  <a:txBody>
                    <a:bodyPr/>
                    <a:lstStyle/>
                    <a:p>
                      <a:pPr algn="l" fontAlgn="b"/>
                      <a:r>
                        <a:rPr lang="en-US" sz="1100" b="1" u="none" strike="noStrike" dirty="0">
                          <a:effectLst/>
                        </a:rPr>
                        <a:t>Medium-beta klystrons</a:t>
                      </a:r>
                      <a:endParaRPr lang="en-US" sz="1100" b="1" i="0" u="none" strike="noStrike" dirty="0">
                        <a:solidFill>
                          <a:srgbClr val="000000"/>
                        </a:solidFill>
                        <a:effectLst/>
                        <a:latin typeface="Calibri" panose="020F0502020204030204" pitchFamily="34" charset="0"/>
                      </a:endParaRPr>
                    </a:p>
                  </a:txBody>
                  <a:tcPr marL="6253" marR="6253" marT="6253" marB="0" anchor="b"/>
                </a:tc>
                <a:tc>
                  <a:txBody>
                    <a:bodyPr/>
                    <a:lstStyle/>
                    <a:p>
                      <a:pPr algn="r" fontAlgn="b"/>
                      <a:endParaRPr lang="en-US" sz="1100" b="1" i="0" u="none" strike="noStrike" dirty="0">
                        <a:solidFill>
                          <a:srgbClr val="000000"/>
                        </a:solidFill>
                        <a:effectLst/>
                        <a:latin typeface="Calibri" panose="020F0502020204030204" pitchFamily="34" charset="0"/>
                      </a:endParaRPr>
                    </a:p>
                  </a:txBody>
                  <a:tcPr marL="6253" marR="6253" marT="6253" marB="0" anchor="b"/>
                </a:tc>
                <a:tc>
                  <a:txBody>
                    <a:bodyPr/>
                    <a:lstStyle/>
                    <a:p>
                      <a:pPr algn="l" fontAlgn="b"/>
                      <a:r>
                        <a:rPr lang="en-US" sz="1100" b="1" u="none" strike="noStrike" dirty="0">
                          <a:effectLst/>
                        </a:rPr>
                        <a:t>AIK 8.8</a:t>
                      </a:r>
                      <a:endParaRPr lang="en-US" sz="1100" b="1" i="0" u="none" strike="noStrike" dirty="0">
                        <a:solidFill>
                          <a:srgbClr val="000000"/>
                        </a:solidFill>
                        <a:effectLst/>
                        <a:latin typeface="Calibri" panose="020F0502020204030204" pitchFamily="34" charset="0"/>
                      </a:endParaRPr>
                    </a:p>
                  </a:txBody>
                  <a:tcPr marL="6253" marR="6253" marT="6253" marB="0" anchor="b"/>
                </a:tc>
                <a:tc>
                  <a:txBody>
                    <a:bodyPr/>
                    <a:lstStyle/>
                    <a:p>
                      <a:pPr algn="l" fontAlgn="b"/>
                      <a:r>
                        <a:rPr lang="en-US" sz="1100" b="1" u="none" strike="noStrike" dirty="0">
                          <a:effectLst/>
                        </a:rPr>
                        <a:t>Tender </a:t>
                      </a:r>
                      <a:r>
                        <a:rPr lang="en-US" sz="1100" b="1" u="none" strike="noStrike" dirty="0" smtClean="0">
                          <a:effectLst/>
                        </a:rPr>
                        <a:t>in progress, March (36 in total, batches of 6)</a:t>
                      </a:r>
                      <a:endParaRPr lang="en-US" sz="1100" b="1" i="0" u="none" strike="noStrike" dirty="0">
                        <a:solidFill>
                          <a:srgbClr val="000000"/>
                        </a:solidFill>
                        <a:effectLst/>
                        <a:latin typeface="Calibri" panose="020F0502020204030204" pitchFamily="34" charset="0"/>
                      </a:endParaRPr>
                    </a:p>
                  </a:txBody>
                  <a:tcPr marL="6253" marR="6253" marT="6253" marB="0" anchor="b"/>
                </a:tc>
              </a:tr>
              <a:tr h="211628">
                <a:tc>
                  <a:txBody>
                    <a:bodyPr/>
                    <a:lstStyle/>
                    <a:p>
                      <a:pPr algn="l" fontAlgn="b"/>
                      <a:r>
                        <a:rPr lang="en-US" sz="1100" b="1" u="none" strike="noStrike">
                          <a:effectLst/>
                        </a:rPr>
                        <a:t>11.8.5.7</a:t>
                      </a:r>
                      <a:endParaRPr lang="en-US" sz="1100" b="1" i="0" u="none" strike="noStrike">
                        <a:solidFill>
                          <a:srgbClr val="000000"/>
                        </a:solidFill>
                        <a:effectLst/>
                        <a:latin typeface="Calibri" panose="020F0502020204030204" pitchFamily="34" charset="0"/>
                      </a:endParaRPr>
                    </a:p>
                  </a:txBody>
                  <a:tcPr marL="6253" marR="6253" marT="6253" marB="0" anchor="b"/>
                </a:tc>
                <a:tc>
                  <a:txBody>
                    <a:bodyPr/>
                    <a:lstStyle/>
                    <a:p>
                      <a:pPr algn="l" fontAlgn="b"/>
                      <a:r>
                        <a:rPr lang="en-US" sz="1100" b="1" u="none" strike="noStrike">
                          <a:effectLst/>
                        </a:rPr>
                        <a:t>RF amplifiers</a:t>
                      </a:r>
                      <a:endParaRPr lang="en-US" sz="1100" b="1" i="0" u="none" strike="noStrike">
                        <a:solidFill>
                          <a:srgbClr val="000000"/>
                        </a:solidFill>
                        <a:effectLst/>
                        <a:latin typeface="Calibri" panose="020F0502020204030204" pitchFamily="34" charset="0"/>
                      </a:endParaRPr>
                    </a:p>
                  </a:txBody>
                  <a:tcPr marL="6253" marR="6253" marT="6253" marB="0" anchor="b"/>
                </a:tc>
                <a:tc>
                  <a:txBody>
                    <a:bodyPr/>
                    <a:lstStyle/>
                    <a:p>
                      <a:pPr algn="l" fontAlgn="b"/>
                      <a:r>
                        <a:rPr lang="en-US" sz="1100" b="1" u="none" strike="noStrike">
                          <a:effectLst/>
                        </a:rPr>
                        <a:t>High-beta klystrons or IOTs</a:t>
                      </a:r>
                      <a:endParaRPr lang="en-US" sz="1100" b="1" i="0" u="none" strike="noStrike">
                        <a:solidFill>
                          <a:srgbClr val="000000"/>
                        </a:solidFill>
                        <a:effectLst/>
                        <a:latin typeface="Calibri" panose="020F0502020204030204" pitchFamily="34" charset="0"/>
                      </a:endParaRPr>
                    </a:p>
                  </a:txBody>
                  <a:tcPr marL="6253" marR="6253" marT="6253" marB="0" anchor="b"/>
                </a:tc>
                <a:tc>
                  <a:txBody>
                    <a:bodyPr/>
                    <a:lstStyle/>
                    <a:p>
                      <a:pPr algn="r" fontAlgn="b"/>
                      <a:endParaRPr lang="en-US" sz="1100" b="1" i="0" u="none" strike="noStrike" dirty="0">
                        <a:solidFill>
                          <a:srgbClr val="000000"/>
                        </a:solidFill>
                        <a:effectLst/>
                        <a:latin typeface="Calibri" panose="020F0502020204030204" pitchFamily="34" charset="0"/>
                      </a:endParaRPr>
                    </a:p>
                  </a:txBody>
                  <a:tcPr marL="6253" marR="6253" marT="6253" marB="0" anchor="b"/>
                </a:tc>
                <a:tc>
                  <a:txBody>
                    <a:bodyPr/>
                    <a:lstStyle/>
                    <a:p>
                      <a:pPr algn="l" fontAlgn="b"/>
                      <a:r>
                        <a:rPr lang="en-US" sz="1100" b="1" u="none" strike="noStrike">
                          <a:effectLst/>
                        </a:rPr>
                        <a:t>AIK 8.9</a:t>
                      </a:r>
                      <a:endParaRPr lang="en-US" sz="1100" b="1" i="0" u="none" strike="noStrike">
                        <a:solidFill>
                          <a:srgbClr val="000000"/>
                        </a:solidFill>
                        <a:effectLst/>
                        <a:latin typeface="Calibri" panose="020F0502020204030204" pitchFamily="34" charset="0"/>
                      </a:endParaRPr>
                    </a:p>
                  </a:txBody>
                  <a:tcPr marL="6253" marR="6253" marT="6253" marB="0" anchor="b"/>
                </a:tc>
                <a:tc>
                  <a:txBody>
                    <a:bodyPr/>
                    <a:lstStyle/>
                    <a:p>
                      <a:pPr algn="l" fontAlgn="b"/>
                      <a:r>
                        <a:rPr lang="en-US" sz="1100" b="1" u="none" strike="noStrike" dirty="0">
                          <a:effectLst/>
                        </a:rPr>
                        <a:t>Tender </a:t>
                      </a:r>
                      <a:r>
                        <a:rPr lang="en-US" sz="1100" b="1" u="none" strike="noStrike" dirty="0" smtClean="0">
                          <a:effectLst/>
                        </a:rPr>
                        <a:t>Q4 2017</a:t>
                      </a:r>
                      <a:endParaRPr lang="en-US" sz="1100" b="1" i="0" u="none" strike="noStrike" dirty="0">
                        <a:solidFill>
                          <a:srgbClr val="000000"/>
                        </a:solidFill>
                        <a:effectLst/>
                        <a:latin typeface="Calibri" panose="020F0502020204030204" pitchFamily="34" charset="0"/>
                      </a:endParaRPr>
                    </a:p>
                  </a:txBody>
                  <a:tcPr marL="6253" marR="6253" marT="6253" marB="0" anchor="b"/>
                </a:tc>
              </a:tr>
              <a:tr h="211628">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253" marR="6253" marT="6253" marB="0" anchor="b"/>
                </a:tc>
                <a:tc>
                  <a:txBody>
                    <a:bodyPr/>
                    <a:lstStyle/>
                    <a:p>
                      <a:pPr algn="l" fontAlgn="b"/>
                      <a:endParaRPr lang="en-US" sz="1100" b="1" i="0" u="none" strike="noStrike">
                        <a:solidFill>
                          <a:srgbClr val="000000"/>
                        </a:solidFill>
                        <a:effectLst/>
                        <a:latin typeface="Calibri" panose="020F0502020204030204" pitchFamily="34" charset="0"/>
                      </a:endParaRPr>
                    </a:p>
                  </a:txBody>
                  <a:tcPr marL="6253" marR="6253" marT="6253" marB="0" anchor="b"/>
                </a:tc>
                <a:tc>
                  <a:txBody>
                    <a:bodyPr/>
                    <a:lstStyle/>
                    <a:p>
                      <a:pPr algn="l" fontAlgn="b"/>
                      <a:endParaRPr lang="en-US" sz="1100" b="1" i="0" u="none" strike="noStrike">
                        <a:solidFill>
                          <a:srgbClr val="000000"/>
                        </a:solidFill>
                        <a:effectLst/>
                        <a:latin typeface="Calibri" panose="020F0502020204030204" pitchFamily="34" charset="0"/>
                      </a:endParaRPr>
                    </a:p>
                  </a:txBody>
                  <a:tcPr marL="6253" marR="6253" marT="6253" marB="0" anchor="b"/>
                </a:tc>
                <a:tc>
                  <a:txBody>
                    <a:bodyPr/>
                    <a:lstStyle/>
                    <a:p>
                      <a:pPr algn="l" fontAlgn="b"/>
                      <a:endParaRPr lang="en-US" sz="1100" b="1" i="0" u="none" strike="noStrike" dirty="0">
                        <a:solidFill>
                          <a:srgbClr val="000000"/>
                        </a:solidFill>
                        <a:effectLst/>
                        <a:latin typeface="Calibri" panose="020F0502020204030204" pitchFamily="34" charset="0"/>
                      </a:endParaRPr>
                    </a:p>
                  </a:txBody>
                  <a:tcPr marL="6253" marR="6253" marT="6253" marB="0" anchor="b"/>
                </a:tc>
                <a:tc>
                  <a:txBody>
                    <a:bodyPr/>
                    <a:lstStyle/>
                    <a:p>
                      <a:pPr algn="l" fontAlgn="b"/>
                      <a:endParaRPr lang="en-US" sz="1100" b="1" i="0" u="none" strike="noStrike" dirty="0">
                        <a:solidFill>
                          <a:srgbClr val="000000"/>
                        </a:solidFill>
                        <a:effectLst/>
                        <a:latin typeface="Calibri" panose="020F0502020204030204" pitchFamily="34" charset="0"/>
                      </a:endParaRPr>
                    </a:p>
                  </a:txBody>
                  <a:tcPr marL="6253" marR="6253" marT="6253" marB="0" anchor="b"/>
                </a:tc>
                <a:tc>
                  <a:txBody>
                    <a:bodyPr/>
                    <a:lstStyle/>
                    <a:p>
                      <a:pPr algn="l" fontAlgn="b"/>
                      <a:r>
                        <a:rPr lang="en-US" sz="1100" b="1" u="none" strike="noStrike" dirty="0">
                          <a:effectLst/>
                        </a:rPr>
                        <a:t> </a:t>
                      </a:r>
                      <a:endParaRPr lang="en-US" sz="1100" b="1" i="0" u="none" strike="noStrike" dirty="0">
                        <a:solidFill>
                          <a:srgbClr val="000000"/>
                        </a:solidFill>
                        <a:effectLst/>
                        <a:latin typeface="Calibri" panose="020F0502020204030204" pitchFamily="34" charset="0"/>
                      </a:endParaRPr>
                    </a:p>
                  </a:txBody>
                  <a:tcPr marL="6253" marR="6253" marT="6253" marB="0" anchor="b"/>
                </a:tc>
              </a:tr>
              <a:tr h="211628">
                <a:tc>
                  <a:txBody>
                    <a:bodyPr/>
                    <a:lstStyle/>
                    <a:p>
                      <a:pPr algn="l" fontAlgn="b"/>
                      <a:r>
                        <a:rPr lang="en-US" sz="1100" b="1" u="none" strike="noStrike">
                          <a:effectLst/>
                        </a:rPr>
                        <a:t>11,15</a:t>
                      </a:r>
                      <a:endParaRPr lang="en-US" sz="1100" b="1" i="0" u="none" strike="noStrike">
                        <a:solidFill>
                          <a:srgbClr val="000000"/>
                        </a:solidFill>
                        <a:effectLst/>
                        <a:latin typeface="Calibri" panose="020F0502020204030204" pitchFamily="34" charset="0"/>
                      </a:endParaRPr>
                    </a:p>
                  </a:txBody>
                  <a:tcPr marL="6253" marR="6253" marT="6253" marB="0" anchor="b"/>
                </a:tc>
                <a:tc>
                  <a:txBody>
                    <a:bodyPr/>
                    <a:lstStyle/>
                    <a:p>
                      <a:pPr algn="l" fontAlgn="b"/>
                      <a:r>
                        <a:rPr lang="en-US" sz="1100" b="1" u="none" strike="noStrike">
                          <a:effectLst/>
                        </a:rPr>
                        <a:t>Electrical support</a:t>
                      </a:r>
                      <a:endParaRPr lang="en-US" sz="1100" b="1" i="0" u="none" strike="noStrike">
                        <a:solidFill>
                          <a:srgbClr val="000000"/>
                        </a:solidFill>
                        <a:effectLst/>
                        <a:latin typeface="Calibri" panose="020F0502020204030204" pitchFamily="34" charset="0"/>
                      </a:endParaRPr>
                    </a:p>
                  </a:txBody>
                  <a:tcPr marL="6253" marR="6253" marT="6253" marB="0" anchor="b"/>
                </a:tc>
                <a:tc>
                  <a:txBody>
                    <a:bodyPr/>
                    <a:lstStyle/>
                    <a:p>
                      <a:pPr algn="l" fontAlgn="b"/>
                      <a:r>
                        <a:rPr lang="en-US" sz="1100" b="1" u="none" strike="noStrike">
                          <a:effectLst/>
                        </a:rPr>
                        <a:t>Cables, power distribution cabinets</a:t>
                      </a:r>
                      <a:endParaRPr lang="en-US" sz="1100" b="1" i="0" u="none" strike="noStrike">
                        <a:solidFill>
                          <a:srgbClr val="000000"/>
                        </a:solidFill>
                        <a:effectLst/>
                        <a:latin typeface="Calibri" panose="020F0502020204030204" pitchFamily="34" charset="0"/>
                      </a:endParaRPr>
                    </a:p>
                  </a:txBody>
                  <a:tcPr marL="6253" marR="6253" marT="6253" marB="0" anchor="b"/>
                </a:tc>
                <a:tc>
                  <a:txBody>
                    <a:bodyPr/>
                    <a:lstStyle/>
                    <a:p>
                      <a:pPr algn="r" fontAlgn="b"/>
                      <a:endParaRPr lang="en-US" sz="1100" b="1" i="0" u="none" strike="noStrike" dirty="0">
                        <a:solidFill>
                          <a:srgbClr val="000000"/>
                        </a:solidFill>
                        <a:effectLst/>
                        <a:latin typeface="Calibri" panose="020F0502020204030204" pitchFamily="34" charset="0"/>
                      </a:endParaRPr>
                    </a:p>
                  </a:txBody>
                  <a:tcPr marL="6253" marR="6253" marT="6253" marB="0" anchor="b"/>
                </a:tc>
                <a:tc>
                  <a:txBody>
                    <a:bodyPr/>
                    <a:lstStyle/>
                    <a:p>
                      <a:pPr algn="l" fontAlgn="b"/>
                      <a:r>
                        <a:rPr lang="en-US" sz="1100" b="1" u="none" strike="noStrike">
                          <a:effectLst/>
                        </a:rPr>
                        <a:t>AIK 15.1</a:t>
                      </a:r>
                      <a:endParaRPr lang="en-US" sz="1100" b="1" i="0" u="none" strike="noStrike">
                        <a:solidFill>
                          <a:srgbClr val="000000"/>
                        </a:solidFill>
                        <a:effectLst/>
                        <a:latin typeface="Calibri" panose="020F0502020204030204" pitchFamily="34" charset="0"/>
                      </a:endParaRPr>
                    </a:p>
                  </a:txBody>
                  <a:tcPr marL="6253" marR="6253" marT="6253" marB="0" anchor="b"/>
                </a:tc>
                <a:tc>
                  <a:txBody>
                    <a:bodyPr/>
                    <a:lstStyle/>
                    <a:p>
                      <a:pPr algn="l" fontAlgn="b"/>
                      <a:r>
                        <a:rPr lang="en-US" sz="1100" b="1" u="none" strike="noStrike" dirty="0">
                          <a:effectLst/>
                        </a:rPr>
                        <a:t> </a:t>
                      </a:r>
                      <a:r>
                        <a:rPr lang="en-US" sz="1100" b="1" u="none" strike="noStrike" dirty="0" smtClean="0">
                          <a:effectLst/>
                        </a:rPr>
                        <a:t>steep wise approach</a:t>
                      </a:r>
                      <a:endParaRPr lang="en-US" sz="1100" b="1" i="0" u="none" strike="noStrike" dirty="0">
                        <a:solidFill>
                          <a:srgbClr val="000000"/>
                        </a:solidFill>
                        <a:effectLst/>
                        <a:latin typeface="Calibri" panose="020F0502020204030204" pitchFamily="34" charset="0"/>
                      </a:endParaRPr>
                    </a:p>
                  </a:txBody>
                  <a:tcPr marL="6253" marR="6253" marT="6253" marB="0" anchor="b"/>
                </a:tc>
              </a:tr>
              <a:tr h="211628">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253" marR="6253" marT="6253" marB="0" anchor="b"/>
                </a:tc>
                <a:tc>
                  <a:txBody>
                    <a:bodyPr/>
                    <a:lstStyle/>
                    <a:p>
                      <a:pPr algn="l" fontAlgn="b"/>
                      <a:endParaRPr lang="en-US" sz="1100" b="1" i="0" u="none" strike="noStrike">
                        <a:solidFill>
                          <a:srgbClr val="000000"/>
                        </a:solidFill>
                        <a:effectLst/>
                        <a:latin typeface="Calibri" panose="020F0502020204030204" pitchFamily="34" charset="0"/>
                      </a:endParaRPr>
                    </a:p>
                  </a:txBody>
                  <a:tcPr marL="6253" marR="6253" marT="6253" marB="0" anchor="b"/>
                </a:tc>
                <a:tc>
                  <a:txBody>
                    <a:bodyPr/>
                    <a:lstStyle/>
                    <a:p>
                      <a:pPr algn="l" fontAlgn="b"/>
                      <a:endParaRPr lang="en-US" sz="1100" b="1" i="0" u="none" strike="noStrike">
                        <a:solidFill>
                          <a:srgbClr val="000000"/>
                        </a:solidFill>
                        <a:effectLst/>
                        <a:latin typeface="Calibri" panose="020F0502020204030204" pitchFamily="34" charset="0"/>
                      </a:endParaRPr>
                    </a:p>
                  </a:txBody>
                  <a:tcPr marL="6253" marR="6253" marT="6253" marB="0" anchor="b"/>
                </a:tc>
                <a:tc>
                  <a:txBody>
                    <a:bodyPr/>
                    <a:lstStyle/>
                    <a:p>
                      <a:pPr algn="l" fontAlgn="b"/>
                      <a:endParaRPr lang="en-US" sz="1100" b="1" i="0" u="none" strike="noStrike" dirty="0">
                        <a:solidFill>
                          <a:srgbClr val="000000"/>
                        </a:solidFill>
                        <a:effectLst/>
                        <a:latin typeface="Calibri" panose="020F0502020204030204" pitchFamily="34" charset="0"/>
                      </a:endParaRPr>
                    </a:p>
                  </a:txBody>
                  <a:tcPr marL="6253" marR="6253" marT="6253" marB="0" anchor="b"/>
                </a:tc>
                <a:tc>
                  <a:txBody>
                    <a:bodyPr/>
                    <a:lstStyle/>
                    <a:p>
                      <a:pPr algn="l" fontAlgn="b"/>
                      <a:endParaRPr lang="en-US" sz="1100" b="1" i="0" u="none" strike="noStrike">
                        <a:solidFill>
                          <a:srgbClr val="000000"/>
                        </a:solidFill>
                        <a:effectLst/>
                        <a:latin typeface="Calibri" panose="020F0502020204030204" pitchFamily="34" charset="0"/>
                      </a:endParaRPr>
                    </a:p>
                  </a:txBody>
                  <a:tcPr marL="6253" marR="6253" marT="6253" marB="0" anchor="b"/>
                </a:tc>
                <a:tc>
                  <a:txBody>
                    <a:bodyPr/>
                    <a:lstStyle/>
                    <a:p>
                      <a:pPr algn="l" fontAlgn="b"/>
                      <a:r>
                        <a:rPr lang="en-US" sz="1100" b="1" u="none" strike="noStrike" dirty="0">
                          <a:effectLst/>
                        </a:rPr>
                        <a:t> </a:t>
                      </a:r>
                      <a:endParaRPr lang="en-US" sz="1100" b="1" i="0" u="none" strike="noStrike" dirty="0">
                        <a:solidFill>
                          <a:srgbClr val="000000"/>
                        </a:solidFill>
                        <a:effectLst/>
                        <a:latin typeface="Calibri" panose="020F0502020204030204" pitchFamily="34" charset="0"/>
                      </a:endParaRPr>
                    </a:p>
                  </a:txBody>
                  <a:tcPr marL="6253" marR="6253" marT="6253" marB="0" anchor="b"/>
                </a:tc>
              </a:tr>
              <a:tr h="211628">
                <a:tc>
                  <a:txBody>
                    <a:bodyPr/>
                    <a:lstStyle/>
                    <a:p>
                      <a:pPr algn="l" fontAlgn="b"/>
                      <a:r>
                        <a:rPr lang="en-US" sz="1100" b="1" u="none" strike="noStrike">
                          <a:effectLst/>
                        </a:rPr>
                        <a:t>11,16</a:t>
                      </a:r>
                      <a:endParaRPr lang="en-US" sz="1100" b="1" i="0" u="none" strike="noStrike">
                        <a:solidFill>
                          <a:srgbClr val="000000"/>
                        </a:solidFill>
                        <a:effectLst/>
                        <a:latin typeface="Calibri" panose="020F0502020204030204" pitchFamily="34" charset="0"/>
                      </a:endParaRPr>
                    </a:p>
                  </a:txBody>
                  <a:tcPr marL="6253" marR="6253" marT="6253" marB="0" anchor="b"/>
                </a:tc>
                <a:tc>
                  <a:txBody>
                    <a:bodyPr/>
                    <a:lstStyle/>
                    <a:p>
                      <a:pPr algn="l" fontAlgn="b"/>
                      <a:r>
                        <a:rPr lang="en-US" sz="1100" b="1" u="none" strike="noStrike">
                          <a:effectLst/>
                        </a:rPr>
                        <a:t>Cooling support</a:t>
                      </a:r>
                      <a:endParaRPr lang="en-US" sz="1100" b="1" i="0" u="none" strike="noStrike">
                        <a:solidFill>
                          <a:srgbClr val="000000"/>
                        </a:solidFill>
                        <a:effectLst/>
                        <a:latin typeface="Calibri" panose="020F0502020204030204" pitchFamily="34" charset="0"/>
                      </a:endParaRPr>
                    </a:p>
                  </a:txBody>
                  <a:tcPr marL="6253" marR="6253" marT="6253" marB="0" anchor="b"/>
                </a:tc>
                <a:tc>
                  <a:txBody>
                    <a:bodyPr/>
                    <a:lstStyle/>
                    <a:p>
                      <a:pPr algn="l" fontAlgn="b"/>
                      <a:r>
                        <a:rPr lang="en-US" sz="1100" b="1" u="none" strike="noStrike">
                          <a:effectLst/>
                        </a:rPr>
                        <a:t>Design, construction, installation of piping</a:t>
                      </a:r>
                      <a:endParaRPr lang="en-US" sz="1100" b="1" i="0" u="none" strike="noStrike">
                        <a:solidFill>
                          <a:srgbClr val="000000"/>
                        </a:solidFill>
                        <a:effectLst/>
                        <a:latin typeface="Calibri" panose="020F0502020204030204" pitchFamily="34" charset="0"/>
                      </a:endParaRPr>
                    </a:p>
                  </a:txBody>
                  <a:tcPr marL="6253" marR="6253" marT="6253" marB="0" anchor="b"/>
                </a:tc>
                <a:tc rowSpan="2">
                  <a:txBody>
                    <a:bodyPr/>
                    <a:lstStyle/>
                    <a:p>
                      <a:pPr algn="r" fontAlgn="ctr"/>
                      <a:endParaRPr lang="en-US" sz="1100" b="1" i="0" u="none" strike="noStrike" dirty="0">
                        <a:solidFill>
                          <a:srgbClr val="000000"/>
                        </a:solidFill>
                        <a:effectLst/>
                        <a:latin typeface="Calibri" panose="020F0502020204030204" pitchFamily="34" charset="0"/>
                      </a:endParaRPr>
                    </a:p>
                  </a:txBody>
                  <a:tcPr marL="6253" marR="6253" marT="6253" marB="0" anchor="ctr"/>
                </a:tc>
                <a:tc>
                  <a:txBody>
                    <a:bodyPr/>
                    <a:lstStyle/>
                    <a:p>
                      <a:pPr algn="l" fontAlgn="b"/>
                      <a:r>
                        <a:rPr lang="en-US" sz="1100" b="1" u="none" strike="noStrike">
                          <a:effectLst/>
                        </a:rPr>
                        <a:t>AIK 16.1</a:t>
                      </a:r>
                      <a:endParaRPr lang="en-US" sz="1100" b="1" i="0" u="none" strike="noStrike">
                        <a:solidFill>
                          <a:srgbClr val="000000"/>
                        </a:solidFill>
                        <a:effectLst/>
                        <a:latin typeface="Calibri" panose="020F0502020204030204" pitchFamily="34" charset="0"/>
                      </a:endParaRPr>
                    </a:p>
                  </a:txBody>
                  <a:tcPr marL="6253" marR="6253" marT="6253" marB="0" anchor="b"/>
                </a:tc>
                <a:tc>
                  <a:txBody>
                    <a:bodyPr/>
                    <a:lstStyle/>
                    <a:p>
                      <a:pPr algn="l" fontAlgn="b"/>
                      <a:r>
                        <a:rPr lang="en-US" sz="1100" b="1" u="none" strike="noStrike" dirty="0">
                          <a:effectLst/>
                        </a:rPr>
                        <a:t> </a:t>
                      </a:r>
                      <a:r>
                        <a:rPr lang="en-US" sz="1100" b="1" u="none" strike="noStrike" dirty="0" smtClean="0">
                          <a:effectLst/>
                        </a:rPr>
                        <a:t>steep wise approach</a:t>
                      </a:r>
                      <a:endParaRPr lang="en-US" sz="1100" b="1" i="0" u="none" strike="noStrike" dirty="0">
                        <a:solidFill>
                          <a:srgbClr val="000000"/>
                        </a:solidFill>
                        <a:effectLst/>
                        <a:latin typeface="Calibri" panose="020F0502020204030204" pitchFamily="34" charset="0"/>
                      </a:endParaRPr>
                    </a:p>
                  </a:txBody>
                  <a:tcPr marL="6253" marR="6253" marT="6253" marB="0" anchor="b"/>
                </a:tc>
              </a:tr>
              <a:tr h="211628">
                <a:tc>
                  <a:txBody>
                    <a:bodyPr/>
                    <a:lstStyle/>
                    <a:p>
                      <a:pPr algn="l" fontAlgn="b"/>
                      <a:r>
                        <a:rPr lang="en-US" sz="1100" b="1" u="none" strike="noStrike">
                          <a:effectLst/>
                        </a:rPr>
                        <a:t>11,16</a:t>
                      </a:r>
                      <a:endParaRPr lang="en-US" sz="1100" b="1" i="0" u="none" strike="noStrike">
                        <a:solidFill>
                          <a:srgbClr val="000000"/>
                        </a:solidFill>
                        <a:effectLst/>
                        <a:latin typeface="Calibri" panose="020F0502020204030204" pitchFamily="34" charset="0"/>
                      </a:endParaRPr>
                    </a:p>
                  </a:txBody>
                  <a:tcPr marL="6253" marR="6253" marT="6253" marB="0" anchor="b"/>
                </a:tc>
                <a:tc>
                  <a:txBody>
                    <a:bodyPr/>
                    <a:lstStyle/>
                    <a:p>
                      <a:pPr algn="l" fontAlgn="b"/>
                      <a:r>
                        <a:rPr lang="en-US" sz="1100" b="1" u="none" strike="noStrike">
                          <a:effectLst/>
                        </a:rPr>
                        <a:t>Cooling support</a:t>
                      </a:r>
                      <a:endParaRPr lang="en-US" sz="1100" b="1" i="0" u="none" strike="noStrike">
                        <a:solidFill>
                          <a:srgbClr val="000000"/>
                        </a:solidFill>
                        <a:effectLst/>
                        <a:latin typeface="Calibri" panose="020F0502020204030204" pitchFamily="34" charset="0"/>
                      </a:endParaRPr>
                    </a:p>
                  </a:txBody>
                  <a:tcPr marL="6253" marR="6253" marT="6253" marB="0" anchor="b"/>
                </a:tc>
                <a:tc>
                  <a:txBody>
                    <a:bodyPr/>
                    <a:lstStyle/>
                    <a:p>
                      <a:pPr algn="l" fontAlgn="b"/>
                      <a:r>
                        <a:rPr lang="en-US" sz="1100" b="1" u="none" strike="noStrike">
                          <a:effectLst/>
                        </a:rPr>
                        <a:t>Design, construction, installation of cooling skids</a:t>
                      </a:r>
                      <a:endParaRPr lang="en-US" sz="1100" b="1" i="0" u="none" strike="noStrike">
                        <a:solidFill>
                          <a:srgbClr val="000000"/>
                        </a:solidFill>
                        <a:effectLst/>
                        <a:latin typeface="Calibri" panose="020F0502020204030204" pitchFamily="34" charset="0"/>
                      </a:endParaRPr>
                    </a:p>
                  </a:txBody>
                  <a:tcPr marL="6253" marR="6253" marT="6253" marB="0" anchor="b"/>
                </a:tc>
                <a:tc vMerge="1">
                  <a:txBody>
                    <a:bodyPr/>
                    <a:lstStyle/>
                    <a:p>
                      <a:endParaRPr lang="en-US"/>
                    </a:p>
                  </a:txBody>
                  <a:tcPr/>
                </a:tc>
                <a:tc>
                  <a:txBody>
                    <a:bodyPr/>
                    <a:lstStyle/>
                    <a:p>
                      <a:pPr algn="l" fontAlgn="b"/>
                      <a:r>
                        <a:rPr lang="en-US" sz="1100" b="1" u="none" strike="noStrike">
                          <a:effectLst/>
                        </a:rPr>
                        <a:t>AIK 16.2</a:t>
                      </a:r>
                      <a:endParaRPr lang="en-US" sz="1100" b="1" i="0" u="none" strike="noStrike">
                        <a:solidFill>
                          <a:srgbClr val="000000"/>
                        </a:solidFill>
                        <a:effectLst/>
                        <a:latin typeface="Calibri" panose="020F0502020204030204" pitchFamily="34" charset="0"/>
                      </a:endParaRPr>
                    </a:p>
                  </a:txBody>
                  <a:tcPr marL="6253" marR="6253" marT="6253" marB="0" anchor="b"/>
                </a:tc>
                <a:tc>
                  <a:txBody>
                    <a:bodyPr/>
                    <a:lstStyle/>
                    <a:p>
                      <a:pPr algn="l" fontAlgn="b"/>
                      <a:r>
                        <a:rPr lang="en-US" sz="1100" b="1" u="none" strike="noStrike" dirty="0">
                          <a:effectLst/>
                        </a:rPr>
                        <a:t> </a:t>
                      </a:r>
                      <a:r>
                        <a:rPr lang="en-US" sz="1100" b="1" u="none" strike="noStrike" dirty="0" smtClean="0">
                          <a:effectLst/>
                        </a:rPr>
                        <a:t>steep wise approach</a:t>
                      </a:r>
                      <a:endParaRPr lang="en-US" sz="1100" b="1" i="0" u="none" strike="noStrike" dirty="0">
                        <a:solidFill>
                          <a:srgbClr val="000000"/>
                        </a:solidFill>
                        <a:effectLst/>
                        <a:latin typeface="Calibri" panose="020F0502020204030204" pitchFamily="34" charset="0"/>
                      </a:endParaRPr>
                    </a:p>
                  </a:txBody>
                  <a:tcPr marL="6253" marR="6253" marT="6253" marB="0" anchor="b"/>
                </a:tc>
              </a:tr>
              <a:tr h="211628">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253" marR="6253" marT="6253" marB="0" anchor="b"/>
                </a:tc>
                <a:tc>
                  <a:txBody>
                    <a:bodyPr/>
                    <a:lstStyle/>
                    <a:p>
                      <a:pPr algn="l" fontAlgn="b"/>
                      <a:endParaRPr lang="en-US" sz="1100" b="1" i="0" u="none" strike="noStrike">
                        <a:solidFill>
                          <a:srgbClr val="000000"/>
                        </a:solidFill>
                        <a:effectLst/>
                        <a:latin typeface="Calibri" panose="020F0502020204030204" pitchFamily="34" charset="0"/>
                      </a:endParaRPr>
                    </a:p>
                  </a:txBody>
                  <a:tcPr marL="6253" marR="6253" marT="6253" marB="0" anchor="b"/>
                </a:tc>
                <a:tc>
                  <a:txBody>
                    <a:bodyPr/>
                    <a:lstStyle/>
                    <a:p>
                      <a:pPr algn="l" fontAlgn="b"/>
                      <a:endParaRPr lang="en-US" sz="1100" b="1" i="0" u="none" strike="noStrike">
                        <a:solidFill>
                          <a:srgbClr val="000000"/>
                        </a:solidFill>
                        <a:effectLst/>
                        <a:latin typeface="Calibri" panose="020F0502020204030204" pitchFamily="34" charset="0"/>
                      </a:endParaRPr>
                    </a:p>
                  </a:txBody>
                  <a:tcPr marL="6253" marR="6253" marT="6253" marB="0" anchor="b"/>
                </a:tc>
                <a:tc>
                  <a:txBody>
                    <a:bodyPr/>
                    <a:lstStyle/>
                    <a:p>
                      <a:pPr algn="l" fontAlgn="b"/>
                      <a:endParaRPr lang="en-US" sz="1100" b="1" i="0" u="none" strike="noStrike" dirty="0">
                        <a:solidFill>
                          <a:srgbClr val="000000"/>
                        </a:solidFill>
                        <a:effectLst/>
                        <a:latin typeface="Calibri" panose="020F0502020204030204" pitchFamily="34" charset="0"/>
                      </a:endParaRPr>
                    </a:p>
                  </a:txBody>
                  <a:tcPr marL="6253" marR="6253" marT="6253" marB="0" anchor="b"/>
                </a:tc>
                <a:tc>
                  <a:txBody>
                    <a:bodyPr/>
                    <a:lstStyle/>
                    <a:p>
                      <a:pPr algn="l" fontAlgn="b"/>
                      <a:endParaRPr lang="en-US" sz="1100" b="1" i="0" u="none" strike="noStrike">
                        <a:solidFill>
                          <a:srgbClr val="000000"/>
                        </a:solidFill>
                        <a:effectLst/>
                        <a:latin typeface="Calibri" panose="020F0502020204030204" pitchFamily="34" charset="0"/>
                      </a:endParaRPr>
                    </a:p>
                  </a:txBody>
                  <a:tcPr marL="6253" marR="6253" marT="6253" marB="0" anchor="b"/>
                </a:tc>
                <a:tc>
                  <a:txBody>
                    <a:bodyPr/>
                    <a:lstStyle/>
                    <a:p>
                      <a:pPr algn="l" fontAlgn="b"/>
                      <a:r>
                        <a:rPr lang="en-US" sz="1100" b="1" u="none" strike="noStrike" dirty="0">
                          <a:effectLst/>
                        </a:rPr>
                        <a:t> </a:t>
                      </a:r>
                      <a:endParaRPr lang="en-US" sz="1100" b="1" i="0" u="none" strike="noStrike" dirty="0">
                        <a:solidFill>
                          <a:srgbClr val="000000"/>
                        </a:solidFill>
                        <a:effectLst/>
                        <a:latin typeface="Calibri" panose="020F0502020204030204" pitchFamily="34" charset="0"/>
                      </a:endParaRPr>
                    </a:p>
                  </a:txBody>
                  <a:tcPr marL="6253" marR="6253" marT="6253" marB="0" anchor="b"/>
                </a:tc>
              </a:tr>
              <a:tr h="415646">
                <a:tc>
                  <a:txBody>
                    <a:bodyPr/>
                    <a:lstStyle/>
                    <a:p>
                      <a:pPr algn="l" fontAlgn="b"/>
                      <a:r>
                        <a:rPr lang="en-US" sz="1100" b="1" u="none" strike="noStrike">
                          <a:effectLst/>
                        </a:rPr>
                        <a:t>11.17.6</a:t>
                      </a:r>
                      <a:endParaRPr lang="en-US" sz="1100" b="1" i="0" u="none" strike="noStrike">
                        <a:solidFill>
                          <a:srgbClr val="000000"/>
                        </a:solidFill>
                        <a:effectLst/>
                        <a:latin typeface="Calibri" panose="020F0502020204030204" pitchFamily="34" charset="0"/>
                      </a:endParaRPr>
                    </a:p>
                  </a:txBody>
                  <a:tcPr marL="6253" marR="6253" marT="6253" marB="0" anchor="b"/>
                </a:tc>
                <a:tc>
                  <a:txBody>
                    <a:bodyPr/>
                    <a:lstStyle/>
                    <a:p>
                      <a:pPr algn="l" fontAlgn="b"/>
                      <a:r>
                        <a:rPr lang="en-US" sz="1100" b="1" u="none" strike="noStrike" dirty="0">
                          <a:effectLst/>
                        </a:rPr>
                        <a:t>Modulators</a:t>
                      </a:r>
                      <a:endParaRPr lang="en-US" sz="1100" b="1" i="0" u="none" strike="noStrike" dirty="0">
                        <a:solidFill>
                          <a:srgbClr val="000000"/>
                        </a:solidFill>
                        <a:effectLst/>
                        <a:latin typeface="Calibri" panose="020F0502020204030204" pitchFamily="34" charset="0"/>
                      </a:endParaRPr>
                    </a:p>
                  </a:txBody>
                  <a:tcPr marL="6253" marR="6253" marT="6253" marB="0" anchor="b"/>
                </a:tc>
                <a:tc>
                  <a:txBody>
                    <a:bodyPr/>
                    <a:lstStyle/>
                    <a:p>
                      <a:pPr algn="l" fontAlgn="b"/>
                      <a:r>
                        <a:rPr lang="en-US" sz="1100" b="1" u="none" strike="noStrike">
                          <a:effectLst/>
                        </a:rPr>
                        <a:t>High-beta modulators</a:t>
                      </a:r>
                      <a:endParaRPr lang="en-US" sz="1100" b="1" i="0" u="none" strike="noStrike">
                        <a:solidFill>
                          <a:srgbClr val="000000"/>
                        </a:solidFill>
                        <a:effectLst/>
                        <a:latin typeface="Calibri" panose="020F0502020204030204" pitchFamily="34" charset="0"/>
                      </a:endParaRPr>
                    </a:p>
                  </a:txBody>
                  <a:tcPr marL="6253" marR="6253" marT="6253" marB="0" anchor="b"/>
                </a:tc>
                <a:tc>
                  <a:txBody>
                    <a:bodyPr/>
                    <a:lstStyle/>
                    <a:p>
                      <a:pPr algn="r" fontAlgn="b"/>
                      <a:endParaRPr lang="en-US" sz="1100" b="1" i="0" u="none" strike="noStrike" dirty="0">
                        <a:solidFill>
                          <a:srgbClr val="000000"/>
                        </a:solidFill>
                        <a:effectLst/>
                        <a:latin typeface="Calibri" panose="020F0502020204030204" pitchFamily="34" charset="0"/>
                      </a:endParaRPr>
                    </a:p>
                  </a:txBody>
                  <a:tcPr marL="6253" marR="6253" marT="6253" marB="0" anchor="b"/>
                </a:tc>
                <a:tc>
                  <a:txBody>
                    <a:bodyPr/>
                    <a:lstStyle/>
                    <a:p>
                      <a:pPr algn="l" fontAlgn="b"/>
                      <a:r>
                        <a:rPr lang="en-US" sz="1100" b="1" u="none" strike="noStrike">
                          <a:effectLst/>
                        </a:rPr>
                        <a:t>AIK 17.5</a:t>
                      </a:r>
                      <a:endParaRPr lang="en-US" sz="1100" b="1" i="0" u="none" strike="noStrike">
                        <a:solidFill>
                          <a:srgbClr val="000000"/>
                        </a:solidFill>
                        <a:effectLst/>
                        <a:latin typeface="Calibri" panose="020F0502020204030204" pitchFamily="34" charset="0"/>
                      </a:endParaRPr>
                    </a:p>
                  </a:txBody>
                  <a:tcPr marL="6253" marR="6253" marT="6253" marB="0" anchor="b"/>
                </a:tc>
                <a:tc>
                  <a:txBody>
                    <a:bodyPr/>
                    <a:lstStyle/>
                    <a:p>
                      <a:pPr algn="l" fontAlgn="b"/>
                      <a:r>
                        <a:rPr lang="en-US" sz="1100" b="1" i="0" u="none" strike="noStrike" dirty="0" smtClean="0">
                          <a:solidFill>
                            <a:srgbClr val="000000"/>
                          </a:solidFill>
                          <a:effectLst/>
                          <a:latin typeface="Calibri" panose="020F0502020204030204" pitchFamily="34" charset="0"/>
                        </a:rPr>
                        <a:t>VE, 3 Mw, 84-44 ,</a:t>
                      </a:r>
                      <a:r>
                        <a:rPr lang="en-US" sz="1100" b="1" i="0" u="none" strike="noStrike" baseline="0" dirty="0" smtClean="0">
                          <a:solidFill>
                            <a:srgbClr val="000000"/>
                          </a:solidFill>
                          <a:effectLst/>
                          <a:latin typeface="Calibri" panose="020F0502020204030204" pitchFamily="34" charset="0"/>
                        </a:rPr>
                        <a:t> </a:t>
                      </a:r>
                      <a:r>
                        <a:rPr lang="en-US" sz="1100" b="1" i="0" u="none" strike="noStrike" baseline="0" dirty="0" err="1" smtClean="0">
                          <a:solidFill>
                            <a:srgbClr val="000000"/>
                          </a:solidFill>
                          <a:effectLst/>
                          <a:latin typeface="Calibri" panose="020F0502020204030204" pitchFamily="34" charset="0"/>
                        </a:rPr>
                        <a:t>inc</a:t>
                      </a:r>
                      <a:r>
                        <a:rPr lang="en-US" sz="1100" b="1" i="0" u="none" strike="noStrike" baseline="0" dirty="0" smtClean="0">
                          <a:solidFill>
                            <a:srgbClr val="000000"/>
                          </a:solidFill>
                          <a:effectLst/>
                          <a:latin typeface="Calibri" panose="020F0502020204030204" pitchFamily="34" charset="0"/>
                        </a:rPr>
                        <a:t> support </a:t>
                      </a:r>
                      <a:r>
                        <a:rPr lang="en-US" sz="1100" b="1" i="0" u="none" strike="noStrike" baseline="0" dirty="0" err="1" smtClean="0">
                          <a:solidFill>
                            <a:srgbClr val="000000"/>
                          </a:solidFill>
                          <a:effectLst/>
                          <a:latin typeface="Calibri" panose="020F0502020204030204" pitchFamily="34" charset="0"/>
                        </a:rPr>
                        <a:t>eq</a:t>
                      </a:r>
                      <a:endParaRPr lang="en-US" sz="1100" b="1" i="0" u="none" strike="noStrike" dirty="0">
                        <a:solidFill>
                          <a:srgbClr val="000000"/>
                        </a:solidFill>
                        <a:effectLst/>
                        <a:latin typeface="Calibri" panose="020F0502020204030204" pitchFamily="34" charset="0"/>
                      </a:endParaRPr>
                    </a:p>
                  </a:txBody>
                  <a:tcPr marL="6253" marR="6253" marT="6253" marB="0" anchor="b"/>
                </a:tc>
              </a:tr>
              <a:tr h="211628">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253" marR="6253" marT="6253" marB="0" anchor="b"/>
                </a:tc>
                <a:tc>
                  <a:txBody>
                    <a:bodyPr/>
                    <a:lstStyle/>
                    <a:p>
                      <a:pPr algn="l" fontAlgn="b"/>
                      <a:endParaRPr lang="en-US" sz="1100" b="1" i="0" u="none" strike="noStrike" dirty="0">
                        <a:solidFill>
                          <a:srgbClr val="000000"/>
                        </a:solidFill>
                        <a:effectLst/>
                        <a:latin typeface="Calibri" panose="020F0502020204030204" pitchFamily="34" charset="0"/>
                      </a:endParaRPr>
                    </a:p>
                  </a:txBody>
                  <a:tcPr marL="6253" marR="6253" marT="6253" marB="0" anchor="b"/>
                </a:tc>
                <a:tc>
                  <a:txBody>
                    <a:bodyPr/>
                    <a:lstStyle/>
                    <a:p>
                      <a:pPr algn="l" fontAlgn="b"/>
                      <a:endParaRPr lang="en-US" sz="1100" b="1" i="0" u="none" strike="noStrike">
                        <a:solidFill>
                          <a:srgbClr val="000000"/>
                        </a:solidFill>
                        <a:effectLst/>
                        <a:latin typeface="Calibri" panose="020F0502020204030204" pitchFamily="34" charset="0"/>
                      </a:endParaRPr>
                    </a:p>
                  </a:txBody>
                  <a:tcPr marL="6253" marR="6253" marT="6253" marB="0" anchor="b"/>
                </a:tc>
                <a:tc>
                  <a:txBody>
                    <a:bodyPr/>
                    <a:lstStyle/>
                    <a:p>
                      <a:pPr algn="l" fontAlgn="b"/>
                      <a:endParaRPr lang="en-US" sz="1100" b="1" i="0" u="none" strike="noStrike">
                        <a:solidFill>
                          <a:srgbClr val="000000"/>
                        </a:solidFill>
                        <a:effectLst/>
                        <a:latin typeface="Calibri" panose="020F0502020204030204" pitchFamily="34" charset="0"/>
                      </a:endParaRPr>
                    </a:p>
                  </a:txBody>
                  <a:tcPr marL="6253" marR="6253" marT="6253" marB="0" anchor="b"/>
                </a:tc>
                <a:tc>
                  <a:txBody>
                    <a:bodyPr/>
                    <a:lstStyle/>
                    <a:p>
                      <a:pPr algn="l" fontAlgn="b"/>
                      <a:endParaRPr lang="en-US" sz="1100" b="1" i="0" u="none" strike="noStrike">
                        <a:solidFill>
                          <a:srgbClr val="000000"/>
                        </a:solidFill>
                        <a:effectLst/>
                        <a:latin typeface="Calibri" panose="020F0502020204030204" pitchFamily="34" charset="0"/>
                      </a:endParaRPr>
                    </a:p>
                  </a:txBody>
                  <a:tcPr marL="6253" marR="6253" marT="6253" marB="0" anchor="b"/>
                </a:tc>
                <a:tc>
                  <a:txBody>
                    <a:bodyPr/>
                    <a:lstStyle/>
                    <a:p>
                      <a:pPr algn="l" fontAlgn="b"/>
                      <a:r>
                        <a:rPr lang="en-US" sz="1100" b="1" u="none" strike="noStrike" dirty="0">
                          <a:effectLst/>
                        </a:rPr>
                        <a:t> </a:t>
                      </a:r>
                      <a:endParaRPr lang="en-US" sz="1100" b="1" i="0" u="none" strike="noStrike" dirty="0">
                        <a:solidFill>
                          <a:srgbClr val="000000"/>
                        </a:solidFill>
                        <a:effectLst/>
                        <a:latin typeface="Calibri" panose="020F0502020204030204" pitchFamily="34" charset="0"/>
                      </a:endParaRPr>
                    </a:p>
                  </a:txBody>
                  <a:tcPr marL="6253" marR="6253" marT="6253" marB="0" anchor="b"/>
                </a:tc>
              </a:tr>
            </a:tbl>
          </a:graphicData>
        </a:graphic>
      </p:graphicFrame>
    </p:spTree>
    <p:extLst>
      <p:ext uri="{BB962C8B-B14F-4D97-AF65-F5344CB8AC3E}">
        <p14:creationId xmlns:p14="http://schemas.microsoft.com/office/powerpoint/2010/main" val="3268410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Installation:</a:t>
            </a:r>
            <a:r>
              <a:rPr lang="en-GB" dirty="0"/>
              <a:t> </a:t>
            </a:r>
            <a:r>
              <a:rPr lang="en-GB" dirty="0" smtClean="0"/>
              <a:t>Status in a nutshell </a:t>
            </a:r>
            <a:endParaRPr lang="en-GB" dirty="0"/>
          </a:p>
        </p:txBody>
      </p:sp>
      <p:sp>
        <p:nvSpPr>
          <p:cNvPr id="3" name="Content Placeholder 2"/>
          <p:cNvSpPr>
            <a:spLocks noGrp="1"/>
          </p:cNvSpPr>
          <p:nvPr>
            <p:ph idx="1"/>
          </p:nvPr>
        </p:nvSpPr>
        <p:spPr>
          <a:xfrm>
            <a:off x="251520" y="1844824"/>
            <a:ext cx="8640960" cy="4320480"/>
          </a:xfrm>
        </p:spPr>
        <p:txBody>
          <a:bodyPr>
            <a:normAutofit fontScale="85000" lnSpcReduction="20000"/>
          </a:bodyPr>
          <a:lstStyle/>
          <a:p>
            <a:r>
              <a:rPr lang="en-US" sz="3000" i="1" dirty="0" smtClean="0"/>
              <a:t>Current plan for the ESS accelerator installation foresees 30 consequent months of installation </a:t>
            </a:r>
            <a:br>
              <a:rPr lang="en-US" sz="3000" i="1" dirty="0" smtClean="0"/>
            </a:br>
            <a:r>
              <a:rPr lang="en-US" sz="3000" i="1" dirty="0" smtClean="0"/>
              <a:t>(started in Jan-2017). </a:t>
            </a:r>
          </a:p>
          <a:p>
            <a:endParaRPr lang="en-US" sz="3000" i="1" dirty="0"/>
          </a:p>
          <a:p>
            <a:r>
              <a:rPr lang="en-US" sz="3000" i="1" dirty="0" smtClean="0"/>
              <a:t>Accelerator </a:t>
            </a:r>
            <a:r>
              <a:rPr lang="en-US" sz="3000" i="1" dirty="0"/>
              <a:t>installation </a:t>
            </a:r>
            <a:r>
              <a:rPr lang="en-US" sz="3000" i="1" dirty="0" smtClean="0"/>
              <a:t>occurs first, in need to </a:t>
            </a:r>
            <a:r>
              <a:rPr lang="en-US" sz="3000" i="1" dirty="0"/>
              <a:t>develop </a:t>
            </a:r>
            <a:r>
              <a:rPr lang="en-US" sz="3000" i="1" dirty="0" smtClean="0"/>
              <a:t>support functions (otherwise developed and supported centrally). Requires significant (not foreseen in </a:t>
            </a:r>
            <a:r>
              <a:rPr lang="en-US" sz="3000" i="1" dirty="0"/>
              <a:t>the </a:t>
            </a:r>
            <a:r>
              <a:rPr lang="en-US" sz="3000" i="1" dirty="0" smtClean="0"/>
              <a:t>AD installation team personnel nor budget). </a:t>
            </a:r>
          </a:p>
          <a:p>
            <a:endParaRPr lang="en-US" sz="3000" i="1" dirty="0"/>
          </a:p>
          <a:p>
            <a:r>
              <a:rPr lang="en-US" sz="3000" i="1" dirty="0" smtClean="0"/>
              <a:t>Currently the AD installation team utilizes the AD Test Stand safety procedures according to the “best practice” rule</a:t>
            </a:r>
          </a:p>
        </p:txBody>
      </p:sp>
      <p:sp>
        <p:nvSpPr>
          <p:cNvPr id="5" name="Date Placeholder 4"/>
          <p:cNvSpPr>
            <a:spLocks noGrp="1"/>
          </p:cNvSpPr>
          <p:nvPr>
            <p:ph type="dt" sz="half" idx="10"/>
          </p:nvPr>
        </p:nvSpPr>
        <p:spPr/>
        <p:txBody>
          <a:bodyPr/>
          <a:lstStyle/>
          <a:p>
            <a:r>
              <a:rPr lang="en-US" smtClean="0"/>
              <a:t>28 March 2017</a:t>
            </a:r>
            <a:endParaRPr lang="sv-SE"/>
          </a:p>
        </p:txBody>
      </p:sp>
      <p:sp>
        <p:nvSpPr>
          <p:cNvPr id="7" name="Footer Placeholder 15"/>
          <p:cNvSpPr>
            <a:spLocks noGrp="1"/>
          </p:cNvSpPr>
          <p:nvPr>
            <p:ph type="ftr" sz="quarter" idx="11"/>
          </p:nvPr>
        </p:nvSpPr>
        <p:spPr>
          <a:xfrm>
            <a:off x="2411760" y="6356350"/>
            <a:ext cx="4320480" cy="365125"/>
          </a:xfrm>
        </p:spPr>
        <p:txBody>
          <a:bodyPr/>
          <a:lstStyle/>
          <a:p>
            <a:r>
              <a:rPr lang="en-US" smtClean="0"/>
              <a:t>AD Installation Services &amp; Equipment - N.Gazis</a:t>
            </a:r>
            <a:endParaRPr lang="sv-SE" dirty="0"/>
          </a:p>
        </p:txBody>
      </p:sp>
      <p:sp>
        <p:nvSpPr>
          <p:cNvPr id="4" name="Slide Number Placeholder 3"/>
          <p:cNvSpPr>
            <a:spLocks noGrp="1"/>
          </p:cNvSpPr>
          <p:nvPr>
            <p:ph type="sldNum" sz="quarter" idx="12"/>
          </p:nvPr>
        </p:nvSpPr>
        <p:spPr/>
        <p:txBody>
          <a:bodyPr/>
          <a:lstStyle/>
          <a:p>
            <a:fld id="{551115BC-487E-4422-894C-CB7CD3E79223}" type="slidenum">
              <a:rPr lang="en-GB" smtClean="0"/>
              <a:t>32</a:t>
            </a:fld>
            <a:endParaRPr lang="en-GB"/>
          </a:p>
        </p:txBody>
      </p:sp>
    </p:spTree>
    <p:extLst>
      <p:ext uri="{BB962C8B-B14F-4D97-AF65-F5344CB8AC3E}">
        <p14:creationId xmlns:p14="http://schemas.microsoft.com/office/powerpoint/2010/main" val="279013976"/>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p:nvPr/>
        </p:nvSpPr>
        <p:spPr>
          <a:xfrm>
            <a:off x="128191" y="5002634"/>
            <a:ext cx="7344817" cy="1440160"/>
          </a:xfrm>
          <a:prstGeom prst="rect">
            <a:avLst/>
          </a:prstGeom>
          <a:solidFill>
            <a:schemeClr val="bg1">
              <a:lumMod val="6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2" name="TextBox 71"/>
          <p:cNvSpPr txBox="1"/>
          <p:nvPr/>
        </p:nvSpPr>
        <p:spPr>
          <a:xfrm rot="16200000">
            <a:off x="-347527" y="5259769"/>
            <a:ext cx="1874769" cy="923330"/>
          </a:xfrm>
          <a:prstGeom prst="rect">
            <a:avLst/>
          </a:prstGeom>
          <a:noFill/>
        </p:spPr>
        <p:txBody>
          <a:bodyPr wrap="square" rtlCol="0" anchor="ctr">
            <a:spAutoFit/>
          </a:bodyPr>
          <a:lstStyle/>
          <a:p>
            <a:pPr algn="ctr"/>
            <a:r>
              <a:rPr lang="en-US" b="1" dirty="0" smtClean="0"/>
              <a:t>Task masters (Installation Support Team)</a:t>
            </a:r>
            <a:endParaRPr lang="sv-SE" b="1" dirty="0"/>
          </a:p>
        </p:txBody>
      </p:sp>
      <p:sp>
        <p:nvSpPr>
          <p:cNvPr id="73" name="Rectangle 72"/>
          <p:cNvSpPr/>
          <p:nvPr/>
        </p:nvSpPr>
        <p:spPr>
          <a:xfrm>
            <a:off x="416223" y="3202434"/>
            <a:ext cx="6840761" cy="1581615"/>
          </a:xfrm>
          <a:prstGeom prst="rect">
            <a:avLst/>
          </a:prstGeom>
          <a:solidFill>
            <a:schemeClr val="bg1">
              <a:lumMod val="6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4" name="TextBox 73"/>
          <p:cNvSpPr txBox="1"/>
          <p:nvPr/>
        </p:nvSpPr>
        <p:spPr>
          <a:xfrm rot="16200000">
            <a:off x="51538" y="3788170"/>
            <a:ext cx="1080119" cy="369332"/>
          </a:xfrm>
          <a:prstGeom prst="rect">
            <a:avLst/>
          </a:prstGeom>
          <a:noFill/>
        </p:spPr>
        <p:txBody>
          <a:bodyPr wrap="square" rtlCol="0" anchor="ctr">
            <a:spAutoFit/>
          </a:bodyPr>
          <a:lstStyle/>
          <a:p>
            <a:pPr algn="ctr"/>
            <a:r>
              <a:rPr lang="en-US" b="1" dirty="0" smtClean="0"/>
              <a:t>AREAS</a:t>
            </a:r>
            <a:endParaRPr lang="sv-SE" b="1" dirty="0"/>
          </a:p>
        </p:txBody>
      </p:sp>
      <p:sp>
        <p:nvSpPr>
          <p:cNvPr id="2" name="Title 1"/>
          <p:cNvSpPr>
            <a:spLocks noGrp="1"/>
          </p:cNvSpPr>
          <p:nvPr>
            <p:ph type="title"/>
          </p:nvPr>
        </p:nvSpPr>
        <p:spPr/>
        <p:txBody>
          <a:bodyPr>
            <a:normAutofit/>
          </a:bodyPr>
          <a:lstStyle/>
          <a:p>
            <a:r>
              <a:rPr lang="en-US" dirty="0" smtClean="0"/>
              <a:t>Accelerator Division (AD) </a:t>
            </a:r>
            <a:br>
              <a:rPr lang="en-US" dirty="0" smtClean="0"/>
            </a:br>
            <a:r>
              <a:rPr lang="en-US" dirty="0" smtClean="0"/>
              <a:t>– Site Organization </a:t>
            </a:r>
            <a:endParaRPr lang="en-US" dirty="0"/>
          </a:p>
        </p:txBody>
      </p:sp>
      <p:graphicFrame>
        <p:nvGraphicFramePr>
          <p:cNvPr id="70" name="Content Placeholder 1"/>
          <p:cNvGraphicFramePr>
            <a:graphicFrameLocks noGrp="1"/>
          </p:cNvGraphicFramePr>
          <p:nvPr>
            <p:ph idx="1"/>
            <p:extLst/>
          </p:nvPr>
        </p:nvGraphicFramePr>
        <p:xfrm>
          <a:off x="-108520" y="620688"/>
          <a:ext cx="8229600" cy="61821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Date Placeholder 14"/>
          <p:cNvSpPr>
            <a:spLocks noGrp="1"/>
          </p:cNvSpPr>
          <p:nvPr>
            <p:ph type="dt" sz="half" idx="10"/>
          </p:nvPr>
        </p:nvSpPr>
        <p:spPr/>
        <p:txBody>
          <a:bodyPr/>
          <a:lstStyle/>
          <a:p>
            <a:r>
              <a:rPr lang="en-US" smtClean="0"/>
              <a:t>25 January 2017</a:t>
            </a:r>
            <a:endParaRPr lang="sv-SE" dirty="0"/>
          </a:p>
        </p:txBody>
      </p:sp>
      <p:sp>
        <p:nvSpPr>
          <p:cNvPr id="16" name="Footer Placeholder 15"/>
          <p:cNvSpPr>
            <a:spLocks noGrp="1"/>
          </p:cNvSpPr>
          <p:nvPr>
            <p:ph type="ftr" sz="quarter" idx="11"/>
          </p:nvPr>
        </p:nvSpPr>
        <p:spPr>
          <a:xfrm>
            <a:off x="2411760" y="6356350"/>
            <a:ext cx="4320480" cy="365125"/>
          </a:xfrm>
        </p:spPr>
        <p:txBody>
          <a:bodyPr/>
          <a:lstStyle/>
          <a:p>
            <a:r>
              <a:rPr lang="en-US" smtClean="0"/>
              <a:t>AD installation &amp; WSCP - N.Gazis</a:t>
            </a:r>
            <a:endParaRPr lang="sv-SE" dirty="0"/>
          </a:p>
        </p:txBody>
      </p:sp>
      <p:sp>
        <p:nvSpPr>
          <p:cNvPr id="4" name="Slide Number Placeholder 3"/>
          <p:cNvSpPr>
            <a:spLocks noGrp="1"/>
          </p:cNvSpPr>
          <p:nvPr>
            <p:ph type="sldNum" sz="quarter" idx="12"/>
          </p:nvPr>
        </p:nvSpPr>
        <p:spPr/>
        <p:txBody>
          <a:bodyPr/>
          <a:lstStyle/>
          <a:p>
            <a:fld id="{551115BC-487E-4422-894C-CB7CD3E79223}" type="slidenum">
              <a:rPr lang="sv-SE" smtClean="0"/>
              <a:t>33</a:t>
            </a:fld>
            <a:endParaRPr lang="sv-SE"/>
          </a:p>
        </p:txBody>
      </p:sp>
      <p:sp>
        <p:nvSpPr>
          <p:cNvPr id="52" name="Rounded Rectangle 51"/>
          <p:cNvSpPr/>
          <p:nvPr/>
        </p:nvSpPr>
        <p:spPr>
          <a:xfrm>
            <a:off x="35496" y="83764"/>
            <a:ext cx="1368152" cy="896964"/>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600" dirty="0" smtClean="0"/>
              <a:t>BAS-U framework</a:t>
            </a:r>
            <a:endParaRPr lang="en-US" sz="1600" dirty="0"/>
          </a:p>
        </p:txBody>
      </p:sp>
      <p:sp>
        <p:nvSpPr>
          <p:cNvPr id="53" name="Rounded Rectangle 52"/>
          <p:cNvSpPr/>
          <p:nvPr/>
        </p:nvSpPr>
        <p:spPr>
          <a:xfrm>
            <a:off x="1475656" y="83764"/>
            <a:ext cx="1368152" cy="896964"/>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600" dirty="0" smtClean="0"/>
              <a:t>ESS management</a:t>
            </a:r>
            <a:endParaRPr lang="en-US" sz="1600" dirty="0"/>
          </a:p>
        </p:txBody>
      </p:sp>
      <p:grpSp>
        <p:nvGrpSpPr>
          <p:cNvPr id="54" name="Group 53"/>
          <p:cNvGrpSpPr/>
          <p:nvPr/>
        </p:nvGrpSpPr>
        <p:grpSpPr>
          <a:xfrm>
            <a:off x="7174549" y="2830661"/>
            <a:ext cx="2026650" cy="1546022"/>
            <a:chOff x="6290431" y="1240282"/>
            <a:chExt cx="2026650" cy="1546022"/>
          </a:xfrm>
        </p:grpSpPr>
        <p:sp>
          <p:nvSpPr>
            <p:cNvPr id="55" name="Curved Right Arrow 54"/>
            <p:cNvSpPr/>
            <p:nvPr/>
          </p:nvSpPr>
          <p:spPr>
            <a:xfrm rot="3738621" flipH="1">
              <a:off x="6754294" y="2016114"/>
              <a:ext cx="306327" cy="1234054"/>
            </a:xfrm>
            <a:prstGeom prst="curvedRightArrow">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grpSp>
          <p:nvGrpSpPr>
            <p:cNvPr id="56" name="Group 55"/>
            <p:cNvGrpSpPr/>
            <p:nvPr/>
          </p:nvGrpSpPr>
          <p:grpSpPr>
            <a:xfrm>
              <a:off x="6907456" y="1240282"/>
              <a:ext cx="1409625" cy="1214703"/>
              <a:chOff x="7563642" y="2223392"/>
              <a:chExt cx="2164399" cy="1716368"/>
            </a:xfrm>
          </p:grpSpPr>
          <p:cxnSp>
            <p:nvCxnSpPr>
              <p:cNvPr id="57" name="Straight Connector 56"/>
              <p:cNvCxnSpPr>
                <a:stCxn id="63" idx="0"/>
                <a:endCxn id="62" idx="2"/>
              </p:cNvCxnSpPr>
              <p:nvPr/>
            </p:nvCxnSpPr>
            <p:spPr>
              <a:xfrm flipV="1">
                <a:off x="8809040" y="2675413"/>
                <a:ext cx="459501" cy="574275"/>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stCxn id="63" idx="0"/>
                <a:endCxn id="61" idx="2"/>
              </p:cNvCxnSpPr>
              <p:nvPr/>
            </p:nvCxnSpPr>
            <p:spPr>
              <a:xfrm flipH="1" flipV="1">
                <a:off x="8363161" y="2514418"/>
                <a:ext cx="445879" cy="73527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63" idx="0"/>
                <a:endCxn id="60" idx="2"/>
              </p:cNvCxnSpPr>
              <p:nvPr/>
            </p:nvCxnSpPr>
            <p:spPr>
              <a:xfrm flipH="1" flipV="1">
                <a:off x="7963402" y="3028027"/>
                <a:ext cx="845639" cy="221661"/>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7563642" y="2737001"/>
                <a:ext cx="799519" cy="291026"/>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err="1" smtClean="0"/>
                  <a:t>mech</a:t>
                </a:r>
                <a:endParaRPr lang="sv-SE" sz="1000" dirty="0"/>
              </a:p>
            </p:txBody>
          </p:sp>
          <p:sp>
            <p:nvSpPr>
              <p:cNvPr id="61" name="Rectangle 60"/>
              <p:cNvSpPr/>
              <p:nvPr/>
            </p:nvSpPr>
            <p:spPr>
              <a:xfrm>
                <a:off x="8039124" y="2223392"/>
                <a:ext cx="648072" cy="291026"/>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err="1" smtClean="0"/>
                  <a:t>util</a:t>
                </a:r>
                <a:endParaRPr lang="sv-SE" sz="1000" dirty="0"/>
              </a:p>
            </p:txBody>
          </p:sp>
          <p:sp>
            <p:nvSpPr>
              <p:cNvPr id="62" name="Rectangle 61"/>
              <p:cNvSpPr/>
              <p:nvPr/>
            </p:nvSpPr>
            <p:spPr>
              <a:xfrm>
                <a:off x="8809041" y="2384387"/>
                <a:ext cx="919000" cy="291026"/>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t>other..</a:t>
                </a:r>
                <a:endParaRPr lang="sv-SE" sz="1000" dirty="0"/>
              </a:p>
            </p:txBody>
          </p:sp>
          <p:sp>
            <p:nvSpPr>
              <p:cNvPr id="63" name="Rectangle 62"/>
              <p:cNvSpPr/>
              <p:nvPr/>
            </p:nvSpPr>
            <p:spPr>
              <a:xfrm>
                <a:off x="8124965" y="3249687"/>
                <a:ext cx="1368151" cy="690073"/>
              </a:xfrm>
              <a:prstGeom prst="rect">
                <a:avLst/>
              </a:prstGeom>
              <a:solidFill>
                <a:schemeClr val="accent2">
                  <a:lumMod val="60000"/>
                  <a:lumOff val="40000"/>
                </a:schemeClr>
              </a:solidFill>
            </p:spPr>
            <p:style>
              <a:lnRef idx="0">
                <a:scrgbClr r="0" g="0" b="0"/>
              </a:lnRef>
              <a:fillRef idx="0">
                <a:scrgbClr r="0" g="0" b="0"/>
              </a:fillRef>
              <a:effectRef idx="0">
                <a:scrgbClr r="0" g="0" b="0"/>
              </a:effectRef>
              <a:fontRef idx="minor">
                <a:schemeClr val="lt1"/>
              </a:fontRef>
            </p:style>
            <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US" sz="1000" b="1" kern="1200" dirty="0" smtClean="0"/>
                  <a:t>System Leader 2</a:t>
                </a:r>
                <a:endParaRPr lang="en-US" sz="1000" b="1" kern="1200" dirty="0"/>
              </a:p>
            </p:txBody>
          </p:sp>
        </p:grpSp>
      </p:grpSp>
      <p:grpSp>
        <p:nvGrpSpPr>
          <p:cNvPr id="64" name="Group 63"/>
          <p:cNvGrpSpPr/>
          <p:nvPr/>
        </p:nvGrpSpPr>
        <p:grpSpPr>
          <a:xfrm>
            <a:off x="7844370" y="4512896"/>
            <a:ext cx="1256624" cy="1214703"/>
            <a:chOff x="7563642" y="2223392"/>
            <a:chExt cx="1929474" cy="1716368"/>
          </a:xfrm>
        </p:grpSpPr>
        <p:cxnSp>
          <p:nvCxnSpPr>
            <p:cNvPr id="65" name="Straight Connector 64"/>
            <p:cNvCxnSpPr>
              <a:stCxn id="69" idx="0"/>
              <a:endCxn id="68" idx="2"/>
            </p:cNvCxnSpPr>
            <p:nvPr/>
          </p:nvCxnSpPr>
          <p:spPr>
            <a:xfrm flipH="1" flipV="1">
              <a:off x="8496047" y="2514418"/>
              <a:ext cx="312994" cy="73527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69" idx="0"/>
              <a:endCxn id="67" idx="2"/>
            </p:cNvCxnSpPr>
            <p:nvPr/>
          </p:nvCxnSpPr>
          <p:spPr>
            <a:xfrm flipH="1" flipV="1">
              <a:off x="7963402" y="3028027"/>
              <a:ext cx="845639" cy="221661"/>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ctangle 66"/>
            <p:cNvSpPr/>
            <p:nvPr/>
          </p:nvSpPr>
          <p:spPr>
            <a:xfrm>
              <a:off x="7563642" y="2737001"/>
              <a:ext cx="799519" cy="291026"/>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t>other</a:t>
              </a:r>
              <a:endParaRPr lang="sv-SE" sz="1000" dirty="0"/>
            </a:p>
          </p:txBody>
        </p:sp>
        <p:sp>
          <p:nvSpPr>
            <p:cNvPr id="68" name="Rectangle 67"/>
            <p:cNvSpPr/>
            <p:nvPr/>
          </p:nvSpPr>
          <p:spPr>
            <a:xfrm>
              <a:off x="8043901" y="2223392"/>
              <a:ext cx="904291" cy="291026"/>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t>Other..</a:t>
              </a:r>
              <a:endParaRPr lang="sv-SE" sz="1000" dirty="0"/>
            </a:p>
          </p:txBody>
        </p:sp>
        <p:sp>
          <p:nvSpPr>
            <p:cNvPr id="69" name="Rectangle 68"/>
            <p:cNvSpPr/>
            <p:nvPr/>
          </p:nvSpPr>
          <p:spPr>
            <a:xfrm>
              <a:off x="8124965" y="3249687"/>
              <a:ext cx="1368151" cy="690073"/>
            </a:xfrm>
            <a:prstGeom prst="rect">
              <a:avLst/>
            </a:prstGeom>
            <a:solidFill>
              <a:schemeClr val="accent2">
                <a:lumMod val="60000"/>
                <a:lumOff val="40000"/>
              </a:schemeClr>
            </a:solidFill>
          </p:spPr>
          <p:style>
            <a:lnRef idx="0">
              <a:scrgbClr r="0" g="0" b="0"/>
            </a:lnRef>
            <a:fillRef idx="0">
              <a:scrgbClr r="0" g="0" b="0"/>
            </a:fillRef>
            <a:effectRef idx="0">
              <a:scrgbClr r="0" g="0" b="0"/>
            </a:effectRef>
            <a:fontRef idx="minor">
              <a:schemeClr val="lt1"/>
            </a:fontRef>
          </p:style>
          <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US" sz="1000" b="1" kern="1200" dirty="0" smtClean="0"/>
                <a:t>System Leader 3, 4..</a:t>
              </a:r>
              <a:endParaRPr lang="en-US" sz="1000" b="1" kern="1200" dirty="0"/>
            </a:p>
          </p:txBody>
        </p:sp>
      </p:grpSp>
      <p:grpSp>
        <p:nvGrpSpPr>
          <p:cNvPr id="75" name="Group 74"/>
          <p:cNvGrpSpPr/>
          <p:nvPr/>
        </p:nvGrpSpPr>
        <p:grpSpPr>
          <a:xfrm>
            <a:off x="6313578" y="1746158"/>
            <a:ext cx="1738351" cy="1390019"/>
            <a:chOff x="6588890" y="1240282"/>
            <a:chExt cx="1738351" cy="1390019"/>
          </a:xfrm>
        </p:grpSpPr>
        <p:sp>
          <p:nvSpPr>
            <p:cNvPr id="76" name="Curved Right Arrow 75"/>
            <p:cNvSpPr/>
            <p:nvPr/>
          </p:nvSpPr>
          <p:spPr>
            <a:xfrm rot="3738621">
              <a:off x="6963188" y="1895229"/>
              <a:ext cx="360774" cy="1109370"/>
            </a:xfrm>
            <a:prstGeom prst="curvedRightArrow">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grpSp>
          <p:nvGrpSpPr>
            <p:cNvPr id="77" name="Group 76"/>
            <p:cNvGrpSpPr/>
            <p:nvPr/>
          </p:nvGrpSpPr>
          <p:grpSpPr>
            <a:xfrm>
              <a:off x="7006091" y="1240282"/>
              <a:ext cx="1321150" cy="1214703"/>
              <a:chOff x="7715089" y="2223392"/>
              <a:chExt cx="2028550" cy="1716368"/>
            </a:xfrm>
          </p:grpSpPr>
          <p:cxnSp>
            <p:nvCxnSpPr>
              <p:cNvPr id="78" name="Straight Connector 77"/>
              <p:cNvCxnSpPr>
                <a:stCxn id="84" idx="0"/>
                <a:endCxn id="83" idx="2"/>
              </p:cNvCxnSpPr>
              <p:nvPr/>
            </p:nvCxnSpPr>
            <p:spPr>
              <a:xfrm flipV="1">
                <a:off x="8809041" y="2675413"/>
                <a:ext cx="525498" cy="574275"/>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stCxn id="84" idx="0"/>
                <a:endCxn id="82" idx="2"/>
              </p:cNvCxnSpPr>
              <p:nvPr/>
            </p:nvCxnSpPr>
            <p:spPr>
              <a:xfrm flipH="1" flipV="1">
                <a:off x="8449001" y="2514418"/>
                <a:ext cx="360040" cy="735269"/>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stCxn id="84" idx="0"/>
                <a:endCxn id="81" idx="2"/>
              </p:cNvCxnSpPr>
              <p:nvPr/>
            </p:nvCxnSpPr>
            <p:spPr>
              <a:xfrm flipH="1" flipV="1">
                <a:off x="8039125" y="3028027"/>
                <a:ext cx="769916" cy="22166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81" name="Rectangle 80"/>
              <p:cNvSpPr/>
              <p:nvPr/>
            </p:nvSpPr>
            <p:spPr>
              <a:xfrm>
                <a:off x="7715089" y="2737001"/>
                <a:ext cx="648072" cy="291026"/>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t>el</a:t>
                </a:r>
                <a:endParaRPr lang="sv-SE" sz="1000" dirty="0"/>
              </a:p>
            </p:txBody>
          </p:sp>
          <p:sp>
            <p:nvSpPr>
              <p:cNvPr id="82" name="Rectangle 81"/>
              <p:cNvSpPr/>
              <p:nvPr/>
            </p:nvSpPr>
            <p:spPr>
              <a:xfrm>
                <a:off x="8124965" y="2223392"/>
                <a:ext cx="648072" cy="291026"/>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t>RF</a:t>
                </a:r>
                <a:endParaRPr lang="sv-SE" sz="1000" dirty="0"/>
              </a:p>
            </p:txBody>
          </p:sp>
          <p:sp>
            <p:nvSpPr>
              <p:cNvPr id="83" name="Rectangle 82"/>
              <p:cNvSpPr/>
              <p:nvPr/>
            </p:nvSpPr>
            <p:spPr>
              <a:xfrm>
                <a:off x="8925437" y="2384387"/>
                <a:ext cx="818202" cy="291026"/>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t>other..</a:t>
                </a:r>
                <a:endParaRPr lang="sv-SE" sz="1000" dirty="0"/>
              </a:p>
            </p:txBody>
          </p:sp>
          <p:sp>
            <p:nvSpPr>
              <p:cNvPr id="84" name="Rectangle 83"/>
              <p:cNvSpPr/>
              <p:nvPr/>
            </p:nvSpPr>
            <p:spPr>
              <a:xfrm>
                <a:off x="8124965" y="3249687"/>
                <a:ext cx="1368151" cy="690073"/>
              </a:xfrm>
              <a:prstGeom prst="rect">
                <a:avLst/>
              </a:prstGeom>
              <a:solidFill>
                <a:schemeClr val="accent2">
                  <a:lumMod val="60000"/>
                  <a:lumOff val="40000"/>
                </a:schemeClr>
              </a:solidFill>
            </p:spPr>
            <p:style>
              <a:lnRef idx="0">
                <a:scrgbClr r="0" g="0" b="0"/>
              </a:lnRef>
              <a:fillRef idx="0">
                <a:scrgbClr r="0" g="0" b="0"/>
              </a:fillRef>
              <a:effectRef idx="0">
                <a:scrgbClr r="0" g="0" b="0"/>
              </a:effectRef>
              <a:fontRef idx="minor">
                <a:schemeClr val="lt1"/>
              </a:fontRef>
            </p:style>
            <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US" sz="1000" b="1" kern="1200" dirty="0" smtClean="0"/>
                  <a:t>System Leader 1</a:t>
                </a:r>
                <a:endParaRPr lang="en-US" sz="1000" b="1" kern="1200" dirty="0"/>
              </a:p>
            </p:txBody>
          </p:sp>
        </p:grpSp>
      </p:grpSp>
      <p:sp>
        <p:nvSpPr>
          <p:cNvPr id="3" name="Oval 2"/>
          <p:cNvSpPr/>
          <p:nvPr/>
        </p:nvSpPr>
        <p:spPr>
          <a:xfrm>
            <a:off x="2411760" y="2060848"/>
            <a:ext cx="1368152" cy="1008112"/>
          </a:xfrm>
          <a:prstGeom prst="ellipse">
            <a:avLst/>
          </a:prstGeom>
          <a:noFill/>
          <a:ln w="254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a:endCxn id="3" idx="2"/>
          </p:cNvCxnSpPr>
          <p:nvPr/>
        </p:nvCxnSpPr>
        <p:spPr>
          <a:xfrm>
            <a:off x="683568" y="2564904"/>
            <a:ext cx="1728192"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683568" y="2060848"/>
            <a:ext cx="1944216" cy="523220"/>
          </a:xfrm>
          <a:prstGeom prst="rect">
            <a:avLst/>
          </a:prstGeom>
          <a:noFill/>
        </p:spPr>
        <p:txBody>
          <a:bodyPr wrap="square" rtlCol="0">
            <a:spAutoFit/>
          </a:bodyPr>
          <a:lstStyle/>
          <a:p>
            <a:r>
              <a:rPr lang="en-US" sz="1400" i="1" dirty="0" smtClean="0"/>
              <a:t>Indeed everyone is responsible for safety</a:t>
            </a:r>
            <a:endParaRPr lang="en-US" sz="1400" i="1" dirty="0"/>
          </a:p>
        </p:txBody>
      </p:sp>
    </p:spTree>
    <p:extLst>
      <p:ext uri="{BB962C8B-B14F-4D97-AF65-F5344CB8AC3E}">
        <p14:creationId xmlns:p14="http://schemas.microsoft.com/office/powerpoint/2010/main" val="185326626"/>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51520" y="1586111"/>
            <a:ext cx="7358754" cy="5155257"/>
          </a:xfrm>
          <a:prstGeom prst="rect">
            <a:avLst/>
          </a:prstGeom>
        </p:spPr>
        <p:txBody>
          <a:bodyPr wrap="square">
            <a:spAutoFit/>
          </a:bodyPr>
          <a:lstStyle/>
          <a:p>
            <a:r>
              <a:rPr lang="en-US" sz="2000" b="1" dirty="0" smtClean="0">
                <a:solidFill>
                  <a:srgbClr val="0094CA"/>
                </a:solidFill>
                <a:latin typeface="Avenir Next Medium"/>
                <a:cs typeface="Avenir Next Medium"/>
              </a:rPr>
              <a:t>Good progress in the preparation of documentation</a:t>
            </a:r>
          </a:p>
          <a:p>
            <a:endParaRPr lang="en-US" sz="2000" b="1" u="sng" dirty="0">
              <a:latin typeface="Avenir Next Medium"/>
              <a:cs typeface="Avenir Next Medium"/>
            </a:endParaRPr>
          </a:p>
          <a:p>
            <a:pPr marL="342900" indent="-342900">
              <a:buFont typeface="Wingdings" charset="2"/>
              <a:buChar char="ü"/>
            </a:pPr>
            <a:r>
              <a:rPr lang="en-US" sz="2000" dirty="0" smtClean="0">
                <a:solidFill>
                  <a:srgbClr val="178DCB"/>
                </a:solidFill>
                <a:latin typeface="Avenir Next Medium"/>
                <a:cs typeface="Avenir Next Medium"/>
              </a:rPr>
              <a:t>Work and Safety Coordination Plan (WSCP) </a:t>
            </a:r>
            <a:r>
              <a:rPr lang="en-US" sz="2000" dirty="0">
                <a:solidFill>
                  <a:srgbClr val="1F497D"/>
                </a:solidFill>
                <a:latin typeface="Avenir Next Medium"/>
                <a:cs typeface="Avenir Next Medium"/>
                <a:hlinkClick r:id="rId2"/>
              </a:rPr>
              <a:t>ESS-0085649</a:t>
            </a:r>
            <a:r>
              <a:rPr lang="en-US" sz="2000" dirty="0">
                <a:solidFill>
                  <a:srgbClr val="1F497D"/>
                </a:solidFill>
                <a:latin typeface="Avenir Next Medium"/>
                <a:cs typeface="Avenir Next Medium"/>
              </a:rPr>
              <a:t> </a:t>
            </a:r>
            <a:endParaRPr lang="en-US" sz="2000" dirty="0" smtClean="0">
              <a:solidFill>
                <a:srgbClr val="178DCB"/>
              </a:solidFill>
              <a:latin typeface="Avenir Next Medium"/>
              <a:cs typeface="Avenir Next Medium"/>
            </a:endParaRPr>
          </a:p>
          <a:p>
            <a:endParaRPr lang="en-US" sz="1200" b="1" u="sng" dirty="0" smtClean="0">
              <a:solidFill>
                <a:srgbClr val="178DCB"/>
              </a:solidFill>
              <a:latin typeface="Avenir Next Medium"/>
              <a:cs typeface="Avenir Next Medium"/>
            </a:endParaRPr>
          </a:p>
          <a:p>
            <a:r>
              <a:rPr lang="en-US" sz="1200" b="1" u="sng" dirty="0" smtClean="0">
                <a:solidFill>
                  <a:srgbClr val="178DCB"/>
                </a:solidFill>
                <a:latin typeface="Avenir Next Medium"/>
                <a:cs typeface="Avenir Next Medium"/>
              </a:rPr>
              <a:t>Main </a:t>
            </a:r>
            <a:r>
              <a:rPr lang="en-US" sz="1200" b="1" u="sng" dirty="0">
                <a:solidFill>
                  <a:srgbClr val="178DCB"/>
                </a:solidFill>
                <a:latin typeface="Avenir Next Medium"/>
                <a:cs typeface="Avenir Next Medium"/>
              </a:rPr>
              <a:t>objective</a:t>
            </a:r>
            <a:r>
              <a:rPr lang="en-US" sz="1200" dirty="0">
                <a:solidFill>
                  <a:srgbClr val="178DCB"/>
                </a:solidFill>
                <a:latin typeface="Avenir Next Medium"/>
                <a:cs typeface="Avenir Next Medium"/>
              </a:rPr>
              <a:t>: to identify the list of preparatory and organizational measures required prior to the start-up of the installation activity to be carried out by the contractor, as well as the list of associated hazards and safety control measures to be implemented</a:t>
            </a:r>
            <a:r>
              <a:rPr lang="en-US" sz="1200" dirty="0" smtClean="0">
                <a:solidFill>
                  <a:srgbClr val="178DCB"/>
                </a:solidFill>
                <a:latin typeface="Avenir Next Medium"/>
                <a:cs typeface="Avenir Next Medium"/>
              </a:rPr>
              <a:t>.</a:t>
            </a:r>
          </a:p>
          <a:p>
            <a:endParaRPr lang="en-US" sz="1200" dirty="0">
              <a:solidFill>
                <a:srgbClr val="178DCB"/>
              </a:solidFill>
              <a:latin typeface="Avenir Next Medium"/>
              <a:cs typeface="Avenir Next Medium"/>
            </a:endParaRPr>
          </a:p>
          <a:p>
            <a:pPr marL="285750" indent="-285750">
              <a:buFont typeface="Wingdings" charset="2"/>
              <a:buChar char="ü"/>
            </a:pPr>
            <a:r>
              <a:rPr lang="en-US" sz="2000" dirty="0" smtClean="0">
                <a:solidFill>
                  <a:srgbClr val="0094CA"/>
                </a:solidFill>
                <a:latin typeface="Avenir Next Medium"/>
                <a:cs typeface="Avenir Next Medium"/>
              </a:rPr>
              <a:t>Installation responsibility matrix </a:t>
            </a:r>
            <a:r>
              <a:rPr lang="en-US" sz="2000" dirty="0" smtClean="0">
                <a:solidFill>
                  <a:srgbClr val="0094CA"/>
                </a:solidFill>
                <a:latin typeface="Avenir Next Medium"/>
                <a:cs typeface="Avenir Next Medium"/>
                <a:hlinkClick r:id="rId3"/>
              </a:rPr>
              <a:t>ESS-0093460</a:t>
            </a:r>
            <a:endParaRPr lang="en-US" sz="2000" dirty="0" smtClean="0">
              <a:solidFill>
                <a:srgbClr val="0094CA"/>
              </a:solidFill>
              <a:latin typeface="Avenir Next Medium"/>
              <a:cs typeface="Avenir Next Medium"/>
            </a:endParaRPr>
          </a:p>
          <a:p>
            <a:endParaRPr lang="en-US" sz="1200" b="1" u="sng" dirty="0" smtClean="0">
              <a:solidFill>
                <a:srgbClr val="0094CA"/>
              </a:solidFill>
              <a:latin typeface="Avenir Next Medium"/>
              <a:cs typeface="Avenir Next Medium"/>
            </a:endParaRPr>
          </a:p>
          <a:p>
            <a:r>
              <a:rPr lang="en-US" sz="1200" b="1" u="sng" dirty="0" smtClean="0">
                <a:solidFill>
                  <a:srgbClr val="0094CA"/>
                </a:solidFill>
                <a:latin typeface="Avenir Next Medium"/>
                <a:cs typeface="Avenir Next Medium"/>
              </a:rPr>
              <a:t>Main objective</a:t>
            </a:r>
            <a:r>
              <a:rPr lang="en-US" sz="1200" dirty="0" smtClean="0">
                <a:solidFill>
                  <a:srgbClr val="0094CA"/>
                </a:solidFill>
                <a:latin typeface="Avenir Next Medium"/>
                <a:cs typeface="Avenir Next Medium"/>
              </a:rPr>
              <a:t>: to define the roles and responsibilities of the main stakeholders involved in the accelerator installation activities to be performed on site.</a:t>
            </a:r>
          </a:p>
          <a:p>
            <a:endParaRPr lang="en-US" sz="1200" dirty="0">
              <a:solidFill>
                <a:srgbClr val="178DCB"/>
              </a:solidFill>
              <a:latin typeface="Avenir Next Medium"/>
              <a:cs typeface="Avenir Next Medium"/>
            </a:endParaRPr>
          </a:p>
          <a:p>
            <a:pPr marL="285750" indent="-285750">
              <a:buFont typeface="Wingdings" charset="2"/>
              <a:buChar char="ü"/>
            </a:pPr>
            <a:r>
              <a:rPr lang="en-US" sz="2000" dirty="0">
                <a:solidFill>
                  <a:srgbClr val="0094CA"/>
                </a:solidFill>
                <a:latin typeface="Avenir Next Medium"/>
                <a:cs typeface="Avenir Next Medium"/>
              </a:rPr>
              <a:t>General information for contractors coming on the ESS site </a:t>
            </a:r>
            <a:r>
              <a:rPr lang="en-US" sz="2000" dirty="0">
                <a:solidFill>
                  <a:srgbClr val="0094CA"/>
                </a:solidFill>
                <a:latin typeface="Avenir Next Medium"/>
                <a:cs typeface="Avenir Next Medium"/>
                <a:hlinkClick r:id="rId4"/>
              </a:rPr>
              <a:t>ESS-0093892</a:t>
            </a:r>
          </a:p>
          <a:p>
            <a:endParaRPr lang="en-US" sz="1200" b="1" u="sng" dirty="0" smtClean="0">
              <a:solidFill>
                <a:srgbClr val="0094CA"/>
              </a:solidFill>
              <a:latin typeface="Avenir Next Medium"/>
              <a:cs typeface="Avenir Next Medium"/>
            </a:endParaRPr>
          </a:p>
          <a:p>
            <a:r>
              <a:rPr lang="en-US" sz="1200" b="1" u="sng" dirty="0" smtClean="0">
                <a:solidFill>
                  <a:srgbClr val="0094CA"/>
                </a:solidFill>
                <a:latin typeface="Avenir Next Medium"/>
                <a:cs typeface="Avenir Next Medium"/>
              </a:rPr>
              <a:t>Main </a:t>
            </a:r>
            <a:r>
              <a:rPr lang="en-US" sz="1200" b="1" u="sng" dirty="0">
                <a:solidFill>
                  <a:srgbClr val="0094CA"/>
                </a:solidFill>
                <a:latin typeface="Avenir Next Medium"/>
                <a:cs typeface="Avenir Next Medium"/>
              </a:rPr>
              <a:t>objective</a:t>
            </a:r>
            <a:r>
              <a:rPr lang="en-US" sz="1200" dirty="0">
                <a:solidFill>
                  <a:srgbClr val="0094CA"/>
                </a:solidFill>
                <a:latin typeface="Avenir Next Medium"/>
                <a:cs typeface="Avenir Next Medium"/>
              </a:rPr>
              <a:t>: to communicate the minimum and essential information to the contractors prior to the start-up of their activities on </a:t>
            </a:r>
            <a:r>
              <a:rPr lang="en-US" sz="1200" dirty="0" smtClean="0">
                <a:solidFill>
                  <a:srgbClr val="0094CA"/>
                </a:solidFill>
                <a:latin typeface="Avenir Next Medium"/>
                <a:cs typeface="Avenir Next Medium"/>
              </a:rPr>
              <a:t>site</a:t>
            </a:r>
          </a:p>
          <a:p>
            <a:endParaRPr lang="en-US" sz="1200" dirty="0">
              <a:solidFill>
                <a:srgbClr val="0094CA"/>
              </a:solidFill>
              <a:latin typeface="Avenir Next Medium"/>
              <a:cs typeface="Avenir Next Medium"/>
            </a:endParaRPr>
          </a:p>
          <a:p>
            <a:pPr marL="342900" indent="-342900">
              <a:buFont typeface="Wingdings" charset="2"/>
              <a:buChar char="ü"/>
            </a:pPr>
            <a:r>
              <a:rPr lang="en-US" sz="2000" dirty="0" smtClean="0">
                <a:solidFill>
                  <a:srgbClr val="0094CA"/>
                </a:solidFill>
                <a:latin typeface="Avenir Next Medium"/>
                <a:cs typeface="Avenir Next Medium"/>
              </a:rPr>
              <a:t>Incident/accident reporting form ESS </a:t>
            </a:r>
            <a:r>
              <a:rPr lang="en-US" sz="2000" dirty="0" smtClean="0">
                <a:solidFill>
                  <a:srgbClr val="0094CA"/>
                </a:solidFill>
                <a:latin typeface="Avenir Next Medium"/>
                <a:cs typeface="Avenir Next Medium"/>
                <a:hlinkClick r:id="rId5"/>
              </a:rPr>
              <a:t>ESS-0095940</a:t>
            </a:r>
            <a:r>
              <a:rPr lang="en-US" sz="2000" dirty="0" smtClean="0">
                <a:solidFill>
                  <a:srgbClr val="0094CA"/>
                </a:solidFill>
                <a:latin typeface="Avenir Next Medium"/>
                <a:cs typeface="Avenir Next Medium"/>
              </a:rPr>
              <a:t> </a:t>
            </a:r>
            <a:r>
              <a:rPr lang="en-US" sz="1100" dirty="0" smtClean="0">
                <a:solidFill>
                  <a:srgbClr val="0094CA"/>
                </a:solidFill>
                <a:latin typeface="Avenir Next Medium"/>
                <a:cs typeface="Avenir Next Medium"/>
              </a:rPr>
              <a:t>(temporary)</a:t>
            </a:r>
          </a:p>
          <a:p>
            <a:endParaRPr lang="en-US" sz="1100" b="1" u="sng" dirty="0" smtClean="0">
              <a:solidFill>
                <a:srgbClr val="0094CA"/>
              </a:solidFill>
              <a:latin typeface="Avenir Next Medium"/>
              <a:cs typeface="Avenir Next Medium"/>
            </a:endParaRPr>
          </a:p>
          <a:p>
            <a:r>
              <a:rPr lang="en-US" sz="1100" b="1" u="sng" dirty="0" smtClean="0">
                <a:solidFill>
                  <a:srgbClr val="0094CA"/>
                </a:solidFill>
                <a:latin typeface="Avenir Next Medium"/>
                <a:cs typeface="Avenir Next Medium"/>
              </a:rPr>
              <a:t>Main </a:t>
            </a:r>
            <a:r>
              <a:rPr lang="en-US" sz="1100" b="1" u="sng" dirty="0">
                <a:solidFill>
                  <a:srgbClr val="0094CA"/>
                </a:solidFill>
                <a:latin typeface="Avenir Next Medium"/>
                <a:cs typeface="Avenir Next Medium"/>
              </a:rPr>
              <a:t>objective</a:t>
            </a:r>
            <a:r>
              <a:rPr lang="en-US" sz="1100" dirty="0">
                <a:solidFill>
                  <a:srgbClr val="0094CA"/>
                </a:solidFill>
                <a:latin typeface="Avenir Next Medium"/>
                <a:cs typeface="Avenir Next Medium"/>
              </a:rPr>
              <a:t>: </a:t>
            </a:r>
            <a:r>
              <a:rPr lang="en-US" sz="1100" dirty="0" smtClean="0">
                <a:solidFill>
                  <a:srgbClr val="0094CA"/>
                </a:solidFill>
                <a:latin typeface="Avenir Next Medium"/>
                <a:cs typeface="Avenir Next Medium"/>
              </a:rPr>
              <a:t>to report incident/accident happening in the frame of the installation activities to be carried out on site</a:t>
            </a:r>
            <a:endParaRPr lang="en-US" sz="1100" dirty="0">
              <a:solidFill>
                <a:srgbClr val="0094CA"/>
              </a:solidFill>
              <a:latin typeface="Avenir Next Medium"/>
              <a:cs typeface="Avenir Next Medium"/>
            </a:endParaRPr>
          </a:p>
        </p:txBody>
      </p:sp>
      <p:pic>
        <p:nvPicPr>
          <p:cNvPr id="3" name="Picture 2" descr="Screen Shot 2017-02-28 at 15.26.25.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52320" y="2636912"/>
            <a:ext cx="1641044" cy="1440160"/>
          </a:xfrm>
          <a:prstGeom prst="rect">
            <a:avLst/>
          </a:prstGeom>
        </p:spPr>
      </p:pic>
      <p:pic>
        <p:nvPicPr>
          <p:cNvPr id="2" name="Picture 1" descr="Screen Shot 2017-02-28 at 15.24.35.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61724" y="1412776"/>
            <a:ext cx="1275659" cy="1728192"/>
          </a:xfrm>
          <a:prstGeom prst="rect">
            <a:avLst/>
          </a:prstGeom>
        </p:spPr>
      </p:pic>
      <p:pic>
        <p:nvPicPr>
          <p:cNvPr id="4" name="Picture 3" descr="Screen Shot 2017-02-28 at 15.27.47.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06327" y="4005064"/>
            <a:ext cx="1287037" cy="1872208"/>
          </a:xfrm>
          <a:prstGeom prst="rect">
            <a:avLst/>
          </a:prstGeom>
        </p:spPr>
      </p:pic>
      <p:pic>
        <p:nvPicPr>
          <p:cNvPr id="5" name="Picture 4" descr="Screen Shot 2017-02-28 at 16.46.10.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24328" y="4725144"/>
            <a:ext cx="1417586" cy="1800200"/>
          </a:xfrm>
          <a:prstGeom prst="rect">
            <a:avLst/>
          </a:prstGeom>
        </p:spPr>
      </p:pic>
      <p:sp>
        <p:nvSpPr>
          <p:cNvPr id="8" name="Title 7"/>
          <p:cNvSpPr>
            <a:spLocks noGrp="1"/>
          </p:cNvSpPr>
          <p:nvPr>
            <p:ph type="title"/>
          </p:nvPr>
        </p:nvSpPr>
        <p:spPr/>
        <p:txBody>
          <a:bodyPr>
            <a:normAutofit/>
          </a:bodyPr>
          <a:lstStyle/>
          <a:p>
            <a:r>
              <a:rPr lang="en-US" b="1" dirty="0">
                <a:latin typeface="Avenir Next Medium"/>
                <a:cs typeface="Avenir Next Medium"/>
              </a:rPr>
              <a:t>Some Lessons learned in matters of </a:t>
            </a:r>
            <a:r>
              <a:rPr lang="en-US" b="1" dirty="0" smtClean="0">
                <a:latin typeface="Avenir Next Medium"/>
                <a:cs typeface="Avenir Next Medium"/>
              </a:rPr>
              <a:t>safety</a:t>
            </a:r>
            <a:endParaRPr lang="en-US" dirty="0"/>
          </a:p>
        </p:txBody>
      </p:sp>
    </p:spTree>
    <p:extLst>
      <p:ext uri="{BB962C8B-B14F-4D97-AF65-F5344CB8AC3E}">
        <p14:creationId xmlns:p14="http://schemas.microsoft.com/office/powerpoint/2010/main" val="590931850"/>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Installation schedule stubs, RF gallery and Tunnel – 30 months to do all!</a:t>
            </a:r>
            <a:endParaRPr lang="en-US" dirty="0"/>
          </a:p>
        </p:txBody>
      </p:sp>
      <p:pic>
        <p:nvPicPr>
          <p:cNvPr id="5" name="Content Placeholder 4"/>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57201" y="1624013"/>
            <a:ext cx="5915000" cy="4179222"/>
          </a:xfrm>
          <a:prstGeom prst="rect">
            <a:avLst/>
          </a:prstGeom>
          <a:ln>
            <a:solidFill>
              <a:schemeClr val="accent1"/>
            </a:solidFill>
          </a:ln>
        </p:spPr>
      </p:pic>
      <p:sp>
        <p:nvSpPr>
          <p:cNvPr id="4" name="Slide Number Placeholder 3"/>
          <p:cNvSpPr>
            <a:spLocks noGrp="1"/>
          </p:cNvSpPr>
          <p:nvPr>
            <p:ph type="sldNum" sz="quarter" idx="12"/>
          </p:nvPr>
        </p:nvSpPr>
        <p:spPr/>
        <p:txBody>
          <a:bodyPr/>
          <a:lstStyle/>
          <a:p>
            <a:fld id="{551115BC-487E-4422-894C-CB7CD3E79223}" type="slidenum">
              <a:rPr lang="sv-SE" smtClean="0"/>
              <a:t>35</a:t>
            </a:fld>
            <a:endParaRPr lang="sv-SE"/>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1600" y="1841608"/>
            <a:ext cx="5892080" cy="4168002"/>
          </a:xfrm>
          <a:prstGeom prst="rect">
            <a:avLst/>
          </a:prstGeom>
          <a:ln>
            <a:solidFill>
              <a:schemeClr val="accent1"/>
            </a:solidFill>
          </a:ln>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91680" y="2044971"/>
            <a:ext cx="6084168" cy="4294115"/>
          </a:xfrm>
          <a:prstGeom prst="rect">
            <a:avLst/>
          </a:prstGeom>
          <a:ln>
            <a:solidFill>
              <a:schemeClr val="accent1"/>
            </a:solidFill>
          </a:ln>
        </p:spPr>
      </p:pic>
    </p:spTree>
    <p:extLst>
      <p:ext uri="{BB962C8B-B14F-4D97-AF65-F5344CB8AC3E}">
        <p14:creationId xmlns:p14="http://schemas.microsoft.com/office/powerpoint/2010/main" val="1915326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integrated Installation, Test and Commissioning schedule</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We have agreed with ESS Project manager to only change RFI dates when we have signed contracts for manufacturing</a:t>
            </a:r>
          </a:p>
          <a:p>
            <a:pPr lvl="1"/>
            <a:r>
              <a:rPr lang="en-US" dirty="0" smtClean="0"/>
              <a:t>Until then we work with original estimates in P6 from 2013 planning</a:t>
            </a:r>
          </a:p>
          <a:p>
            <a:r>
              <a:rPr lang="en-US" dirty="0" smtClean="0"/>
              <a:t>We know we have delays which aren’t reflected in the schedule e.g. the RFI date for the RFQ will shift 3.5 months</a:t>
            </a:r>
          </a:p>
          <a:p>
            <a:pPr lvl="1"/>
            <a:r>
              <a:rPr lang="en-US" dirty="0"/>
              <a:t>Identified delays, is Not available for schedule relaxation in other sub projects / IK partners </a:t>
            </a:r>
            <a:endParaRPr lang="en-US" dirty="0" smtClean="0"/>
          </a:p>
          <a:p>
            <a:r>
              <a:rPr lang="en-US" dirty="0" smtClean="0"/>
              <a:t>We will now create an integrated plan for installation, testing and commissioning using our “best estimate” for RFI dates</a:t>
            </a:r>
          </a:p>
          <a:p>
            <a:pPr lvl="1"/>
            <a:r>
              <a:rPr lang="en-US" dirty="0" smtClean="0"/>
              <a:t>This enables accurate resource planning for installation</a:t>
            </a:r>
          </a:p>
          <a:p>
            <a:pPr lvl="1"/>
            <a:r>
              <a:rPr lang="en-US" dirty="0" smtClean="0"/>
              <a:t>Permit a credible overall coordination between projects and decision on what and when to start with beam</a:t>
            </a:r>
          </a:p>
          <a:p>
            <a:pPr lvl="1"/>
            <a:r>
              <a:rPr lang="en-US" dirty="0" smtClean="0"/>
              <a:t>We are open with these plan with IK partners but we ask all IK partner to make a best possible effort to keep original dates to avoid a “tsunami” of deliveries towards the end of the installation period</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36</a:t>
            </a:fld>
            <a:endParaRPr lang="sv-SE"/>
          </a:p>
        </p:txBody>
      </p:sp>
    </p:spTree>
    <p:extLst>
      <p:ext uri="{BB962C8B-B14F-4D97-AF65-F5344CB8AC3E}">
        <p14:creationId xmlns:p14="http://schemas.microsoft.com/office/powerpoint/2010/main" val="10908750"/>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6 months</a:t>
            </a:r>
            <a:endParaRPr lang="en-US" dirty="0"/>
          </a:p>
        </p:txBody>
      </p:sp>
      <p:sp>
        <p:nvSpPr>
          <p:cNvPr id="3" name="Content Placeholder 2"/>
          <p:cNvSpPr>
            <a:spLocks noGrp="1"/>
          </p:cNvSpPr>
          <p:nvPr>
            <p:ph idx="1"/>
          </p:nvPr>
        </p:nvSpPr>
        <p:spPr/>
        <p:txBody>
          <a:bodyPr>
            <a:normAutofit fontScale="92500"/>
          </a:bodyPr>
          <a:lstStyle/>
          <a:p>
            <a:r>
              <a:rPr lang="en-US" dirty="0" smtClean="0"/>
              <a:t>Create a new integrated installation, testing and commissioning schedule for accelerator based on “best estimates” for RFI dates</a:t>
            </a:r>
          </a:p>
          <a:p>
            <a:r>
              <a:rPr lang="en-US" dirty="0" smtClean="0"/>
              <a:t>Complete all remaining IK contracts and launch the remaining open activities as ESS procurements</a:t>
            </a:r>
          </a:p>
          <a:p>
            <a:r>
              <a:rPr lang="en-US" dirty="0" smtClean="0"/>
              <a:t>Start move to site for AD staff and resolve remaining issues (e.g. budget) for installation</a:t>
            </a:r>
          </a:p>
          <a:p>
            <a:r>
              <a:rPr lang="en-US" dirty="0" smtClean="0"/>
              <a:t>Continue </a:t>
            </a:r>
            <a:r>
              <a:rPr lang="en-US" smtClean="0"/>
              <a:t>and strengthen </a:t>
            </a:r>
            <a:r>
              <a:rPr lang="en-US" dirty="0" smtClean="0"/>
              <a:t>coordination with IK partners</a:t>
            </a:r>
          </a:p>
          <a:p>
            <a:r>
              <a:rPr lang="en-US" dirty="0" smtClean="0"/>
              <a:t>Launch the first system reviews and installation readiness reviews</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37</a:t>
            </a:fld>
            <a:endParaRPr lang="sv-SE"/>
          </a:p>
        </p:txBody>
      </p:sp>
    </p:spTree>
    <p:extLst>
      <p:ext uri="{BB962C8B-B14F-4D97-AF65-F5344CB8AC3E}">
        <p14:creationId xmlns:p14="http://schemas.microsoft.com/office/powerpoint/2010/main" val="433527954"/>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slides</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38</a:t>
            </a:fld>
            <a:endParaRPr lang="sv-SE"/>
          </a:p>
        </p:txBody>
      </p:sp>
    </p:spTree>
    <p:extLst>
      <p:ext uri="{BB962C8B-B14F-4D97-AF65-F5344CB8AC3E}">
        <p14:creationId xmlns:p14="http://schemas.microsoft.com/office/powerpoint/2010/main" val="743386515"/>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Milestones (1/2)</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551115BC-487E-4422-894C-CB7CD3E79223}" type="slidenum">
              <a:rPr lang="sv-SE" smtClean="0"/>
              <a:t>39</a:t>
            </a:fld>
            <a:endParaRPr lang="sv-SE"/>
          </a:p>
        </p:txBody>
      </p:sp>
      <p:graphicFrame>
        <p:nvGraphicFramePr>
          <p:cNvPr id="8" name="Table 7"/>
          <p:cNvGraphicFramePr>
            <a:graphicFrameLocks noGrp="1"/>
          </p:cNvGraphicFramePr>
          <p:nvPr>
            <p:extLst/>
          </p:nvPr>
        </p:nvGraphicFramePr>
        <p:xfrm>
          <a:off x="107504" y="1484784"/>
          <a:ext cx="8892480" cy="4850718"/>
        </p:xfrm>
        <a:graphic>
          <a:graphicData uri="http://schemas.openxmlformats.org/drawingml/2006/table">
            <a:tbl>
              <a:tblPr firstRow="1" bandRow="1">
                <a:tableStyleId>{5C22544A-7EE6-4342-B048-85BDC9FD1C3A}</a:tableStyleId>
              </a:tblPr>
              <a:tblGrid>
                <a:gridCol w="922498"/>
                <a:gridCol w="3468473"/>
                <a:gridCol w="541351"/>
                <a:gridCol w="875795"/>
                <a:gridCol w="852115"/>
                <a:gridCol w="760919"/>
                <a:gridCol w="1471329"/>
              </a:tblGrid>
              <a:tr h="1128193">
                <a:tc>
                  <a:txBody>
                    <a:bodyPr/>
                    <a:lstStyle/>
                    <a:p>
                      <a:pPr algn="ctr"/>
                      <a:r>
                        <a:rPr lang="en-US" sz="1400" dirty="0" smtClean="0"/>
                        <a:t>ID</a:t>
                      </a:r>
                      <a:endParaRPr lang="en-US" sz="1400" dirty="0"/>
                    </a:p>
                  </a:txBody>
                  <a:tcPr anchor="ctr"/>
                </a:tc>
                <a:tc>
                  <a:txBody>
                    <a:bodyPr/>
                    <a:lstStyle/>
                    <a:p>
                      <a:pPr algn="ctr"/>
                      <a:r>
                        <a:rPr lang="sv-SE" sz="1400" dirty="0" smtClean="0"/>
                        <a:t>Name</a:t>
                      </a:r>
                      <a:endParaRPr lang="en-US" sz="1400" dirty="0"/>
                    </a:p>
                  </a:txBody>
                  <a:tcPr anchor="ctr"/>
                </a:tc>
                <a:tc>
                  <a:txBody>
                    <a:bodyPr/>
                    <a:lstStyle/>
                    <a:p>
                      <a:pPr algn="ctr"/>
                      <a:r>
                        <a:rPr lang="en-US" sz="1400" dirty="0" smtClean="0"/>
                        <a:t>Baseline</a:t>
                      </a:r>
                      <a:endParaRPr lang="en-US" sz="1400" dirty="0"/>
                    </a:p>
                  </a:txBody>
                  <a:tcPr anchor="ctr"/>
                </a:tc>
                <a:tc>
                  <a:txBody>
                    <a:bodyPr/>
                    <a:lstStyle/>
                    <a:p>
                      <a:pPr algn="ctr"/>
                      <a:r>
                        <a:rPr lang="sv-SE" sz="1400" dirty="0" err="1" smtClean="0"/>
                        <a:t>Current</a:t>
                      </a:r>
                      <a:endParaRPr lang="sv-SE" sz="1400" dirty="0" smtClean="0"/>
                    </a:p>
                    <a:p>
                      <a:pPr algn="ctr"/>
                      <a:r>
                        <a:rPr lang="sv-SE" sz="1400" dirty="0" err="1" smtClean="0"/>
                        <a:t>Forecast</a:t>
                      </a:r>
                      <a:endParaRPr lang="en-US" sz="1400" dirty="0"/>
                    </a:p>
                  </a:txBody>
                  <a:tcPr anchor="ctr"/>
                </a:tc>
                <a:tc>
                  <a:txBody>
                    <a:bodyPr/>
                    <a:lstStyle/>
                    <a:p>
                      <a:pPr algn="ctr"/>
                      <a:r>
                        <a:rPr lang="en-US" sz="1400" dirty="0" smtClean="0"/>
                        <a:t>Δ since last month</a:t>
                      </a:r>
                    </a:p>
                    <a:p>
                      <a:pPr algn="ctr"/>
                      <a:r>
                        <a:rPr lang="en-US" sz="1400" dirty="0" smtClean="0"/>
                        <a:t>(days)</a:t>
                      </a:r>
                      <a:endParaRPr lang="en-US" sz="1400" dirty="0"/>
                    </a:p>
                  </a:txBody>
                  <a:tcPr anchor="ctr"/>
                </a:tc>
                <a:tc>
                  <a:txBody>
                    <a:bodyPr/>
                    <a:lstStyle/>
                    <a:p>
                      <a:pPr algn="ctr"/>
                      <a:r>
                        <a:rPr lang="sv-SE" sz="1400" smtClean="0"/>
                        <a:t>Float</a:t>
                      </a:r>
                    </a:p>
                    <a:p>
                      <a:pPr algn="ctr"/>
                      <a:endParaRPr lang="en-US" sz="1400"/>
                    </a:p>
                  </a:txBody>
                  <a:tcPr anchor="ctr"/>
                </a:tc>
                <a:tc>
                  <a:txBody>
                    <a:bodyPr/>
                    <a:lstStyle/>
                    <a:p>
                      <a:pPr algn="ctr"/>
                      <a:r>
                        <a:rPr lang="en-US" sz="1400" smtClean="0"/>
                        <a:t>Impact/Action</a:t>
                      </a:r>
                    </a:p>
                  </a:txBody>
                  <a:tcPr anchor="ctr"/>
                </a:tc>
              </a:tr>
              <a:tr h="688487">
                <a:tc>
                  <a:txBody>
                    <a:bodyPr/>
                    <a:lstStyle/>
                    <a:p>
                      <a:pPr algn="l" fontAlgn="b"/>
                      <a:r>
                        <a:rPr lang="sv-SE" sz="1100" b="0" i="0" u="none" strike="noStrike" dirty="0" smtClean="0">
                          <a:solidFill>
                            <a:srgbClr val="000000"/>
                          </a:solidFill>
                          <a:effectLst/>
                          <a:latin typeface="Calibri"/>
                        </a:rPr>
                        <a:t>A20162350</a:t>
                      </a:r>
                      <a:endParaRPr lang="sv-SE" sz="1100" b="0" i="0" u="none" strike="noStrike" dirty="0">
                        <a:solidFill>
                          <a:srgbClr val="000000"/>
                        </a:solidFill>
                        <a:effectLst/>
                        <a:latin typeface="Calibri"/>
                      </a:endParaRPr>
                    </a:p>
                  </a:txBody>
                  <a:tcPr marL="7620" marR="7620" marT="7620" marB="0" anchor="b"/>
                </a:tc>
                <a:tc>
                  <a:txBody>
                    <a:bodyPr/>
                    <a:lstStyle/>
                    <a:p>
                      <a:pPr algn="l" fontAlgn="b"/>
                      <a:r>
                        <a:rPr lang="sv-SE" sz="1100" b="0" i="0" u="none" strike="noStrike" dirty="0">
                          <a:solidFill>
                            <a:srgbClr val="000000"/>
                          </a:solidFill>
                          <a:effectLst/>
                          <a:latin typeface="Calibri"/>
                        </a:rPr>
                        <a:t>LEVEL2.2G.ACCSYS.WP03.Start RFQ machining</a:t>
                      </a:r>
                    </a:p>
                  </a:txBody>
                  <a:tcPr marL="7620" marR="7620" marT="7620" marB="0" anchor="b"/>
                </a:tc>
                <a:tc>
                  <a:txBody>
                    <a:bodyPr/>
                    <a:lstStyle/>
                    <a:p>
                      <a:pPr algn="l" fontAlgn="b"/>
                      <a:r>
                        <a:rPr lang="sv-SE" sz="1100" b="0" i="0" u="none" strike="noStrike" dirty="0" smtClean="0">
                          <a:solidFill>
                            <a:srgbClr val="000000"/>
                          </a:solidFill>
                          <a:effectLst/>
                          <a:latin typeface="Calibri"/>
                        </a:rPr>
                        <a:t>30-jul</a:t>
                      </a:r>
                      <a:r>
                        <a:rPr lang="sv-SE" sz="1100" b="0" i="0" u="none" strike="noStrike" baseline="0" dirty="0" smtClean="0">
                          <a:solidFill>
                            <a:srgbClr val="000000"/>
                          </a:solidFill>
                          <a:effectLst/>
                          <a:latin typeface="Calibri"/>
                        </a:rPr>
                        <a:t>-16</a:t>
                      </a:r>
                      <a:endParaRPr lang="sv-SE" sz="1100" b="0" i="0" u="none" strike="noStrike" dirty="0">
                        <a:solidFill>
                          <a:srgbClr val="000000"/>
                        </a:solidFill>
                        <a:effectLst/>
                        <a:latin typeface="Calibri"/>
                      </a:endParaRPr>
                    </a:p>
                  </a:txBody>
                  <a:tcPr marL="7620" marR="7620" marT="7620" marB="0" anchor="b"/>
                </a:tc>
                <a:tc>
                  <a:txBody>
                    <a:bodyPr/>
                    <a:lstStyle/>
                    <a:p>
                      <a:pPr algn="l"/>
                      <a:r>
                        <a:rPr lang="en-US" sz="1100" b="0" i="0" u="none" strike="noStrike" kern="1200" dirty="0" smtClean="0">
                          <a:solidFill>
                            <a:schemeClr val="tx1"/>
                          </a:solidFill>
                          <a:effectLst/>
                          <a:latin typeface="Calibri"/>
                          <a:ea typeface="+mn-ea"/>
                          <a:cs typeface="+mn-cs"/>
                        </a:rPr>
                        <a:t>1 Jan-17</a:t>
                      </a:r>
                      <a:endParaRPr lang="en-US" sz="1100" b="0" i="0" u="none" strike="noStrike" kern="1200" dirty="0">
                        <a:solidFill>
                          <a:schemeClr val="tx1"/>
                        </a:solidFill>
                        <a:effectLst/>
                        <a:latin typeface="Calibri"/>
                        <a:ea typeface="+mn-ea"/>
                        <a:cs typeface="+mn-cs"/>
                      </a:endParaRPr>
                    </a:p>
                  </a:txBody>
                  <a:tcPr/>
                </a:tc>
                <a:tc>
                  <a:txBody>
                    <a:bodyPr/>
                    <a:lstStyle/>
                    <a:p>
                      <a:r>
                        <a:rPr lang="en-US" sz="1600" dirty="0" smtClean="0"/>
                        <a:t>0</a:t>
                      </a:r>
                      <a:endParaRPr lang="en-US" sz="1600" dirty="0"/>
                    </a:p>
                  </a:txBody>
                  <a:tcPr/>
                </a:tc>
                <a:tc>
                  <a:txBody>
                    <a:bodyPr/>
                    <a:lstStyle/>
                    <a:p>
                      <a:endParaRPr lang="en-US" dirty="0">
                        <a:solidFill>
                          <a:schemeClr val="tx1"/>
                        </a:solidFill>
                      </a:endParaRPr>
                    </a:p>
                  </a:txBody>
                  <a:tcPr>
                    <a:solidFill>
                      <a:srgbClr val="00B050"/>
                    </a:solidFill>
                  </a:tcPr>
                </a:tc>
                <a:tc>
                  <a:txBody>
                    <a:bodyPr/>
                    <a:lstStyle/>
                    <a:p>
                      <a:r>
                        <a:rPr lang="en-US" sz="1000" dirty="0" smtClean="0"/>
                        <a:t>Completed</a:t>
                      </a:r>
                      <a:endParaRPr lang="en-US" sz="1000" dirty="0"/>
                    </a:p>
                  </a:txBody>
                  <a:tcPr/>
                </a:tc>
              </a:tr>
              <a:tr h="885198">
                <a:tc>
                  <a:txBody>
                    <a:bodyPr/>
                    <a:lstStyle/>
                    <a:p>
                      <a:pPr algn="l" fontAlgn="b"/>
                      <a:r>
                        <a:rPr lang="sv-SE" sz="1100" b="0" i="0" u="none" strike="noStrike" dirty="0" smtClean="0">
                          <a:solidFill>
                            <a:srgbClr val="000000"/>
                          </a:solidFill>
                          <a:effectLst/>
                          <a:latin typeface="Calibri"/>
                        </a:rPr>
                        <a:t>A20161610</a:t>
                      </a:r>
                      <a:endParaRPr lang="sv-SE" sz="1100" b="0" i="0" u="none" strike="noStrike" dirty="0">
                        <a:solidFill>
                          <a:srgbClr val="000000"/>
                        </a:solidFill>
                        <a:effectLst/>
                        <a:latin typeface="Calibri"/>
                      </a:endParaRPr>
                    </a:p>
                  </a:txBody>
                  <a:tcPr marL="7620" marR="7620" marT="7620" marB="0" anchor="b"/>
                </a:tc>
                <a:tc>
                  <a:txBody>
                    <a:bodyPr/>
                    <a:lstStyle/>
                    <a:p>
                      <a:pPr algn="l" fontAlgn="b"/>
                      <a:r>
                        <a:rPr lang="sv-SE" sz="1100" b="0" i="0" u="none" strike="noStrike" dirty="0">
                          <a:solidFill>
                            <a:srgbClr val="000000"/>
                          </a:solidFill>
                          <a:effectLst/>
                          <a:latin typeface="Calibri"/>
                        </a:rPr>
                        <a:t>LEVEL1.1G.ACCSYS.WP08.Thales and Toshiba and CPI/ Klystron Prototypes delivered</a:t>
                      </a:r>
                    </a:p>
                  </a:txBody>
                  <a:tcPr marL="7620" marR="7620" marT="7620" marB="0" anchor="b"/>
                </a:tc>
                <a:tc>
                  <a:txBody>
                    <a:bodyPr/>
                    <a:lstStyle/>
                    <a:p>
                      <a:pPr algn="l" fontAlgn="b"/>
                      <a:r>
                        <a:rPr lang="sv-SE" sz="1100" b="0" i="0" u="none" strike="noStrike" dirty="0" smtClean="0">
                          <a:solidFill>
                            <a:srgbClr val="000000"/>
                          </a:solidFill>
                          <a:effectLst/>
                          <a:latin typeface="Calibri"/>
                        </a:rPr>
                        <a:t>1-jun-16</a:t>
                      </a:r>
                      <a:endParaRPr lang="sv-SE" sz="1100" b="0" i="0" u="none" strike="noStrike" dirty="0">
                        <a:solidFill>
                          <a:srgbClr val="000000"/>
                        </a:solidFill>
                        <a:effectLst/>
                        <a:latin typeface="Calibri"/>
                      </a:endParaRPr>
                    </a:p>
                  </a:txBody>
                  <a:tcPr marL="7620" marR="7620" marT="7620" marB="0" anchor="b"/>
                </a:tc>
                <a:tc>
                  <a:txBody>
                    <a:bodyPr/>
                    <a:lstStyle/>
                    <a:p>
                      <a:r>
                        <a:rPr lang="en-US" sz="1100" baseline="0" dirty="0" smtClean="0">
                          <a:solidFill>
                            <a:schemeClr val="tx1"/>
                          </a:solidFill>
                        </a:rPr>
                        <a:t>1 Feb</a:t>
                      </a:r>
                      <a:r>
                        <a:rPr lang="en-US" sz="1100" dirty="0" smtClean="0">
                          <a:solidFill>
                            <a:schemeClr val="tx1"/>
                          </a:solidFill>
                        </a:rPr>
                        <a:t>-17</a:t>
                      </a:r>
                      <a:endParaRPr lang="en-US" sz="1100" dirty="0">
                        <a:solidFill>
                          <a:schemeClr val="tx1"/>
                        </a:solidFill>
                      </a:endParaRPr>
                    </a:p>
                  </a:txBody>
                  <a:tcPr/>
                </a:tc>
                <a:tc>
                  <a:txBody>
                    <a:bodyPr/>
                    <a:lstStyle/>
                    <a:p>
                      <a:r>
                        <a:rPr lang="en-US" sz="1600" dirty="0" smtClean="0"/>
                        <a:t>0</a:t>
                      </a:r>
                      <a:endParaRPr lang="en-US" sz="1600" dirty="0"/>
                    </a:p>
                  </a:txBody>
                  <a:tcPr/>
                </a:tc>
                <a:tc>
                  <a:txBody>
                    <a:bodyPr/>
                    <a:lstStyle/>
                    <a:p>
                      <a:endParaRPr lang="en-US" dirty="0">
                        <a:solidFill>
                          <a:schemeClr val="tx1"/>
                        </a:solidFill>
                      </a:endParaRPr>
                    </a:p>
                  </a:txBody>
                  <a:tcPr>
                    <a:solidFill>
                      <a:srgbClr val="008000"/>
                    </a:solidFill>
                  </a:tcPr>
                </a:tc>
                <a:tc>
                  <a:txBody>
                    <a:bodyPr/>
                    <a:lstStyle/>
                    <a:p>
                      <a:r>
                        <a:rPr lang="en-US" sz="1000" dirty="0" smtClean="0"/>
                        <a:t>Completed</a:t>
                      </a:r>
                      <a:endParaRPr lang="en-US" sz="1000" dirty="0"/>
                    </a:p>
                  </a:txBody>
                  <a:tcPr/>
                </a:tc>
              </a:tr>
              <a:tr h="479482">
                <a:tc>
                  <a:txBody>
                    <a:bodyPr/>
                    <a:lstStyle/>
                    <a:p>
                      <a:pPr algn="l" fontAlgn="b"/>
                      <a:r>
                        <a:rPr lang="sv-SE" sz="1100" b="0" i="0" u="none" strike="noStrike" dirty="0" smtClean="0">
                          <a:solidFill>
                            <a:srgbClr val="000000"/>
                          </a:solidFill>
                          <a:effectLst/>
                          <a:latin typeface="Calibri"/>
                        </a:rPr>
                        <a:t>A50070</a:t>
                      </a:r>
                      <a:endParaRPr lang="sv-SE" sz="1100" b="0" i="0" u="none" strike="noStrike" dirty="0">
                        <a:solidFill>
                          <a:srgbClr val="000000"/>
                        </a:solidFill>
                        <a:effectLst/>
                        <a:latin typeface="Calibri"/>
                      </a:endParaRPr>
                    </a:p>
                  </a:txBody>
                  <a:tcPr marL="7620" marR="7620" marT="7620" marB="0" anchor="b"/>
                </a:tc>
                <a:tc>
                  <a:txBody>
                    <a:bodyPr/>
                    <a:lstStyle/>
                    <a:p>
                      <a:pPr algn="l" fontAlgn="b"/>
                      <a:r>
                        <a:rPr lang="sv-SE" sz="1100" b="0" i="0" u="none" strike="noStrike">
                          <a:solidFill>
                            <a:srgbClr val="000000"/>
                          </a:solidFill>
                          <a:effectLst/>
                          <a:latin typeface="Calibri"/>
                        </a:rPr>
                        <a:t>LEVEL1.1G.ACCSYS.WP08.CPI/Thales  and L3 IOT prototypes delivered</a:t>
                      </a:r>
                    </a:p>
                  </a:txBody>
                  <a:tcPr marL="7620" marR="7620" marT="7620"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sv-SE" sz="1100" b="0" i="0" u="none" strike="noStrike" dirty="0" smtClean="0">
                          <a:solidFill>
                            <a:srgbClr val="000000"/>
                          </a:solidFill>
                          <a:effectLst/>
                          <a:latin typeface="+mn-lt"/>
                        </a:rPr>
                        <a:t>30-sep-16</a:t>
                      </a:r>
                    </a:p>
                    <a:p>
                      <a:pPr algn="l" fontAlgn="b"/>
                      <a:endParaRPr lang="sv-SE" sz="1100" b="0" i="0" u="none" strike="noStrike" dirty="0">
                        <a:solidFill>
                          <a:srgbClr val="000000"/>
                        </a:solidFill>
                        <a:effectLst/>
                        <a:latin typeface="Calibri"/>
                      </a:endParaRPr>
                    </a:p>
                  </a:txBody>
                  <a:tcPr marL="7620" marR="7620" marT="7620" marB="0" anchor="b"/>
                </a:tc>
                <a:tc>
                  <a:txBody>
                    <a:bodyPr/>
                    <a:lstStyle/>
                    <a:p>
                      <a:r>
                        <a:rPr lang="en-US" sz="1100" dirty="0" smtClean="0">
                          <a:solidFill>
                            <a:schemeClr val="tx1"/>
                          </a:solidFill>
                        </a:rPr>
                        <a:t>19</a:t>
                      </a:r>
                      <a:r>
                        <a:rPr lang="en-US" sz="1100" baseline="0" dirty="0" smtClean="0">
                          <a:solidFill>
                            <a:schemeClr val="tx1"/>
                          </a:solidFill>
                        </a:rPr>
                        <a:t> Apr</a:t>
                      </a:r>
                      <a:r>
                        <a:rPr lang="en-US" sz="1100" dirty="0" smtClean="0">
                          <a:solidFill>
                            <a:schemeClr val="tx1"/>
                          </a:solidFill>
                        </a:rPr>
                        <a:t>-17</a:t>
                      </a:r>
                    </a:p>
                    <a:p>
                      <a:endParaRPr lang="en-US" sz="1100" dirty="0">
                        <a:solidFill>
                          <a:schemeClr val="tx1"/>
                        </a:solidFill>
                      </a:endParaRPr>
                    </a:p>
                  </a:txBody>
                  <a:tcPr/>
                </a:tc>
                <a:tc>
                  <a:txBody>
                    <a:bodyPr/>
                    <a:lstStyle/>
                    <a:p>
                      <a:r>
                        <a:rPr lang="en-US" sz="1600" dirty="0" smtClean="0"/>
                        <a:t>0</a:t>
                      </a:r>
                      <a:endParaRPr lang="en-US" sz="1600" dirty="0"/>
                    </a:p>
                  </a:txBody>
                  <a:tcPr/>
                </a:tc>
                <a:tc>
                  <a:txBody>
                    <a:bodyPr/>
                    <a:lstStyle/>
                    <a:p>
                      <a:r>
                        <a:rPr lang="en-US" dirty="0" smtClean="0">
                          <a:solidFill>
                            <a:schemeClr val="tx1"/>
                          </a:solidFill>
                        </a:rPr>
                        <a:t>-110</a:t>
                      </a:r>
                      <a:endParaRPr lang="en-US" dirty="0">
                        <a:solidFill>
                          <a:schemeClr val="tx1"/>
                        </a:solidFill>
                      </a:endParaRPr>
                    </a:p>
                  </a:txBody>
                  <a:tcPr>
                    <a:solidFill>
                      <a:srgbClr val="FF0000"/>
                    </a:solidFill>
                  </a:tcPr>
                </a:tc>
                <a:tc>
                  <a:txBody>
                    <a:bodyPr/>
                    <a:lstStyle/>
                    <a:p>
                      <a:r>
                        <a:rPr lang="en-US" sz="1000" dirty="0" smtClean="0"/>
                        <a:t>Impact</a:t>
                      </a:r>
                      <a:r>
                        <a:rPr lang="en-US" sz="1000" baseline="0" dirty="0" smtClean="0"/>
                        <a:t> is only on post 2019 High Beta CMs</a:t>
                      </a:r>
                      <a:endParaRPr lang="en-US" sz="1000" dirty="0"/>
                    </a:p>
                  </a:txBody>
                  <a:tcPr/>
                </a:tc>
              </a:tr>
              <a:tr h="411863">
                <a:tc>
                  <a:txBody>
                    <a:bodyPr/>
                    <a:lstStyle/>
                    <a:p>
                      <a:pPr algn="l" fontAlgn="b"/>
                      <a:r>
                        <a:rPr lang="en-US" sz="1100" b="0" i="0" u="none" strike="noStrike" dirty="0" smtClean="0">
                          <a:solidFill>
                            <a:srgbClr val="000000"/>
                          </a:solidFill>
                          <a:effectLst/>
                          <a:latin typeface="Calibri"/>
                        </a:rPr>
                        <a:t>A20141060</a:t>
                      </a:r>
                      <a:endParaRPr lang="en-US" sz="1100" b="0" i="0" u="none" strike="noStrike" dirty="0">
                        <a:solidFill>
                          <a:srgbClr val="000000"/>
                        </a:solidFill>
                        <a:effectLst/>
                        <a:latin typeface="Calibri"/>
                      </a:endParaRPr>
                    </a:p>
                  </a:txBody>
                  <a:tcPr marL="7620" marR="7620" marT="7620" marB="0" anchor="b"/>
                </a:tc>
                <a:tc>
                  <a:txBody>
                    <a:bodyPr/>
                    <a:lstStyle/>
                    <a:p>
                      <a:pPr algn="l" fontAlgn="b"/>
                      <a:r>
                        <a:rPr lang="en-US" sz="1100" b="0" i="0" u="none" strike="noStrike" dirty="0">
                          <a:solidFill>
                            <a:srgbClr val="000000"/>
                          </a:solidFill>
                          <a:effectLst/>
                          <a:latin typeface="Calibri"/>
                        </a:rPr>
                        <a:t>LEVEL1.1G.ACCSYS.WP04.WP05.Spoke &amp; MB CM production launched</a:t>
                      </a:r>
                    </a:p>
                  </a:txBody>
                  <a:tcPr marL="7620" marR="7620" marT="7620"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sv-SE" sz="1100" b="0" i="0" u="none" strike="noStrike" dirty="0" smtClean="0">
                          <a:solidFill>
                            <a:srgbClr val="000000"/>
                          </a:solidFill>
                          <a:effectLst/>
                          <a:latin typeface="+mn-lt"/>
                        </a:rPr>
                        <a:t>23-dec-16</a:t>
                      </a:r>
                    </a:p>
                    <a:p>
                      <a:pPr algn="l" fontAlgn="b"/>
                      <a:endParaRPr lang="sv-SE" sz="1100" b="0" i="0" u="none" strike="noStrike" dirty="0">
                        <a:solidFill>
                          <a:srgbClr val="000000"/>
                        </a:solidFill>
                        <a:effectLst/>
                        <a:latin typeface="Calibri"/>
                      </a:endParaRPr>
                    </a:p>
                  </a:txBody>
                  <a:tcPr marL="7620" marR="7620" marT="7620" marB="0" anchor="b"/>
                </a:tc>
                <a:tc>
                  <a:txBody>
                    <a:bodyPr/>
                    <a:lstStyle/>
                    <a:p>
                      <a:r>
                        <a:rPr lang="en-US" sz="1100" dirty="0" smtClean="0">
                          <a:solidFill>
                            <a:schemeClr val="tx1"/>
                          </a:solidFill>
                        </a:rPr>
                        <a:t>1 Mar-17</a:t>
                      </a:r>
                      <a:endParaRPr lang="en-US" sz="1100" dirty="0">
                        <a:solidFill>
                          <a:schemeClr val="tx1"/>
                        </a:solidFill>
                      </a:endParaRPr>
                    </a:p>
                  </a:txBody>
                  <a:tcPr/>
                </a:tc>
                <a:tc>
                  <a:txBody>
                    <a:bodyPr/>
                    <a:lstStyle/>
                    <a:p>
                      <a:r>
                        <a:rPr lang="en-US" sz="1600" dirty="0" smtClean="0"/>
                        <a:t>0</a:t>
                      </a:r>
                      <a:endParaRPr lang="en-US" sz="1600" dirty="0"/>
                    </a:p>
                  </a:txBody>
                  <a:tcPr/>
                </a:tc>
                <a:tc>
                  <a:txBody>
                    <a:bodyPr/>
                    <a:lstStyle/>
                    <a:p>
                      <a:r>
                        <a:rPr lang="en-US" dirty="0" smtClean="0">
                          <a:solidFill>
                            <a:schemeClr val="tx1"/>
                          </a:solidFill>
                        </a:rPr>
                        <a:t>-38</a:t>
                      </a:r>
                      <a:endParaRPr lang="en-US" dirty="0">
                        <a:solidFill>
                          <a:schemeClr val="tx1"/>
                        </a:solidFill>
                      </a:endParaRPr>
                    </a:p>
                  </a:txBody>
                  <a:tcPr>
                    <a:solidFill>
                      <a:srgbClr val="FFFF00"/>
                    </a:solidFill>
                  </a:tcPr>
                </a:tc>
                <a:tc>
                  <a:txBody>
                    <a:bodyPr/>
                    <a:lstStyle/>
                    <a:p>
                      <a:r>
                        <a:rPr lang="en-US" sz="1000" dirty="0" smtClean="0"/>
                        <a:t>Obsolete. Will be split into</a:t>
                      </a:r>
                      <a:r>
                        <a:rPr lang="en-US" sz="1000" baseline="0" dirty="0" smtClean="0"/>
                        <a:t> 2 milestones</a:t>
                      </a:r>
                      <a:endParaRPr lang="en-US" sz="1000" dirty="0" smtClean="0"/>
                    </a:p>
                  </a:txBody>
                  <a:tcPr/>
                </a:tc>
              </a:tr>
              <a:tr h="344244">
                <a:tc>
                  <a:txBody>
                    <a:bodyPr/>
                    <a:lstStyle/>
                    <a:p>
                      <a:pPr algn="l" fontAlgn="b"/>
                      <a:r>
                        <a:rPr lang="sv-SE" sz="1100" b="0" i="0" u="none" strike="noStrike" dirty="0" smtClean="0">
                          <a:solidFill>
                            <a:srgbClr val="000000"/>
                          </a:solidFill>
                          <a:effectLst/>
                          <a:latin typeface="Calibri"/>
                        </a:rPr>
                        <a:t>A20161740</a:t>
                      </a:r>
                      <a:endParaRPr lang="sv-SE" sz="1100" b="0" i="0" u="none" strike="noStrike" dirty="0">
                        <a:solidFill>
                          <a:srgbClr val="000000"/>
                        </a:solidFill>
                        <a:effectLst/>
                        <a:latin typeface="Calibri"/>
                      </a:endParaRPr>
                    </a:p>
                  </a:txBody>
                  <a:tcPr marL="7620" marR="7620" marT="7620" marB="0" anchor="b"/>
                </a:tc>
                <a:tc>
                  <a:txBody>
                    <a:bodyPr/>
                    <a:lstStyle/>
                    <a:p>
                      <a:pPr algn="l" fontAlgn="b"/>
                      <a:r>
                        <a:rPr lang="sv-SE" sz="1100" b="0" i="0" u="none" strike="noStrike" dirty="0">
                          <a:solidFill>
                            <a:srgbClr val="000000"/>
                          </a:solidFill>
                          <a:effectLst/>
                          <a:latin typeface="Calibri"/>
                        </a:rPr>
                        <a:t>LEVEL1.1G.ACCSYS.WP05.MB CM testing starts</a:t>
                      </a:r>
                    </a:p>
                  </a:txBody>
                  <a:tcPr marL="7620" marR="7620" marT="7620" marB="0" anchor="b"/>
                </a:tc>
                <a:tc>
                  <a:txBody>
                    <a:bodyPr/>
                    <a:lstStyle/>
                    <a:p>
                      <a:pPr algn="l" fontAlgn="b"/>
                      <a:r>
                        <a:rPr lang="sv-SE" sz="1100" b="0" i="0" u="none" strike="noStrike" dirty="0" smtClean="0">
                          <a:solidFill>
                            <a:srgbClr val="000000"/>
                          </a:solidFill>
                          <a:effectLst/>
                          <a:latin typeface="Calibri"/>
                        </a:rPr>
                        <a:t>2-Oct-17</a:t>
                      </a:r>
                      <a:endParaRPr lang="sv-SE" sz="1100" b="0" i="0" u="none" strike="noStrike" dirty="0">
                        <a:solidFill>
                          <a:srgbClr val="000000"/>
                        </a:solidFill>
                        <a:effectLst/>
                        <a:latin typeface="Calibri"/>
                      </a:endParaRPr>
                    </a:p>
                  </a:txBody>
                  <a:tcPr marL="7620" marR="7620" marT="7620" marB="0" anchor="b"/>
                </a:tc>
                <a:tc>
                  <a:txBody>
                    <a:bodyPr/>
                    <a:lstStyle/>
                    <a:p>
                      <a:r>
                        <a:rPr lang="en-US" sz="1100" dirty="0" smtClean="0">
                          <a:solidFill>
                            <a:schemeClr val="tx1"/>
                          </a:solidFill>
                        </a:rPr>
                        <a:t>22 Nov-17</a:t>
                      </a:r>
                      <a:endParaRPr lang="en-US" sz="1100" dirty="0">
                        <a:solidFill>
                          <a:schemeClr val="tx1"/>
                        </a:solidFill>
                      </a:endParaRPr>
                    </a:p>
                  </a:txBody>
                  <a:tcPr/>
                </a:tc>
                <a:tc>
                  <a:txBody>
                    <a:bodyPr/>
                    <a:lstStyle/>
                    <a:p>
                      <a:r>
                        <a:rPr lang="en-US" sz="1600" dirty="0" smtClean="0"/>
                        <a:t>0</a:t>
                      </a:r>
                      <a:endParaRPr lang="en-US" sz="1600" dirty="0"/>
                    </a:p>
                  </a:txBody>
                  <a:tcPr/>
                </a:tc>
                <a:tc>
                  <a:txBody>
                    <a:bodyPr/>
                    <a:lstStyle/>
                    <a:p>
                      <a:r>
                        <a:rPr lang="en-US" dirty="0" smtClean="0">
                          <a:solidFill>
                            <a:schemeClr val="tx1"/>
                          </a:solidFill>
                        </a:rPr>
                        <a:t>-37</a:t>
                      </a:r>
                      <a:endParaRPr lang="en-US" dirty="0">
                        <a:solidFill>
                          <a:schemeClr val="tx1"/>
                        </a:solidFill>
                      </a:endParaRPr>
                    </a:p>
                  </a:txBody>
                  <a:tcPr>
                    <a:solidFill>
                      <a:srgbClr val="FFFF00"/>
                    </a:solidFill>
                  </a:tcPr>
                </a:tc>
                <a:tc>
                  <a:txBody>
                    <a:bodyPr/>
                    <a:lstStyle/>
                    <a:p>
                      <a:endParaRPr lang="en-US" dirty="0"/>
                    </a:p>
                  </a:txBody>
                  <a:tcPr/>
                </a:tc>
              </a:tr>
              <a:tr h="344244">
                <a:tc>
                  <a:txBody>
                    <a:bodyPr/>
                    <a:lstStyle/>
                    <a:p>
                      <a:pPr algn="l" fontAlgn="b"/>
                      <a:r>
                        <a:rPr lang="en-US" sz="1100" b="0" i="0" u="none" strike="noStrike" dirty="0" smtClean="0">
                          <a:solidFill>
                            <a:srgbClr val="000000"/>
                          </a:solidFill>
                          <a:effectLst/>
                          <a:latin typeface="Calibri"/>
                        </a:rPr>
                        <a:t>A50060</a:t>
                      </a:r>
                      <a:endParaRPr lang="en-US" sz="1100" b="0" i="0" u="none" strike="noStrike" dirty="0">
                        <a:solidFill>
                          <a:srgbClr val="000000"/>
                        </a:solidFill>
                        <a:effectLst/>
                        <a:latin typeface="Calibri"/>
                      </a:endParaRPr>
                    </a:p>
                  </a:txBody>
                  <a:tcPr marL="7620" marR="7620" marT="7620" marB="0" anchor="b"/>
                </a:tc>
                <a:tc>
                  <a:txBody>
                    <a:bodyPr/>
                    <a:lstStyle/>
                    <a:p>
                      <a:pPr algn="l" fontAlgn="b"/>
                      <a:r>
                        <a:rPr lang="en-US" sz="1100" b="0" i="0" u="none" strike="noStrike" dirty="0">
                          <a:solidFill>
                            <a:srgbClr val="000000"/>
                          </a:solidFill>
                          <a:effectLst/>
                          <a:latin typeface="Calibri"/>
                        </a:rPr>
                        <a:t>LEVEL1.1G.ACCSYS.WP08.Decision IOT or Klystron for High Beta </a:t>
                      </a:r>
                      <a:r>
                        <a:rPr lang="en-US" sz="1100" b="0" i="0" u="none" strike="noStrike" dirty="0" err="1">
                          <a:solidFill>
                            <a:srgbClr val="000000"/>
                          </a:solidFill>
                          <a:effectLst/>
                          <a:latin typeface="Calibri"/>
                        </a:rPr>
                        <a:t>Linac</a:t>
                      </a:r>
                      <a:endParaRPr lang="en-US" sz="1100" b="0" i="0" u="none" strike="noStrike" dirty="0">
                        <a:solidFill>
                          <a:srgbClr val="000000"/>
                        </a:solidFill>
                        <a:effectLst/>
                        <a:latin typeface="Calibri"/>
                      </a:endParaRPr>
                    </a:p>
                  </a:txBody>
                  <a:tcPr marL="7620" marR="7620" marT="7620" marB="0" anchor="b"/>
                </a:tc>
                <a:tc>
                  <a:txBody>
                    <a:bodyPr/>
                    <a:lstStyle/>
                    <a:p>
                      <a:pPr algn="l" fontAlgn="b"/>
                      <a:r>
                        <a:rPr lang="sv-SE" sz="1100" b="0" i="0" u="none" strike="noStrike" dirty="0" smtClean="0">
                          <a:solidFill>
                            <a:srgbClr val="000000"/>
                          </a:solidFill>
                          <a:effectLst/>
                          <a:latin typeface="Calibri"/>
                        </a:rPr>
                        <a:t>3</a:t>
                      </a:r>
                      <a:r>
                        <a:rPr lang="sv-SE" sz="1100" b="0" i="0" u="none" strike="noStrike" baseline="0" dirty="0" smtClean="0">
                          <a:solidFill>
                            <a:srgbClr val="000000"/>
                          </a:solidFill>
                          <a:effectLst/>
                          <a:latin typeface="Calibri"/>
                        </a:rPr>
                        <a:t>-Jan</a:t>
                      </a:r>
                      <a:r>
                        <a:rPr lang="sv-SE" sz="1100" b="0" i="0" u="none" strike="noStrike" dirty="0" smtClean="0">
                          <a:solidFill>
                            <a:srgbClr val="000000"/>
                          </a:solidFill>
                          <a:effectLst/>
                          <a:latin typeface="Calibri"/>
                        </a:rPr>
                        <a:t>-18</a:t>
                      </a:r>
                      <a:endParaRPr lang="sv-SE" sz="1100" b="0" i="0" u="none" strike="noStrike" dirty="0">
                        <a:solidFill>
                          <a:srgbClr val="000000"/>
                        </a:solidFill>
                        <a:effectLst/>
                        <a:latin typeface="Calibri"/>
                      </a:endParaRPr>
                    </a:p>
                  </a:txBody>
                  <a:tcPr marL="7620" marR="7620" marT="7620" marB="0" anchor="b"/>
                </a:tc>
                <a:tc>
                  <a:txBody>
                    <a:bodyPr/>
                    <a:lstStyle/>
                    <a:p>
                      <a:r>
                        <a:rPr lang="en-US" sz="1100" dirty="0" smtClean="0">
                          <a:solidFill>
                            <a:srgbClr val="000000"/>
                          </a:solidFill>
                        </a:rPr>
                        <a:t>28</a:t>
                      </a:r>
                      <a:r>
                        <a:rPr lang="en-US" sz="1100" baseline="0" dirty="0" smtClean="0">
                          <a:solidFill>
                            <a:srgbClr val="000000"/>
                          </a:solidFill>
                        </a:rPr>
                        <a:t> Mar</a:t>
                      </a:r>
                      <a:r>
                        <a:rPr lang="en-US" sz="1100" dirty="0" smtClean="0">
                          <a:solidFill>
                            <a:srgbClr val="000000"/>
                          </a:solidFill>
                        </a:rPr>
                        <a:t>-18</a:t>
                      </a:r>
                      <a:endParaRPr lang="en-US" sz="1100" dirty="0">
                        <a:solidFill>
                          <a:srgbClr val="000000"/>
                        </a:solidFill>
                      </a:endParaRPr>
                    </a:p>
                  </a:txBody>
                  <a:tcPr/>
                </a:tc>
                <a:tc>
                  <a:txBody>
                    <a:bodyPr/>
                    <a:lstStyle/>
                    <a:p>
                      <a:r>
                        <a:rPr lang="en-US" sz="1600" dirty="0" smtClean="0"/>
                        <a:t>0</a:t>
                      </a:r>
                      <a:endParaRPr lang="en-US" sz="1600" dirty="0"/>
                    </a:p>
                  </a:txBody>
                  <a:tcPr/>
                </a:tc>
                <a:tc>
                  <a:txBody>
                    <a:bodyPr/>
                    <a:lstStyle/>
                    <a:p>
                      <a:r>
                        <a:rPr lang="en-US" dirty="0" smtClean="0">
                          <a:solidFill>
                            <a:schemeClr val="tx1"/>
                          </a:solidFill>
                        </a:rPr>
                        <a:t>-60</a:t>
                      </a:r>
                      <a:endParaRPr lang="en-US" dirty="0">
                        <a:solidFill>
                          <a:schemeClr val="tx1"/>
                        </a:solidFill>
                      </a:endParaRPr>
                    </a:p>
                  </a:txBody>
                  <a:tcPr>
                    <a:solidFill>
                      <a:srgbClr val="FF0000"/>
                    </a:solidFill>
                  </a:tcPr>
                </a:tc>
                <a:tc>
                  <a:txBody>
                    <a:bodyPr/>
                    <a:lstStyle/>
                    <a:p>
                      <a:r>
                        <a:rPr lang="en-US" sz="1000" dirty="0" smtClean="0"/>
                        <a:t>Impact is only on Post 2019  High Beta CMs</a:t>
                      </a:r>
                      <a:endParaRPr lang="en-US" sz="1000" dirty="0"/>
                    </a:p>
                  </a:txBody>
                  <a:tcPr/>
                </a:tc>
              </a:tr>
              <a:tr h="344244">
                <a:tc>
                  <a:txBody>
                    <a:bodyPr/>
                    <a:lstStyle/>
                    <a:p>
                      <a:pPr algn="l" fontAlgn="b"/>
                      <a:r>
                        <a:rPr lang="en-US" sz="1100" b="0" i="0" u="none" strike="noStrike" dirty="0" smtClean="0">
                          <a:solidFill>
                            <a:srgbClr val="000000"/>
                          </a:solidFill>
                          <a:effectLst/>
                          <a:latin typeface="Calibri"/>
                        </a:rPr>
                        <a:t>A20141410</a:t>
                      </a:r>
                      <a:endParaRPr lang="en-US" sz="1100" b="0" i="0" u="none" strike="noStrike" dirty="0">
                        <a:solidFill>
                          <a:srgbClr val="000000"/>
                        </a:solidFill>
                        <a:effectLst/>
                        <a:latin typeface="Calibri"/>
                      </a:endParaRPr>
                    </a:p>
                  </a:txBody>
                  <a:tcPr marL="7620" marR="7620" marT="7620" marB="0" anchor="b"/>
                </a:tc>
                <a:tc>
                  <a:txBody>
                    <a:bodyPr/>
                    <a:lstStyle/>
                    <a:p>
                      <a:pPr algn="l" fontAlgn="b"/>
                      <a:r>
                        <a:rPr lang="en-US" sz="1100" b="0" i="0" u="none" strike="noStrike" dirty="0">
                          <a:solidFill>
                            <a:srgbClr val="000000"/>
                          </a:solidFill>
                          <a:effectLst/>
                          <a:latin typeface="Calibri"/>
                        </a:rPr>
                        <a:t>LEVEL1.1G.ACCSYS.WP11.Accelerator </a:t>
                      </a:r>
                      <a:r>
                        <a:rPr lang="en-US" sz="1100" b="0" i="0" u="none" strike="noStrike" dirty="0" err="1">
                          <a:solidFill>
                            <a:srgbClr val="000000"/>
                          </a:solidFill>
                          <a:effectLst/>
                          <a:latin typeface="Calibri"/>
                        </a:rPr>
                        <a:t>cryoplant</a:t>
                      </a:r>
                      <a:r>
                        <a:rPr lang="en-US" sz="1100" b="0" i="0" u="none" strike="noStrike" dirty="0">
                          <a:solidFill>
                            <a:srgbClr val="000000"/>
                          </a:solidFill>
                          <a:effectLst/>
                          <a:latin typeface="Calibri"/>
                        </a:rPr>
                        <a:t> ready for CDS</a:t>
                      </a:r>
                    </a:p>
                  </a:txBody>
                  <a:tcPr marL="7620" marR="7620" marT="7620" marB="0" anchor="b"/>
                </a:tc>
                <a:tc>
                  <a:txBody>
                    <a:bodyPr/>
                    <a:lstStyle/>
                    <a:p>
                      <a:pPr algn="l" fontAlgn="b"/>
                      <a:r>
                        <a:rPr lang="sv-SE" sz="1100" b="0" i="0" u="none" strike="noStrike" dirty="0" smtClean="0">
                          <a:solidFill>
                            <a:srgbClr val="000000"/>
                          </a:solidFill>
                          <a:effectLst/>
                          <a:latin typeface="Calibri"/>
                        </a:rPr>
                        <a:t>11-jun-18</a:t>
                      </a:r>
                      <a:endParaRPr lang="sv-SE" sz="1100" b="0" i="0" u="none" strike="noStrike" dirty="0">
                        <a:solidFill>
                          <a:srgbClr val="000000"/>
                        </a:solidFill>
                        <a:effectLst/>
                        <a:latin typeface="Calibri"/>
                      </a:endParaRPr>
                    </a:p>
                  </a:txBody>
                  <a:tcPr marL="7620" marR="7620" marT="7620" marB="0" anchor="b"/>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100" b="0" i="0" u="none" strike="noStrike" dirty="0" smtClean="0">
                          <a:solidFill>
                            <a:srgbClr val="000000"/>
                          </a:solidFill>
                          <a:effectLst/>
                          <a:latin typeface="+mn-lt"/>
                        </a:rPr>
                        <a:t>1 Jun-18</a:t>
                      </a:r>
                    </a:p>
                  </a:txBody>
                  <a:tcPr/>
                </a:tc>
                <a:tc>
                  <a:txBody>
                    <a:bodyPr/>
                    <a:lstStyle/>
                    <a:p>
                      <a:r>
                        <a:rPr lang="en-US" sz="1600" dirty="0" smtClean="0"/>
                        <a:t>-1</a:t>
                      </a:r>
                      <a:endParaRPr lang="en-US" sz="1600" dirty="0"/>
                    </a:p>
                  </a:txBody>
                  <a:tcPr/>
                </a:tc>
                <a:tc>
                  <a:txBody>
                    <a:bodyPr/>
                    <a:lstStyle/>
                    <a:p>
                      <a:r>
                        <a:rPr lang="en-US" dirty="0" smtClean="0">
                          <a:solidFill>
                            <a:schemeClr val="tx1"/>
                          </a:solidFill>
                        </a:rPr>
                        <a:t>3</a:t>
                      </a:r>
                      <a:endParaRPr lang="en-US" dirty="0">
                        <a:solidFill>
                          <a:schemeClr val="tx1"/>
                        </a:solidFill>
                      </a:endParaRPr>
                    </a:p>
                  </a:txBody>
                  <a:tcPr>
                    <a:solidFill>
                      <a:srgbClr val="00B050"/>
                    </a:solidFill>
                  </a:tcPr>
                </a:tc>
                <a:tc>
                  <a:txBody>
                    <a:bodyPr/>
                    <a:lstStyle/>
                    <a:p>
                      <a:endParaRPr lang="en-US" dirty="0"/>
                    </a:p>
                  </a:txBody>
                  <a:tcPr/>
                </a:tc>
              </a:tr>
            </a:tbl>
          </a:graphicData>
        </a:graphic>
      </p:graphicFrame>
    </p:spTree>
    <p:extLst>
      <p:ext uri="{BB962C8B-B14F-4D97-AF65-F5344CB8AC3E}">
        <p14:creationId xmlns:p14="http://schemas.microsoft.com/office/powerpoint/2010/main" val="1634673950"/>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Picture 9"/>
          <p:cNvPicPr>
            <a:picLocks noChangeAspect="1"/>
          </p:cNvPicPr>
          <p:nvPr/>
        </p:nvPicPr>
        <p:blipFill rotWithShape="1">
          <a:blip r:embed="rId3" cstate="print">
            <a:alphaModFix amt="33000"/>
            <a:extLst>
              <a:ext uri="{28A0092B-C50C-407E-A947-70E740481C1C}">
                <a14:useLocalDpi xmlns:a14="http://schemas.microsoft.com/office/drawing/2010/main"/>
              </a:ext>
            </a:extLst>
          </a:blip>
          <a:srcRect t="-1802"/>
          <a:stretch/>
        </p:blipFill>
        <p:spPr bwMode="auto">
          <a:xfrm>
            <a:off x="2696718" y="1677738"/>
            <a:ext cx="3888054" cy="489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GB" dirty="0" smtClean="0">
                <a:solidFill>
                  <a:srgbClr val="FFFFFF"/>
                </a:solidFill>
              </a:rPr>
              <a:t>Accelerator </a:t>
            </a:r>
            <a:r>
              <a:rPr lang="en-US" dirty="0" smtClean="0">
                <a:solidFill>
                  <a:srgbClr val="FFFFFF"/>
                </a:solidFill>
              </a:rPr>
              <a:t>Collaboration – RF and STS</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4</a:t>
            </a:fld>
            <a:endParaRPr lang="sv-SE">
              <a:solidFill>
                <a:prstClr val="black">
                  <a:tint val="75000"/>
                </a:prstClr>
              </a:solidFill>
              <a:latin typeface="Calibri"/>
            </a:endParaRPr>
          </a:p>
        </p:txBody>
      </p:sp>
      <p:pic>
        <p:nvPicPr>
          <p:cNvPr id="132"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5538" y="3501011"/>
            <a:ext cx="8316416" cy="162174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12" name="Group 11"/>
          <p:cNvGrpSpPr/>
          <p:nvPr/>
        </p:nvGrpSpPr>
        <p:grpSpPr>
          <a:xfrm>
            <a:off x="7851266" y="1951838"/>
            <a:ext cx="822509" cy="996441"/>
            <a:chOff x="7851262" y="1951836"/>
            <a:chExt cx="822509" cy="996441"/>
          </a:xfrm>
        </p:grpSpPr>
        <p:pic>
          <p:nvPicPr>
            <p:cNvPr id="17" name="Picture 1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51262" y="2333934"/>
              <a:ext cx="822509" cy="614343"/>
            </a:xfrm>
            <a:prstGeom prst="rect">
              <a:avLst/>
            </a:prstGeom>
          </p:spPr>
        </p:pic>
        <p:pic>
          <p:nvPicPr>
            <p:cNvPr id="181" name="Picture 18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965568" y="1951836"/>
              <a:ext cx="584307" cy="332036"/>
            </a:xfrm>
            <a:prstGeom prst="rect">
              <a:avLst/>
            </a:prstGeom>
          </p:spPr>
        </p:pic>
      </p:grpSp>
      <p:grpSp>
        <p:nvGrpSpPr>
          <p:cNvPr id="11" name="Group 10"/>
          <p:cNvGrpSpPr/>
          <p:nvPr/>
        </p:nvGrpSpPr>
        <p:grpSpPr>
          <a:xfrm>
            <a:off x="6305787" y="2362339"/>
            <a:ext cx="1043138" cy="960520"/>
            <a:chOff x="6305787" y="2362338"/>
            <a:chExt cx="1043138" cy="960520"/>
          </a:xfrm>
        </p:grpSpPr>
        <p:pic>
          <p:nvPicPr>
            <p:cNvPr id="159" name="Picture 158" descr="P1010853.JPG.jpe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305787" y="2730123"/>
              <a:ext cx="1043138" cy="592735"/>
            </a:xfrm>
            <a:prstGeom prst="rect">
              <a:avLst/>
            </a:prstGeom>
          </p:spPr>
        </p:pic>
        <p:pic>
          <p:nvPicPr>
            <p:cNvPr id="182" name="Picture 181"/>
            <p:cNvPicPr>
              <a:picLocks noChangeAspect="1"/>
            </p:cNvPicPr>
            <p:nvPr/>
          </p:nvPicPr>
          <p:blipFill>
            <a:blip r:embed="rId8"/>
            <a:stretch>
              <a:fillRect/>
            </a:stretch>
          </p:blipFill>
          <p:spPr>
            <a:xfrm>
              <a:off x="6495188" y="2362338"/>
              <a:ext cx="671622" cy="368733"/>
            </a:xfrm>
            <a:prstGeom prst="rect">
              <a:avLst/>
            </a:prstGeom>
          </p:spPr>
        </p:pic>
      </p:grpSp>
      <p:grpSp>
        <p:nvGrpSpPr>
          <p:cNvPr id="31" name="Group 30"/>
          <p:cNvGrpSpPr/>
          <p:nvPr/>
        </p:nvGrpSpPr>
        <p:grpSpPr>
          <a:xfrm>
            <a:off x="7026775" y="4967378"/>
            <a:ext cx="776590" cy="697995"/>
            <a:chOff x="7019045" y="5545719"/>
            <a:chExt cx="966809" cy="749822"/>
          </a:xfrm>
        </p:grpSpPr>
        <p:pic>
          <p:nvPicPr>
            <p:cNvPr id="168" name="Content Placeholder 4" descr="Screen Shot 2016-03-07 at 12.59.34.png"/>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7019045" y="5895614"/>
              <a:ext cx="966809" cy="399927"/>
            </a:xfrm>
            <a:prstGeom prst="rect">
              <a:avLst/>
            </a:prstGeom>
          </p:spPr>
        </p:pic>
        <p:pic>
          <p:nvPicPr>
            <p:cNvPr id="187" name="Picture 186" descr="/Users/helenebjorkman/Documents/ESS Corporate/ESS Multiple Frugal Logo files 20130923/ESS_Logo_Frugal_Blue_cmyk.png"/>
            <p:cNvPicPr/>
            <p:nvPr/>
          </p:nvPicPr>
          <p:blipFill>
            <a:blip r:embed="rId10" cstate="print">
              <a:extLst>
                <a:ext uri="{28A0092B-C50C-407E-A947-70E740481C1C}">
                  <a14:useLocalDpi xmlns:a14="http://schemas.microsoft.com/office/drawing/2010/main"/>
                </a:ext>
              </a:extLst>
            </a:blip>
            <a:srcRect/>
            <a:stretch>
              <a:fillRect/>
            </a:stretch>
          </p:blipFill>
          <p:spPr bwMode="auto">
            <a:xfrm>
              <a:off x="7209264" y="5545719"/>
              <a:ext cx="472476" cy="253747"/>
            </a:xfrm>
            <a:prstGeom prst="rect">
              <a:avLst/>
            </a:prstGeom>
            <a:solidFill>
              <a:schemeClr val="bg1"/>
            </a:solidFill>
            <a:ln>
              <a:noFill/>
            </a:ln>
          </p:spPr>
        </p:pic>
      </p:grpSp>
      <p:grpSp>
        <p:nvGrpSpPr>
          <p:cNvPr id="128" name="Group 127"/>
          <p:cNvGrpSpPr/>
          <p:nvPr/>
        </p:nvGrpSpPr>
        <p:grpSpPr>
          <a:xfrm>
            <a:off x="7053506" y="5780603"/>
            <a:ext cx="606291" cy="909566"/>
            <a:chOff x="8066565" y="5335229"/>
            <a:chExt cx="1016325" cy="1552866"/>
          </a:xfrm>
        </p:grpSpPr>
        <p:pic>
          <p:nvPicPr>
            <p:cNvPr id="169" name="Picture 168"/>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066565" y="5650784"/>
              <a:ext cx="1016325" cy="644647"/>
            </a:xfrm>
            <a:prstGeom prst="rect">
              <a:avLst/>
            </a:prstGeom>
          </p:spPr>
        </p:pic>
        <p:sp>
          <p:nvSpPr>
            <p:cNvPr id="170" name="TextBox 169"/>
            <p:cNvSpPr txBox="1"/>
            <p:nvPr/>
          </p:nvSpPr>
          <p:spPr>
            <a:xfrm>
              <a:off x="8290710" y="6336368"/>
              <a:ext cx="792180" cy="551727"/>
            </a:xfrm>
            <a:prstGeom prst="rect">
              <a:avLst/>
            </a:prstGeom>
            <a:noFill/>
          </p:spPr>
          <p:txBody>
            <a:bodyPr wrap="square" rtlCol="0">
              <a:spAutoFit/>
            </a:bodyPr>
            <a:lstStyle/>
            <a:p>
              <a:r>
                <a:rPr lang="en-US" sz="500" dirty="0"/>
                <a:t>Concept, courtesy of GRE (UK)</a:t>
              </a:r>
            </a:p>
          </p:txBody>
        </p:sp>
        <p:pic>
          <p:nvPicPr>
            <p:cNvPr id="188" name="Picture 187" descr="/Users/helenebjorkman/Documents/ESS Corporate/ESS Multiple Frugal Logo files 20130923/ESS_Logo_Frugal_Blue_cmyk.png"/>
            <p:cNvPicPr/>
            <p:nvPr/>
          </p:nvPicPr>
          <p:blipFill>
            <a:blip r:embed="rId12" cstate="print">
              <a:extLst>
                <a:ext uri="{28A0092B-C50C-407E-A947-70E740481C1C}">
                  <a14:useLocalDpi xmlns:a14="http://schemas.microsoft.com/office/drawing/2010/main"/>
                </a:ext>
              </a:extLst>
            </a:blip>
            <a:srcRect/>
            <a:stretch>
              <a:fillRect/>
            </a:stretch>
          </p:blipFill>
          <p:spPr bwMode="auto">
            <a:xfrm>
              <a:off x="8268834" y="5335229"/>
              <a:ext cx="472476" cy="253747"/>
            </a:xfrm>
            <a:prstGeom prst="rect">
              <a:avLst/>
            </a:prstGeom>
            <a:solidFill>
              <a:schemeClr val="bg1"/>
            </a:solidFill>
            <a:ln>
              <a:noFill/>
            </a:ln>
          </p:spPr>
        </p:pic>
      </p:grpSp>
      <p:grpSp>
        <p:nvGrpSpPr>
          <p:cNvPr id="6" name="Group 5"/>
          <p:cNvGrpSpPr/>
          <p:nvPr/>
        </p:nvGrpSpPr>
        <p:grpSpPr>
          <a:xfrm>
            <a:off x="1657450" y="1853423"/>
            <a:ext cx="1118457" cy="1216676"/>
            <a:chOff x="1657447" y="1853423"/>
            <a:chExt cx="1118457" cy="1216676"/>
          </a:xfrm>
        </p:grpSpPr>
        <p:grpSp>
          <p:nvGrpSpPr>
            <p:cNvPr id="5" name="Group 4"/>
            <p:cNvGrpSpPr/>
            <p:nvPr/>
          </p:nvGrpSpPr>
          <p:grpSpPr>
            <a:xfrm>
              <a:off x="1657447" y="2214314"/>
              <a:ext cx="1118457" cy="855785"/>
              <a:chOff x="1657447" y="2413890"/>
              <a:chExt cx="1118457" cy="855785"/>
            </a:xfrm>
          </p:grpSpPr>
          <p:pic>
            <p:nvPicPr>
              <p:cNvPr id="152" name="Picture 151"/>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178949" y="2413890"/>
                <a:ext cx="596955" cy="855785"/>
              </a:xfrm>
              <a:prstGeom prst="rect">
                <a:avLst/>
              </a:prstGeom>
            </p:spPr>
          </p:pic>
          <p:pic>
            <p:nvPicPr>
              <p:cNvPr id="153" name="Picture 152"/>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657447" y="2413890"/>
                <a:ext cx="489930" cy="849811"/>
              </a:xfrm>
              <a:prstGeom prst="rect">
                <a:avLst/>
              </a:prstGeom>
            </p:spPr>
          </p:pic>
        </p:grpSp>
        <p:pic>
          <p:nvPicPr>
            <p:cNvPr id="190" name="Picture 189" descr="/Users/helenebjorkman/Documents/ESS Corporate/ESS Multiple Frugal Logo files 20130923/ESS_Logo_Frugal_Blue_cmyk.png"/>
            <p:cNvPicPr/>
            <p:nvPr/>
          </p:nvPicPr>
          <p:blipFill>
            <a:blip r:embed="rId15" cstate="print">
              <a:extLst>
                <a:ext uri="{28A0092B-C50C-407E-A947-70E740481C1C}">
                  <a14:useLocalDpi xmlns:a14="http://schemas.microsoft.com/office/drawing/2010/main"/>
                </a:ext>
              </a:extLst>
            </a:blip>
            <a:srcRect/>
            <a:stretch>
              <a:fillRect/>
            </a:stretch>
          </p:blipFill>
          <p:spPr bwMode="auto">
            <a:xfrm>
              <a:off x="1928441" y="1853423"/>
              <a:ext cx="472476" cy="253747"/>
            </a:xfrm>
            <a:prstGeom prst="rect">
              <a:avLst/>
            </a:prstGeom>
            <a:solidFill>
              <a:schemeClr val="bg1"/>
            </a:solidFill>
            <a:ln>
              <a:noFill/>
            </a:ln>
          </p:spPr>
        </p:pic>
      </p:grpSp>
      <p:grpSp>
        <p:nvGrpSpPr>
          <p:cNvPr id="8" name="Group 7"/>
          <p:cNvGrpSpPr/>
          <p:nvPr/>
        </p:nvGrpSpPr>
        <p:grpSpPr>
          <a:xfrm>
            <a:off x="4160379" y="1805917"/>
            <a:ext cx="1401767" cy="1286013"/>
            <a:chOff x="4160376" y="1805915"/>
            <a:chExt cx="1401767" cy="1286013"/>
          </a:xfrm>
        </p:grpSpPr>
        <p:grpSp>
          <p:nvGrpSpPr>
            <p:cNvPr id="9" name="Group 8"/>
            <p:cNvGrpSpPr/>
            <p:nvPr/>
          </p:nvGrpSpPr>
          <p:grpSpPr>
            <a:xfrm>
              <a:off x="4160376" y="2157525"/>
              <a:ext cx="1401767" cy="934403"/>
              <a:chOff x="4160376" y="2157525"/>
              <a:chExt cx="1401767" cy="934403"/>
            </a:xfrm>
          </p:grpSpPr>
          <p:pic>
            <p:nvPicPr>
              <p:cNvPr id="135" name="Picture 134"/>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4160376" y="2179354"/>
                <a:ext cx="390768" cy="890745"/>
              </a:xfrm>
              <a:prstGeom prst="rect">
                <a:avLst/>
              </a:prstGeom>
            </p:spPr>
          </p:pic>
          <p:pic>
            <p:nvPicPr>
              <p:cNvPr id="171" name="Picture 170"/>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4704361" y="2157525"/>
                <a:ext cx="356145" cy="934403"/>
              </a:xfrm>
              <a:prstGeom prst="rect">
                <a:avLst/>
              </a:prstGeom>
            </p:spPr>
          </p:pic>
          <p:pic>
            <p:nvPicPr>
              <p:cNvPr id="172" name="Picture 171"/>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5213723" y="2159929"/>
                <a:ext cx="348420" cy="929595"/>
              </a:xfrm>
              <a:prstGeom prst="rect">
                <a:avLst/>
              </a:prstGeom>
            </p:spPr>
          </p:pic>
        </p:grpSp>
        <p:pic>
          <p:nvPicPr>
            <p:cNvPr id="191" name="Picture 190" descr="/Users/helenebjorkman/Documents/ESS Corporate/ESS Multiple Frugal Logo files 20130923/ESS_Logo_Frugal_Blue_cmyk.png"/>
            <p:cNvPicPr/>
            <p:nvPr/>
          </p:nvPicPr>
          <p:blipFill>
            <a:blip r:embed="rId15" cstate="print">
              <a:extLst>
                <a:ext uri="{28A0092B-C50C-407E-A947-70E740481C1C}">
                  <a14:useLocalDpi xmlns:a14="http://schemas.microsoft.com/office/drawing/2010/main"/>
                </a:ext>
              </a:extLst>
            </a:blip>
            <a:srcRect/>
            <a:stretch>
              <a:fillRect/>
            </a:stretch>
          </p:blipFill>
          <p:spPr bwMode="auto">
            <a:xfrm>
              <a:off x="4650108" y="1805915"/>
              <a:ext cx="472476" cy="253747"/>
            </a:xfrm>
            <a:prstGeom prst="rect">
              <a:avLst/>
            </a:prstGeom>
            <a:solidFill>
              <a:schemeClr val="bg1"/>
            </a:solidFill>
            <a:ln>
              <a:noFill/>
            </a:ln>
          </p:spPr>
        </p:pic>
      </p:grpSp>
      <p:grpSp>
        <p:nvGrpSpPr>
          <p:cNvPr id="24" name="Group 23"/>
          <p:cNvGrpSpPr/>
          <p:nvPr/>
        </p:nvGrpSpPr>
        <p:grpSpPr>
          <a:xfrm>
            <a:off x="5774637" y="5302238"/>
            <a:ext cx="1088454" cy="1153870"/>
            <a:chOff x="5774637" y="5302238"/>
            <a:chExt cx="1088454" cy="1153870"/>
          </a:xfrm>
        </p:grpSpPr>
        <p:pic>
          <p:nvPicPr>
            <p:cNvPr id="166" name="Picture 165" descr="Screen Shot 2016-03-08 at 05.09.33 .png"/>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5774637" y="5681868"/>
              <a:ext cx="1088454" cy="774240"/>
            </a:xfrm>
            <a:prstGeom prst="rect">
              <a:avLst/>
            </a:prstGeom>
          </p:spPr>
        </p:pic>
        <p:pic>
          <p:nvPicPr>
            <p:cNvPr id="186" name="Picture 185" descr="/Users/helenebjorkman/Documents/ESS Corporate/ESS Multiple Frugal Logo files 20130923/ESS_Logo_Frugal_Blue_cmyk.png"/>
            <p:cNvPicPr/>
            <p:nvPr/>
          </p:nvPicPr>
          <p:blipFill>
            <a:blip r:embed="rId15" cstate="print">
              <a:extLst>
                <a:ext uri="{28A0092B-C50C-407E-A947-70E740481C1C}">
                  <a14:useLocalDpi xmlns:a14="http://schemas.microsoft.com/office/drawing/2010/main"/>
                </a:ext>
              </a:extLst>
            </a:blip>
            <a:srcRect/>
            <a:stretch>
              <a:fillRect/>
            </a:stretch>
          </p:blipFill>
          <p:spPr bwMode="auto">
            <a:xfrm>
              <a:off x="5852802" y="5327339"/>
              <a:ext cx="472476" cy="253747"/>
            </a:xfrm>
            <a:prstGeom prst="rect">
              <a:avLst/>
            </a:prstGeom>
            <a:solidFill>
              <a:schemeClr val="bg1"/>
            </a:solidFill>
            <a:ln>
              <a:noFill/>
            </a:ln>
          </p:spPr>
        </p:pic>
        <p:pic>
          <p:nvPicPr>
            <p:cNvPr id="19" name="Picture 18"/>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6363126" y="5302238"/>
              <a:ext cx="345882" cy="346639"/>
            </a:xfrm>
            <a:prstGeom prst="rect">
              <a:avLst/>
            </a:prstGeom>
          </p:spPr>
        </p:pic>
      </p:grpSp>
      <p:grpSp>
        <p:nvGrpSpPr>
          <p:cNvPr id="10" name="Group 9"/>
          <p:cNvGrpSpPr/>
          <p:nvPr/>
        </p:nvGrpSpPr>
        <p:grpSpPr>
          <a:xfrm>
            <a:off x="6212148" y="1417638"/>
            <a:ext cx="1202922" cy="851626"/>
            <a:chOff x="6212148" y="1417638"/>
            <a:chExt cx="1202922" cy="851626"/>
          </a:xfrm>
        </p:grpSpPr>
        <p:pic>
          <p:nvPicPr>
            <p:cNvPr id="180" name="Picture 3" descr="\\cern.ch\dfs\Users\r\ruber\Documents\FREIA\Documentation\Illustrations\Hall\freia-hall-layout-20140319.jpg"/>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6212148" y="1774949"/>
              <a:ext cx="1202922" cy="494315"/>
            </a:xfrm>
            <a:prstGeom prst="rect">
              <a:avLst/>
            </a:prstGeom>
            <a:noFill/>
            <a:extLst>
              <a:ext uri="{909E8E84-426E-40dd-AFC4-6F175D3DCCD1}">
                <a14:hiddenFill xmlns="" xmlns:a14="http://schemas.microsoft.com/office/drawing/2010/main">
                  <a:solidFill>
                    <a:srgbClr val="FFFFFF"/>
                  </a:solidFill>
                </a14:hiddenFill>
              </a:ext>
            </a:extLst>
          </p:spPr>
        </p:pic>
        <p:pic>
          <p:nvPicPr>
            <p:cNvPr id="21" name="Picture 20"/>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6400418" y="1417638"/>
              <a:ext cx="462673" cy="394410"/>
            </a:xfrm>
            <a:prstGeom prst="rect">
              <a:avLst/>
            </a:prstGeom>
          </p:spPr>
        </p:pic>
      </p:grpSp>
      <p:grpSp>
        <p:nvGrpSpPr>
          <p:cNvPr id="20" name="Group 19"/>
          <p:cNvGrpSpPr/>
          <p:nvPr/>
        </p:nvGrpSpPr>
        <p:grpSpPr>
          <a:xfrm>
            <a:off x="3920060" y="5344743"/>
            <a:ext cx="1642085" cy="1116252"/>
            <a:chOff x="3920058" y="5344743"/>
            <a:chExt cx="1642085" cy="1116252"/>
          </a:xfrm>
        </p:grpSpPr>
        <p:pic>
          <p:nvPicPr>
            <p:cNvPr id="164" name="Picture 163"/>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3920058" y="5665373"/>
              <a:ext cx="1642085" cy="795622"/>
            </a:xfrm>
            <a:prstGeom prst="rect">
              <a:avLst/>
            </a:prstGeom>
          </p:spPr>
        </p:pic>
        <p:pic>
          <p:nvPicPr>
            <p:cNvPr id="192" name="Picture 191"/>
            <p:cNvPicPr>
              <a:picLocks noChangeAspect="1"/>
            </p:cNvPicPr>
            <p:nvPr/>
          </p:nvPicPr>
          <p:blipFill rotWithShape="1">
            <a:blip r:embed="rId24" cstate="print">
              <a:extLst>
                <a:ext uri="{28A0092B-C50C-407E-A947-70E740481C1C}">
                  <a14:useLocalDpi xmlns:a14="http://schemas.microsoft.com/office/drawing/2010/main"/>
                </a:ext>
              </a:extLst>
            </a:blip>
            <a:srcRect/>
            <a:stretch/>
          </p:blipFill>
          <p:spPr>
            <a:xfrm>
              <a:off x="4791366" y="5344743"/>
              <a:ext cx="288778" cy="311320"/>
            </a:xfrm>
            <a:prstGeom prst="rect">
              <a:avLst/>
            </a:prstGeom>
          </p:spPr>
        </p:pic>
        <p:pic>
          <p:nvPicPr>
            <p:cNvPr id="195" name="Picture 194" descr="/Users/helenebjorkman/Documents/ESS Corporate/ESS Multiple Frugal Logo files 20130923/ESS_Logo_Frugal_Blue_cmyk.png"/>
            <p:cNvPicPr/>
            <p:nvPr/>
          </p:nvPicPr>
          <p:blipFill>
            <a:blip r:embed="rId25" cstate="print">
              <a:extLst>
                <a:ext uri="{28A0092B-C50C-407E-A947-70E740481C1C}">
                  <a14:useLocalDpi xmlns:a14="http://schemas.microsoft.com/office/drawing/2010/main"/>
                </a:ext>
              </a:extLst>
            </a:blip>
            <a:srcRect/>
            <a:stretch>
              <a:fillRect/>
            </a:stretch>
          </p:blipFill>
          <p:spPr bwMode="auto">
            <a:xfrm>
              <a:off x="4295840" y="5344743"/>
              <a:ext cx="495870" cy="322102"/>
            </a:xfrm>
            <a:prstGeom prst="rect">
              <a:avLst/>
            </a:prstGeom>
            <a:solidFill>
              <a:schemeClr val="bg1"/>
            </a:solidFill>
            <a:ln>
              <a:noFill/>
            </a:ln>
          </p:spPr>
        </p:pic>
      </p:grpSp>
      <p:grpSp>
        <p:nvGrpSpPr>
          <p:cNvPr id="64" name="Group 63"/>
          <p:cNvGrpSpPr/>
          <p:nvPr/>
        </p:nvGrpSpPr>
        <p:grpSpPr>
          <a:xfrm>
            <a:off x="3004796" y="1951549"/>
            <a:ext cx="776592" cy="1174917"/>
            <a:chOff x="3004796" y="1951547"/>
            <a:chExt cx="776592" cy="1174917"/>
          </a:xfrm>
        </p:grpSpPr>
        <p:pic>
          <p:nvPicPr>
            <p:cNvPr id="165" name="Picture 2" descr="C:\Users\carlosmartins\Documents\KLYS_MOD - Proto Develop\Photos\LTH upon reception\IMG_1199.JPG"/>
            <p:cNvPicPr>
              <a:picLocks noChangeAspect="1" noChangeArrowheads="1"/>
            </p:cNvPicPr>
            <p:nvPr/>
          </p:nvPicPr>
          <p:blipFill>
            <a:blip r:embed="rId26" cstate="print">
              <a:extLst>
                <a:ext uri="{28A0092B-C50C-407E-A947-70E740481C1C}">
                  <a14:useLocalDpi xmlns:a14="http://schemas.microsoft.com/office/drawing/2010/main"/>
                </a:ext>
              </a:extLst>
            </a:blip>
            <a:srcRect/>
            <a:stretch>
              <a:fillRect/>
            </a:stretch>
          </p:blipFill>
          <p:spPr bwMode="auto">
            <a:xfrm>
              <a:off x="3101998" y="2304200"/>
              <a:ext cx="616698" cy="822264"/>
            </a:xfrm>
            <a:prstGeom prst="rect">
              <a:avLst/>
            </a:prstGeom>
            <a:noFill/>
            <a:extLst>
              <a:ext uri="{909E8E84-426E-40dd-AFC4-6F175D3DCCD1}">
                <a14:hiddenFill xmlns="" xmlns:a14="http://schemas.microsoft.com/office/drawing/2010/main">
                  <a:solidFill>
                    <a:srgbClr val="FFFFFF"/>
                  </a:solidFill>
                </a14:hiddenFill>
              </a:ext>
            </a:extLst>
          </p:spPr>
        </p:pic>
        <p:pic>
          <p:nvPicPr>
            <p:cNvPr id="196" name="Picture 195"/>
            <p:cNvPicPr>
              <a:picLocks noChangeAspect="1"/>
            </p:cNvPicPr>
            <p:nvPr/>
          </p:nvPicPr>
          <p:blipFill rotWithShape="1">
            <a:blip r:embed="rId27" cstate="print">
              <a:extLst>
                <a:ext uri="{28A0092B-C50C-407E-A947-70E740481C1C}">
                  <a14:useLocalDpi xmlns:a14="http://schemas.microsoft.com/office/drawing/2010/main"/>
                </a:ext>
              </a:extLst>
            </a:blip>
            <a:srcRect/>
            <a:stretch/>
          </p:blipFill>
          <p:spPr>
            <a:xfrm>
              <a:off x="3500322" y="1964491"/>
              <a:ext cx="281066" cy="298376"/>
            </a:xfrm>
            <a:prstGeom prst="rect">
              <a:avLst/>
            </a:prstGeom>
          </p:spPr>
        </p:pic>
        <p:pic>
          <p:nvPicPr>
            <p:cNvPr id="197" name="Picture 196" descr="/Users/helenebjorkman/Documents/ESS Corporate/ESS Multiple Frugal Logo files 20130923/ESS_Logo_Frugal_Blue_cmyk.png"/>
            <p:cNvPicPr/>
            <p:nvPr/>
          </p:nvPicPr>
          <p:blipFill>
            <a:blip r:embed="rId25" cstate="print">
              <a:extLst>
                <a:ext uri="{28A0092B-C50C-407E-A947-70E740481C1C}">
                  <a14:useLocalDpi xmlns:a14="http://schemas.microsoft.com/office/drawing/2010/main"/>
                </a:ext>
              </a:extLst>
            </a:blip>
            <a:srcRect/>
            <a:stretch>
              <a:fillRect/>
            </a:stretch>
          </p:blipFill>
          <p:spPr bwMode="auto">
            <a:xfrm>
              <a:off x="3004796" y="1951547"/>
              <a:ext cx="495870" cy="322102"/>
            </a:xfrm>
            <a:prstGeom prst="rect">
              <a:avLst/>
            </a:prstGeom>
            <a:solidFill>
              <a:schemeClr val="bg1"/>
            </a:solidFill>
            <a:ln>
              <a:noFill/>
            </a:ln>
          </p:spPr>
        </p:pic>
      </p:grpSp>
      <p:grpSp>
        <p:nvGrpSpPr>
          <p:cNvPr id="13" name="Group 12"/>
          <p:cNvGrpSpPr/>
          <p:nvPr/>
        </p:nvGrpSpPr>
        <p:grpSpPr>
          <a:xfrm>
            <a:off x="179394" y="5178820"/>
            <a:ext cx="660248" cy="1391591"/>
            <a:chOff x="179394" y="5178818"/>
            <a:chExt cx="660248" cy="1391591"/>
          </a:xfrm>
        </p:grpSpPr>
        <p:pic>
          <p:nvPicPr>
            <p:cNvPr id="163" name="Picture 3"/>
            <p:cNvPicPr>
              <a:picLocks noChangeAspect="1" noChangeArrowheads="1"/>
            </p:cNvPicPr>
            <p:nvPr/>
          </p:nvPicPr>
          <p:blipFill>
            <a:blip r:embed="rId28" cstate="print">
              <a:extLst>
                <a:ext uri="{28A0092B-C50C-407E-A947-70E740481C1C}">
                  <a14:useLocalDpi xmlns:a14="http://schemas.microsoft.com/office/drawing/2010/main"/>
                </a:ext>
              </a:extLst>
            </a:blip>
            <a:srcRect/>
            <a:stretch>
              <a:fillRect/>
            </a:stretch>
          </p:blipFill>
          <p:spPr bwMode="auto">
            <a:xfrm>
              <a:off x="313066" y="5650785"/>
              <a:ext cx="515581" cy="91962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3" name="Picture 22"/>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a:xfrm>
              <a:off x="179394" y="5178818"/>
              <a:ext cx="660248" cy="429364"/>
            </a:xfrm>
            <a:prstGeom prst="rect">
              <a:avLst/>
            </a:prstGeom>
          </p:spPr>
        </p:pic>
      </p:grpSp>
      <p:grpSp>
        <p:nvGrpSpPr>
          <p:cNvPr id="16" name="Group 15"/>
          <p:cNvGrpSpPr/>
          <p:nvPr/>
        </p:nvGrpSpPr>
        <p:grpSpPr>
          <a:xfrm>
            <a:off x="2314134" y="5205175"/>
            <a:ext cx="1416298" cy="1451898"/>
            <a:chOff x="2314134" y="5205173"/>
            <a:chExt cx="1416298" cy="1451898"/>
          </a:xfrm>
        </p:grpSpPr>
        <p:grpSp>
          <p:nvGrpSpPr>
            <p:cNvPr id="155" name="Group 154"/>
            <p:cNvGrpSpPr/>
            <p:nvPr/>
          </p:nvGrpSpPr>
          <p:grpSpPr>
            <a:xfrm>
              <a:off x="2314134" y="5581725"/>
              <a:ext cx="1416298" cy="1075346"/>
              <a:chOff x="2339752" y="4221088"/>
              <a:chExt cx="2664296" cy="2587514"/>
            </a:xfrm>
          </p:grpSpPr>
          <p:pic>
            <p:nvPicPr>
              <p:cNvPr id="156" name="Picture 155" descr="Screen Shot 2016-03-10 at 14.19.44.png"/>
              <p:cNvPicPr>
                <a:picLocks noChangeAspect="1"/>
              </p:cNvPicPr>
              <p:nvPr/>
            </p:nvPicPr>
            <p:blipFill>
              <a:blip r:embed="rId30" cstate="print">
                <a:extLst>
                  <a:ext uri="{28A0092B-C50C-407E-A947-70E740481C1C}">
                    <a14:useLocalDpi xmlns:a14="http://schemas.microsoft.com/office/drawing/2010/main"/>
                  </a:ext>
                </a:extLst>
              </a:blip>
              <a:stretch>
                <a:fillRect/>
              </a:stretch>
            </p:blipFill>
            <p:spPr>
              <a:xfrm>
                <a:off x="2339752" y="4221088"/>
                <a:ext cx="2592288" cy="2587514"/>
              </a:xfrm>
              <a:prstGeom prst="rect">
                <a:avLst/>
              </a:prstGeom>
            </p:spPr>
          </p:pic>
          <p:sp>
            <p:nvSpPr>
              <p:cNvPr id="157" name="Rectangle 156"/>
              <p:cNvSpPr/>
              <p:nvPr/>
            </p:nvSpPr>
            <p:spPr>
              <a:xfrm>
                <a:off x="4716016" y="5373216"/>
                <a:ext cx="288032" cy="3600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5" name="Picture 24"/>
            <p:cNvPicPr>
              <a:picLocks noChangeAspect="1"/>
            </p:cNvPicPr>
            <p:nvPr/>
          </p:nvPicPr>
          <p:blipFill>
            <a:blip r:embed="rId31" cstate="print">
              <a:extLst>
                <a:ext uri="{28A0092B-C50C-407E-A947-70E740481C1C}">
                  <a14:useLocalDpi xmlns:a14="http://schemas.microsoft.com/office/drawing/2010/main"/>
                </a:ext>
              </a:extLst>
            </a:blip>
            <a:stretch>
              <a:fillRect/>
            </a:stretch>
          </p:blipFill>
          <p:spPr>
            <a:xfrm>
              <a:off x="2595340" y="5205173"/>
              <a:ext cx="926674" cy="343963"/>
            </a:xfrm>
            <a:prstGeom prst="rect">
              <a:avLst/>
            </a:prstGeom>
          </p:spPr>
        </p:pic>
      </p:grpSp>
      <p:grpSp>
        <p:nvGrpSpPr>
          <p:cNvPr id="14" name="Group 13"/>
          <p:cNvGrpSpPr/>
          <p:nvPr/>
        </p:nvGrpSpPr>
        <p:grpSpPr>
          <a:xfrm>
            <a:off x="1058701" y="5193573"/>
            <a:ext cx="1049550" cy="1490702"/>
            <a:chOff x="1058701" y="5193573"/>
            <a:chExt cx="1049550" cy="1490702"/>
          </a:xfrm>
        </p:grpSpPr>
        <p:pic>
          <p:nvPicPr>
            <p:cNvPr id="154" name="Content Placeholder 3" descr="Phase Reference Line test .jpg"/>
            <p:cNvPicPr>
              <a:picLocks noChangeAspect="1"/>
            </p:cNvPicPr>
            <p:nvPr/>
          </p:nvPicPr>
          <p:blipFill rotWithShape="1">
            <a:blip r:embed="rId32" cstate="print">
              <a:extLst>
                <a:ext uri="{28A0092B-C50C-407E-A947-70E740481C1C}">
                  <a14:useLocalDpi xmlns:a14="http://schemas.microsoft.com/office/drawing/2010/main"/>
                </a:ext>
              </a:extLst>
            </a:blip>
            <a:srcRect l="-1025" r="-515"/>
            <a:stretch/>
          </p:blipFill>
          <p:spPr>
            <a:xfrm>
              <a:off x="1058701" y="6075732"/>
              <a:ext cx="1049550" cy="608543"/>
            </a:xfrm>
            <a:prstGeom prst="rect">
              <a:avLst/>
            </a:prstGeom>
          </p:spPr>
        </p:pic>
        <p:pic>
          <p:nvPicPr>
            <p:cNvPr id="22" name="Picture 21"/>
            <p:cNvPicPr>
              <a:picLocks noChangeAspect="1"/>
            </p:cNvPicPr>
            <p:nvPr/>
          </p:nvPicPr>
          <p:blipFill rotWithShape="1">
            <a:blip r:embed="rId33" cstate="print">
              <a:extLst>
                <a:ext uri="{28A0092B-C50C-407E-A947-70E740481C1C}">
                  <a14:useLocalDpi xmlns:a14="http://schemas.microsoft.com/office/drawing/2010/main"/>
                </a:ext>
              </a:extLst>
            </a:blip>
            <a:srcRect/>
            <a:stretch/>
          </p:blipFill>
          <p:spPr>
            <a:xfrm>
              <a:off x="1246976" y="5657193"/>
              <a:ext cx="273478" cy="304342"/>
            </a:xfrm>
            <a:prstGeom prst="rect">
              <a:avLst/>
            </a:prstGeom>
          </p:spPr>
        </p:pic>
        <p:pic>
          <p:nvPicPr>
            <p:cNvPr id="26" name="Picture 25"/>
            <p:cNvPicPr>
              <a:picLocks noChangeAspect="1"/>
            </p:cNvPicPr>
            <p:nvPr/>
          </p:nvPicPr>
          <p:blipFill>
            <a:blip r:embed="rId34" cstate="print">
              <a:extLst>
                <a:ext uri="{28A0092B-C50C-407E-A947-70E740481C1C}">
                  <a14:useLocalDpi xmlns:a14="http://schemas.microsoft.com/office/drawing/2010/main"/>
                </a:ext>
              </a:extLst>
            </a:blip>
            <a:stretch>
              <a:fillRect/>
            </a:stretch>
          </p:blipFill>
          <p:spPr>
            <a:xfrm>
              <a:off x="1606145" y="5657192"/>
              <a:ext cx="304656" cy="283401"/>
            </a:xfrm>
            <a:prstGeom prst="rect">
              <a:avLst/>
            </a:prstGeom>
          </p:spPr>
        </p:pic>
        <p:pic>
          <p:nvPicPr>
            <p:cNvPr id="27" name="Picture 26"/>
            <p:cNvPicPr>
              <a:picLocks noChangeAspect="1"/>
            </p:cNvPicPr>
            <p:nvPr/>
          </p:nvPicPr>
          <p:blipFill>
            <a:blip r:embed="rId35"/>
            <a:stretch>
              <a:fillRect/>
            </a:stretch>
          </p:blipFill>
          <p:spPr>
            <a:xfrm>
              <a:off x="1235379" y="5193573"/>
              <a:ext cx="299439" cy="440351"/>
            </a:xfrm>
            <a:prstGeom prst="rect">
              <a:avLst/>
            </a:prstGeom>
          </p:spPr>
        </p:pic>
        <p:pic>
          <p:nvPicPr>
            <p:cNvPr id="28" name="Picture 27"/>
            <p:cNvPicPr>
              <a:picLocks noChangeAspect="1"/>
            </p:cNvPicPr>
            <p:nvPr/>
          </p:nvPicPr>
          <p:blipFill>
            <a:blip r:embed="rId36"/>
            <a:stretch>
              <a:fillRect/>
            </a:stretch>
          </p:blipFill>
          <p:spPr>
            <a:xfrm>
              <a:off x="1570764" y="5223897"/>
              <a:ext cx="449979" cy="424980"/>
            </a:xfrm>
            <a:prstGeom prst="rect">
              <a:avLst/>
            </a:prstGeom>
          </p:spPr>
        </p:pic>
      </p:grpSp>
      <p:pic>
        <p:nvPicPr>
          <p:cNvPr id="29" name="Picture 28"/>
          <p:cNvPicPr>
            <a:picLocks noChangeAspect="1"/>
          </p:cNvPicPr>
          <p:nvPr/>
        </p:nvPicPr>
        <p:blipFill>
          <a:blip r:embed="rId37"/>
          <a:stretch>
            <a:fillRect/>
          </a:stretch>
        </p:blipFill>
        <p:spPr>
          <a:xfrm>
            <a:off x="3521894" y="3989356"/>
            <a:ext cx="425330" cy="392101"/>
          </a:xfrm>
          <a:prstGeom prst="rect">
            <a:avLst/>
          </a:prstGeom>
        </p:spPr>
      </p:pic>
      <p:pic>
        <p:nvPicPr>
          <p:cNvPr id="30" name="Picture 29"/>
          <p:cNvPicPr>
            <a:picLocks noChangeAspect="1"/>
          </p:cNvPicPr>
          <p:nvPr/>
        </p:nvPicPr>
        <p:blipFill>
          <a:blip r:embed="rId38"/>
          <a:stretch>
            <a:fillRect/>
          </a:stretch>
        </p:blipFill>
        <p:spPr>
          <a:xfrm>
            <a:off x="2895928" y="3545875"/>
            <a:ext cx="412140" cy="450380"/>
          </a:xfrm>
          <a:prstGeom prst="rect">
            <a:avLst/>
          </a:prstGeom>
        </p:spPr>
      </p:pic>
      <p:grpSp>
        <p:nvGrpSpPr>
          <p:cNvPr id="3" name="Group 2"/>
          <p:cNvGrpSpPr/>
          <p:nvPr/>
        </p:nvGrpSpPr>
        <p:grpSpPr>
          <a:xfrm>
            <a:off x="313068" y="2084891"/>
            <a:ext cx="1063885" cy="1079545"/>
            <a:chOff x="313066" y="2084887"/>
            <a:chExt cx="1063885" cy="1079545"/>
          </a:xfrm>
        </p:grpSpPr>
        <p:pic>
          <p:nvPicPr>
            <p:cNvPr id="167" name="Picture 166" descr="2016-03-10 TS2 layout text.jpg"/>
            <p:cNvPicPr>
              <a:picLocks noChangeAspect="1"/>
            </p:cNvPicPr>
            <p:nvPr/>
          </p:nvPicPr>
          <p:blipFill>
            <a:blip r:embed="rId39" cstate="print">
              <a:extLst>
                <a:ext uri="{28A0092B-C50C-407E-A947-70E740481C1C}">
                  <a14:useLocalDpi xmlns:a14="http://schemas.microsoft.com/office/drawing/2010/main"/>
                </a:ext>
              </a:extLst>
            </a:blip>
            <a:stretch>
              <a:fillRect/>
            </a:stretch>
          </p:blipFill>
          <p:spPr>
            <a:xfrm>
              <a:off x="313066" y="2558223"/>
              <a:ext cx="1019113" cy="606209"/>
            </a:xfrm>
            <a:prstGeom prst="rect">
              <a:avLst/>
            </a:prstGeom>
          </p:spPr>
        </p:pic>
        <p:pic>
          <p:nvPicPr>
            <p:cNvPr id="183" name="Picture 182" descr="/Users/helenebjorkman/Documents/ESS Corporate/ESS Multiple Frugal Logo files 20130923/ESS_Logo_Frugal_Blue_cmyk.png"/>
            <p:cNvPicPr/>
            <p:nvPr/>
          </p:nvPicPr>
          <p:blipFill>
            <a:blip r:embed="rId15" cstate="print">
              <a:extLst>
                <a:ext uri="{28A0092B-C50C-407E-A947-70E740481C1C}">
                  <a14:useLocalDpi xmlns:a14="http://schemas.microsoft.com/office/drawing/2010/main"/>
                </a:ext>
              </a:extLst>
            </a:blip>
            <a:srcRect/>
            <a:stretch>
              <a:fillRect/>
            </a:stretch>
          </p:blipFill>
          <p:spPr bwMode="auto">
            <a:xfrm>
              <a:off x="904475" y="2137299"/>
              <a:ext cx="472476" cy="253747"/>
            </a:xfrm>
            <a:prstGeom prst="rect">
              <a:avLst/>
            </a:prstGeom>
            <a:noFill/>
            <a:ln>
              <a:noFill/>
            </a:ln>
          </p:spPr>
        </p:pic>
        <p:pic>
          <p:nvPicPr>
            <p:cNvPr id="198" name="Picture 197"/>
            <p:cNvPicPr>
              <a:picLocks noChangeAspect="1"/>
            </p:cNvPicPr>
            <p:nvPr/>
          </p:nvPicPr>
          <p:blipFill>
            <a:blip r:embed="rId37"/>
            <a:stretch>
              <a:fillRect/>
            </a:stretch>
          </p:blipFill>
          <p:spPr>
            <a:xfrm>
              <a:off x="405334" y="2084887"/>
              <a:ext cx="425330" cy="392101"/>
            </a:xfrm>
            <a:prstGeom prst="rect">
              <a:avLst/>
            </a:prstGeom>
          </p:spPr>
        </p:pic>
      </p:grpSp>
      <p:pic>
        <p:nvPicPr>
          <p:cNvPr id="15" name="Picture 14"/>
          <p:cNvPicPr>
            <a:picLocks noChangeAspect="1"/>
          </p:cNvPicPr>
          <p:nvPr/>
        </p:nvPicPr>
        <p:blipFill>
          <a:blip r:embed="rId40" cstate="print">
            <a:extLst>
              <a:ext uri="{28A0092B-C50C-407E-A947-70E740481C1C}">
                <a14:useLocalDpi xmlns:a14="http://schemas.microsoft.com/office/drawing/2010/main"/>
              </a:ext>
            </a:extLst>
          </a:blip>
          <a:stretch>
            <a:fillRect/>
          </a:stretch>
        </p:blipFill>
        <p:spPr>
          <a:xfrm>
            <a:off x="8066569" y="5681872"/>
            <a:ext cx="1045473" cy="601147"/>
          </a:xfrm>
          <a:prstGeom prst="rect">
            <a:avLst/>
          </a:prstGeom>
        </p:spPr>
      </p:pic>
      <p:pic>
        <p:nvPicPr>
          <p:cNvPr id="67" name="Picture 6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101998" y="1632456"/>
            <a:ext cx="584307" cy="332036"/>
          </a:xfrm>
          <a:prstGeom prst="rect">
            <a:avLst/>
          </a:prstGeom>
        </p:spPr>
      </p:pic>
    </p:spTree>
    <p:extLst>
      <p:ext uri="{BB962C8B-B14F-4D97-AF65-F5344CB8AC3E}">
        <p14:creationId xmlns:p14="http://schemas.microsoft.com/office/powerpoint/2010/main" val="14978252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Milestones (2/2)</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40</a:t>
            </a:fld>
            <a:endParaRPr lang="sv-SE"/>
          </a:p>
        </p:txBody>
      </p:sp>
      <p:graphicFrame>
        <p:nvGraphicFramePr>
          <p:cNvPr id="5" name="Table 4"/>
          <p:cNvGraphicFramePr>
            <a:graphicFrameLocks noGrp="1"/>
          </p:cNvGraphicFramePr>
          <p:nvPr>
            <p:extLst/>
          </p:nvPr>
        </p:nvGraphicFramePr>
        <p:xfrm>
          <a:off x="0" y="1425818"/>
          <a:ext cx="9144000" cy="5415033"/>
        </p:xfrm>
        <a:graphic>
          <a:graphicData uri="http://schemas.openxmlformats.org/drawingml/2006/table">
            <a:tbl>
              <a:tblPr firstRow="1" bandRow="1">
                <a:tableStyleId>{5C22544A-7EE6-4342-B048-85BDC9FD1C3A}</a:tableStyleId>
              </a:tblPr>
              <a:tblGrid>
                <a:gridCol w="948590"/>
                <a:gridCol w="3566577"/>
                <a:gridCol w="556662"/>
                <a:gridCol w="900567"/>
                <a:gridCol w="876217"/>
                <a:gridCol w="782441"/>
                <a:gridCol w="1512946"/>
              </a:tblGrid>
              <a:tr h="864260">
                <a:tc>
                  <a:txBody>
                    <a:bodyPr/>
                    <a:lstStyle/>
                    <a:p>
                      <a:pPr algn="ctr"/>
                      <a:r>
                        <a:rPr lang="en-US" sz="1400" dirty="0" smtClean="0"/>
                        <a:t>ID</a:t>
                      </a:r>
                      <a:endParaRPr lang="en-US" sz="1400" dirty="0"/>
                    </a:p>
                  </a:txBody>
                  <a:tcPr anchor="ctr"/>
                </a:tc>
                <a:tc>
                  <a:txBody>
                    <a:bodyPr/>
                    <a:lstStyle/>
                    <a:p>
                      <a:pPr algn="ctr"/>
                      <a:r>
                        <a:rPr lang="sv-SE" sz="1400" dirty="0" smtClean="0"/>
                        <a:t>Name</a:t>
                      </a:r>
                      <a:endParaRPr lang="en-US" sz="1400" dirty="0"/>
                    </a:p>
                  </a:txBody>
                  <a:tcPr anchor="ctr"/>
                </a:tc>
                <a:tc>
                  <a:txBody>
                    <a:bodyPr/>
                    <a:lstStyle/>
                    <a:p>
                      <a:pPr algn="ctr"/>
                      <a:r>
                        <a:rPr lang="en-US" sz="1400" dirty="0" smtClean="0"/>
                        <a:t>Baseline</a:t>
                      </a:r>
                      <a:endParaRPr lang="en-US" sz="1400" dirty="0"/>
                    </a:p>
                  </a:txBody>
                  <a:tcPr anchor="ctr"/>
                </a:tc>
                <a:tc>
                  <a:txBody>
                    <a:bodyPr/>
                    <a:lstStyle/>
                    <a:p>
                      <a:pPr algn="ctr"/>
                      <a:r>
                        <a:rPr lang="sv-SE" sz="1400" dirty="0" err="1" smtClean="0"/>
                        <a:t>Current</a:t>
                      </a:r>
                      <a:endParaRPr lang="sv-SE" sz="1400" dirty="0" smtClean="0"/>
                    </a:p>
                    <a:p>
                      <a:pPr algn="ctr"/>
                      <a:r>
                        <a:rPr lang="sv-SE" sz="1400" dirty="0" err="1" smtClean="0"/>
                        <a:t>Forecast</a:t>
                      </a:r>
                      <a:endParaRPr lang="en-US" sz="1400" dirty="0"/>
                    </a:p>
                  </a:txBody>
                  <a:tcPr anchor="ctr"/>
                </a:tc>
                <a:tc>
                  <a:txBody>
                    <a:bodyPr/>
                    <a:lstStyle/>
                    <a:p>
                      <a:pPr algn="ctr"/>
                      <a:r>
                        <a:rPr lang="en-US" sz="1400" dirty="0" smtClean="0"/>
                        <a:t>Δ since last month</a:t>
                      </a:r>
                    </a:p>
                    <a:p>
                      <a:pPr algn="ctr"/>
                      <a:r>
                        <a:rPr lang="en-US" sz="1400" dirty="0" smtClean="0"/>
                        <a:t>(days)</a:t>
                      </a:r>
                      <a:endParaRPr lang="en-US" sz="1400" dirty="0"/>
                    </a:p>
                  </a:txBody>
                  <a:tcPr anchor="ctr"/>
                </a:tc>
                <a:tc>
                  <a:txBody>
                    <a:bodyPr/>
                    <a:lstStyle/>
                    <a:p>
                      <a:pPr algn="ctr"/>
                      <a:r>
                        <a:rPr lang="sv-SE" sz="1400" smtClean="0"/>
                        <a:t>Float</a:t>
                      </a:r>
                    </a:p>
                    <a:p>
                      <a:pPr algn="ctr"/>
                      <a:endParaRPr lang="en-US" sz="1400"/>
                    </a:p>
                  </a:txBody>
                  <a:tcPr anchor="ctr"/>
                </a:tc>
                <a:tc>
                  <a:txBody>
                    <a:bodyPr/>
                    <a:lstStyle/>
                    <a:p>
                      <a:pPr algn="ctr"/>
                      <a:r>
                        <a:rPr lang="en-US" sz="1400" smtClean="0"/>
                        <a:t>Impact/Action</a:t>
                      </a:r>
                    </a:p>
                  </a:txBody>
                  <a:tcPr anchor="ctr"/>
                </a:tc>
              </a:tr>
              <a:tr h="780622">
                <a:tc>
                  <a:txBody>
                    <a:bodyPr/>
                    <a:lstStyle/>
                    <a:p>
                      <a:pPr algn="l" fontAlgn="b"/>
                      <a:r>
                        <a:rPr lang="sv-SE" sz="1100" b="0" i="0" u="none" strike="noStrike" dirty="0" smtClean="0">
                          <a:solidFill>
                            <a:srgbClr val="000000"/>
                          </a:solidFill>
                          <a:effectLst/>
                          <a:latin typeface="Calibri"/>
                        </a:rPr>
                        <a:t>A20161580</a:t>
                      </a:r>
                      <a:endParaRPr lang="sv-SE" sz="1100" b="0" i="0" u="none" strike="noStrike" dirty="0">
                        <a:solidFill>
                          <a:srgbClr val="000000"/>
                        </a:solidFill>
                        <a:effectLst/>
                        <a:latin typeface="Calibri"/>
                      </a:endParaRPr>
                    </a:p>
                  </a:txBody>
                  <a:tcPr marL="7620" marR="7620" marT="7620" marB="0" anchor="b"/>
                </a:tc>
                <a:tc>
                  <a:txBody>
                    <a:bodyPr/>
                    <a:lstStyle/>
                    <a:p>
                      <a:pPr algn="l" fontAlgn="b"/>
                      <a:r>
                        <a:rPr lang="sv-SE" sz="1100" b="0" i="0" u="none" strike="noStrike" dirty="0">
                          <a:solidFill>
                            <a:srgbClr val="000000"/>
                          </a:solidFill>
                          <a:effectLst/>
                          <a:latin typeface="Calibri"/>
                        </a:rPr>
                        <a:t>LEVEL1.1G.ACCSYS.WP02.Start RFQ </a:t>
                      </a:r>
                      <a:r>
                        <a:rPr lang="sv-SE" sz="1100" b="0" i="0" u="none" strike="noStrike" dirty="0" err="1">
                          <a:solidFill>
                            <a:srgbClr val="000000"/>
                          </a:solidFill>
                          <a:effectLst/>
                          <a:latin typeface="Calibri"/>
                        </a:rPr>
                        <a:t>commissioning</a:t>
                      </a:r>
                      <a:endParaRPr lang="sv-SE" sz="1100" b="0" i="0" u="none" strike="noStrike" dirty="0">
                        <a:solidFill>
                          <a:srgbClr val="000000"/>
                        </a:solidFill>
                        <a:effectLst/>
                        <a:latin typeface="Calibri"/>
                      </a:endParaRPr>
                    </a:p>
                  </a:txBody>
                  <a:tcPr marL="7620" marR="7620" marT="7620" marB="0" anchor="b"/>
                </a:tc>
                <a:tc>
                  <a:txBody>
                    <a:bodyPr/>
                    <a:lstStyle/>
                    <a:p>
                      <a:pPr algn="l" fontAlgn="b"/>
                      <a:r>
                        <a:rPr lang="sv-SE" sz="1100" b="0" i="0" u="none" strike="noStrike" dirty="0" smtClean="0">
                          <a:solidFill>
                            <a:srgbClr val="000000"/>
                          </a:solidFill>
                          <a:effectLst/>
                          <a:latin typeface="Calibri"/>
                        </a:rPr>
                        <a:t>16-jul-18</a:t>
                      </a:r>
                      <a:endParaRPr lang="sv-SE" sz="1100" b="0" i="0" u="none" strike="noStrike" dirty="0">
                        <a:solidFill>
                          <a:srgbClr val="000000"/>
                        </a:solidFill>
                        <a:effectLst/>
                        <a:latin typeface="Calibri"/>
                      </a:endParaRPr>
                    </a:p>
                  </a:txBody>
                  <a:tcPr marL="7620" marR="7620" marT="7620" marB="0" anchor="b"/>
                </a:tc>
                <a:tc>
                  <a:txBody>
                    <a:bodyPr/>
                    <a:lstStyle/>
                    <a:p>
                      <a:pPr algn="l" fontAlgn="b"/>
                      <a:r>
                        <a:rPr lang="sv-SE" sz="1100" b="0" i="0" u="none" strike="noStrike" dirty="0" smtClean="0">
                          <a:solidFill>
                            <a:srgbClr val="000000"/>
                          </a:solidFill>
                          <a:effectLst/>
                          <a:latin typeface="+mn-lt"/>
                        </a:rPr>
                        <a:t>7 Dec-18</a:t>
                      </a:r>
                      <a:endParaRPr lang="sv-SE" sz="1100" b="0" i="0" u="none" strike="noStrike" dirty="0">
                        <a:solidFill>
                          <a:srgbClr val="000000"/>
                        </a:solidFill>
                        <a:effectLst/>
                        <a:latin typeface="+mn-lt"/>
                      </a:endParaRPr>
                    </a:p>
                  </a:txBody>
                  <a:tcPr/>
                </a:tc>
                <a:tc>
                  <a:txBody>
                    <a:bodyPr/>
                    <a:lstStyle/>
                    <a:p>
                      <a:r>
                        <a:rPr lang="en-US" sz="1600" dirty="0" smtClean="0"/>
                        <a:t>3</a:t>
                      </a:r>
                      <a:endParaRPr lang="en-US" sz="1600" dirty="0"/>
                    </a:p>
                  </a:txBody>
                  <a:tcPr/>
                </a:tc>
                <a:tc>
                  <a:txBody>
                    <a:bodyPr/>
                    <a:lstStyle/>
                    <a:p>
                      <a:r>
                        <a:rPr lang="en-US" dirty="0" smtClean="0">
                          <a:solidFill>
                            <a:schemeClr val="tx1"/>
                          </a:solidFill>
                        </a:rPr>
                        <a:t>-89</a:t>
                      </a:r>
                      <a:endParaRPr lang="en-US" dirty="0">
                        <a:solidFill>
                          <a:schemeClr val="tx1"/>
                        </a:solidFill>
                      </a:endParaRPr>
                    </a:p>
                  </a:txBody>
                  <a:tcPr>
                    <a:solidFill>
                      <a:srgbClr val="FF0000"/>
                    </a:solidFill>
                  </a:tcPr>
                </a:tc>
                <a:tc>
                  <a:txBody>
                    <a:bodyPr/>
                    <a:lstStyle/>
                    <a:p>
                      <a:r>
                        <a:rPr lang="en-US" sz="1000" dirty="0" smtClean="0"/>
                        <a:t>This is a knock-on effect from the start of RFQ machining. If delivery date</a:t>
                      </a:r>
                      <a:r>
                        <a:rPr lang="en-US" sz="1000" baseline="0" dirty="0" smtClean="0"/>
                        <a:t> of RFQ is met, this will also be met</a:t>
                      </a:r>
                      <a:endParaRPr lang="en-US" sz="1000" dirty="0"/>
                    </a:p>
                  </a:txBody>
                  <a:tcPr/>
                </a:tc>
              </a:tr>
              <a:tr h="492513">
                <a:tc>
                  <a:txBody>
                    <a:bodyPr/>
                    <a:lstStyle/>
                    <a:p>
                      <a:pPr algn="l" fontAlgn="b"/>
                      <a:r>
                        <a:rPr lang="en-US" sz="1100" b="0" i="0" u="none" strike="noStrike" dirty="0" smtClean="0">
                          <a:solidFill>
                            <a:srgbClr val="000000"/>
                          </a:solidFill>
                          <a:effectLst/>
                          <a:latin typeface="Calibri"/>
                        </a:rPr>
                        <a:t>A20161620</a:t>
                      </a:r>
                      <a:endParaRPr lang="en-US" sz="1100" b="0" i="0" u="none" strike="noStrike" dirty="0">
                        <a:solidFill>
                          <a:srgbClr val="000000"/>
                        </a:solidFill>
                        <a:effectLst/>
                        <a:latin typeface="Calibri"/>
                      </a:endParaRPr>
                    </a:p>
                  </a:txBody>
                  <a:tcPr marL="7620" marR="7620" marT="7620" marB="0" anchor="b"/>
                </a:tc>
                <a:tc>
                  <a:txBody>
                    <a:bodyPr/>
                    <a:lstStyle/>
                    <a:p>
                      <a:pPr algn="l" fontAlgn="b"/>
                      <a:r>
                        <a:rPr lang="en-US" sz="1100" b="0" i="0" u="none" strike="noStrike" dirty="0">
                          <a:solidFill>
                            <a:srgbClr val="000000"/>
                          </a:solidFill>
                          <a:effectLst/>
                          <a:latin typeface="Calibri"/>
                        </a:rPr>
                        <a:t>LEVEL1.1G.ACCSYS.WP02.Beam commissioning completed for ISRC-LEBT-RFQ-MEBT</a:t>
                      </a:r>
                    </a:p>
                  </a:txBody>
                  <a:tcPr marL="7620" marR="7620" marT="7620" marB="0" anchor="b"/>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100" b="0" i="0" u="none" strike="noStrike" dirty="0" smtClean="0">
                          <a:solidFill>
                            <a:srgbClr val="000000"/>
                          </a:solidFill>
                          <a:effectLst/>
                          <a:latin typeface="+mn-lt"/>
                        </a:rPr>
                        <a:t>08-oct-18</a:t>
                      </a:r>
                    </a:p>
                  </a:txBody>
                  <a:tcPr/>
                </a:tc>
                <a:tc>
                  <a:txBody>
                    <a:bodyPr/>
                    <a:lstStyle/>
                    <a:p>
                      <a:pPr algn="l" fontAlgn="b"/>
                      <a:r>
                        <a:rPr lang="sv-SE" sz="1100" b="0" i="0" u="none" strike="noStrike" dirty="0" smtClean="0">
                          <a:solidFill>
                            <a:srgbClr val="000000"/>
                          </a:solidFill>
                          <a:effectLst/>
                          <a:latin typeface="+mn-lt"/>
                        </a:rPr>
                        <a:t>11</a:t>
                      </a:r>
                      <a:r>
                        <a:rPr lang="sv-SE" sz="1100" b="0" i="0" u="none" strike="noStrike" baseline="0" dirty="0" smtClean="0">
                          <a:solidFill>
                            <a:srgbClr val="000000"/>
                          </a:solidFill>
                          <a:effectLst/>
                          <a:latin typeface="+mn-lt"/>
                        </a:rPr>
                        <a:t> Mar</a:t>
                      </a:r>
                      <a:r>
                        <a:rPr lang="sv-SE" sz="1100" b="0" i="0" u="none" strike="noStrike" dirty="0" smtClean="0">
                          <a:solidFill>
                            <a:srgbClr val="000000"/>
                          </a:solidFill>
                          <a:effectLst/>
                          <a:latin typeface="+mn-lt"/>
                        </a:rPr>
                        <a:t>-19</a:t>
                      </a:r>
                      <a:endParaRPr lang="sv-SE" sz="1100" b="0" i="0" u="none" strike="noStrike" dirty="0">
                        <a:solidFill>
                          <a:srgbClr val="000000"/>
                        </a:solidFill>
                        <a:effectLst/>
                        <a:latin typeface="+mn-lt"/>
                      </a:endParaRPr>
                    </a:p>
                  </a:txBody>
                  <a:tcPr/>
                </a:tc>
                <a:tc>
                  <a:txBody>
                    <a:bodyPr/>
                    <a:lstStyle/>
                    <a:p>
                      <a:r>
                        <a:rPr lang="en-US" sz="1600" dirty="0" smtClean="0"/>
                        <a:t>-10</a:t>
                      </a:r>
                      <a:endParaRPr lang="en-US" sz="1600" dirty="0"/>
                    </a:p>
                  </a:txBody>
                  <a:tcPr/>
                </a:tc>
                <a:tc>
                  <a:txBody>
                    <a:bodyPr/>
                    <a:lstStyle/>
                    <a:p>
                      <a:r>
                        <a:rPr lang="en-US" dirty="0" smtClean="0">
                          <a:solidFill>
                            <a:schemeClr val="tx1"/>
                          </a:solidFill>
                        </a:rPr>
                        <a:t>-100</a:t>
                      </a:r>
                      <a:endParaRPr lang="en-US" dirty="0">
                        <a:solidFill>
                          <a:schemeClr val="tx1"/>
                        </a:solidFill>
                      </a:endParaRPr>
                    </a:p>
                  </a:txBody>
                  <a:tcPr>
                    <a:solidFill>
                      <a:srgbClr val="FF0000"/>
                    </a:solidFill>
                  </a:tcPr>
                </a:tc>
                <a:tc>
                  <a:txBody>
                    <a:bodyPr/>
                    <a:lstStyle/>
                    <a:p>
                      <a:endParaRPr lang="en-US" dirty="0"/>
                    </a:p>
                  </a:txBody>
                  <a:tcPr/>
                </a:tc>
              </a:tr>
              <a:tr h="543647">
                <a:tc>
                  <a:txBody>
                    <a:bodyPr/>
                    <a:lstStyle/>
                    <a:p>
                      <a:pPr algn="l" fontAlgn="b"/>
                      <a:r>
                        <a:rPr lang="en-US" sz="1100" b="0" i="0" u="none" strike="noStrike" dirty="0" smtClean="0">
                          <a:solidFill>
                            <a:srgbClr val="000000"/>
                          </a:solidFill>
                          <a:effectLst/>
                          <a:latin typeface="Calibri"/>
                        </a:rPr>
                        <a:t>A20161630</a:t>
                      </a:r>
                      <a:endParaRPr lang="en-US" sz="1100" b="0" i="0" u="none" strike="noStrike" dirty="0">
                        <a:solidFill>
                          <a:srgbClr val="000000"/>
                        </a:solidFill>
                        <a:effectLst/>
                        <a:latin typeface="Calibri"/>
                      </a:endParaRPr>
                    </a:p>
                  </a:txBody>
                  <a:tcPr marL="7620" marR="7620" marT="7620" marB="0" anchor="b"/>
                </a:tc>
                <a:tc>
                  <a:txBody>
                    <a:bodyPr/>
                    <a:lstStyle/>
                    <a:p>
                      <a:pPr algn="l" fontAlgn="b"/>
                      <a:r>
                        <a:rPr lang="en-US" sz="1100" b="0" i="0" u="none" strike="noStrike" dirty="0">
                          <a:solidFill>
                            <a:srgbClr val="000000"/>
                          </a:solidFill>
                          <a:effectLst/>
                          <a:latin typeface="Calibri"/>
                        </a:rPr>
                        <a:t>LEVEL1.1G.ACCSYS.WP02.Beam commissioning completed for NCFE but DTL5</a:t>
                      </a:r>
                    </a:p>
                  </a:txBody>
                  <a:tcPr marL="7620" marR="7620" marT="7620" marB="0" anchor="b"/>
                </a:tc>
                <a:tc>
                  <a:txBody>
                    <a:bodyPr/>
                    <a:lstStyle/>
                    <a:p>
                      <a:r>
                        <a:rPr lang="en-US" sz="1100" dirty="0" smtClean="0"/>
                        <a:t>25-feb-19</a:t>
                      </a:r>
                      <a:endParaRPr lang="en-US" sz="1100" dirty="0"/>
                    </a:p>
                  </a:txBody>
                  <a:tcPr/>
                </a:tc>
                <a:tc>
                  <a:txBody>
                    <a:bodyPr/>
                    <a:lstStyle/>
                    <a:p>
                      <a:pPr algn="l" fontAlgn="b"/>
                      <a:r>
                        <a:rPr lang="sv-SE" sz="1100" b="0" i="0" u="none" strike="noStrike" baseline="0" dirty="0" smtClean="0">
                          <a:solidFill>
                            <a:srgbClr val="000000"/>
                          </a:solidFill>
                          <a:effectLst/>
                          <a:latin typeface="+mn-lt"/>
                        </a:rPr>
                        <a:t>14 Oct-</a:t>
                      </a:r>
                      <a:r>
                        <a:rPr lang="sv-SE" sz="1100" b="0" i="0" u="none" strike="noStrike" dirty="0" smtClean="0">
                          <a:solidFill>
                            <a:srgbClr val="000000"/>
                          </a:solidFill>
                          <a:effectLst/>
                          <a:latin typeface="+mn-lt"/>
                        </a:rPr>
                        <a:t>19</a:t>
                      </a:r>
                      <a:endParaRPr lang="sv-SE" sz="1100" b="0" i="0" u="none" strike="noStrike" dirty="0">
                        <a:solidFill>
                          <a:srgbClr val="000000"/>
                        </a:solidFill>
                        <a:effectLst/>
                        <a:latin typeface="+mn-lt"/>
                      </a:endParaRPr>
                    </a:p>
                  </a:txBody>
                  <a:tcPr/>
                </a:tc>
                <a:tc>
                  <a:txBody>
                    <a:bodyPr/>
                    <a:lstStyle/>
                    <a:p>
                      <a:r>
                        <a:rPr lang="en-US" sz="1600" dirty="0" smtClean="0"/>
                        <a:t>-43</a:t>
                      </a:r>
                      <a:endParaRPr lang="en-US" sz="1600" dirty="0"/>
                    </a:p>
                  </a:txBody>
                  <a:tcPr/>
                </a:tc>
                <a:tc>
                  <a:txBody>
                    <a:bodyPr/>
                    <a:lstStyle/>
                    <a:p>
                      <a:r>
                        <a:rPr lang="en-US" dirty="0" smtClean="0">
                          <a:solidFill>
                            <a:schemeClr val="tx1"/>
                          </a:solidFill>
                        </a:rPr>
                        <a:t>-138</a:t>
                      </a:r>
                      <a:endParaRPr lang="en-US" dirty="0">
                        <a:solidFill>
                          <a:schemeClr val="tx1"/>
                        </a:solidFill>
                      </a:endParaRPr>
                    </a:p>
                  </a:txBody>
                  <a:tcPr>
                    <a:solidFill>
                      <a:srgbClr val="FF0000"/>
                    </a:solidFill>
                  </a:tcPr>
                </a:tc>
                <a:tc>
                  <a:txBody>
                    <a:bodyPr/>
                    <a:lstStyle/>
                    <a:p>
                      <a:r>
                        <a:rPr lang="en-US" sz="1000" dirty="0" err="1" smtClean="0"/>
                        <a:t>Replanning</a:t>
                      </a:r>
                      <a:r>
                        <a:rPr lang="en-US" sz="1000" baseline="0" dirty="0" smtClean="0"/>
                        <a:t> with INFN </a:t>
                      </a:r>
                      <a:r>
                        <a:rPr lang="en-US" sz="1000" baseline="0" dirty="0" err="1" smtClean="0"/>
                        <a:t>Legnaro</a:t>
                      </a:r>
                      <a:r>
                        <a:rPr lang="en-US" sz="1000" baseline="0" dirty="0" smtClean="0"/>
                        <a:t> underway to return to  baseline date</a:t>
                      </a:r>
                      <a:endParaRPr lang="en-US" sz="1000" dirty="0"/>
                    </a:p>
                  </a:txBody>
                  <a:tcPr/>
                </a:tc>
              </a:tr>
              <a:tr h="641225">
                <a:tc>
                  <a:txBody>
                    <a:bodyPr/>
                    <a:lstStyle/>
                    <a:p>
                      <a:pPr algn="l" fontAlgn="b"/>
                      <a:r>
                        <a:rPr lang="en-US" sz="1100" b="0" i="0" u="none" strike="noStrike" dirty="0" smtClean="0">
                          <a:solidFill>
                            <a:srgbClr val="000000"/>
                          </a:solidFill>
                          <a:effectLst/>
                          <a:latin typeface="Calibri"/>
                        </a:rPr>
                        <a:t>A49760</a:t>
                      </a:r>
                      <a:endParaRPr lang="en-US" sz="1100" b="0" i="0" u="none" strike="noStrike" dirty="0">
                        <a:solidFill>
                          <a:srgbClr val="000000"/>
                        </a:solidFill>
                        <a:effectLst/>
                        <a:latin typeface="Calibri"/>
                      </a:endParaRPr>
                    </a:p>
                  </a:txBody>
                  <a:tcPr marL="7620" marR="7620" marT="7620" marB="0" anchor="b"/>
                </a:tc>
                <a:tc>
                  <a:txBody>
                    <a:bodyPr/>
                    <a:lstStyle/>
                    <a:p>
                      <a:pPr algn="l" fontAlgn="b"/>
                      <a:r>
                        <a:rPr lang="en-US" sz="1100" b="0" i="0" u="none" strike="noStrike" dirty="0">
                          <a:solidFill>
                            <a:srgbClr val="000000"/>
                          </a:solidFill>
                          <a:effectLst/>
                          <a:latin typeface="Calibri"/>
                        </a:rPr>
                        <a:t>LEVEL1.1G.ACCSYS.WP08.RF system for MB ready</a:t>
                      </a:r>
                    </a:p>
                  </a:txBody>
                  <a:tcPr marL="7620" marR="7620" marT="7620" marB="0" anchor="b"/>
                </a:tc>
                <a:tc>
                  <a:txBody>
                    <a:bodyPr/>
                    <a:lstStyle/>
                    <a:p>
                      <a:r>
                        <a:rPr lang="en-US" sz="1100" dirty="0" smtClean="0"/>
                        <a:t>13-may-19</a:t>
                      </a:r>
                      <a:endParaRPr lang="en-US" sz="1100" dirty="0"/>
                    </a:p>
                  </a:txBody>
                  <a:tcPr/>
                </a:tc>
                <a:tc>
                  <a:txBody>
                    <a:bodyPr/>
                    <a:lstStyle/>
                    <a:p>
                      <a:r>
                        <a:rPr lang="en-US" sz="1100" baseline="0" dirty="0" smtClean="0">
                          <a:solidFill>
                            <a:srgbClr val="000000"/>
                          </a:solidFill>
                        </a:rPr>
                        <a:t>22 Oct</a:t>
                      </a:r>
                      <a:r>
                        <a:rPr lang="en-US" sz="1100" dirty="0" smtClean="0">
                          <a:solidFill>
                            <a:srgbClr val="000000"/>
                          </a:solidFill>
                        </a:rPr>
                        <a:t>-19</a:t>
                      </a:r>
                      <a:endParaRPr lang="en-US" sz="1100" dirty="0">
                        <a:solidFill>
                          <a:srgbClr val="000000"/>
                        </a:solidFill>
                      </a:endParaRPr>
                    </a:p>
                  </a:txBody>
                  <a:tcPr/>
                </a:tc>
                <a:tc>
                  <a:txBody>
                    <a:bodyPr/>
                    <a:lstStyle/>
                    <a:p>
                      <a:r>
                        <a:rPr lang="en-US" sz="1600" dirty="0" smtClean="0"/>
                        <a:t>-14</a:t>
                      </a:r>
                      <a:endParaRPr lang="en-US" sz="1600" dirty="0"/>
                    </a:p>
                  </a:txBody>
                  <a:tcPr/>
                </a:tc>
                <a:tc>
                  <a:txBody>
                    <a:bodyPr/>
                    <a:lstStyle/>
                    <a:p>
                      <a:r>
                        <a:rPr lang="en-US" dirty="0" smtClean="0">
                          <a:solidFill>
                            <a:schemeClr val="tx1"/>
                          </a:solidFill>
                        </a:rPr>
                        <a:t>-64</a:t>
                      </a:r>
                      <a:endParaRPr lang="en-US" dirty="0">
                        <a:solidFill>
                          <a:schemeClr val="tx1"/>
                        </a:solidFill>
                      </a:endParaRPr>
                    </a:p>
                  </a:txBody>
                  <a:tcPr>
                    <a:solidFill>
                      <a:srgbClr val="FF0000"/>
                    </a:solidFill>
                  </a:tcPr>
                </a:tc>
                <a:tc>
                  <a:txBody>
                    <a:bodyPr/>
                    <a:lstStyle/>
                    <a:p>
                      <a:r>
                        <a:rPr lang="en-US" sz="1000" dirty="0" err="1" smtClean="0"/>
                        <a:t>Replanning</a:t>
                      </a:r>
                      <a:r>
                        <a:rPr lang="en-US" sz="1000" dirty="0" smtClean="0"/>
                        <a:t> of WP8 underway to optimize schedule &amp;</a:t>
                      </a:r>
                      <a:r>
                        <a:rPr lang="en-US" sz="1000" baseline="0" dirty="0" smtClean="0"/>
                        <a:t> move this milestone back</a:t>
                      </a:r>
                      <a:endParaRPr lang="en-US" sz="1000" dirty="0"/>
                    </a:p>
                  </a:txBody>
                  <a:tcPr/>
                </a:tc>
              </a:tr>
              <a:tr h="392167">
                <a:tc>
                  <a:txBody>
                    <a:bodyPr/>
                    <a:lstStyle/>
                    <a:p>
                      <a:pPr algn="l" fontAlgn="b"/>
                      <a:r>
                        <a:rPr lang="sv-SE" sz="1100" b="0" i="0" u="none" strike="noStrike" dirty="0" smtClean="0">
                          <a:solidFill>
                            <a:srgbClr val="000000"/>
                          </a:solidFill>
                          <a:effectLst/>
                          <a:latin typeface="Calibri"/>
                        </a:rPr>
                        <a:t>A20141030</a:t>
                      </a:r>
                      <a:endParaRPr lang="sv-SE" sz="1100" b="0" i="0" u="none" strike="noStrike" dirty="0">
                        <a:solidFill>
                          <a:srgbClr val="000000"/>
                        </a:solidFill>
                        <a:effectLst/>
                        <a:latin typeface="Calibri"/>
                      </a:endParaRPr>
                    </a:p>
                  </a:txBody>
                  <a:tcPr marL="7620" marR="7620" marT="7620" marB="0" anchor="b"/>
                </a:tc>
                <a:tc>
                  <a:txBody>
                    <a:bodyPr/>
                    <a:lstStyle/>
                    <a:p>
                      <a:pPr algn="l" fontAlgn="b"/>
                      <a:r>
                        <a:rPr lang="en-US" sz="1100" b="0" i="0" u="none" strike="noStrike" dirty="0" smtClean="0">
                          <a:solidFill>
                            <a:srgbClr val="000000"/>
                          </a:solidFill>
                          <a:effectLst/>
                          <a:latin typeface="+mn-lt"/>
                        </a:rPr>
                        <a:t>LEVEL1.1G.ACCSYS.First Protons on Target, 570 MeV</a:t>
                      </a:r>
                      <a:endParaRPr lang="sv-SE" sz="1100" b="0" i="0" u="none" strike="noStrike" dirty="0">
                        <a:solidFill>
                          <a:srgbClr val="000000"/>
                        </a:solidFill>
                        <a:effectLst/>
                        <a:latin typeface="Calibri"/>
                      </a:endParaRPr>
                    </a:p>
                  </a:txBody>
                  <a:tcPr marL="7620" marR="7620" marT="7620" marB="0" anchor="b"/>
                </a:tc>
                <a:tc>
                  <a:txBody>
                    <a:bodyPr/>
                    <a:lstStyle/>
                    <a:p>
                      <a:r>
                        <a:rPr lang="en-US" sz="1100" dirty="0" smtClean="0"/>
                        <a:t>28-jun-19</a:t>
                      </a:r>
                      <a:endParaRPr lang="en-US" sz="1100" dirty="0"/>
                    </a:p>
                  </a:txBody>
                  <a:tcPr/>
                </a:tc>
                <a:tc>
                  <a:txBody>
                    <a:bodyPr/>
                    <a:lstStyle/>
                    <a:p>
                      <a:r>
                        <a:rPr lang="sv-SE" sz="1100" dirty="0" smtClean="0">
                          <a:solidFill>
                            <a:srgbClr val="000000"/>
                          </a:solidFill>
                        </a:rPr>
                        <a:t>1 jul-19</a:t>
                      </a:r>
                      <a:endParaRPr lang="sv-SE" sz="1100" dirty="0">
                        <a:solidFill>
                          <a:srgbClr val="000000"/>
                        </a:solidFill>
                      </a:endParaRPr>
                    </a:p>
                  </a:txBody>
                  <a:tcPr/>
                </a:tc>
                <a:tc>
                  <a:txBody>
                    <a:bodyPr/>
                    <a:lstStyle/>
                    <a:p>
                      <a:r>
                        <a:rPr lang="sv-SE" sz="1600" dirty="0" smtClean="0"/>
                        <a:t>0</a:t>
                      </a:r>
                      <a:endParaRPr lang="sv-SE" sz="1600" dirty="0"/>
                    </a:p>
                  </a:txBody>
                  <a:tcPr/>
                </a:tc>
                <a:tc>
                  <a:txBody>
                    <a:bodyPr/>
                    <a:lstStyle/>
                    <a:p>
                      <a:r>
                        <a:rPr lang="sv-SE" dirty="0" smtClean="0"/>
                        <a:t>0</a:t>
                      </a:r>
                      <a:endParaRPr lang="sv-SE" dirty="0"/>
                    </a:p>
                  </a:txBody>
                  <a:tcPr>
                    <a:solidFill>
                      <a:srgbClr val="00B050"/>
                    </a:solidFill>
                  </a:tcPr>
                </a:tc>
                <a:tc>
                  <a:txBody>
                    <a:bodyPr/>
                    <a:lstStyle/>
                    <a:p>
                      <a:endParaRPr lang="en-US" dirty="0"/>
                    </a:p>
                  </a:txBody>
                  <a:tcPr/>
                </a:tc>
              </a:tr>
              <a:tr h="392167">
                <a:tc>
                  <a:txBody>
                    <a:bodyPr/>
                    <a:lstStyle/>
                    <a:p>
                      <a:pPr algn="l" fontAlgn="b"/>
                      <a:r>
                        <a:rPr lang="sv-SE" sz="1100" b="0" i="0" u="none" strike="noStrike" dirty="0" smtClean="0">
                          <a:solidFill>
                            <a:srgbClr val="000000"/>
                          </a:solidFill>
                          <a:effectLst/>
                          <a:latin typeface="Calibri"/>
                        </a:rPr>
                        <a:t>A20161650</a:t>
                      </a:r>
                      <a:endParaRPr lang="sv-SE" sz="1100" b="0" i="0" u="none" strike="noStrike" dirty="0">
                        <a:solidFill>
                          <a:srgbClr val="000000"/>
                        </a:solidFill>
                        <a:effectLst/>
                        <a:latin typeface="Calibri"/>
                      </a:endParaRPr>
                    </a:p>
                  </a:txBody>
                  <a:tcPr marL="7620" marR="7620" marT="7620" marB="0" anchor="b"/>
                </a:tc>
                <a:tc>
                  <a:txBody>
                    <a:bodyPr/>
                    <a:lstStyle/>
                    <a:p>
                      <a:pPr algn="l" fontAlgn="b"/>
                      <a:r>
                        <a:rPr lang="sv-SE" sz="1100" b="0" i="0" u="none" strike="noStrike" dirty="0">
                          <a:solidFill>
                            <a:srgbClr val="000000"/>
                          </a:solidFill>
                          <a:effectLst/>
                          <a:latin typeface="Calibri"/>
                        </a:rPr>
                        <a:t>LEVEL1.1G.ACCSYS.WP05.1-11 High Beta Cryomodules installed</a:t>
                      </a:r>
                    </a:p>
                  </a:txBody>
                  <a:tcPr marL="7620" marR="7620" marT="7620" marB="0" anchor="b"/>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100" b="0" i="0" u="none" strike="noStrike" dirty="0" smtClean="0">
                          <a:solidFill>
                            <a:srgbClr val="000000"/>
                          </a:solidFill>
                          <a:effectLst/>
                          <a:latin typeface="+mn-lt"/>
                        </a:rPr>
                        <a:t>02-jun-21</a:t>
                      </a:r>
                    </a:p>
                  </a:txBody>
                  <a:tcPr/>
                </a:tc>
                <a:tc>
                  <a:txBody>
                    <a:bodyPr/>
                    <a:lstStyle/>
                    <a:p>
                      <a:pPr algn="l" fontAlgn="b"/>
                      <a:r>
                        <a:rPr lang="sv-SE" sz="1100" b="0" i="0" u="none" strike="noStrike" dirty="0">
                          <a:solidFill>
                            <a:srgbClr val="000000"/>
                          </a:solidFill>
                          <a:effectLst/>
                          <a:latin typeface="Calibri"/>
                        </a:rPr>
                        <a:t>02-jun-21</a:t>
                      </a:r>
                    </a:p>
                  </a:txBody>
                  <a:tcPr marL="7620" marR="7620" marT="7620" marB="0" anchor="b"/>
                </a:tc>
                <a:tc>
                  <a:txBody>
                    <a:bodyPr/>
                    <a:lstStyle/>
                    <a:p>
                      <a:r>
                        <a:rPr lang="sv-SE" sz="1600" dirty="0" smtClean="0"/>
                        <a:t>0</a:t>
                      </a:r>
                      <a:endParaRPr lang="sv-SE" sz="1600" dirty="0"/>
                    </a:p>
                  </a:txBody>
                  <a:tcPr/>
                </a:tc>
                <a:tc>
                  <a:txBody>
                    <a:bodyPr/>
                    <a:lstStyle/>
                    <a:p>
                      <a:r>
                        <a:rPr lang="sv-SE" dirty="0" smtClean="0"/>
                        <a:t>0</a:t>
                      </a:r>
                      <a:endParaRPr lang="sv-SE" dirty="0"/>
                    </a:p>
                  </a:txBody>
                  <a:tcPr>
                    <a:solidFill>
                      <a:srgbClr val="00B050"/>
                    </a:solidFill>
                  </a:tcPr>
                </a:tc>
                <a:tc>
                  <a:txBody>
                    <a:bodyPr/>
                    <a:lstStyle/>
                    <a:p>
                      <a:endParaRPr lang="en-US" dirty="0"/>
                    </a:p>
                  </a:txBody>
                  <a:tcPr/>
                </a:tc>
              </a:tr>
              <a:tr h="390311">
                <a:tc>
                  <a:txBody>
                    <a:bodyPr/>
                    <a:lstStyle/>
                    <a:p>
                      <a:pPr algn="l" fontAlgn="b"/>
                      <a:r>
                        <a:rPr lang="sv-SE" sz="1100" b="0" i="0" u="none" strike="noStrike" dirty="0" smtClean="0">
                          <a:solidFill>
                            <a:srgbClr val="000000"/>
                          </a:solidFill>
                          <a:effectLst/>
                          <a:latin typeface="Calibri"/>
                        </a:rPr>
                        <a:t>A20161660</a:t>
                      </a:r>
                      <a:endParaRPr lang="sv-SE" sz="1100" b="0" i="0" u="none" strike="noStrike" dirty="0">
                        <a:solidFill>
                          <a:srgbClr val="000000"/>
                        </a:solidFill>
                        <a:effectLst/>
                        <a:latin typeface="Calibri"/>
                      </a:endParaRPr>
                    </a:p>
                  </a:txBody>
                  <a:tcPr marL="7620" marR="7620" marT="7620" marB="0" anchor="b"/>
                </a:tc>
                <a:tc>
                  <a:txBody>
                    <a:bodyPr/>
                    <a:lstStyle/>
                    <a:p>
                      <a:pPr algn="l" fontAlgn="b"/>
                      <a:r>
                        <a:rPr lang="sv-SE" sz="1100" b="0" i="0" u="none" strike="noStrike" dirty="0">
                          <a:solidFill>
                            <a:srgbClr val="000000"/>
                          </a:solidFill>
                          <a:effectLst/>
                          <a:latin typeface="Calibri"/>
                        </a:rPr>
                        <a:t>LEVEL1.1G.ACCSYS.WP05.12-21 High Beta Cryomodules installed</a:t>
                      </a:r>
                    </a:p>
                  </a:txBody>
                  <a:tcPr marL="7620" marR="7620" marT="7620" marB="0" anchor="b"/>
                </a:tc>
                <a:tc>
                  <a:txBody>
                    <a:bodyPr/>
                    <a:lstStyle/>
                    <a:p>
                      <a:r>
                        <a:rPr lang="en-US" sz="1100" dirty="0" smtClean="0"/>
                        <a:t>04-jul-22</a:t>
                      </a:r>
                      <a:endParaRPr lang="en-US" sz="1100" dirty="0"/>
                    </a:p>
                  </a:txBody>
                  <a:tcPr/>
                </a:tc>
                <a:tc>
                  <a:txBody>
                    <a:bodyPr/>
                    <a:lstStyle/>
                    <a:p>
                      <a:pPr algn="l" fontAlgn="b"/>
                      <a:r>
                        <a:rPr lang="sv-SE" sz="1100" b="0" i="0" u="none" strike="noStrike" dirty="0" smtClean="0">
                          <a:solidFill>
                            <a:srgbClr val="000000"/>
                          </a:solidFill>
                          <a:effectLst/>
                          <a:latin typeface="Calibri"/>
                        </a:rPr>
                        <a:t>04-Jul-22</a:t>
                      </a:r>
                      <a:endParaRPr lang="sv-SE" sz="1100" b="0" i="0" u="none" strike="noStrike" dirty="0">
                        <a:solidFill>
                          <a:srgbClr val="000000"/>
                        </a:solidFill>
                        <a:effectLst/>
                        <a:latin typeface="Calibri"/>
                      </a:endParaRPr>
                    </a:p>
                  </a:txBody>
                  <a:tcPr marL="7620" marR="7620" marT="7620" marB="0" anchor="b"/>
                </a:tc>
                <a:tc>
                  <a:txBody>
                    <a:bodyPr/>
                    <a:lstStyle/>
                    <a:p>
                      <a:r>
                        <a:rPr lang="en-US" sz="1600" dirty="0" smtClean="0"/>
                        <a:t>0</a:t>
                      </a:r>
                      <a:endParaRPr lang="en-US" sz="1600" dirty="0"/>
                    </a:p>
                  </a:txBody>
                  <a:tcPr/>
                </a:tc>
                <a:tc>
                  <a:txBody>
                    <a:bodyPr/>
                    <a:lstStyle/>
                    <a:p>
                      <a:r>
                        <a:rPr lang="en-US" dirty="0" smtClean="0"/>
                        <a:t>0</a:t>
                      </a:r>
                      <a:endParaRPr lang="en-US" dirty="0"/>
                    </a:p>
                  </a:txBody>
                  <a:tcPr>
                    <a:solidFill>
                      <a:srgbClr val="00B050"/>
                    </a:solidFill>
                  </a:tcPr>
                </a:tc>
                <a:tc>
                  <a:txBody>
                    <a:bodyPr/>
                    <a:lstStyle/>
                    <a:p>
                      <a:endParaRPr lang="en-US" dirty="0"/>
                    </a:p>
                  </a:txBody>
                  <a:tcPr/>
                </a:tc>
              </a:tr>
              <a:tr h="543647">
                <a:tc>
                  <a:txBody>
                    <a:bodyPr/>
                    <a:lstStyle/>
                    <a:p>
                      <a:pPr algn="l" fontAlgn="b"/>
                      <a:r>
                        <a:rPr lang="sv-SE" sz="1100" b="0" i="0" u="none" strike="noStrike" dirty="0" smtClean="0">
                          <a:solidFill>
                            <a:srgbClr val="000000"/>
                          </a:solidFill>
                          <a:effectLst/>
                          <a:latin typeface="Calibri"/>
                        </a:rPr>
                        <a:t>A20141040</a:t>
                      </a:r>
                      <a:endParaRPr lang="sv-SE" sz="1100" b="0" i="0" u="none" strike="noStrike" dirty="0">
                        <a:solidFill>
                          <a:srgbClr val="000000"/>
                        </a:solidFill>
                        <a:effectLst/>
                        <a:latin typeface="Calibri"/>
                      </a:endParaRPr>
                    </a:p>
                  </a:txBody>
                  <a:tcPr marL="7620" marR="7620" marT="7620" marB="0" anchor="b"/>
                </a:tc>
                <a:tc>
                  <a:txBody>
                    <a:bodyPr/>
                    <a:lstStyle/>
                    <a:p>
                      <a:pPr algn="l" fontAlgn="b"/>
                      <a:r>
                        <a:rPr lang="sv-SE" sz="1100" b="0" i="0" u="none" strike="noStrike" dirty="0" smtClean="0">
                          <a:solidFill>
                            <a:srgbClr val="000000"/>
                          </a:solidFill>
                          <a:effectLst/>
                          <a:latin typeface="+mn-lt"/>
                        </a:rPr>
                        <a:t>LEVEL1.1G.ACCSYS.Accelerator installed for 2.0 GeV</a:t>
                      </a:r>
                      <a:endParaRPr lang="sv-SE" sz="1100" b="0" i="0" u="none" strike="noStrike" dirty="0">
                        <a:solidFill>
                          <a:srgbClr val="000000"/>
                        </a:solidFill>
                        <a:effectLst/>
                        <a:latin typeface="Calibri"/>
                      </a:endParaRPr>
                    </a:p>
                  </a:txBody>
                  <a:tcPr marL="7620" marR="7620" marT="7620" marB="0" anchor="b"/>
                </a:tc>
                <a:tc>
                  <a:txBody>
                    <a:bodyPr/>
                    <a:lstStyle/>
                    <a:p>
                      <a:r>
                        <a:rPr lang="en-US" sz="1100" dirty="0" smtClean="0"/>
                        <a:t>23-sep-22</a:t>
                      </a:r>
                      <a:endParaRPr lang="en-US" sz="1100" dirty="0"/>
                    </a:p>
                  </a:txBody>
                  <a:tcPr/>
                </a:tc>
                <a:tc>
                  <a:txBody>
                    <a:bodyPr/>
                    <a:lstStyle/>
                    <a:p>
                      <a:pPr algn="l" fontAlgn="b"/>
                      <a:r>
                        <a:rPr lang="sv-SE" sz="1100" b="0" i="0" u="none" strike="noStrike" dirty="0" smtClean="0">
                          <a:solidFill>
                            <a:srgbClr val="000000"/>
                          </a:solidFill>
                          <a:effectLst/>
                          <a:latin typeface="Calibri"/>
                        </a:rPr>
                        <a:t>23-sep-22</a:t>
                      </a:r>
                      <a:endParaRPr lang="sv-SE" sz="1100" b="0" i="0" u="none" strike="noStrike" dirty="0">
                        <a:solidFill>
                          <a:srgbClr val="000000"/>
                        </a:solidFill>
                        <a:effectLst/>
                        <a:latin typeface="Calibri"/>
                      </a:endParaRPr>
                    </a:p>
                  </a:txBody>
                  <a:tcPr marL="7620" marR="7620" marT="7620" marB="0" anchor="b"/>
                </a:tc>
                <a:tc>
                  <a:txBody>
                    <a:bodyPr/>
                    <a:lstStyle/>
                    <a:p>
                      <a:r>
                        <a:rPr lang="en-US" sz="1600" dirty="0" smtClean="0"/>
                        <a:t>0</a:t>
                      </a:r>
                      <a:endParaRPr lang="en-US" sz="1600" dirty="0"/>
                    </a:p>
                  </a:txBody>
                  <a:tcPr/>
                </a:tc>
                <a:tc>
                  <a:txBody>
                    <a:bodyPr/>
                    <a:lstStyle/>
                    <a:p>
                      <a:r>
                        <a:rPr lang="en-US" dirty="0" smtClean="0"/>
                        <a:t>0</a:t>
                      </a:r>
                      <a:endParaRPr lang="en-US" dirty="0"/>
                    </a:p>
                  </a:txBody>
                  <a:tcPr>
                    <a:solidFill>
                      <a:srgbClr val="00B050"/>
                    </a:solidFill>
                  </a:tcPr>
                </a:tc>
                <a:tc>
                  <a:txBody>
                    <a:bodyPr/>
                    <a:lstStyle/>
                    <a:p>
                      <a:endParaRPr lang="en-US" dirty="0"/>
                    </a:p>
                  </a:txBody>
                  <a:tcPr/>
                </a:tc>
              </a:tr>
            </a:tbl>
          </a:graphicData>
        </a:graphic>
      </p:graphicFrame>
      <p:sp>
        <p:nvSpPr>
          <p:cNvPr id="3" name="TextBox 2"/>
          <p:cNvSpPr txBox="1"/>
          <p:nvPr/>
        </p:nvSpPr>
        <p:spPr>
          <a:xfrm>
            <a:off x="3481917" y="910167"/>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542435985"/>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Schedule Variance (SV</a:t>
            </a:r>
            <a:r>
              <a:rPr lang="sv-SE" smtClean="0"/>
              <a:t>) </a:t>
            </a:r>
            <a:r>
              <a:rPr lang="sv-SE"/>
              <a:t/>
            </a:r>
            <a:br>
              <a:rPr lang="sv-SE"/>
            </a:br>
            <a:r>
              <a:rPr lang="sv-SE">
                <a:solidFill>
                  <a:schemeClr val="bg1">
                    <a:lumMod val="75000"/>
                  </a:schemeClr>
                </a:solidFill>
              </a:rPr>
              <a:t>(= Earned – Planned)</a:t>
            </a:r>
            <a:endParaRPr lang="en-US"/>
          </a:p>
        </p:txBody>
      </p:sp>
      <p:sp>
        <p:nvSpPr>
          <p:cNvPr id="4" name="Slide Number Placeholder 3"/>
          <p:cNvSpPr>
            <a:spLocks noGrp="1"/>
          </p:cNvSpPr>
          <p:nvPr>
            <p:ph type="sldNum" sz="quarter" idx="12"/>
          </p:nvPr>
        </p:nvSpPr>
        <p:spPr/>
        <p:txBody>
          <a:bodyPr/>
          <a:lstStyle/>
          <a:p>
            <a:fld id="{551115BC-487E-4422-894C-CB7CD3E79223}" type="slidenum">
              <a:rPr lang="sv-SE" smtClean="0"/>
              <a:t>41</a:t>
            </a:fld>
            <a:endParaRPr lang="sv-SE"/>
          </a:p>
        </p:txBody>
      </p:sp>
      <p:sp>
        <p:nvSpPr>
          <p:cNvPr id="6" name="Content Placeholder 2"/>
          <p:cNvSpPr txBox="1"/>
          <p:nvPr/>
        </p:nvSpPr>
        <p:spPr>
          <a:xfrm>
            <a:off x="179512" y="4077072"/>
            <a:ext cx="8677644" cy="2736304"/>
          </a:xfrm>
          <a:prstGeom prst="rect">
            <a:avLst/>
          </a:prstGeom>
          <a:noFill/>
        </p:spPr>
        <p:txBody>
          <a:bodyPr/>
          <a:lstStyle>
            <a:lvl1pPr marL="0" indent="0" algn="l" defTabSz="457200" rtl="0" eaLnBrk="1" latinLnBrk="0" hangingPunct="1">
              <a:lnSpc>
                <a:spcPts val="2400"/>
              </a:lnSpc>
              <a:spcBef>
                <a:spcPct val="20000"/>
              </a:spcBef>
              <a:spcAft>
                <a:spcPts val="1200"/>
              </a:spcAft>
              <a:buFont typeface="Wingdings" charset="2"/>
              <a:buNone/>
              <a:defRPr sz="2000" kern="1200">
                <a:solidFill>
                  <a:srgbClr val="0094CA"/>
                </a:solidFill>
                <a:latin typeface="+mn-lt"/>
                <a:ea typeface="+mn-ea"/>
                <a:cs typeface="+mn-cs"/>
              </a:defRPr>
            </a:lvl1pPr>
            <a:lvl2pPr marL="457200" indent="0" algn="l" defTabSz="457200" rtl="0" eaLnBrk="1" latinLnBrk="0" hangingPunct="1">
              <a:spcBef>
                <a:spcPct val="20000"/>
              </a:spcBef>
              <a:buFont typeface="Wingdings" charset="2"/>
              <a:buNone/>
              <a:defRPr sz="2000" kern="1200">
                <a:solidFill>
                  <a:srgbClr val="0094CA"/>
                </a:solidFill>
                <a:latin typeface="+mn-lt"/>
                <a:ea typeface="+mn-ea"/>
                <a:cs typeface="+mn-cs"/>
              </a:defRPr>
            </a:lvl2pPr>
            <a:lvl3pPr marL="914400" indent="0" algn="l" defTabSz="457200" rtl="0" eaLnBrk="1" latinLnBrk="0" hangingPunct="1">
              <a:spcBef>
                <a:spcPct val="20000"/>
              </a:spcBef>
              <a:buFont typeface="Wingdings" charset="2"/>
              <a:buNone/>
              <a:defRPr sz="2000" kern="1200">
                <a:solidFill>
                  <a:srgbClr val="0094CA"/>
                </a:solidFill>
                <a:latin typeface="+mn-lt"/>
                <a:ea typeface="+mn-ea"/>
                <a:cs typeface="+mn-cs"/>
              </a:defRPr>
            </a:lvl3pPr>
            <a:lvl4pPr marL="1371600" indent="0" algn="l" defTabSz="457200" rtl="0" eaLnBrk="1" latinLnBrk="0" hangingPunct="1">
              <a:spcBef>
                <a:spcPct val="20000"/>
              </a:spcBef>
              <a:buFont typeface="Wingdings" charset="2"/>
              <a:buNone/>
              <a:defRPr sz="2000" kern="1200">
                <a:solidFill>
                  <a:srgbClr val="0094CA"/>
                </a:solidFill>
                <a:latin typeface="+mn-lt"/>
                <a:ea typeface="+mn-ea"/>
                <a:cs typeface="+mn-cs"/>
              </a:defRPr>
            </a:lvl4pPr>
            <a:lvl5pPr marL="1828800" indent="0" algn="l" defTabSz="457200" rtl="0" eaLnBrk="1" latinLnBrk="0" hangingPunct="1">
              <a:spcBef>
                <a:spcPct val="20000"/>
              </a:spcBef>
              <a:buFont typeface="Wingdings" charset="2"/>
              <a:buNone/>
              <a:defRPr sz="2000" kern="1200">
                <a:solidFill>
                  <a:srgbClr val="0094CA"/>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ct val="0"/>
              </a:spcBef>
              <a:spcAft>
                <a:spcPts val="600"/>
              </a:spcAft>
            </a:pPr>
            <a:r>
              <a:rPr lang="en-GB" dirty="0">
                <a:solidFill>
                  <a:schemeClr val="tx1"/>
                </a:solidFill>
              </a:rPr>
              <a:t>Cum SV is -17.4 M€. Main contributors are:</a:t>
            </a:r>
          </a:p>
          <a:p>
            <a:pPr marL="742950" lvl="1" indent="-285750">
              <a:buFont typeface="Arial"/>
              <a:buChar char="•"/>
            </a:pPr>
            <a:r>
              <a:rPr lang="en-US" sz="1400" dirty="0">
                <a:solidFill>
                  <a:srgbClr val="363636"/>
                </a:solidFill>
              </a:rPr>
              <a:t>Power Converters: -2.8 M€, </a:t>
            </a:r>
            <a:r>
              <a:rPr lang="en-US" sz="1400" dirty="0" smtClean="0">
                <a:solidFill>
                  <a:srgbClr val="363636"/>
                </a:solidFill>
              </a:rPr>
              <a:t>delays </a:t>
            </a:r>
            <a:r>
              <a:rPr lang="en-US" sz="1400" dirty="0">
                <a:solidFill>
                  <a:srgbClr val="363636"/>
                </a:solidFill>
              </a:rPr>
              <a:t>in the delivery of the 330kVA modulator from </a:t>
            </a:r>
            <a:r>
              <a:rPr lang="en-US" sz="1400" dirty="0" err="1" smtClean="0">
                <a:solidFill>
                  <a:srgbClr val="363636"/>
                </a:solidFill>
              </a:rPr>
              <a:t>Ampegon</a:t>
            </a:r>
            <a:r>
              <a:rPr lang="en-US" sz="1400" dirty="0" smtClean="0">
                <a:solidFill>
                  <a:srgbClr val="363636"/>
                </a:solidFill>
              </a:rPr>
              <a:t> </a:t>
            </a:r>
            <a:r>
              <a:rPr lang="en-US" sz="1400" dirty="0">
                <a:solidFill>
                  <a:srgbClr val="363636"/>
                </a:solidFill>
              </a:rPr>
              <a:t>and issuing the call for tender/contracts for the Medium Beta 660kVA modulators</a:t>
            </a:r>
          </a:p>
          <a:p>
            <a:pPr marL="742950" lvl="1" indent="-285750">
              <a:buFont typeface="Arial"/>
              <a:buChar char="•"/>
            </a:pPr>
            <a:r>
              <a:rPr lang="en-US" sz="1400" dirty="0">
                <a:solidFill>
                  <a:srgbClr val="363636"/>
                </a:solidFill>
              </a:rPr>
              <a:t>NCFE: -3.3 M€, P6 schedule not up to date. Some activities in the MEBT WU not reported on.</a:t>
            </a:r>
          </a:p>
          <a:p>
            <a:pPr marL="742950" lvl="1" indent="-285750">
              <a:buFont typeface="Arial"/>
              <a:buChar char="•"/>
            </a:pPr>
            <a:r>
              <a:rPr lang="en-US" sz="1400" dirty="0">
                <a:solidFill>
                  <a:srgbClr val="363636"/>
                </a:solidFill>
              </a:rPr>
              <a:t>RF Systems: -1.9 M€, </a:t>
            </a:r>
          </a:p>
          <a:p>
            <a:pPr marL="742950" lvl="1" indent="-285750">
              <a:buFont typeface="Arial"/>
              <a:buChar char="•"/>
            </a:pPr>
            <a:r>
              <a:rPr lang="en-US" sz="1400" dirty="0">
                <a:solidFill>
                  <a:srgbClr val="363636"/>
                </a:solidFill>
              </a:rPr>
              <a:t>Vacuum: -2.8 M€, P6 needs to be updated once TA has been signed. Frame work agreement still not in place</a:t>
            </a:r>
            <a:r>
              <a:rPr lang="en-US" sz="1400" dirty="0" smtClean="0">
                <a:solidFill>
                  <a:srgbClr val="363636"/>
                </a:solidFill>
              </a:rPr>
              <a:t>.</a:t>
            </a:r>
            <a:endParaRPr lang="en-US" sz="1400" dirty="0">
              <a:solidFill>
                <a:srgbClr val="363636"/>
              </a:solidFill>
            </a:endParaRPr>
          </a:p>
          <a:p>
            <a:pPr marL="742950" lvl="1" indent="-285750">
              <a:buFont typeface="Arial"/>
              <a:buChar char="•"/>
            </a:pPr>
            <a:r>
              <a:rPr lang="en-US" sz="1400" dirty="0">
                <a:solidFill>
                  <a:srgbClr val="363636"/>
                </a:solidFill>
              </a:rPr>
              <a:t>Cryogenics: -1.9 M€, CDS-el &amp; CDS-</a:t>
            </a:r>
            <a:r>
              <a:rPr lang="en-US" sz="1400" dirty="0" err="1">
                <a:solidFill>
                  <a:srgbClr val="363636"/>
                </a:solidFill>
              </a:rPr>
              <a:t>sp</a:t>
            </a:r>
            <a:r>
              <a:rPr lang="en-US" sz="1400" dirty="0">
                <a:solidFill>
                  <a:srgbClr val="363636"/>
                </a:solidFill>
              </a:rPr>
              <a:t> manufacturing late (IKC). Warm piping G02 design shifted</a:t>
            </a:r>
          </a:p>
          <a:p>
            <a:pPr marL="742950" lvl="1" indent="-285750">
              <a:buFont typeface="Arial"/>
              <a:buChar char="•"/>
            </a:pPr>
            <a:r>
              <a:rPr lang="en-US" sz="1400" dirty="0">
                <a:solidFill>
                  <a:srgbClr val="363636"/>
                </a:solidFill>
              </a:rPr>
              <a:t>Beam Diagnostics: -1.2 M€, </a:t>
            </a:r>
            <a:r>
              <a:rPr lang="en-US" sz="1400" dirty="0" err="1">
                <a:solidFill>
                  <a:srgbClr val="363636"/>
                </a:solidFill>
              </a:rPr>
              <a:t>replanning</a:t>
            </a:r>
            <a:r>
              <a:rPr lang="en-US" sz="1400" dirty="0">
                <a:solidFill>
                  <a:srgbClr val="363636"/>
                </a:solidFill>
              </a:rPr>
              <a:t> still ongoing but major part done.</a:t>
            </a:r>
          </a:p>
          <a:p>
            <a:endParaRPr lang="en-GB" sz="2400" dirty="0" smtClean="0">
              <a:solidFill>
                <a:schemeClr val="tx1"/>
              </a:solidFill>
            </a:endParaRPr>
          </a:p>
        </p:txBody>
      </p:sp>
      <p:pic>
        <p:nvPicPr>
          <p:cNvPr id="5" name="Picture 4" descr="&lt;CH228&gt;"/>
          <p:cNvPicPr/>
          <p:nvPr/>
        </p:nvPicPr>
        <p:blipFill>
          <a:blip r:embed="rId3">
            <a:extLst>
              <a:ext uri="{28A0092B-C50C-407E-A947-70E740481C1C}">
                <a14:useLocalDpi xmlns:a14="http://schemas.microsoft.com/office/drawing/2010/main"/>
              </a:ext>
            </a:extLst>
          </a:blip>
          <a:stretch/>
        </p:blipFill>
        <p:spPr>
          <a:xfrm>
            <a:off x="18000" y="1476000"/>
            <a:ext cx="9089881" cy="2601072"/>
          </a:xfrm>
          <a:prstGeom prst="rect">
            <a:avLst/>
          </a:prstGeom>
        </p:spPr>
      </p:pic>
    </p:spTree>
    <p:extLst>
      <p:ext uri="{BB962C8B-B14F-4D97-AF65-F5344CB8AC3E}">
        <p14:creationId xmlns:p14="http://schemas.microsoft.com/office/powerpoint/2010/main" val="1698137731"/>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Cost Variance (CV)</a:t>
            </a:r>
            <a:br>
              <a:rPr lang="en-US" smtClean="0"/>
            </a:br>
            <a:r>
              <a:rPr lang="en-US" smtClean="0">
                <a:solidFill>
                  <a:schemeClr val="bg1">
                    <a:lumMod val="75000"/>
                  </a:schemeClr>
                </a:solidFill>
              </a:rPr>
              <a:t>(= Earned – Actuals)</a:t>
            </a:r>
            <a:endParaRPr lang="en-US">
              <a:solidFill>
                <a:schemeClr val="bg1">
                  <a:lumMod val="75000"/>
                </a:schemeClr>
              </a:solidFill>
            </a:endParaRPr>
          </a:p>
        </p:txBody>
      </p:sp>
      <p:sp>
        <p:nvSpPr>
          <p:cNvPr id="4" name="Slide Number Placeholder 3"/>
          <p:cNvSpPr>
            <a:spLocks noGrp="1"/>
          </p:cNvSpPr>
          <p:nvPr>
            <p:ph type="sldNum" sz="quarter" idx="12"/>
          </p:nvPr>
        </p:nvSpPr>
        <p:spPr/>
        <p:txBody>
          <a:bodyPr/>
          <a:lstStyle/>
          <a:p>
            <a:fld id="{551115BC-487E-4422-894C-CB7CD3E79223}" type="slidenum">
              <a:rPr lang="sv-SE" smtClean="0"/>
              <a:t>42</a:t>
            </a:fld>
            <a:endParaRPr lang="sv-SE"/>
          </a:p>
        </p:txBody>
      </p:sp>
      <p:pic>
        <p:nvPicPr>
          <p:cNvPr id="3" name="Picture 2" descr="&lt;CH227&gt;"/>
          <p:cNvPicPr/>
          <p:nvPr/>
        </p:nvPicPr>
        <p:blipFill>
          <a:blip r:embed="rId3">
            <a:extLst>
              <a:ext uri="{28A0092B-C50C-407E-A947-70E740481C1C}">
                <a14:useLocalDpi xmlns:a14="http://schemas.microsoft.com/office/drawing/2010/main"/>
              </a:ext>
            </a:extLst>
          </a:blip>
          <a:stretch/>
        </p:blipFill>
        <p:spPr>
          <a:xfrm>
            <a:off x="18001" y="1476000"/>
            <a:ext cx="9089881" cy="3177136"/>
          </a:xfrm>
          <a:prstGeom prst="rect">
            <a:avLst/>
          </a:prstGeom>
        </p:spPr>
      </p:pic>
      <p:sp>
        <p:nvSpPr>
          <p:cNvPr id="6" name="Content Placeholder 2"/>
          <p:cNvSpPr txBox="1"/>
          <p:nvPr/>
        </p:nvSpPr>
        <p:spPr>
          <a:xfrm>
            <a:off x="251520" y="4505507"/>
            <a:ext cx="8677644" cy="2348880"/>
          </a:xfrm>
          <a:prstGeom prst="rect">
            <a:avLst/>
          </a:prstGeom>
          <a:noFill/>
        </p:spPr>
        <p:txBody>
          <a:bodyPr/>
          <a:lstStyle>
            <a:lvl1pPr marL="0" indent="0" algn="l" defTabSz="457200" rtl="0" eaLnBrk="1" latinLnBrk="0" hangingPunct="1">
              <a:lnSpc>
                <a:spcPts val="2400"/>
              </a:lnSpc>
              <a:spcBef>
                <a:spcPct val="20000"/>
              </a:spcBef>
              <a:spcAft>
                <a:spcPts val="1200"/>
              </a:spcAft>
              <a:buFont typeface="Wingdings" charset="2"/>
              <a:buNone/>
              <a:defRPr sz="2000" kern="1200">
                <a:solidFill>
                  <a:srgbClr val="0094CA"/>
                </a:solidFill>
                <a:latin typeface="+mn-lt"/>
                <a:ea typeface="+mn-ea"/>
                <a:cs typeface="+mn-cs"/>
              </a:defRPr>
            </a:lvl1pPr>
            <a:lvl2pPr marL="457200" indent="0" algn="l" defTabSz="457200" rtl="0" eaLnBrk="1" latinLnBrk="0" hangingPunct="1">
              <a:spcBef>
                <a:spcPct val="20000"/>
              </a:spcBef>
              <a:buFont typeface="Wingdings" charset="2"/>
              <a:buNone/>
              <a:defRPr sz="2000" kern="1200">
                <a:solidFill>
                  <a:srgbClr val="0094CA"/>
                </a:solidFill>
                <a:latin typeface="+mn-lt"/>
                <a:ea typeface="+mn-ea"/>
                <a:cs typeface="+mn-cs"/>
              </a:defRPr>
            </a:lvl2pPr>
            <a:lvl3pPr marL="914400" indent="0" algn="l" defTabSz="457200" rtl="0" eaLnBrk="1" latinLnBrk="0" hangingPunct="1">
              <a:spcBef>
                <a:spcPct val="20000"/>
              </a:spcBef>
              <a:buFont typeface="Wingdings" charset="2"/>
              <a:buNone/>
              <a:defRPr sz="2000" kern="1200">
                <a:solidFill>
                  <a:srgbClr val="0094CA"/>
                </a:solidFill>
                <a:latin typeface="+mn-lt"/>
                <a:ea typeface="+mn-ea"/>
                <a:cs typeface="+mn-cs"/>
              </a:defRPr>
            </a:lvl3pPr>
            <a:lvl4pPr marL="1371600" indent="0" algn="l" defTabSz="457200" rtl="0" eaLnBrk="1" latinLnBrk="0" hangingPunct="1">
              <a:spcBef>
                <a:spcPct val="20000"/>
              </a:spcBef>
              <a:buFont typeface="Wingdings" charset="2"/>
              <a:buNone/>
              <a:defRPr sz="2000" kern="1200">
                <a:solidFill>
                  <a:srgbClr val="0094CA"/>
                </a:solidFill>
                <a:latin typeface="+mn-lt"/>
                <a:ea typeface="+mn-ea"/>
                <a:cs typeface="+mn-cs"/>
              </a:defRPr>
            </a:lvl4pPr>
            <a:lvl5pPr marL="1828800" indent="0" algn="l" defTabSz="457200" rtl="0" eaLnBrk="1" latinLnBrk="0" hangingPunct="1">
              <a:spcBef>
                <a:spcPct val="20000"/>
              </a:spcBef>
              <a:buFont typeface="Wingdings" charset="2"/>
              <a:buNone/>
              <a:defRPr sz="2000" kern="1200">
                <a:solidFill>
                  <a:srgbClr val="0094CA"/>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ct val="0"/>
              </a:spcBef>
              <a:spcAft>
                <a:spcPts val="600"/>
              </a:spcAft>
            </a:pPr>
            <a:r>
              <a:rPr lang="en-GB" dirty="0">
                <a:solidFill>
                  <a:schemeClr val="tx1"/>
                </a:solidFill>
              </a:rPr>
              <a:t>Cum CV is -1.8 M€. Main contributors are:</a:t>
            </a:r>
          </a:p>
          <a:p>
            <a:pPr marL="742950" lvl="1" indent="-285750">
              <a:buFont typeface="Arial"/>
              <a:buChar char="•"/>
            </a:pPr>
            <a:r>
              <a:rPr lang="en-US" sz="1400" dirty="0">
                <a:solidFill>
                  <a:srgbClr val="363636"/>
                </a:solidFill>
              </a:rPr>
              <a:t>Power Converters: -721 k€, increase on actual cost can be justified on the basis of the "build-to-print" design of the 660kVA modulators (one consultant working full time) and new equipment that has been purchased ahead of time for testing the HV modules, treat the oil, etc.</a:t>
            </a:r>
          </a:p>
          <a:p>
            <a:pPr marL="742950" lvl="1" indent="-285750">
              <a:buFont typeface="Arial"/>
              <a:buChar char="•"/>
            </a:pPr>
            <a:r>
              <a:rPr lang="en-US" sz="1400" dirty="0">
                <a:solidFill>
                  <a:srgbClr val="363636"/>
                </a:solidFill>
              </a:rPr>
              <a:t>Beam Delivery Systems: -300 k€, Mismatch between plan and payments schedule to Aarhus University.</a:t>
            </a:r>
          </a:p>
          <a:p>
            <a:pPr marL="742950" lvl="1" indent="-285750">
              <a:buFont typeface="Arial"/>
              <a:buChar char="•"/>
            </a:pPr>
            <a:r>
              <a:rPr lang="en-US" sz="1400" dirty="0">
                <a:solidFill>
                  <a:srgbClr val="363636"/>
                </a:solidFill>
              </a:rPr>
              <a:t>Beam Diagnostics: -621 k€, arrival of big invoices not in sync with EVM reporting</a:t>
            </a:r>
          </a:p>
          <a:p>
            <a:pPr marL="742950" lvl="1" indent="-285750">
              <a:buFont typeface="Arial"/>
              <a:buChar char="•"/>
            </a:pPr>
            <a:r>
              <a:rPr lang="en-US" sz="1400" dirty="0">
                <a:solidFill>
                  <a:srgbClr val="363636"/>
                </a:solidFill>
              </a:rPr>
              <a:t>Cryogenics: -567 k€, 2 invoices came unexpected this month (not in P6) - </a:t>
            </a:r>
            <a:r>
              <a:rPr lang="en-US" sz="1400" dirty="0" err="1">
                <a:solidFill>
                  <a:srgbClr val="363636"/>
                </a:solidFill>
              </a:rPr>
              <a:t>Linde</a:t>
            </a:r>
            <a:r>
              <a:rPr lang="en-US" sz="1400" dirty="0">
                <a:solidFill>
                  <a:srgbClr val="363636"/>
                </a:solidFill>
              </a:rPr>
              <a:t> for ACCP installation and </a:t>
            </a:r>
            <a:r>
              <a:rPr lang="en-US" sz="1400" dirty="0" err="1">
                <a:solidFill>
                  <a:srgbClr val="363636"/>
                </a:solidFill>
              </a:rPr>
              <a:t>Powerheat</a:t>
            </a:r>
            <a:r>
              <a:rPr lang="en-US" sz="1400" dirty="0">
                <a:solidFill>
                  <a:srgbClr val="363636"/>
                </a:solidFill>
              </a:rPr>
              <a:t> for warm piping change order. More consultant hours than </a:t>
            </a:r>
            <a:r>
              <a:rPr lang="en-US" sz="1400" dirty="0" smtClean="0">
                <a:solidFill>
                  <a:srgbClr val="363636"/>
                </a:solidFill>
              </a:rPr>
              <a:t>planned </a:t>
            </a:r>
            <a:r>
              <a:rPr lang="en-US" sz="1400" dirty="0">
                <a:solidFill>
                  <a:srgbClr val="363636"/>
                </a:solidFill>
              </a:rPr>
              <a:t>for.</a:t>
            </a:r>
          </a:p>
          <a:p>
            <a:pPr>
              <a:spcBef>
                <a:spcPct val="0"/>
              </a:spcBef>
              <a:spcAft>
                <a:spcPts val="600"/>
              </a:spcAft>
            </a:pPr>
            <a:endParaRPr lang="en-GB" dirty="0">
              <a:solidFill>
                <a:schemeClr val="tx1"/>
              </a:solidFill>
            </a:endParaRPr>
          </a:p>
        </p:txBody>
      </p:sp>
    </p:spTree>
    <p:extLst>
      <p:ext uri="{BB962C8B-B14F-4D97-AF65-F5344CB8AC3E}">
        <p14:creationId xmlns:p14="http://schemas.microsoft.com/office/powerpoint/2010/main" val="210872212"/>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Analysis of CVs Exceeding Thresholds</a:t>
            </a:r>
            <a:endParaRPr lang="en-US"/>
          </a:p>
        </p:txBody>
      </p:sp>
      <p:sp>
        <p:nvSpPr>
          <p:cNvPr id="4" name="Slide Number Placeholder 3"/>
          <p:cNvSpPr>
            <a:spLocks noGrp="1"/>
          </p:cNvSpPr>
          <p:nvPr>
            <p:ph type="sldNum" sz="quarter" idx="12"/>
          </p:nvPr>
        </p:nvSpPr>
        <p:spPr/>
        <p:txBody>
          <a:bodyPr/>
          <a:lstStyle/>
          <a:p>
            <a:fld id="{551115BC-487E-4422-894C-CB7CD3E79223}" type="slidenum">
              <a:rPr lang="sv-SE" smtClean="0"/>
              <a:t>43</a:t>
            </a:fld>
            <a:endParaRPr lang="sv-SE"/>
          </a:p>
        </p:txBody>
      </p:sp>
      <p:sp>
        <p:nvSpPr>
          <p:cNvPr id="5" name="TextBox 4"/>
          <p:cNvSpPr txBox="1"/>
          <p:nvPr/>
        </p:nvSpPr>
        <p:spPr>
          <a:xfrm>
            <a:off x="323528" y="1700808"/>
            <a:ext cx="8503840" cy="2031325"/>
          </a:xfrm>
          <a:prstGeom prst="rect">
            <a:avLst/>
          </a:prstGeom>
          <a:noFill/>
          <a:ln w="28575" cmpd="sng">
            <a:solidFill>
              <a:schemeClr val="tx1"/>
            </a:solidFill>
          </a:ln>
        </p:spPr>
        <p:txBody>
          <a:bodyPr wrap="square" rtlCol="0">
            <a:spAutoFit/>
          </a:bodyPr>
          <a:lstStyle/>
          <a:p>
            <a:r>
              <a:rPr lang="en-US" i="1" dirty="0" smtClean="0">
                <a:solidFill>
                  <a:srgbClr val="FF0000"/>
                </a:solidFill>
              </a:rPr>
              <a:t>Work Package</a:t>
            </a:r>
            <a:r>
              <a:rPr lang="en-US" dirty="0" smtClean="0">
                <a:solidFill>
                  <a:srgbClr val="FF0000"/>
                </a:solidFill>
              </a:rPr>
              <a:t>: 11.6 Beam Delivery Systems; 		</a:t>
            </a:r>
            <a:r>
              <a:rPr lang="en-US" i="1" dirty="0" smtClean="0">
                <a:solidFill>
                  <a:srgbClr val="FF0000"/>
                </a:solidFill>
              </a:rPr>
              <a:t>CV =</a:t>
            </a:r>
            <a:r>
              <a:rPr lang="en-US" dirty="0" smtClean="0">
                <a:solidFill>
                  <a:srgbClr val="FF0000"/>
                </a:solidFill>
              </a:rPr>
              <a:t> -300 k€; 	</a:t>
            </a:r>
            <a:r>
              <a:rPr lang="en-US" i="1" dirty="0" smtClean="0">
                <a:solidFill>
                  <a:srgbClr val="FF0000"/>
                </a:solidFill>
              </a:rPr>
              <a:t>CPI =</a:t>
            </a:r>
            <a:r>
              <a:rPr lang="en-US" dirty="0" smtClean="0">
                <a:solidFill>
                  <a:srgbClr val="FF0000"/>
                </a:solidFill>
              </a:rPr>
              <a:t> 0.67</a:t>
            </a:r>
          </a:p>
          <a:p>
            <a:r>
              <a:rPr lang="en-US" i="1" dirty="0" smtClean="0">
                <a:solidFill>
                  <a:srgbClr val="FF0000"/>
                </a:solidFill>
              </a:rPr>
              <a:t>Cause</a:t>
            </a:r>
            <a:r>
              <a:rPr lang="en-US" dirty="0" smtClean="0">
                <a:solidFill>
                  <a:srgbClr val="FF0000"/>
                </a:solidFill>
              </a:rPr>
              <a:t>:</a:t>
            </a:r>
            <a:r>
              <a:rPr lang="en-US" dirty="0" smtClean="0"/>
              <a:t> </a:t>
            </a:r>
            <a:r>
              <a:rPr lang="en-US" dirty="0"/>
              <a:t>Mismatch between plan and payments schedule to Aarhus University.</a:t>
            </a:r>
            <a:endParaRPr lang="en-US" dirty="0" smtClean="0"/>
          </a:p>
          <a:p>
            <a:r>
              <a:rPr lang="en-US" i="1" dirty="0" smtClean="0">
                <a:solidFill>
                  <a:srgbClr val="FF0000"/>
                </a:solidFill>
              </a:rPr>
              <a:t>Impact/consequence: </a:t>
            </a:r>
            <a:r>
              <a:rPr lang="en-US" i="1" dirty="0" smtClean="0">
                <a:solidFill>
                  <a:srgbClr val="000000"/>
                </a:solidFill>
              </a:rPr>
              <a:t>None</a:t>
            </a:r>
          </a:p>
          <a:p>
            <a:r>
              <a:rPr lang="en-US" i="1" dirty="0" smtClean="0">
                <a:solidFill>
                  <a:srgbClr val="FF0000"/>
                </a:solidFill>
              </a:rPr>
              <a:t> Recoverable</a:t>
            </a:r>
            <a:r>
              <a:rPr lang="en-US" dirty="0" smtClean="0">
                <a:solidFill>
                  <a:srgbClr val="FF0000"/>
                </a:solidFill>
              </a:rPr>
              <a:t>: </a:t>
            </a:r>
            <a:r>
              <a:rPr lang="en-US" dirty="0" smtClean="0">
                <a:solidFill>
                  <a:srgbClr val="000000"/>
                </a:solidFill>
              </a:rPr>
              <a:t>Yes</a:t>
            </a:r>
          </a:p>
          <a:p>
            <a:r>
              <a:rPr lang="en-US" i="1" dirty="0" smtClean="0">
                <a:solidFill>
                  <a:srgbClr val="FF0000"/>
                </a:solidFill>
              </a:rPr>
              <a:t>Corrective actions</a:t>
            </a:r>
            <a:r>
              <a:rPr lang="en-US" dirty="0">
                <a:solidFill>
                  <a:srgbClr val="FF0000"/>
                </a:solidFill>
              </a:rPr>
              <a:t>: </a:t>
            </a:r>
            <a:r>
              <a:rPr lang="en-US" dirty="0"/>
              <a:t>Plan beyond currently active activities to match payment schedule more closely.</a:t>
            </a:r>
            <a:endParaRPr lang="en-US" dirty="0" smtClean="0"/>
          </a:p>
          <a:p>
            <a:endParaRPr lang="en-US" dirty="0"/>
          </a:p>
        </p:txBody>
      </p:sp>
    </p:spTree>
    <p:extLst>
      <p:ext uri="{BB962C8B-B14F-4D97-AF65-F5344CB8AC3E}">
        <p14:creationId xmlns:p14="http://schemas.microsoft.com/office/powerpoint/2010/main" val="999467639"/>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Analysis of CVs Exceeding Thresholds</a:t>
            </a:r>
            <a:endParaRPr lang="en-US"/>
          </a:p>
        </p:txBody>
      </p:sp>
      <p:sp>
        <p:nvSpPr>
          <p:cNvPr id="4" name="Slide Number Placeholder 3"/>
          <p:cNvSpPr>
            <a:spLocks noGrp="1"/>
          </p:cNvSpPr>
          <p:nvPr>
            <p:ph type="sldNum" sz="quarter" idx="12"/>
          </p:nvPr>
        </p:nvSpPr>
        <p:spPr/>
        <p:txBody>
          <a:bodyPr/>
          <a:lstStyle/>
          <a:p>
            <a:fld id="{551115BC-487E-4422-894C-CB7CD3E79223}" type="slidenum">
              <a:rPr lang="sv-SE" smtClean="0"/>
              <a:t>44</a:t>
            </a:fld>
            <a:endParaRPr lang="sv-SE"/>
          </a:p>
        </p:txBody>
      </p:sp>
      <p:sp>
        <p:nvSpPr>
          <p:cNvPr id="5" name="TextBox 4"/>
          <p:cNvSpPr txBox="1"/>
          <p:nvPr/>
        </p:nvSpPr>
        <p:spPr>
          <a:xfrm>
            <a:off x="323528" y="1556792"/>
            <a:ext cx="8503840" cy="4524316"/>
          </a:xfrm>
          <a:prstGeom prst="rect">
            <a:avLst/>
          </a:prstGeom>
          <a:noFill/>
          <a:ln w="28575" cmpd="sng">
            <a:solidFill>
              <a:schemeClr val="tx1"/>
            </a:solidFill>
          </a:ln>
        </p:spPr>
        <p:txBody>
          <a:bodyPr wrap="square" rtlCol="0">
            <a:spAutoFit/>
          </a:bodyPr>
          <a:lstStyle/>
          <a:p>
            <a:r>
              <a:rPr lang="en-US" i="1" dirty="0" smtClean="0">
                <a:solidFill>
                  <a:srgbClr val="FF0000"/>
                </a:solidFill>
              </a:rPr>
              <a:t>Work </a:t>
            </a:r>
            <a:r>
              <a:rPr lang="en-US" i="1" dirty="0">
                <a:solidFill>
                  <a:srgbClr val="FF0000"/>
                </a:solidFill>
              </a:rPr>
              <a:t>Package</a:t>
            </a:r>
            <a:r>
              <a:rPr lang="en-US" dirty="0" smtClean="0">
                <a:solidFill>
                  <a:srgbClr val="FF0000"/>
                </a:solidFill>
              </a:rPr>
              <a:t>: 11.17 Power Converters; 		</a:t>
            </a:r>
            <a:r>
              <a:rPr lang="en-US" i="1" dirty="0" smtClean="0">
                <a:solidFill>
                  <a:srgbClr val="FF0000"/>
                </a:solidFill>
              </a:rPr>
              <a:t>CV = </a:t>
            </a:r>
            <a:r>
              <a:rPr lang="en-US" dirty="0" smtClean="0">
                <a:solidFill>
                  <a:srgbClr val="FF0000"/>
                </a:solidFill>
              </a:rPr>
              <a:t>-721 </a:t>
            </a:r>
            <a:r>
              <a:rPr lang="en-US" dirty="0">
                <a:solidFill>
                  <a:srgbClr val="FF0000"/>
                </a:solidFill>
              </a:rPr>
              <a:t>k</a:t>
            </a:r>
            <a:r>
              <a:rPr lang="en-US" dirty="0" smtClean="0">
                <a:solidFill>
                  <a:srgbClr val="FF0000"/>
                </a:solidFill>
              </a:rPr>
              <a:t>€; 	</a:t>
            </a:r>
            <a:r>
              <a:rPr lang="en-US" i="1" dirty="0" smtClean="0">
                <a:solidFill>
                  <a:srgbClr val="FF0000"/>
                </a:solidFill>
              </a:rPr>
              <a:t>CPI =</a:t>
            </a:r>
            <a:r>
              <a:rPr lang="en-US" dirty="0" smtClean="0">
                <a:solidFill>
                  <a:srgbClr val="FF0000"/>
                </a:solidFill>
              </a:rPr>
              <a:t> 0.73</a:t>
            </a:r>
            <a:endParaRPr lang="en-US" dirty="0">
              <a:solidFill>
                <a:srgbClr val="FF0000"/>
              </a:solidFill>
            </a:endParaRPr>
          </a:p>
          <a:p>
            <a:r>
              <a:rPr lang="en-US" i="1" dirty="0">
                <a:solidFill>
                  <a:srgbClr val="FF0000"/>
                </a:solidFill>
              </a:rPr>
              <a:t>Cause</a:t>
            </a:r>
            <a:r>
              <a:rPr lang="en-US" dirty="0">
                <a:solidFill>
                  <a:srgbClr val="FF0000"/>
                </a:solidFill>
              </a:rPr>
              <a:t>:</a:t>
            </a:r>
            <a:r>
              <a:rPr lang="en-US" dirty="0"/>
              <a:t> </a:t>
            </a:r>
            <a:r>
              <a:rPr lang="en-US" dirty="0" smtClean="0"/>
              <a:t>Delays </a:t>
            </a:r>
            <a:r>
              <a:rPr lang="en-US" dirty="0"/>
              <a:t>in issuing the call for tender/contracts for the Medium Beta 660kVA modulators (ESS Bilbao has declined the IKC. Procurement to be taken in charge be ESS). The increase on actual cost can be justified on the basis of the "build-to-print" design of the 660kVA modulators (one consultant working full time) and new equipment that has been purchased ahead of time for testing the HV modules, treat the oil, etc. This earlier investment will be compensated in the future by a price reduction in the modulators and associated testing </a:t>
            </a:r>
            <a:r>
              <a:rPr lang="en-US" dirty="0">
                <a:solidFill>
                  <a:srgbClr val="000000"/>
                </a:solidFill>
              </a:rPr>
              <a:t>equipment.</a:t>
            </a:r>
            <a:endParaRPr lang="en-US" dirty="0" smtClean="0">
              <a:solidFill>
                <a:srgbClr val="000000"/>
              </a:solidFill>
            </a:endParaRPr>
          </a:p>
          <a:p>
            <a:r>
              <a:rPr lang="en-US" i="1" dirty="0" smtClean="0">
                <a:solidFill>
                  <a:srgbClr val="FF0000"/>
                </a:solidFill>
              </a:rPr>
              <a:t>Impact</a:t>
            </a:r>
            <a:r>
              <a:rPr lang="en-US" i="1" dirty="0">
                <a:solidFill>
                  <a:srgbClr val="FF0000"/>
                </a:solidFill>
              </a:rPr>
              <a:t>/</a:t>
            </a:r>
            <a:r>
              <a:rPr lang="en-US" i="1" dirty="0" smtClean="0">
                <a:solidFill>
                  <a:srgbClr val="FF0000"/>
                </a:solidFill>
              </a:rPr>
              <a:t>consequence: </a:t>
            </a:r>
            <a:r>
              <a:rPr lang="en-US" i="1" dirty="0" smtClean="0">
                <a:solidFill>
                  <a:srgbClr val="000000"/>
                </a:solidFill>
              </a:rPr>
              <a:t>The </a:t>
            </a:r>
            <a:r>
              <a:rPr lang="en-US" i="1" dirty="0">
                <a:solidFill>
                  <a:srgbClr val="000000"/>
                </a:solidFill>
              </a:rPr>
              <a:t>delays on the procurement of the 660kVA modulators will have an impact on the RFI dates of the RFQ, DTL but this impact has already been taken into account in the </a:t>
            </a:r>
            <a:r>
              <a:rPr lang="en-US" i="1" dirty="0" err="1">
                <a:solidFill>
                  <a:srgbClr val="000000"/>
                </a:solidFill>
              </a:rPr>
              <a:t>replanning</a:t>
            </a:r>
            <a:r>
              <a:rPr lang="en-US" i="1" dirty="0">
                <a:solidFill>
                  <a:srgbClr val="000000"/>
                </a:solidFill>
              </a:rPr>
              <a:t>, although not yet updated in P6. The impact on Medium Beta </a:t>
            </a:r>
            <a:r>
              <a:rPr lang="en-US" i="1" dirty="0" err="1">
                <a:solidFill>
                  <a:srgbClr val="000000"/>
                </a:solidFill>
              </a:rPr>
              <a:t>Linac</a:t>
            </a:r>
            <a:r>
              <a:rPr lang="en-US" i="1" dirty="0">
                <a:solidFill>
                  <a:srgbClr val="000000"/>
                </a:solidFill>
              </a:rPr>
              <a:t> commissioning derives from the fact that the last 2 modulators will be ready for installation in June 2019. This has not been unfortunately updated in P6, reason why the cost variance is still </a:t>
            </a:r>
            <a:r>
              <a:rPr lang="en-US" i="1" dirty="0" smtClean="0">
                <a:solidFill>
                  <a:srgbClr val="000000"/>
                </a:solidFill>
              </a:rPr>
              <a:t>high</a:t>
            </a:r>
            <a:r>
              <a:rPr lang="en-US" i="1" dirty="0" smtClean="0">
                <a:solidFill>
                  <a:srgbClr val="FF0000"/>
                </a:solidFill>
              </a:rPr>
              <a:t>.</a:t>
            </a:r>
          </a:p>
          <a:p>
            <a:r>
              <a:rPr lang="en-US" i="1" dirty="0" smtClean="0">
                <a:solidFill>
                  <a:srgbClr val="FF0000"/>
                </a:solidFill>
              </a:rPr>
              <a:t>Recoverable</a:t>
            </a:r>
            <a:r>
              <a:rPr lang="en-US" dirty="0" smtClean="0">
                <a:solidFill>
                  <a:srgbClr val="FF0000"/>
                </a:solidFill>
              </a:rPr>
              <a:t>: </a:t>
            </a:r>
            <a:r>
              <a:rPr lang="en-US" dirty="0" smtClean="0"/>
              <a:t>No</a:t>
            </a:r>
          </a:p>
          <a:p>
            <a:r>
              <a:rPr lang="en-US" i="1" dirty="0" smtClean="0">
                <a:solidFill>
                  <a:srgbClr val="FF0000"/>
                </a:solidFill>
              </a:rPr>
              <a:t>Corrective </a:t>
            </a:r>
            <a:r>
              <a:rPr lang="en-US" i="1" dirty="0">
                <a:solidFill>
                  <a:srgbClr val="FF0000"/>
                </a:solidFill>
              </a:rPr>
              <a:t>actions</a:t>
            </a:r>
            <a:r>
              <a:rPr lang="en-US" dirty="0" smtClean="0">
                <a:solidFill>
                  <a:srgbClr val="FF0000"/>
                </a:solidFill>
              </a:rPr>
              <a:t>:</a:t>
            </a:r>
            <a:endParaRPr lang="en-US" dirty="0"/>
          </a:p>
        </p:txBody>
      </p:sp>
    </p:spTree>
    <p:extLst>
      <p:ext uri="{BB962C8B-B14F-4D97-AF65-F5344CB8AC3E}">
        <p14:creationId xmlns:p14="http://schemas.microsoft.com/office/powerpoint/2010/main" val="1191279097"/>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Analysis of CVs Exceeding Thresholds</a:t>
            </a:r>
            <a:endParaRPr lang="en-US"/>
          </a:p>
        </p:txBody>
      </p:sp>
      <p:sp>
        <p:nvSpPr>
          <p:cNvPr id="4" name="Slide Number Placeholder 3"/>
          <p:cNvSpPr>
            <a:spLocks noGrp="1"/>
          </p:cNvSpPr>
          <p:nvPr>
            <p:ph type="sldNum" sz="quarter" idx="12"/>
          </p:nvPr>
        </p:nvSpPr>
        <p:spPr/>
        <p:txBody>
          <a:bodyPr/>
          <a:lstStyle/>
          <a:p>
            <a:fld id="{551115BC-487E-4422-894C-CB7CD3E79223}" type="slidenum">
              <a:rPr lang="sv-SE" smtClean="0"/>
              <a:t>45</a:t>
            </a:fld>
            <a:endParaRPr lang="sv-SE"/>
          </a:p>
        </p:txBody>
      </p:sp>
      <p:sp>
        <p:nvSpPr>
          <p:cNvPr id="5" name="TextBox 4"/>
          <p:cNvSpPr txBox="1"/>
          <p:nvPr/>
        </p:nvSpPr>
        <p:spPr>
          <a:xfrm>
            <a:off x="323528" y="1700808"/>
            <a:ext cx="8503840" cy="5078314"/>
          </a:xfrm>
          <a:prstGeom prst="rect">
            <a:avLst/>
          </a:prstGeom>
          <a:noFill/>
          <a:ln w="28575" cmpd="sng">
            <a:solidFill>
              <a:schemeClr val="tx1"/>
            </a:solidFill>
          </a:ln>
        </p:spPr>
        <p:txBody>
          <a:bodyPr wrap="square" rtlCol="0">
            <a:spAutoFit/>
          </a:bodyPr>
          <a:lstStyle/>
          <a:p>
            <a:r>
              <a:rPr lang="en-US" i="1" dirty="0" smtClean="0">
                <a:solidFill>
                  <a:srgbClr val="FF0000"/>
                </a:solidFill>
              </a:rPr>
              <a:t>Work Package</a:t>
            </a:r>
            <a:r>
              <a:rPr lang="en-US" dirty="0" smtClean="0">
                <a:solidFill>
                  <a:srgbClr val="FF0000"/>
                </a:solidFill>
              </a:rPr>
              <a:t>: 11.7 Beam Diagnostics; 		</a:t>
            </a:r>
            <a:r>
              <a:rPr lang="en-US" i="1" dirty="0" smtClean="0">
                <a:solidFill>
                  <a:srgbClr val="FF0000"/>
                </a:solidFill>
              </a:rPr>
              <a:t>CV =</a:t>
            </a:r>
            <a:r>
              <a:rPr lang="en-US" dirty="0" smtClean="0">
                <a:solidFill>
                  <a:srgbClr val="FF0000"/>
                </a:solidFill>
              </a:rPr>
              <a:t> -621 k€; 	</a:t>
            </a:r>
            <a:r>
              <a:rPr lang="en-US" i="1" dirty="0" smtClean="0">
                <a:solidFill>
                  <a:srgbClr val="FF0000"/>
                </a:solidFill>
              </a:rPr>
              <a:t>CPI =</a:t>
            </a:r>
            <a:r>
              <a:rPr lang="en-US" dirty="0" smtClean="0">
                <a:solidFill>
                  <a:srgbClr val="FF0000"/>
                </a:solidFill>
              </a:rPr>
              <a:t> 0.89</a:t>
            </a:r>
          </a:p>
          <a:p>
            <a:r>
              <a:rPr lang="en-US" i="1" dirty="0" smtClean="0">
                <a:solidFill>
                  <a:srgbClr val="FF0000"/>
                </a:solidFill>
              </a:rPr>
              <a:t>Cause</a:t>
            </a:r>
            <a:r>
              <a:rPr lang="en-US" dirty="0" smtClean="0">
                <a:solidFill>
                  <a:srgbClr val="FF0000"/>
                </a:solidFill>
              </a:rPr>
              <a:t>:</a:t>
            </a:r>
            <a:r>
              <a:rPr lang="en-US" dirty="0" smtClean="0"/>
              <a:t> </a:t>
            </a:r>
            <a:r>
              <a:rPr lang="en-US" dirty="0"/>
              <a:t>Effects of ongoing </a:t>
            </a:r>
            <a:r>
              <a:rPr lang="en-US" dirty="0" err="1"/>
              <a:t>replanning</a:t>
            </a:r>
            <a:r>
              <a:rPr lang="en-US" dirty="0"/>
              <a:t>. Although major part of </a:t>
            </a:r>
            <a:r>
              <a:rPr lang="en-US" dirty="0" err="1"/>
              <a:t>replanning</a:t>
            </a:r>
            <a:r>
              <a:rPr lang="en-US" dirty="0"/>
              <a:t> is done, some line items that still need to be updated has not been reported as started, hence underestimating earned value. Some large invoices also also arrived in February, </a:t>
            </a:r>
            <a:r>
              <a:rPr lang="en-US" dirty="0" smtClean="0"/>
              <a:t>which </a:t>
            </a:r>
            <a:r>
              <a:rPr lang="en-US" dirty="0"/>
              <a:t>may not be in sync with EVM reporting. A smaller portion of this is also unplanned scope (e.g. vacuum components for Catania test, and hardware support from external company on the backup platform). </a:t>
            </a:r>
            <a:endParaRPr lang="en-US" dirty="0" smtClean="0"/>
          </a:p>
          <a:p>
            <a:r>
              <a:rPr lang="en-US" i="1" dirty="0" smtClean="0">
                <a:solidFill>
                  <a:srgbClr val="FF0000"/>
                </a:solidFill>
              </a:rPr>
              <a:t>Impact/consequence</a:t>
            </a:r>
            <a:r>
              <a:rPr lang="en-US" i="1" dirty="0">
                <a:solidFill>
                  <a:srgbClr val="FF0000"/>
                </a:solidFill>
              </a:rPr>
              <a:t>: </a:t>
            </a:r>
            <a:r>
              <a:rPr lang="en-US" i="1" dirty="0">
                <a:solidFill>
                  <a:srgbClr val="000000"/>
                </a:solidFill>
              </a:rPr>
              <a:t>TBD when </a:t>
            </a:r>
            <a:r>
              <a:rPr lang="en-US" i="1" dirty="0" err="1">
                <a:solidFill>
                  <a:srgbClr val="000000"/>
                </a:solidFill>
              </a:rPr>
              <a:t>replanning</a:t>
            </a:r>
            <a:r>
              <a:rPr lang="en-US" i="1" dirty="0">
                <a:solidFill>
                  <a:srgbClr val="000000"/>
                </a:solidFill>
              </a:rPr>
              <a:t> is </a:t>
            </a:r>
            <a:r>
              <a:rPr lang="en-US" i="1" dirty="0" err="1">
                <a:solidFill>
                  <a:srgbClr val="000000"/>
                </a:solidFill>
              </a:rPr>
              <a:t>finsihed</a:t>
            </a:r>
            <a:r>
              <a:rPr lang="en-US" i="1" dirty="0">
                <a:solidFill>
                  <a:srgbClr val="000000"/>
                </a:solidFill>
              </a:rPr>
              <a:t>. Expect it is manageable.</a:t>
            </a:r>
            <a:endParaRPr lang="en-US" i="1" dirty="0" smtClean="0">
              <a:solidFill>
                <a:srgbClr val="000000"/>
              </a:solidFill>
            </a:endParaRPr>
          </a:p>
          <a:p>
            <a:r>
              <a:rPr lang="en-US" i="1" dirty="0" smtClean="0">
                <a:solidFill>
                  <a:srgbClr val="FF0000"/>
                </a:solidFill>
              </a:rPr>
              <a:t>Recoverable</a:t>
            </a:r>
            <a:r>
              <a:rPr lang="en-US" dirty="0" smtClean="0">
                <a:solidFill>
                  <a:srgbClr val="FF0000"/>
                </a:solidFill>
              </a:rPr>
              <a:t>: </a:t>
            </a:r>
            <a:r>
              <a:rPr lang="en-US" dirty="0">
                <a:solidFill>
                  <a:srgbClr val="FF0000"/>
                </a:solidFill>
              </a:rPr>
              <a:t> </a:t>
            </a:r>
            <a:r>
              <a:rPr lang="en-US" dirty="0">
                <a:solidFill>
                  <a:srgbClr val="000000"/>
                </a:solidFill>
              </a:rPr>
              <a:t>Expect most of this is recoverable. </a:t>
            </a:r>
            <a:endParaRPr lang="en-US" dirty="0" smtClean="0">
              <a:solidFill>
                <a:srgbClr val="000000"/>
              </a:solidFill>
            </a:endParaRPr>
          </a:p>
          <a:p>
            <a:r>
              <a:rPr lang="en-US" i="1" dirty="0" smtClean="0">
                <a:solidFill>
                  <a:srgbClr val="FF0000"/>
                </a:solidFill>
              </a:rPr>
              <a:t>Corrective actions</a:t>
            </a:r>
            <a:r>
              <a:rPr lang="en-US" dirty="0">
                <a:solidFill>
                  <a:srgbClr val="FF0000"/>
                </a:solidFill>
              </a:rPr>
              <a:t>: </a:t>
            </a:r>
            <a:r>
              <a:rPr lang="en-US" dirty="0">
                <a:solidFill>
                  <a:srgbClr val="000000"/>
                </a:solidFill>
              </a:rPr>
              <a:t>Finishing </a:t>
            </a:r>
            <a:r>
              <a:rPr lang="en-US" dirty="0" err="1">
                <a:solidFill>
                  <a:srgbClr val="000000"/>
                </a:solidFill>
              </a:rPr>
              <a:t>replanning</a:t>
            </a:r>
            <a:r>
              <a:rPr lang="en-US" dirty="0">
                <a:solidFill>
                  <a:srgbClr val="000000"/>
                </a:solidFill>
              </a:rPr>
              <a:t> of work package. </a:t>
            </a:r>
            <a:endParaRPr lang="en-US" dirty="0" smtClean="0">
              <a:solidFill>
                <a:srgbClr val="000000"/>
              </a:solidFill>
            </a:endParaRPr>
          </a:p>
          <a:p>
            <a:endParaRPr lang="en-US" dirty="0"/>
          </a:p>
          <a:p>
            <a:r>
              <a:rPr lang="en-US" i="1" dirty="0">
                <a:solidFill>
                  <a:srgbClr val="FF0000"/>
                </a:solidFill>
              </a:rPr>
              <a:t>Work Package</a:t>
            </a:r>
            <a:r>
              <a:rPr lang="en-US" dirty="0" smtClean="0">
                <a:solidFill>
                  <a:srgbClr val="FF0000"/>
                </a:solidFill>
              </a:rPr>
              <a:t>: 11.11 Cryogenics; 		</a:t>
            </a:r>
            <a:r>
              <a:rPr lang="en-US" i="1" dirty="0" smtClean="0">
                <a:solidFill>
                  <a:srgbClr val="FF0000"/>
                </a:solidFill>
              </a:rPr>
              <a:t>CV = </a:t>
            </a:r>
            <a:r>
              <a:rPr lang="en-US" dirty="0" smtClean="0">
                <a:solidFill>
                  <a:srgbClr val="FF0000"/>
                </a:solidFill>
              </a:rPr>
              <a:t>-567 </a:t>
            </a:r>
            <a:r>
              <a:rPr lang="en-US" dirty="0">
                <a:solidFill>
                  <a:srgbClr val="FF0000"/>
                </a:solidFill>
              </a:rPr>
              <a:t>k</a:t>
            </a:r>
            <a:r>
              <a:rPr lang="en-US" dirty="0" smtClean="0">
                <a:solidFill>
                  <a:srgbClr val="FF0000"/>
                </a:solidFill>
              </a:rPr>
              <a:t>€; 	</a:t>
            </a:r>
            <a:r>
              <a:rPr lang="en-US" i="1" dirty="0" smtClean="0">
                <a:solidFill>
                  <a:srgbClr val="FF0000"/>
                </a:solidFill>
              </a:rPr>
              <a:t>CPI =</a:t>
            </a:r>
            <a:r>
              <a:rPr lang="en-US" dirty="0" smtClean="0">
                <a:solidFill>
                  <a:srgbClr val="FF0000"/>
                </a:solidFill>
              </a:rPr>
              <a:t> 0.97</a:t>
            </a:r>
            <a:endParaRPr lang="en-US" dirty="0">
              <a:solidFill>
                <a:srgbClr val="FF0000"/>
              </a:solidFill>
            </a:endParaRPr>
          </a:p>
          <a:p>
            <a:r>
              <a:rPr lang="en-US" i="1" dirty="0">
                <a:solidFill>
                  <a:srgbClr val="FF0000"/>
                </a:solidFill>
              </a:rPr>
              <a:t>Cause</a:t>
            </a:r>
            <a:r>
              <a:rPr lang="en-US" dirty="0">
                <a:solidFill>
                  <a:srgbClr val="FF0000"/>
                </a:solidFill>
              </a:rPr>
              <a:t>:</a:t>
            </a:r>
            <a:r>
              <a:rPr lang="en-US" dirty="0"/>
              <a:t> </a:t>
            </a:r>
            <a:r>
              <a:rPr lang="en-US" dirty="0" smtClean="0"/>
              <a:t>2 </a:t>
            </a:r>
            <a:r>
              <a:rPr lang="en-US" dirty="0"/>
              <a:t>invoices came unexpected this month (not in P6) - </a:t>
            </a:r>
            <a:r>
              <a:rPr lang="en-US" dirty="0" err="1"/>
              <a:t>Linde</a:t>
            </a:r>
            <a:r>
              <a:rPr lang="en-US" dirty="0"/>
              <a:t> for ACCP installation and </a:t>
            </a:r>
            <a:r>
              <a:rPr lang="en-US" dirty="0" err="1"/>
              <a:t>Powerheat</a:t>
            </a:r>
            <a:r>
              <a:rPr lang="en-US" dirty="0"/>
              <a:t> for warm piping change </a:t>
            </a:r>
            <a:r>
              <a:rPr lang="en-US" dirty="0" smtClean="0"/>
              <a:t>order. </a:t>
            </a:r>
            <a:r>
              <a:rPr lang="en-US" dirty="0"/>
              <a:t>M</a:t>
            </a:r>
            <a:r>
              <a:rPr lang="en-US" dirty="0" smtClean="0"/>
              <a:t>ore </a:t>
            </a:r>
            <a:r>
              <a:rPr lang="en-US" dirty="0"/>
              <a:t>consultant hours the planned </a:t>
            </a:r>
            <a:r>
              <a:rPr lang="en-US" dirty="0" smtClean="0"/>
              <a:t>needed</a:t>
            </a:r>
          </a:p>
          <a:p>
            <a:r>
              <a:rPr lang="en-US" i="1" dirty="0" smtClean="0">
                <a:solidFill>
                  <a:srgbClr val="FF0000"/>
                </a:solidFill>
              </a:rPr>
              <a:t>Impact</a:t>
            </a:r>
            <a:r>
              <a:rPr lang="en-US" i="1" dirty="0">
                <a:solidFill>
                  <a:srgbClr val="FF0000"/>
                </a:solidFill>
              </a:rPr>
              <a:t>/consequence: </a:t>
            </a:r>
            <a:r>
              <a:rPr lang="en-US" dirty="0" smtClean="0"/>
              <a:t>None</a:t>
            </a:r>
            <a:endParaRPr lang="en-US" dirty="0"/>
          </a:p>
          <a:p>
            <a:r>
              <a:rPr lang="en-US" i="1" dirty="0">
                <a:solidFill>
                  <a:srgbClr val="FF0000"/>
                </a:solidFill>
              </a:rPr>
              <a:t>Recoverable</a:t>
            </a:r>
            <a:r>
              <a:rPr lang="en-US" dirty="0">
                <a:solidFill>
                  <a:srgbClr val="FF0000"/>
                </a:solidFill>
              </a:rPr>
              <a:t>:</a:t>
            </a:r>
            <a:r>
              <a:rPr lang="en-US" dirty="0"/>
              <a:t> </a:t>
            </a:r>
            <a:r>
              <a:rPr lang="en-US" dirty="0" smtClean="0"/>
              <a:t>Yes</a:t>
            </a:r>
            <a:endParaRPr lang="en-US" dirty="0"/>
          </a:p>
          <a:p>
            <a:r>
              <a:rPr lang="en-US" i="1" dirty="0">
                <a:solidFill>
                  <a:srgbClr val="FF0000"/>
                </a:solidFill>
              </a:rPr>
              <a:t>Corrective actions</a:t>
            </a:r>
            <a:r>
              <a:rPr lang="en-US" dirty="0">
                <a:solidFill>
                  <a:srgbClr val="FF0000"/>
                </a:solidFill>
              </a:rPr>
              <a:t>: </a:t>
            </a:r>
            <a:r>
              <a:rPr lang="en-US" dirty="0" err="1" smtClean="0"/>
              <a:t>Replanning</a:t>
            </a:r>
            <a:r>
              <a:rPr lang="en-US" dirty="0" smtClean="0"/>
              <a:t> in P6.</a:t>
            </a:r>
            <a:endParaRPr lang="en-US" dirty="0"/>
          </a:p>
        </p:txBody>
      </p:sp>
    </p:spTree>
    <p:extLst>
      <p:ext uri="{BB962C8B-B14F-4D97-AF65-F5344CB8AC3E}">
        <p14:creationId xmlns:p14="http://schemas.microsoft.com/office/powerpoint/2010/main" val="1032012754"/>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Analysis of </a:t>
            </a:r>
            <a:r>
              <a:rPr lang="en-US" smtClean="0"/>
              <a:t>SVs </a:t>
            </a:r>
            <a:r>
              <a:rPr lang="en-US"/>
              <a:t>Exceeding Thresholds</a:t>
            </a:r>
          </a:p>
        </p:txBody>
      </p:sp>
      <p:sp>
        <p:nvSpPr>
          <p:cNvPr id="4" name="Slide Number Placeholder 3"/>
          <p:cNvSpPr>
            <a:spLocks noGrp="1"/>
          </p:cNvSpPr>
          <p:nvPr>
            <p:ph type="sldNum" sz="quarter" idx="12"/>
          </p:nvPr>
        </p:nvSpPr>
        <p:spPr/>
        <p:txBody>
          <a:bodyPr/>
          <a:lstStyle/>
          <a:p>
            <a:fld id="{551115BC-487E-4422-894C-CB7CD3E79223}" type="slidenum">
              <a:rPr lang="sv-SE" smtClean="0"/>
              <a:t>46</a:t>
            </a:fld>
            <a:endParaRPr lang="sv-SE"/>
          </a:p>
        </p:txBody>
      </p:sp>
      <p:sp>
        <p:nvSpPr>
          <p:cNvPr id="5" name="TextBox 4"/>
          <p:cNvSpPr txBox="1"/>
          <p:nvPr/>
        </p:nvSpPr>
        <p:spPr>
          <a:xfrm>
            <a:off x="323528" y="1502687"/>
            <a:ext cx="8503840" cy="5355313"/>
          </a:xfrm>
          <a:prstGeom prst="rect">
            <a:avLst/>
          </a:prstGeom>
          <a:noFill/>
          <a:ln w="28575" cmpd="sng">
            <a:solidFill>
              <a:schemeClr val="tx1"/>
            </a:solidFill>
          </a:ln>
        </p:spPr>
        <p:txBody>
          <a:bodyPr wrap="square" rtlCol="0">
            <a:spAutoFit/>
          </a:bodyPr>
          <a:lstStyle/>
          <a:p>
            <a:r>
              <a:rPr lang="en-US" i="1" dirty="0">
                <a:solidFill>
                  <a:srgbClr val="FF0000"/>
                </a:solidFill>
              </a:rPr>
              <a:t>Work Package</a:t>
            </a:r>
            <a:r>
              <a:rPr lang="en-US" dirty="0" smtClean="0">
                <a:solidFill>
                  <a:srgbClr val="FF0000"/>
                </a:solidFill>
              </a:rPr>
              <a:t>: 11.3 Normal Conducting Front End;	</a:t>
            </a:r>
            <a:r>
              <a:rPr lang="en-US" i="1" dirty="0" smtClean="0">
                <a:solidFill>
                  <a:srgbClr val="FF0000"/>
                </a:solidFill>
              </a:rPr>
              <a:t>SV </a:t>
            </a:r>
            <a:r>
              <a:rPr lang="en-US" i="1" dirty="0">
                <a:solidFill>
                  <a:srgbClr val="FF0000"/>
                </a:solidFill>
              </a:rPr>
              <a:t>=</a:t>
            </a:r>
            <a:r>
              <a:rPr lang="en-US" dirty="0">
                <a:solidFill>
                  <a:srgbClr val="FF0000"/>
                </a:solidFill>
              </a:rPr>
              <a:t> </a:t>
            </a:r>
            <a:r>
              <a:rPr lang="en-US" dirty="0" smtClean="0">
                <a:solidFill>
                  <a:srgbClr val="FF0000"/>
                </a:solidFill>
              </a:rPr>
              <a:t>-3 363 </a:t>
            </a:r>
            <a:r>
              <a:rPr lang="en-US" dirty="0">
                <a:solidFill>
                  <a:srgbClr val="FF0000"/>
                </a:solidFill>
              </a:rPr>
              <a:t>k</a:t>
            </a:r>
            <a:r>
              <a:rPr lang="en-US" dirty="0" smtClean="0">
                <a:solidFill>
                  <a:srgbClr val="FF0000"/>
                </a:solidFill>
              </a:rPr>
              <a:t>€; 	</a:t>
            </a:r>
            <a:r>
              <a:rPr lang="en-US" i="1" dirty="0">
                <a:solidFill>
                  <a:srgbClr val="FF0000"/>
                </a:solidFill>
              </a:rPr>
              <a:t>S</a:t>
            </a:r>
            <a:r>
              <a:rPr lang="en-US" i="1" dirty="0" smtClean="0">
                <a:solidFill>
                  <a:srgbClr val="FF0000"/>
                </a:solidFill>
              </a:rPr>
              <a:t>PI </a:t>
            </a:r>
            <a:r>
              <a:rPr lang="en-US" i="1" dirty="0">
                <a:solidFill>
                  <a:srgbClr val="FF0000"/>
                </a:solidFill>
              </a:rPr>
              <a:t>=</a:t>
            </a:r>
            <a:r>
              <a:rPr lang="en-US" dirty="0">
                <a:solidFill>
                  <a:srgbClr val="FF0000"/>
                </a:solidFill>
              </a:rPr>
              <a:t> </a:t>
            </a:r>
            <a:r>
              <a:rPr lang="en-US" dirty="0" smtClean="0">
                <a:solidFill>
                  <a:srgbClr val="FF0000"/>
                </a:solidFill>
              </a:rPr>
              <a:t>0.66</a:t>
            </a:r>
            <a:endParaRPr lang="en-US" dirty="0">
              <a:solidFill>
                <a:srgbClr val="FF0000"/>
              </a:solidFill>
            </a:endParaRPr>
          </a:p>
          <a:p>
            <a:r>
              <a:rPr lang="en-US" i="1" dirty="0" smtClean="0">
                <a:solidFill>
                  <a:srgbClr val="FF0000"/>
                </a:solidFill>
              </a:rPr>
              <a:t>Cause</a:t>
            </a:r>
            <a:r>
              <a:rPr lang="en-US" dirty="0" smtClean="0">
                <a:solidFill>
                  <a:srgbClr val="FF0000"/>
                </a:solidFill>
              </a:rPr>
              <a:t>: </a:t>
            </a:r>
            <a:r>
              <a:rPr lang="en-US" dirty="0">
                <a:solidFill>
                  <a:srgbClr val="000000"/>
                </a:solidFill>
              </a:rPr>
              <a:t>The P6 schedule is not up to date and some of the activities are inconsistent with the IKC schedule. Some of the activities are not reported by the MEBT WU. The new baseline planned for Q1/Q2 2017 will correct some of these schedule variances. The real variances cannot be reported at this stage.</a:t>
            </a:r>
            <a:endParaRPr lang="en-US" dirty="0" smtClean="0">
              <a:solidFill>
                <a:srgbClr val="000000"/>
              </a:solidFill>
            </a:endParaRPr>
          </a:p>
          <a:p>
            <a:r>
              <a:rPr lang="en-US" i="1" dirty="0" smtClean="0">
                <a:solidFill>
                  <a:srgbClr val="FF0000"/>
                </a:solidFill>
              </a:rPr>
              <a:t>Impact/consequence:</a:t>
            </a:r>
          </a:p>
          <a:p>
            <a:r>
              <a:rPr lang="en-US" i="1" dirty="0" smtClean="0">
                <a:solidFill>
                  <a:srgbClr val="FF0000"/>
                </a:solidFill>
              </a:rPr>
              <a:t>Recoverable</a:t>
            </a:r>
            <a:r>
              <a:rPr lang="en-US" dirty="0" smtClean="0">
                <a:solidFill>
                  <a:srgbClr val="FF0000"/>
                </a:solidFill>
              </a:rPr>
              <a:t>:</a:t>
            </a:r>
            <a:r>
              <a:rPr lang="en-US" dirty="0" smtClean="0"/>
              <a:t> </a:t>
            </a:r>
            <a:r>
              <a:rPr lang="en-US" dirty="0"/>
              <a:t>Some of the variances will be recovered through rescheduling.</a:t>
            </a:r>
            <a:endParaRPr lang="en-US" dirty="0" smtClean="0"/>
          </a:p>
          <a:p>
            <a:r>
              <a:rPr lang="en-US" i="1" dirty="0" smtClean="0">
                <a:solidFill>
                  <a:srgbClr val="FF0000"/>
                </a:solidFill>
              </a:rPr>
              <a:t>Corrective actions</a:t>
            </a:r>
            <a:r>
              <a:rPr lang="en-US" dirty="0">
                <a:solidFill>
                  <a:srgbClr val="FF0000"/>
                </a:solidFill>
              </a:rPr>
              <a:t>: </a:t>
            </a:r>
            <a:r>
              <a:rPr lang="en-US" dirty="0">
                <a:solidFill>
                  <a:srgbClr val="000000"/>
                </a:solidFill>
              </a:rPr>
              <a:t>Reschedule according to the IKC schedule and apply mitigations where possible.</a:t>
            </a:r>
            <a:endParaRPr lang="en-US" dirty="0" smtClean="0">
              <a:solidFill>
                <a:srgbClr val="000000"/>
              </a:solidFill>
            </a:endParaRPr>
          </a:p>
          <a:p>
            <a:endParaRPr lang="en-US" dirty="0"/>
          </a:p>
          <a:p>
            <a:r>
              <a:rPr lang="en-US" i="1" dirty="0">
                <a:solidFill>
                  <a:srgbClr val="FF0000"/>
                </a:solidFill>
              </a:rPr>
              <a:t>Work Package</a:t>
            </a:r>
            <a:r>
              <a:rPr lang="en-US" dirty="0" smtClean="0">
                <a:solidFill>
                  <a:srgbClr val="FF0000"/>
                </a:solidFill>
              </a:rPr>
              <a:t>: 11.4 Spoke cavities and </a:t>
            </a:r>
            <a:r>
              <a:rPr lang="en-US" dirty="0" err="1" smtClean="0">
                <a:solidFill>
                  <a:srgbClr val="FF0000"/>
                </a:solidFill>
              </a:rPr>
              <a:t>cryomodules</a:t>
            </a:r>
            <a:r>
              <a:rPr lang="en-US" dirty="0" smtClean="0">
                <a:solidFill>
                  <a:srgbClr val="FF0000"/>
                </a:solidFill>
              </a:rPr>
              <a:t>; </a:t>
            </a:r>
            <a:r>
              <a:rPr lang="en-US" dirty="0">
                <a:solidFill>
                  <a:srgbClr val="FF0000"/>
                </a:solidFill>
              </a:rPr>
              <a:t> </a:t>
            </a:r>
            <a:r>
              <a:rPr lang="en-US" dirty="0" smtClean="0">
                <a:solidFill>
                  <a:srgbClr val="FF0000"/>
                </a:solidFill>
              </a:rPr>
              <a:t>       </a:t>
            </a:r>
            <a:r>
              <a:rPr lang="en-US" i="1" dirty="0" smtClean="0">
                <a:solidFill>
                  <a:srgbClr val="FF0000"/>
                </a:solidFill>
              </a:rPr>
              <a:t>SV </a:t>
            </a:r>
            <a:r>
              <a:rPr lang="en-US" i="1" dirty="0">
                <a:solidFill>
                  <a:srgbClr val="FF0000"/>
                </a:solidFill>
              </a:rPr>
              <a:t>=</a:t>
            </a:r>
            <a:r>
              <a:rPr lang="en-US" dirty="0">
                <a:solidFill>
                  <a:srgbClr val="FF0000"/>
                </a:solidFill>
              </a:rPr>
              <a:t> </a:t>
            </a:r>
            <a:r>
              <a:rPr lang="en-US" dirty="0" smtClean="0">
                <a:solidFill>
                  <a:srgbClr val="FF0000"/>
                </a:solidFill>
              </a:rPr>
              <a:t>-1 075 </a:t>
            </a:r>
            <a:r>
              <a:rPr lang="en-US" dirty="0">
                <a:solidFill>
                  <a:srgbClr val="FF0000"/>
                </a:solidFill>
              </a:rPr>
              <a:t>k€; 	</a:t>
            </a:r>
            <a:r>
              <a:rPr lang="en-US" i="1" dirty="0">
                <a:solidFill>
                  <a:srgbClr val="FF0000"/>
                </a:solidFill>
              </a:rPr>
              <a:t>SPI =</a:t>
            </a:r>
            <a:r>
              <a:rPr lang="en-US" dirty="0">
                <a:solidFill>
                  <a:srgbClr val="FF0000"/>
                </a:solidFill>
              </a:rPr>
              <a:t> </a:t>
            </a:r>
            <a:r>
              <a:rPr lang="en-US" dirty="0" smtClean="0">
                <a:solidFill>
                  <a:srgbClr val="FF0000"/>
                </a:solidFill>
              </a:rPr>
              <a:t>0.89</a:t>
            </a:r>
            <a:endParaRPr lang="en-US" dirty="0">
              <a:solidFill>
                <a:srgbClr val="FF0000"/>
              </a:solidFill>
            </a:endParaRPr>
          </a:p>
          <a:p>
            <a:r>
              <a:rPr lang="en-US" i="1" dirty="0">
                <a:solidFill>
                  <a:srgbClr val="FF0000"/>
                </a:solidFill>
              </a:rPr>
              <a:t>Cause:</a:t>
            </a:r>
            <a:r>
              <a:rPr lang="en-US" dirty="0"/>
              <a:t> Delay in procuring cavity, power coupler, cold-tuning system and </a:t>
            </a:r>
            <a:r>
              <a:rPr lang="en-US" dirty="0" err="1"/>
              <a:t>cryomodule</a:t>
            </a:r>
            <a:r>
              <a:rPr lang="en-US" dirty="0"/>
              <a:t> </a:t>
            </a:r>
            <a:r>
              <a:rPr lang="en-US" dirty="0" smtClean="0"/>
              <a:t>components.</a:t>
            </a:r>
          </a:p>
          <a:p>
            <a:r>
              <a:rPr lang="en-US" i="1" dirty="0" smtClean="0">
                <a:solidFill>
                  <a:srgbClr val="FF0000"/>
                </a:solidFill>
              </a:rPr>
              <a:t>Impact</a:t>
            </a:r>
            <a:r>
              <a:rPr lang="en-US" i="1" dirty="0">
                <a:solidFill>
                  <a:srgbClr val="FF0000"/>
                </a:solidFill>
              </a:rPr>
              <a:t>/consequence: </a:t>
            </a:r>
            <a:r>
              <a:rPr lang="en-US" i="1" dirty="0">
                <a:solidFill>
                  <a:srgbClr val="000000"/>
                </a:solidFill>
              </a:rPr>
              <a:t>Delay of 6 months in the delivery of the last Spoke </a:t>
            </a:r>
            <a:r>
              <a:rPr lang="en-US" i="1" dirty="0" err="1">
                <a:solidFill>
                  <a:srgbClr val="000000"/>
                </a:solidFill>
              </a:rPr>
              <a:t>cryomodule</a:t>
            </a:r>
            <a:r>
              <a:rPr lang="en-US" i="1" dirty="0">
                <a:solidFill>
                  <a:srgbClr val="000000"/>
                </a:solidFill>
              </a:rPr>
              <a:t> in Lund (December 2018 to June 2019)</a:t>
            </a:r>
            <a:endParaRPr lang="en-US" i="1" dirty="0" smtClean="0">
              <a:solidFill>
                <a:srgbClr val="000000"/>
              </a:solidFill>
            </a:endParaRPr>
          </a:p>
          <a:p>
            <a:r>
              <a:rPr lang="en-US" i="1" dirty="0" smtClean="0">
                <a:solidFill>
                  <a:srgbClr val="FF0000"/>
                </a:solidFill>
              </a:rPr>
              <a:t>Recoverable</a:t>
            </a:r>
            <a:r>
              <a:rPr lang="en-US" dirty="0">
                <a:solidFill>
                  <a:srgbClr val="FF0000"/>
                </a:solidFill>
              </a:rPr>
              <a:t>:</a:t>
            </a:r>
            <a:r>
              <a:rPr lang="en-US" dirty="0"/>
              <a:t> </a:t>
            </a:r>
            <a:r>
              <a:rPr lang="en-US" dirty="0" smtClean="0"/>
              <a:t>No</a:t>
            </a:r>
          </a:p>
          <a:p>
            <a:r>
              <a:rPr lang="en-US" dirty="0" smtClean="0">
                <a:solidFill>
                  <a:srgbClr val="FF0000"/>
                </a:solidFill>
              </a:rPr>
              <a:t>Corrective </a:t>
            </a:r>
            <a:r>
              <a:rPr lang="en-US" dirty="0">
                <a:solidFill>
                  <a:srgbClr val="FF0000"/>
                </a:solidFill>
              </a:rPr>
              <a:t>actions</a:t>
            </a:r>
            <a:r>
              <a:rPr lang="en-US" dirty="0" smtClean="0">
                <a:solidFill>
                  <a:srgbClr val="FF0000"/>
                </a:solidFill>
              </a:rPr>
              <a:t>: </a:t>
            </a:r>
            <a:r>
              <a:rPr lang="en-US" dirty="0" smtClean="0">
                <a:solidFill>
                  <a:srgbClr val="000000"/>
                </a:solidFill>
              </a:rPr>
              <a:t>Launch </a:t>
            </a:r>
            <a:r>
              <a:rPr lang="en-US" dirty="0">
                <a:solidFill>
                  <a:srgbClr val="000000"/>
                </a:solidFill>
              </a:rPr>
              <a:t>call-for-tender of individual components of the </a:t>
            </a:r>
            <a:r>
              <a:rPr lang="en-US" dirty="0" err="1">
                <a:solidFill>
                  <a:srgbClr val="000000"/>
                </a:solidFill>
              </a:rPr>
              <a:t>cryomodule</a:t>
            </a:r>
            <a:r>
              <a:rPr lang="en-US" dirty="0">
                <a:solidFill>
                  <a:srgbClr val="000000"/>
                </a:solidFill>
              </a:rPr>
              <a:t> instead of whole package.</a:t>
            </a:r>
          </a:p>
          <a:p>
            <a:r>
              <a:rPr lang="en-US" dirty="0">
                <a:solidFill>
                  <a:srgbClr val="000000"/>
                </a:solidFill>
              </a:rPr>
              <a:t>Reduction of the time to assemble and prepare the </a:t>
            </a:r>
            <a:r>
              <a:rPr lang="en-US" dirty="0" err="1">
                <a:solidFill>
                  <a:srgbClr val="000000"/>
                </a:solidFill>
              </a:rPr>
              <a:t>cyomodule</a:t>
            </a:r>
            <a:r>
              <a:rPr lang="en-US" dirty="0">
                <a:solidFill>
                  <a:srgbClr val="000000"/>
                </a:solidFill>
              </a:rPr>
              <a:t>, no margin at all.</a:t>
            </a:r>
            <a:endParaRPr lang="en-US" dirty="0" smtClean="0">
              <a:solidFill>
                <a:srgbClr val="000000"/>
              </a:solidFill>
            </a:endParaRPr>
          </a:p>
        </p:txBody>
      </p:sp>
    </p:spTree>
    <p:extLst>
      <p:ext uri="{BB962C8B-B14F-4D97-AF65-F5344CB8AC3E}">
        <p14:creationId xmlns:p14="http://schemas.microsoft.com/office/powerpoint/2010/main" val="2140391668"/>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Analysis of </a:t>
            </a:r>
            <a:r>
              <a:rPr lang="en-US" smtClean="0"/>
              <a:t>SVs </a:t>
            </a:r>
            <a:r>
              <a:rPr lang="en-US"/>
              <a:t>Exceeding Thresholds</a:t>
            </a:r>
          </a:p>
        </p:txBody>
      </p:sp>
      <p:sp>
        <p:nvSpPr>
          <p:cNvPr id="4" name="Slide Number Placeholder 3"/>
          <p:cNvSpPr>
            <a:spLocks noGrp="1"/>
          </p:cNvSpPr>
          <p:nvPr>
            <p:ph type="sldNum" sz="quarter" idx="12"/>
          </p:nvPr>
        </p:nvSpPr>
        <p:spPr/>
        <p:txBody>
          <a:bodyPr/>
          <a:lstStyle/>
          <a:p>
            <a:fld id="{551115BC-487E-4422-894C-CB7CD3E79223}" type="slidenum">
              <a:rPr lang="sv-SE" smtClean="0"/>
              <a:t>47</a:t>
            </a:fld>
            <a:endParaRPr lang="sv-SE"/>
          </a:p>
        </p:txBody>
      </p:sp>
      <p:sp>
        <p:nvSpPr>
          <p:cNvPr id="5" name="TextBox 4"/>
          <p:cNvSpPr txBox="1"/>
          <p:nvPr/>
        </p:nvSpPr>
        <p:spPr>
          <a:xfrm>
            <a:off x="323528" y="1657831"/>
            <a:ext cx="8503840" cy="4524316"/>
          </a:xfrm>
          <a:prstGeom prst="rect">
            <a:avLst/>
          </a:prstGeom>
          <a:noFill/>
          <a:ln w="28575" cmpd="sng">
            <a:solidFill>
              <a:schemeClr val="tx1"/>
            </a:solidFill>
          </a:ln>
        </p:spPr>
        <p:txBody>
          <a:bodyPr wrap="square" rtlCol="0">
            <a:spAutoFit/>
          </a:bodyPr>
          <a:lstStyle/>
          <a:p>
            <a:r>
              <a:rPr lang="en-US" i="1" dirty="0">
                <a:solidFill>
                  <a:srgbClr val="FF0000"/>
                </a:solidFill>
              </a:rPr>
              <a:t>Work Package</a:t>
            </a:r>
            <a:r>
              <a:rPr lang="en-US" dirty="0" smtClean="0">
                <a:solidFill>
                  <a:srgbClr val="FF0000"/>
                </a:solidFill>
              </a:rPr>
              <a:t>: 11.7 Beam Diagnostics;	                     </a:t>
            </a:r>
            <a:r>
              <a:rPr lang="en-US" i="1" dirty="0" smtClean="0">
                <a:solidFill>
                  <a:srgbClr val="FF0000"/>
                </a:solidFill>
              </a:rPr>
              <a:t>SV </a:t>
            </a:r>
            <a:r>
              <a:rPr lang="en-US" i="1" dirty="0">
                <a:solidFill>
                  <a:srgbClr val="FF0000"/>
                </a:solidFill>
              </a:rPr>
              <a:t>=</a:t>
            </a:r>
            <a:r>
              <a:rPr lang="en-US" dirty="0">
                <a:solidFill>
                  <a:srgbClr val="FF0000"/>
                </a:solidFill>
              </a:rPr>
              <a:t> </a:t>
            </a:r>
            <a:r>
              <a:rPr lang="en-US" dirty="0" smtClean="0">
                <a:solidFill>
                  <a:srgbClr val="FF0000"/>
                </a:solidFill>
              </a:rPr>
              <a:t>-1 236 </a:t>
            </a:r>
            <a:r>
              <a:rPr lang="en-US" dirty="0">
                <a:solidFill>
                  <a:srgbClr val="FF0000"/>
                </a:solidFill>
              </a:rPr>
              <a:t>k</a:t>
            </a:r>
            <a:r>
              <a:rPr lang="en-US" dirty="0" smtClean="0">
                <a:solidFill>
                  <a:srgbClr val="FF0000"/>
                </a:solidFill>
              </a:rPr>
              <a:t>€; 	            </a:t>
            </a:r>
            <a:r>
              <a:rPr lang="en-US" dirty="0">
                <a:solidFill>
                  <a:srgbClr val="FF0000"/>
                </a:solidFill>
              </a:rPr>
              <a:t> </a:t>
            </a:r>
            <a:r>
              <a:rPr lang="en-US" i="1" dirty="0" smtClean="0">
                <a:solidFill>
                  <a:srgbClr val="FF0000"/>
                </a:solidFill>
              </a:rPr>
              <a:t>SPI </a:t>
            </a:r>
            <a:r>
              <a:rPr lang="en-US" i="1" dirty="0">
                <a:solidFill>
                  <a:srgbClr val="FF0000"/>
                </a:solidFill>
              </a:rPr>
              <a:t>=</a:t>
            </a:r>
            <a:r>
              <a:rPr lang="en-US" dirty="0">
                <a:solidFill>
                  <a:srgbClr val="FF0000"/>
                </a:solidFill>
              </a:rPr>
              <a:t> </a:t>
            </a:r>
            <a:r>
              <a:rPr lang="en-US" dirty="0" smtClean="0">
                <a:solidFill>
                  <a:srgbClr val="FF0000"/>
                </a:solidFill>
              </a:rPr>
              <a:t>0.83</a:t>
            </a:r>
            <a:endParaRPr lang="en-US" dirty="0">
              <a:solidFill>
                <a:srgbClr val="FF0000"/>
              </a:solidFill>
            </a:endParaRPr>
          </a:p>
          <a:p>
            <a:r>
              <a:rPr lang="en-US" i="1" dirty="0" smtClean="0">
                <a:solidFill>
                  <a:srgbClr val="FF0000"/>
                </a:solidFill>
              </a:rPr>
              <a:t>Cause</a:t>
            </a:r>
            <a:r>
              <a:rPr lang="en-US" dirty="0" smtClean="0">
                <a:solidFill>
                  <a:srgbClr val="FF0000"/>
                </a:solidFill>
              </a:rPr>
              <a:t>: </a:t>
            </a:r>
            <a:r>
              <a:rPr lang="en-US" dirty="0"/>
              <a:t>Effects of ongoing </a:t>
            </a:r>
            <a:r>
              <a:rPr lang="en-US" dirty="0" err="1"/>
              <a:t>replanning</a:t>
            </a:r>
            <a:r>
              <a:rPr lang="en-US" dirty="0"/>
              <a:t>. Although major part of </a:t>
            </a:r>
            <a:r>
              <a:rPr lang="en-US" dirty="0" err="1"/>
              <a:t>replanning</a:t>
            </a:r>
            <a:r>
              <a:rPr lang="en-US" dirty="0"/>
              <a:t> is done, some line items that still need to be updated has not been reported as started, hence underestimating earned value. Some large invoices also also arrived in February, which may not be in sync with EVM reporting. A smaller portion of this is also unplanned scope (e.g. vacuum components for Catania test, and hardware support from external company on the backup platform). </a:t>
            </a:r>
          </a:p>
          <a:p>
            <a:r>
              <a:rPr lang="en-US" i="1" dirty="0" smtClean="0">
                <a:solidFill>
                  <a:srgbClr val="FF0000"/>
                </a:solidFill>
              </a:rPr>
              <a:t>Impact/consequence: </a:t>
            </a:r>
            <a:r>
              <a:rPr lang="en-US" i="1" dirty="0" smtClean="0">
                <a:solidFill>
                  <a:srgbClr val="000000"/>
                </a:solidFill>
              </a:rPr>
              <a:t>TBD </a:t>
            </a:r>
            <a:r>
              <a:rPr lang="en-US" i="1" dirty="0">
                <a:solidFill>
                  <a:srgbClr val="000000"/>
                </a:solidFill>
              </a:rPr>
              <a:t>when </a:t>
            </a:r>
            <a:r>
              <a:rPr lang="en-US" i="1" dirty="0" err="1">
                <a:solidFill>
                  <a:srgbClr val="000000"/>
                </a:solidFill>
              </a:rPr>
              <a:t>replanning</a:t>
            </a:r>
            <a:r>
              <a:rPr lang="en-US" i="1" dirty="0">
                <a:solidFill>
                  <a:srgbClr val="000000"/>
                </a:solidFill>
              </a:rPr>
              <a:t> is </a:t>
            </a:r>
            <a:r>
              <a:rPr lang="en-US" i="1" dirty="0" err="1">
                <a:solidFill>
                  <a:srgbClr val="000000"/>
                </a:solidFill>
              </a:rPr>
              <a:t>finsihed</a:t>
            </a:r>
            <a:r>
              <a:rPr lang="en-US" i="1" dirty="0">
                <a:solidFill>
                  <a:srgbClr val="000000"/>
                </a:solidFill>
              </a:rPr>
              <a:t>. Expect it is manageable.</a:t>
            </a:r>
          </a:p>
          <a:p>
            <a:r>
              <a:rPr lang="en-US" i="1" dirty="0" smtClean="0">
                <a:solidFill>
                  <a:srgbClr val="FF0000"/>
                </a:solidFill>
              </a:rPr>
              <a:t>Recoverable</a:t>
            </a:r>
            <a:r>
              <a:rPr lang="en-US" dirty="0" smtClean="0">
                <a:solidFill>
                  <a:srgbClr val="FF0000"/>
                </a:solidFill>
              </a:rPr>
              <a:t>:</a:t>
            </a:r>
            <a:r>
              <a:rPr lang="en-US" dirty="0" smtClean="0"/>
              <a:t> </a:t>
            </a:r>
            <a:r>
              <a:rPr lang="en-US" dirty="0">
                <a:solidFill>
                  <a:srgbClr val="000000"/>
                </a:solidFill>
              </a:rPr>
              <a:t>Expect most of this is recoverable. </a:t>
            </a:r>
            <a:endParaRPr lang="en-US" dirty="0" smtClean="0"/>
          </a:p>
          <a:p>
            <a:r>
              <a:rPr lang="en-US" i="1" dirty="0" smtClean="0">
                <a:solidFill>
                  <a:srgbClr val="FF0000"/>
                </a:solidFill>
              </a:rPr>
              <a:t>Corrective actions</a:t>
            </a:r>
            <a:r>
              <a:rPr lang="en-US" dirty="0" smtClean="0">
                <a:solidFill>
                  <a:srgbClr val="FF0000"/>
                </a:solidFill>
              </a:rPr>
              <a:t>: </a:t>
            </a:r>
            <a:r>
              <a:rPr lang="en-US" dirty="0">
                <a:solidFill>
                  <a:srgbClr val="000000"/>
                </a:solidFill>
              </a:rPr>
              <a:t>Finishing </a:t>
            </a:r>
            <a:r>
              <a:rPr lang="en-US" dirty="0" err="1">
                <a:solidFill>
                  <a:srgbClr val="000000"/>
                </a:solidFill>
              </a:rPr>
              <a:t>replanning</a:t>
            </a:r>
            <a:r>
              <a:rPr lang="en-US" dirty="0">
                <a:solidFill>
                  <a:srgbClr val="000000"/>
                </a:solidFill>
              </a:rPr>
              <a:t> of work package. </a:t>
            </a:r>
            <a:endParaRPr lang="en-US" dirty="0" smtClean="0">
              <a:solidFill>
                <a:srgbClr val="FF0000"/>
              </a:solidFill>
            </a:endParaRPr>
          </a:p>
          <a:p>
            <a:endParaRPr lang="en-US" dirty="0"/>
          </a:p>
          <a:p>
            <a:r>
              <a:rPr lang="en-US" i="1" dirty="0">
                <a:solidFill>
                  <a:srgbClr val="FF0000"/>
                </a:solidFill>
              </a:rPr>
              <a:t>Work Package</a:t>
            </a:r>
            <a:r>
              <a:rPr lang="en-US" dirty="0" smtClean="0">
                <a:solidFill>
                  <a:srgbClr val="FF0000"/>
                </a:solidFill>
              </a:rPr>
              <a:t>: 11.8 RF Systems;                             </a:t>
            </a:r>
            <a:r>
              <a:rPr lang="en-US" i="1" dirty="0" smtClean="0">
                <a:solidFill>
                  <a:srgbClr val="FF0000"/>
                </a:solidFill>
              </a:rPr>
              <a:t>SV </a:t>
            </a:r>
            <a:r>
              <a:rPr lang="en-US" i="1" dirty="0">
                <a:solidFill>
                  <a:srgbClr val="FF0000"/>
                </a:solidFill>
              </a:rPr>
              <a:t>=</a:t>
            </a:r>
            <a:r>
              <a:rPr lang="en-US" dirty="0">
                <a:solidFill>
                  <a:srgbClr val="FF0000"/>
                </a:solidFill>
              </a:rPr>
              <a:t> </a:t>
            </a:r>
            <a:r>
              <a:rPr lang="en-US" dirty="0" smtClean="0">
                <a:solidFill>
                  <a:srgbClr val="FF0000"/>
                </a:solidFill>
              </a:rPr>
              <a:t>-1 912 </a:t>
            </a:r>
            <a:r>
              <a:rPr lang="en-US" dirty="0">
                <a:solidFill>
                  <a:srgbClr val="FF0000"/>
                </a:solidFill>
              </a:rPr>
              <a:t>k€; 	</a:t>
            </a:r>
            <a:r>
              <a:rPr lang="en-US" dirty="0" smtClean="0">
                <a:solidFill>
                  <a:srgbClr val="FF0000"/>
                </a:solidFill>
              </a:rPr>
              <a:t>            </a:t>
            </a:r>
            <a:r>
              <a:rPr lang="en-US" i="1" dirty="0" smtClean="0">
                <a:solidFill>
                  <a:srgbClr val="FF0000"/>
                </a:solidFill>
              </a:rPr>
              <a:t>SPI </a:t>
            </a:r>
            <a:r>
              <a:rPr lang="en-US" i="1" dirty="0">
                <a:solidFill>
                  <a:srgbClr val="FF0000"/>
                </a:solidFill>
              </a:rPr>
              <a:t>=</a:t>
            </a:r>
            <a:r>
              <a:rPr lang="en-US" dirty="0">
                <a:solidFill>
                  <a:srgbClr val="FF0000"/>
                </a:solidFill>
              </a:rPr>
              <a:t> </a:t>
            </a:r>
            <a:r>
              <a:rPr lang="en-US" dirty="0" smtClean="0">
                <a:solidFill>
                  <a:srgbClr val="FF0000"/>
                </a:solidFill>
              </a:rPr>
              <a:t>0.88</a:t>
            </a:r>
            <a:endParaRPr lang="en-US" dirty="0">
              <a:solidFill>
                <a:srgbClr val="FF0000"/>
              </a:solidFill>
            </a:endParaRPr>
          </a:p>
          <a:p>
            <a:r>
              <a:rPr lang="en-US" i="1" dirty="0">
                <a:solidFill>
                  <a:srgbClr val="FF0000"/>
                </a:solidFill>
              </a:rPr>
              <a:t>Cause:</a:t>
            </a:r>
            <a:r>
              <a:rPr lang="en-US" dirty="0"/>
              <a:t> </a:t>
            </a:r>
            <a:endParaRPr lang="en-US" dirty="0" smtClean="0"/>
          </a:p>
          <a:p>
            <a:r>
              <a:rPr lang="en-US" i="1" dirty="0" smtClean="0">
                <a:solidFill>
                  <a:srgbClr val="FF0000"/>
                </a:solidFill>
              </a:rPr>
              <a:t>Impact</a:t>
            </a:r>
            <a:r>
              <a:rPr lang="en-US" i="1" dirty="0">
                <a:solidFill>
                  <a:srgbClr val="FF0000"/>
                </a:solidFill>
              </a:rPr>
              <a:t>/consequence: </a:t>
            </a:r>
            <a:endParaRPr lang="en-US" i="1" dirty="0" smtClean="0">
              <a:solidFill>
                <a:srgbClr val="FF0000"/>
              </a:solidFill>
            </a:endParaRPr>
          </a:p>
          <a:p>
            <a:r>
              <a:rPr lang="en-US" i="1" dirty="0" smtClean="0">
                <a:solidFill>
                  <a:srgbClr val="FF0000"/>
                </a:solidFill>
              </a:rPr>
              <a:t>Recoverable</a:t>
            </a:r>
            <a:r>
              <a:rPr lang="en-US" dirty="0">
                <a:solidFill>
                  <a:srgbClr val="FF0000"/>
                </a:solidFill>
              </a:rPr>
              <a:t>:</a:t>
            </a:r>
            <a:r>
              <a:rPr lang="en-US" dirty="0"/>
              <a:t> </a:t>
            </a:r>
            <a:endParaRPr lang="en-US" dirty="0" smtClean="0"/>
          </a:p>
          <a:p>
            <a:r>
              <a:rPr lang="en-US" dirty="0" smtClean="0">
                <a:solidFill>
                  <a:srgbClr val="FF0000"/>
                </a:solidFill>
              </a:rPr>
              <a:t>Corrective </a:t>
            </a:r>
            <a:r>
              <a:rPr lang="en-US" dirty="0">
                <a:solidFill>
                  <a:srgbClr val="FF0000"/>
                </a:solidFill>
              </a:rPr>
              <a:t>actions</a:t>
            </a:r>
            <a:r>
              <a:rPr lang="en-US" dirty="0" smtClean="0">
                <a:solidFill>
                  <a:srgbClr val="FF0000"/>
                </a:solidFill>
              </a:rPr>
              <a:t>:</a:t>
            </a:r>
            <a:endParaRPr lang="en-US" dirty="0" smtClean="0"/>
          </a:p>
        </p:txBody>
      </p:sp>
    </p:spTree>
    <p:extLst>
      <p:ext uri="{BB962C8B-B14F-4D97-AF65-F5344CB8AC3E}">
        <p14:creationId xmlns:p14="http://schemas.microsoft.com/office/powerpoint/2010/main" val="1064193179"/>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Analysis of </a:t>
            </a:r>
            <a:r>
              <a:rPr lang="en-US" smtClean="0"/>
              <a:t>SVs </a:t>
            </a:r>
            <a:r>
              <a:rPr lang="en-US"/>
              <a:t>Exceeding Thresholds</a:t>
            </a:r>
          </a:p>
        </p:txBody>
      </p:sp>
      <p:sp>
        <p:nvSpPr>
          <p:cNvPr id="4" name="Slide Number Placeholder 3"/>
          <p:cNvSpPr>
            <a:spLocks noGrp="1"/>
          </p:cNvSpPr>
          <p:nvPr>
            <p:ph type="sldNum" sz="quarter" idx="12"/>
          </p:nvPr>
        </p:nvSpPr>
        <p:spPr/>
        <p:txBody>
          <a:bodyPr/>
          <a:lstStyle/>
          <a:p>
            <a:fld id="{551115BC-487E-4422-894C-CB7CD3E79223}" type="slidenum">
              <a:rPr lang="sv-SE" smtClean="0"/>
              <a:t>48</a:t>
            </a:fld>
            <a:endParaRPr lang="sv-SE"/>
          </a:p>
        </p:txBody>
      </p:sp>
      <p:sp>
        <p:nvSpPr>
          <p:cNvPr id="5" name="TextBox 4"/>
          <p:cNvSpPr txBox="1"/>
          <p:nvPr/>
        </p:nvSpPr>
        <p:spPr>
          <a:xfrm>
            <a:off x="323528" y="1657831"/>
            <a:ext cx="8503840" cy="4247317"/>
          </a:xfrm>
          <a:prstGeom prst="rect">
            <a:avLst/>
          </a:prstGeom>
          <a:noFill/>
          <a:ln w="28575" cmpd="sng">
            <a:solidFill>
              <a:schemeClr val="tx1"/>
            </a:solidFill>
          </a:ln>
        </p:spPr>
        <p:txBody>
          <a:bodyPr wrap="square" rtlCol="0">
            <a:spAutoFit/>
          </a:bodyPr>
          <a:lstStyle/>
          <a:p>
            <a:r>
              <a:rPr lang="en-US" i="1" dirty="0">
                <a:solidFill>
                  <a:srgbClr val="FF0000"/>
                </a:solidFill>
              </a:rPr>
              <a:t>Work Package</a:t>
            </a:r>
            <a:r>
              <a:rPr lang="en-US" dirty="0" smtClean="0">
                <a:solidFill>
                  <a:srgbClr val="FF0000"/>
                </a:solidFill>
              </a:rPr>
              <a:t>: 11.10 Test Stands;	                     </a:t>
            </a:r>
            <a:r>
              <a:rPr lang="en-US" i="1" dirty="0" smtClean="0">
                <a:solidFill>
                  <a:srgbClr val="FF0000"/>
                </a:solidFill>
              </a:rPr>
              <a:t>SV </a:t>
            </a:r>
            <a:r>
              <a:rPr lang="en-US" i="1" dirty="0">
                <a:solidFill>
                  <a:srgbClr val="FF0000"/>
                </a:solidFill>
              </a:rPr>
              <a:t>=</a:t>
            </a:r>
            <a:r>
              <a:rPr lang="en-US" dirty="0">
                <a:solidFill>
                  <a:srgbClr val="FF0000"/>
                </a:solidFill>
              </a:rPr>
              <a:t> </a:t>
            </a:r>
            <a:r>
              <a:rPr lang="en-US" dirty="0" smtClean="0">
                <a:solidFill>
                  <a:srgbClr val="FF0000"/>
                </a:solidFill>
              </a:rPr>
              <a:t>-458 </a:t>
            </a:r>
            <a:r>
              <a:rPr lang="en-US" dirty="0">
                <a:solidFill>
                  <a:srgbClr val="FF0000"/>
                </a:solidFill>
              </a:rPr>
              <a:t>k</a:t>
            </a:r>
            <a:r>
              <a:rPr lang="en-US" dirty="0" smtClean="0">
                <a:solidFill>
                  <a:srgbClr val="FF0000"/>
                </a:solidFill>
              </a:rPr>
              <a:t>€; 	            </a:t>
            </a:r>
            <a:r>
              <a:rPr lang="en-US" dirty="0">
                <a:solidFill>
                  <a:srgbClr val="FF0000"/>
                </a:solidFill>
              </a:rPr>
              <a:t> </a:t>
            </a:r>
            <a:r>
              <a:rPr lang="en-US" i="1" dirty="0" smtClean="0">
                <a:solidFill>
                  <a:srgbClr val="FF0000"/>
                </a:solidFill>
              </a:rPr>
              <a:t>SPI </a:t>
            </a:r>
            <a:r>
              <a:rPr lang="en-US" i="1" dirty="0">
                <a:solidFill>
                  <a:srgbClr val="FF0000"/>
                </a:solidFill>
              </a:rPr>
              <a:t>=</a:t>
            </a:r>
            <a:r>
              <a:rPr lang="en-US" dirty="0">
                <a:solidFill>
                  <a:srgbClr val="FF0000"/>
                </a:solidFill>
              </a:rPr>
              <a:t> </a:t>
            </a:r>
            <a:r>
              <a:rPr lang="en-US" dirty="0" smtClean="0">
                <a:solidFill>
                  <a:srgbClr val="FF0000"/>
                </a:solidFill>
              </a:rPr>
              <a:t>0.93</a:t>
            </a:r>
            <a:endParaRPr lang="en-US" dirty="0">
              <a:solidFill>
                <a:srgbClr val="FF0000"/>
              </a:solidFill>
            </a:endParaRPr>
          </a:p>
          <a:p>
            <a:r>
              <a:rPr lang="en-US" i="1" dirty="0" smtClean="0">
                <a:solidFill>
                  <a:srgbClr val="FF0000"/>
                </a:solidFill>
              </a:rPr>
              <a:t>Cause</a:t>
            </a:r>
            <a:r>
              <a:rPr lang="en-US" dirty="0" smtClean="0">
                <a:solidFill>
                  <a:srgbClr val="FF0000"/>
                </a:solidFill>
              </a:rPr>
              <a:t>: </a:t>
            </a:r>
            <a:r>
              <a:rPr lang="en-US" dirty="0" err="1"/>
              <a:t>Artefact</a:t>
            </a:r>
            <a:r>
              <a:rPr lang="en-US" dirty="0"/>
              <a:t> from WP </a:t>
            </a:r>
            <a:r>
              <a:rPr lang="en-US" dirty="0" err="1"/>
              <a:t>replanning</a:t>
            </a:r>
            <a:endParaRPr lang="en-US" dirty="0"/>
          </a:p>
          <a:p>
            <a:r>
              <a:rPr lang="en-US" i="1" dirty="0" smtClean="0">
                <a:solidFill>
                  <a:srgbClr val="FF0000"/>
                </a:solidFill>
              </a:rPr>
              <a:t>Impact/consequence: </a:t>
            </a:r>
            <a:r>
              <a:rPr lang="en-US" i="1" dirty="0" smtClean="0">
                <a:solidFill>
                  <a:srgbClr val="000000"/>
                </a:solidFill>
              </a:rPr>
              <a:t>None</a:t>
            </a:r>
          </a:p>
          <a:p>
            <a:r>
              <a:rPr lang="en-US" i="1" dirty="0" smtClean="0">
                <a:solidFill>
                  <a:srgbClr val="FF0000"/>
                </a:solidFill>
              </a:rPr>
              <a:t>Recoverable</a:t>
            </a:r>
            <a:r>
              <a:rPr lang="en-US" dirty="0" smtClean="0">
                <a:solidFill>
                  <a:srgbClr val="FF0000"/>
                </a:solidFill>
              </a:rPr>
              <a:t>:</a:t>
            </a:r>
            <a:r>
              <a:rPr lang="en-US" dirty="0" smtClean="0"/>
              <a:t> Yes</a:t>
            </a:r>
          </a:p>
          <a:p>
            <a:r>
              <a:rPr lang="en-US" i="1" dirty="0" smtClean="0">
                <a:solidFill>
                  <a:srgbClr val="FF0000"/>
                </a:solidFill>
              </a:rPr>
              <a:t>Corrective actions</a:t>
            </a:r>
            <a:r>
              <a:rPr lang="en-US" dirty="0" smtClean="0">
                <a:solidFill>
                  <a:srgbClr val="FF0000"/>
                </a:solidFill>
              </a:rPr>
              <a:t>: </a:t>
            </a:r>
            <a:r>
              <a:rPr lang="en-US" dirty="0" smtClean="0">
                <a:solidFill>
                  <a:srgbClr val="000000"/>
                </a:solidFill>
              </a:rPr>
              <a:t>None</a:t>
            </a:r>
          </a:p>
          <a:p>
            <a:endParaRPr lang="en-US" dirty="0"/>
          </a:p>
          <a:p>
            <a:r>
              <a:rPr lang="en-US" i="1" dirty="0">
                <a:solidFill>
                  <a:srgbClr val="FF0000"/>
                </a:solidFill>
              </a:rPr>
              <a:t>Work Package</a:t>
            </a:r>
            <a:r>
              <a:rPr lang="en-US" dirty="0" smtClean="0">
                <a:solidFill>
                  <a:srgbClr val="FF0000"/>
                </a:solidFill>
              </a:rPr>
              <a:t>: 11.11 Cryogenics;                             </a:t>
            </a:r>
            <a:r>
              <a:rPr lang="en-US" i="1" dirty="0" smtClean="0">
                <a:solidFill>
                  <a:srgbClr val="FF0000"/>
                </a:solidFill>
              </a:rPr>
              <a:t>SV </a:t>
            </a:r>
            <a:r>
              <a:rPr lang="en-US" i="1" dirty="0">
                <a:solidFill>
                  <a:srgbClr val="FF0000"/>
                </a:solidFill>
              </a:rPr>
              <a:t>=</a:t>
            </a:r>
            <a:r>
              <a:rPr lang="en-US" dirty="0">
                <a:solidFill>
                  <a:srgbClr val="FF0000"/>
                </a:solidFill>
              </a:rPr>
              <a:t> </a:t>
            </a:r>
            <a:r>
              <a:rPr lang="en-US" dirty="0" smtClean="0">
                <a:solidFill>
                  <a:srgbClr val="FF0000"/>
                </a:solidFill>
              </a:rPr>
              <a:t>-1 883 </a:t>
            </a:r>
            <a:r>
              <a:rPr lang="en-US" dirty="0">
                <a:solidFill>
                  <a:srgbClr val="FF0000"/>
                </a:solidFill>
              </a:rPr>
              <a:t>k€; 	</a:t>
            </a:r>
            <a:r>
              <a:rPr lang="en-US" dirty="0" smtClean="0">
                <a:solidFill>
                  <a:srgbClr val="FF0000"/>
                </a:solidFill>
              </a:rPr>
              <a:t>            </a:t>
            </a:r>
            <a:r>
              <a:rPr lang="en-US" i="1" dirty="0" smtClean="0">
                <a:solidFill>
                  <a:srgbClr val="FF0000"/>
                </a:solidFill>
              </a:rPr>
              <a:t>SPI </a:t>
            </a:r>
            <a:r>
              <a:rPr lang="en-US" i="1" dirty="0">
                <a:solidFill>
                  <a:srgbClr val="FF0000"/>
                </a:solidFill>
              </a:rPr>
              <a:t>=</a:t>
            </a:r>
            <a:r>
              <a:rPr lang="en-US" dirty="0">
                <a:solidFill>
                  <a:srgbClr val="FF0000"/>
                </a:solidFill>
              </a:rPr>
              <a:t> </a:t>
            </a:r>
            <a:r>
              <a:rPr lang="en-US" dirty="0" smtClean="0">
                <a:solidFill>
                  <a:srgbClr val="FF0000"/>
                </a:solidFill>
              </a:rPr>
              <a:t>0.93</a:t>
            </a:r>
            <a:endParaRPr lang="en-US" dirty="0">
              <a:solidFill>
                <a:srgbClr val="FF0000"/>
              </a:solidFill>
            </a:endParaRPr>
          </a:p>
          <a:p>
            <a:r>
              <a:rPr lang="en-US" i="1" dirty="0">
                <a:solidFill>
                  <a:srgbClr val="FF0000"/>
                </a:solidFill>
              </a:rPr>
              <a:t>Cause:</a:t>
            </a:r>
            <a:r>
              <a:rPr lang="en-US" dirty="0"/>
              <a:t> SV has improved since last months but still quite high</a:t>
            </a:r>
          </a:p>
          <a:p>
            <a:r>
              <a:rPr lang="en-US" dirty="0"/>
              <a:t>1) CDS-el (IKC) manufacturing late (~940 </a:t>
            </a:r>
            <a:r>
              <a:rPr lang="en-US" dirty="0" err="1"/>
              <a:t>kEUR</a:t>
            </a:r>
            <a:r>
              <a:rPr lang="en-US" dirty="0"/>
              <a:t> delay)</a:t>
            </a:r>
          </a:p>
          <a:p>
            <a:r>
              <a:rPr lang="en-US" dirty="0"/>
              <a:t>2) CDS-</a:t>
            </a:r>
            <a:r>
              <a:rPr lang="en-US" dirty="0" err="1"/>
              <a:t>sp</a:t>
            </a:r>
            <a:r>
              <a:rPr lang="en-US" dirty="0"/>
              <a:t> (IKC) manufacturing late (~90 </a:t>
            </a:r>
            <a:r>
              <a:rPr lang="en-US" dirty="0" err="1"/>
              <a:t>kEUR</a:t>
            </a:r>
            <a:r>
              <a:rPr lang="en-US" dirty="0"/>
              <a:t> delay)</a:t>
            </a:r>
          </a:p>
          <a:p>
            <a:r>
              <a:rPr lang="en-US" dirty="0"/>
              <a:t>3) Warm piping G.02 design shifted (~440 </a:t>
            </a:r>
            <a:r>
              <a:rPr lang="en-US" dirty="0" err="1"/>
              <a:t>kEUR</a:t>
            </a:r>
            <a:r>
              <a:rPr lang="en-US" dirty="0"/>
              <a:t> delay)</a:t>
            </a:r>
            <a:endParaRPr lang="en-US" dirty="0" smtClean="0"/>
          </a:p>
          <a:p>
            <a:r>
              <a:rPr lang="en-US" i="1" dirty="0" smtClean="0">
                <a:solidFill>
                  <a:srgbClr val="FF0000"/>
                </a:solidFill>
              </a:rPr>
              <a:t>Impact</a:t>
            </a:r>
            <a:r>
              <a:rPr lang="en-US" i="1" dirty="0">
                <a:solidFill>
                  <a:srgbClr val="FF0000"/>
                </a:solidFill>
              </a:rPr>
              <a:t>/consequence: </a:t>
            </a:r>
            <a:r>
              <a:rPr lang="en-US" i="1" dirty="0" smtClean="0">
                <a:solidFill>
                  <a:srgbClr val="000000"/>
                </a:solidFill>
              </a:rPr>
              <a:t>Behind </a:t>
            </a:r>
            <a:r>
              <a:rPr lang="en-US" i="1" dirty="0">
                <a:solidFill>
                  <a:srgbClr val="000000"/>
                </a:solidFill>
              </a:rPr>
              <a:t>schedule</a:t>
            </a:r>
            <a:endParaRPr lang="en-US" i="1" dirty="0" smtClean="0">
              <a:solidFill>
                <a:srgbClr val="000000"/>
              </a:solidFill>
            </a:endParaRPr>
          </a:p>
          <a:p>
            <a:r>
              <a:rPr lang="en-US" i="1" dirty="0" smtClean="0">
                <a:solidFill>
                  <a:srgbClr val="FF0000"/>
                </a:solidFill>
              </a:rPr>
              <a:t>Recoverable</a:t>
            </a:r>
            <a:r>
              <a:rPr lang="en-US" dirty="0">
                <a:solidFill>
                  <a:srgbClr val="FF0000"/>
                </a:solidFill>
              </a:rPr>
              <a:t>:</a:t>
            </a:r>
            <a:r>
              <a:rPr lang="en-US" dirty="0"/>
              <a:t> 1) and 2) yes</a:t>
            </a:r>
          </a:p>
          <a:p>
            <a:r>
              <a:rPr lang="en-US" dirty="0"/>
              <a:t>3) no, but not impact on critical path </a:t>
            </a:r>
            <a:endParaRPr lang="en-US" dirty="0" smtClean="0"/>
          </a:p>
          <a:p>
            <a:r>
              <a:rPr lang="en-US" dirty="0" smtClean="0">
                <a:solidFill>
                  <a:srgbClr val="FF0000"/>
                </a:solidFill>
              </a:rPr>
              <a:t>Corrective </a:t>
            </a:r>
            <a:r>
              <a:rPr lang="en-US" dirty="0">
                <a:solidFill>
                  <a:srgbClr val="FF0000"/>
                </a:solidFill>
              </a:rPr>
              <a:t>actions: </a:t>
            </a:r>
            <a:r>
              <a:rPr lang="en-US" dirty="0" smtClean="0">
                <a:solidFill>
                  <a:srgbClr val="000000"/>
                </a:solidFill>
              </a:rPr>
              <a:t>Speed </a:t>
            </a:r>
            <a:r>
              <a:rPr lang="en-US" dirty="0">
                <a:solidFill>
                  <a:srgbClr val="000000"/>
                </a:solidFill>
              </a:rPr>
              <a:t>up during production / installation later</a:t>
            </a:r>
            <a:endParaRPr lang="en-US" dirty="0" smtClean="0">
              <a:solidFill>
                <a:srgbClr val="000000"/>
              </a:solidFill>
            </a:endParaRPr>
          </a:p>
        </p:txBody>
      </p:sp>
    </p:spTree>
    <p:extLst>
      <p:ext uri="{BB962C8B-B14F-4D97-AF65-F5344CB8AC3E}">
        <p14:creationId xmlns:p14="http://schemas.microsoft.com/office/powerpoint/2010/main" val="1650947237"/>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Analysis of </a:t>
            </a:r>
            <a:r>
              <a:rPr lang="en-US" smtClean="0"/>
              <a:t>SVs </a:t>
            </a:r>
            <a:r>
              <a:rPr lang="en-US"/>
              <a:t>Exceeding Thresholds</a:t>
            </a:r>
          </a:p>
        </p:txBody>
      </p:sp>
      <p:sp>
        <p:nvSpPr>
          <p:cNvPr id="4" name="Slide Number Placeholder 3"/>
          <p:cNvSpPr>
            <a:spLocks noGrp="1"/>
          </p:cNvSpPr>
          <p:nvPr>
            <p:ph type="sldNum" sz="quarter" idx="12"/>
          </p:nvPr>
        </p:nvSpPr>
        <p:spPr/>
        <p:txBody>
          <a:bodyPr/>
          <a:lstStyle/>
          <a:p>
            <a:fld id="{551115BC-487E-4422-894C-CB7CD3E79223}" type="slidenum">
              <a:rPr lang="sv-SE" smtClean="0"/>
              <a:t>49</a:t>
            </a:fld>
            <a:endParaRPr lang="sv-SE"/>
          </a:p>
        </p:txBody>
      </p:sp>
      <p:sp>
        <p:nvSpPr>
          <p:cNvPr id="5" name="TextBox 4"/>
          <p:cNvSpPr txBox="1"/>
          <p:nvPr/>
        </p:nvSpPr>
        <p:spPr>
          <a:xfrm>
            <a:off x="179512" y="1628800"/>
            <a:ext cx="8503840" cy="2585323"/>
          </a:xfrm>
          <a:prstGeom prst="rect">
            <a:avLst/>
          </a:prstGeom>
          <a:noFill/>
          <a:ln w="28575" cmpd="sng">
            <a:solidFill>
              <a:schemeClr val="tx1"/>
            </a:solidFill>
          </a:ln>
        </p:spPr>
        <p:txBody>
          <a:bodyPr wrap="square" rtlCol="0">
            <a:spAutoFit/>
          </a:bodyPr>
          <a:lstStyle/>
          <a:p>
            <a:r>
              <a:rPr lang="en-US" i="1" dirty="0">
                <a:solidFill>
                  <a:srgbClr val="FF0000"/>
                </a:solidFill>
              </a:rPr>
              <a:t>Work Package</a:t>
            </a:r>
            <a:r>
              <a:rPr lang="en-US" dirty="0" smtClean="0">
                <a:solidFill>
                  <a:srgbClr val="FF0000"/>
                </a:solidFill>
              </a:rPr>
              <a:t>: 11.12 Vacuum;	                     </a:t>
            </a:r>
            <a:r>
              <a:rPr lang="en-US" i="1" dirty="0" smtClean="0">
                <a:solidFill>
                  <a:srgbClr val="FF0000"/>
                </a:solidFill>
              </a:rPr>
              <a:t>SV </a:t>
            </a:r>
            <a:r>
              <a:rPr lang="en-US" i="1" dirty="0">
                <a:solidFill>
                  <a:srgbClr val="FF0000"/>
                </a:solidFill>
              </a:rPr>
              <a:t>=</a:t>
            </a:r>
            <a:r>
              <a:rPr lang="en-US" dirty="0">
                <a:solidFill>
                  <a:srgbClr val="FF0000"/>
                </a:solidFill>
              </a:rPr>
              <a:t> </a:t>
            </a:r>
            <a:r>
              <a:rPr lang="en-US" dirty="0" smtClean="0">
                <a:solidFill>
                  <a:srgbClr val="FF0000"/>
                </a:solidFill>
              </a:rPr>
              <a:t>-2 820 </a:t>
            </a:r>
            <a:r>
              <a:rPr lang="en-US" dirty="0">
                <a:solidFill>
                  <a:srgbClr val="FF0000"/>
                </a:solidFill>
              </a:rPr>
              <a:t>k</a:t>
            </a:r>
            <a:r>
              <a:rPr lang="en-US" dirty="0" smtClean="0">
                <a:solidFill>
                  <a:srgbClr val="FF0000"/>
                </a:solidFill>
              </a:rPr>
              <a:t>€; 	            </a:t>
            </a:r>
            <a:r>
              <a:rPr lang="en-US" dirty="0">
                <a:solidFill>
                  <a:srgbClr val="FF0000"/>
                </a:solidFill>
              </a:rPr>
              <a:t> </a:t>
            </a:r>
            <a:r>
              <a:rPr lang="en-US" i="1" dirty="0" smtClean="0">
                <a:solidFill>
                  <a:srgbClr val="FF0000"/>
                </a:solidFill>
              </a:rPr>
              <a:t>SPI </a:t>
            </a:r>
            <a:r>
              <a:rPr lang="en-US" i="1" dirty="0">
                <a:solidFill>
                  <a:srgbClr val="FF0000"/>
                </a:solidFill>
              </a:rPr>
              <a:t>=</a:t>
            </a:r>
            <a:r>
              <a:rPr lang="en-US" dirty="0">
                <a:solidFill>
                  <a:srgbClr val="FF0000"/>
                </a:solidFill>
              </a:rPr>
              <a:t> </a:t>
            </a:r>
            <a:r>
              <a:rPr lang="en-US" dirty="0" smtClean="0">
                <a:solidFill>
                  <a:srgbClr val="FF0000"/>
                </a:solidFill>
              </a:rPr>
              <a:t>0.65</a:t>
            </a:r>
            <a:endParaRPr lang="en-US" dirty="0">
              <a:solidFill>
                <a:srgbClr val="FF0000"/>
              </a:solidFill>
            </a:endParaRPr>
          </a:p>
          <a:p>
            <a:r>
              <a:rPr lang="en-US" i="1" dirty="0" smtClean="0">
                <a:solidFill>
                  <a:srgbClr val="FF0000"/>
                </a:solidFill>
              </a:rPr>
              <a:t>Cause</a:t>
            </a:r>
            <a:r>
              <a:rPr lang="en-US" dirty="0" smtClean="0">
                <a:solidFill>
                  <a:srgbClr val="FF0000"/>
                </a:solidFill>
              </a:rPr>
              <a:t>: </a:t>
            </a:r>
            <a:r>
              <a:rPr lang="en-US" dirty="0" smtClean="0">
                <a:solidFill>
                  <a:srgbClr val="000000"/>
                </a:solidFill>
              </a:rPr>
              <a:t>Working </a:t>
            </a:r>
            <a:r>
              <a:rPr lang="en-US" dirty="0">
                <a:solidFill>
                  <a:srgbClr val="000000"/>
                </a:solidFill>
              </a:rPr>
              <a:t>on procurement of the blank-orders for the </a:t>
            </a:r>
            <a:r>
              <a:rPr lang="en-US" dirty="0" err="1">
                <a:solidFill>
                  <a:srgbClr val="000000"/>
                </a:solidFill>
              </a:rPr>
              <a:t>vacum</a:t>
            </a:r>
            <a:r>
              <a:rPr lang="en-US" dirty="0">
                <a:solidFill>
                  <a:srgbClr val="000000"/>
                </a:solidFill>
              </a:rPr>
              <a:t> components and Vacuum Catalog parts . The in kind work is on track as the hiring and the work progress on the support of the accelerator, Target and NSS in-kinds are on track too. P6 needs to be updated once the TA is signed (today mismatch between P6 activities and reality).</a:t>
            </a:r>
            <a:endParaRPr lang="en-US" dirty="0" smtClean="0">
              <a:solidFill>
                <a:srgbClr val="000000"/>
              </a:solidFill>
            </a:endParaRPr>
          </a:p>
          <a:p>
            <a:r>
              <a:rPr lang="en-US" i="1" dirty="0" smtClean="0">
                <a:solidFill>
                  <a:srgbClr val="FF0000"/>
                </a:solidFill>
              </a:rPr>
              <a:t>Impact/consequence</a:t>
            </a:r>
            <a:r>
              <a:rPr lang="en-US" i="1" dirty="0">
                <a:solidFill>
                  <a:srgbClr val="FF0000"/>
                </a:solidFill>
              </a:rPr>
              <a:t>: </a:t>
            </a:r>
            <a:r>
              <a:rPr lang="en-US" i="1" dirty="0">
                <a:solidFill>
                  <a:srgbClr val="000000"/>
                </a:solidFill>
              </a:rPr>
              <a:t>The in kind is buying small quantities of vacuum instrumentation following the ESS specifications to keep the work on track. </a:t>
            </a:r>
            <a:endParaRPr lang="en-US" i="1" dirty="0" smtClean="0">
              <a:solidFill>
                <a:srgbClr val="000000"/>
              </a:solidFill>
            </a:endParaRPr>
          </a:p>
          <a:p>
            <a:r>
              <a:rPr lang="en-US" i="1" dirty="0" smtClean="0">
                <a:solidFill>
                  <a:srgbClr val="FF0000"/>
                </a:solidFill>
              </a:rPr>
              <a:t> Recoverable</a:t>
            </a:r>
            <a:r>
              <a:rPr lang="en-US" dirty="0" smtClean="0">
                <a:solidFill>
                  <a:srgbClr val="FF0000"/>
                </a:solidFill>
              </a:rPr>
              <a:t>:</a:t>
            </a:r>
            <a:r>
              <a:rPr lang="en-US" dirty="0" smtClean="0"/>
              <a:t> Yes</a:t>
            </a:r>
            <a:r>
              <a:rPr lang="en-US" dirty="0"/>
              <a:t>, no issues.</a:t>
            </a:r>
            <a:endParaRPr lang="en-US" dirty="0" smtClean="0"/>
          </a:p>
          <a:p>
            <a:r>
              <a:rPr lang="en-US" i="1" dirty="0" smtClean="0">
                <a:solidFill>
                  <a:srgbClr val="FF0000"/>
                </a:solidFill>
              </a:rPr>
              <a:t>Corrective actions</a:t>
            </a:r>
            <a:r>
              <a:rPr lang="en-US" dirty="0" smtClean="0">
                <a:solidFill>
                  <a:srgbClr val="FF0000"/>
                </a:solidFill>
              </a:rPr>
              <a:t>:</a:t>
            </a:r>
          </a:p>
        </p:txBody>
      </p:sp>
    </p:spTree>
    <p:extLst>
      <p:ext uri="{BB962C8B-B14F-4D97-AF65-F5344CB8AC3E}">
        <p14:creationId xmlns:p14="http://schemas.microsoft.com/office/powerpoint/2010/main" val="1924256304"/>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Rectangle 134"/>
          <p:cNvSpPr/>
          <p:nvPr/>
        </p:nvSpPr>
        <p:spPr>
          <a:xfrm>
            <a:off x="8028384" y="1710036"/>
            <a:ext cx="504056" cy="5140258"/>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lIns="91430" tIns="45716" rIns="91430" bIns="45716" rtlCol="0" anchor="ctr"/>
          <a:lstStyle/>
          <a:p>
            <a:pPr algn="ctr"/>
            <a:endParaRPr lang="en-US" dirty="0"/>
          </a:p>
        </p:txBody>
      </p:sp>
      <p:sp>
        <p:nvSpPr>
          <p:cNvPr id="4" name="Rectangle 3"/>
          <p:cNvSpPr/>
          <p:nvPr/>
        </p:nvSpPr>
        <p:spPr>
          <a:xfrm>
            <a:off x="7020272" y="1700808"/>
            <a:ext cx="504056" cy="5157192"/>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lIns="91430" tIns="45716" rIns="91430" bIns="45716" rtlCol="0" anchor="ctr"/>
          <a:lstStyle/>
          <a:p>
            <a:pPr algn="ctr"/>
            <a:endParaRPr lang="en-US" dirty="0"/>
          </a:p>
        </p:txBody>
      </p:sp>
      <p:sp>
        <p:nvSpPr>
          <p:cNvPr id="45" name="Rubrik 1"/>
          <p:cNvSpPr>
            <a:spLocks noGrp="1"/>
          </p:cNvSpPr>
          <p:nvPr>
            <p:ph type="title"/>
          </p:nvPr>
        </p:nvSpPr>
        <p:spPr>
          <a:xfrm>
            <a:off x="323528" y="-18256"/>
            <a:ext cx="8229600" cy="1143000"/>
          </a:xfrm>
        </p:spPr>
        <p:txBody>
          <a:bodyPr>
            <a:normAutofit/>
          </a:bodyPr>
          <a:lstStyle/>
          <a:p>
            <a:r>
              <a:rPr lang="sv-SE" sz="3600" i="1" dirty="0" err="1"/>
              <a:t>High</a:t>
            </a:r>
            <a:r>
              <a:rPr lang="sv-SE" sz="3600" i="1" dirty="0"/>
              <a:t> Level Schedule – ACCSYS Project </a:t>
            </a:r>
            <a:endParaRPr lang="en-US" sz="3600" i="1" dirty="0"/>
          </a:p>
        </p:txBody>
      </p:sp>
      <p:grpSp>
        <p:nvGrpSpPr>
          <p:cNvPr id="40" name="Group 39"/>
          <p:cNvGrpSpPr/>
          <p:nvPr/>
        </p:nvGrpSpPr>
        <p:grpSpPr>
          <a:xfrm>
            <a:off x="0" y="1385392"/>
            <a:ext cx="9001000" cy="5472608"/>
            <a:chOff x="8446390" y="-2419243"/>
            <a:chExt cx="9001000" cy="5057026"/>
          </a:xfrm>
        </p:grpSpPr>
        <p:sp>
          <p:nvSpPr>
            <p:cNvPr id="21" name="Rectangle 20"/>
            <p:cNvSpPr/>
            <p:nvPr/>
          </p:nvSpPr>
          <p:spPr>
            <a:xfrm>
              <a:off x="10379234" y="-2419243"/>
              <a:ext cx="983988" cy="36004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b="1" dirty="0">
                  <a:solidFill>
                    <a:srgbClr val="0070C0"/>
                  </a:solidFill>
                </a:rPr>
                <a:t>2016</a:t>
              </a:r>
              <a:endParaRPr lang="en-US" sz="1400" b="1" dirty="0">
                <a:solidFill>
                  <a:srgbClr val="0070C0"/>
                </a:solidFill>
              </a:endParaRPr>
            </a:p>
          </p:txBody>
        </p:sp>
        <p:sp>
          <p:nvSpPr>
            <p:cNvPr id="22" name="Rectangle 21"/>
            <p:cNvSpPr/>
            <p:nvPr/>
          </p:nvSpPr>
          <p:spPr>
            <a:xfrm>
              <a:off x="11363222" y="-2419243"/>
              <a:ext cx="936104" cy="36004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b="1" dirty="0">
                  <a:solidFill>
                    <a:srgbClr val="0070C0"/>
                  </a:solidFill>
                </a:rPr>
                <a:t>2017</a:t>
              </a:r>
              <a:endParaRPr lang="en-US" sz="1400" b="1" dirty="0">
                <a:solidFill>
                  <a:srgbClr val="0070C0"/>
                </a:solidFill>
              </a:endParaRPr>
            </a:p>
          </p:txBody>
        </p:sp>
        <p:sp>
          <p:nvSpPr>
            <p:cNvPr id="23" name="Rectangle 22"/>
            <p:cNvSpPr/>
            <p:nvPr/>
          </p:nvSpPr>
          <p:spPr>
            <a:xfrm>
              <a:off x="12299326" y="-2419243"/>
              <a:ext cx="1008112" cy="36004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b="1" dirty="0">
                  <a:solidFill>
                    <a:srgbClr val="0070C0"/>
                  </a:solidFill>
                </a:rPr>
                <a:t>2018</a:t>
              </a:r>
              <a:endParaRPr lang="en-US" sz="1400" b="1" dirty="0">
                <a:solidFill>
                  <a:srgbClr val="0070C0"/>
                </a:solidFill>
              </a:endParaRPr>
            </a:p>
          </p:txBody>
        </p:sp>
        <p:sp>
          <p:nvSpPr>
            <p:cNvPr id="24" name="Rectangle 23"/>
            <p:cNvSpPr/>
            <p:nvPr/>
          </p:nvSpPr>
          <p:spPr>
            <a:xfrm>
              <a:off x="13307438" y="-2419243"/>
              <a:ext cx="1008112" cy="36004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b="1" dirty="0">
                  <a:solidFill>
                    <a:srgbClr val="0070C0"/>
                  </a:solidFill>
                </a:rPr>
                <a:t>2019</a:t>
              </a:r>
              <a:endParaRPr lang="en-US" sz="1400" b="1" dirty="0">
                <a:solidFill>
                  <a:srgbClr val="0070C0"/>
                </a:solidFill>
              </a:endParaRPr>
            </a:p>
          </p:txBody>
        </p:sp>
        <p:sp>
          <p:nvSpPr>
            <p:cNvPr id="25" name="Rectangle 24"/>
            <p:cNvSpPr/>
            <p:nvPr/>
          </p:nvSpPr>
          <p:spPr>
            <a:xfrm>
              <a:off x="14315550" y="-2419243"/>
              <a:ext cx="1008112" cy="36004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b="1" dirty="0">
                  <a:solidFill>
                    <a:srgbClr val="0070C0"/>
                  </a:solidFill>
                </a:rPr>
                <a:t>2020</a:t>
              </a:r>
              <a:endParaRPr lang="en-US" sz="1400" b="1" dirty="0">
                <a:solidFill>
                  <a:srgbClr val="0070C0"/>
                </a:solidFill>
              </a:endParaRPr>
            </a:p>
          </p:txBody>
        </p:sp>
        <p:sp>
          <p:nvSpPr>
            <p:cNvPr id="26" name="Rectangle 25"/>
            <p:cNvSpPr/>
            <p:nvPr/>
          </p:nvSpPr>
          <p:spPr>
            <a:xfrm>
              <a:off x="15323662" y="-2419243"/>
              <a:ext cx="1008112" cy="36004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b="1" dirty="0">
                  <a:solidFill>
                    <a:srgbClr val="0070C0"/>
                  </a:solidFill>
                </a:rPr>
                <a:t>2021</a:t>
              </a:r>
              <a:endParaRPr lang="en-US" sz="1400" b="1" dirty="0">
                <a:solidFill>
                  <a:srgbClr val="0070C0"/>
                </a:solidFill>
              </a:endParaRPr>
            </a:p>
          </p:txBody>
        </p:sp>
        <p:sp>
          <p:nvSpPr>
            <p:cNvPr id="27" name="Rectangle 26"/>
            <p:cNvSpPr/>
            <p:nvPr/>
          </p:nvSpPr>
          <p:spPr>
            <a:xfrm>
              <a:off x="16331774" y="-2419243"/>
              <a:ext cx="1043608" cy="36004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b="1" dirty="0">
                  <a:solidFill>
                    <a:srgbClr val="0070C0"/>
                  </a:solidFill>
                </a:rPr>
                <a:t>2022</a:t>
              </a:r>
              <a:endParaRPr lang="en-US" sz="1400" b="1" dirty="0">
                <a:solidFill>
                  <a:srgbClr val="0070C0"/>
                </a:solidFill>
              </a:endParaRPr>
            </a:p>
          </p:txBody>
        </p:sp>
        <p:cxnSp>
          <p:nvCxnSpPr>
            <p:cNvPr id="3" name="Straight Connector 2"/>
            <p:cNvCxnSpPr/>
            <p:nvPr/>
          </p:nvCxnSpPr>
          <p:spPr>
            <a:xfrm>
              <a:off x="10957462" y="-2059203"/>
              <a:ext cx="0" cy="4688753"/>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10370850" y="-2050970"/>
              <a:ext cx="0" cy="4688753"/>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11550790" y="-2050970"/>
              <a:ext cx="0" cy="4688753"/>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12144924" y="-2050970"/>
              <a:ext cx="0" cy="4688753"/>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2732688" y="-2050970"/>
              <a:ext cx="0" cy="4688753"/>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13323178" y="-2057340"/>
              <a:ext cx="0" cy="4688753"/>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3918998" y="-2050970"/>
              <a:ext cx="0" cy="4688753"/>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14507146" y="-2050970"/>
              <a:ext cx="0" cy="4688753"/>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15103945" y="-2050970"/>
              <a:ext cx="0" cy="4688753"/>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15678323" y="-2050970"/>
              <a:ext cx="0" cy="4688753"/>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16264129" y="-2050970"/>
              <a:ext cx="0" cy="4688753"/>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16857284" y="-2050970"/>
              <a:ext cx="0" cy="4688753"/>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17447390" y="-2050970"/>
              <a:ext cx="0" cy="4688753"/>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a:off x="8446390" y="-2076728"/>
              <a:ext cx="1932844" cy="0"/>
            </a:xfrm>
            <a:prstGeom prst="line">
              <a:avLst/>
            </a:prstGeom>
            <a:ln w="9525">
              <a:prstDash val="sysDot"/>
            </a:ln>
          </p:spPr>
          <p:style>
            <a:lnRef idx="1">
              <a:schemeClr val="accent1"/>
            </a:lnRef>
            <a:fillRef idx="0">
              <a:schemeClr val="accent1"/>
            </a:fillRef>
            <a:effectRef idx="0">
              <a:schemeClr val="accent1"/>
            </a:effectRef>
            <a:fontRef idx="minor">
              <a:schemeClr val="tx1"/>
            </a:fontRef>
          </p:style>
        </p:cxnSp>
      </p:grpSp>
      <p:sp>
        <p:nvSpPr>
          <p:cNvPr id="75" name="4-Point Star 74"/>
          <p:cNvSpPr/>
          <p:nvPr/>
        </p:nvSpPr>
        <p:spPr>
          <a:xfrm>
            <a:off x="2411760" y="2060848"/>
            <a:ext cx="340338" cy="288032"/>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a:endParaRPr lang="en-US"/>
          </a:p>
        </p:txBody>
      </p:sp>
      <p:sp>
        <p:nvSpPr>
          <p:cNvPr id="38" name="TextBox 37"/>
          <p:cNvSpPr txBox="1"/>
          <p:nvPr/>
        </p:nvSpPr>
        <p:spPr>
          <a:xfrm>
            <a:off x="251520" y="4221088"/>
            <a:ext cx="443138" cy="338554"/>
          </a:xfrm>
          <a:prstGeom prst="rect">
            <a:avLst/>
          </a:prstGeom>
          <a:noFill/>
        </p:spPr>
        <p:txBody>
          <a:bodyPr wrap="none" lIns="91430" tIns="45716" rIns="91430" bIns="45716" rtlCol="0">
            <a:spAutoFit/>
          </a:bodyPr>
          <a:lstStyle/>
          <a:p>
            <a:r>
              <a:rPr lang="sv-SE" sz="1600" b="1" i="1" dirty="0"/>
              <a:t>RF</a:t>
            </a:r>
          </a:p>
        </p:txBody>
      </p:sp>
      <p:cxnSp>
        <p:nvCxnSpPr>
          <p:cNvPr id="76" name="Straight Connector 75"/>
          <p:cNvCxnSpPr/>
          <p:nvPr/>
        </p:nvCxnSpPr>
        <p:spPr>
          <a:xfrm flipH="1">
            <a:off x="2" y="2852936"/>
            <a:ext cx="8990333" cy="0"/>
          </a:xfrm>
          <a:prstGeom prst="line">
            <a:avLst/>
          </a:prstGeom>
          <a:ln w="12700">
            <a:solidFill>
              <a:schemeClr val="accent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a:off x="2" y="3717032"/>
            <a:ext cx="8990333" cy="0"/>
          </a:xfrm>
          <a:prstGeom prst="line">
            <a:avLst/>
          </a:prstGeom>
          <a:ln w="12700">
            <a:solidFill>
              <a:schemeClr val="accent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H="1">
            <a:off x="2" y="4941168"/>
            <a:ext cx="8990333" cy="0"/>
          </a:xfrm>
          <a:prstGeom prst="line">
            <a:avLst/>
          </a:prstGeom>
          <a:ln w="12700">
            <a:solidFill>
              <a:schemeClr val="accent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179512" y="2204865"/>
            <a:ext cx="668760" cy="338554"/>
          </a:xfrm>
          <a:prstGeom prst="rect">
            <a:avLst/>
          </a:prstGeom>
          <a:noFill/>
        </p:spPr>
        <p:txBody>
          <a:bodyPr wrap="none" lIns="91430" tIns="45716" rIns="91430" bIns="45716" rtlCol="0">
            <a:spAutoFit/>
          </a:bodyPr>
          <a:lstStyle/>
          <a:p>
            <a:r>
              <a:rPr lang="sv-SE" sz="1600" b="1" i="1" dirty="0"/>
              <a:t>NCFE</a:t>
            </a:r>
          </a:p>
        </p:txBody>
      </p:sp>
      <p:sp>
        <p:nvSpPr>
          <p:cNvPr id="84" name="TextBox 83"/>
          <p:cNvSpPr txBox="1"/>
          <p:nvPr/>
        </p:nvSpPr>
        <p:spPr>
          <a:xfrm>
            <a:off x="179513" y="5229201"/>
            <a:ext cx="1161367" cy="341198"/>
          </a:xfrm>
          <a:prstGeom prst="rect">
            <a:avLst/>
          </a:prstGeom>
          <a:noFill/>
        </p:spPr>
        <p:txBody>
          <a:bodyPr wrap="none" lIns="91430" tIns="45716" rIns="91430" bIns="45716" rtlCol="0">
            <a:spAutoFit/>
          </a:bodyPr>
          <a:lstStyle/>
          <a:p>
            <a:r>
              <a:rPr lang="sv-SE" sz="1600" b="1" i="1" dirty="0" err="1"/>
              <a:t>Cryogenics</a:t>
            </a:r>
            <a:endParaRPr lang="sv-SE" sz="1600" b="1" i="1" dirty="0"/>
          </a:p>
        </p:txBody>
      </p:sp>
      <p:sp>
        <p:nvSpPr>
          <p:cNvPr id="85" name="TextBox 84"/>
          <p:cNvSpPr txBox="1"/>
          <p:nvPr/>
        </p:nvSpPr>
        <p:spPr>
          <a:xfrm>
            <a:off x="28358" y="2895189"/>
            <a:ext cx="1923307" cy="830997"/>
          </a:xfrm>
          <a:prstGeom prst="rect">
            <a:avLst/>
          </a:prstGeom>
          <a:noFill/>
        </p:spPr>
        <p:txBody>
          <a:bodyPr wrap="square" lIns="91430" tIns="45716" rIns="91430" bIns="45716" rtlCol="0">
            <a:spAutoFit/>
          </a:bodyPr>
          <a:lstStyle/>
          <a:p>
            <a:r>
              <a:rPr lang="sv-SE" sz="1600" b="1" i="1" dirty="0"/>
              <a:t>Spoke &amp; Elliptical </a:t>
            </a:r>
          </a:p>
          <a:p>
            <a:r>
              <a:rPr lang="sv-SE" sz="1600" b="1" i="1" dirty="0"/>
              <a:t>cavities and cryomodules</a:t>
            </a:r>
          </a:p>
        </p:txBody>
      </p:sp>
      <p:sp>
        <p:nvSpPr>
          <p:cNvPr id="97" name="TextBox 96"/>
          <p:cNvSpPr txBox="1"/>
          <p:nvPr/>
        </p:nvSpPr>
        <p:spPr>
          <a:xfrm>
            <a:off x="4139954" y="4653136"/>
            <a:ext cx="877637" cy="461665"/>
          </a:xfrm>
          <a:prstGeom prst="rect">
            <a:avLst/>
          </a:prstGeom>
          <a:noFill/>
        </p:spPr>
        <p:txBody>
          <a:bodyPr wrap="square" lIns="91430" tIns="45716" rIns="91430" bIns="45716" rtlCol="0">
            <a:spAutoFit/>
          </a:bodyPr>
          <a:lstStyle/>
          <a:p>
            <a:pPr algn="ctr"/>
            <a:r>
              <a:rPr lang="sv-SE" sz="800" dirty="0"/>
              <a:t>CDS INSTALLATION</a:t>
            </a:r>
          </a:p>
          <a:p>
            <a:pPr algn="ctr"/>
            <a:r>
              <a:rPr lang="sv-SE" sz="800" dirty="0"/>
              <a:t> STARTS</a:t>
            </a:r>
            <a:endParaRPr lang="en-US" sz="800" dirty="0"/>
          </a:p>
        </p:txBody>
      </p:sp>
      <p:sp>
        <p:nvSpPr>
          <p:cNvPr id="98" name="TextBox 97"/>
          <p:cNvSpPr txBox="1"/>
          <p:nvPr/>
        </p:nvSpPr>
        <p:spPr>
          <a:xfrm>
            <a:off x="3563888" y="5301209"/>
            <a:ext cx="936104" cy="461665"/>
          </a:xfrm>
          <a:prstGeom prst="rect">
            <a:avLst/>
          </a:prstGeom>
          <a:noFill/>
        </p:spPr>
        <p:txBody>
          <a:bodyPr wrap="square" lIns="91430" tIns="45716" rIns="91430" bIns="45716" rtlCol="0">
            <a:spAutoFit/>
          </a:bodyPr>
          <a:lstStyle/>
          <a:p>
            <a:pPr algn="ctr"/>
            <a:r>
              <a:rPr lang="sv-SE" sz="800" dirty="0"/>
              <a:t>ACCELERATOR </a:t>
            </a:r>
          </a:p>
          <a:p>
            <a:pPr algn="ctr"/>
            <a:r>
              <a:rPr lang="sv-SE" sz="800" dirty="0"/>
              <a:t>CRYOPLANT</a:t>
            </a:r>
          </a:p>
          <a:p>
            <a:pPr algn="ctr"/>
            <a:r>
              <a:rPr lang="sv-SE" sz="800" dirty="0"/>
              <a:t> COMM./READY</a:t>
            </a:r>
            <a:endParaRPr lang="en-US" sz="800" dirty="0"/>
          </a:p>
        </p:txBody>
      </p:sp>
      <p:cxnSp>
        <p:nvCxnSpPr>
          <p:cNvPr id="67" name="Straight Connector 66"/>
          <p:cNvCxnSpPr/>
          <p:nvPr/>
        </p:nvCxnSpPr>
        <p:spPr>
          <a:xfrm flipH="1">
            <a:off x="2" y="5805264"/>
            <a:ext cx="8990333" cy="0"/>
          </a:xfrm>
          <a:prstGeom prst="line">
            <a:avLst/>
          </a:prstGeom>
          <a:ln w="12700">
            <a:solidFill>
              <a:schemeClr val="accent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179512" y="5902590"/>
            <a:ext cx="1539284" cy="341198"/>
          </a:xfrm>
          <a:prstGeom prst="rect">
            <a:avLst/>
          </a:prstGeom>
          <a:noFill/>
        </p:spPr>
        <p:txBody>
          <a:bodyPr wrap="none" lIns="91430" tIns="45716" rIns="91430" bIns="45716" rtlCol="0">
            <a:spAutoFit/>
          </a:bodyPr>
          <a:lstStyle/>
          <a:p>
            <a:r>
              <a:rPr lang="sv-SE" sz="1600" b="1" i="1" dirty="0" err="1"/>
              <a:t>Commissioning</a:t>
            </a:r>
            <a:endParaRPr lang="sv-SE" sz="1600" b="1" i="1" dirty="0"/>
          </a:p>
        </p:txBody>
      </p:sp>
      <p:sp>
        <p:nvSpPr>
          <p:cNvPr id="102" name="TextBox 101"/>
          <p:cNvSpPr txBox="1"/>
          <p:nvPr/>
        </p:nvSpPr>
        <p:spPr>
          <a:xfrm>
            <a:off x="3203849" y="2564904"/>
            <a:ext cx="864096" cy="338554"/>
          </a:xfrm>
          <a:prstGeom prst="rect">
            <a:avLst/>
          </a:prstGeom>
          <a:noFill/>
        </p:spPr>
        <p:txBody>
          <a:bodyPr wrap="square" lIns="91430" tIns="45716" rIns="91430" bIns="45716" rtlCol="0">
            <a:spAutoFit/>
          </a:bodyPr>
          <a:lstStyle/>
          <a:p>
            <a:pPr algn="ctr"/>
            <a:r>
              <a:rPr lang="sv-SE" sz="800" dirty="0"/>
              <a:t>SPOKE CM </a:t>
            </a:r>
          </a:p>
          <a:p>
            <a:pPr algn="ctr"/>
            <a:r>
              <a:rPr lang="sv-SE" sz="800" dirty="0"/>
              <a:t>TESTING STARTS</a:t>
            </a:r>
            <a:endParaRPr lang="en-US" sz="800" dirty="0"/>
          </a:p>
        </p:txBody>
      </p:sp>
      <p:sp>
        <p:nvSpPr>
          <p:cNvPr id="104" name="TextBox 103"/>
          <p:cNvSpPr txBox="1"/>
          <p:nvPr/>
        </p:nvSpPr>
        <p:spPr>
          <a:xfrm>
            <a:off x="2195736" y="2348880"/>
            <a:ext cx="720080" cy="338554"/>
          </a:xfrm>
          <a:prstGeom prst="rect">
            <a:avLst/>
          </a:prstGeom>
          <a:noFill/>
        </p:spPr>
        <p:txBody>
          <a:bodyPr wrap="square" lIns="91430" tIns="45716" rIns="91430" bIns="45716" rtlCol="0">
            <a:spAutoFit/>
          </a:bodyPr>
          <a:lstStyle/>
          <a:p>
            <a:pPr algn="ctr"/>
            <a:r>
              <a:rPr lang="sv-SE" sz="800" dirty="0"/>
              <a:t>START RFQ MACHINING </a:t>
            </a:r>
            <a:endParaRPr lang="en-US" sz="800" dirty="0"/>
          </a:p>
        </p:txBody>
      </p:sp>
      <p:sp>
        <p:nvSpPr>
          <p:cNvPr id="107" name="4-Point Star 106"/>
          <p:cNvSpPr/>
          <p:nvPr/>
        </p:nvSpPr>
        <p:spPr>
          <a:xfrm>
            <a:off x="5148064" y="4005064"/>
            <a:ext cx="340338" cy="288032"/>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a:endParaRPr lang="en-US"/>
          </a:p>
        </p:txBody>
      </p:sp>
      <p:sp>
        <p:nvSpPr>
          <p:cNvPr id="111" name="TextBox 110"/>
          <p:cNvSpPr txBox="1"/>
          <p:nvPr/>
        </p:nvSpPr>
        <p:spPr>
          <a:xfrm>
            <a:off x="2411762" y="3140968"/>
            <a:ext cx="889987" cy="461665"/>
          </a:xfrm>
          <a:prstGeom prst="rect">
            <a:avLst/>
          </a:prstGeom>
          <a:noFill/>
        </p:spPr>
        <p:txBody>
          <a:bodyPr wrap="none" lIns="91430" tIns="45716" rIns="91430" bIns="45716" rtlCol="0">
            <a:spAutoFit/>
          </a:bodyPr>
          <a:lstStyle/>
          <a:p>
            <a:pPr algn="ctr"/>
            <a:r>
              <a:rPr lang="sv-SE" sz="800" dirty="0"/>
              <a:t>SPOKE &amp; MB CM </a:t>
            </a:r>
          </a:p>
          <a:p>
            <a:pPr algn="ctr"/>
            <a:r>
              <a:rPr lang="sv-SE" sz="800" dirty="0"/>
              <a:t>PRODUCTION </a:t>
            </a:r>
          </a:p>
          <a:p>
            <a:pPr algn="ctr"/>
            <a:r>
              <a:rPr lang="sv-SE" sz="800" dirty="0"/>
              <a:t>LAUNCHED</a:t>
            </a:r>
            <a:endParaRPr lang="en-US" sz="800" dirty="0"/>
          </a:p>
        </p:txBody>
      </p:sp>
      <p:sp>
        <p:nvSpPr>
          <p:cNvPr id="112" name="4-Point Star 111"/>
          <p:cNvSpPr/>
          <p:nvPr/>
        </p:nvSpPr>
        <p:spPr>
          <a:xfrm>
            <a:off x="4211960" y="4005064"/>
            <a:ext cx="340338" cy="288032"/>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a:endParaRPr lang="en-US"/>
          </a:p>
        </p:txBody>
      </p:sp>
      <p:sp>
        <p:nvSpPr>
          <p:cNvPr id="113" name="4-Point Star 112"/>
          <p:cNvSpPr/>
          <p:nvPr/>
        </p:nvSpPr>
        <p:spPr>
          <a:xfrm>
            <a:off x="4427984" y="5085184"/>
            <a:ext cx="340338" cy="288032"/>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a:endParaRPr lang="en-US"/>
          </a:p>
        </p:txBody>
      </p:sp>
      <p:sp>
        <p:nvSpPr>
          <p:cNvPr id="116" name="TextBox 115"/>
          <p:cNvSpPr txBox="1"/>
          <p:nvPr/>
        </p:nvSpPr>
        <p:spPr>
          <a:xfrm>
            <a:off x="3923928" y="4293096"/>
            <a:ext cx="958814" cy="461665"/>
          </a:xfrm>
          <a:prstGeom prst="rect">
            <a:avLst/>
          </a:prstGeom>
          <a:noFill/>
        </p:spPr>
        <p:txBody>
          <a:bodyPr wrap="square" lIns="91430" tIns="45716" rIns="91430" bIns="45716" rtlCol="0">
            <a:spAutoFit/>
          </a:bodyPr>
          <a:lstStyle/>
          <a:p>
            <a:pPr algn="ctr"/>
            <a:r>
              <a:rPr lang="sv-SE" sz="800" dirty="0"/>
              <a:t>DECISION IOT OR </a:t>
            </a:r>
          </a:p>
          <a:p>
            <a:pPr algn="ctr"/>
            <a:r>
              <a:rPr lang="sv-SE" sz="800" dirty="0"/>
              <a:t>KLYSTRON FOR HB LINAC</a:t>
            </a:r>
            <a:endParaRPr lang="en-US" sz="800" dirty="0"/>
          </a:p>
        </p:txBody>
      </p:sp>
      <p:sp>
        <p:nvSpPr>
          <p:cNvPr id="146" name="4-Point Star 145"/>
          <p:cNvSpPr/>
          <p:nvPr/>
        </p:nvSpPr>
        <p:spPr>
          <a:xfrm>
            <a:off x="7596336" y="6093296"/>
            <a:ext cx="340338" cy="288032"/>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a:endParaRPr lang="en-US"/>
          </a:p>
        </p:txBody>
      </p:sp>
      <p:sp>
        <p:nvSpPr>
          <p:cNvPr id="149" name="4-Point Star 148"/>
          <p:cNvSpPr/>
          <p:nvPr/>
        </p:nvSpPr>
        <p:spPr>
          <a:xfrm>
            <a:off x="8676456" y="6093296"/>
            <a:ext cx="340338" cy="288032"/>
          </a:xfrm>
          <a:prstGeom prst="star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a:endParaRPr lang="en-US"/>
          </a:p>
        </p:txBody>
      </p:sp>
      <p:sp>
        <p:nvSpPr>
          <p:cNvPr id="150" name="4-Point Star 149"/>
          <p:cNvSpPr/>
          <p:nvPr/>
        </p:nvSpPr>
        <p:spPr>
          <a:xfrm>
            <a:off x="4211960" y="5085184"/>
            <a:ext cx="340338" cy="288032"/>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a:endParaRPr lang="en-US"/>
          </a:p>
        </p:txBody>
      </p:sp>
      <p:sp>
        <p:nvSpPr>
          <p:cNvPr id="151" name="TextBox 150"/>
          <p:cNvSpPr txBox="1"/>
          <p:nvPr/>
        </p:nvSpPr>
        <p:spPr>
          <a:xfrm>
            <a:off x="7236296" y="6381329"/>
            <a:ext cx="1043926" cy="338554"/>
          </a:xfrm>
          <a:prstGeom prst="rect">
            <a:avLst/>
          </a:prstGeom>
          <a:noFill/>
        </p:spPr>
        <p:txBody>
          <a:bodyPr wrap="none" lIns="91430" tIns="45716" rIns="91430" bIns="45716" rtlCol="0">
            <a:spAutoFit/>
          </a:bodyPr>
          <a:lstStyle/>
          <a:p>
            <a:pPr algn="ctr"/>
            <a:r>
              <a:rPr lang="sv-SE" sz="800" dirty="0"/>
              <a:t>1370 MeV PROTONS</a:t>
            </a:r>
          </a:p>
          <a:p>
            <a:pPr algn="ctr"/>
            <a:r>
              <a:rPr lang="sv-SE" sz="800" dirty="0"/>
              <a:t> AVAILABLE</a:t>
            </a:r>
            <a:endParaRPr lang="en-US" sz="800" dirty="0"/>
          </a:p>
        </p:txBody>
      </p:sp>
      <p:sp>
        <p:nvSpPr>
          <p:cNvPr id="152" name="TextBox 151"/>
          <p:cNvSpPr txBox="1"/>
          <p:nvPr/>
        </p:nvSpPr>
        <p:spPr>
          <a:xfrm>
            <a:off x="5004977" y="4293096"/>
            <a:ext cx="646331" cy="461665"/>
          </a:xfrm>
          <a:prstGeom prst="rect">
            <a:avLst/>
          </a:prstGeom>
          <a:noFill/>
        </p:spPr>
        <p:txBody>
          <a:bodyPr wrap="none" lIns="91430" tIns="45716" rIns="91430" bIns="45716" rtlCol="0">
            <a:spAutoFit/>
          </a:bodyPr>
          <a:lstStyle/>
          <a:p>
            <a:pPr algn="ctr"/>
            <a:r>
              <a:rPr lang="sv-SE" sz="800" dirty="0"/>
              <a:t>RF SYSTEM </a:t>
            </a:r>
          </a:p>
          <a:p>
            <a:pPr algn="ctr"/>
            <a:r>
              <a:rPr lang="sv-SE" sz="800" dirty="0"/>
              <a:t>FOR MB</a:t>
            </a:r>
          </a:p>
          <a:p>
            <a:pPr algn="ctr"/>
            <a:r>
              <a:rPr lang="sv-SE" sz="800" dirty="0"/>
              <a:t> READY</a:t>
            </a:r>
            <a:endParaRPr lang="en-US" sz="800" dirty="0"/>
          </a:p>
        </p:txBody>
      </p:sp>
      <p:sp>
        <p:nvSpPr>
          <p:cNvPr id="91" name="4-Point Star 90"/>
          <p:cNvSpPr/>
          <p:nvPr/>
        </p:nvSpPr>
        <p:spPr>
          <a:xfrm>
            <a:off x="5436096" y="2924944"/>
            <a:ext cx="340338" cy="288032"/>
          </a:xfrm>
          <a:prstGeom prst="star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a:endParaRPr lang="en-US"/>
          </a:p>
        </p:txBody>
      </p:sp>
      <p:sp>
        <p:nvSpPr>
          <p:cNvPr id="93" name="4-Point Star 92"/>
          <p:cNvSpPr/>
          <p:nvPr/>
        </p:nvSpPr>
        <p:spPr>
          <a:xfrm>
            <a:off x="8676456" y="2924944"/>
            <a:ext cx="340338" cy="288032"/>
          </a:xfrm>
          <a:prstGeom prst="star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a:endParaRPr lang="en-US"/>
          </a:p>
        </p:txBody>
      </p:sp>
      <p:sp>
        <p:nvSpPr>
          <p:cNvPr id="99" name="4-Point Star 98"/>
          <p:cNvSpPr/>
          <p:nvPr/>
        </p:nvSpPr>
        <p:spPr>
          <a:xfrm>
            <a:off x="5436096" y="6021288"/>
            <a:ext cx="340338" cy="288032"/>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a:endParaRPr lang="en-US"/>
          </a:p>
        </p:txBody>
      </p:sp>
      <p:sp>
        <p:nvSpPr>
          <p:cNvPr id="122" name="TextBox 121"/>
          <p:cNvSpPr txBox="1"/>
          <p:nvPr/>
        </p:nvSpPr>
        <p:spPr>
          <a:xfrm>
            <a:off x="8494966" y="6371570"/>
            <a:ext cx="648072" cy="461665"/>
          </a:xfrm>
          <a:prstGeom prst="rect">
            <a:avLst/>
          </a:prstGeom>
          <a:noFill/>
        </p:spPr>
        <p:txBody>
          <a:bodyPr wrap="square" lIns="91430" tIns="45716" rIns="91430" bIns="45716" rtlCol="0">
            <a:spAutoFit/>
          </a:bodyPr>
          <a:lstStyle/>
          <a:p>
            <a:pPr algn="ctr"/>
            <a:r>
              <a:rPr lang="sv-SE" sz="800" dirty="0"/>
              <a:t>2 GeV PROTONS AVAILABLE</a:t>
            </a:r>
          </a:p>
        </p:txBody>
      </p:sp>
      <p:sp>
        <p:nvSpPr>
          <p:cNvPr id="125" name="TextBox 124"/>
          <p:cNvSpPr txBox="1"/>
          <p:nvPr/>
        </p:nvSpPr>
        <p:spPr>
          <a:xfrm>
            <a:off x="5292080" y="3284984"/>
            <a:ext cx="595035" cy="461665"/>
          </a:xfrm>
          <a:prstGeom prst="rect">
            <a:avLst/>
          </a:prstGeom>
          <a:noFill/>
        </p:spPr>
        <p:txBody>
          <a:bodyPr wrap="none" lIns="91430" tIns="45716" rIns="91430" bIns="45716" rtlCol="0">
            <a:spAutoFit/>
          </a:bodyPr>
          <a:lstStyle/>
          <a:p>
            <a:pPr algn="ctr"/>
            <a:r>
              <a:rPr lang="sv-SE" sz="800" dirty="0"/>
              <a:t>SC LINAC</a:t>
            </a:r>
          </a:p>
          <a:p>
            <a:pPr algn="ctr"/>
            <a:r>
              <a:rPr lang="sv-SE" sz="800" dirty="0"/>
              <a:t> 570 MeV</a:t>
            </a:r>
          </a:p>
          <a:p>
            <a:pPr algn="ctr"/>
            <a:r>
              <a:rPr lang="sv-SE" sz="800" dirty="0"/>
              <a:t> READY</a:t>
            </a:r>
            <a:endParaRPr lang="en-US" sz="800" dirty="0"/>
          </a:p>
        </p:txBody>
      </p:sp>
      <p:sp>
        <p:nvSpPr>
          <p:cNvPr id="127" name="TextBox 126"/>
          <p:cNvSpPr txBox="1"/>
          <p:nvPr/>
        </p:nvSpPr>
        <p:spPr>
          <a:xfrm>
            <a:off x="8532442" y="2420890"/>
            <a:ext cx="558967" cy="461665"/>
          </a:xfrm>
          <a:prstGeom prst="rect">
            <a:avLst/>
          </a:prstGeom>
          <a:noFill/>
        </p:spPr>
        <p:txBody>
          <a:bodyPr wrap="none" lIns="91430" tIns="45716" rIns="91430" bIns="45716" rtlCol="0">
            <a:spAutoFit/>
          </a:bodyPr>
          <a:lstStyle/>
          <a:p>
            <a:pPr algn="ctr"/>
            <a:r>
              <a:rPr lang="sv-SE" sz="800" dirty="0"/>
              <a:t>SC LINAC</a:t>
            </a:r>
          </a:p>
          <a:p>
            <a:pPr algn="ctr"/>
            <a:r>
              <a:rPr lang="sv-SE" sz="800" dirty="0"/>
              <a:t> 2 GeV</a:t>
            </a:r>
          </a:p>
          <a:p>
            <a:pPr algn="ctr"/>
            <a:r>
              <a:rPr lang="sv-SE" sz="800" dirty="0"/>
              <a:t> READY</a:t>
            </a:r>
            <a:endParaRPr lang="en-US" sz="800" dirty="0"/>
          </a:p>
        </p:txBody>
      </p:sp>
      <p:sp>
        <p:nvSpPr>
          <p:cNvPr id="129" name="4-Point Star 128"/>
          <p:cNvSpPr/>
          <p:nvPr/>
        </p:nvSpPr>
        <p:spPr>
          <a:xfrm>
            <a:off x="5148064" y="6021288"/>
            <a:ext cx="340338" cy="288032"/>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a:endParaRPr lang="en-US"/>
          </a:p>
        </p:txBody>
      </p:sp>
      <p:sp>
        <p:nvSpPr>
          <p:cNvPr id="133" name="TextBox 132"/>
          <p:cNvSpPr txBox="1"/>
          <p:nvPr/>
        </p:nvSpPr>
        <p:spPr>
          <a:xfrm>
            <a:off x="5364088" y="6237314"/>
            <a:ext cx="792088" cy="461665"/>
          </a:xfrm>
          <a:prstGeom prst="rect">
            <a:avLst/>
          </a:prstGeom>
          <a:noFill/>
        </p:spPr>
        <p:txBody>
          <a:bodyPr wrap="square" lIns="91430" tIns="45716" rIns="91430" bIns="45716" rtlCol="0">
            <a:spAutoFit/>
          </a:bodyPr>
          <a:lstStyle/>
          <a:p>
            <a:pPr algn="ctr"/>
            <a:r>
              <a:rPr lang="sv-SE" sz="800" dirty="0"/>
              <a:t>FIRST PROTONS ON TARGET</a:t>
            </a:r>
          </a:p>
        </p:txBody>
      </p:sp>
      <p:sp>
        <p:nvSpPr>
          <p:cNvPr id="5" name="TextBox 4"/>
          <p:cNvSpPr txBox="1"/>
          <p:nvPr/>
        </p:nvSpPr>
        <p:spPr>
          <a:xfrm rot="16200000">
            <a:off x="6454081" y="3995193"/>
            <a:ext cx="1584176" cy="307777"/>
          </a:xfrm>
          <a:prstGeom prst="rect">
            <a:avLst/>
          </a:prstGeom>
          <a:noFill/>
        </p:spPr>
        <p:txBody>
          <a:bodyPr wrap="square" lIns="91430" tIns="45716" rIns="91430" bIns="45716" rtlCol="0">
            <a:spAutoFit/>
          </a:bodyPr>
          <a:lstStyle/>
          <a:p>
            <a:pPr algn="just"/>
            <a:r>
              <a:rPr lang="en-US" sz="1400" b="1" dirty="0">
                <a:solidFill>
                  <a:schemeClr val="bg1">
                    <a:lumMod val="50000"/>
                  </a:schemeClr>
                </a:solidFill>
                <a:effectLst>
                  <a:glow rad="101600">
                    <a:schemeClr val="bg1">
                      <a:lumMod val="95000"/>
                      <a:alpha val="75000"/>
                    </a:schemeClr>
                  </a:glow>
                </a:effectLst>
              </a:rPr>
              <a:t>TECHNICAL STOP</a:t>
            </a:r>
          </a:p>
        </p:txBody>
      </p:sp>
      <p:sp>
        <p:nvSpPr>
          <p:cNvPr id="134" name="TextBox 133"/>
          <p:cNvSpPr txBox="1"/>
          <p:nvPr/>
        </p:nvSpPr>
        <p:spPr>
          <a:xfrm rot="16200000">
            <a:off x="7583125" y="4067202"/>
            <a:ext cx="1440160" cy="307777"/>
          </a:xfrm>
          <a:prstGeom prst="rect">
            <a:avLst/>
          </a:prstGeom>
          <a:noFill/>
        </p:spPr>
        <p:txBody>
          <a:bodyPr wrap="square" lIns="91430" tIns="45716" rIns="91430" bIns="45716" rtlCol="0">
            <a:spAutoFit/>
          </a:bodyPr>
          <a:lstStyle/>
          <a:p>
            <a:r>
              <a:rPr lang="en-US" sz="1400" b="1" dirty="0">
                <a:solidFill>
                  <a:srgbClr val="7F7F7F"/>
                </a:solidFill>
                <a:effectLst>
                  <a:glow rad="101600">
                    <a:schemeClr val="bg1">
                      <a:lumMod val="95000"/>
                      <a:alpha val="75000"/>
                    </a:schemeClr>
                  </a:glow>
                </a:effectLst>
              </a:rPr>
              <a:t>TECHNICAL STOP</a:t>
            </a:r>
          </a:p>
        </p:txBody>
      </p:sp>
      <p:sp>
        <p:nvSpPr>
          <p:cNvPr id="110" name="TextBox 109"/>
          <p:cNvSpPr txBox="1"/>
          <p:nvPr/>
        </p:nvSpPr>
        <p:spPr>
          <a:xfrm>
            <a:off x="4788024" y="5661250"/>
            <a:ext cx="1080120" cy="461665"/>
          </a:xfrm>
          <a:prstGeom prst="rect">
            <a:avLst/>
          </a:prstGeom>
          <a:noFill/>
        </p:spPr>
        <p:txBody>
          <a:bodyPr wrap="square" lIns="91430" tIns="45716" rIns="91430" bIns="45716" rtlCol="0">
            <a:spAutoFit/>
          </a:bodyPr>
          <a:lstStyle/>
          <a:p>
            <a:pPr algn="ctr"/>
            <a:r>
              <a:rPr lang="sv-SE" sz="800" dirty="0"/>
              <a:t>BEAM COMM. COMPLETED FOR NCFE </a:t>
            </a:r>
            <a:r>
              <a:rPr lang="sv-SE" sz="800" dirty="0" err="1"/>
              <a:t>but</a:t>
            </a:r>
            <a:r>
              <a:rPr lang="sv-SE" sz="800" dirty="0"/>
              <a:t> DTL5</a:t>
            </a:r>
          </a:p>
        </p:txBody>
      </p:sp>
      <p:sp>
        <p:nvSpPr>
          <p:cNvPr id="119" name="TextBox 118"/>
          <p:cNvSpPr txBox="1"/>
          <p:nvPr/>
        </p:nvSpPr>
        <p:spPr>
          <a:xfrm>
            <a:off x="4499993" y="6261852"/>
            <a:ext cx="792088" cy="584776"/>
          </a:xfrm>
          <a:prstGeom prst="rect">
            <a:avLst/>
          </a:prstGeom>
          <a:noFill/>
        </p:spPr>
        <p:txBody>
          <a:bodyPr wrap="square" lIns="91430" tIns="45716" rIns="91430" bIns="45716" rtlCol="0">
            <a:spAutoFit/>
          </a:bodyPr>
          <a:lstStyle/>
          <a:p>
            <a:pPr algn="ctr"/>
            <a:r>
              <a:rPr lang="sv-SE" sz="800" dirty="0"/>
              <a:t>BEAM COMM.  COMPLETED FOR ISRC-&gt; MEBT</a:t>
            </a:r>
          </a:p>
        </p:txBody>
      </p:sp>
      <p:sp>
        <p:nvSpPr>
          <p:cNvPr id="120" name="4-Point Star 119"/>
          <p:cNvSpPr/>
          <p:nvPr/>
        </p:nvSpPr>
        <p:spPr>
          <a:xfrm>
            <a:off x="4716016" y="6021288"/>
            <a:ext cx="340338" cy="288032"/>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a:endParaRPr lang="en-US"/>
          </a:p>
        </p:txBody>
      </p:sp>
      <p:sp>
        <p:nvSpPr>
          <p:cNvPr id="81" name="4-Point Star 80"/>
          <p:cNvSpPr/>
          <p:nvPr/>
        </p:nvSpPr>
        <p:spPr>
          <a:xfrm>
            <a:off x="2555776" y="4005064"/>
            <a:ext cx="340338" cy="288032"/>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a:endParaRPr lang="en-US"/>
          </a:p>
        </p:txBody>
      </p:sp>
      <p:sp>
        <p:nvSpPr>
          <p:cNvPr id="86" name="TextBox 85"/>
          <p:cNvSpPr txBox="1"/>
          <p:nvPr/>
        </p:nvSpPr>
        <p:spPr>
          <a:xfrm>
            <a:off x="1772459" y="3717033"/>
            <a:ext cx="1537691" cy="338550"/>
          </a:xfrm>
          <a:prstGeom prst="rect">
            <a:avLst/>
          </a:prstGeom>
          <a:noFill/>
        </p:spPr>
        <p:txBody>
          <a:bodyPr wrap="none" lIns="91430" tIns="45716" rIns="91430" bIns="45716" rtlCol="0">
            <a:spAutoFit/>
          </a:bodyPr>
          <a:lstStyle/>
          <a:p>
            <a:pPr algn="ctr"/>
            <a:r>
              <a:rPr lang="sv-SE" sz="800" dirty="0"/>
              <a:t>TOSHIBA/CPI/THALES KLYSTRON </a:t>
            </a:r>
          </a:p>
          <a:p>
            <a:pPr algn="ctr"/>
            <a:r>
              <a:rPr lang="sv-SE" sz="800" dirty="0"/>
              <a:t>PROTOTYPE DELIVERED</a:t>
            </a:r>
            <a:endParaRPr lang="en-US" sz="800" dirty="0"/>
          </a:p>
        </p:txBody>
      </p:sp>
      <p:sp>
        <p:nvSpPr>
          <p:cNvPr id="87" name="4-Point Star 86"/>
          <p:cNvSpPr/>
          <p:nvPr/>
        </p:nvSpPr>
        <p:spPr>
          <a:xfrm>
            <a:off x="3203848" y="4005064"/>
            <a:ext cx="340338" cy="288032"/>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a:endParaRPr lang="en-US"/>
          </a:p>
        </p:txBody>
      </p:sp>
      <p:sp>
        <p:nvSpPr>
          <p:cNvPr id="88" name="TextBox 87"/>
          <p:cNvSpPr txBox="1"/>
          <p:nvPr/>
        </p:nvSpPr>
        <p:spPr>
          <a:xfrm>
            <a:off x="2699793" y="4293097"/>
            <a:ext cx="1212041" cy="338554"/>
          </a:xfrm>
          <a:prstGeom prst="rect">
            <a:avLst/>
          </a:prstGeom>
          <a:noFill/>
        </p:spPr>
        <p:txBody>
          <a:bodyPr wrap="none" lIns="91430" tIns="45716" rIns="91430" bIns="45716" rtlCol="0">
            <a:spAutoFit/>
          </a:bodyPr>
          <a:lstStyle/>
          <a:p>
            <a:pPr algn="ctr"/>
            <a:r>
              <a:rPr lang="sv-SE" sz="800" dirty="0"/>
              <a:t>CPI/THALES AND L3 IOT </a:t>
            </a:r>
          </a:p>
          <a:p>
            <a:pPr algn="ctr"/>
            <a:r>
              <a:rPr lang="sv-SE" sz="800" dirty="0"/>
              <a:t>PROTOTYPES DELIVERED</a:t>
            </a:r>
            <a:endParaRPr lang="en-US" sz="800" dirty="0"/>
          </a:p>
        </p:txBody>
      </p:sp>
      <p:sp>
        <p:nvSpPr>
          <p:cNvPr id="89" name="4-Point Star 88"/>
          <p:cNvSpPr/>
          <p:nvPr/>
        </p:nvSpPr>
        <p:spPr>
          <a:xfrm>
            <a:off x="3491880" y="2924944"/>
            <a:ext cx="340338" cy="288032"/>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a:endParaRPr lang="en-US"/>
          </a:p>
        </p:txBody>
      </p:sp>
      <p:sp>
        <p:nvSpPr>
          <p:cNvPr id="90" name="4-Point Star 89"/>
          <p:cNvSpPr/>
          <p:nvPr/>
        </p:nvSpPr>
        <p:spPr>
          <a:xfrm>
            <a:off x="3779912" y="2924944"/>
            <a:ext cx="340338" cy="288032"/>
          </a:xfrm>
          <a:prstGeom prst="star4">
            <a:avLst>
              <a:gd name="adj" fmla="val 14535"/>
            </a:avLst>
          </a:prstGeom>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a:endParaRPr lang="en-US"/>
          </a:p>
        </p:txBody>
      </p:sp>
      <p:sp>
        <p:nvSpPr>
          <p:cNvPr id="94" name="TextBox 93"/>
          <p:cNvSpPr txBox="1"/>
          <p:nvPr/>
        </p:nvSpPr>
        <p:spPr>
          <a:xfrm>
            <a:off x="3563888" y="3212977"/>
            <a:ext cx="720080" cy="461665"/>
          </a:xfrm>
          <a:prstGeom prst="rect">
            <a:avLst/>
          </a:prstGeom>
          <a:noFill/>
        </p:spPr>
        <p:txBody>
          <a:bodyPr wrap="square" lIns="91430" tIns="45716" rIns="91430" bIns="45716" rtlCol="0">
            <a:spAutoFit/>
          </a:bodyPr>
          <a:lstStyle/>
          <a:p>
            <a:pPr algn="ctr"/>
            <a:r>
              <a:rPr lang="sv-SE" sz="800" dirty="0"/>
              <a:t>MB CM</a:t>
            </a:r>
          </a:p>
          <a:p>
            <a:pPr algn="ctr"/>
            <a:r>
              <a:rPr lang="sv-SE" sz="800" dirty="0"/>
              <a:t>TESTING STARTS</a:t>
            </a:r>
            <a:endParaRPr lang="en-US" sz="800" dirty="0"/>
          </a:p>
        </p:txBody>
      </p:sp>
      <p:sp>
        <p:nvSpPr>
          <p:cNvPr id="96" name="4-Point Star 95"/>
          <p:cNvSpPr/>
          <p:nvPr/>
        </p:nvSpPr>
        <p:spPr>
          <a:xfrm>
            <a:off x="4283968" y="6021288"/>
            <a:ext cx="340338" cy="288032"/>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a:endParaRPr lang="en-US"/>
          </a:p>
        </p:txBody>
      </p:sp>
      <p:sp>
        <p:nvSpPr>
          <p:cNvPr id="100" name="TextBox 99"/>
          <p:cNvSpPr txBox="1"/>
          <p:nvPr/>
        </p:nvSpPr>
        <p:spPr>
          <a:xfrm>
            <a:off x="3707904" y="6165306"/>
            <a:ext cx="936104" cy="338554"/>
          </a:xfrm>
          <a:prstGeom prst="rect">
            <a:avLst/>
          </a:prstGeom>
          <a:noFill/>
        </p:spPr>
        <p:txBody>
          <a:bodyPr wrap="square" lIns="91430" tIns="45716" rIns="91430" bIns="45716" rtlCol="0">
            <a:spAutoFit/>
          </a:bodyPr>
          <a:lstStyle/>
          <a:p>
            <a:pPr algn="ctr"/>
            <a:r>
              <a:rPr lang="sv-SE" sz="800" dirty="0"/>
              <a:t>START RFQ COMMISIONING</a:t>
            </a:r>
            <a:endParaRPr lang="en-US" sz="800" dirty="0"/>
          </a:p>
        </p:txBody>
      </p:sp>
      <p:sp>
        <p:nvSpPr>
          <p:cNvPr id="79" name="4-Point Star 78"/>
          <p:cNvSpPr/>
          <p:nvPr/>
        </p:nvSpPr>
        <p:spPr>
          <a:xfrm>
            <a:off x="7596336" y="2924944"/>
            <a:ext cx="340338" cy="288032"/>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a:endParaRPr lang="en-US"/>
          </a:p>
        </p:txBody>
      </p:sp>
      <p:sp>
        <p:nvSpPr>
          <p:cNvPr id="92" name="TextBox 91"/>
          <p:cNvSpPr txBox="1"/>
          <p:nvPr/>
        </p:nvSpPr>
        <p:spPr>
          <a:xfrm>
            <a:off x="7380314" y="3212976"/>
            <a:ext cx="757405" cy="338554"/>
          </a:xfrm>
          <a:prstGeom prst="rect">
            <a:avLst/>
          </a:prstGeom>
          <a:noFill/>
        </p:spPr>
        <p:txBody>
          <a:bodyPr wrap="square" lIns="91430" tIns="45716" rIns="91430" bIns="45716" rtlCol="0">
            <a:spAutoFit/>
          </a:bodyPr>
          <a:lstStyle/>
          <a:p>
            <a:pPr algn="ctr"/>
            <a:r>
              <a:rPr lang="sv-SE" sz="800" dirty="0"/>
              <a:t>1-11 HB CM INSTALLED</a:t>
            </a:r>
          </a:p>
        </p:txBody>
      </p:sp>
      <p:sp>
        <p:nvSpPr>
          <p:cNvPr id="95" name="4-Point Star 94"/>
          <p:cNvSpPr/>
          <p:nvPr/>
        </p:nvSpPr>
        <p:spPr>
          <a:xfrm>
            <a:off x="8460432" y="2924944"/>
            <a:ext cx="340338" cy="288032"/>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a:endParaRPr lang="en-US"/>
          </a:p>
        </p:txBody>
      </p:sp>
      <p:sp>
        <p:nvSpPr>
          <p:cNvPr id="103" name="TextBox 102"/>
          <p:cNvSpPr txBox="1"/>
          <p:nvPr/>
        </p:nvSpPr>
        <p:spPr>
          <a:xfrm>
            <a:off x="8244409" y="3212976"/>
            <a:ext cx="731763" cy="338554"/>
          </a:xfrm>
          <a:prstGeom prst="rect">
            <a:avLst/>
          </a:prstGeom>
          <a:noFill/>
        </p:spPr>
        <p:txBody>
          <a:bodyPr wrap="square" lIns="91430" tIns="45716" rIns="91430" bIns="45716" rtlCol="0">
            <a:spAutoFit/>
          </a:bodyPr>
          <a:lstStyle/>
          <a:p>
            <a:pPr algn="ctr"/>
            <a:r>
              <a:rPr lang="sv-SE" sz="800" dirty="0"/>
              <a:t>12-21 HB CM INSTALLED</a:t>
            </a:r>
          </a:p>
        </p:txBody>
      </p:sp>
      <p:sp>
        <p:nvSpPr>
          <p:cNvPr id="108" name="4-Point Star 107"/>
          <p:cNvSpPr/>
          <p:nvPr/>
        </p:nvSpPr>
        <p:spPr>
          <a:xfrm>
            <a:off x="2843808" y="2924944"/>
            <a:ext cx="340338" cy="288032"/>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a:endParaRPr lang="en-US"/>
          </a:p>
        </p:txBody>
      </p:sp>
      <p:sp>
        <p:nvSpPr>
          <p:cNvPr id="109" name="4-Point Star 108"/>
          <p:cNvSpPr/>
          <p:nvPr/>
        </p:nvSpPr>
        <p:spPr>
          <a:xfrm>
            <a:off x="4716016" y="5085184"/>
            <a:ext cx="340338" cy="288032"/>
          </a:xfrm>
          <a:prstGeom prst="star4">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a:endParaRPr lang="en-US"/>
          </a:p>
        </p:txBody>
      </p:sp>
      <p:sp>
        <p:nvSpPr>
          <p:cNvPr id="114" name="TextBox 113"/>
          <p:cNvSpPr txBox="1"/>
          <p:nvPr/>
        </p:nvSpPr>
        <p:spPr>
          <a:xfrm>
            <a:off x="4427986" y="5373216"/>
            <a:ext cx="877637" cy="338554"/>
          </a:xfrm>
          <a:prstGeom prst="rect">
            <a:avLst/>
          </a:prstGeom>
          <a:noFill/>
        </p:spPr>
        <p:txBody>
          <a:bodyPr wrap="square" lIns="91430" tIns="45716" rIns="91430" bIns="45716" rtlCol="0">
            <a:spAutoFit/>
          </a:bodyPr>
          <a:lstStyle/>
          <a:p>
            <a:pPr algn="ctr"/>
            <a:r>
              <a:rPr lang="sv-SE" sz="800" dirty="0"/>
              <a:t>CDS COMMISSIONED</a:t>
            </a:r>
            <a:endParaRPr lang="en-US" sz="800" dirty="0"/>
          </a:p>
        </p:txBody>
      </p:sp>
      <p:sp>
        <p:nvSpPr>
          <p:cNvPr id="115" name="4-Point Star 114"/>
          <p:cNvSpPr/>
          <p:nvPr/>
        </p:nvSpPr>
        <p:spPr>
          <a:xfrm>
            <a:off x="3707904" y="2060848"/>
            <a:ext cx="340338" cy="288032"/>
          </a:xfrm>
          <a:prstGeom prst="star4">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a:endParaRPr lang="en-US"/>
          </a:p>
        </p:txBody>
      </p:sp>
      <p:sp>
        <p:nvSpPr>
          <p:cNvPr id="117" name="TextBox 116"/>
          <p:cNvSpPr txBox="1"/>
          <p:nvPr/>
        </p:nvSpPr>
        <p:spPr>
          <a:xfrm>
            <a:off x="3419872" y="2204865"/>
            <a:ext cx="576064" cy="338554"/>
          </a:xfrm>
          <a:prstGeom prst="rect">
            <a:avLst/>
          </a:prstGeom>
          <a:noFill/>
        </p:spPr>
        <p:txBody>
          <a:bodyPr wrap="square" lIns="91430" tIns="45716" rIns="91430" bIns="45716" rtlCol="0">
            <a:spAutoFit/>
          </a:bodyPr>
          <a:lstStyle/>
          <a:p>
            <a:pPr algn="ctr"/>
            <a:r>
              <a:rPr lang="sv-SE" sz="800" dirty="0"/>
              <a:t>RFI ISRC &amp; LEBT </a:t>
            </a:r>
            <a:endParaRPr lang="en-US" sz="800" dirty="0"/>
          </a:p>
        </p:txBody>
      </p:sp>
      <p:sp>
        <p:nvSpPr>
          <p:cNvPr id="118" name="4-Point Star 117"/>
          <p:cNvSpPr/>
          <p:nvPr/>
        </p:nvSpPr>
        <p:spPr>
          <a:xfrm>
            <a:off x="4067944" y="2060848"/>
            <a:ext cx="340338" cy="288032"/>
          </a:xfrm>
          <a:prstGeom prst="star4">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a:endParaRPr lang="en-US"/>
          </a:p>
        </p:txBody>
      </p:sp>
      <p:sp>
        <p:nvSpPr>
          <p:cNvPr id="121" name="TextBox 120"/>
          <p:cNvSpPr txBox="1"/>
          <p:nvPr/>
        </p:nvSpPr>
        <p:spPr>
          <a:xfrm>
            <a:off x="3851920" y="2348880"/>
            <a:ext cx="432048" cy="338554"/>
          </a:xfrm>
          <a:prstGeom prst="rect">
            <a:avLst/>
          </a:prstGeom>
          <a:noFill/>
        </p:spPr>
        <p:txBody>
          <a:bodyPr wrap="square" lIns="91430" tIns="45716" rIns="91430" bIns="45716" rtlCol="0">
            <a:spAutoFit/>
          </a:bodyPr>
          <a:lstStyle/>
          <a:p>
            <a:pPr algn="ctr"/>
            <a:r>
              <a:rPr lang="sv-SE" sz="800" dirty="0"/>
              <a:t>RFI </a:t>
            </a:r>
          </a:p>
          <a:p>
            <a:pPr algn="ctr"/>
            <a:r>
              <a:rPr lang="sv-SE" sz="800" dirty="0"/>
              <a:t>RFQ </a:t>
            </a:r>
            <a:endParaRPr lang="en-US" sz="800" dirty="0"/>
          </a:p>
        </p:txBody>
      </p:sp>
      <p:sp>
        <p:nvSpPr>
          <p:cNvPr id="123" name="4-Point Star 122"/>
          <p:cNvSpPr/>
          <p:nvPr/>
        </p:nvSpPr>
        <p:spPr>
          <a:xfrm>
            <a:off x="3923928" y="2060848"/>
            <a:ext cx="340338" cy="288032"/>
          </a:xfrm>
          <a:prstGeom prst="star4">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a:endParaRPr lang="en-US"/>
          </a:p>
        </p:txBody>
      </p:sp>
      <p:sp>
        <p:nvSpPr>
          <p:cNvPr id="124" name="TextBox 123"/>
          <p:cNvSpPr txBox="1"/>
          <p:nvPr/>
        </p:nvSpPr>
        <p:spPr>
          <a:xfrm>
            <a:off x="4139952" y="2276872"/>
            <a:ext cx="432048" cy="338554"/>
          </a:xfrm>
          <a:prstGeom prst="rect">
            <a:avLst/>
          </a:prstGeom>
          <a:noFill/>
        </p:spPr>
        <p:txBody>
          <a:bodyPr wrap="square" lIns="91430" tIns="45716" rIns="91430" bIns="45716" rtlCol="0">
            <a:spAutoFit/>
          </a:bodyPr>
          <a:lstStyle/>
          <a:p>
            <a:pPr algn="ctr"/>
            <a:r>
              <a:rPr lang="sv-SE" sz="800" dirty="0"/>
              <a:t>RFI </a:t>
            </a:r>
          </a:p>
          <a:p>
            <a:pPr algn="ctr"/>
            <a:r>
              <a:rPr lang="sv-SE" sz="800" dirty="0"/>
              <a:t>MEBT </a:t>
            </a:r>
            <a:endParaRPr lang="en-US" sz="800" dirty="0"/>
          </a:p>
        </p:txBody>
      </p:sp>
      <p:sp>
        <p:nvSpPr>
          <p:cNvPr id="126" name="4-Point Star 125"/>
          <p:cNvSpPr/>
          <p:nvPr/>
        </p:nvSpPr>
        <p:spPr>
          <a:xfrm>
            <a:off x="5148064" y="2060848"/>
            <a:ext cx="340338" cy="288032"/>
          </a:xfrm>
          <a:prstGeom prst="star4">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a:endParaRPr lang="en-US"/>
          </a:p>
        </p:txBody>
      </p:sp>
      <p:sp>
        <p:nvSpPr>
          <p:cNvPr id="130" name="TextBox 129"/>
          <p:cNvSpPr txBox="1"/>
          <p:nvPr/>
        </p:nvSpPr>
        <p:spPr>
          <a:xfrm>
            <a:off x="5076056" y="2348880"/>
            <a:ext cx="432048" cy="338554"/>
          </a:xfrm>
          <a:prstGeom prst="rect">
            <a:avLst/>
          </a:prstGeom>
          <a:noFill/>
        </p:spPr>
        <p:txBody>
          <a:bodyPr wrap="square" lIns="91430" tIns="45716" rIns="91430" bIns="45716" rtlCol="0">
            <a:spAutoFit/>
          </a:bodyPr>
          <a:lstStyle/>
          <a:p>
            <a:pPr algn="ctr"/>
            <a:r>
              <a:rPr lang="sv-SE" sz="800" dirty="0"/>
              <a:t>RFI </a:t>
            </a:r>
          </a:p>
          <a:p>
            <a:pPr algn="ctr"/>
            <a:r>
              <a:rPr lang="sv-SE" sz="800" dirty="0"/>
              <a:t>DTL5 </a:t>
            </a:r>
            <a:endParaRPr lang="en-US" sz="800" dirty="0"/>
          </a:p>
        </p:txBody>
      </p:sp>
      <p:grpSp>
        <p:nvGrpSpPr>
          <p:cNvPr id="101" name="Group 100"/>
          <p:cNvGrpSpPr/>
          <p:nvPr/>
        </p:nvGrpSpPr>
        <p:grpSpPr>
          <a:xfrm>
            <a:off x="341818" y="4295003"/>
            <a:ext cx="4196335" cy="2137416"/>
            <a:chOff x="144016" y="1484784"/>
            <a:chExt cx="8676456" cy="4566556"/>
          </a:xfrm>
        </p:grpSpPr>
        <p:pic>
          <p:nvPicPr>
            <p:cNvPr id="105" name="Picture 104"/>
            <p:cNvPicPr>
              <a:picLocks noChangeAspect="1"/>
            </p:cNvPicPr>
            <p:nvPr/>
          </p:nvPicPr>
          <p:blipFill>
            <a:blip r:embed="rId3"/>
            <a:stretch>
              <a:fillRect/>
            </a:stretch>
          </p:blipFill>
          <p:spPr>
            <a:xfrm>
              <a:off x="144016" y="1484784"/>
              <a:ext cx="8676456" cy="4566556"/>
            </a:xfrm>
            <a:prstGeom prst="rect">
              <a:avLst/>
            </a:prstGeom>
            <a:ln>
              <a:solidFill>
                <a:srgbClr val="4F81BD"/>
              </a:solidFill>
            </a:ln>
          </p:spPr>
        </p:pic>
        <p:sp>
          <p:nvSpPr>
            <p:cNvPr id="106" name="TextBox 105"/>
            <p:cNvSpPr txBox="1"/>
            <p:nvPr/>
          </p:nvSpPr>
          <p:spPr>
            <a:xfrm>
              <a:off x="5724126" y="2492897"/>
              <a:ext cx="2232245" cy="558926"/>
            </a:xfrm>
            <a:prstGeom prst="rect">
              <a:avLst/>
            </a:prstGeom>
            <a:noFill/>
            <a:ln>
              <a:solidFill>
                <a:srgbClr val="4F81BD"/>
              </a:solidFill>
            </a:ln>
          </p:spPr>
          <p:txBody>
            <a:bodyPr wrap="square" rtlCol="0">
              <a:spAutoFit/>
            </a:bodyPr>
            <a:lstStyle/>
            <a:p>
              <a:r>
                <a:rPr lang="en-US" sz="1100" dirty="0"/>
                <a:t>TOTAL: 519 M€</a:t>
              </a:r>
            </a:p>
          </p:txBody>
        </p:sp>
      </p:grpSp>
    </p:spTree>
    <p:extLst>
      <p:ext uri="{BB962C8B-B14F-4D97-AF65-F5344CB8AC3E}">
        <p14:creationId xmlns:p14="http://schemas.microsoft.com/office/powerpoint/2010/main" val="1453287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Analysis of </a:t>
            </a:r>
            <a:r>
              <a:rPr lang="en-US" smtClean="0"/>
              <a:t>SVs </a:t>
            </a:r>
            <a:r>
              <a:rPr lang="en-US"/>
              <a:t>Exceeding Thresholds</a:t>
            </a:r>
          </a:p>
        </p:txBody>
      </p:sp>
      <p:sp>
        <p:nvSpPr>
          <p:cNvPr id="4" name="Slide Number Placeholder 3"/>
          <p:cNvSpPr>
            <a:spLocks noGrp="1"/>
          </p:cNvSpPr>
          <p:nvPr>
            <p:ph type="sldNum" sz="quarter" idx="12"/>
          </p:nvPr>
        </p:nvSpPr>
        <p:spPr/>
        <p:txBody>
          <a:bodyPr/>
          <a:lstStyle/>
          <a:p>
            <a:fld id="{551115BC-487E-4422-894C-CB7CD3E79223}" type="slidenum">
              <a:rPr lang="sv-SE" smtClean="0"/>
              <a:t>50</a:t>
            </a:fld>
            <a:endParaRPr lang="sv-SE"/>
          </a:p>
        </p:txBody>
      </p:sp>
      <p:sp>
        <p:nvSpPr>
          <p:cNvPr id="5" name="TextBox 4"/>
          <p:cNvSpPr txBox="1"/>
          <p:nvPr/>
        </p:nvSpPr>
        <p:spPr>
          <a:xfrm>
            <a:off x="179512" y="1700808"/>
            <a:ext cx="8503840" cy="3970318"/>
          </a:xfrm>
          <a:prstGeom prst="rect">
            <a:avLst/>
          </a:prstGeom>
          <a:noFill/>
          <a:ln w="28575" cmpd="sng">
            <a:solidFill>
              <a:schemeClr val="tx1"/>
            </a:solidFill>
          </a:ln>
        </p:spPr>
        <p:txBody>
          <a:bodyPr wrap="square" rtlCol="0">
            <a:spAutoFit/>
          </a:bodyPr>
          <a:lstStyle/>
          <a:p>
            <a:r>
              <a:rPr lang="en-US" i="1" dirty="0" smtClean="0">
                <a:solidFill>
                  <a:srgbClr val="FF0000"/>
                </a:solidFill>
              </a:rPr>
              <a:t>Work </a:t>
            </a:r>
            <a:r>
              <a:rPr lang="en-US" i="1" dirty="0">
                <a:solidFill>
                  <a:srgbClr val="FF0000"/>
                </a:solidFill>
              </a:rPr>
              <a:t>Package</a:t>
            </a:r>
            <a:r>
              <a:rPr lang="en-US" dirty="0" smtClean="0">
                <a:solidFill>
                  <a:srgbClr val="FF0000"/>
                </a:solidFill>
              </a:rPr>
              <a:t>: 11.14 Magnets;                             </a:t>
            </a:r>
            <a:r>
              <a:rPr lang="en-US" i="1" dirty="0" smtClean="0">
                <a:solidFill>
                  <a:srgbClr val="FF0000"/>
                </a:solidFill>
              </a:rPr>
              <a:t>SV </a:t>
            </a:r>
            <a:r>
              <a:rPr lang="en-US" i="1" dirty="0">
                <a:solidFill>
                  <a:srgbClr val="FF0000"/>
                </a:solidFill>
              </a:rPr>
              <a:t>=</a:t>
            </a:r>
            <a:r>
              <a:rPr lang="en-US" dirty="0">
                <a:solidFill>
                  <a:srgbClr val="FF0000"/>
                </a:solidFill>
              </a:rPr>
              <a:t> </a:t>
            </a:r>
            <a:r>
              <a:rPr lang="en-US" dirty="0" smtClean="0">
                <a:solidFill>
                  <a:srgbClr val="FF0000"/>
                </a:solidFill>
              </a:rPr>
              <a:t>-776 </a:t>
            </a:r>
            <a:r>
              <a:rPr lang="en-US" dirty="0">
                <a:solidFill>
                  <a:srgbClr val="FF0000"/>
                </a:solidFill>
              </a:rPr>
              <a:t>k€; 	</a:t>
            </a:r>
            <a:r>
              <a:rPr lang="en-US" dirty="0" smtClean="0">
                <a:solidFill>
                  <a:srgbClr val="FF0000"/>
                </a:solidFill>
              </a:rPr>
              <a:t>            </a:t>
            </a:r>
            <a:r>
              <a:rPr lang="en-US" i="1" dirty="0" smtClean="0">
                <a:solidFill>
                  <a:srgbClr val="FF0000"/>
                </a:solidFill>
              </a:rPr>
              <a:t>SPI </a:t>
            </a:r>
            <a:r>
              <a:rPr lang="en-US" i="1" dirty="0">
                <a:solidFill>
                  <a:srgbClr val="FF0000"/>
                </a:solidFill>
              </a:rPr>
              <a:t>=</a:t>
            </a:r>
            <a:r>
              <a:rPr lang="en-US" dirty="0">
                <a:solidFill>
                  <a:srgbClr val="FF0000"/>
                </a:solidFill>
              </a:rPr>
              <a:t> </a:t>
            </a:r>
            <a:r>
              <a:rPr lang="en-US" dirty="0" smtClean="0">
                <a:solidFill>
                  <a:srgbClr val="FF0000"/>
                </a:solidFill>
              </a:rPr>
              <a:t>0.88</a:t>
            </a:r>
            <a:endParaRPr lang="en-US" dirty="0">
              <a:solidFill>
                <a:srgbClr val="FF0000"/>
              </a:solidFill>
            </a:endParaRPr>
          </a:p>
          <a:p>
            <a:r>
              <a:rPr lang="en-US" i="1" dirty="0">
                <a:solidFill>
                  <a:srgbClr val="FF0000"/>
                </a:solidFill>
              </a:rPr>
              <a:t>Cause:</a:t>
            </a:r>
            <a:r>
              <a:rPr lang="en-US" dirty="0"/>
              <a:t> Design, engineering  of magnets Q8, D1 and C8 not started due to focus on finalizing the tendering documentation for Q5/6/7 and C5/6 magnets. Tendering of magnets Q5/6/7 and C5/6 delay partially due to change of design from pulsed to DC as well as due to administrative issue (tendering process in Italy). </a:t>
            </a:r>
            <a:endParaRPr lang="en-US" dirty="0" smtClean="0"/>
          </a:p>
          <a:p>
            <a:r>
              <a:rPr lang="en-US" i="1" dirty="0" smtClean="0">
                <a:solidFill>
                  <a:srgbClr val="FF0000"/>
                </a:solidFill>
              </a:rPr>
              <a:t>Impact</a:t>
            </a:r>
            <a:r>
              <a:rPr lang="en-US" i="1" dirty="0">
                <a:solidFill>
                  <a:srgbClr val="FF0000"/>
                </a:solidFill>
              </a:rPr>
              <a:t>/consequence: </a:t>
            </a:r>
            <a:r>
              <a:rPr lang="en-US" i="1" dirty="0">
                <a:solidFill>
                  <a:srgbClr val="000000"/>
                </a:solidFill>
              </a:rPr>
              <a:t>Design of magnets Q8, D1 and C8: 6 months delay, no impact on final delivery dates foreseen yet. </a:t>
            </a:r>
          </a:p>
          <a:p>
            <a:r>
              <a:rPr lang="en-US" i="1" dirty="0">
                <a:solidFill>
                  <a:srgbClr val="000000"/>
                </a:solidFill>
              </a:rPr>
              <a:t>Magnets Q5, Q6/7 and C5/6: Impact on final delivery expected 9 months delay with respect to the originally planned dates.</a:t>
            </a:r>
            <a:endParaRPr lang="en-US" i="1" dirty="0" smtClean="0">
              <a:solidFill>
                <a:srgbClr val="000000"/>
              </a:solidFill>
            </a:endParaRPr>
          </a:p>
          <a:p>
            <a:r>
              <a:rPr lang="en-US" i="1" dirty="0" smtClean="0">
                <a:solidFill>
                  <a:srgbClr val="FF0000"/>
                </a:solidFill>
              </a:rPr>
              <a:t>Recoverable</a:t>
            </a:r>
            <a:r>
              <a:rPr lang="en-US" dirty="0">
                <a:solidFill>
                  <a:srgbClr val="FF0000"/>
                </a:solidFill>
              </a:rPr>
              <a:t>:</a:t>
            </a:r>
            <a:r>
              <a:rPr lang="en-US" dirty="0"/>
              <a:t> Q8, D1 and C8 magnets: yes</a:t>
            </a:r>
          </a:p>
          <a:p>
            <a:r>
              <a:rPr lang="en-US" dirty="0"/>
              <a:t>Q5, Q6/7 and C5/6: not at this point. </a:t>
            </a:r>
            <a:endParaRPr lang="en-US" dirty="0" smtClean="0"/>
          </a:p>
          <a:p>
            <a:r>
              <a:rPr lang="en-US" dirty="0" smtClean="0">
                <a:solidFill>
                  <a:srgbClr val="FF0000"/>
                </a:solidFill>
              </a:rPr>
              <a:t>Corrective </a:t>
            </a:r>
            <a:r>
              <a:rPr lang="en-US" dirty="0">
                <a:solidFill>
                  <a:srgbClr val="FF0000"/>
                </a:solidFill>
              </a:rPr>
              <a:t>actions</a:t>
            </a:r>
            <a:r>
              <a:rPr lang="en-US" dirty="0" smtClean="0">
                <a:solidFill>
                  <a:srgbClr val="FF0000"/>
                </a:solidFill>
              </a:rPr>
              <a:t>: </a:t>
            </a:r>
            <a:r>
              <a:rPr lang="en-US" dirty="0" smtClean="0">
                <a:solidFill>
                  <a:srgbClr val="000000"/>
                </a:solidFill>
              </a:rPr>
              <a:t>Rescheduling </a:t>
            </a:r>
            <a:r>
              <a:rPr lang="en-US" dirty="0">
                <a:solidFill>
                  <a:srgbClr val="000000"/>
                </a:solidFill>
              </a:rPr>
              <a:t>and possible mitigations will be considered after the tendering process for Q5/6/7, C5/6 has started and after design of Q8, D1, C8 started. P6 schedule will be updated accordingly.</a:t>
            </a:r>
            <a:endParaRPr lang="en-US" dirty="0" smtClean="0">
              <a:solidFill>
                <a:srgbClr val="000000"/>
              </a:solidFill>
            </a:endParaRPr>
          </a:p>
        </p:txBody>
      </p:sp>
    </p:spTree>
    <p:extLst>
      <p:ext uri="{BB962C8B-B14F-4D97-AF65-F5344CB8AC3E}">
        <p14:creationId xmlns:p14="http://schemas.microsoft.com/office/powerpoint/2010/main" val="2019461155"/>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Analysis of SVs Exceeding </a:t>
            </a:r>
            <a:r>
              <a:rPr lang="en-US" smtClean="0"/>
              <a:t>Thresholds  (continued)</a:t>
            </a:r>
            <a:endParaRPr lang="en-US"/>
          </a:p>
        </p:txBody>
      </p:sp>
      <p:sp>
        <p:nvSpPr>
          <p:cNvPr id="4" name="Slide Number Placeholder 3"/>
          <p:cNvSpPr>
            <a:spLocks noGrp="1"/>
          </p:cNvSpPr>
          <p:nvPr>
            <p:ph type="sldNum" sz="quarter" idx="12"/>
          </p:nvPr>
        </p:nvSpPr>
        <p:spPr/>
        <p:txBody>
          <a:bodyPr/>
          <a:lstStyle/>
          <a:p>
            <a:fld id="{551115BC-487E-4422-894C-CB7CD3E79223}" type="slidenum">
              <a:rPr lang="sv-SE" smtClean="0"/>
              <a:t>51</a:t>
            </a:fld>
            <a:endParaRPr lang="sv-SE"/>
          </a:p>
        </p:txBody>
      </p:sp>
      <p:sp>
        <p:nvSpPr>
          <p:cNvPr id="5" name="TextBox 4"/>
          <p:cNvSpPr txBox="1"/>
          <p:nvPr/>
        </p:nvSpPr>
        <p:spPr>
          <a:xfrm>
            <a:off x="251520" y="1412776"/>
            <a:ext cx="8503840" cy="5078314"/>
          </a:xfrm>
          <a:prstGeom prst="rect">
            <a:avLst/>
          </a:prstGeom>
          <a:noFill/>
          <a:ln w="28575" cmpd="sng">
            <a:solidFill>
              <a:schemeClr val="tx1"/>
            </a:solidFill>
          </a:ln>
        </p:spPr>
        <p:txBody>
          <a:bodyPr wrap="square" rtlCol="0">
            <a:spAutoFit/>
          </a:bodyPr>
          <a:lstStyle/>
          <a:p>
            <a:r>
              <a:rPr lang="en-US" i="1" dirty="0">
                <a:solidFill>
                  <a:srgbClr val="FF0000"/>
                </a:solidFill>
              </a:rPr>
              <a:t>Work Package</a:t>
            </a:r>
            <a:r>
              <a:rPr lang="en-US" dirty="0" smtClean="0">
                <a:solidFill>
                  <a:srgbClr val="FF0000"/>
                </a:solidFill>
              </a:rPr>
              <a:t>: 11.17 Power Converters; 		</a:t>
            </a:r>
            <a:r>
              <a:rPr lang="en-US" i="1" dirty="0" smtClean="0">
                <a:solidFill>
                  <a:srgbClr val="FF0000"/>
                </a:solidFill>
              </a:rPr>
              <a:t>SV =</a:t>
            </a:r>
            <a:r>
              <a:rPr lang="en-US" dirty="0" smtClean="0">
                <a:solidFill>
                  <a:srgbClr val="FF0000"/>
                </a:solidFill>
              </a:rPr>
              <a:t> -2 893 k€; 	</a:t>
            </a:r>
            <a:r>
              <a:rPr lang="en-US" i="1" dirty="0" smtClean="0">
                <a:solidFill>
                  <a:srgbClr val="FF0000"/>
                </a:solidFill>
              </a:rPr>
              <a:t>SPI =</a:t>
            </a:r>
            <a:r>
              <a:rPr lang="en-US" dirty="0" smtClean="0">
                <a:solidFill>
                  <a:srgbClr val="FF0000"/>
                </a:solidFill>
              </a:rPr>
              <a:t> 0.49</a:t>
            </a:r>
          </a:p>
          <a:p>
            <a:r>
              <a:rPr lang="en-US" i="1" dirty="0" smtClean="0">
                <a:solidFill>
                  <a:srgbClr val="FF0000"/>
                </a:solidFill>
              </a:rPr>
              <a:t>Cause:</a:t>
            </a:r>
            <a:r>
              <a:rPr lang="en-US" dirty="0" smtClean="0"/>
              <a:t> </a:t>
            </a:r>
            <a:r>
              <a:rPr lang="en-US" dirty="0"/>
              <a:t>1)- delay in the delivery of the 330kVA modulator from </a:t>
            </a:r>
            <a:r>
              <a:rPr lang="en-US" dirty="0" err="1"/>
              <a:t>Ampegon</a:t>
            </a:r>
            <a:r>
              <a:rPr lang="en-US" dirty="0"/>
              <a:t>. 2)- delays in issuing the call for tender/contracts for the Medium Beta 660kVA modulators. 3)- The RFQ/DTL modulators offers have been received but due to administrative reasons from ESS Bilbao procurement, the selection of the supplier will take a bit later than expected (until end April 2017). 4)- discrepancies between P6 and the signed IKC TA schedules:- magnet power converters due to some delays by </a:t>
            </a:r>
            <a:r>
              <a:rPr lang="en-US" dirty="0" err="1"/>
              <a:t>Elettra</a:t>
            </a:r>
            <a:r>
              <a:rPr lang="en-US" dirty="0"/>
              <a:t> in issuing the technical specifications for tendering; RF power stations for spoke cavities due to delays in signing the IKC TA by </a:t>
            </a:r>
            <a:r>
              <a:rPr lang="en-US" dirty="0" err="1"/>
              <a:t>Elettra</a:t>
            </a:r>
            <a:r>
              <a:rPr lang="en-US" dirty="0"/>
              <a:t>/INFN.</a:t>
            </a:r>
          </a:p>
          <a:p>
            <a:r>
              <a:rPr lang="en-US" dirty="0"/>
              <a:t>Note: call for tenders cannot start before the TA's are signed.</a:t>
            </a:r>
            <a:endParaRPr lang="en-US" dirty="0" smtClean="0"/>
          </a:p>
          <a:p>
            <a:r>
              <a:rPr lang="en-US" i="1" dirty="0" smtClean="0">
                <a:solidFill>
                  <a:srgbClr val="FF0000"/>
                </a:solidFill>
              </a:rPr>
              <a:t>Impact/consequence: </a:t>
            </a:r>
            <a:r>
              <a:rPr lang="en-US" i="1" dirty="0">
                <a:solidFill>
                  <a:srgbClr val="000000"/>
                </a:solidFill>
              </a:rPr>
              <a:t>1)- 330kVA </a:t>
            </a:r>
            <a:r>
              <a:rPr lang="en-US" i="1" dirty="0" err="1">
                <a:solidFill>
                  <a:srgbClr val="000000"/>
                </a:solidFill>
              </a:rPr>
              <a:t>Ampegon</a:t>
            </a:r>
            <a:r>
              <a:rPr lang="en-US" i="1" dirty="0">
                <a:solidFill>
                  <a:srgbClr val="000000"/>
                </a:solidFill>
              </a:rPr>
              <a:t> modulator is now foreseen to be delivered to Uppsala test stand by end March. 2017. 2)- The delays on the procurement of the 660kVA modulators will have an impact on the RFI dates of the RFQ, DTL. 3)- For the magnet power converters, the delays at this stage are </a:t>
            </a:r>
            <a:r>
              <a:rPr lang="en-US" i="1" dirty="0" smtClean="0">
                <a:solidFill>
                  <a:srgbClr val="000000"/>
                </a:solidFill>
              </a:rPr>
              <a:t>minimal. </a:t>
            </a:r>
            <a:r>
              <a:rPr lang="en-US" i="1" dirty="0">
                <a:solidFill>
                  <a:srgbClr val="000000"/>
                </a:solidFill>
              </a:rPr>
              <a:t>4)- For the RF Power Stations for the spokes, the delay on RFI dates (about 5 months with respect to the TA agreement) leads to the 5 last units being delivered by end July 2019, assuming that the call for tender can be launched by </a:t>
            </a:r>
            <a:r>
              <a:rPr lang="en-US" i="1" dirty="0" err="1">
                <a:solidFill>
                  <a:srgbClr val="000000"/>
                </a:solidFill>
              </a:rPr>
              <a:t>Elettra</a:t>
            </a:r>
            <a:r>
              <a:rPr lang="en-US" i="1" dirty="0">
                <a:solidFill>
                  <a:srgbClr val="000000"/>
                </a:solidFill>
              </a:rPr>
              <a:t> in April </a:t>
            </a:r>
            <a:r>
              <a:rPr lang="en-US" i="1" dirty="0" smtClean="0">
                <a:solidFill>
                  <a:srgbClr val="000000"/>
                </a:solidFill>
              </a:rPr>
              <a:t>2017</a:t>
            </a:r>
          </a:p>
          <a:p>
            <a:r>
              <a:rPr lang="en-US" i="1" dirty="0" smtClean="0">
                <a:solidFill>
                  <a:srgbClr val="FF0000"/>
                </a:solidFill>
              </a:rPr>
              <a:t>Recoverable</a:t>
            </a:r>
            <a:r>
              <a:rPr lang="en-US" dirty="0" smtClean="0">
                <a:solidFill>
                  <a:srgbClr val="FF0000"/>
                </a:solidFill>
              </a:rPr>
              <a:t>:</a:t>
            </a:r>
            <a:r>
              <a:rPr lang="en-US" dirty="0" smtClean="0"/>
              <a:t> 1) Yes, 2) No, 3) Yes, 4) No</a:t>
            </a:r>
          </a:p>
        </p:txBody>
      </p:sp>
    </p:spTree>
    <p:extLst>
      <p:ext uri="{BB962C8B-B14F-4D97-AF65-F5344CB8AC3E}">
        <p14:creationId xmlns:p14="http://schemas.microsoft.com/office/powerpoint/2010/main" val="104591250"/>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sp>
        <p:nvSpPr>
          <p:cNvPr id="47" name="Shape 47"/>
          <p:cNvSpPr txBox="1">
            <a:spLocks noGrp="1"/>
          </p:cNvSpPr>
          <p:nvPr>
            <p:ph type="title"/>
          </p:nvPr>
        </p:nvSpPr>
        <p:spPr>
          <a:prstGeom prst="rect">
            <a:avLst/>
          </a:prstGeom>
        </p:spPr>
        <p:txBody>
          <a:bodyPr lIns="91399" tIns="91399" rIns="91399" bIns="91399" anchor="ctr" anchorCtr="0">
            <a:noAutofit/>
          </a:bodyPr>
          <a:lstStyle/>
          <a:p>
            <a:r>
              <a:rPr lang="en" dirty="0" smtClean="0"/>
              <a:t>Test Stand</a:t>
            </a:r>
            <a:r>
              <a:rPr lang="sv-SE" dirty="0" smtClean="0"/>
              <a:t>s 1, 2 and FREIA – </a:t>
            </a:r>
            <a:r>
              <a:rPr lang="sv-SE" dirty="0" err="1" smtClean="0"/>
              <a:t>Getting</a:t>
            </a:r>
            <a:r>
              <a:rPr lang="sv-SE" dirty="0" smtClean="0"/>
              <a:t> </a:t>
            </a:r>
            <a:r>
              <a:rPr lang="sv-SE" dirty="0" err="1" smtClean="0"/>
              <a:t>our</a:t>
            </a:r>
            <a:r>
              <a:rPr lang="sv-SE" dirty="0" smtClean="0"/>
              <a:t> hands </a:t>
            </a:r>
            <a:r>
              <a:rPr lang="sv-SE" dirty="0" err="1" smtClean="0"/>
              <a:t>dirty</a:t>
            </a:r>
            <a:r>
              <a:rPr lang="sv-SE" dirty="0" smtClean="0"/>
              <a:t>!</a:t>
            </a:r>
            <a:endParaRPr lang="en" dirty="0"/>
          </a:p>
        </p:txBody>
      </p:sp>
      <p:sp>
        <p:nvSpPr>
          <p:cNvPr id="3" name="Content Placeholder 2"/>
          <p:cNvSpPr>
            <a:spLocks noGrp="1"/>
          </p:cNvSpPr>
          <p:nvPr>
            <p:ph idx="1"/>
          </p:nvPr>
        </p:nvSpPr>
        <p:spPr/>
        <p:txBody>
          <a:bodyPr/>
          <a:lstStyle/>
          <a:p>
            <a:endParaRPr lang="en-US"/>
          </a:p>
        </p:txBody>
      </p:sp>
      <p:pic>
        <p:nvPicPr>
          <p:cNvPr id="48" name="Shape 48"/>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111100" y="3110153"/>
            <a:ext cx="8921776" cy="3625499"/>
          </a:xfrm>
          <a:prstGeom prst="rect">
            <a:avLst/>
          </a:prstGeom>
          <a:noFill/>
          <a:ln>
            <a:noFill/>
          </a:ln>
        </p:spPr>
      </p:pic>
      <p:pic>
        <p:nvPicPr>
          <p:cNvPr id="49" name="Shape 49"/>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111099" y="1517564"/>
            <a:ext cx="1912548" cy="1434436"/>
          </a:xfrm>
          <a:prstGeom prst="rect">
            <a:avLst/>
          </a:prstGeom>
          <a:noFill/>
          <a:ln>
            <a:noFill/>
          </a:ln>
        </p:spPr>
      </p:pic>
      <p:pic>
        <p:nvPicPr>
          <p:cNvPr id="50" name="Shape 50"/>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2093575" y="1506662"/>
            <a:ext cx="1075834" cy="1434446"/>
          </a:xfrm>
          <a:prstGeom prst="rect">
            <a:avLst/>
          </a:prstGeom>
          <a:noFill/>
          <a:ln>
            <a:noFill/>
          </a:ln>
        </p:spPr>
      </p:pic>
      <p:pic>
        <p:nvPicPr>
          <p:cNvPr id="51" name="Shape 51"/>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a:off x="3218337" y="1506663"/>
            <a:ext cx="1912548" cy="1434430"/>
          </a:xfrm>
          <a:prstGeom prst="rect">
            <a:avLst/>
          </a:prstGeom>
          <a:noFill/>
          <a:ln>
            <a:noFill/>
          </a:ln>
        </p:spPr>
      </p:pic>
      <p:pic>
        <p:nvPicPr>
          <p:cNvPr id="52" name="Shape 52"/>
          <p:cNvPicPr preferRelativeResize="0"/>
          <p:nvPr/>
        </p:nvPicPr>
        <p:blipFill>
          <a:blip r:embed="rId7" cstate="print">
            <a:alphaModFix/>
            <a:extLst>
              <a:ext uri="{28A0092B-C50C-407E-A947-70E740481C1C}">
                <a14:useLocalDpi xmlns:a14="http://schemas.microsoft.com/office/drawing/2010/main"/>
              </a:ext>
            </a:extLst>
          </a:blip>
          <a:stretch>
            <a:fillRect/>
          </a:stretch>
        </p:blipFill>
        <p:spPr>
          <a:xfrm>
            <a:off x="5169336" y="1506689"/>
            <a:ext cx="1912548" cy="1434368"/>
          </a:xfrm>
          <a:prstGeom prst="rect">
            <a:avLst/>
          </a:prstGeom>
          <a:noFill/>
          <a:ln>
            <a:noFill/>
          </a:ln>
        </p:spPr>
      </p:pic>
      <p:pic>
        <p:nvPicPr>
          <p:cNvPr id="53" name="Shape 53"/>
          <p:cNvPicPr preferRelativeResize="0"/>
          <p:nvPr/>
        </p:nvPicPr>
        <p:blipFill>
          <a:blip r:embed="rId8" cstate="print">
            <a:alphaModFix/>
            <a:extLst>
              <a:ext uri="{28A0092B-C50C-407E-A947-70E740481C1C}">
                <a14:useLocalDpi xmlns:a14="http://schemas.microsoft.com/office/drawing/2010/main"/>
              </a:ext>
            </a:extLst>
          </a:blip>
          <a:stretch>
            <a:fillRect/>
          </a:stretch>
        </p:blipFill>
        <p:spPr>
          <a:xfrm>
            <a:off x="7120326" y="1534350"/>
            <a:ext cx="1912548" cy="1434448"/>
          </a:xfrm>
          <a:prstGeom prst="rect">
            <a:avLst/>
          </a:prstGeom>
          <a:noFill/>
          <a:ln>
            <a:noFill/>
          </a:ln>
        </p:spPr>
      </p:pic>
      <p:pic>
        <p:nvPicPr>
          <p:cNvPr id="11" name="Picture 10"/>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457200" y="1600200"/>
            <a:ext cx="7931224" cy="5047143"/>
          </a:xfrm>
          <a:prstGeom prst="rect">
            <a:avLst/>
          </a:prstGeom>
          <a:ln>
            <a:solidFill>
              <a:srgbClr val="C00000"/>
            </a:solidFill>
          </a:ln>
        </p:spPr>
      </p:pic>
      <p:pic>
        <p:nvPicPr>
          <p:cNvPr id="12" name="Picture 11"/>
          <p:cNvPicPr>
            <a:picLocks noChangeAspect="1"/>
          </p:cNvPicPr>
          <p:nvPr/>
        </p:nvPicPr>
        <p:blipFill>
          <a:blip r:embed="rId10"/>
          <a:stretch>
            <a:fillRect/>
          </a:stretch>
        </p:blipFill>
        <p:spPr>
          <a:xfrm>
            <a:off x="1972455" y="1772816"/>
            <a:ext cx="4801795" cy="4801795"/>
          </a:xfrm>
          <a:prstGeom prst="rect">
            <a:avLst/>
          </a:prstGeom>
          <a:ln>
            <a:solidFill>
              <a:srgbClr val="C00000"/>
            </a:solidFill>
          </a:ln>
        </p:spPr>
      </p:pic>
    </p:spTree>
    <p:extLst>
      <p:ext uri="{BB962C8B-B14F-4D97-AF65-F5344CB8AC3E}">
        <p14:creationId xmlns:p14="http://schemas.microsoft.com/office/powerpoint/2010/main" val="499349869"/>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t>7</a:t>
            </a:fld>
            <a:endParaRPr lang="sv-SE"/>
          </a:p>
        </p:txBody>
      </p:sp>
      <p:sp>
        <p:nvSpPr>
          <p:cNvPr id="7" name="TextBox 6"/>
          <p:cNvSpPr txBox="1"/>
          <p:nvPr/>
        </p:nvSpPr>
        <p:spPr>
          <a:xfrm>
            <a:off x="467544" y="116632"/>
            <a:ext cx="6768752" cy="954107"/>
          </a:xfrm>
          <a:prstGeom prst="rect">
            <a:avLst/>
          </a:prstGeom>
          <a:noFill/>
        </p:spPr>
        <p:txBody>
          <a:bodyPr wrap="square" rtlCol="0">
            <a:spAutoFit/>
          </a:bodyPr>
          <a:lstStyle/>
          <a:p>
            <a:r>
              <a:rPr lang="en-US" sz="2800" dirty="0" smtClean="0">
                <a:solidFill>
                  <a:schemeClr val="bg1"/>
                </a:solidFill>
              </a:rPr>
              <a:t> ACCP High Pressure He Compressor &amp; Oil Removal System at Vendor</a:t>
            </a:r>
            <a:endParaRPr lang="en-US" sz="2800" dirty="0">
              <a:solidFill>
                <a:schemeClr val="bg1"/>
              </a:solidFill>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9552" y="1484784"/>
            <a:ext cx="7776864" cy="5184576"/>
          </a:xfrm>
          <a:prstGeom prst="rect">
            <a:avLst/>
          </a:prstGeom>
        </p:spPr>
      </p:pic>
    </p:spTree>
    <p:extLst>
      <p:ext uri="{BB962C8B-B14F-4D97-AF65-F5344CB8AC3E}">
        <p14:creationId xmlns:p14="http://schemas.microsoft.com/office/powerpoint/2010/main" val="556250379"/>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18897" y="2420888"/>
            <a:ext cx="2373058" cy="3272248"/>
          </a:xfrm>
        </p:spPr>
        <p:txBody>
          <a:bodyPr>
            <a:noAutofit/>
          </a:bodyPr>
          <a:lstStyle/>
          <a:p>
            <a:pPr lvl="0"/>
            <a:r>
              <a:rPr lang="en-US" sz="1800" i="1" dirty="0" smtClean="0"/>
              <a:t>Cryogenic  </a:t>
            </a:r>
            <a:r>
              <a:rPr lang="en-US" sz="1800" i="1" dirty="0"/>
              <a:t>Systems – </a:t>
            </a:r>
            <a:r>
              <a:rPr lang="en-US" sz="1800" dirty="0"/>
              <a:t>Successful FAT of all </a:t>
            </a:r>
            <a:r>
              <a:rPr lang="en-GB" sz="1800" dirty="0" err="1"/>
              <a:t>Aerzen</a:t>
            </a:r>
            <a:r>
              <a:rPr lang="en-GB" sz="1800" dirty="0"/>
              <a:t> screw </a:t>
            </a:r>
            <a:r>
              <a:rPr lang="sv-SE" sz="1800" dirty="0" smtClean="0"/>
              <a:t>, </a:t>
            </a:r>
            <a:r>
              <a:rPr lang="sv-SE" sz="1800" dirty="0" err="1" smtClean="0"/>
              <a:t>warm</a:t>
            </a:r>
            <a:r>
              <a:rPr lang="sv-SE" sz="1800" dirty="0" smtClean="0"/>
              <a:t> </a:t>
            </a:r>
            <a:r>
              <a:rPr lang="sv-SE" sz="1800" dirty="0" err="1" smtClean="0"/>
              <a:t>piping</a:t>
            </a:r>
            <a:r>
              <a:rPr lang="sv-SE" sz="1800" dirty="0" smtClean="0"/>
              <a:t> installation under-</a:t>
            </a:r>
            <a:r>
              <a:rPr lang="sv-SE" sz="1800" dirty="0" err="1" smtClean="0"/>
              <a:t>way</a:t>
            </a:r>
            <a:r>
              <a:rPr lang="sv-SE" sz="1800" dirty="0" smtClean="0"/>
              <a:t> on site and </a:t>
            </a:r>
            <a:r>
              <a:rPr lang="sv-SE" sz="1800" dirty="0" err="1" smtClean="0"/>
              <a:t>cold</a:t>
            </a:r>
            <a:r>
              <a:rPr lang="sv-SE" sz="1800" dirty="0" smtClean="0"/>
              <a:t> box </a:t>
            </a:r>
            <a:r>
              <a:rPr lang="sv-SE" sz="1800" dirty="0" err="1" smtClean="0"/>
              <a:t>upper</a:t>
            </a:r>
            <a:r>
              <a:rPr lang="sv-SE" sz="1800" dirty="0" smtClean="0"/>
              <a:t> </a:t>
            </a:r>
            <a:r>
              <a:rPr lang="sv-SE" sz="1800" dirty="0" err="1" smtClean="0"/>
              <a:t>plate</a:t>
            </a:r>
            <a:r>
              <a:rPr lang="sv-SE" sz="1800" dirty="0" smtClean="0"/>
              <a:t> under </a:t>
            </a:r>
            <a:r>
              <a:rPr lang="sv-SE" sz="1800" dirty="0" err="1" smtClean="0"/>
              <a:t>production</a:t>
            </a:r>
            <a:endParaRPr lang="en-US" sz="1200" dirty="0"/>
          </a:p>
          <a:p>
            <a:pPr marL="342865" indent="-342865">
              <a:buFont typeface="Arial"/>
              <a:buChar char="•"/>
            </a:pPr>
            <a:endParaRPr lang="en-US" sz="2000" dirty="0"/>
          </a:p>
          <a:p>
            <a:pPr marL="342865" indent="-342865">
              <a:buFont typeface="Arial"/>
              <a:buChar char="•"/>
            </a:pPr>
            <a:endParaRPr lang="en-US" sz="2000" dirty="0"/>
          </a:p>
          <a:p>
            <a:pPr marL="342865" indent="-342865">
              <a:buFont typeface="Arial"/>
              <a:buChar char="•"/>
            </a:pPr>
            <a:endParaRPr lang="en-US" sz="2000" dirty="0"/>
          </a:p>
          <a:p>
            <a:pPr marL="800018" lvl="1" indent="-342865">
              <a:buFont typeface="Arial"/>
              <a:buChar char="•"/>
            </a:pPr>
            <a:endParaRPr lang="en-US" dirty="0"/>
          </a:p>
        </p:txBody>
      </p:sp>
      <p:sp>
        <p:nvSpPr>
          <p:cNvPr id="4" name="Text Box 4"/>
          <p:cNvSpPr txBox="1">
            <a:spLocks noChangeArrowheads="1"/>
          </p:cNvSpPr>
          <p:nvPr/>
        </p:nvSpPr>
        <p:spPr bwMode="auto">
          <a:xfrm>
            <a:off x="433720" y="359094"/>
            <a:ext cx="2234877" cy="5847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25" tIns="45713" rIns="91425" bIns="45713">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3200" dirty="0" smtClean="0">
                <a:solidFill>
                  <a:schemeClr val="bg1"/>
                </a:solidFill>
                <a:latin typeface="+mj-lt"/>
              </a:rPr>
              <a:t>Cryogenics</a:t>
            </a:r>
            <a:endParaRPr lang="en-US" sz="3200" dirty="0">
              <a:solidFill>
                <a:schemeClr val="bg1"/>
              </a:solidFill>
              <a:latin typeface="+mj-lt"/>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598003"/>
            <a:ext cx="6118740" cy="4589055"/>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9724" y="1890295"/>
            <a:ext cx="5909700" cy="4432276"/>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0798" y="2256193"/>
            <a:ext cx="5637666" cy="4228250"/>
          </a:xfrm>
          <a:prstGeom prst="rect">
            <a:avLst/>
          </a:prstGeom>
        </p:spPr>
      </p:pic>
    </p:spTree>
    <p:extLst>
      <p:ext uri="{BB962C8B-B14F-4D97-AF65-F5344CB8AC3E}">
        <p14:creationId xmlns:p14="http://schemas.microsoft.com/office/powerpoint/2010/main" val="15885728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760"/>
            <a:ext cx="7139136" cy="1143000"/>
          </a:xfrm>
        </p:spPr>
        <p:txBody>
          <a:bodyPr/>
          <a:lstStyle/>
          <a:p>
            <a:r>
              <a:rPr lang="en-US" dirty="0" smtClean="0"/>
              <a:t>First plasma in the ion source in Catania – now operating a nominal parameters</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9</a:t>
            </a:fld>
            <a:endParaRPr lang="sv-SE">
              <a:solidFill>
                <a:prstClr val="black">
                  <a:tint val="75000"/>
                </a:prstClr>
              </a:solidFill>
              <a:latin typeface="Calibri"/>
            </a:endParaRPr>
          </a:p>
        </p:txBody>
      </p:sp>
      <p:pic>
        <p:nvPicPr>
          <p:cNvPr id="5" name="Content Placeholder 4"/>
          <p:cNvPicPr>
            <a:picLocks noGrp="1"/>
          </p:cNvPicPr>
          <p:nvPr>
            <p:ph idx="1"/>
          </p:nvPr>
        </p:nvPicPr>
        <p:blipFill>
          <a:blip r:embed="rId2" cstate="print">
            <a:extLst>
              <a:ext uri="{28A0092B-C50C-407E-A947-70E740481C1C}">
                <a14:useLocalDpi xmlns:a14="http://schemas.microsoft.com/office/drawing/2010/main"/>
              </a:ext>
            </a:extLst>
          </a:blip>
          <a:srcRect t="3957" b="3957"/>
          <a:stretch>
            <a:fillRect/>
          </a:stretch>
        </p:blipFill>
        <p:spPr bwMode="auto">
          <a:prstGeom prst="rect">
            <a:avLst/>
          </a:prstGeom>
          <a:noFill/>
          <a:ln>
            <a:noFill/>
          </a:ln>
        </p:spPr>
      </p:pic>
    </p:spTree>
    <p:extLst>
      <p:ext uri="{BB962C8B-B14F-4D97-AF65-F5344CB8AC3E}">
        <p14:creationId xmlns:p14="http://schemas.microsoft.com/office/powerpoint/2010/main" val="519643467"/>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S_NET" val="4.0.30319.36373"/>
  <p:tag name="AS_OS" val="Microsoft Windows NT 6.1.7601 Service Pack 1"/>
  <p:tag name="AS_RELEASE_DATE" val="2014.10.14"/>
  <p:tag name="AS_TITLE" val="Aspose.Slides for .NET 4.0"/>
  <p:tag name="AS_VERSION" val="14.8.0.0"/>
</p:tagLst>
</file>

<file path=ppt/theme/theme1.xml><?xml version="1.0" encoding="utf-8"?>
<a:theme xmlns:a="http://schemas.openxmlformats.org/drawingml/2006/main" name="ESS Cor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SS Core Powerpoint" id="{F02C5803-D437-4A4B-B279-84472F47EB33}" vid="{77746F4A-52A9-724A-84EC-D1436FAAE3A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15716</TotalTime>
  <Words>3719</Words>
  <Application>Microsoft Macintosh PowerPoint</Application>
  <PresentationFormat>On-screen Show (4:3)</PresentationFormat>
  <Paragraphs>853</Paragraphs>
  <Slides>51</Slides>
  <Notes>21</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51</vt:i4>
      </vt:variant>
    </vt:vector>
  </HeadingPairs>
  <TitlesOfParts>
    <vt:vector size="67" baseType="lpstr">
      <vt:lpstr>Aharoni</vt:lpstr>
      <vt:lpstr>Avenir Next Medium</vt:lpstr>
      <vt:lpstr>Calibri</vt:lpstr>
      <vt:lpstr>Futura Condensed</vt:lpstr>
      <vt:lpstr>Gill Sans</vt:lpstr>
      <vt:lpstr>Gill Sans Light</vt:lpstr>
      <vt:lpstr>Helvetica</vt:lpstr>
      <vt:lpstr>Lucida Grande</vt:lpstr>
      <vt:lpstr>ＭＳ Ｐゴシック</vt:lpstr>
      <vt:lpstr>Optima</vt:lpstr>
      <vt:lpstr>Symbol</vt:lpstr>
      <vt:lpstr>Wingdings</vt:lpstr>
      <vt:lpstr>ヒラギノ角ゴ Pro W3</vt:lpstr>
      <vt:lpstr>ヒラギノ角ゴ ProN W3</vt:lpstr>
      <vt:lpstr>Arial</vt:lpstr>
      <vt:lpstr>ESS Core Powerpoint</vt:lpstr>
      <vt:lpstr>ACCSYS TAC 15</vt:lpstr>
      <vt:lpstr>Accelerator Division – Scope Accelerator Technical performances</vt:lpstr>
      <vt:lpstr>Accelerator Collaboration - Accelerator</vt:lpstr>
      <vt:lpstr>Accelerator Collaboration – RF and STS</vt:lpstr>
      <vt:lpstr>High Level Schedule – ACCSYS Project </vt:lpstr>
      <vt:lpstr>Test Stands 1, 2 and FREIA – Getting our hands dirty!</vt:lpstr>
      <vt:lpstr>PowerPoint Presentation</vt:lpstr>
      <vt:lpstr>PowerPoint Presentation</vt:lpstr>
      <vt:lpstr>First plasma in the ion source in Catania – now operating a nominal parameters</vt:lpstr>
      <vt:lpstr>Proton Fraction: 83%   (&gt; 75%)</vt:lpstr>
      <vt:lpstr>WP3: MEBT</vt:lpstr>
      <vt:lpstr>Spoke Cavities design &amp; prototype performances</vt:lpstr>
      <vt:lpstr>Spoke Cavities design &amp; prototype performances</vt:lpstr>
      <vt:lpstr>Ellipticals Highlights</vt:lpstr>
      <vt:lpstr>INFN LASA MB Cavity Test</vt:lpstr>
      <vt:lpstr>WP12 Vacuum Systems BTM Delivery</vt:lpstr>
      <vt:lpstr>PowerPoint Presentation</vt:lpstr>
      <vt:lpstr>WP8 Prototypes</vt:lpstr>
      <vt:lpstr>A lot of progress but also some issues:</vt:lpstr>
      <vt:lpstr>EV Graph</vt:lpstr>
      <vt:lpstr>Cumulative Variances (* No InKind included)</vt:lpstr>
      <vt:lpstr>Safety - summary of on-going work</vt:lpstr>
      <vt:lpstr>Accelerator Systems Assurance - including Quality Assurance &amp; Quality Control</vt:lpstr>
      <vt:lpstr>PowerPoint Presentation</vt:lpstr>
      <vt:lpstr>Design Reviews</vt:lpstr>
      <vt:lpstr>Risk Status</vt:lpstr>
      <vt:lpstr>Current Risk Status risk DB</vt:lpstr>
      <vt:lpstr>Examples of new risks identified</vt:lpstr>
      <vt:lpstr>Current Accelerator top 3 cost risks</vt:lpstr>
      <vt:lpstr>Planned to be presented at IKRC 12</vt:lpstr>
      <vt:lpstr>Open Contributions/ Planned Procurement</vt:lpstr>
      <vt:lpstr>Installation: Status in a nutshell </vt:lpstr>
      <vt:lpstr>Accelerator Division (AD)  – Site Organization </vt:lpstr>
      <vt:lpstr>Some Lessons learned in matters of safety</vt:lpstr>
      <vt:lpstr>Installation schedule stubs, RF gallery and Tunnel – 30 months to do all!</vt:lpstr>
      <vt:lpstr>New integrated Installation, Test and Commissioning schedule</vt:lpstr>
      <vt:lpstr>Next 6 months</vt:lpstr>
      <vt:lpstr>Backup slides</vt:lpstr>
      <vt:lpstr>Milestones (1/2)</vt:lpstr>
      <vt:lpstr>Milestones (2/2)</vt:lpstr>
      <vt:lpstr>Schedule Variance (SV)  (= Earned – Planned)</vt:lpstr>
      <vt:lpstr>Cost Variance (CV) (= Earned – Actuals)</vt:lpstr>
      <vt:lpstr>Analysis of CVs Exceeding Thresholds</vt:lpstr>
      <vt:lpstr>Analysis of CVs Exceeding Thresholds</vt:lpstr>
      <vt:lpstr>Analysis of CVs Exceeding Thresholds</vt:lpstr>
      <vt:lpstr>Analysis of SVs Exceeding Thresholds</vt:lpstr>
      <vt:lpstr>Analysis of SVs Exceeding Thresholds</vt:lpstr>
      <vt:lpstr>Analysis of SVs Exceeding Thresholds</vt:lpstr>
      <vt:lpstr>Analysis of SVs Exceeding Thresholds</vt:lpstr>
      <vt:lpstr>Analysis of SVs Exceeding Thresholds</vt:lpstr>
      <vt:lpstr>Analysis of SVs Exceeding Thresholds  (continued)</vt:lpstr>
    </vt:vector>
  </TitlesOfParts>
  <Manager/>
  <Company>ESS</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Heléne Björkman</dc:creator>
  <cp:lastModifiedBy>Microsoft Office User</cp:lastModifiedBy>
  <cp:revision>137</cp:revision>
  <cp:lastPrinted>2017-04-03T11:18:02Z</cp:lastPrinted>
  <dcterms:created xsi:type="dcterms:W3CDTF">2013-10-29T16:05:10Z</dcterms:created>
  <dcterms:modified xsi:type="dcterms:W3CDTF">2017-04-05T07:39:36Z</dcterms:modified>
</cp:coreProperties>
</file>