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74" r:id="rId3"/>
    <p:sldId id="390" r:id="rId4"/>
    <p:sldId id="417" r:id="rId5"/>
    <p:sldId id="394" r:id="rId6"/>
    <p:sldId id="396" r:id="rId7"/>
    <p:sldId id="392" r:id="rId8"/>
    <p:sldId id="330" r:id="rId9"/>
    <p:sldId id="391" r:id="rId10"/>
    <p:sldId id="393" r:id="rId11"/>
    <p:sldId id="323" r:id="rId12"/>
    <p:sldId id="324" r:id="rId13"/>
    <p:sldId id="420" r:id="rId14"/>
    <p:sldId id="325" r:id="rId15"/>
    <p:sldId id="398" r:id="rId16"/>
    <p:sldId id="399" r:id="rId17"/>
    <p:sldId id="418" r:id="rId18"/>
    <p:sldId id="403" r:id="rId19"/>
    <p:sldId id="404" r:id="rId20"/>
    <p:sldId id="407" r:id="rId21"/>
    <p:sldId id="408" r:id="rId22"/>
    <p:sldId id="409" r:id="rId23"/>
    <p:sldId id="416" r:id="rId24"/>
    <p:sldId id="421" r:id="rId25"/>
    <p:sldId id="427" r:id="rId26"/>
    <p:sldId id="422" r:id="rId27"/>
    <p:sldId id="428" r:id="rId28"/>
    <p:sldId id="430" r:id="rId29"/>
    <p:sldId id="431" r:id="rId30"/>
    <p:sldId id="429" r:id="rId31"/>
    <p:sldId id="347" r:id="rId32"/>
    <p:sldId id="334" r:id="rId33"/>
    <p:sldId id="335" r:id="rId34"/>
    <p:sldId id="432" r:id="rId35"/>
    <p:sldId id="342" r:id="rId36"/>
    <p:sldId id="344" r:id="rId37"/>
    <p:sldId id="345" r:id="rId38"/>
    <p:sldId id="346" r:id="rId39"/>
    <p:sldId id="433" r:id="rId40"/>
    <p:sldId id="266" r:id="rId41"/>
    <p:sldId id="302" r:id="rId42"/>
    <p:sldId id="273" r:id="rId43"/>
    <p:sldId id="304" r:id="rId44"/>
    <p:sldId id="267" r:id="rId4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2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2017-03-31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BFCCA-9580-5046-A917-FFA69C1EEE1C}" type="datetime1">
              <a:rPr lang="en-US" smtClean="0"/>
              <a:t>3/31/17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52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3/31/17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3/31/17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BFCCA-9580-5046-A917-FFA69C1EEE1C}" type="datetime1">
              <a:rPr lang="en-US" smtClean="0"/>
              <a:t>3/31/17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52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588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091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09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5A0A-E307-AA46-85D0-73C1E22B4B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0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05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87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4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3/31/17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3/31/17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2017-03-31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2017-03-31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2017-03-31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2017-03-31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2017-03-31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gif"/><Relationship Id="rId9" Type="http://schemas.openxmlformats.org/officeDocument/2006/relationships/image" Target="../media/image30.gif"/><Relationship Id="rId10" Type="http://schemas.openxmlformats.org/officeDocument/2006/relationships/image" Target="../media/image31.gif"/><Relationship Id="rId11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TAC 15 - ICS overview</a:t>
            </a: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2000" noProof="0" dirty="0" smtClean="0"/>
              <a:t>Integrated Control Systems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Henrik Carling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2017-04-01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Status by work package</a:t>
            </a:r>
            <a:br>
              <a:rPr lang="en-GB" noProof="0" dirty="0" smtClean="0"/>
            </a:br>
            <a:r>
              <a:rPr lang="en-GB" sz="1800" dirty="0" smtClean="0"/>
              <a:t>Snapshot from w1713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488841"/>
            <a:ext cx="91805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WP-02 	      Software Applications	- P</a:t>
            </a:r>
            <a:r>
              <a:rPr lang="en-US" sz="1600" dirty="0" err="1" smtClean="0"/>
              <a:t>roject</a:t>
            </a:r>
            <a:r>
              <a:rPr lang="en-US" sz="1600" dirty="0" smtClean="0"/>
              <a:t> clean-up is ongoing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WP-03 	      Software </a:t>
            </a:r>
            <a:r>
              <a:rPr lang="sv-SE" sz="1600" dirty="0"/>
              <a:t>core </a:t>
            </a:r>
            <a:r>
              <a:rPr lang="sv-SE" sz="1600" dirty="0" smtClean="0"/>
              <a:t>		- </a:t>
            </a:r>
            <a:r>
              <a:rPr lang="en-US" sz="1600" dirty="0" smtClean="0"/>
              <a:t>Focus on performance and maintainability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b="1" dirty="0">
                <a:solidFill>
                  <a:srgbClr val="FF0000"/>
                </a:solidFill>
              </a:rPr>
              <a:t>WP-04 </a:t>
            </a:r>
            <a:r>
              <a:rPr lang="sv-SE" sz="1600" dirty="0" smtClean="0"/>
              <a:t>	      Hardware core		- </a:t>
            </a:r>
            <a:r>
              <a:rPr lang="en-US" sz="1600" dirty="0">
                <a:solidFill>
                  <a:prstClr val="black"/>
                </a:solidFill>
              </a:rPr>
              <a:t>Focus on the standard digital platform blocks other activities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WP-05 	      Machine protection 	- </a:t>
            </a:r>
            <a:r>
              <a:rPr lang="en-US" sz="1600" dirty="0"/>
              <a:t>Very good progress at the moment.  But a lot of </a:t>
            </a:r>
            <a:r>
              <a:rPr lang="en-US" sz="1600" dirty="0" smtClean="0"/>
              <a:t>work remains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/>
              <a:t>WP-07</a:t>
            </a:r>
            <a:r>
              <a:rPr lang="sv-SE" sz="1600" b="1" dirty="0" smtClean="0">
                <a:solidFill>
                  <a:srgbClr val="00B050"/>
                </a:solidFill>
              </a:rPr>
              <a:t> </a:t>
            </a:r>
            <a:r>
              <a:rPr lang="sv-SE" sz="1600" dirty="0" smtClean="0"/>
              <a:t>	      Controls infrastructure	- </a:t>
            </a:r>
            <a:r>
              <a:rPr lang="en-US" sz="1600" dirty="0">
                <a:solidFill>
                  <a:prstClr val="black"/>
                </a:solidFill>
              </a:rPr>
              <a:t>The workload is high but we are able to </a:t>
            </a:r>
            <a:r>
              <a:rPr lang="en-US" sz="1600" dirty="0" smtClean="0">
                <a:solidFill>
                  <a:prstClr val="black"/>
                </a:solidFill>
              </a:rPr>
              <a:t>cope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WP-08 	      Physics 			- </a:t>
            </a:r>
            <a:r>
              <a:rPr lang="en-US" sz="1600" dirty="0" smtClean="0"/>
              <a:t>Currently good flow </a:t>
            </a:r>
            <a:r>
              <a:rPr lang="en-US" sz="1600" dirty="0"/>
              <a:t>of </a:t>
            </a:r>
            <a:r>
              <a:rPr lang="en-US" sz="1600" dirty="0" smtClean="0"/>
              <a:t>information</a:t>
            </a:r>
            <a:endParaRPr lang="sv-SE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b="1" dirty="0" smtClean="0">
                <a:solidFill>
                  <a:srgbClr val="FF0000"/>
                </a:solidFill>
              </a:rPr>
              <a:t>WP-09</a:t>
            </a:r>
            <a:r>
              <a:rPr lang="sv-SE" sz="1600" dirty="0" smtClean="0"/>
              <a:t> 	      Personnel safety systems	- Potential d</a:t>
            </a:r>
            <a:r>
              <a:rPr lang="en-US" sz="1600" dirty="0" err="1" smtClean="0"/>
              <a:t>elays</a:t>
            </a:r>
            <a:r>
              <a:rPr lang="en-US" sz="1600" dirty="0" smtClean="0"/>
              <a:t> with ODH systems installations</a:t>
            </a:r>
            <a:endParaRPr lang="sv-SE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WP-10 	      Integration </a:t>
            </a:r>
            <a:r>
              <a:rPr lang="sv-SE" sz="1600" dirty="0"/>
              <a:t>- </a:t>
            </a:r>
            <a:r>
              <a:rPr lang="sv-SE" sz="1600" dirty="0" smtClean="0"/>
              <a:t>Accelerator	- </a:t>
            </a:r>
            <a:r>
              <a:rPr lang="en-US" sz="1600" dirty="0"/>
              <a:t>Resource limitations is impeding progress speed 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b="1" dirty="0" smtClean="0">
                <a:solidFill>
                  <a:srgbClr val="FF0000"/>
                </a:solidFill>
              </a:rPr>
              <a:t>WP-11</a:t>
            </a:r>
            <a:r>
              <a:rPr lang="sv-SE" sz="1600" b="1" dirty="0" smtClean="0"/>
              <a:t> </a:t>
            </a:r>
            <a:r>
              <a:rPr lang="sv-SE" sz="1600" dirty="0" smtClean="0"/>
              <a:t>	      Integration </a:t>
            </a:r>
            <a:r>
              <a:rPr lang="sv-SE" sz="1600" dirty="0"/>
              <a:t>- Target </a:t>
            </a:r>
            <a:r>
              <a:rPr lang="sv-SE" sz="1600" dirty="0" smtClean="0"/>
              <a:t>	- </a:t>
            </a:r>
            <a:r>
              <a:rPr lang="en-US" sz="1600" dirty="0"/>
              <a:t>Issues hard to solve despite involvement from </a:t>
            </a:r>
            <a:r>
              <a:rPr lang="en-US" sz="1600" dirty="0" smtClean="0"/>
              <a:t>stakeholders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/>
              <a:t>WP-12</a:t>
            </a:r>
            <a:r>
              <a:rPr lang="sv-SE" sz="1600" dirty="0" smtClean="0"/>
              <a:t> 	      Integration </a:t>
            </a:r>
            <a:r>
              <a:rPr lang="sv-SE" sz="1600" dirty="0"/>
              <a:t>- Instruments </a:t>
            </a:r>
            <a:r>
              <a:rPr lang="sv-SE" sz="1600" dirty="0" smtClean="0"/>
              <a:t>	- </a:t>
            </a:r>
            <a:r>
              <a:rPr lang="en-US" sz="1600" dirty="0" smtClean="0"/>
              <a:t>Good progress but potential resourcing problems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WP-13 	      Integration - CF		- </a:t>
            </a:r>
            <a:r>
              <a:rPr lang="en-US" sz="1600" dirty="0" smtClean="0"/>
              <a:t>Slower </a:t>
            </a:r>
            <a:r>
              <a:rPr lang="en-US" sz="1600" dirty="0"/>
              <a:t>on-site </a:t>
            </a:r>
            <a:r>
              <a:rPr lang="en-US" sz="1600" dirty="0" smtClean="0"/>
              <a:t>progress</a:t>
            </a:r>
            <a:r>
              <a:rPr lang="en-US" sz="1600" dirty="0"/>
              <a:t> </a:t>
            </a:r>
            <a:r>
              <a:rPr lang="en-US" sz="1600" dirty="0" smtClean="0"/>
              <a:t>due to poor communication</a:t>
            </a:r>
            <a:endParaRPr lang="sv-SE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WP-14	      Test Stands		- </a:t>
            </a:r>
            <a:r>
              <a:rPr lang="en-US" sz="1600" dirty="0" smtClean="0"/>
              <a:t>Technician recruitment restarted</a:t>
            </a: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600" dirty="0" smtClean="0"/>
              <a:t>WP-20	      Installation		- Directives to start the plan received from ESS PMO</a:t>
            </a:r>
            <a:endParaRPr lang="sv-SE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86" y="5403957"/>
            <a:ext cx="471488" cy="3095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74" y="3184515"/>
            <a:ext cx="471488" cy="3095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4664143"/>
            <a:ext cx="471488" cy="3095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6143773"/>
            <a:ext cx="471488" cy="3095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3924329"/>
            <a:ext cx="471488" cy="309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48" y="2420888"/>
            <a:ext cx="461964" cy="333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" y="5441633"/>
            <a:ext cx="471488" cy="309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6" y="6237312"/>
            <a:ext cx="461964" cy="33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" y="5839471"/>
            <a:ext cx="471488" cy="3095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50281"/>
            <a:ext cx="471488" cy="3095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45957"/>
            <a:ext cx="471488" cy="3095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" y="2265907"/>
            <a:ext cx="471488" cy="3095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" y="4270602"/>
            <a:ext cx="471488" cy="3095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87389"/>
            <a:ext cx="471488" cy="3095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" y="1488841"/>
            <a:ext cx="471488" cy="3095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" y="1871392"/>
            <a:ext cx="471488" cy="3095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471488" cy="3095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4" y="3473797"/>
            <a:ext cx="471488" cy="3095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" y="5052936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at completion - unplanned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05880"/>
              </p:ext>
            </p:extLst>
          </p:nvPr>
        </p:nvGraphicFramePr>
        <p:xfrm>
          <a:off x="107504" y="1556792"/>
          <a:ext cx="8676455" cy="413623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232248"/>
                <a:gridCol w="720080"/>
                <a:gridCol w="5724127"/>
              </a:tblGrid>
              <a:tr h="350556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M</a:t>
                      </a:r>
                      <a:r>
                        <a:rPr lang="sv-SE" baseline="0" dirty="0" smtClean="0"/>
                        <a:t> €</a:t>
                      </a: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Comment</a:t>
                      </a:r>
                    </a:p>
                  </a:txBody>
                  <a:tcPr/>
                </a:tc>
              </a:tr>
              <a:tr h="339591">
                <a:tc>
                  <a:txBody>
                    <a:bodyPr/>
                    <a:lstStyle/>
                    <a:p>
                      <a:pPr algn="l"/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Budget At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78.2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 smtClean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662801">
                <a:tc>
                  <a:txBody>
                    <a:bodyPr/>
                    <a:lstStyle/>
                    <a:p>
                      <a:pPr algn="l"/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Installation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Scope was never considered in the old ICS plan. Estimated</a:t>
                      </a:r>
                      <a:r>
                        <a:rPr lang="sv-SE" sz="1600" baseline="0" dirty="0" smtClean="0">
                          <a:solidFill>
                            <a:srgbClr val="363636"/>
                          </a:solidFill>
                        </a:rPr>
                        <a:t> </a:t>
                      </a:r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during the replanning exercise in 2016-H1.</a:t>
                      </a:r>
                    </a:p>
                  </a:txBody>
                  <a:tcPr/>
                </a:tc>
              </a:tr>
              <a:tr h="321343">
                <a:tc>
                  <a:txBody>
                    <a:bodyPr/>
                    <a:lstStyle/>
                    <a:p>
                      <a:pPr algn="l"/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-0,5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Savings expected from trips and other expenses</a:t>
                      </a:r>
                    </a:p>
                  </a:txBody>
                  <a:tcPr/>
                </a:tc>
              </a:tr>
              <a:tr h="381571">
                <a:tc>
                  <a:txBody>
                    <a:bodyPr/>
                    <a:lstStyle/>
                    <a:p>
                      <a:pPr algn="l"/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-0,4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Savings expected after the replanning exercise</a:t>
                      </a:r>
                    </a:p>
                  </a:txBody>
                  <a:tcPr/>
                </a:tc>
              </a:tr>
              <a:tr h="555047">
                <a:tc>
                  <a:txBody>
                    <a:bodyPr/>
                    <a:lstStyle/>
                    <a:p>
                      <a:pPr algn="l"/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Deployment and commissioning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0,8M€ are</a:t>
                      </a:r>
                      <a:r>
                        <a:rPr lang="sv-SE" sz="1600" baseline="0" dirty="0" smtClean="0">
                          <a:solidFill>
                            <a:srgbClr val="363636"/>
                          </a:solidFill>
                        </a:rPr>
                        <a:t> now planned as cash to be used during 2017</a:t>
                      </a:r>
                      <a:endParaRPr lang="sv-SE" sz="1600" dirty="0" smtClean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648245">
                <a:tc>
                  <a:txBody>
                    <a:bodyPr/>
                    <a:lstStyle/>
                    <a:p>
                      <a:pPr algn="l"/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Accelerator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rgbClr val="363636"/>
                          </a:solidFill>
                        </a:rPr>
                        <a:t>To cover orphan scope or known unknowns detailed during the replanning exercise in 2016-H1</a:t>
                      </a:r>
                    </a:p>
                  </a:txBody>
                  <a:tcPr/>
                </a:tc>
              </a:tr>
              <a:tr h="321343">
                <a:tc>
                  <a:txBody>
                    <a:bodyPr/>
                    <a:lstStyle/>
                    <a:p>
                      <a:pPr algn="l"/>
                      <a:r>
                        <a:rPr lang="sv-SE" sz="1600" b="1" dirty="0" smtClean="0">
                          <a:solidFill>
                            <a:srgbClr val="363636"/>
                          </a:solidFill>
                        </a:rPr>
                        <a:t>Total Forecast 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dirty="0" smtClean="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b="1" dirty="0" smtClean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488586">
                <a:tc>
                  <a:txBody>
                    <a:bodyPr/>
                    <a:lstStyle/>
                    <a:p>
                      <a:pPr algn="l"/>
                      <a:r>
                        <a:rPr lang="sv-SE" sz="1600" b="1" dirty="0" smtClean="0">
                          <a:solidFill>
                            <a:srgbClr val="363636"/>
                          </a:solidFill>
                        </a:rPr>
                        <a:t>Estimate At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dirty="0" smtClean="0">
                          <a:solidFill>
                            <a:schemeClr val="tx1"/>
                          </a:solidFill>
                        </a:rPr>
                        <a:t>83,8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b="1" dirty="0" smtClean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9013"/>
            <a:ext cx="7272808" cy="646331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Expected value of ICS cost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dirty="0" smtClean="0">
                <a:solidFill>
                  <a:prstClr val="black"/>
                </a:solidFill>
              </a:rPr>
              <a:t>isk = 4.5 M€ </a:t>
            </a:r>
            <a:r>
              <a:rPr lang="en-US" sz="1100" dirty="0" smtClean="0">
                <a:solidFill>
                  <a:prstClr val="black"/>
                </a:solidFill>
              </a:rPr>
              <a:t>(from 2017-01-01 to 2019-12-30)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Date for most recent risk workshop:   </a:t>
            </a:r>
            <a:r>
              <a:rPr lang="en-US" dirty="0" smtClean="0"/>
              <a:t>2016-11-02</a:t>
            </a:r>
            <a:r>
              <a:rPr lang="en-US" dirty="0" smtClean="0">
                <a:solidFill>
                  <a:prstClr val="black"/>
                </a:solidFill>
              </a:rPr>
              <a:t>   next </a:t>
            </a:r>
            <a:r>
              <a:rPr lang="en-US" dirty="0" err="1">
                <a:solidFill>
                  <a:prstClr val="black"/>
                </a:solidFill>
              </a:rPr>
              <a:t>ws</a:t>
            </a:r>
            <a:r>
              <a:rPr lang="en-US" dirty="0" smtClean="0">
                <a:solidFill>
                  <a:prstClr val="black"/>
                </a:solidFill>
              </a:rPr>
              <a:t>: 2017-06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15144"/>
              </p:ext>
            </p:extLst>
          </p:nvPr>
        </p:nvGraphicFramePr>
        <p:xfrm>
          <a:off x="179512" y="1628800"/>
          <a:ext cx="8784977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080120"/>
                <a:gridCol w="720080"/>
                <a:gridCol w="3816424"/>
                <a:gridCol w="936105"/>
              </a:tblGrid>
              <a:tr h="1470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Potential Impact*</a:t>
                      </a:r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Probability</a:t>
                      </a:r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Mitigation measures</a:t>
                      </a:r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Retirement date</a:t>
                      </a:r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[109] IKC-IFE-LCR</a:t>
                      </a:r>
                      <a:r>
                        <a:rPr lang="en-US" sz="1400" baseline="0" dirty="0" smtClean="0"/>
                        <a:t> Procurement of equipment for the LCR halted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[Avoid by] ESS solving the VAT issue with Norway.</a:t>
                      </a:r>
                    </a:p>
                    <a:p>
                      <a:r>
                        <a:rPr lang="en-US" sz="1400" dirty="0" smtClean="0"/>
                        <a:t>ICS</a:t>
                      </a:r>
                      <a:r>
                        <a:rPr lang="en-US" sz="1400" baseline="0" dirty="0" smtClean="0"/>
                        <a:t> to pay in cash the €30K VAT to avoid delays.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2017-Q2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[76] All MTCA activities are financed with cash.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Cost,</a:t>
                      </a:r>
                    </a:p>
                    <a:p>
                      <a:r>
                        <a:rPr lang="en-US" sz="1400" dirty="0" smtClean="0"/>
                        <a:t>Schedule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[Avoid</a:t>
                      </a:r>
                      <a:r>
                        <a:rPr lang="en-US" sz="1400" baseline="0" dirty="0" smtClean="0"/>
                        <a:t> by</a:t>
                      </a:r>
                      <a:r>
                        <a:rPr lang="en-US" sz="1400" dirty="0" smtClean="0"/>
                        <a:t>] Support</a:t>
                      </a:r>
                      <a:r>
                        <a:rPr lang="en-US" sz="1400" baseline="0" dirty="0" smtClean="0"/>
                        <a:t> ESS top management in the actions with the Swiss authorities.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2017-Q4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[104]</a:t>
                      </a:r>
                      <a:r>
                        <a:rPr lang="en-US" sz="1400" baseline="0" dirty="0" smtClean="0"/>
                        <a:t> Missing complete interface agreements with stakeholders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Cost,</a:t>
                      </a:r>
                    </a:p>
                    <a:p>
                      <a:r>
                        <a:rPr lang="en-US" sz="1400" dirty="0" smtClean="0"/>
                        <a:t>Function,</a:t>
                      </a:r>
                    </a:p>
                    <a:p>
                      <a:r>
                        <a:rPr lang="en-US" sz="1400" dirty="0" smtClean="0"/>
                        <a:t>Schedule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[Avoid by] Engagement of</a:t>
                      </a:r>
                      <a:r>
                        <a:rPr lang="en-US" sz="1400" baseline="0" dirty="0" smtClean="0"/>
                        <a:t> group leaders and division heads.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2017-Q4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[105] Missing catalogue of accelerator failures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Function,</a:t>
                      </a:r>
                    </a:p>
                    <a:p>
                      <a:r>
                        <a:rPr lang="en-US" sz="1400" dirty="0" smtClean="0"/>
                        <a:t>Schedule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[Avoid by] Engagement</a:t>
                      </a:r>
                      <a:r>
                        <a:rPr lang="en-US" sz="1400" baseline="0" dirty="0" smtClean="0"/>
                        <a:t> of division heads; empowerment of Machine Protection champion.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2017-Q4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[99]</a:t>
                      </a:r>
                      <a:r>
                        <a:rPr lang="en-US" sz="1400" baseline="0" dirty="0" smtClean="0"/>
                        <a:t> Controls have to be reworked during  Accelerator FAT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Cost,</a:t>
                      </a:r>
                    </a:p>
                    <a:p>
                      <a:r>
                        <a:rPr lang="en-US" sz="1400" dirty="0" smtClean="0"/>
                        <a:t>Function,</a:t>
                      </a:r>
                    </a:p>
                    <a:p>
                      <a:r>
                        <a:rPr lang="en-US" sz="1400" dirty="0" smtClean="0"/>
                        <a:t>Schedule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[Prevent by] Apply systems engineering</a:t>
                      </a:r>
                      <a:r>
                        <a:rPr lang="en-US" sz="1400" baseline="0" dirty="0" smtClean="0"/>
                        <a:t> processes to cope with “schedule pushing” and to avoid missing functional needs 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2018-Q4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5445224"/>
            <a:ext cx="7900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 Potential impact should be characterized by cost, schedule, function or quality, or … impact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129"/>
          <p:cNvCxnSpPr/>
          <p:nvPr/>
        </p:nvCxnSpPr>
        <p:spPr>
          <a:xfrm flipV="1">
            <a:off x="6047471" y="1484784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076056" y="26940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114720" y="4555438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115268" y="4164131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5268" y="3830786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16412" y="3069197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05333" y="274222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092634" y="526201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643173" y="489205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4233" cy="3243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7633560" y="416233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2214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87715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49350" y="2385278"/>
            <a:ext cx="3913" cy="287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4514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5277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640130" y="52631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50710" y="415630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78517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4343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966244" y="369372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4211960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Daniel Piso</a:t>
            </a:r>
          </a:p>
          <a:p>
            <a:pPr algn="ctr"/>
            <a:r>
              <a:rPr lang="sv-SE" sz="700" dirty="0" smtClean="0"/>
              <a:t>Hardware and integration</a:t>
            </a:r>
            <a:endParaRPr lang="sv-SE" sz="900" dirty="0"/>
          </a:p>
        </p:txBody>
      </p:sp>
      <p:sp>
        <p:nvSpPr>
          <p:cNvPr id="12" name="Rounded Rectangle 11"/>
          <p:cNvSpPr/>
          <p:nvPr/>
        </p:nvSpPr>
        <p:spPr>
          <a:xfrm>
            <a:off x="5464674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Controls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24048" y="2387372"/>
            <a:ext cx="0" cy="1774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36716" y="30531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35944" y="3440435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636716" y="37932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36716" y="415169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36716" y="45321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306582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76168" y="28972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6579680" y="3260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2" name="Rounded Rectangle 51"/>
          <p:cNvSpPr/>
          <p:nvPr/>
        </p:nvSpPr>
        <p:spPr>
          <a:xfrm>
            <a:off x="6576168" y="362356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7919681" y="25314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991028" y="3259131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3988316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708724" y="289389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2708724" y="32572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8" name="Rounded Rectangle 57"/>
          <p:cNvSpPr/>
          <p:nvPr/>
        </p:nvSpPr>
        <p:spPr>
          <a:xfrm>
            <a:off x="2712957" y="362581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712957" y="399013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712957" y="435022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safety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57616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2" name="Rounded Rectangle 61"/>
          <p:cNvSpPr/>
          <p:nvPr/>
        </p:nvSpPr>
        <p:spPr>
          <a:xfrm>
            <a:off x="249816" y="330526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  <a:br>
              <a:rPr lang="sv-SE" sz="900" dirty="0" smtClean="0"/>
            </a:br>
            <a:r>
              <a:rPr lang="sv-SE" sz="700" dirty="0" smtClean="0"/>
              <a:t>Infrastructure engineer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3996028" y="363095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48143" y="25255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2716418" y="47145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5345985" y="289115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6" name="Rounded Rectangle 75"/>
          <p:cNvSpPr/>
          <p:nvPr/>
        </p:nvSpPr>
        <p:spPr>
          <a:xfrm>
            <a:off x="3993837" y="289577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Brodrick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640177" y="56292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4000008" y="509047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Alexander Söderqvist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5344695" y="32625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7917950" y="3635957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Consultants</a:t>
            </a:r>
            <a:endParaRPr lang="sv-SE" sz="900" dirty="0"/>
          </a:p>
        </p:txBody>
      </p:sp>
      <p:sp>
        <p:nvSpPr>
          <p:cNvPr id="100" name="Rounded Rectangle 99"/>
          <p:cNvSpPr/>
          <p:nvPr/>
        </p:nvSpPr>
        <p:spPr>
          <a:xfrm>
            <a:off x="3994249" y="399853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Junior controls engineer</a:t>
            </a:r>
            <a:endParaRPr lang="sv-SE" sz="900" dirty="0"/>
          </a:p>
        </p:txBody>
      </p:sp>
      <p:sp>
        <p:nvSpPr>
          <p:cNvPr id="101" name="Rounded Rectangle 100"/>
          <p:cNvSpPr/>
          <p:nvPr/>
        </p:nvSpPr>
        <p:spPr>
          <a:xfrm>
            <a:off x="7921504" y="4075956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59855" y="5077728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(1)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728383" y="5440333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987743" y="435973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sp>
        <p:nvSpPr>
          <p:cNvPr id="103" name="Rounded Rectangle 102"/>
          <p:cNvSpPr/>
          <p:nvPr/>
        </p:nvSpPr>
        <p:spPr>
          <a:xfrm>
            <a:off x="2715572" y="507954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Szandra </a:t>
            </a:r>
            <a:r>
              <a:rPr lang="sv-SE" sz="900" dirty="0" smtClean="0"/>
              <a:t>Kövecses</a:t>
            </a:r>
            <a:endParaRPr lang="sv-SE" sz="900" dirty="0"/>
          </a:p>
          <a:p>
            <a:pPr algn="ctr"/>
            <a:r>
              <a:rPr lang="sv-SE" sz="700" dirty="0" smtClean="0"/>
              <a:t>Technical coordinator</a:t>
            </a:r>
            <a:endParaRPr lang="sv-SE" sz="8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5272654" y="1484784"/>
            <a:ext cx="2144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2017-04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3998482" y="471544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Niklas Claesson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16" name="Rounded Rectangle 115"/>
          <p:cNvSpPr/>
          <p:nvPr/>
        </p:nvSpPr>
        <p:spPr>
          <a:xfrm>
            <a:off x="5360540" y="435185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Krisztián Löki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89" name="Rounded Rectangle 88"/>
          <p:cNvSpPr/>
          <p:nvPr/>
        </p:nvSpPr>
        <p:spPr>
          <a:xfrm>
            <a:off x="5344695" y="362592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Nick Levchenko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6" name="Rounded Rectangle 95"/>
          <p:cNvSpPr/>
          <p:nvPr/>
        </p:nvSpPr>
        <p:spPr>
          <a:xfrm>
            <a:off x="251520" y="256440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700" dirty="0" smtClean="0"/>
              <a:t>ICS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7921504" y="326411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Senior scientist</a:t>
            </a:r>
            <a:endParaRPr lang="sv-SE" sz="700" dirty="0"/>
          </a:p>
        </p:txBody>
      </p:sp>
      <p:sp>
        <p:nvSpPr>
          <p:cNvPr id="94" name="Rounded Rectangle 93"/>
          <p:cNvSpPr/>
          <p:nvPr/>
        </p:nvSpPr>
        <p:spPr>
          <a:xfrm>
            <a:off x="242559" y="403461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Viktor Fred</a:t>
            </a:r>
          </a:p>
          <a:p>
            <a:pPr algn="ctr"/>
            <a:r>
              <a:rPr lang="sv-SE" sz="700" dirty="0" smtClean="0"/>
              <a:t>Electrical engineer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6593711" y="399899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502277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7917950" y="29069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5" name="Rounded Rectangle 124"/>
          <p:cNvSpPr/>
          <p:nvPr/>
        </p:nvSpPr>
        <p:spPr>
          <a:xfrm>
            <a:off x="251047" y="29278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348143" y="398873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Tomasz Brys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5" name="Rounded Rectangle 134"/>
          <p:cNvSpPr/>
          <p:nvPr/>
        </p:nvSpPr>
        <p:spPr>
          <a:xfrm>
            <a:off x="49878" y="207324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 (act)</a:t>
            </a:r>
          </a:p>
          <a:p>
            <a:pPr algn="ctr"/>
            <a:r>
              <a:rPr lang="sv-SE" sz="700" dirty="0" smtClean="0"/>
              <a:t>Controls infrastructure</a:t>
            </a:r>
            <a:endParaRPr lang="sv-SE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5352859" y="471849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Oliver Talevski</a:t>
            </a:r>
          </a:p>
          <a:p>
            <a:pPr algn="ctr"/>
            <a:r>
              <a:rPr lang="sv-SE" sz="700" dirty="0" smtClean="0"/>
              <a:t>Embedded engineer</a:t>
            </a:r>
            <a:endParaRPr lang="sv-SE" sz="900" dirty="0"/>
          </a:p>
        </p:txBody>
      </p:sp>
      <p:sp>
        <p:nvSpPr>
          <p:cNvPr id="143" name="Rounded Rectangle 142"/>
          <p:cNvSpPr/>
          <p:nvPr/>
        </p:nvSpPr>
        <p:spPr>
          <a:xfrm>
            <a:off x="229388" y="439995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Jonny Svärd</a:t>
            </a:r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46" name="Rounded Rectangle 145"/>
          <p:cNvSpPr/>
          <p:nvPr/>
        </p:nvSpPr>
        <p:spPr>
          <a:xfrm>
            <a:off x="256017" y="367275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 Skarin</a:t>
            </a:r>
            <a:br>
              <a:rPr lang="sv-SE" sz="900" dirty="0" smtClean="0"/>
            </a:br>
            <a:r>
              <a:rPr lang="sv-SE" sz="700" dirty="0" smtClean="0"/>
              <a:t>Network administrator</a:t>
            </a:r>
            <a:endParaRPr lang="sv-SE" sz="700" dirty="0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105333" y="2372662"/>
            <a:ext cx="0" cy="2189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5333" y="3469105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2707952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Alberto Toral</a:t>
            </a:r>
          </a:p>
          <a:p>
            <a:pPr algn="ctr"/>
            <a:r>
              <a:rPr lang="sv-SE" sz="800" dirty="0" smtClean="0"/>
              <a:t>Technician</a:t>
            </a:r>
            <a:endParaRPr lang="sv-SE" sz="600" dirty="0"/>
          </a:p>
        </p:txBody>
      </p:sp>
      <p:sp>
        <p:nvSpPr>
          <p:cNvPr id="124" name="Rounded Rectangle 123"/>
          <p:cNvSpPr/>
          <p:nvPr/>
        </p:nvSpPr>
        <p:spPr>
          <a:xfrm>
            <a:off x="6841473" y="15911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Systems engineer</a:t>
            </a:r>
            <a:endParaRPr lang="sv-SE" sz="900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7417536" y="148850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84" y="5602333"/>
            <a:ext cx="22018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1" name="Straight Connector 130"/>
          <p:cNvCxnSpPr/>
          <p:nvPr/>
        </p:nvCxnSpPr>
        <p:spPr>
          <a:xfrm flipH="1">
            <a:off x="2644112" y="27089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priorities 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Machine directorate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solidFill>
                  <a:schemeClr val="tx1"/>
                </a:solidFill>
              </a:rPr>
              <a:t>Project execution (ESS remains “schedule-driven”) with continuous improvement of organization for installation and start of move of offices to the site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solidFill>
                  <a:schemeClr val="tx1"/>
                </a:solidFill>
              </a:rPr>
              <a:t>Submission of required information for the Installation Permit to SSM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solidFill>
                  <a:schemeClr val="tx1"/>
                </a:solidFill>
              </a:rPr>
              <a:t>Conclusion of first value engineering - implementation of decisions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 smtClean="0">
                <a:solidFill>
                  <a:schemeClr val="tx1"/>
                </a:solidFill>
              </a:rPr>
              <a:t>Preparation of plan for Initial Operations with Review in May and submission to Council in June.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b="1" i="1" dirty="0" smtClean="0">
                <a:solidFill>
                  <a:schemeClr val="tx1"/>
                </a:solidFill>
              </a:rPr>
              <a:t>ICS goals and priorities</a:t>
            </a:r>
          </a:p>
          <a:p>
            <a:pPr marL="457200" indent="-457200">
              <a:buAutoNum type="arabicParenR"/>
            </a:pPr>
            <a:r>
              <a:rPr lang="en-GB" sz="2000" i="1" dirty="0" smtClean="0">
                <a:solidFill>
                  <a:schemeClr val="tx1"/>
                </a:solidFill>
              </a:rPr>
              <a:t>Capacity expansion at high but sustainable rate</a:t>
            </a:r>
          </a:p>
          <a:p>
            <a:pPr marL="457200" indent="-457200">
              <a:buAutoNum type="arabicParenR"/>
            </a:pPr>
            <a:r>
              <a:rPr lang="en-GB" sz="2000" i="1" dirty="0" smtClean="0">
                <a:solidFill>
                  <a:schemeClr val="tx1"/>
                </a:solidFill>
              </a:rPr>
              <a:t>Expand new and manage existing in-kind activities, manage in-kind goal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sz="2000" i="1" dirty="0">
                <a:solidFill>
                  <a:schemeClr val="tx1"/>
                </a:solidFill>
              </a:rPr>
              <a:t>Process development, tracking and </a:t>
            </a:r>
            <a:r>
              <a:rPr lang="en-GB" sz="2000" i="1" dirty="0" smtClean="0">
                <a:solidFill>
                  <a:schemeClr val="tx1"/>
                </a:solidFill>
              </a:rPr>
              <a:t>compliance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sz="2000" i="1" dirty="0" smtClean="0">
                <a:solidFill>
                  <a:schemeClr val="tx1"/>
                </a:solidFill>
              </a:rPr>
              <a:t>Improve documentation - structure, traceability, quality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GB" sz="20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 15 - Integrated Control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ICS project overview and status</a:t>
            </a:r>
          </a:p>
          <a:p>
            <a:pPr lvl="1"/>
            <a:r>
              <a:rPr lang="en-US" sz="2800" dirty="0" smtClean="0"/>
              <a:t>Activity highlights since last TAC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In-kind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Response to previous TAC recommendations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sv-S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5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Operations planning and review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03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operations review 2016-10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v-SE" sz="2400" dirty="0" smtClean="0"/>
              <a:t>An operations planning and review was made in 2016</a:t>
            </a:r>
          </a:p>
          <a:p>
            <a:pPr>
              <a:spcBef>
                <a:spcPts val="1200"/>
              </a:spcBef>
            </a:pPr>
            <a:r>
              <a:rPr lang="sv-SE" sz="2400" dirty="0" smtClean="0"/>
              <a:t>This was a very useful exercise for improving strategy</a:t>
            </a:r>
          </a:p>
          <a:p>
            <a:pPr>
              <a:spcBef>
                <a:spcPts val="1200"/>
              </a:spcBef>
            </a:pPr>
            <a:r>
              <a:rPr lang="sv-SE" sz="2400" dirty="0" smtClean="0"/>
              <a:t>The workflow followed a functional development path </a:t>
            </a:r>
          </a:p>
          <a:p>
            <a:pPr lvl="1">
              <a:spcBef>
                <a:spcPts val="600"/>
              </a:spcBef>
            </a:pPr>
            <a:r>
              <a:rPr lang="sv-SE" sz="2000" dirty="0" smtClean="0"/>
              <a:t>Requirements analysis</a:t>
            </a:r>
          </a:p>
          <a:p>
            <a:pPr lvl="1">
              <a:spcBef>
                <a:spcPts val="600"/>
              </a:spcBef>
            </a:pPr>
            <a:r>
              <a:rPr lang="sv-SE" sz="2000" dirty="0" smtClean="0"/>
              <a:t>Functional description to satisfy requirements</a:t>
            </a:r>
          </a:p>
          <a:p>
            <a:pPr lvl="1">
              <a:spcBef>
                <a:spcPts val="600"/>
              </a:spcBef>
            </a:pPr>
            <a:r>
              <a:rPr lang="sv-SE" sz="2000" dirty="0" smtClean="0"/>
              <a:t>Organizational solution for functions</a:t>
            </a:r>
          </a:p>
          <a:p>
            <a:pPr lvl="1">
              <a:spcBef>
                <a:spcPts val="600"/>
              </a:spcBef>
            </a:pPr>
            <a:r>
              <a:rPr lang="sv-SE" sz="2000" dirty="0" smtClean="0"/>
              <a:t>Organization estimation</a:t>
            </a:r>
          </a:p>
          <a:p>
            <a:pPr>
              <a:spcBef>
                <a:spcPts val="1200"/>
              </a:spcBef>
            </a:pPr>
            <a:r>
              <a:rPr lang="sv-SE" sz="2400" dirty="0" smtClean="0"/>
              <a:t>The following slides show some of the conclusions</a:t>
            </a:r>
          </a:p>
          <a:p>
            <a:pPr>
              <a:spcBef>
                <a:spcPts val="1200"/>
              </a:spcBef>
            </a:pPr>
            <a:r>
              <a:rPr lang="sv-SE" sz="2400" dirty="0" smtClean="0"/>
              <a:t>One of the more important conclusions is that a control system project ”never ends”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34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ICS Operation responsibilities </a:t>
            </a:r>
            <a:r>
              <a:rPr lang="en-GB" sz="1300" dirty="0" smtClean="0"/>
              <a:t>(1) </a:t>
            </a:r>
            <a:endParaRPr lang="en-GB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65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/>
              <a:t>Normal operation tasks ensuring that ESS machine availability criteria are met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Maintaining the Integrated control system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Problem solving for control system issues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Performing unplanned maintenance and repairs with minimum downtime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Performing preventive maintenance to ensure highest possible availability and performance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Planned updates, enhancements and upgrades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Tuning and refining the machine protection systems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Obsolescence and version management of running systems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Ensuring that competence is maintained in all areas of control system technology essential for the operation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Providing training on the control system for new personnel </a:t>
            </a:r>
            <a:r>
              <a:rPr lang="en-US" sz="1400" dirty="0" smtClean="0"/>
              <a:t>or </a:t>
            </a:r>
            <a:r>
              <a:rPr lang="en-US" sz="1400" dirty="0"/>
              <a:t>control system </a:t>
            </a:r>
            <a:r>
              <a:rPr lang="en-US" sz="1400" dirty="0" smtClean="0"/>
              <a:t>upgrades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800" b="1" dirty="0"/>
              <a:t>For safety related systems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Ensuring </a:t>
            </a:r>
            <a:r>
              <a:rPr lang="en-US" sz="1400" dirty="0"/>
              <a:t>safe operation through the PSS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Providing </a:t>
            </a:r>
            <a:r>
              <a:rPr lang="en-US" sz="1400" dirty="0"/>
              <a:t>training on the safety related parts of the control system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Performing </a:t>
            </a:r>
            <a:r>
              <a:rPr lang="en-US" sz="1400" dirty="0"/>
              <a:t>preventive maintenance to ensure highest possible availability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Assisting </a:t>
            </a:r>
            <a:r>
              <a:rPr lang="en-US" sz="1400" dirty="0"/>
              <a:t>calibration of critical monitors (ODH, radiation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Ensuring </a:t>
            </a:r>
            <a:r>
              <a:rPr lang="en-US" sz="1400" dirty="0"/>
              <a:t>that all safety and licensing requirements are met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Organizing </a:t>
            </a:r>
            <a:r>
              <a:rPr lang="en-US" sz="1400" dirty="0"/>
              <a:t>and driving recurrent certifications/validations of the PSS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Planning </a:t>
            </a:r>
            <a:r>
              <a:rPr lang="en-US" sz="1400" dirty="0"/>
              <a:t>and assisting cyber security assessments</a:t>
            </a: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7056784" cy="365125"/>
          </a:xfrm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</a:rPr>
              <a:t>Henrik Carling - ESS Operations Cost Review 2016-10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2016-10-07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6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ICS Operation responsibilities </a:t>
            </a:r>
            <a:r>
              <a:rPr lang="en-GB" sz="1200" dirty="0" smtClean="0"/>
              <a:t>(2)</a:t>
            </a:r>
            <a:r>
              <a:rPr lang="en-GB" dirty="0" smtClean="0"/>
              <a:t> </a:t>
            </a:r>
            <a:endParaRPr lang="en-GB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8651304" cy="4565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Extension </a:t>
            </a:r>
            <a:r>
              <a:rPr lang="en-US" sz="1800" b="1" dirty="0"/>
              <a:t>and optimization tasks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Extending the Integrated control and safety systems to accommodate instrument expansion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Monitoring the machine status to avoid damage to sensitive equipment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Facilitating tuning and optimizing machine performance, availability and cost-effectiveness of operation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Simplifying and improving operator interfaces to the machine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Executing controlled enhancements to the integrated control system software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Developing the control system, taking advantage of new technology, improving performance, increasing reliability and decreasing operational costs</a:t>
            </a:r>
          </a:p>
          <a:p>
            <a:pPr>
              <a:spcBef>
                <a:spcPts val="0"/>
              </a:spcBef>
            </a:pPr>
            <a:endParaRPr lang="en-US" sz="1800" b="1" dirty="0" smtClean="0"/>
          </a:p>
          <a:p>
            <a:pPr>
              <a:spcBef>
                <a:spcPts val="0"/>
              </a:spcBef>
            </a:pPr>
            <a:r>
              <a:rPr lang="en-US" sz="1800" b="1" dirty="0"/>
              <a:t>Services to other divisions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Provide software, firmware and hardware development infrastructure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Provide standardization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Competence and training in EPICS, FPGA firmware, Standard controls hardware platform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Regular functional safety training sessions to ESS staff relevant for the understanding and operation of Machine Protection and Personnel Safety Systems</a:t>
            </a: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7056784" cy="365125"/>
          </a:xfrm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</a:rPr>
              <a:t>Henrik Carling - ESS Operations Cost Review 2016-10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2016-10-07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 15 - Integrated Control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ICS project overview and status</a:t>
            </a:r>
          </a:p>
          <a:p>
            <a:pPr lvl="1"/>
            <a:r>
              <a:rPr lang="en-US" sz="2800" dirty="0" smtClean="0"/>
              <a:t>Activity highlights since last TAC</a:t>
            </a:r>
          </a:p>
          <a:p>
            <a:pPr lvl="1"/>
            <a:r>
              <a:rPr lang="en-US" sz="2800" dirty="0" smtClean="0"/>
              <a:t>In-kind status</a:t>
            </a:r>
          </a:p>
          <a:p>
            <a:pPr lvl="1"/>
            <a:r>
              <a:rPr lang="en-US" sz="2800" dirty="0" smtClean="0"/>
              <a:t>Response to previous TAC recommendations</a:t>
            </a:r>
          </a:p>
          <a:p>
            <a:pPr lvl="1"/>
            <a:r>
              <a:rPr lang="en-US" sz="2800" dirty="0" smtClean="0"/>
              <a:t>Conclusion</a:t>
            </a:r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8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Benchmarking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3412976"/>
          </a:xfrm>
        </p:spPr>
        <p:txBody>
          <a:bodyPr>
            <a:normAutofit/>
          </a:bodyPr>
          <a:lstStyle/>
          <a:p>
            <a:r>
              <a:rPr lang="en-US" sz="1800" dirty="0"/>
              <a:t>ICS has been extensively benchmarked against three </a:t>
            </a:r>
            <a:r>
              <a:rPr lang="en-US" sz="1800" dirty="0" smtClean="0"/>
              <a:t>facilities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Spallation Neutron Source (SNS) at Oak Ridge National Laboratory in Tennessee, </a:t>
            </a:r>
            <a:r>
              <a:rPr lang="en-US" sz="1400" dirty="0" smtClean="0"/>
              <a:t>USA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Diamond Light Source (DLS) at the Harwell Science and Innovation Campus in </a:t>
            </a:r>
            <a:r>
              <a:rPr lang="en-US" sz="1400" dirty="0" err="1"/>
              <a:t>Oxfordshire</a:t>
            </a:r>
            <a:r>
              <a:rPr lang="en-US" sz="1400" dirty="0"/>
              <a:t> in the </a:t>
            </a:r>
            <a:r>
              <a:rPr lang="en-US" sz="1400" dirty="0" smtClean="0"/>
              <a:t>UK</a:t>
            </a:r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Facility for Rare Isotope Beams (FRIB) that is a facility still under construction at the Michigan State University, Michigan, USA. </a:t>
            </a:r>
            <a:endParaRPr lang="en-US" sz="14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three facilities have been selected for their relative similarity to </a:t>
            </a:r>
            <a:r>
              <a:rPr lang="en-US" sz="1800" dirty="0" smtClean="0"/>
              <a:t>ESS</a:t>
            </a:r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Through </a:t>
            </a:r>
            <a:r>
              <a:rPr lang="en-US" sz="1800" dirty="0"/>
              <a:t>benchmarking ICS has built confidence in the estimates </a:t>
            </a:r>
            <a:r>
              <a:rPr lang="en-US" sz="1800" dirty="0" smtClean="0"/>
              <a:t>for </a:t>
            </a:r>
            <a:r>
              <a:rPr lang="en-US" sz="1800" dirty="0"/>
              <a:t>the </a:t>
            </a:r>
            <a:r>
              <a:rPr lang="en-US" sz="1800" dirty="0" smtClean="0"/>
              <a:t>organization sizing in </a:t>
            </a:r>
            <a:r>
              <a:rPr lang="en-US" sz="1800" dirty="0"/>
              <a:t>our own operations estimates. 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7056784" cy="365125"/>
          </a:xfrm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</a:rPr>
              <a:t>Henrik Carling - ESS Operations Cost Review 2016-10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2016-10-07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4938"/>
            <a:ext cx="9001000" cy="9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4" y="5212357"/>
            <a:ext cx="5638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Needed competences for ICS Operation</a:t>
            </a:r>
            <a:endParaRPr lang="en-GB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The </a:t>
            </a:r>
            <a:r>
              <a:rPr lang="en-US" sz="1800" b="1" dirty="0"/>
              <a:t>following competency areas are needed in the ICS </a:t>
            </a:r>
            <a:r>
              <a:rPr lang="en-US" sz="1800" b="1" dirty="0" smtClean="0"/>
              <a:t>division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Accelerator/beam physics modelling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Analog and digital electronics engineering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Computing and networking infrastructure, digital communication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Data network performance/security administration, cyber security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Databases, database administration, storage and throughput engineering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Electrical engineering, electrical and mechanical installation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Electronics manufacturing (PCB) and testing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EPICs family of software (EPICS, CSS etc</a:t>
            </a:r>
            <a:r>
              <a:rPr lang="en-US" sz="1400" dirty="0" smtClean="0"/>
              <a:t>.)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Expertise in certification of safety critical systems according to </a:t>
            </a:r>
            <a:r>
              <a:rPr lang="en-US" sz="1400" dirty="0" smtClean="0"/>
              <a:t>IEC61508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FPGA </a:t>
            </a:r>
            <a:r>
              <a:rPr lang="en-US" sz="1400" dirty="0"/>
              <a:t>and similar dynamic </a:t>
            </a:r>
            <a:r>
              <a:rPr lang="en-US" sz="1400" dirty="0" smtClean="0"/>
              <a:t>electronics, for instance fast </a:t>
            </a:r>
            <a:r>
              <a:rPr lang="en-US" sz="1400" dirty="0"/>
              <a:t>mission critical interlock systems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IEC61508 </a:t>
            </a:r>
            <a:r>
              <a:rPr lang="en-US" sz="1400" dirty="0"/>
              <a:t>Automation, Controls, Electrical and cyber security expertise for </a:t>
            </a:r>
            <a:r>
              <a:rPr lang="en-US" sz="1400" dirty="0" smtClean="0"/>
              <a:t>safety </a:t>
            </a:r>
            <a:r>
              <a:rPr lang="en-US" sz="1400" dirty="0"/>
              <a:t>critical </a:t>
            </a:r>
            <a:r>
              <a:rPr lang="en-US" sz="1400" dirty="0" smtClean="0"/>
              <a:t>PLC systems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Industrial </a:t>
            </a:r>
            <a:r>
              <a:rPr lang="en-US" sz="1400" dirty="0"/>
              <a:t>automation hardware and software, field-busses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Knowledge of the existing facility, laboratory facilities, etc.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Management and project management skills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Operating systems - kernel level, real-time systems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RAMI, STPA (System Theoretic Process Analysis) and functional safety analysis methods 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Safety </a:t>
            </a:r>
            <a:r>
              <a:rPr lang="en-US" sz="1400" dirty="0"/>
              <a:t>engineering according to IEC61508, IEC61511 and other standards (STPA, etc.)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Software development (C/C++/Java, UI, Web)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Software development environments (continuous delivery platforms etc.)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Software verification and </a:t>
            </a:r>
            <a:r>
              <a:rPr lang="en-US" sz="1400" dirty="0" smtClean="0"/>
              <a:t>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7056784" cy="365125"/>
          </a:xfrm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</a:rPr>
              <a:t>Henrik Carling - ESS Operations Cost Review 2016-10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2016-10-07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8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Proposed organizational solution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72208"/>
            <a:ext cx="8229600" cy="4565104"/>
          </a:xfrm>
        </p:spPr>
        <p:txBody>
          <a:bodyPr/>
          <a:lstStyle/>
          <a:p>
            <a:r>
              <a:rPr lang="sv-SE" dirty="0" smtClean="0"/>
              <a:t>The following line organizational units can take the ICS responsibilities in a matrix organizational context</a:t>
            </a:r>
          </a:p>
          <a:p>
            <a:pPr lvl="1"/>
            <a:r>
              <a:rPr lang="sv-SE" sz="2000" dirty="0" smtClean="0"/>
              <a:t>ICS Management team</a:t>
            </a:r>
          </a:p>
          <a:p>
            <a:pPr lvl="1"/>
            <a:r>
              <a:rPr lang="sv-SE" sz="2000" dirty="0" smtClean="0"/>
              <a:t>ICS Controls software team</a:t>
            </a:r>
          </a:p>
          <a:p>
            <a:pPr lvl="1"/>
            <a:r>
              <a:rPr lang="sv-SE" sz="2000" dirty="0" smtClean="0"/>
              <a:t>ICS Hardware and integration team</a:t>
            </a:r>
          </a:p>
          <a:p>
            <a:pPr lvl="1"/>
            <a:r>
              <a:rPr lang="sv-SE" sz="2000" dirty="0" smtClean="0"/>
              <a:t>ICS Safety and protection team</a:t>
            </a:r>
          </a:p>
          <a:p>
            <a:pPr lvl="1"/>
            <a:r>
              <a:rPr lang="sv-SE" sz="2000" dirty="0" smtClean="0"/>
              <a:t>ICS Infrastructure team</a:t>
            </a:r>
          </a:p>
          <a:p>
            <a:pPr lvl="1"/>
            <a:endParaRPr lang="sv-SE" sz="2000" dirty="0"/>
          </a:p>
          <a:p>
            <a:r>
              <a:rPr lang="sv-SE" dirty="0" smtClean="0"/>
              <a:t>Flat hierarchy ensures short communication paths and high efficiency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2016-10-07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Henrik Carling - ESS Operations Cost Review 2016-10</a:t>
            </a:r>
            <a:endParaRPr lang="sv-SE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3735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Operations estimate summary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6510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/>
              <a:t>The ESS ICS is a highly complex control system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Fully integrated </a:t>
            </a:r>
            <a:r>
              <a:rPr lang="en-US" sz="1600" dirty="0"/>
              <a:t>control system for Accelerator, Target, </a:t>
            </a:r>
            <a:r>
              <a:rPr lang="en-US" sz="1600" dirty="0" smtClean="0"/>
              <a:t>Instruments, Site infrastructure with very high availability requirements, deployment innovative technology, an ambitious </a:t>
            </a:r>
            <a:r>
              <a:rPr lang="en-US" sz="1600" dirty="0"/>
              <a:t>approach to automation of control system </a:t>
            </a:r>
            <a:r>
              <a:rPr lang="en-US" sz="1600" dirty="0" smtClean="0"/>
              <a:t>configuration and high </a:t>
            </a:r>
            <a:r>
              <a:rPr lang="en-US" sz="1600" dirty="0"/>
              <a:t>performance requirements on the MPS to ensure </a:t>
            </a:r>
            <a:r>
              <a:rPr lang="en-US" sz="1600" dirty="0" smtClean="0"/>
              <a:t>availability</a:t>
            </a:r>
          </a:p>
          <a:p>
            <a:pPr>
              <a:spcBef>
                <a:spcPts val="300"/>
              </a:spcBef>
            </a:pPr>
            <a:endParaRPr lang="en-US" sz="2000" dirty="0" smtClean="0"/>
          </a:p>
          <a:p>
            <a:pPr>
              <a:spcBef>
                <a:spcPts val="3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function and scope for the operation of ICS has been identified with an analysis for the needed capacity and </a:t>
            </a:r>
            <a:r>
              <a:rPr lang="en-US" sz="2000" dirty="0" smtClean="0"/>
              <a:t>competence</a:t>
            </a:r>
          </a:p>
          <a:p>
            <a:pPr>
              <a:spcBef>
                <a:spcPts val="300"/>
              </a:spcBef>
            </a:pPr>
            <a:endParaRPr lang="en-US" sz="2000" dirty="0"/>
          </a:p>
          <a:p>
            <a:pPr>
              <a:spcBef>
                <a:spcPts val="300"/>
              </a:spcBef>
            </a:pPr>
            <a:r>
              <a:rPr lang="en-US" sz="2000" dirty="0"/>
              <a:t>An organizational solution for supplying the required competence and capacity is proposed </a:t>
            </a:r>
            <a:r>
              <a:rPr lang="en-US" sz="2000" dirty="0" smtClean="0"/>
              <a:t>supported by analyses </a:t>
            </a:r>
            <a:r>
              <a:rPr lang="en-US" sz="2000" dirty="0"/>
              <a:t>and </a:t>
            </a:r>
            <a:r>
              <a:rPr lang="en-US" sz="2000" dirty="0" smtClean="0"/>
              <a:t>benchmarking comparisons</a:t>
            </a:r>
            <a:endParaRPr lang="en-US" sz="2000" dirty="0"/>
          </a:p>
          <a:p>
            <a:pPr lvl="1"/>
            <a:r>
              <a:rPr lang="sv-SE" sz="1800" dirty="0" smtClean="0"/>
              <a:t>Total </a:t>
            </a:r>
            <a:r>
              <a:rPr lang="sv-SE" sz="1800" dirty="0"/>
              <a:t>steady state FTE’s: 	52 (5632 k€)</a:t>
            </a:r>
            <a:endParaRPr lang="is-IS" sz="1800" dirty="0"/>
          </a:p>
          <a:p>
            <a:pPr lvl="1"/>
            <a:r>
              <a:rPr lang="is-IS" sz="1800" dirty="0"/>
              <a:t>Operations cost: 		1468 k€</a:t>
            </a:r>
          </a:p>
          <a:p>
            <a:pPr>
              <a:spcBef>
                <a:spcPts val="300"/>
              </a:spcBef>
            </a:pPr>
            <a:endParaRPr lang="en-US" sz="1600" dirty="0" smtClean="0"/>
          </a:p>
          <a:p>
            <a:pPr>
              <a:spcBef>
                <a:spcPts val="300"/>
              </a:spcBef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000000"/>
                </a:solidFill>
              </a:rPr>
              <a:t>Henrik Carling - ESS Operations Cost Review 2016-10</a:t>
            </a: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2016-10-07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27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3600" dirty="0" smtClean="0">
                <a:solidFill>
                  <a:schemeClr val="tx1"/>
                </a:solidFill>
              </a:rPr>
              <a:t>Value engineering initiative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for ESS Value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04684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Identify </a:t>
            </a:r>
            <a:r>
              <a:rPr lang="en-US" sz="2400" dirty="0"/>
              <a:t>value engineering and cost saving measures that could be taken to ensure ESS construction project </a:t>
            </a:r>
            <a:r>
              <a:rPr lang="en-US" sz="2400" dirty="0" smtClean="0"/>
              <a:t>success</a:t>
            </a:r>
          </a:p>
          <a:p>
            <a:pPr lvl="1"/>
            <a:r>
              <a:rPr lang="en-US" sz="2000" dirty="0" smtClean="0"/>
              <a:t>Include approved budget, forecast, and orphan scope items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Segregate </a:t>
            </a:r>
            <a:r>
              <a:rPr lang="en-US" sz="2400" dirty="0"/>
              <a:t>findings into measures that should be implemented immediately and those that can be delayed until later and only taken if the budget situation </a:t>
            </a:r>
            <a:r>
              <a:rPr lang="en-US" sz="2400" dirty="0" smtClean="0"/>
              <a:t>warrants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For delayed </a:t>
            </a:r>
            <a:r>
              <a:rPr lang="en-US" sz="2400" dirty="0"/>
              <a:t>items, a latest date to take the measure should be </a:t>
            </a:r>
            <a:r>
              <a:rPr lang="en-US" sz="2400" dirty="0" smtClean="0"/>
              <a:t>set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08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Value engineering initiative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7" y="2204864"/>
            <a:ext cx="8964488" cy="436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ICS has identified several value engineering opportunities and are taking actions</a:t>
            </a:r>
          </a:p>
        </p:txBody>
      </p:sp>
      <p:sp>
        <p:nvSpPr>
          <p:cNvPr id="5" name="Left Arrow 4"/>
          <p:cNvSpPr/>
          <p:nvPr/>
        </p:nvSpPr>
        <p:spPr>
          <a:xfrm>
            <a:off x="8340908" y="2453544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Left Arrow 8"/>
          <p:cNvSpPr/>
          <p:nvPr/>
        </p:nvSpPr>
        <p:spPr>
          <a:xfrm>
            <a:off x="8340908" y="2605944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Left Arrow 9"/>
          <p:cNvSpPr/>
          <p:nvPr/>
        </p:nvSpPr>
        <p:spPr>
          <a:xfrm>
            <a:off x="8355768" y="3068960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Left Arrow 10"/>
          <p:cNvSpPr/>
          <p:nvPr/>
        </p:nvSpPr>
        <p:spPr>
          <a:xfrm>
            <a:off x="8340908" y="3825276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Left Arrow 11"/>
          <p:cNvSpPr/>
          <p:nvPr/>
        </p:nvSpPr>
        <p:spPr>
          <a:xfrm>
            <a:off x="8355768" y="5204708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Left Arrow 12"/>
          <p:cNvSpPr/>
          <p:nvPr/>
        </p:nvSpPr>
        <p:spPr>
          <a:xfrm>
            <a:off x="8332744" y="5661248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Left Arrow 13"/>
          <p:cNvSpPr/>
          <p:nvPr/>
        </p:nvSpPr>
        <p:spPr>
          <a:xfrm>
            <a:off x="8332744" y="5805264"/>
            <a:ext cx="21602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3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Value engineering summary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35 Internal savings/deferrals 		  5.0 M€ /  3.9 M€</a:t>
            </a:r>
          </a:p>
          <a:p>
            <a:r>
              <a:rPr lang="sv-SE" sz="2000" dirty="0" smtClean="0"/>
              <a:t>29 Dependent savings/deferrals		&gt;2.8 M€</a:t>
            </a:r>
          </a:p>
          <a:p>
            <a:r>
              <a:rPr lang="sv-SE" sz="2000" dirty="0" smtClean="0"/>
              <a:t>10 General savings/deferrals		&gt;2.5M€</a:t>
            </a:r>
          </a:p>
          <a:p>
            <a:endParaRPr lang="sv-SE" sz="2000" dirty="0"/>
          </a:p>
          <a:p>
            <a:r>
              <a:rPr lang="sv-SE" sz="2000" dirty="0" smtClean="0"/>
              <a:t>Simplified calculation</a:t>
            </a:r>
          </a:p>
          <a:p>
            <a:pPr lvl="1"/>
            <a:r>
              <a:rPr lang="sv-SE" sz="1800" dirty="0" smtClean="0"/>
              <a:t>ICS EAC is 84,5 M€</a:t>
            </a:r>
          </a:p>
          <a:p>
            <a:pPr lvl="1"/>
            <a:r>
              <a:rPr lang="sv-SE" sz="1800" dirty="0" smtClean="0"/>
              <a:t>Recommended deferral/saving = 9,2 M€ =&gt; 11%</a:t>
            </a:r>
          </a:p>
          <a:p>
            <a:endParaRPr lang="sv-SE" sz="2400" dirty="0"/>
          </a:p>
          <a:p>
            <a:r>
              <a:rPr lang="sv-SE" sz="2000" dirty="0" smtClean="0"/>
              <a:t>Next steps</a:t>
            </a:r>
          </a:p>
          <a:p>
            <a:pPr lvl="1"/>
            <a:r>
              <a:rPr lang="sv-SE" sz="1800" dirty="0" smtClean="0"/>
              <a:t>Establish number of ICS supported instruments end of 2019</a:t>
            </a:r>
          </a:p>
          <a:p>
            <a:pPr lvl="1"/>
            <a:r>
              <a:rPr lang="sv-SE" sz="1800" dirty="0" smtClean="0"/>
              <a:t>Detail Accelerator Beam instrumentation savings/deferrals</a:t>
            </a:r>
          </a:p>
          <a:p>
            <a:pPr lvl="1"/>
            <a:r>
              <a:rPr lang="sv-SE" sz="1800" dirty="0" smtClean="0"/>
              <a:t>Work closer with Accelerator savings/deferrals</a:t>
            </a:r>
          </a:p>
          <a:p>
            <a:pPr lvl="1"/>
            <a:r>
              <a:rPr lang="sv-SE" sz="1800" dirty="0" smtClean="0"/>
              <a:t>Work to reduce installation costs</a:t>
            </a:r>
          </a:p>
          <a:p>
            <a:pPr lvl="1"/>
            <a:endParaRPr lang="sv-SE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07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Phased approach for ending construction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grpSp>
        <p:nvGrpSpPr>
          <p:cNvPr id="5" name="Group 4"/>
          <p:cNvGrpSpPr/>
          <p:nvPr/>
        </p:nvGrpSpPr>
        <p:grpSpPr>
          <a:xfrm>
            <a:off x="65444" y="1486398"/>
            <a:ext cx="9027756" cy="438563"/>
            <a:chOff x="14644" y="3835852"/>
            <a:chExt cx="9434156" cy="438563"/>
          </a:xfrm>
        </p:grpSpPr>
        <p:sp>
          <p:nvSpPr>
            <p:cNvPr id="6" name="Rectangle 5"/>
            <p:cNvSpPr/>
            <p:nvPr/>
          </p:nvSpPr>
          <p:spPr>
            <a:xfrm>
              <a:off x="14644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2013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633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2014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2623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2015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1611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2016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0600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2017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9589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2018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88578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2019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7568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2020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46557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2021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5545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2022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04534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2023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33523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2024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62511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>
                  <a:latin typeface="TitilliumText22L 800 wt"/>
                  <a:cs typeface="TitilliumText22L 800 wt"/>
                </a:rPr>
                <a:t>2025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0823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 smtClean="0">
                  <a:latin typeface="TitilliumText22L 800 wt"/>
                  <a:cs typeface="TitilliumText22L 800 wt"/>
                </a:rPr>
                <a:t>2026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19811" y="3835852"/>
              <a:ext cx="628989" cy="438563"/>
            </a:xfrm>
            <a:prstGeom prst="rect">
              <a:avLst/>
            </a:prstGeom>
            <a:solidFill>
              <a:srgbClr val="0041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sv-SE" sz="1100" b="1" dirty="0" smtClean="0">
                  <a:latin typeface="TitilliumText22L 800 wt"/>
                  <a:cs typeface="TitilliumText22L 800 wt"/>
                </a:rPr>
                <a:t>2027</a:t>
              </a:r>
              <a:endParaRPr lang="en-US" sz="1100" b="1" dirty="0">
                <a:latin typeface="TitilliumText22L 800 wt"/>
                <a:cs typeface="TitilliumText22L 800 wt"/>
              </a:endParaRPr>
            </a:p>
          </p:txBody>
        </p:sp>
      </p:grpSp>
      <p:sp>
        <p:nvSpPr>
          <p:cNvPr id="21" name="Flowchart: Decision 20"/>
          <p:cNvSpPr/>
          <p:nvPr/>
        </p:nvSpPr>
        <p:spPr>
          <a:xfrm>
            <a:off x="3589638" y="2260530"/>
            <a:ext cx="151572" cy="20464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667338" y="2224350"/>
            <a:ext cx="2887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ICS components ready for initial operations</a:t>
            </a:r>
            <a:endParaRPr lang="sv-SE" sz="1200" dirty="0"/>
          </a:p>
        </p:txBody>
      </p:sp>
      <p:sp>
        <p:nvSpPr>
          <p:cNvPr id="23" name="Flowchart: Decision 22"/>
          <p:cNvSpPr/>
          <p:nvPr/>
        </p:nvSpPr>
        <p:spPr>
          <a:xfrm>
            <a:off x="3921178" y="2675650"/>
            <a:ext cx="151572" cy="20464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TextBox 23"/>
          <p:cNvSpPr txBox="1"/>
          <p:nvPr/>
        </p:nvSpPr>
        <p:spPr>
          <a:xfrm>
            <a:off x="1329550" y="2639471"/>
            <a:ext cx="259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ICS ready for Accelerator ready for BoT</a:t>
            </a:r>
            <a:endParaRPr lang="sv-SE" sz="1200" dirty="0"/>
          </a:p>
        </p:txBody>
      </p:sp>
      <p:sp>
        <p:nvSpPr>
          <p:cNvPr id="25" name="Flowchart: Decision 24"/>
          <p:cNvSpPr/>
          <p:nvPr/>
        </p:nvSpPr>
        <p:spPr>
          <a:xfrm>
            <a:off x="4278700" y="3167860"/>
            <a:ext cx="151572" cy="20464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1959742" y="3131681"/>
            <a:ext cx="2309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ICS ready for Target ready for BoT</a:t>
            </a:r>
            <a:endParaRPr lang="sv-SE" sz="1200" dirty="0"/>
          </a:p>
        </p:txBody>
      </p:sp>
      <p:sp>
        <p:nvSpPr>
          <p:cNvPr id="27" name="Flowchart: Decision 26"/>
          <p:cNvSpPr/>
          <p:nvPr/>
        </p:nvSpPr>
        <p:spPr>
          <a:xfrm>
            <a:off x="4591738" y="3600621"/>
            <a:ext cx="151572" cy="20464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2442799" y="3570138"/>
            <a:ext cx="215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ICS ready for NSS ready for TBL</a:t>
            </a:r>
            <a:endParaRPr lang="sv-SE" sz="1200" dirty="0"/>
          </a:p>
        </p:txBody>
      </p:sp>
      <p:sp>
        <p:nvSpPr>
          <p:cNvPr id="29" name="Rectangle 28"/>
          <p:cNvSpPr/>
          <p:nvPr/>
        </p:nvSpPr>
        <p:spPr>
          <a:xfrm>
            <a:off x="65444" y="4423718"/>
            <a:ext cx="4602080" cy="64565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Construction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65424" y="4423718"/>
            <a:ext cx="4223990" cy="161673"/>
          </a:xfrm>
          <a:prstGeom prst="rect">
            <a:avLst/>
          </a:prstGeom>
          <a:gradFill>
            <a:gsLst>
              <a:gs pos="100000">
                <a:srgbClr val="0FF2F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4354486" y="4748617"/>
            <a:ext cx="3534928" cy="161673"/>
          </a:xfrm>
          <a:prstGeom prst="rect">
            <a:avLst/>
          </a:prstGeom>
          <a:gradFill>
            <a:gsLst>
              <a:gs pos="100000">
                <a:srgbClr val="0FF2F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3996964" y="4586944"/>
            <a:ext cx="3893098" cy="161673"/>
          </a:xfrm>
          <a:prstGeom prst="rect">
            <a:avLst/>
          </a:prstGeom>
          <a:gradFill>
            <a:gsLst>
              <a:gs pos="100000">
                <a:srgbClr val="0FF2F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4667524" y="4423718"/>
            <a:ext cx="3222538" cy="645658"/>
          </a:xfrm>
          <a:prstGeom prst="rect">
            <a:avLst/>
          </a:prstGeom>
          <a:solidFill>
            <a:srgbClr val="0FF2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Initial Operations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4" name="Flowchart: Decision 33"/>
          <p:cNvSpPr/>
          <p:nvPr/>
        </p:nvSpPr>
        <p:spPr>
          <a:xfrm>
            <a:off x="8550921" y="2348191"/>
            <a:ext cx="151572" cy="204643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29" y="2348191"/>
            <a:ext cx="314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?</a:t>
            </a:r>
            <a:endParaRPr lang="sv-SE" sz="1200" dirty="0"/>
          </a:p>
        </p:txBody>
      </p:sp>
      <p:sp>
        <p:nvSpPr>
          <p:cNvPr id="36" name="Flowchart: Decision 35"/>
          <p:cNvSpPr/>
          <p:nvPr/>
        </p:nvSpPr>
        <p:spPr>
          <a:xfrm>
            <a:off x="6298160" y="2384370"/>
            <a:ext cx="151572" cy="204643"/>
          </a:xfrm>
          <a:prstGeom prst="flowChartDecision">
            <a:avLst/>
          </a:prstGeom>
          <a:solidFill>
            <a:srgbClr val="0FF2FD"/>
          </a:solidFill>
          <a:ln>
            <a:solidFill>
              <a:srgbClr val="0784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Box 36"/>
          <p:cNvSpPr txBox="1"/>
          <p:nvPr/>
        </p:nvSpPr>
        <p:spPr>
          <a:xfrm>
            <a:off x="3921178" y="2122030"/>
            <a:ext cx="2887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?ICS ready for instruments early science</a:t>
            </a:r>
            <a:endParaRPr lang="sv-SE" sz="1200" dirty="0"/>
          </a:p>
        </p:txBody>
      </p:sp>
      <p:sp>
        <p:nvSpPr>
          <p:cNvPr id="38" name="Right Arrow 37"/>
          <p:cNvSpPr/>
          <p:nvPr/>
        </p:nvSpPr>
        <p:spPr>
          <a:xfrm>
            <a:off x="7889414" y="4116884"/>
            <a:ext cx="1050160" cy="1275821"/>
          </a:xfrm>
          <a:prstGeom prst="rightArrow">
            <a:avLst>
              <a:gd name="adj1" fmla="val 50000"/>
              <a:gd name="adj2" fmla="val 51765"/>
            </a:avLst>
          </a:prstGeom>
          <a:gradFill>
            <a:gsLst>
              <a:gs pos="100000">
                <a:srgbClr val="FF7D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Operations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61286" y="5352316"/>
            <a:ext cx="1404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13 FTE´s to Init-Ops</a:t>
            </a:r>
            <a:endParaRPr lang="sv-SE" sz="1200" dirty="0"/>
          </a:p>
        </p:txBody>
      </p:sp>
      <p:cxnSp>
        <p:nvCxnSpPr>
          <p:cNvPr id="40" name="Straight Connector 39"/>
          <p:cNvCxnSpPr>
            <a:endCxn id="41" idx="3"/>
          </p:cNvCxnSpPr>
          <p:nvPr/>
        </p:nvCxnSpPr>
        <p:spPr>
          <a:xfrm>
            <a:off x="3996964" y="4754795"/>
            <a:ext cx="0" cy="10906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53104" y="5706959"/>
            <a:ext cx="144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26 FTE´s to Init-Ops</a:t>
            </a:r>
            <a:endParaRPr lang="sv-SE" sz="12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665424" y="4585391"/>
            <a:ext cx="0" cy="8881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58013" y="4916468"/>
            <a:ext cx="0" cy="12463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70651" y="6041189"/>
            <a:ext cx="150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9</a:t>
            </a:r>
            <a:r>
              <a:rPr lang="sv-SE" sz="1200" dirty="0" smtClean="0"/>
              <a:t> FTE´s to Init-Ops</a:t>
            </a:r>
            <a:endParaRPr lang="sv-SE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664902" y="5068868"/>
            <a:ext cx="0" cy="13167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19590" y="6318188"/>
            <a:ext cx="150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4</a:t>
            </a:r>
            <a:r>
              <a:rPr lang="sv-SE" sz="1200" dirty="0" smtClean="0"/>
              <a:t> FTE´s to Init-Ops</a:t>
            </a:r>
            <a:endParaRPr lang="sv-SE" sz="12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890062" y="5069376"/>
            <a:ext cx="0" cy="13167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78794" y="6304554"/>
            <a:ext cx="172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52 FTE´s to Operations</a:t>
            </a:r>
            <a:endParaRPr lang="sv-SE" sz="1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665424" y="4423718"/>
            <a:ext cx="0" cy="16167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02729" y="4584874"/>
            <a:ext cx="0" cy="16992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51835" y="4754795"/>
            <a:ext cx="6178" cy="15342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67524" y="4907745"/>
            <a:ext cx="0" cy="17039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65424" y="4584874"/>
            <a:ext cx="337305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00256" y="4754795"/>
            <a:ext cx="351579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51835" y="4907745"/>
            <a:ext cx="319245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8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28" y="281364"/>
            <a:ext cx="7226300" cy="747336"/>
          </a:xfrm>
        </p:spPr>
        <p:txBody>
          <a:bodyPr lIns="85699" tIns="42850" rIns="85699" bIns="42850"/>
          <a:lstStyle/>
          <a:p>
            <a:r>
              <a:rPr lang="en-US" dirty="0" smtClean="0"/>
              <a:t>Initial Operations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116"/>
            <a:ext cx="8229600" cy="4985996"/>
          </a:xfrm>
        </p:spPr>
        <p:txBody>
          <a:bodyPr lIns="85699" tIns="42850" rIns="85699" bIns="4285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400" dirty="0" smtClean="0"/>
              <a:t>Ongoing p</a:t>
            </a:r>
            <a:r>
              <a:rPr lang="en-US" sz="2400" dirty="0" smtClean="0">
                <a:solidFill>
                  <a:schemeClr val="tx1"/>
                </a:solidFill>
              </a:rPr>
              <a:t>lanning for 2019-2025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Very detailed for 2019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Less detail for 2020-2021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High Level for 2022-2025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Estimate commissioning and initial operations phase activities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Create WBS, effort, milestones and budgets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Use Primavera P6 entry or Excel Template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Make Construction and Operations estimates meet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03" y="1844824"/>
            <a:ext cx="39441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 15 - Integrated Control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ICS project overview and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Activity highlights since last TAC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In-kind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Response to previous TAC recommendations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v-SE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9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3600" dirty="0" smtClean="0">
                <a:solidFill>
                  <a:schemeClr val="tx1"/>
                </a:solidFill>
              </a:rPr>
              <a:t>Other significant activity highlights</a:t>
            </a:r>
          </a:p>
          <a:p>
            <a:pPr marL="0" indent="0" algn="ctr">
              <a:buNone/>
            </a:pPr>
            <a:r>
              <a:rPr lang="sv-SE" sz="3600" dirty="0" smtClean="0">
                <a:solidFill>
                  <a:schemeClr val="tx1"/>
                </a:solidFill>
              </a:rPr>
              <a:t> 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58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scope reorganization</a:t>
            </a:r>
            <a:r>
              <a:rPr lang="en-GB" sz="2400" noProof="0" dirty="0" smtClean="0"/>
              <a:t/>
            </a:r>
            <a:br>
              <a:rPr lang="en-GB" sz="2400" noProof="0" dirty="0" smtClean="0"/>
            </a:b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11256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A reorganization of softwar</a:t>
            </a:r>
            <a:r>
              <a:rPr lang="en-GB" sz="2200" dirty="0" smtClean="0"/>
              <a:t>e scope has been imitated and partially executed</a:t>
            </a:r>
            <a:endParaRPr lang="en-GB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Work unit 2.1 “Software infrastructure” - most scope moved to work package 07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Software Quality Assurance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Configuration and Orchestration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Collaborative tools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Software deployment</a:t>
            </a:r>
          </a:p>
          <a:p>
            <a:pPr lvl="3"/>
            <a:r>
              <a:rPr lang="en-US" sz="1400" dirty="0"/>
              <a:t>Continuous integration, deployment environment management, testbed and simulation environment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Software quality assurance =&gt; work package 03 &amp; SW group (line)</a:t>
            </a:r>
          </a:p>
          <a:p>
            <a:pPr lvl="2"/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Work unit 2.2 “Operation tools” - split between work packages 03 and 08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Scripting environment =&gt; work package 07 (infrastructure parts) &amp; work package 08 (application parts)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GUI/HMI: Control System Studio, </a:t>
            </a:r>
            <a:r>
              <a:rPr lang="en-US" sz="1400" i="1" dirty="0" smtClean="0">
                <a:solidFill>
                  <a:schemeClr val="tx1"/>
                </a:solidFill>
              </a:rPr>
              <a:t>Broadcast builder framework</a:t>
            </a:r>
            <a:r>
              <a:rPr lang="en-US" sz="1400" dirty="0" smtClean="0">
                <a:solidFill>
                  <a:schemeClr val="tx1"/>
                </a:solidFill>
              </a:rPr>
              <a:t> =&gt; work package 03</a:t>
            </a:r>
          </a:p>
          <a:p>
            <a:pPr lvl="2"/>
            <a:r>
              <a:rPr lang="en-US" sz="1400" dirty="0" err="1" smtClean="0">
                <a:solidFill>
                  <a:schemeClr val="tx1"/>
                </a:solidFill>
              </a:rPr>
              <a:t>Specialised</a:t>
            </a:r>
            <a:r>
              <a:rPr lang="en-US" sz="1400" dirty="0" smtClean="0">
                <a:solidFill>
                  <a:schemeClr val="tx1"/>
                </a:solidFill>
              </a:rPr>
              <a:t> GUI:s: MPS configuration, Post Mortem Diagnostics, Operation Sequencer =&gt; work package 03 </a:t>
            </a:r>
          </a:p>
          <a:p>
            <a:pPr lvl="2"/>
            <a:endParaRPr lang="en-US" sz="10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/>
              <a:t>Work unit </a:t>
            </a:r>
            <a:r>
              <a:rPr lang="en-US" sz="1800" dirty="0" smtClean="0">
                <a:solidFill>
                  <a:schemeClr val="tx1"/>
                </a:solidFill>
              </a:rPr>
              <a:t>2.3 “ICS Diagnostics” - mainly moved to work package 07</a:t>
            </a:r>
          </a:p>
          <a:p>
            <a:pPr lvl="2"/>
            <a:r>
              <a:rPr lang="en-GB" sz="1400" dirty="0" smtClean="0">
                <a:solidFill>
                  <a:schemeClr val="tx1"/>
                </a:solidFill>
              </a:rPr>
              <a:t>Centralised logging =&gt; work package 07</a:t>
            </a:r>
          </a:p>
          <a:p>
            <a:pPr lvl="2"/>
            <a:r>
              <a:rPr lang="en-GB" sz="1400" dirty="0" smtClean="0">
                <a:solidFill>
                  <a:schemeClr val="tx1"/>
                </a:solidFill>
              </a:rPr>
              <a:t>Software performance management: </a:t>
            </a:r>
          </a:p>
          <a:p>
            <a:pPr lvl="3"/>
            <a:r>
              <a:rPr lang="en-GB" sz="1200" dirty="0" smtClean="0">
                <a:solidFill>
                  <a:schemeClr val="tx1"/>
                </a:solidFill>
              </a:rPr>
              <a:t>Monitoring work package 07</a:t>
            </a:r>
          </a:p>
          <a:p>
            <a:pPr lvl="3"/>
            <a:r>
              <a:rPr lang="en-GB" sz="1200" dirty="0" smtClean="0">
                <a:solidFill>
                  <a:schemeClr val="tx1"/>
                </a:solidFill>
              </a:rPr>
              <a:t>Runtime testing (SW)</a:t>
            </a:r>
          </a:p>
          <a:p>
            <a:pPr lvl="2"/>
            <a:r>
              <a:rPr lang="en-GB" sz="1400" dirty="0" smtClean="0">
                <a:solidFill>
                  <a:schemeClr val="tx1"/>
                </a:solidFill>
              </a:rPr>
              <a:t>Diagnostic tools; scope to be defined</a:t>
            </a:r>
          </a:p>
          <a:p>
            <a:pPr lvl="3"/>
            <a:r>
              <a:rPr lang="en-GB" sz="1200" dirty="0" smtClean="0">
                <a:solidFill>
                  <a:schemeClr val="tx1"/>
                </a:solidFill>
              </a:rPr>
              <a:t>ILL has a “common GUI” for diagnostic tools developed throughout the organisation.</a:t>
            </a:r>
          </a:p>
          <a:p>
            <a:pPr lvl="3"/>
            <a:r>
              <a:rPr lang="en-GB" sz="1200" dirty="0" smtClean="0">
                <a:solidFill>
                  <a:schemeClr val="tx1"/>
                </a:solidFill>
              </a:rPr>
              <a:t>CERN started working on a common system wide diagnostic tool some years ago.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67544" y="2636912"/>
            <a:ext cx="8367241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 70"/>
          <p:cNvSpPr/>
          <p:nvPr/>
        </p:nvSpPr>
        <p:spPr>
          <a:xfrm>
            <a:off x="468072" y="3068960"/>
            <a:ext cx="8367241" cy="115212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ctangle 71"/>
          <p:cNvSpPr/>
          <p:nvPr/>
        </p:nvSpPr>
        <p:spPr>
          <a:xfrm>
            <a:off x="466222" y="4444344"/>
            <a:ext cx="8367241" cy="128891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</a:t>
            </a:r>
            <a:r>
              <a:rPr lang="en-GB" dirty="0"/>
              <a:t>r</a:t>
            </a:r>
            <a:r>
              <a:rPr lang="en-GB" dirty="0" smtClean="0"/>
              <a:t>eporting and meeting schedule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32</a:t>
            </a:fld>
            <a:endParaRPr lang="en-GB"/>
          </a:p>
        </p:txBody>
      </p:sp>
      <p:sp>
        <p:nvSpPr>
          <p:cNvPr id="5" name="Pentagon 4"/>
          <p:cNvSpPr/>
          <p:nvPr/>
        </p:nvSpPr>
        <p:spPr>
          <a:xfrm>
            <a:off x="467544" y="4221088"/>
            <a:ext cx="208823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Week 1</a:t>
            </a:r>
            <a:endParaRPr lang="sv-SE" dirty="0"/>
          </a:p>
        </p:txBody>
      </p:sp>
      <p:sp>
        <p:nvSpPr>
          <p:cNvPr id="9" name="Pentagon 8"/>
          <p:cNvSpPr/>
          <p:nvPr/>
        </p:nvSpPr>
        <p:spPr>
          <a:xfrm>
            <a:off x="2561611" y="4221088"/>
            <a:ext cx="208823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Week 2</a:t>
            </a:r>
            <a:endParaRPr lang="sv-SE" dirty="0"/>
          </a:p>
        </p:txBody>
      </p:sp>
      <p:sp>
        <p:nvSpPr>
          <p:cNvPr id="10" name="Pentagon 9"/>
          <p:cNvSpPr/>
          <p:nvPr/>
        </p:nvSpPr>
        <p:spPr>
          <a:xfrm>
            <a:off x="4658321" y="4221088"/>
            <a:ext cx="208823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Week 3</a:t>
            </a:r>
            <a:endParaRPr lang="sv-SE" dirty="0"/>
          </a:p>
        </p:txBody>
      </p:sp>
      <p:sp>
        <p:nvSpPr>
          <p:cNvPr id="11" name="Pentagon 10"/>
          <p:cNvSpPr/>
          <p:nvPr/>
        </p:nvSpPr>
        <p:spPr>
          <a:xfrm>
            <a:off x="6769849" y="4221088"/>
            <a:ext cx="208823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Week 4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945903" y="2878629"/>
            <a:ext cx="9361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Monday</a:t>
            </a:r>
          </a:p>
          <a:p>
            <a:endParaRPr lang="sv-SE" sz="900" dirty="0"/>
          </a:p>
          <a:p>
            <a:r>
              <a:rPr lang="sv-SE" sz="900" dirty="0" smtClean="0"/>
              <a:t>Tuesday</a:t>
            </a:r>
          </a:p>
          <a:p>
            <a:endParaRPr lang="sv-SE" sz="900" dirty="0"/>
          </a:p>
          <a:p>
            <a:r>
              <a:rPr lang="sv-SE" sz="900" dirty="0" smtClean="0"/>
              <a:t>Wednesday</a:t>
            </a:r>
          </a:p>
          <a:p>
            <a:endParaRPr lang="sv-SE" sz="900" dirty="0"/>
          </a:p>
          <a:p>
            <a:r>
              <a:rPr lang="sv-SE" sz="900" dirty="0" smtClean="0"/>
              <a:t>Thursday</a:t>
            </a:r>
          </a:p>
          <a:p>
            <a:endParaRPr lang="sv-SE" sz="900" dirty="0"/>
          </a:p>
          <a:p>
            <a:r>
              <a:rPr lang="sv-SE" sz="900" dirty="0" smtClean="0"/>
              <a:t>Friday</a:t>
            </a:r>
          </a:p>
          <a:p>
            <a:endParaRPr lang="sv-SE" sz="900" dirty="0"/>
          </a:p>
          <a:p>
            <a:r>
              <a:rPr lang="sv-SE" sz="900" dirty="0" smtClean="0"/>
              <a:t>Saturday</a:t>
            </a:r>
          </a:p>
          <a:p>
            <a:endParaRPr lang="sv-SE" sz="900" dirty="0"/>
          </a:p>
          <a:p>
            <a:r>
              <a:rPr lang="sv-SE" sz="900" dirty="0" smtClean="0"/>
              <a:t>Sunday</a:t>
            </a:r>
            <a:endParaRPr lang="sv-SE" sz="9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71800" y="364502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3768" y="32415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Project meeting</a:t>
            </a:r>
            <a:endParaRPr lang="sv-SE" sz="9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27544" y="364502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39512" y="32415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Project meeting</a:t>
            </a:r>
            <a:endParaRPr lang="sv-SE" sz="9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51920" y="365468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63888" y="32512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Decision forum</a:t>
            </a:r>
            <a:endParaRPr lang="sv-SE" sz="9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48064" y="364502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60032" y="32201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ESS Planning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466385" y="3598911"/>
            <a:ext cx="2156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</a:t>
            </a:r>
          </a:p>
          <a:p>
            <a:endParaRPr lang="sv-SE" sz="900" dirty="0"/>
          </a:p>
          <a:p>
            <a:r>
              <a:rPr lang="sv-SE" sz="900" dirty="0" smtClean="0"/>
              <a:t>T</a:t>
            </a:r>
          </a:p>
          <a:p>
            <a:endParaRPr lang="sv-SE" sz="900" dirty="0"/>
          </a:p>
          <a:p>
            <a:r>
              <a:rPr lang="sv-SE" sz="900" dirty="0" smtClean="0"/>
              <a:t>W</a:t>
            </a:r>
          </a:p>
          <a:p>
            <a:endParaRPr lang="sv-SE" sz="900" dirty="0"/>
          </a:p>
          <a:p>
            <a:r>
              <a:rPr lang="sv-SE" sz="900" dirty="0" smtClean="0"/>
              <a:t>T</a:t>
            </a:r>
          </a:p>
          <a:p>
            <a:endParaRPr lang="sv-SE" sz="900" dirty="0"/>
          </a:p>
          <a:p>
            <a:r>
              <a:rPr lang="sv-SE" sz="900" dirty="0" smtClean="0"/>
              <a:t>F</a:t>
            </a:r>
          </a:p>
          <a:p>
            <a:endParaRPr lang="sv-SE" sz="900" dirty="0"/>
          </a:p>
          <a:p>
            <a:r>
              <a:rPr lang="sv-SE" sz="900" dirty="0" smtClean="0"/>
              <a:t>S</a:t>
            </a:r>
          </a:p>
          <a:p>
            <a:endParaRPr lang="sv-SE" sz="900" dirty="0"/>
          </a:p>
          <a:p>
            <a:r>
              <a:rPr lang="sv-SE" sz="900" dirty="0" smtClean="0"/>
              <a:t>S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5554618" y="3598911"/>
            <a:ext cx="2156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</a:t>
            </a:r>
          </a:p>
          <a:p>
            <a:endParaRPr lang="sv-SE" sz="900" dirty="0"/>
          </a:p>
          <a:p>
            <a:r>
              <a:rPr lang="sv-SE" sz="900" dirty="0" smtClean="0"/>
              <a:t>T</a:t>
            </a:r>
          </a:p>
          <a:p>
            <a:endParaRPr lang="sv-SE" sz="900" dirty="0"/>
          </a:p>
          <a:p>
            <a:r>
              <a:rPr lang="sv-SE" sz="900" dirty="0" smtClean="0"/>
              <a:t>W</a:t>
            </a:r>
          </a:p>
          <a:p>
            <a:endParaRPr lang="sv-SE" sz="900" dirty="0"/>
          </a:p>
          <a:p>
            <a:r>
              <a:rPr lang="sv-SE" sz="900" dirty="0" smtClean="0"/>
              <a:t>T</a:t>
            </a:r>
          </a:p>
          <a:p>
            <a:endParaRPr lang="sv-SE" sz="900" dirty="0"/>
          </a:p>
          <a:p>
            <a:r>
              <a:rPr lang="sv-SE" sz="900" dirty="0" smtClean="0"/>
              <a:t>F</a:t>
            </a:r>
          </a:p>
          <a:p>
            <a:endParaRPr lang="sv-SE" sz="900" dirty="0"/>
          </a:p>
          <a:p>
            <a:r>
              <a:rPr lang="sv-SE" sz="900" dirty="0" smtClean="0"/>
              <a:t>S</a:t>
            </a:r>
          </a:p>
          <a:p>
            <a:endParaRPr lang="sv-SE" sz="900" dirty="0"/>
          </a:p>
          <a:p>
            <a:r>
              <a:rPr lang="sv-SE" sz="900" dirty="0" smtClean="0"/>
              <a:t>S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594138" y="3598911"/>
            <a:ext cx="2156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</a:t>
            </a:r>
          </a:p>
          <a:p>
            <a:endParaRPr lang="sv-SE" sz="900" dirty="0"/>
          </a:p>
          <a:p>
            <a:r>
              <a:rPr lang="sv-SE" sz="900" dirty="0" smtClean="0"/>
              <a:t>T</a:t>
            </a:r>
          </a:p>
          <a:p>
            <a:endParaRPr lang="sv-SE" sz="900" dirty="0"/>
          </a:p>
          <a:p>
            <a:r>
              <a:rPr lang="sv-SE" sz="900" dirty="0" smtClean="0"/>
              <a:t>W</a:t>
            </a:r>
          </a:p>
          <a:p>
            <a:endParaRPr lang="sv-SE" sz="900" dirty="0"/>
          </a:p>
          <a:p>
            <a:r>
              <a:rPr lang="sv-SE" sz="900" dirty="0" smtClean="0"/>
              <a:t>T</a:t>
            </a:r>
          </a:p>
          <a:p>
            <a:endParaRPr lang="sv-SE" sz="900" dirty="0"/>
          </a:p>
          <a:p>
            <a:r>
              <a:rPr lang="sv-SE" sz="900" dirty="0" smtClean="0"/>
              <a:t>F</a:t>
            </a:r>
          </a:p>
          <a:p>
            <a:endParaRPr lang="sv-SE" sz="900" dirty="0"/>
          </a:p>
          <a:p>
            <a:r>
              <a:rPr lang="sv-SE" sz="900" dirty="0" smtClean="0"/>
              <a:t>S</a:t>
            </a:r>
          </a:p>
          <a:p>
            <a:endParaRPr lang="sv-SE" sz="900" dirty="0"/>
          </a:p>
          <a:p>
            <a:r>
              <a:rPr lang="sv-SE" sz="900" dirty="0" smtClean="0"/>
              <a:t>S</a:t>
            </a:r>
            <a:endParaRPr lang="sv-SE" sz="9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115576" y="4005064"/>
            <a:ext cx="44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27983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Risk and quality</a:t>
            </a:r>
            <a:endParaRPr lang="sv-SE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71442" y="2581336"/>
            <a:ext cx="1896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Machine/ESS meetings</a:t>
            </a:r>
            <a:endParaRPr lang="sv-SE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539552" y="2710236"/>
            <a:ext cx="43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ETB</a:t>
            </a:r>
            <a:endParaRPr lang="sv-SE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1259632" y="271023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MMT</a:t>
            </a:r>
            <a:endParaRPr lang="sv-SE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2578463" y="2695428"/>
            <a:ext cx="43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ETB</a:t>
            </a:r>
            <a:endParaRPr lang="sv-SE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3275856" y="269542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MMT</a:t>
            </a:r>
            <a:endParaRPr lang="sv-SE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6746553" y="2710236"/>
            <a:ext cx="43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ETB</a:t>
            </a:r>
            <a:endParaRPr lang="sv-SE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5436096" y="269542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MMT</a:t>
            </a:r>
            <a:endParaRPr lang="sv-SE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4667523" y="2699628"/>
            <a:ext cx="117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IPR</a:t>
            </a:r>
          </a:p>
          <a:p>
            <a:r>
              <a:rPr lang="sv-SE" sz="900" dirty="0" smtClean="0"/>
              <a:t>ICS review</a:t>
            </a:r>
            <a:endParaRPr lang="sv-SE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7449921" y="2745587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MMT</a:t>
            </a:r>
            <a:endParaRPr lang="sv-SE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2843808" y="2820656"/>
            <a:ext cx="43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IKM</a:t>
            </a:r>
            <a:endParaRPr lang="sv-SE" sz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6968831" y="2594024"/>
            <a:ext cx="43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IKM</a:t>
            </a:r>
            <a:endParaRPr lang="sv-SE" sz="9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835696" y="4437512"/>
            <a:ext cx="0" cy="323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84168" y="4440928"/>
            <a:ext cx="0" cy="323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995936" y="4440928"/>
            <a:ext cx="0" cy="323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123688" y="4444344"/>
            <a:ext cx="0" cy="323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73536" y="4721588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WPM Bi- weekly report and GL Summary</a:t>
            </a:r>
            <a:endParaRPr lang="sv-SE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3635896" y="4761348"/>
            <a:ext cx="981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IKM Bi- weekly report and GL Update</a:t>
            </a:r>
            <a:endParaRPr lang="sv-SE" sz="9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026391" y="4431410"/>
            <a:ext cx="0" cy="797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72187" y="5229200"/>
            <a:ext cx="7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ICS weekly report</a:t>
            </a:r>
            <a:endParaRPr lang="sv-SE" sz="9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953068" y="4431410"/>
            <a:ext cx="0" cy="797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8864" y="5229200"/>
            <a:ext cx="7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ICS weekly report</a:t>
            </a:r>
            <a:endParaRPr lang="sv-SE" sz="9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150793" y="4437112"/>
            <a:ext cx="0" cy="797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896589" y="5234902"/>
            <a:ext cx="7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ICS weekly report</a:t>
            </a:r>
            <a:endParaRPr lang="sv-SE" sz="9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152019" y="4437512"/>
            <a:ext cx="0" cy="797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897815" y="5235302"/>
            <a:ext cx="7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ICS weekly report</a:t>
            </a:r>
            <a:endParaRPr lang="sv-SE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5724897" y="4704905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WPM Bi- weekly report and GL Summary</a:t>
            </a:r>
            <a:endParaRPr lang="sv-SE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7838545" y="4707672"/>
            <a:ext cx="981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IKM Bi- weekly report and GL Update</a:t>
            </a:r>
            <a:endParaRPr lang="sv-SE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378064" y="3008600"/>
            <a:ext cx="1896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ICS Meetings</a:t>
            </a:r>
            <a:endParaRPr lang="sv-SE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383888" y="5545312"/>
            <a:ext cx="1896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Reporting</a:t>
            </a:r>
            <a:endParaRPr lang="sv-SE" sz="9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360371" y="3645024"/>
            <a:ext cx="339421" cy="11163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60371" y="4913748"/>
            <a:ext cx="435480" cy="321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843808" y="3654684"/>
            <a:ext cx="72008" cy="156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97924" y="5001889"/>
            <a:ext cx="435480" cy="321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414378" y="3664823"/>
            <a:ext cx="339421" cy="11163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14378" y="4933547"/>
            <a:ext cx="435480" cy="321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897815" y="3674483"/>
            <a:ext cx="72008" cy="156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455631" y="4704905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Oval 81"/>
          <p:cNvSpPr/>
          <p:nvPr/>
        </p:nvSpPr>
        <p:spPr>
          <a:xfrm>
            <a:off x="2641049" y="5127215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Oval 82"/>
          <p:cNvSpPr/>
          <p:nvPr/>
        </p:nvSpPr>
        <p:spPr>
          <a:xfrm>
            <a:off x="3611089" y="4735132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Oval 83"/>
          <p:cNvSpPr/>
          <p:nvPr/>
        </p:nvSpPr>
        <p:spPr>
          <a:xfrm>
            <a:off x="4740650" y="5124061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Oval 86"/>
          <p:cNvSpPr/>
          <p:nvPr/>
        </p:nvSpPr>
        <p:spPr>
          <a:xfrm>
            <a:off x="5697983" y="4741467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Oval 87"/>
          <p:cNvSpPr/>
          <p:nvPr/>
        </p:nvSpPr>
        <p:spPr>
          <a:xfrm>
            <a:off x="6827544" y="5130396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Oval 88"/>
          <p:cNvSpPr/>
          <p:nvPr/>
        </p:nvSpPr>
        <p:spPr>
          <a:xfrm>
            <a:off x="1242686" y="5949280"/>
            <a:ext cx="886835" cy="533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tx1"/>
                </a:solidFill>
              </a:rPr>
              <a:t>In CHESS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meeting and communication structure has been implemented during the period</a:t>
            </a:r>
          </a:p>
          <a:p>
            <a:r>
              <a:rPr lang="en-US" sz="1800" dirty="0" smtClean="0"/>
              <a:t>Reporting and decisions now follow a specific, predictable flow</a:t>
            </a:r>
          </a:p>
          <a:p>
            <a:r>
              <a:rPr lang="en-US" sz="1800" dirty="0" smtClean="0"/>
              <a:t>Some adjustments still need to be made</a:t>
            </a:r>
          </a:p>
        </p:txBody>
      </p:sp>
    </p:spTree>
    <p:extLst>
      <p:ext uri="{BB962C8B-B14F-4D97-AF65-F5344CB8AC3E}">
        <p14:creationId xmlns:p14="http://schemas.microsoft.com/office/powerpoint/2010/main" val="38225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documentation management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2989"/>
            <a:ext cx="5854994" cy="380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Significant effort has been made to launch the documentation structure in the ESS documentation management system</a:t>
            </a:r>
          </a:p>
          <a:p>
            <a:r>
              <a:rPr lang="en-US" sz="1800" dirty="0" smtClean="0"/>
              <a:t>Compliance still needs to be improved but the ICS structure has served as model for all ESS organizational documentation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3151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 15 - Integrated Control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ICS project overview and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Activity highlights since last TAC</a:t>
            </a:r>
          </a:p>
          <a:p>
            <a:pPr lvl="1"/>
            <a:r>
              <a:rPr lang="en-US" sz="2800" dirty="0" smtClean="0"/>
              <a:t>In-kind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Response to previous TAC recommendations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sv-S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5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in-kind status 2017-04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1608"/>
            <a:ext cx="8280920" cy="532976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PSI</a:t>
            </a:r>
            <a:r>
              <a:rPr lang="sv-SE" sz="1500" dirty="0" smtClean="0">
                <a:solidFill>
                  <a:schemeClr val="tx1"/>
                </a:solidFill>
              </a:rPr>
              <a:t>:  Delayed due to contractual difficulties - re-alignment planned and steep ramp-up at PSI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TUT</a:t>
            </a:r>
            <a:r>
              <a:rPr lang="sv-SE" sz="1500" dirty="0" smtClean="0">
                <a:solidFill>
                  <a:schemeClr val="tx1"/>
                </a:solidFill>
              </a:rPr>
              <a:t> Ethercat: On track/</a:t>
            </a:r>
            <a:r>
              <a:rPr lang="sv-SE" sz="1500" b="1" dirty="0" smtClean="0">
                <a:solidFill>
                  <a:srgbClr val="FF0000"/>
                </a:solidFill>
              </a:rPr>
              <a:t>FPGA based IOC: Target for next IKRC</a:t>
            </a:r>
            <a:r>
              <a:rPr lang="sv-SE" sz="1500" dirty="0" smtClean="0">
                <a:solidFill>
                  <a:schemeClr val="tx1"/>
                </a:solidFill>
              </a:rPr>
              <a:t>/Cyber security: On track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IPNO</a:t>
            </a:r>
            <a:r>
              <a:rPr lang="sv-SE" sz="1500" dirty="0" smtClean="0">
                <a:solidFill>
                  <a:schemeClr val="tx1"/>
                </a:solidFill>
              </a:rPr>
              <a:t>: Cost discrepancy discussion almost finalized, </a:t>
            </a:r>
            <a:r>
              <a:rPr lang="sv-SE" sz="1500" b="1" dirty="0" smtClean="0">
                <a:solidFill>
                  <a:srgbClr val="FF0000"/>
                </a:solidFill>
              </a:rPr>
              <a:t>target for next IKRC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CEA</a:t>
            </a:r>
            <a:r>
              <a:rPr lang="sv-SE" sz="1500" dirty="0" smtClean="0">
                <a:solidFill>
                  <a:schemeClr val="tx1"/>
                </a:solidFill>
              </a:rPr>
              <a:t>: Re-focus  the CEA team on the RFQ, de-prioritizing the second Ion-source/LEBT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ESS Bilbao</a:t>
            </a:r>
            <a:r>
              <a:rPr lang="sv-SE" sz="1500" dirty="0" smtClean="0">
                <a:solidFill>
                  <a:schemeClr val="tx1"/>
                </a:solidFill>
              </a:rPr>
              <a:t>: MEBT controls project on track, dependency on Accelerator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ZHAW</a:t>
            </a:r>
            <a:r>
              <a:rPr lang="sv-SE" sz="1500" dirty="0" smtClean="0">
                <a:solidFill>
                  <a:schemeClr val="tx1"/>
                </a:solidFill>
              </a:rPr>
              <a:t>: On track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INFN Legnaro</a:t>
            </a:r>
            <a:r>
              <a:rPr lang="sv-SE" sz="1500" dirty="0" smtClean="0">
                <a:solidFill>
                  <a:schemeClr val="tx1"/>
                </a:solidFill>
              </a:rPr>
              <a:t>: Cost,scope discussions finalizing. </a:t>
            </a:r>
            <a:r>
              <a:rPr lang="sv-SE" sz="1500" b="1" dirty="0" smtClean="0">
                <a:solidFill>
                  <a:srgbClr val="FF0000"/>
                </a:solidFill>
              </a:rPr>
              <a:t>Target for next IKRC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IFE:  </a:t>
            </a:r>
            <a:r>
              <a:rPr lang="sv-SE" sz="1500" dirty="0" smtClean="0">
                <a:solidFill>
                  <a:schemeClr val="tx1"/>
                </a:solidFill>
              </a:rPr>
              <a:t>MCR: On track, </a:t>
            </a:r>
            <a:r>
              <a:rPr lang="sv-SE" sz="1500" b="1" dirty="0" smtClean="0">
                <a:solidFill>
                  <a:srgbClr val="FF0000"/>
                </a:solidFill>
              </a:rPr>
              <a:t>target for IKRC/Logbook and Alarms</a:t>
            </a:r>
            <a:r>
              <a:rPr lang="sv-SE" sz="1500" dirty="0" smtClean="0">
                <a:solidFill>
                  <a:schemeClr val="tx1"/>
                </a:solidFill>
              </a:rPr>
              <a:t>: On track/Network: Cost discrepancy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/>
              <a:t>ÚJV Řež</a:t>
            </a:r>
            <a:r>
              <a:rPr lang="sv-SE" sz="1500" dirty="0" smtClean="0">
                <a:solidFill>
                  <a:schemeClr val="tx1"/>
                </a:solidFill>
              </a:rPr>
              <a:t>: Very slow progress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Atomki: </a:t>
            </a:r>
            <a:r>
              <a:rPr lang="sv-SE" sz="1500" dirty="0" smtClean="0">
                <a:solidFill>
                  <a:schemeClr val="tx1"/>
                </a:solidFill>
              </a:rPr>
              <a:t>No progress</a:t>
            </a:r>
          </a:p>
          <a:p>
            <a:pPr lvl="1">
              <a:spcBef>
                <a:spcPts val="0"/>
              </a:spcBef>
            </a:pPr>
            <a:endParaRPr lang="sv-SE" sz="15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STFC</a:t>
            </a:r>
            <a:r>
              <a:rPr lang="sv-SE" sz="1500" dirty="0" smtClean="0">
                <a:solidFill>
                  <a:schemeClr val="tx1"/>
                </a:solidFill>
              </a:rPr>
              <a:t>: Activity but no contract</a:t>
            </a: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Łódź</a:t>
            </a:r>
            <a:r>
              <a:rPr lang="sv-SE" sz="1500" dirty="0" smtClean="0">
                <a:solidFill>
                  <a:schemeClr val="tx1"/>
                </a:solidFill>
              </a:rPr>
              <a:t>: Discussion on RF scope starting up</a:t>
            </a:r>
          </a:p>
          <a:p>
            <a:pPr lvl="1"/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35</a:t>
            </a:fld>
            <a:endParaRPr lang="sv-SE" dirty="0"/>
          </a:p>
        </p:txBody>
      </p:sp>
      <p:pic>
        <p:nvPicPr>
          <p:cNvPr id="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3239234"/>
            <a:ext cx="5372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4" y="1878610"/>
            <a:ext cx="565815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5941926"/>
            <a:ext cx="600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" y="2752322"/>
            <a:ext cx="54021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" y="2279920"/>
            <a:ext cx="54021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" y="4580506"/>
            <a:ext cx="495707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" y="1432814"/>
            <a:ext cx="360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" y="3680706"/>
            <a:ext cx="360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drodd.com/images15/italy-flag1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9" y="4139906"/>
            <a:ext cx="538759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zech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2" y="5035671"/>
            <a:ext cx="537231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ungary fla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2" y="5500134"/>
            <a:ext cx="529811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lags.net/images/largeflags/POLA000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3" y="6412608"/>
            <a:ext cx="522223" cy="32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" y="1461537"/>
            <a:ext cx="9058548" cy="355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in-kind status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36</a:t>
            </a:fld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7503" y="5373216"/>
            <a:ext cx="8908241" cy="504056"/>
          </a:xfrm>
        </p:spPr>
        <p:txBody>
          <a:bodyPr>
            <a:noAutofit/>
          </a:bodyPr>
          <a:lstStyle/>
          <a:p>
            <a:r>
              <a:rPr lang="sv-SE" sz="1400" dirty="0" smtClean="0">
                <a:solidFill>
                  <a:schemeClr val="tx1"/>
                </a:solidFill>
              </a:rPr>
              <a:t>Red arrows indicate projects where we are targeting signed documents for IKRC 11 (2016-12)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9672" y="200514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7504" y="4156829"/>
            <a:ext cx="5838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961" y="4470980"/>
            <a:ext cx="5838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7498" y="4318497"/>
            <a:ext cx="5838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619672" y="3239661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in-kind portfolio development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37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5157192"/>
            <a:ext cx="8784976" cy="1512168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ICS is continuously expanding the  in-kind agreed and potential values by elaborating already known contributions and also finding new scope for partners to contribute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With increased clarity from the “new” project plan completed during the summer, we expect to be able to be more systematic in developing new in-kind opportunities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When analyzing the total in-</a:t>
            </a:r>
            <a:r>
              <a:rPr lang="en-US" sz="1400" dirty="0" err="1" smtClean="0">
                <a:solidFill>
                  <a:schemeClr val="tx1"/>
                </a:solidFill>
              </a:rPr>
              <a:t>kindable</a:t>
            </a:r>
            <a:r>
              <a:rPr lang="en-US" sz="1400" dirty="0" smtClean="0">
                <a:solidFill>
                  <a:schemeClr val="tx1"/>
                </a:solidFill>
              </a:rPr>
              <a:t> scope in the plan, we currently seem to see a limit at ~22 M€ which is 14 M€ short of the ICS in-kind goal. We will continue investigating new approaches for reaching the in-kind goal</a:t>
            </a: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5"/>
            <a:ext cx="4671740" cy="36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96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Agreement signed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Agreement waiting for signature</a:t>
              </a:r>
              <a:endParaRPr lang="sv-SE" sz="1100" dirty="0"/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Early discussions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Collaboration agreement</a:t>
              </a:r>
              <a:endParaRPr lang="sv-SE" sz="1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  <a:endParaRPr lang="en-GB" noProof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26710"/>
              </p:ext>
            </p:extLst>
          </p:nvPr>
        </p:nvGraphicFramePr>
        <p:xfrm>
          <a:off x="5754022" y="1541063"/>
          <a:ext cx="2932778" cy="491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/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CNRS/IPNO,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STFC, UK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5" name="Donut 184"/>
          <p:cNvSpPr/>
          <p:nvPr/>
        </p:nvSpPr>
        <p:spPr>
          <a:xfrm>
            <a:off x="3042153" y="492939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7" name="Donut 366"/>
          <p:cNvSpPr/>
          <p:nvPr/>
        </p:nvSpPr>
        <p:spPr>
          <a:xfrm>
            <a:off x="3247514" y="6070436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8" name="Donut 367"/>
          <p:cNvSpPr/>
          <p:nvPr/>
        </p:nvSpPr>
        <p:spPr>
          <a:xfrm>
            <a:off x="3765834" y="4119967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30590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0" name="Donut 379"/>
          <p:cNvSpPr/>
          <p:nvPr/>
        </p:nvSpPr>
        <p:spPr>
          <a:xfrm>
            <a:off x="5514453" y="286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2" name="Donut 381"/>
          <p:cNvSpPr/>
          <p:nvPr/>
        </p:nvSpPr>
        <p:spPr>
          <a:xfrm>
            <a:off x="5510236" y="378754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10236" y="4107388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8" name="Donut 387"/>
          <p:cNvSpPr/>
          <p:nvPr/>
        </p:nvSpPr>
        <p:spPr>
          <a:xfrm>
            <a:off x="5507582" y="5613921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7295" y="5906500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4927" y="346812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13785" y="619425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5491528" y="4991733"/>
            <a:ext cx="205783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7" name="Donut 216"/>
          <p:cNvSpPr/>
          <p:nvPr/>
        </p:nvSpPr>
        <p:spPr>
          <a:xfrm>
            <a:off x="5513785" y="438588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8" name="Donut 217"/>
          <p:cNvSpPr/>
          <p:nvPr/>
        </p:nvSpPr>
        <p:spPr>
          <a:xfrm>
            <a:off x="5513785" y="224196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0" name="Donut 219"/>
          <p:cNvSpPr/>
          <p:nvPr/>
        </p:nvSpPr>
        <p:spPr>
          <a:xfrm>
            <a:off x="1046209" y="495798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1" name="Donut 220"/>
          <p:cNvSpPr/>
          <p:nvPr/>
        </p:nvSpPr>
        <p:spPr>
          <a:xfrm>
            <a:off x="5513785" y="316770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2" name="Donut 221"/>
          <p:cNvSpPr/>
          <p:nvPr/>
        </p:nvSpPr>
        <p:spPr>
          <a:xfrm>
            <a:off x="5508104" y="468208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3" name="Donut 222"/>
          <p:cNvSpPr/>
          <p:nvPr/>
        </p:nvSpPr>
        <p:spPr>
          <a:xfrm>
            <a:off x="1685332" y="372610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1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 15 - Integrated Control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ICS project overview and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Activity highlights since last TAC</a:t>
            </a:r>
          </a:p>
          <a:p>
            <a:pPr lvl="1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In-kind status</a:t>
            </a:r>
          </a:p>
          <a:p>
            <a:pPr lvl="1"/>
            <a:r>
              <a:rPr lang="en-US" sz="2800" dirty="0" smtClean="0"/>
              <a:t>Response to previous TAC recommendations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sv-S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9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ESS/ICS high level description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565104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Integrated Control System Division (ICS division) </a:t>
            </a:r>
            <a:r>
              <a:rPr lang="en-US" sz="1600" dirty="0" smtClean="0"/>
              <a:t>is responsible for </a:t>
            </a:r>
            <a:r>
              <a:rPr lang="en-US" sz="1600" b="1" dirty="0" smtClean="0"/>
              <a:t>the control systems </a:t>
            </a:r>
            <a:r>
              <a:rPr lang="en-US" sz="1600" b="1" dirty="0"/>
              <a:t>within the ESS facility</a:t>
            </a:r>
            <a:r>
              <a:rPr lang="en-US" sz="1600" dirty="0"/>
              <a:t> including </a:t>
            </a:r>
            <a:r>
              <a:rPr lang="en-US" sz="1600" dirty="0" smtClean="0"/>
              <a:t>controls for </a:t>
            </a:r>
            <a:r>
              <a:rPr lang="en-US" sz="1600" b="1" dirty="0" smtClean="0"/>
              <a:t>accelerator</a:t>
            </a:r>
            <a:r>
              <a:rPr lang="en-US" sz="1600" b="1" dirty="0"/>
              <a:t>, target, neutron scattering systems and conventional facilities</a:t>
            </a:r>
            <a:r>
              <a:rPr lang="en-US" sz="1600" dirty="0"/>
              <a:t>. </a:t>
            </a:r>
            <a:r>
              <a:rPr lang="en-US" sz="1600" dirty="0" smtClean="0"/>
              <a:t>In </a:t>
            </a:r>
            <a:r>
              <a:rPr lang="en-US" sz="1600" dirty="0"/>
              <a:t>addition, the nature of the control system makes it suitable for implementing a </a:t>
            </a:r>
            <a:r>
              <a:rPr lang="en-US" sz="1600" b="1" dirty="0"/>
              <a:t>Machine Protection </a:t>
            </a:r>
            <a:r>
              <a:rPr lang="en-US" sz="1600" b="1" dirty="0" smtClean="0"/>
              <a:t>System</a:t>
            </a:r>
            <a:r>
              <a:rPr lang="en-US" sz="1600" dirty="0"/>
              <a:t> </a:t>
            </a:r>
            <a:r>
              <a:rPr lang="en-US" sz="1600" dirty="0" smtClean="0"/>
              <a:t>and a </a:t>
            </a:r>
            <a:r>
              <a:rPr lang="en-US" sz="1600" b="1" dirty="0"/>
              <a:t>Personnel Safety </a:t>
            </a:r>
            <a:r>
              <a:rPr lang="en-US" sz="1600" b="1" dirty="0" smtClean="0"/>
              <a:t>System</a:t>
            </a:r>
            <a:r>
              <a:rPr lang="en-US" sz="1600" dirty="0" smtClean="0"/>
              <a:t>, </a:t>
            </a:r>
            <a:r>
              <a:rPr lang="en-US" sz="1600" dirty="0"/>
              <a:t>protecting personnel from </a:t>
            </a:r>
            <a:r>
              <a:rPr lang="en-US" sz="1600" dirty="0" smtClean="0"/>
              <a:t>some hazardous </a:t>
            </a:r>
            <a:r>
              <a:rPr lang="en-US" sz="1600" dirty="0"/>
              <a:t>situations that can occur in the facility</a:t>
            </a:r>
            <a:r>
              <a:rPr lang="en-US" sz="1600" dirty="0" smtClean="0"/>
              <a:t>.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control system complexity is very high: </a:t>
            </a:r>
            <a:r>
              <a:rPr lang="en-GB" sz="1600" dirty="0" smtClean="0"/>
              <a:t>1600 </a:t>
            </a:r>
            <a:r>
              <a:rPr lang="en-GB" sz="1600" dirty="0" err="1"/>
              <a:t>kPv</a:t>
            </a:r>
            <a:endParaRPr lang="en-GB" sz="1600" dirty="0"/>
          </a:p>
          <a:p>
            <a:pPr lvl="1"/>
            <a:r>
              <a:rPr lang="en-GB" sz="1600" dirty="0"/>
              <a:t>SNS 600 </a:t>
            </a:r>
            <a:r>
              <a:rPr lang="en-GB" sz="1600" dirty="0" err="1" smtClean="0"/>
              <a:t>kPv</a:t>
            </a:r>
            <a:r>
              <a:rPr lang="en-GB" sz="1600" dirty="0" smtClean="0"/>
              <a:t>, DLS </a:t>
            </a:r>
            <a:r>
              <a:rPr lang="en-GB" sz="1600" dirty="0"/>
              <a:t>2000 </a:t>
            </a:r>
            <a:r>
              <a:rPr lang="en-GB" sz="1600" dirty="0" err="1" smtClean="0"/>
              <a:t>kPv</a:t>
            </a:r>
            <a:r>
              <a:rPr lang="en-GB" sz="1600" dirty="0" smtClean="0"/>
              <a:t>, FRIB </a:t>
            </a:r>
            <a:r>
              <a:rPr lang="en-GB" sz="1600" dirty="0"/>
              <a:t>400 </a:t>
            </a:r>
            <a:r>
              <a:rPr lang="en-GB" sz="1600" dirty="0" err="1"/>
              <a:t>kPv</a:t>
            </a:r>
            <a:endParaRPr lang="en-GB" sz="1600" dirty="0"/>
          </a:p>
          <a:p>
            <a:r>
              <a:rPr lang="en-GB" sz="1600" dirty="0" smtClean="0"/>
              <a:t>Facility </a:t>
            </a:r>
            <a:r>
              <a:rPr lang="en-GB" sz="1600" dirty="0"/>
              <a:t>availability goals are very high - ICS plays a key role for availability </a:t>
            </a:r>
          </a:p>
          <a:p>
            <a:endParaRPr lang="en-US" sz="1600" dirty="0" smtClean="0"/>
          </a:p>
          <a:p>
            <a:r>
              <a:rPr lang="en-US" sz="1600" dirty="0" smtClean="0"/>
              <a:t>Some new approaches will be implemented at ESS/ICS</a:t>
            </a:r>
          </a:p>
          <a:p>
            <a:pPr lvl="1"/>
            <a:r>
              <a:rPr lang="en-US" sz="1600" dirty="0"/>
              <a:t>Full scale deployment of EPICS 7</a:t>
            </a:r>
          </a:p>
          <a:p>
            <a:pPr lvl="1"/>
            <a:r>
              <a:rPr lang="en-US" sz="1600" dirty="0"/>
              <a:t>Full scale deployment of MTCA.4 - new innovative technology</a:t>
            </a:r>
          </a:p>
          <a:p>
            <a:pPr lvl="1"/>
            <a:r>
              <a:rPr lang="en-US" sz="1600" dirty="0"/>
              <a:t>Ambitious approach to automation of control system configuration</a:t>
            </a:r>
          </a:p>
          <a:p>
            <a:pPr lvl="1"/>
            <a:r>
              <a:rPr lang="en-US" sz="1600" dirty="0"/>
              <a:t>High performance requirements on the MPS to ensure availability</a:t>
            </a:r>
            <a:endParaRPr lang="en-GB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 to TAC 14 recommendations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sz="1800" noProof="0" dirty="0" smtClean="0"/>
              <a:t>Integrated Control Systems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Recommendation 1</a:t>
            </a:r>
          </a:p>
          <a:p>
            <a:pPr marL="0" indent="0">
              <a:buNone/>
            </a:pPr>
            <a:r>
              <a:rPr lang="en-US" sz="1600" dirty="0"/>
              <a:t>ICS should give priority to execution of technical work over search for further IK agreements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Response</a:t>
            </a:r>
          </a:p>
          <a:p>
            <a:pPr marL="0" indent="0">
              <a:buNone/>
            </a:pPr>
            <a:r>
              <a:rPr lang="en-US" sz="1600" dirty="0" smtClean="0"/>
              <a:t>ICS has continued expanding  the in-kind portfolio, but with the focus of finalizing in-kind collaborations that are necessary complements to ESS stakeholders (mainly Accelerator and Target) for control system purposes. Examples of this are ESS Bilbao, CNRS/IPNO </a:t>
            </a:r>
            <a:r>
              <a:rPr lang="en-US" sz="1600" dirty="0"/>
              <a:t>and </a:t>
            </a:r>
            <a:r>
              <a:rPr lang="en-US" sz="1600" dirty="0" smtClean="0"/>
              <a:t>ÚJV </a:t>
            </a:r>
            <a:r>
              <a:rPr lang="en-US" sz="1600" dirty="0" err="1" smtClean="0"/>
              <a:t>Řež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A (partially) BrightnESS financed in-kind manager has started in 2016-11 and is now fully up and running which helps coordination and creation of new in-kind opportunities.</a:t>
            </a:r>
          </a:p>
          <a:p>
            <a:pPr marL="0" indent="0">
              <a:buNone/>
            </a:pPr>
            <a:r>
              <a:rPr lang="en-US" sz="1600" dirty="0" smtClean="0"/>
              <a:t>New contracts are considered, but mainly through the “extend collaboration” model which reduces risks and costs.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Recommendation 2</a:t>
            </a:r>
          </a:p>
          <a:p>
            <a:pPr marL="0" indent="0">
              <a:buNone/>
            </a:pPr>
            <a:r>
              <a:rPr lang="en-US" sz="1600" dirty="0"/>
              <a:t>ICS should ensure they provide complete input for integrated installation planning and implementation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Response</a:t>
            </a:r>
            <a:endParaRPr lang="en-US" sz="1600" b="1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The installation planning is in focus and will be presented separately at this TAC.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0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 15 - Integrated Control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ICS project plan overview, status and issues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Activity highlights since last TAC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Organizational management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In-kind status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Response to previous TAC recommendations</a:t>
            </a:r>
          </a:p>
          <a:p>
            <a:pPr lvl="1"/>
            <a:r>
              <a:rPr lang="en-US" sz="2800" dirty="0" smtClean="0"/>
              <a:t>Conclusion</a:t>
            </a:r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05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Project status - summary</a:t>
            </a:r>
            <a:br>
              <a:rPr lang="en-GB" noProof="0" dirty="0" smtClean="0"/>
            </a:br>
            <a:r>
              <a:rPr lang="en-GB" sz="2400" noProof="0" dirty="0" smtClean="0"/>
              <a:t>Integrated Control Systems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336" y="1365260"/>
            <a:ext cx="9108504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Achievements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Project proceeding into installation </a:t>
            </a:r>
            <a:r>
              <a:rPr lang="en-US" sz="1600" dirty="0" smtClean="0"/>
              <a:t>phase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Recruitment </a:t>
            </a:r>
            <a:r>
              <a:rPr lang="en-US" sz="1600" dirty="0"/>
              <a:t>and consultant procurement activities are </a:t>
            </a:r>
            <a:r>
              <a:rPr lang="en-US" sz="1600" dirty="0" smtClean="0"/>
              <a:t>progressing</a:t>
            </a:r>
            <a:endParaRPr lang="en-US" sz="1600" dirty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600" dirty="0"/>
              <a:t>The commercial framework for Integration services is being evaluated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EAC and Value engineering exercises made. Potentially affecting scope for ~9.2 </a:t>
            </a:r>
            <a:r>
              <a:rPr lang="en-US" sz="1600" dirty="0" smtClean="0"/>
              <a:t>M</a:t>
            </a:r>
            <a:r>
              <a:rPr lang="en-US" sz="1600" dirty="0"/>
              <a:t>€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Operations planning and review completed in </a:t>
            </a:r>
            <a:r>
              <a:rPr lang="en-US" sz="1600" dirty="0" smtClean="0"/>
              <a:t>2016-10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Creation of infrastructure group and transfer of resources from the controls software group </a:t>
            </a:r>
            <a:r>
              <a:rPr lang="en-US" sz="1600" dirty="0" smtClean="0"/>
              <a:t>done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Reorganization of scope in software work packages 02, 03, 07 and </a:t>
            </a:r>
            <a:r>
              <a:rPr lang="en-US" sz="1600" dirty="0" smtClean="0"/>
              <a:t>08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Many in-kind activities progressing according to plan. A few new in-kind opportunities </a:t>
            </a:r>
            <a:r>
              <a:rPr lang="en-US" sz="1600" dirty="0" smtClean="0"/>
              <a:t>pursued</a:t>
            </a:r>
            <a:endParaRPr lang="en-US" sz="1600" dirty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600" dirty="0"/>
              <a:t>In-kind manager started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Material to SSM review delivered, work for next application is expected to start immediately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Radiation monitor purchase request for PSS1 is completed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First formal release of the ICS handbook [link], EPICS trainings procured and scheduled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42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37" y="3501007"/>
            <a:ext cx="471488" cy="30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74" y="1340768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2780928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4271565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2060848"/>
            <a:ext cx="471488" cy="30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48" y="548680"/>
            <a:ext cx="461964" cy="3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2" y="1556792"/>
            <a:ext cx="8875288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2500" b="1" dirty="0" smtClean="0"/>
              <a:t>Issues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/>
              <a:t>Several </a:t>
            </a:r>
            <a:r>
              <a:rPr lang="en-US" sz="2100" dirty="0"/>
              <a:t>ICS work packages continue flagging too low resource capacity to keep plan. Recruitments and consultant procurements are ongoing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/>
              <a:t>Projections </a:t>
            </a:r>
            <a:r>
              <a:rPr lang="en-US" sz="2100" dirty="0"/>
              <a:t>of in-kind volume shows that it will be difficult to reach the 50% ICS in-kind goal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Trying to recover delays (partially) caused by in-kind issues (Switzerland) which makes stakeholders nervous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No (effort) budget set aside for SSM application work in current plan. This can be a significant “competitor” for resource allocation during 2017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Long delays at Swedish migration authority for processing residence permits for non-EU employees restricts travel and is an obstacle to activities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43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noProof="0" dirty="0" smtClean="0"/>
              <a:t>Project status - summary</a:t>
            </a:r>
            <a:br>
              <a:rPr lang="en-GB" noProof="0" dirty="0" smtClean="0"/>
            </a:br>
            <a:r>
              <a:rPr lang="en-GB" sz="2400" noProof="0" dirty="0" smtClean="0"/>
              <a:t>Integrated Control Systems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38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67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Introduction/recap 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02 </a:t>
            </a:r>
            <a:r>
              <a:rPr lang="sv-SE" dirty="0" smtClean="0"/>
              <a:t>	Software </a:t>
            </a:r>
            <a:r>
              <a:rPr lang="sv-SE" dirty="0"/>
              <a:t>Applications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/>
          <p:cNvSpPr/>
          <p:nvPr/>
        </p:nvSpPr>
        <p:spPr>
          <a:xfrm>
            <a:off x="3881314" y="576761"/>
            <a:ext cx="1660695" cy="692001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ESS ERIC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BOARD OF DIRECTORS</a:t>
            </a:r>
            <a:br>
              <a:rPr lang="en-US" sz="1050" dirty="0" smtClean="0"/>
            </a:br>
            <a:r>
              <a:rPr lang="en-US" sz="1050" dirty="0" smtClean="0"/>
              <a:t>DIRECTOR GENERAL</a:t>
            </a:r>
            <a:endParaRPr lang="en-US" sz="1050" dirty="0"/>
          </a:p>
        </p:txBody>
      </p:sp>
      <p:sp>
        <p:nvSpPr>
          <p:cNvPr id="6" name="Process 5"/>
          <p:cNvSpPr/>
          <p:nvPr/>
        </p:nvSpPr>
        <p:spPr>
          <a:xfrm>
            <a:off x="2903653" y="2048041"/>
            <a:ext cx="1481599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MACHINES DIRECTORATE</a:t>
            </a:r>
            <a:endParaRPr lang="en-US" sz="1050" dirty="0"/>
          </a:p>
        </p:txBody>
      </p:sp>
      <p:sp>
        <p:nvSpPr>
          <p:cNvPr id="7" name="Process 6"/>
          <p:cNvSpPr/>
          <p:nvPr/>
        </p:nvSpPr>
        <p:spPr>
          <a:xfrm>
            <a:off x="5079428" y="2048041"/>
            <a:ext cx="1487098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SCIENCE DIRECTORATE</a:t>
            </a:r>
            <a:endParaRPr lang="en-US" sz="1050" dirty="0"/>
          </a:p>
        </p:txBody>
      </p:sp>
      <p:sp>
        <p:nvSpPr>
          <p:cNvPr id="8" name="Process 7"/>
          <p:cNvSpPr/>
          <p:nvPr/>
        </p:nvSpPr>
        <p:spPr>
          <a:xfrm>
            <a:off x="2908985" y="2662417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ACCELERATOR</a:t>
            </a:r>
            <a:endParaRPr lang="en-US" sz="900" dirty="0"/>
          </a:p>
        </p:txBody>
      </p:sp>
      <p:sp>
        <p:nvSpPr>
          <p:cNvPr id="9" name="Process 8"/>
          <p:cNvSpPr/>
          <p:nvPr/>
        </p:nvSpPr>
        <p:spPr>
          <a:xfrm>
            <a:off x="2913277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TARGET</a:t>
            </a:r>
            <a:endParaRPr lang="en-US" sz="900" dirty="0"/>
          </a:p>
        </p:txBody>
      </p:sp>
      <p:sp>
        <p:nvSpPr>
          <p:cNvPr id="11" name="Process 10"/>
          <p:cNvSpPr/>
          <p:nvPr/>
        </p:nvSpPr>
        <p:spPr>
          <a:xfrm>
            <a:off x="7216340" y="2048041"/>
            <a:ext cx="1501105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PROJECT SUPPORT &amp; ADMINISTRATION DIRECTORATE</a:t>
            </a:r>
            <a:endParaRPr lang="en-US" sz="1000" dirty="0"/>
          </a:p>
        </p:txBody>
      </p:sp>
      <p:sp>
        <p:nvSpPr>
          <p:cNvPr id="12" name="Process 11"/>
          <p:cNvSpPr/>
          <p:nvPr/>
        </p:nvSpPr>
        <p:spPr>
          <a:xfrm>
            <a:off x="820753" y="3722698"/>
            <a:ext cx="1465200" cy="322388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Communication</a:t>
            </a:r>
            <a:endParaRPr lang="en-US" sz="900" dirty="0"/>
          </a:p>
        </p:txBody>
      </p:sp>
      <p:sp>
        <p:nvSpPr>
          <p:cNvPr id="13" name="Process 12"/>
          <p:cNvSpPr/>
          <p:nvPr/>
        </p:nvSpPr>
        <p:spPr>
          <a:xfrm>
            <a:off x="818183" y="319620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Operations, ES &amp;H and QA</a:t>
            </a:r>
            <a:endParaRPr lang="en-US" sz="900" dirty="0"/>
          </a:p>
        </p:txBody>
      </p:sp>
      <p:sp>
        <p:nvSpPr>
          <p:cNvPr id="14" name="Process 13"/>
          <p:cNvSpPr/>
          <p:nvPr/>
        </p:nvSpPr>
        <p:spPr>
          <a:xfrm>
            <a:off x="818183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CONVENTIONAL FACILITIES</a:t>
            </a:r>
            <a:endParaRPr lang="en-US" sz="900" dirty="0"/>
          </a:p>
        </p:txBody>
      </p:sp>
      <p:sp>
        <p:nvSpPr>
          <p:cNvPr id="15" name="Process 14"/>
          <p:cNvSpPr/>
          <p:nvPr/>
        </p:nvSpPr>
        <p:spPr>
          <a:xfrm>
            <a:off x="7216338" y="3190050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HUMAN RESOURCES</a:t>
            </a:r>
            <a:endParaRPr lang="en-US" sz="900" dirty="0"/>
          </a:p>
        </p:txBody>
      </p:sp>
      <p:sp>
        <p:nvSpPr>
          <p:cNvPr id="16" name="Process 15"/>
          <p:cNvSpPr/>
          <p:nvPr/>
        </p:nvSpPr>
        <p:spPr>
          <a:xfrm>
            <a:off x="7216338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GENERAL SERVICES</a:t>
            </a:r>
            <a:endParaRPr lang="en-US" sz="900" dirty="0"/>
          </a:p>
        </p:txBody>
      </p:sp>
      <p:sp>
        <p:nvSpPr>
          <p:cNvPr id="17" name="Process 16"/>
          <p:cNvSpPr/>
          <p:nvPr/>
        </p:nvSpPr>
        <p:spPr>
          <a:xfrm>
            <a:off x="5089350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PROJECTS</a:t>
            </a:r>
            <a:endParaRPr lang="en-US" sz="900" dirty="0"/>
          </a:p>
        </p:txBody>
      </p:sp>
      <p:sp>
        <p:nvSpPr>
          <p:cNvPr id="18" name="Process 17"/>
          <p:cNvSpPr/>
          <p:nvPr/>
        </p:nvSpPr>
        <p:spPr>
          <a:xfrm>
            <a:off x="5094873" y="371919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ACTIVITIES</a:t>
            </a:r>
            <a:endParaRPr lang="en-US" sz="900" dirty="0"/>
          </a:p>
        </p:txBody>
      </p:sp>
      <p:sp>
        <p:nvSpPr>
          <p:cNvPr id="19" name="Process 18"/>
          <p:cNvSpPr/>
          <p:nvPr/>
        </p:nvSpPr>
        <p:spPr>
          <a:xfrm>
            <a:off x="5089358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TECHNOLOGIES</a:t>
            </a:r>
            <a:endParaRPr lang="en-US" sz="900" dirty="0"/>
          </a:p>
        </p:txBody>
      </p:sp>
      <p:sp>
        <p:nvSpPr>
          <p:cNvPr id="20" name="Process 19"/>
          <p:cNvSpPr/>
          <p:nvPr/>
        </p:nvSpPr>
        <p:spPr>
          <a:xfrm>
            <a:off x="5089355" y="2669879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INSTRUMENTS</a:t>
            </a:r>
            <a:endParaRPr lang="en-US" sz="900" dirty="0"/>
          </a:p>
        </p:txBody>
      </p:sp>
      <p:sp>
        <p:nvSpPr>
          <p:cNvPr id="21" name="Process 20"/>
          <p:cNvSpPr/>
          <p:nvPr/>
        </p:nvSpPr>
        <p:spPr>
          <a:xfrm>
            <a:off x="2912693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INTEGRATED CONTROL SYSTEM</a:t>
            </a:r>
            <a:endParaRPr lang="en-US" sz="900" dirty="0"/>
          </a:p>
        </p:txBody>
      </p:sp>
      <p:sp>
        <p:nvSpPr>
          <p:cNvPr id="22" name="Process 21"/>
          <p:cNvSpPr/>
          <p:nvPr/>
        </p:nvSpPr>
        <p:spPr>
          <a:xfrm>
            <a:off x="2913278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SYSTEMS ENGINEERING</a:t>
            </a:r>
            <a:endParaRPr lang="en-US" sz="900" dirty="0"/>
          </a:p>
        </p:txBody>
      </p:sp>
      <p:sp>
        <p:nvSpPr>
          <p:cNvPr id="23" name="Process 22"/>
          <p:cNvSpPr/>
          <p:nvPr/>
        </p:nvSpPr>
        <p:spPr>
          <a:xfrm>
            <a:off x="509487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DATA MANAGEMENT SOFTWARE CENTRE</a:t>
            </a:r>
            <a:endParaRPr lang="en-US" sz="900" dirty="0"/>
          </a:p>
        </p:txBody>
      </p:sp>
      <p:sp>
        <p:nvSpPr>
          <p:cNvPr id="24" name="Process 23"/>
          <p:cNvSpPr/>
          <p:nvPr/>
        </p:nvSpPr>
        <p:spPr>
          <a:xfrm>
            <a:off x="291486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ENGINEERING &amp; INTEGRATION SUPPORT</a:t>
            </a:r>
            <a:endParaRPr lang="en-US" sz="900" dirty="0"/>
          </a:p>
        </p:txBody>
      </p:sp>
      <p:sp>
        <p:nvSpPr>
          <p:cNvPr id="25" name="Process 24"/>
          <p:cNvSpPr/>
          <p:nvPr/>
        </p:nvSpPr>
        <p:spPr>
          <a:xfrm>
            <a:off x="7216341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COMMUNICATIONS &amp; EXTERNAL RELATIONS</a:t>
            </a:r>
            <a:endParaRPr lang="en-US" sz="900" dirty="0"/>
          </a:p>
        </p:txBody>
      </p:sp>
      <p:sp>
        <p:nvSpPr>
          <p:cNvPr id="26" name="Process 25"/>
          <p:cNvSpPr/>
          <p:nvPr/>
        </p:nvSpPr>
        <p:spPr>
          <a:xfrm>
            <a:off x="7216343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FINANCE</a:t>
            </a:r>
            <a:endParaRPr lang="en-US" sz="900" dirty="0"/>
          </a:p>
        </p:txBody>
      </p:sp>
      <p:sp>
        <p:nvSpPr>
          <p:cNvPr id="34" name="Process 33"/>
          <p:cNvSpPr/>
          <p:nvPr/>
        </p:nvSpPr>
        <p:spPr>
          <a:xfrm>
            <a:off x="7216338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INFORMATION TECHNOLOGY</a:t>
            </a:r>
            <a:endParaRPr lang="en-US" sz="900" dirty="0"/>
          </a:p>
        </p:txBody>
      </p:sp>
      <p:sp>
        <p:nvSpPr>
          <p:cNvPr id="35" name="Process 34"/>
          <p:cNvSpPr/>
          <p:nvPr/>
        </p:nvSpPr>
        <p:spPr>
          <a:xfrm>
            <a:off x="7220068" y="527917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LEGAL</a:t>
            </a:r>
            <a:endParaRPr lang="en-US" sz="900" dirty="0"/>
          </a:p>
        </p:txBody>
      </p:sp>
      <p:sp>
        <p:nvSpPr>
          <p:cNvPr id="36" name="Process 35"/>
          <p:cNvSpPr/>
          <p:nvPr/>
        </p:nvSpPr>
        <p:spPr>
          <a:xfrm>
            <a:off x="7216342" y="582481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SUPPLY, PROCUREMENT &amp; LOGISTICS</a:t>
            </a:r>
            <a:endParaRPr lang="en-US" sz="900" dirty="0"/>
          </a:p>
        </p:txBody>
      </p:sp>
      <p:cxnSp>
        <p:nvCxnSpPr>
          <p:cNvPr id="38" name="Elbow Connector 37"/>
          <p:cNvCxnSpPr>
            <a:stCxn id="4" idx="2"/>
          </p:cNvCxnSpPr>
          <p:nvPr/>
        </p:nvCxnSpPr>
        <p:spPr>
          <a:xfrm rot="5400000">
            <a:off x="4528859" y="1451039"/>
            <a:ext cx="365081" cy="527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711663" y="1864777"/>
            <a:ext cx="3255230" cy="183264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" idx="0"/>
          </p:cNvCxnSpPr>
          <p:nvPr/>
        </p:nvCxnSpPr>
        <p:spPr>
          <a:xfrm>
            <a:off x="3640482" y="1864777"/>
            <a:ext cx="3971" cy="18326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" idx="0"/>
          </p:cNvCxnSpPr>
          <p:nvPr/>
        </p:nvCxnSpPr>
        <p:spPr>
          <a:xfrm>
            <a:off x="5822977" y="1864776"/>
            <a:ext cx="0" cy="183265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11664" y="1519172"/>
            <a:ext cx="0" cy="34560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>
            <a:stCxn id="6" idx="1"/>
            <a:endCxn id="8" idx="1"/>
          </p:cNvCxnSpPr>
          <p:nvPr/>
        </p:nvCxnSpPr>
        <p:spPr>
          <a:xfrm rot="10800000" flipH="1" flipV="1">
            <a:off x="2903653" y="2265841"/>
            <a:ext cx="5332" cy="563976"/>
          </a:xfrm>
          <a:prstGeom prst="bentConnector3">
            <a:avLst>
              <a:gd name="adj1" fmla="val -4287322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endCxn id="9" idx="1"/>
          </p:cNvCxnSpPr>
          <p:nvPr/>
        </p:nvCxnSpPr>
        <p:spPr>
          <a:xfrm rot="16200000" flipH="1">
            <a:off x="2533671" y="2978665"/>
            <a:ext cx="523121" cy="23609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endCxn id="22" idx="1"/>
          </p:cNvCxnSpPr>
          <p:nvPr/>
        </p:nvCxnSpPr>
        <p:spPr>
          <a:xfrm rot="16200000" flipH="1">
            <a:off x="2538192" y="3502600"/>
            <a:ext cx="514080" cy="236092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>
            <a:endCxn id="21" idx="1"/>
          </p:cNvCxnSpPr>
          <p:nvPr/>
        </p:nvCxnSpPr>
        <p:spPr>
          <a:xfrm rot="16200000" flipH="1">
            <a:off x="2530408" y="4024463"/>
            <a:ext cx="529062" cy="235507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>
            <a:endCxn id="24" idx="1"/>
          </p:cNvCxnSpPr>
          <p:nvPr/>
        </p:nvCxnSpPr>
        <p:spPr>
          <a:xfrm rot="16200000" flipH="1">
            <a:off x="2535524" y="4548409"/>
            <a:ext cx="521000" cy="23767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/>
          <p:nvPr/>
        </p:nvCxnSpPr>
        <p:spPr>
          <a:xfrm rot="10800000" flipH="1" flipV="1">
            <a:off x="5079427" y="2265841"/>
            <a:ext cx="9927" cy="571438"/>
          </a:xfrm>
          <a:prstGeom prst="bentConnector3">
            <a:avLst>
              <a:gd name="adj1" fmla="val -2302811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>
            <a:endCxn id="19" idx="1"/>
          </p:cNvCxnSpPr>
          <p:nvPr/>
        </p:nvCxnSpPr>
        <p:spPr>
          <a:xfrm rot="16200000" flipH="1">
            <a:off x="4709719" y="2978632"/>
            <a:ext cx="523123" cy="236156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>
            <a:endCxn id="18" idx="1"/>
          </p:cNvCxnSpPr>
          <p:nvPr/>
        </p:nvCxnSpPr>
        <p:spPr>
          <a:xfrm rot="16200000" flipH="1">
            <a:off x="4709877" y="3501596"/>
            <a:ext cx="528321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endCxn id="17" idx="1"/>
          </p:cNvCxnSpPr>
          <p:nvPr/>
        </p:nvCxnSpPr>
        <p:spPr>
          <a:xfrm rot="16200000" flipH="1">
            <a:off x="4711198" y="4028596"/>
            <a:ext cx="520156" cy="23614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>
            <a:endCxn id="23" idx="1"/>
          </p:cNvCxnSpPr>
          <p:nvPr/>
        </p:nvCxnSpPr>
        <p:spPr>
          <a:xfrm rot="16200000" flipH="1">
            <a:off x="4713537" y="4546412"/>
            <a:ext cx="521000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11" idx="1"/>
            <a:endCxn id="16" idx="1"/>
          </p:cNvCxnSpPr>
          <p:nvPr/>
        </p:nvCxnSpPr>
        <p:spPr>
          <a:xfrm rot="10800000" flipV="1">
            <a:off x="7216338" y="2265840"/>
            <a:ext cx="2" cy="563977"/>
          </a:xfrm>
          <a:prstGeom prst="bentConnector3">
            <a:avLst>
              <a:gd name="adj1" fmla="val 11430100000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rot="16200000" flipH="1">
            <a:off x="6839359" y="2980471"/>
            <a:ext cx="527634" cy="226323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/>
          <p:nvPr/>
        </p:nvCxnSpPr>
        <p:spPr>
          <a:xfrm rot="16200000" flipH="1">
            <a:off x="6846138" y="3507481"/>
            <a:ext cx="514080" cy="226329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/>
          <p:nvPr/>
        </p:nvCxnSpPr>
        <p:spPr>
          <a:xfrm rot="16200000" flipH="1">
            <a:off x="6841749" y="4032156"/>
            <a:ext cx="522856" cy="22632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rot="16200000" flipH="1">
            <a:off x="6842675" y="4554084"/>
            <a:ext cx="521001" cy="226325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 rot="16200000" flipH="1">
            <a:off x="6845625" y="5072134"/>
            <a:ext cx="518831" cy="230055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/>
          <p:nvPr/>
        </p:nvCxnSpPr>
        <p:spPr>
          <a:xfrm rot="16200000" flipH="1">
            <a:off x="6830359" y="5606230"/>
            <a:ext cx="545636" cy="226330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11560" y="1864776"/>
            <a:ext cx="4099576" cy="1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1545" y="1844374"/>
            <a:ext cx="0" cy="2042219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12" idx="1"/>
          </p:cNvCxnSpPr>
          <p:nvPr/>
        </p:nvCxnSpPr>
        <p:spPr>
          <a:xfrm>
            <a:off x="601545" y="3883892"/>
            <a:ext cx="21920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1545" y="3359624"/>
            <a:ext cx="21920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11560" y="2843937"/>
            <a:ext cx="21920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71800" y="4149080"/>
            <a:ext cx="1750798" cy="52015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7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41784"/>
            <a:ext cx="7139136" cy="1143000"/>
          </a:xfrm>
        </p:spPr>
        <p:txBody>
          <a:bodyPr/>
          <a:lstStyle/>
          <a:p>
            <a:r>
              <a:rPr lang="en-US" dirty="0" smtClean="0"/>
              <a:t>ICS Project overview - highlights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36512" y="1412776"/>
            <a:ext cx="9073008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Highlights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Project proceeding into installation phase 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Recruitment and consultant </a:t>
            </a:r>
            <a:r>
              <a:rPr lang="en-US" sz="1600" dirty="0"/>
              <a:t>procurement </a:t>
            </a:r>
            <a:r>
              <a:rPr lang="en-US" sz="1600" dirty="0" smtClean="0"/>
              <a:t>activities are </a:t>
            </a:r>
            <a:r>
              <a:rPr lang="en-US" sz="1600" dirty="0"/>
              <a:t>progressing 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The commercial framework for Integration services is being evaluated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EAC </a:t>
            </a:r>
            <a:r>
              <a:rPr lang="en-US" sz="1600" dirty="0"/>
              <a:t>and Value engineering exercises </a:t>
            </a:r>
            <a:r>
              <a:rPr lang="en-US" sz="1600" dirty="0" smtClean="0"/>
              <a:t>made. Potentially affecting scope for ~9.2 M€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Operations </a:t>
            </a:r>
            <a:r>
              <a:rPr lang="en-US" sz="1600" dirty="0" smtClean="0"/>
              <a:t>planning and review completed in 2016-10 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Creation </a:t>
            </a:r>
            <a:r>
              <a:rPr lang="en-US" sz="1600" dirty="0"/>
              <a:t>of infrastructure group and transfer of resources from the controls software group done 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Reorganization </a:t>
            </a:r>
            <a:r>
              <a:rPr lang="en-US" sz="1600" dirty="0"/>
              <a:t>of scope in </a:t>
            </a:r>
            <a:r>
              <a:rPr lang="en-US" sz="1600" dirty="0" smtClean="0"/>
              <a:t>software work packages 02, 03</a:t>
            </a:r>
            <a:r>
              <a:rPr lang="en-US" sz="1600" dirty="0"/>
              <a:t>, 07 and 08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Many in-kind </a:t>
            </a:r>
            <a:r>
              <a:rPr lang="en-US" sz="1600" dirty="0"/>
              <a:t>activities progressing according to </a:t>
            </a:r>
            <a:r>
              <a:rPr lang="en-US" sz="1600" dirty="0" smtClean="0"/>
              <a:t>plan. A few new </a:t>
            </a:r>
            <a:r>
              <a:rPr lang="en-US" sz="1600" dirty="0"/>
              <a:t>in-kind opportunities </a:t>
            </a:r>
            <a:r>
              <a:rPr lang="en-US" sz="1600" dirty="0" smtClean="0"/>
              <a:t>pursued 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In-kind manager started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Material </a:t>
            </a:r>
            <a:r>
              <a:rPr lang="en-US" sz="1600" dirty="0"/>
              <a:t>to SSM review delivered, </a:t>
            </a:r>
            <a:r>
              <a:rPr lang="en-US" sz="1600" dirty="0" smtClean="0"/>
              <a:t>work for next application is </a:t>
            </a:r>
            <a:r>
              <a:rPr lang="en-US" sz="1600" dirty="0"/>
              <a:t>expected to start immediately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Radiation monitor purchase request for PSS1 </a:t>
            </a:r>
            <a:r>
              <a:rPr lang="en-US" sz="1600" dirty="0" smtClean="0"/>
              <a:t>is completed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First formal release of the ICS handbook [link], EPICS trainings procured and scheduled</a:t>
            </a:r>
          </a:p>
          <a:p>
            <a:pPr lvl="1">
              <a:spcBef>
                <a:spcPts val="600"/>
              </a:spcBef>
            </a:pPr>
            <a:endParaRPr lang="en-US" sz="14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* = more details in slides below or separate presentations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41784"/>
            <a:ext cx="7139136" cy="1143000"/>
          </a:xfrm>
        </p:spPr>
        <p:txBody>
          <a:bodyPr/>
          <a:lstStyle/>
          <a:p>
            <a:r>
              <a:rPr lang="en-US" dirty="0" smtClean="0"/>
              <a:t>ICS Project overview - issues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08" y="1412776"/>
            <a:ext cx="8589640" cy="48245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Issues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Several ICS work packages continue flagging too low resource capacity to keep plan. Recruitments and consultant procurements are ongoing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Projections </a:t>
            </a:r>
            <a:r>
              <a:rPr lang="en-US" sz="1600" dirty="0"/>
              <a:t>of in-kind volume shows that it will be difficult to reach the 50% ICS in-kind goal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Trying to recover delays (partially) caused by in-kind issues (Switzerland) which makes stakeholders nervous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No (effort) budget set aside for SSM application work in current plan. This can be a significant “competitor” for resource allocation during 2017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Long </a:t>
            </a:r>
            <a:r>
              <a:rPr lang="en-US" sz="1600" dirty="0"/>
              <a:t>delays at Swedish migration authority for processing residence permits for non-EU employees restricts travel and is an obstacle to </a:t>
            </a:r>
            <a:r>
              <a:rPr lang="en-US" sz="1600" dirty="0" smtClean="0"/>
              <a:t>activities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Re-made project plan finalized in 2016-09</a:t>
            </a:r>
          </a:p>
          <a:p>
            <a:r>
              <a:rPr lang="sv-SE" sz="2400" dirty="0" smtClean="0"/>
              <a:t>New plan being integrated and implemented</a:t>
            </a:r>
          </a:p>
          <a:p>
            <a:r>
              <a:rPr lang="sv-SE" sz="2400" dirty="0" smtClean="0"/>
              <a:t>Few issues with the plan as of yet</a:t>
            </a:r>
          </a:p>
          <a:p>
            <a:endParaRPr lang="sv-SE" sz="2400" dirty="0" smtClean="0"/>
          </a:p>
          <a:p>
            <a:r>
              <a:rPr lang="sv-SE" sz="2400" dirty="0" smtClean="0"/>
              <a:t>Meanwhile, scope changes have occured</a:t>
            </a:r>
          </a:p>
          <a:p>
            <a:pPr lvl="1"/>
            <a:r>
              <a:rPr lang="sv-SE" sz="2000" dirty="0" smtClean="0"/>
              <a:t>Work packages 02, 03, 07 and 08 have merged</a:t>
            </a:r>
          </a:p>
          <a:p>
            <a:pPr lvl="1"/>
            <a:r>
              <a:rPr lang="sv-SE" sz="2000" dirty="0" smtClean="0"/>
              <a:t>A ”value engineering” exercise is ongoing</a:t>
            </a:r>
          </a:p>
          <a:p>
            <a:pPr lvl="1"/>
            <a:r>
              <a:rPr lang="sv-SE" sz="2000" dirty="0" smtClean="0"/>
              <a:t>The transition to initial operations has been planned</a:t>
            </a:r>
            <a:endParaRPr lang="sv-SE" sz="2000" dirty="0"/>
          </a:p>
          <a:p>
            <a:endParaRPr lang="sv-SE" sz="2400" dirty="0"/>
          </a:p>
          <a:p>
            <a:r>
              <a:rPr lang="sv-SE" sz="2400" dirty="0" smtClean="0"/>
              <a:t>Current focus is installation planning</a:t>
            </a:r>
          </a:p>
          <a:p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45" y="1432706"/>
            <a:ext cx="2160000" cy="152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3045013"/>
            <a:ext cx="2160000" cy="146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4586486"/>
            <a:ext cx="2160000" cy="150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8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3523</Words>
  <Application>Microsoft Macintosh PowerPoint</Application>
  <PresentationFormat>On-screen Show (4:3)</PresentationFormat>
  <Paragraphs>768</Paragraphs>
  <Slides>44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Helvetica Neue Light</vt:lpstr>
      <vt:lpstr>TitilliumText22L 800 wt</vt:lpstr>
      <vt:lpstr>Arial</vt:lpstr>
      <vt:lpstr>Office Theme</vt:lpstr>
      <vt:lpstr>TAC 15 - ICS overview Integrated Control Systems</vt:lpstr>
      <vt:lpstr>TAC 15 - Integrated Control Systems</vt:lpstr>
      <vt:lpstr>TAC 15 - Integrated Control Systems</vt:lpstr>
      <vt:lpstr>ESS/ICS high level description</vt:lpstr>
      <vt:lpstr>Introduction/recap ICS Project scope</vt:lpstr>
      <vt:lpstr>PowerPoint Presentation</vt:lpstr>
      <vt:lpstr>ICS Project overview - highlights</vt:lpstr>
      <vt:lpstr>ICS Project overview - issues</vt:lpstr>
      <vt:lpstr>Project plan</vt:lpstr>
      <vt:lpstr>ICS Project Status by work package Snapshot from w1713</vt:lpstr>
      <vt:lpstr>Estimate at completion - unplanned cost</vt:lpstr>
      <vt:lpstr>Risk register</vt:lpstr>
      <vt:lpstr>ICS Organization 2017-04</vt:lpstr>
      <vt:lpstr>Main priorities in 2017</vt:lpstr>
      <vt:lpstr>TAC 15 - Integrated Control Systems</vt:lpstr>
      <vt:lpstr>PowerPoint Presentation</vt:lpstr>
      <vt:lpstr>ESS operations review 2016-10</vt:lpstr>
      <vt:lpstr>ICS Operation responsibilities (1) </vt:lpstr>
      <vt:lpstr>ICS Operation responsibilities (2) </vt:lpstr>
      <vt:lpstr>Benchmarking</vt:lpstr>
      <vt:lpstr>Needed competences for ICS Operation</vt:lpstr>
      <vt:lpstr>Proposed organizational solution</vt:lpstr>
      <vt:lpstr>Operations estimate summary</vt:lpstr>
      <vt:lpstr>PowerPoint Presentation</vt:lpstr>
      <vt:lpstr>Charge for ESS Value engineering</vt:lpstr>
      <vt:lpstr>Value engineering initiative</vt:lpstr>
      <vt:lpstr>ICS Value engineering summary</vt:lpstr>
      <vt:lpstr>Phased approach for ending construction</vt:lpstr>
      <vt:lpstr>Initial Operations planning</vt:lpstr>
      <vt:lpstr>PowerPoint Presentation</vt:lpstr>
      <vt:lpstr>Software scope reorganization </vt:lpstr>
      <vt:lpstr>ICS reporting and meeting schedule</vt:lpstr>
      <vt:lpstr>ICS documentation management</vt:lpstr>
      <vt:lpstr>TAC 15 - Integrated Control Systems</vt:lpstr>
      <vt:lpstr>ICS in-kind status 2017-04</vt:lpstr>
      <vt:lpstr>ICS in-kind status</vt:lpstr>
      <vt:lpstr>ICS in-kind portfolio development</vt:lpstr>
      <vt:lpstr>ICS In-kind partners</vt:lpstr>
      <vt:lpstr>TAC 15 - Integrated Control Systems</vt:lpstr>
      <vt:lpstr>Responses to TAC 14 recommendations Integrated Control Systems</vt:lpstr>
      <vt:lpstr>TAC 15 - Integrated Control Systems</vt:lpstr>
      <vt:lpstr>Project status - summary Integrated Control Systems</vt:lpstr>
      <vt:lpstr>Project status - summary Integrated Control Systems</vt:lpstr>
      <vt:lpstr>ICS vision and mission statements</vt:lpstr>
    </vt:vector>
  </TitlesOfParts>
  <Manager>Henrik.Carling@esss.se</Manager>
  <Company>ESS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15 ICS overview</dc:title>
  <dc:creator>Henrik.Carling@esss.se</dc:creator>
  <cp:keywords>TAC 15</cp:keywords>
  <cp:lastModifiedBy>Microsoft Office User</cp:lastModifiedBy>
  <cp:revision>90</cp:revision>
  <dcterms:created xsi:type="dcterms:W3CDTF">2013-10-29T16:05:10Z</dcterms:created>
  <dcterms:modified xsi:type="dcterms:W3CDTF">2017-03-31T06:23:32Z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2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Sep 26, 2016</vt:lpwstr>
  </property>
  <property fmtid="{D5CDD505-2E9C-101B-9397-08002B2CF9AE}" pid="6" name="MXActual_state_Release">
    <vt:lpwstr>Oct 5, 2016</vt:lpwstr>
  </property>
  <property fmtid="{D5CDD505-2E9C-101B-9397-08002B2CF9AE}" pid="7" name="MXApprover">
    <vt:lpwstr/>
  </property>
  <property fmtid="{D5CDD505-2E9C-101B-9397-08002B2CF9AE}" pid="8" name="MXAuthor">
    <vt:lpwstr>Carling, Henrik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Released</vt:lpwstr>
  </property>
  <property fmtid="{D5CDD505-2E9C-101B-9397-08002B2CF9AE}" pid="14" name="MXDescription">
    <vt:lpwstr>ICS overview and status presentation for TAC 15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Mar 27, 2017</vt:lpwstr>
  </property>
  <property fmtid="{D5CDD505-2E9C-101B-9397-08002B2CF9AE}" pid="19" name="MXEmail">
    <vt:lpwstr>Henrik.Carling@esss.se</vt:lpwstr>
  </property>
  <property fmtid="{D5CDD505-2E9C-101B-9397-08002B2CF9AE}" pid="20" name="MXess_LevelOfMaturity">
    <vt:lpwstr/>
  </property>
  <property fmtid="{D5CDD505-2E9C-101B-9397-08002B2CF9AE}" pid="21" name="MXFirstName">
    <vt:lpwstr>Henrik</vt:lpwstr>
  </property>
  <property fmtid="{D5CDD505-2E9C-101B-9397-08002B2CF9AE}" pid="22" name="MXIs Version Object">
    <vt:lpwstr>False</vt:lpwstr>
  </property>
  <property fmtid="{D5CDD505-2E9C-101B-9397-08002B2CF9AE}" pid="23" name="MXLanguage">
    <vt:lpwstr>English</vt:lpwstr>
  </property>
  <property fmtid="{D5CDD505-2E9C-101B-9397-08002B2CF9AE}" pid="24" name="MXLastName">
    <vt:lpwstr>Carling</vt:lpwstr>
  </property>
  <property fmtid="{D5CDD505-2E9C-101B-9397-08002B2CF9AE}" pid="25" name="MXLatestVersion">
    <vt:lpwstr>2</vt:lpwstr>
  </property>
  <property fmtid="{D5CDD505-2E9C-101B-9397-08002B2CF9AE}" pid="26" name="MXLegacy Id">
    <vt:lpwstr/>
  </property>
  <property fmtid="{D5CDD505-2E9C-101B-9397-08002B2CF9AE}" pid="27" name="MXLink">
    <vt:lpwstr/>
  </property>
  <property fmtid="{D5CDD505-2E9C-101B-9397-08002B2CF9AE}" pid="28" name="MXMiddleName">
    <vt:lpwstr>Unknown</vt:lpwstr>
  </property>
  <property fmtid="{D5CDD505-2E9C-101B-9397-08002B2CF9AE}" pid="29" name="MXMove Files To Version">
    <vt:lpwstr>False</vt:lpwstr>
  </property>
  <property fmtid="{D5CDD505-2E9C-101B-9397-08002B2CF9AE}" pid="30" name="MXName">
    <vt:lpwstr>ESS-0102674</vt:lpwstr>
  </property>
  <property fmtid="{D5CDD505-2E9C-101B-9397-08002B2CF9AE}" pid="31" name="MXOriginator">
    <vt:lpwstr>henrikcarling</vt:lpwstr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Mar 27, 2017</vt:lpwstr>
  </property>
  <property fmtid="{D5CDD505-2E9C-101B-9397-08002B2CF9AE}" pid="35" name="MXPrinted Version">
    <vt:lpwstr>(2)</vt:lpwstr>
  </property>
  <property fmtid="{D5CDD505-2E9C-101B-9397-08002B2CF9AE}" pid="36" name="MXReference">
    <vt:lpwstr/>
  </property>
  <property fmtid="{D5CDD505-2E9C-101B-9397-08002B2CF9AE}" pid="37" name="MXRev">
    <vt:lpwstr>1</vt:lpwstr>
  </property>
  <property fmtid="{D5CDD505-2E9C-101B-9397-08002B2CF9AE}" pid="38" name="MXRevision">
    <vt:lpwstr>1</vt:lpwstr>
  </property>
  <property fmtid="{D5CDD505-2E9C-101B-9397-08002B2CF9AE}" pid="39" name="MXSignatures_state_Obsolete">
    <vt:lpwstr/>
  </property>
  <property fmtid="{D5CDD505-2E9C-101B-9397-08002B2CF9AE}" pid="40" name="MXSignatures_state_Preliminary">
    <vt:lpwstr/>
  </property>
  <property fmtid="{D5CDD505-2E9C-101B-9397-08002B2CF9AE}" pid="41" name="MXSignatures_state_Release">
    <vt:lpwstr/>
  </property>
  <property fmtid="{D5CDD505-2E9C-101B-9397-08002B2CF9AE}" pid="42" name="MXSubmitter">
    <vt:lpwstr>Carling, Henrik</vt:lpwstr>
  </property>
  <property fmtid="{D5CDD505-2E9C-101B-9397-08002B2CF9AE}" pid="43" name="MXSuspend Versioning">
    <vt:lpwstr>False</vt:lpwstr>
  </property>
  <property fmtid="{D5CDD505-2E9C-101B-9397-08002B2CF9AE}" pid="44" name="MXTitle">
    <vt:lpwstr>ICS overview and status - TAC 15</vt:lpwstr>
  </property>
  <property fmtid="{D5CDD505-2E9C-101B-9397-08002B2CF9AE}" pid="45" name="MXTVADummy1">
    <vt:lpwstr/>
  </property>
  <property fmtid="{D5CDD505-2E9C-101B-9397-08002B2CF9AE}" pid="46" name="MXTVADummy2">
    <vt:lpwstr/>
  </property>
  <property fmtid="{D5CDD505-2E9C-101B-9397-08002B2CF9AE}" pid="47" name="MXTVADummy3">
    <vt:lpwstr/>
  </property>
  <property fmtid="{D5CDD505-2E9C-101B-9397-08002B2CF9AE}" pid="48" name="MXType">
    <vt:lpwstr>dmg_Presentation</vt:lpwstr>
  </property>
  <property fmtid="{D5CDD505-2E9C-101B-9397-08002B2CF9AE}" pid="49" name="MXType.Localized">
    <vt:lpwstr>Presentation</vt:lpwstr>
  </property>
  <property fmtid="{D5CDD505-2E9C-101B-9397-08002B2CF9AE}" pid="50" name="MXUser">
    <vt:lpwstr>henrikcarling</vt:lpwstr>
  </property>
  <property fmtid="{D5CDD505-2E9C-101B-9397-08002B2CF9AE}" pid="51" name="MXVersion">
    <vt:lpwstr>2</vt:lpwstr>
  </property>
</Properties>
</file>