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71" r:id="rId5"/>
    <p:sldId id="265" r:id="rId6"/>
    <p:sldId id="270" r:id="rId7"/>
    <p:sldId id="272" r:id="rId8"/>
    <p:sldId id="264" r:id="rId9"/>
    <p:sldId id="267" r:id="rId10"/>
    <p:sldId id="268" r:id="rId11"/>
    <p:sldId id="283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50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05/04/2017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05/04/2017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Digital Platform system overview, variants and status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Daniel Piso Fern</a:t>
            </a:r>
            <a:r>
              <a:rPr lang="en-GB" sz="2000" dirty="0" smtClean="0">
                <a:solidFill>
                  <a:schemeClr val="bg1"/>
                </a:solidFill>
                <a:latin typeface="Calibri"/>
              </a:rPr>
              <a:t>ández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Hardware &amp; Integration Group Leader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5 April,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Hardware</a:t>
            </a:r>
            <a:br>
              <a:rPr lang="en-US" dirty="0" smtClean="0"/>
            </a:br>
            <a:r>
              <a:rPr lang="en-US" sz="2400" dirty="0" smtClean="0"/>
              <a:t>IFC1420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28938"/>
              </p:ext>
            </p:extLst>
          </p:nvPr>
        </p:nvGraphicFramePr>
        <p:xfrm>
          <a:off x="1043609" y="4365104"/>
          <a:ext cx="5040559" cy="1299210"/>
        </p:xfrm>
        <a:graphic>
          <a:graphicData uri="http://schemas.openxmlformats.org/drawingml/2006/table">
            <a:tbl>
              <a:tblPr/>
              <a:tblGrid>
                <a:gridCol w="288031"/>
                <a:gridCol w="552334"/>
                <a:gridCol w="2183970"/>
                <a:gridCol w="576064"/>
                <a:gridCol w="648072"/>
                <a:gridCol w="792088"/>
              </a:tblGrid>
              <a:tr h="1714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Id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Stage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Deliverable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Responsible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Status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2.0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IFC1420 Technical proposal and development plan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2016-06-01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2.1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IFC1420 Preliminary design review report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2016-07-04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Delayed</a:t>
                      </a:r>
                      <a:endParaRPr lang="sv-SE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2.2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IFC1420 Critical design review report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2016-10-10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Delayed</a:t>
                      </a:r>
                      <a:endParaRPr lang="sv-SE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2.3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IFC1420 prototype delivery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2017-01-09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Delayed</a:t>
                      </a:r>
                      <a:endParaRPr lang="sv-SE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2.4 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Initiate procurement</a:t>
                      </a:r>
                      <a:r>
                        <a:rPr lang="en-US" sz="800" baseline="0" dirty="0" smtClean="0">
                          <a:effectLst/>
                          <a:latin typeface="Calibri"/>
                        </a:rPr>
                        <a:t> of IFC1420 production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2017-03-06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Delayed</a:t>
                      </a:r>
                      <a:endParaRPr lang="sv-SE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2.5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of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IFC1420 - Batch 1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2017-08-01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Probable</a:t>
                      </a:r>
                      <a:r>
                        <a:rPr lang="en-US" sz="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Delay</a:t>
                      </a:r>
                      <a:endParaRPr lang="sv-SE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2.6 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IFC1420 - Batch 2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2018-02-01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 track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2.7 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IFC1420 - Batch 3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2018-06-01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  <a:r>
                        <a:rPr lang="en-US" sz="800" b="1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 track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4050269" cy="11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Integrated control </a:t>
            </a:r>
            <a:r>
              <a:rPr lang="en-GB" noProof="0" dirty="0" err="1" smtClean="0"/>
              <a:t>syste</a:t>
            </a:r>
            <a:r>
              <a:rPr lang="en-GB" dirty="0"/>
              <a:t>m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925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Overview</a:t>
            </a:r>
            <a:br>
              <a:rPr lang="sv-SE" sz="2800" dirty="0" smtClean="0"/>
            </a:br>
            <a:r>
              <a:rPr lang="sv-SE" sz="20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35488" y="1479068"/>
            <a:ext cx="4608512" cy="5118284"/>
          </a:xfrm>
        </p:spPr>
        <p:txBody>
          <a:bodyPr>
            <a:noAutofit/>
          </a:bodyPr>
          <a:lstStyle/>
          <a:p>
            <a:pPr marL="180975" lvl="1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digital platform includes</a:t>
            </a:r>
          </a:p>
          <a:p>
            <a:pPr marL="358775" lvl="2" indent="-179388"/>
            <a:r>
              <a:rPr lang="en-US" sz="1600" b="1" dirty="0" smtClean="0">
                <a:solidFill>
                  <a:schemeClr val="tx1"/>
                </a:solidFill>
              </a:rPr>
              <a:t>Hardware </a:t>
            </a:r>
            <a:r>
              <a:rPr lang="en-US" sz="1600" dirty="0" smtClean="0"/>
              <a:t>- a </a:t>
            </a:r>
            <a:r>
              <a:rPr lang="en-US" sz="1600" dirty="0" smtClean="0">
                <a:solidFill>
                  <a:schemeClr val="tx1"/>
                </a:solidFill>
              </a:rPr>
              <a:t>custom made </a:t>
            </a:r>
            <a:r>
              <a:rPr lang="en-US" sz="1600" dirty="0" smtClean="0"/>
              <a:t>single board computer </a:t>
            </a:r>
            <a:r>
              <a:rPr lang="en-US" sz="1600" dirty="0" smtClean="0">
                <a:solidFill>
                  <a:schemeClr val="tx1"/>
                </a:solidFill>
              </a:rPr>
              <a:t>based on MTCA for </a:t>
            </a:r>
            <a:r>
              <a:rPr lang="en-US" sz="1600" dirty="0">
                <a:solidFill>
                  <a:schemeClr val="tx1"/>
                </a:solidFill>
              </a:rPr>
              <a:t>applications </a:t>
            </a:r>
            <a:r>
              <a:rPr lang="en-US" sz="1600" dirty="0" smtClean="0">
                <a:solidFill>
                  <a:schemeClr val="tx1"/>
                </a:solidFill>
              </a:rPr>
              <a:t>with data acquisition exceeding 100 kHz.</a:t>
            </a:r>
          </a:p>
          <a:p>
            <a:pPr marL="358775" lvl="2" indent="-179388"/>
            <a:endParaRPr lang="en-US" sz="1600" dirty="0" smtClean="0"/>
          </a:p>
          <a:p>
            <a:pPr marL="358775" lvl="2" indent="-179388"/>
            <a:r>
              <a:rPr lang="en-US" sz="1600" b="1" dirty="0" smtClean="0"/>
              <a:t>Firmware</a:t>
            </a:r>
            <a:r>
              <a:rPr lang="en-US" sz="1600" dirty="0" smtClean="0"/>
              <a:t> - FPGA </a:t>
            </a:r>
            <a:r>
              <a:rPr lang="en-US" sz="1600" dirty="0"/>
              <a:t>will have a complete application development environment, such that the firmware development is standardize the interfaces between the FPGA and the CPU through the </a:t>
            </a:r>
            <a:r>
              <a:rPr lang="en-US" sz="1600" dirty="0" err="1"/>
              <a:t>PCIe</a:t>
            </a:r>
            <a:r>
              <a:rPr lang="en-US" sz="1600" dirty="0"/>
              <a:t> bus.</a:t>
            </a:r>
          </a:p>
          <a:p>
            <a:pPr marL="358775" lvl="2" indent="-179388"/>
            <a:endParaRPr lang="en-US" sz="1600" b="1" dirty="0" smtClean="0"/>
          </a:p>
          <a:p>
            <a:pPr marL="358775" lvl="2" indent="-179388"/>
            <a:r>
              <a:rPr lang="en-US" sz="1600" b="1" dirty="0" smtClean="0"/>
              <a:t>Software</a:t>
            </a:r>
            <a:r>
              <a:rPr lang="en-US" sz="1600" dirty="0" smtClean="0"/>
              <a:t> - The </a:t>
            </a:r>
            <a:r>
              <a:rPr lang="en-US" sz="1600" dirty="0"/>
              <a:t>CPU will run EPICS </a:t>
            </a:r>
            <a:r>
              <a:rPr lang="en-US" sz="1600" dirty="0" smtClean="0"/>
              <a:t>and ICS provides the integration needed for all the applications and different FMC IO modules</a:t>
            </a:r>
          </a:p>
          <a:p>
            <a:pPr marL="538163" lvl="3" indent="-179388"/>
            <a:r>
              <a:rPr lang="en-US" sz="1400" dirty="0" smtClean="0"/>
              <a:t>Kernel drivers</a:t>
            </a:r>
          </a:p>
          <a:p>
            <a:pPr marL="538163" lvl="3" indent="-179388"/>
            <a:r>
              <a:rPr lang="en-US" sz="1400" dirty="0" smtClean="0"/>
              <a:t>User Space drivers</a:t>
            </a:r>
          </a:p>
          <a:p>
            <a:pPr marL="538163" lvl="3" indent="-179388"/>
            <a:r>
              <a:rPr lang="en-US" sz="1400" dirty="0" smtClean="0"/>
              <a:t>EPICS Device Support</a:t>
            </a:r>
          </a:p>
          <a:p>
            <a:pPr marL="180975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3086"/>
            <a:ext cx="838043" cy="7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br>
              <a:rPr lang="en-GB" dirty="0" smtClean="0"/>
            </a:br>
            <a:r>
              <a:rPr lang="en-GB" sz="2400" dirty="0" smtClean="0"/>
              <a:t>High-Level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 ESS standard form factor for high-speed digital acquisition is  mTCA.4. The standard is new and still needs some work in different areas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Maintainability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Interoperability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ong-term sustainability.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main requirements driving the design of the digital platform are: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sv-SE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At </a:t>
            </a:r>
            <a:r>
              <a:rPr lang="sl-SI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2.86 ms pulses@14 Hz : 4% duty cycle</a:t>
            </a:r>
            <a:r>
              <a:rPr lang="sv-SE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it is a</a:t>
            </a:r>
            <a:r>
              <a:rPr lang="sl-SI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sl-SI" sz="16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lot</a:t>
            </a:r>
            <a:r>
              <a:rPr lang="sl-SI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of raw 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data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Local processing will be used, but also there is a substantial need for data correlation and troubleshooting.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Interfaces to Beam Interlock System are crucial</a:t>
            </a:r>
          </a:p>
          <a:p>
            <a:pPr marL="801830" lvl="1" indent="-401780" defTabSz="6429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We have collected needs for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Acquisition (ADC sampling)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up to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~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1 GSPS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Controller Board for 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sv-SE" sz="3700" dirty="0"/>
              <a:t>The Digital Controller Board will be designed in two </a:t>
            </a:r>
            <a:r>
              <a:rPr lang="sv-SE" sz="3700" dirty="0" smtClean="0"/>
              <a:t>variants</a:t>
            </a:r>
          </a:p>
          <a:p>
            <a:pPr lvl="1"/>
            <a:r>
              <a:rPr lang="sv-SE" sz="3400" dirty="0" smtClean="0"/>
              <a:t>One </a:t>
            </a:r>
            <a:r>
              <a:rPr lang="sv-SE" sz="3400" dirty="0"/>
              <a:t>dual FMC carrier – IFC1410</a:t>
            </a:r>
          </a:p>
          <a:p>
            <a:pPr lvl="1"/>
            <a:r>
              <a:rPr lang="sv-SE" sz="3400" dirty="0"/>
              <a:t>One with 10 channel analog I/O through Zone 3 and single FMC slot –</a:t>
            </a:r>
            <a:r>
              <a:rPr lang="sv-SE" sz="3400" dirty="0" smtClean="0"/>
              <a:t>IFC1420</a:t>
            </a:r>
          </a:p>
          <a:p>
            <a:pPr marL="457200" lvl="1" indent="0">
              <a:buNone/>
            </a:pPr>
            <a:endParaRPr lang="sv-SE" sz="3400" dirty="0"/>
          </a:p>
          <a:p>
            <a:r>
              <a:rPr lang="sv-SE" sz="3700" dirty="0"/>
              <a:t>Main characteristics:</a:t>
            </a:r>
          </a:p>
          <a:p>
            <a:pPr lvl="1"/>
            <a:r>
              <a:rPr lang="sv-SE" sz="3400" dirty="0"/>
              <a:t>Freescale QorIQ T2081 processor</a:t>
            </a:r>
          </a:p>
          <a:p>
            <a:pPr lvl="1"/>
            <a:r>
              <a:rPr lang="sv-SE" sz="3400" dirty="0"/>
              <a:t>Dual HPC VITA-57.1-compliant FMC slots</a:t>
            </a:r>
          </a:p>
          <a:p>
            <a:pPr lvl="1"/>
            <a:r>
              <a:rPr lang="sv-SE" sz="3400" dirty="0"/>
              <a:t>Xilinx Kintex UltraScale KU040</a:t>
            </a:r>
          </a:p>
          <a:p>
            <a:pPr lvl="1"/>
            <a:r>
              <a:rPr lang="sv-SE" sz="3400" dirty="0"/>
              <a:t>2x XFI 10G Ethernet </a:t>
            </a:r>
            <a:r>
              <a:rPr lang="sv-SE" sz="3400" dirty="0" smtClean="0"/>
              <a:t>links</a:t>
            </a:r>
          </a:p>
          <a:p>
            <a:pPr marL="457200" lvl="1" indent="0">
              <a:buNone/>
            </a:pPr>
            <a:endParaRPr lang="sv-SE" sz="3400" dirty="0"/>
          </a:p>
          <a:p>
            <a:r>
              <a:rPr lang="sv-SE" sz="3700" dirty="0"/>
              <a:t>AMC Interface</a:t>
            </a:r>
          </a:p>
          <a:p>
            <a:pPr lvl="1"/>
            <a:r>
              <a:rPr lang="sv-SE" sz="3400" dirty="0"/>
              <a:t>Port 0: AMC.2-compliant gigabit Ethernet link with the processor</a:t>
            </a:r>
          </a:p>
          <a:p>
            <a:pPr lvl="1"/>
            <a:r>
              <a:rPr lang="sv-SE" sz="3400" dirty="0"/>
              <a:t>Ports 4-7: AMC.1-compliant PCI express x4 Gen3 link with the FPGA Processing Unit</a:t>
            </a:r>
          </a:p>
          <a:p>
            <a:pPr lvl="1"/>
            <a:r>
              <a:rPr lang="sv-SE" sz="3400" dirty="0"/>
              <a:t>Ports 12 to 15: point-to-point LVDS links with the FPGA Processing Unit</a:t>
            </a:r>
          </a:p>
          <a:p>
            <a:pPr lvl="1"/>
            <a:r>
              <a:rPr lang="sv-SE" sz="3400" dirty="0"/>
              <a:t>Port 17 to 20: shared bus M-LVDS links with the FPGA Processing Unit</a:t>
            </a:r>
          </a:p>
          <a:p>
            <a:endParaRPr lang="sv-SE" sz="3700" dirty="0"/>
          </a:p>
          <a:p>
            <a:r>
              <a:rPr lang="sv-SE" sz="3700" dirty="0"/>
              <a:t>IFC1410 applies to</a:t>
            </a:r>
          </a:p>
          <a:p>
            <a:pPr lvl="1"/>
            <a:r>
              <a:rPr lang="sv-SE" sz="3400" dirty="0"/>
              <a:t>RF Local Protection System</a:t>
            </a:r>
          </a:p>
          <a:p>
            <a:pPr lvl="1"/>
            <a:r>
              <a:rPr lang="sv-SE" sz="3400" dirty="0"/>
              <a:t>Faraday Cup</a:t>
            </a:r>
          </a:p>
          <a:p>
            <a:pPr lvl="1"/>
            <a:r>
              <a:rPr lang="sv-SE" sz="3400" dirty="0"/>
              <a:t>Emittance Meter Unit</a:t>
            </a:r>
          </a:p>
          <a:p>
            <a:pPr lvl="1"/>
            <a:r>
              <a:rPr lang="sv-SE" sz="3400" dirty="0"/>
              <a:t>Wire Scanner, etc.</a:t>
            </a:r>
          </a:p>
          <a:p>
            <a:endParaRPr lang="sv-SE" sz="3700" dirty="0"/>
          </a:p>
          <a:p>
            <a:r>
              <a:rPr lang="sv-SE" sz="3700" dirty="0"/>
              <a:t>IFC1420 applies to</a:t>
            </a:r>
          </a:p>
          <a:p>
            <a:pPr lvl="1"/>
            <a:r>
              <a:rPr lang="sv-SE" sz="3400" dirty="0"/>
              <a:t>Beam Position Monitor</a:t>
            </a:r>
          </a:p>
          <a:p>
            <a:pPr lvl="1"/>
            <a:r>
              <a:rPr lang="sv-SE" sz="3400" dirty="0"/>
              <a:t>Low Level RF</a:t>
            </a:r>
          </a:p>
          <a:p>
            <a:endParaRPr lang="sv-SE" sz="3700" dirty="0"/>
          </a:p>
          <a:p>
            <a:r>
              <a:rPr lang="sv-SE" sz="3700" dirty="0"/>
              <a:t>Backup solutions have been identified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918970" cy="24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84512"/>
            <a:ext cx="2836973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 deliveries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ESS/PSI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92101"/>
              </p:ext>
            </p:extLst>
          </p:nvPr>
        </p:nvGraphicFramePr>
        <p:xfrm>
          <a:off x="755576" y="2204864"/>
          <a:ext cx="7704858" cy="3802380"/>
        </p:xfrm>
        <a:graphic>
          <a:graphicData uri="http://schemas.openxmlformats.org/drawingml/2006/table">
            <a:tbl>
              <a:tblPr/>
              <a:tblGrid>
                <a:gridCol w="1476547"/>
                <a:gridCol w="1476545"/>
                <a:gridCol w="2311894"/>
                <a:gridCol w="567662"/>
                <a:gridCol w="1872210"/>
              </a:tblGrid>
              <a:tr h="0">
                <a:tc>
                  <a:txBody>
                    <a:bodyPr/>
                    <a:lstStyle/>
                    <a:p>
                      <a:endParaRPr lang="sv-SE" sz="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Calibri"/>
                        </a:rPr>
                        <a:t>Deliverable</a:t>
                      </a:r>
                      <a:endParaRPr lang="sv-SE" sz="9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Responsible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Comments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0">
                <a:tc rowSpan="17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n-lt"/>
                        </a:rPr>
                        <a:t>Hardware</a:t>
                      </a:r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/>
                        </a:rPr>
                        <a:t>IFC1410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IFC1410 Technical Proposal and Development Plan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ESS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Done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IFC1410 Preliminary</a:t>
                      </a:r>
                      <a:r>
                        <a:rPr lang="en-US" sz="800" baseline="0" dirty="0" smtClean="0"/>
                        <a:t> Design Review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ESS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Done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IFC1410 Critical</a:t>
                      </a:r>
                      <a:r>
                        <a:rPr lang="en-US" sz="800" baseline="0" dirty="0" smtClean="0"/>
                        <a:t> Design Review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ESS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Done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v-SE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TOSCA III Training Session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ESS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Done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v-SE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IFC1410/RXI1460 prototype delivery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PSI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Done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Initiate procurement of IFC1410 and RXI1460 production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Done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IFC1410 and RXI1460 - Batch 1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IFC1410 and RXI1460 - Batch 2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IFC1410 and RXI1460 - Batch 3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/>
                        </a:rPr>
                        <a:t>IFC1420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IFC1420 Technical proposal and development plan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Done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IFC1420 Preliminary design review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IFC1420 Critical design review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IFC1420 prototype delivery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Initiate procurement of IFC1420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IFC1420 - Batch 1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IFC1420 - Batch 2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Series production of IFC1420 - Batch 3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/>
                        </a:rPr>
                        <a:t>Software/firmware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/>
                        </a:rPr>
                        <a:t>IFC1410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 software/firmware starter pack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Done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EPICS on IFC1410 platform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Partially Done at ESS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IFC1410 EPICS maturation support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IFC1410 ICS integration support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IFC1410 device drivers test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IFC1410/IFC1420 test environment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First Hardware sent to PSI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/>
                        </a:rPr>
                        <a:t>IFC1420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Porting of starter pack to IFC14xx series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IFC1420 device drivers test report</a:t>
                      </a:r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PSI</a:t>
                      </a:r>
                      <a:endParaRPr lang="sv-SE" sz="800" dirty="0" smtClean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IFC1410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9 </a:t>
            </a:r>
            <a:r>
              <a:rPr lang="en-US" sz="2400" dirty="0"/>
              <a:t>x IFC_1410 </a:t>
            </a:r>
            <a:r>
              <a:rPr lang="en-US" sz="2400" dirty="0" smtClean="0"/>
              <a:t>units </a:t>
            </a:r>
            <a:r>
              <a:rPr lang="en-US" sz="2400" dirty="0"/>
              <a:t>delivered to </a:t>
            </a:r>
            <a:r>
              <a:rPr lang="en-US" sz="2400" dirty="0" smtClean="0"/>
              <a:t>ESS</a:t>
            </a:r>
          </a:p>
          <a:p>
            <a:r>
              <a:rPr lang="en-US" sz="2400" dirty="0" smtClean="0"/>
              <a:t>IFC_1410 </a:t>
            </a:r>
            <a:r>
              <a:rPr lang="en-US" sz="2400" dirty="0"/>
              <a:t>User Guide review in progress. First release expected in </a:t>
            </a:r>
            <a:r>
              <a:rPr lang="en-US" sz="2400" dirty="0" smtClean="0"/>
              <a:t>w1712</a:t>
            </a:r>
          </a:p>
          <a:p>
            <a:r>
              <a:rPr lang="en-US" sz="2400" dirty="0" smtClean="0"/>
              <a:t>Allocation </a:t>
            </a:r>
            <a:r>
              <a:rPr lang="en-US" sz="2400" dirty="0"/>
              <a:t>of components for serial production </a:t>
            </a:r>
            <a:r>
              <a:rPr lang="en-US" sz="2400" dirty="0" smtClean="0"/>
              <a:t>(2017-06) </a:t>
            </a:r>
            <a:r>
              <a:rPr lang="en-US" sz="2400" dirty="0"/>
              <a:t>is in progress.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Firmware: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of ESS </a:t>
            </a:r>
            <a:r>
              <a:rPr lang="en-US" sz="2000" dirty="0" err="1"/>
              <a:t>Bitbucket</a:t>
            </a:r>
            <a:r>
              <a:rPr lang="en-US" sz="2000" dirty="0"/>
              <a:t> repository for source code sharing (drivers, kernel and FPGA </a:t>
            </a:r>
            <a:r>
              <a:rPr lang="en-US" sz="2000" dirty="0" smtClean="0"/>
              <a:t>firmware)</a:t>
            </a:r>
          </a:p>
          <a:p>
            <a:pPr lvl="1"/>
            <a:r>
              <a:rPr lang="en-US" sz="2000" dirty="0" smtClean="0"/>
              <a:t>ADC_3110 </a:t>
            </a:r>
            <a:r>
              <a:rPr lang="en-US" sz="2000" dirty="0"/>
              <a:t>XUSER Oscilloscope application delivered to </a:t>
            </a:r>
            <a:r>
              <a:rPr lang="en-US" sz="2000" dirty="0" smtClean="0"/>
              <a:t>ESS</a:t>
            </a:r>
          </a:p>
          <a:p>
            <a:r>
              <a:rPr lang="en-US" sz="2400" dirty="0" smtClean="0"/>
              <a:t>Deployment </a:t>
            </a:r>
            <a:r>
              <a:rPr lang="en-US" sz="2400" dirty="0"/>
              <a:t>of a GIT repository for source code sharing between PSI and IOxOS. Repository structure jointly defined with PSI 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827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IFC1420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PDR held </a:t>
            </a:r>
            <a:r>
              <a:rPr lang="en-US" sz="2400" dirty="0"/>
              <a:t>on </a:t>
            </a:r>
            <a:r>
              <a:rPr lang="en-US" sz="2400" dirty="0" smtClean="0"/>
              <a:t>w1713 </a:t>
            </a:r>
            <a:r>
              <a:rPr lang="en-US" sz="2400" dirty="0"/>
              <a:t>at PSI</a:t>
            </a:r>
          </a:p>
          <a:p>
            <a:r>
              <a:rPr lang="en-US" sz="2400" dirty="0" smtClean="0"/>
              <a:t>Preliminary </a:t>
            </a:r>
            <a:r>
              <a:rPr lang="en-US" sz="2400" dirty="0"/>
              <a:t>functional and mechanical assessment of DAQ_1430 (mezzanine implementing the ADC/DAC </a:t>
            </a:r>
            <a:r>
              <a:rPr lang="en-US" sz="2400" dirty="0" smtClean="0"/>
              <a:t>function)</a:t>
            </a:r>
          </a:p>
          <a:p>
            <a:r>
              <a:rPr lang="en-US" sz="2400" dirty="0" smtClean="0"/>
              <a:t>Electrical </a:t>
            </a:r>
            <a:r>
              <a:rPr lang="en-US" sz="2400" dirty="0"/>
              <a:t>schematics in progress</a:t>
            </a:r>
          </a:p>
          <a:p>
            <a:r>
              <a:rPr lang="en-US" sz="2400" dirty="0" smtClean="0"/>
              <a:t>FPGA </a:t>
            </a:r>
            <a:r>
              <a:rPr lang="en-US" sz="2400" dirty="0"/>
              <a:t>firmware compatible with IFC_1410 with exception of ADC backend interface that has to control two additional ADC channels (compared with the 8 implemented in the ADC_3110). The implementation of this modification will start after being approved in PDR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rototypes </a:t>
            </a:r>
            <a:r>
              <a:rPr lang="en-US" sz="2400" dirty="0"/>
              <a:t>scheduled on </a:t>
            </a:r>
            <a:r>
              <a:rPr lang="en-US" sz="2400" dirty="0" smtClean="0"/>
              <a:t>w1724 (2017-06-12 </a:t>
            </a:r>
            <a:r>
              <a:rPr lang="en-US" sz="2400" dirty="0"/>
              <a:t>~ </a:t>
            </a:r>
            <a:r>
              <a:rPr lang="en-US" sz="2400" dirty="0" smtClean="0"/>
              <a:t>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393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</a:t>
            </a:r>
            <a:br>
              <a:rPr lang="en-US" dirty="0" smtClean="0"/>
            </a:br>
            <a:r>
              <a:rPr lang="en-US" dirty="0" smtClean="0"/>
              <a:t>Digitizers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d-</a:t>
            </a:r>
            <a:r>
              <a:rPr lang="en-US" sz="1200" dirty="0" err="1" smtClean="0"/>
              <a:t>tAcq</a:t>
            </a:r>
            <a:r>
              <a:rPr lang="en-US" sz="1200" dirty="0" smtClean="0"/>
              <a:t> ACQ420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VITA57.1 FMC with Low Pin Count (LPC interface)</a:t>
            </a:r>
          </a:p>
          <a:p>
            <a:pPr lvl="1">
              <a:spcBef>
                <a:spcPts val="0"/>
              </a:spcBef>
            </a:pPr>
            <a:r>
              <a:rPr lang="en-US" sz="1050" dirty="0" smtClean="0"/>
              <a:t>Low </a:t>
            </a:r>
            <a:r>
              <a:rPr lang="en-US" sz="1050" dirty="0"/>
              <a:t>Pin Count (LPC) single ended interface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4</a:t>
            </a:r>
            <a:r>
              <a:rPr lang="en-US" sz="1050" dirty="0" smtClean="0"/>
              <a:t> </a:t>
            </a:r>
            <a:r>
              <a:rPr lang="en-US" sz="1050" dirty="0"/>
              <a:t>channels 20-bit ADC (LTC1377</a:t>
            </a:r>
            <a:r>
              <a:rPr lang="en-US" sz="1050" dirty="0" smtClean="0"/>
              <a:t>).</a:t>
            </a:r>
            <a:r>
              <a:rPr lang="sv-SE" sz="1050" dirty="0"/>
              <a:t> </a:t>
            </a:r>
            <a:r>
              <a:rPr lang="sv-SE" sz="1050" b="1" dirty="0" smtClean="0"/>
              <a:t>1/2 MSPS</a:t>
            </a:r>
            <a:r>
              <a:rPr lang="sv-SE" sz="1050" dirty="0" smtClean="0"/>
              <a:t>, </a:t>
            </a:r>
            <a:r>
              <a:rPr lang="sv-SE" sz="1050" dirty="0"/>
              <a:t>per channel </a:t>
            </a:r>
            <a:endParaRPr lang="sv-SE" sz="1050" dirty="0" smtClean="0"/>
          </a:p>
          <a:p>
            <a:pPr lvl="1">
              <a:spcBef>
                <a:spcPts val="0"/>
              </a:spcBef>
            </a:pPr>
            <a:r>
              <a:rPr lang="en-US" sz="1050" dirty="0" smtClean="0"/>
              <a:t>Front-end </a:t>
            </a:r>
            <a:r>
              <a:rPr lang="en-US" sz="1050" dirty="0"/>
              <a:t>instrument per-amplifier (AD8251)</a:t>
            </a:r>
          </a:p>
          <a:p>
            <a:pPr lvl="1">
              <a:spcBef>
                <a:spcPts val="0"/>
              </a:spcBef>
            </a:pPr>
            <a:r>
              <a:rPr lang="en-US" sz="1050" dirty="0" smtClean="0"/>
              <a:t>+/- </a:t>
            </a:r>
            <a:r>
              <a:rPr lang="en-US" sz="1050" dirty="0"/>
              <a:t>10V input </a:t>
            </a:r>
            <a:r>
              <a:rPr lang="en-US" sz="1050" dirty="0" smtClean="0"/>
              <a:t>range</a:t>
            </a:r>
          </a:p>
          <a:p>
            <a:pPr lvl="1">
              <a:spcBef>
                <a:spcPts val="0"/>
              </a:spcBef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ADC_3110/3111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Single-width FMC ANSI/VITA57.1 HPC Mezzanine card</a:t>
            </a:r>
          </a:p>
          <a:p>
            <a:pPr lvl="1">
              <a:spcBef>
                <a:spcPts val="0"/>
              </a:spcBef>
            </a:pPr>
            <a:r>
              <a:rPr lang="en-US" sz="1050" dirty="0" smtClean="0"/>
              <a:t>Latest generation TI ADC ADS42LB69 / ADS42LB49</a:t>
            </a:r>
            <a:r>
              <a:rPr lang="en-US" sz="1050" dirty="0"/>
              <a:t>. Up to </a:t>
            </a:r>
            <a:r>
              <a:rPr lang="en-US" sz="1050" b="1" dirty="0" smtClean="0"/>
              <a:t>250 MSPS</a:t>
            </a:r>
            <a:r>
              <a:rPr lang="en-US" sz="1050" dirty="0" smtClean="0"/>
              <a:t>, 14/16 </a:t>
            </a:r>
            <a:r>
              <a:rPr lang="en-US" sz="1050" dirty="0"/>
              <a:t>bit </a:t>
            </a:r>
            <a:r>
              <a:rPr lang="en-US" sz="1050" dirty="0" smtClean="0"/>
              <a:t>version</a:t>
            </a:r>
          </a:p>
          <a:p>
            <a:pPr lvl="1">
              <a:spcBef>
                <a:spcPts val="0"/>
              </a:spcBef>
            </a:pPr>
            <a:r>
              <a:rPr lang="en-US" sz="1050" dirty="0" smtClean="0"/>
              <a:t>10 </a:t>
            </a:r>
            <a:r>
              <a:rPr lang="en-US" sz="1050" dirty="0"/>
              <a:t>front panel SSMC coaxial connectors assigned as :</a:t>
            </a:r>
          </a:p>
          <a:p>
            <a:pPr lvl="2">
              <a:spcBef>
                <a:spcPts val="0"/>
              </a:spcBef>
            </a:pPr>
            <a:r>
              <a:rPr lang="en-US" sz="900" dirty="0" smtClean="0"/>
              <a:t>8 </a:t>
            </a:r>
            <a:r>
              <a:rPr lang="en-US" sz="900" dirty="0"/>
              <a:t>AC coupled analog Input</a:t>
            </a:r>
          </a:p>
          <a:p>
            <a:pPr lvl="2">
              <a:spcBef>
                <a:spcPts val="0"/>
              </a:spcBef>
            </a:pPr>
            <a:r>
              <a:rPr lang="en-US" sz="900" dirty="0" smtClean="0"/>
              <a:t>1 </a:t>
            </a:r>
            <a:r>
              <a:rPr lang="en-US" sz="900" dirty="0"/>
              <a:t>External clock Input</a:t>
            </a:r>
          </a:p>
          <a:p>
            <a:pPr lvl="2">
              <a:spcBef>
                <a:spcPts val="0"/>
              </a:spcBef>
            </a:pPr>
            <a:r>
              <a:rPr lang="en-US" sz="900" dirty="0" smtClean="0"/>
              <a:t>1 </a:t>
            </a:r>
            <a:r>
              <a:rPr lang="en-US" sz="900" dirty="0"/>
              <a:t>Multi-purpose FPGA programmable In/Out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50" dirty="0"/>
          </a:p>
          <a:p>
            <a:pPr>
              <a:spcBef>
                <a:spcPts val="0"/>
              </a:spcBef>
            </a:pPr>
            <a:r>
              <a:rPr lang="en-US" sz="1200" dirty="0" smtClean="0"/>
              <a:t>ADC_3112</a:t>
            </a:r>
          </a:p>
          <a:p>
            <a:pPr lvl="1">
              <a:spcBef>
                <a:spcPts val="0"/>
              </a:spcBef>
            </a:pPr>
            <a:r>
              <a:rPr lang="sv-SE" sz="1050" dirty="0"/>
              <a:t>Single-width FMC VITA57.1 HPC Mezzanine </a:t>
            </a:r>
            <a:r>
              <a:rPr lang="sv-SE" sz="1050" dirty="0" smtClean="0"/>
              <a:t>card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Quad channels ADC (TI ADC ADS5409) 12-bit </a:t>
            </a:r>
            <a:r>
              <a:rPr lang="en-US" sz="1050" b="1" dirty="0"/>
              <a:t>900 </a:t>
            </a:r>
            <a:r>
              <a:rPr lang="en-US" sz="1050" b="1" dirty="0" smtClean="0"/>
              <a:t>MSPS</a:t>
            </a:r>
            <a:r>
              <a:rPr lang="en-US" sz="1050" dirty="0" smtClean="0"/>
              <a:t> </a:t>
            </a:r>
            <a:r>
              <a:rPr lang="en-US" sz="1050" dirty="0"/>
              <a:t>(up to </a:t>
            </a:r>
            <a:r>
              <a:rPr lang="en-US" sz="1050" b="1" dirty="0" smtClean="0"/>
              <a:t>1000 MSPS</a:t>
            </a:r>
            <a:r>
              <a:rPr lang="en-US" sz="1050" dirty="0" smtClean="0"/>
              <a:t> </a:t>
            </a:r>
            <a:r>
              <a:rPr lang="en-US" sz="1050" dirty="0"/>
              <a:t>with minor de-rating</a:t>
            </a:r>
            <a:r>
              <a:rPr lang="en-US" sz="105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Interleaving multiplexer-buffer for dual channels ADC 12-bit </a:t>
            </a:r>
            <a:r>
              <a:rPr lang="en-US" sz="1050" b="1" dirty="0"/>
              <a:t>1800 </a:t>
            </a:r>
            <a:r>
              <a:rPr lang="en-US" sz="1050" b="1" dirty="0" smtClean="0"/>
              <a:t>MSPS </a:t>
            </a:r>
            <a:r>
              <a:rPr lang="en-US" sz="1050" dirty="0"/>
              <a:t>(up to </a:t>
            </a:r>
            <a:r>
              <a:rPr lang="en-US" sz="1050" b="1" dirty="0" smtClean="0"/>
              <a:t>2000 </a:t>
            </a:r>
            <a:r>
              <a:rPr lang="en-US" sz="1050" b="1" dirty="0"/>
              <a:t>MSPS</a:t>
            </a:r>
            <a:r>
              <a:rPr lang="en-US" sz="1050" dirty="0"/>
              <a:t> with minor de-rating</a:t>
            </a:r>
            <a:r>
              <a:rPr lang="en-US" sz="1050" dirty="0" smtClean="0"/>
              <a:t>)</a:t>
            </a:r>
            <a:endParaRPr lang="en-US" sz="1050" b="1" dirty="0" smtClean="0"/>
          </a:p>
          <a:p>
            <a:pPr lvl="1">
              <a:spcBef>
                <a:spcPts val="0"/>
              </a:spcBef>
            </a:pPr>
            <a:r>
              <a:rPr lang="en-US" sz="1050" dirty="0" smtClean="0"/>
              <a:t>Differential </a:t>
            </a:r>
            <a:r>
              <a:rPr lang="en-US" sz="1050" dirty="0"/>
              <a:t>Inputs with </a:t>
            </a:r>
            <a:r>
              <a:rPr lang="en-US" sz="1050" dirty="0" smtClean="0"/>
              <a:t>software </a:t>
            </a:r>
            <a:r>
              <a:rPr lang="en-US" sz="1050" dirty="0"/>
              <a:t>selectable Differential /</a:t>
            </a:r>
            <a:r>
              <a:rPr lang="en-US" sz="1050" dirty="0" smtClean="0"/>
              <a:t>Single-ended</a:t>
            </a:r>
          </a:p>
          <a:p>
            <a:pPr lvl="1">
              <a:spcBef>
                <a:spcPts val="0"/>
              </a:spcBef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ADC_3117</a:t>
            </a:r>
          </a:p>
          <a:p>
            <a:pPr lvl="1">
              <a:spcBef>
                <a:spcPts val="0"/>
              </a:spcBef>
            </a:pPr>
            <a:r>
              <a:rPr lang="sv-SE" sz="1050" dirty="0"/>
              <a:t>Single-width FMC VITA57.1 HPC Mezzanine </a:t>
            </a:r>
            <a:r>
              <a:rPr lang="sv-SE" sz="1050" dirty="0" smtClean="0"/>
              <a:t>card</a:t>
            </a:r>
          </a:p>
          <a:p>
            <a:pPr lvl="1">
              <a:spcBef>
                <a:spcPts val="0"/>
              </a:spcBef>
            </a:pPr>
            <a:r>
              <a:rPr lang="en-US" sz="1050" dirty="0" smtClean="0"/>
              <a:t>20 </a:t>
            </a:r>
            <a:r>
              <a:rPr lang="en-US" sz="1050" dirty="0"/>
              <a:t>channels ADC 16-bit/14-bit 5 </a:t>
            </a:r>
            <a:r>
              <a:rPr lang="en-US" sz="1050" dirty="0" smtClean="0"/>
              <a:t>MSPS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Two a</a:t>
            </a:r>
            <a:r>
              <a:rPr lang="en-US" sz="1050" dirty="0" smtClean="0"/>
              <a:t>nalog outputs </a:t>
            </a:r>
            <a:r>
              <a:rPr lang="en-US" sz="1050" dirty="0"/>
              <a:t>driven from 16-bit </a:t>
            </a:r>
            <a:r>
              <a:rPr lang="en-US" sz="1050" dirty="0" smtClean="0"/>
              <a:t>DAC8563T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1200" dirty="0"/>
              <a:t>FMC-Pico-1M4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Single-width FMC VITA57.1 LPC Mezzanine card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Quad input channels ADC 1 MSPS, 20-bit, for current measurements (from </a:t>
            </a:r>
            <a:r>
              <a:rPr lang="en-US" sz="1050" dirty="0" err="1"/>
              <a:t>pA</a:t>
            </a:r>
            <a:r>
              <a:rPr lang="en-US" sz="1050" dirty="0"/>
              <a:t> to mA)</a:t>
            </a:r>
          </a:p>
          <a:p>
            <a:pPr lvl="1">
              <a:spcBef>
                <a:spcPts val="0"/>
              </a:spcBef>
            </a:pPr>
            <a:r>
              <a:rPr lang="en-US" sz="1050" dirty="0"/>
              <a:t>Inputs floating +-300 Volts insulation</a:t>
            </a:r>
            <a:endParaRPr lang="sv-SE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30611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37" y="2929409"/>
            <a:ext cx="699551" cy="10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68" y="4509120"/>
            <a:ext cx="714216" cy="88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37" y="5877272"/>
            <a:ext cx="10757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6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Hardware</a:t>
            </a:r>
            <a:br>
              <a:rPr lang="en-US" dirty="0" smtClean="0"/>
            </a:br>
            <a:r>
              <a:rPr lang="en-US" sz="2400" dirty="0" smtClean="0"/>
              <a:t>IFC1410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23514"/>
              </p:ext>
            </p:extLst>
          </p:nvPr>
        </p:nvGraphicFramePr>
        <p:xfrm>
          <a:off x="1619673" y="3933056"/>
          <a:ext cx="5328589" cy="1440180"/>
        </p:xfrm>
        <a:graphic>
          <a:graphicData uri="http://schemas.openxmlformats.org/drawingml/2006/table">
            <a:tbl>
              <a:tblPr/>
              <a:tblGrid>
                <a:gridCol w="273260"/>
                <a:gridCol w="546522"/>
                <a:gridCol w="2391034"/>
                <a:gridCol w="614837"/>
                <a:gridCol w="710850"/>
                <a:gridCol w="79208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Id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Stage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Deliverable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Responsible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Calibri"/>
                        </a:rPr>
                        <a:t> Status</a:t>
                      </a:r>
                      <a:endParaRPr lang="sv-SE" sz="10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1.0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 Technical proposal and development plan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2016-05-02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1.1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 Preliminary design review report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2016-06-01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ESS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1.2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Planning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 Critical design review report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2016-09-05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ESS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1.3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TOSCA III training sessions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2016-09-24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ESS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1.4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IFC1410/RXI1460 prototype delivery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2016-10-31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1.5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Initiate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procurement of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 and RXI1460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2017-01-16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1.6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of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IFC1410 and RXI1460 - Batch 1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2017-08-01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 track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1.7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IFC1410 and RXI1460 - Batch 2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2018-01-02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 track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1.8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effectLst/>
                          <a:latin typeface="Calibri"/>
                        </a:rPr>
                        <a:t>Execution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IFC1410 and RXI1460 - Batch 3</a:t>
                      </a: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2018-05-02</a:t>
                      </a:r>
                      <a:endParaRPr lang="sv-SE" sz="8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effectLst/>
                          <a:latin typeface="Calibri"/>
                        </a:rPr>
                        <a:t>PSI</a:t>
                      </a:r>
                      <a:endParaRPr lang="sv-SE" sz="800" b="1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 track</a:t>
                      </a:r>
                      <a:endParaRPr lang="sv-SE" sz="800" b="1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639"/>
            <a:ext cx="13771190" cy="13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1684</TotalTime>
  <Words>1215</Words>
  <Application>Microsoft Macintosh PowerPoint</Application>
  <PresentationFormat>On-screen Show (4:3)</PresentationFormat>
  <Paragraphs>318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Chess Core Powerpoint</vt:lpstr>
      <vt:lpstr>Digital Platform system overview, variants and status</vt:lpstr>
      <vt:lpstr>Overview Three layer strategy - control systems at ESS</vt:lpstr>
      <vt:lpstr>Overview High-Level Requirements</vt:lpstr>
      <vt:lpstr>Digital Controller Board for ESS</vt:lpstr>
      <vt:lpstr>In-kind deliveries</vt:lpstr>
      <vt:lpstr>IFC1410 Status</vt:lpstr>
      <vt:lpstr>IFC1420 Status</vt:lpstr>
      <vt:lpstr>Variants  Digitizers</vt:lpstr>
      <vt:lpstr>Status: Hardware IFC1410</vt:lpstr>
      <vt:lpstr>Status: Hardware IFC1420</vt:lpstr>
      <vt:lpstr>Integrated control system</vt:lpstr>
    </vt:vector>
  </TitlesOfParts>
  <Company>ESS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15 Digital platform overview</dc:title>
  <dc:creator>Daniel Piso Fernández;Henrik.Carling@esss.se</dc:creator>
  <cp:lastModifiedBy>Microsoft Office User</cp:lastModifiedBy>
  <cp:revision>63</cp:revision>
  <dcterms:created xsi:type="dcterms:W3CDTF">2017-03-20T08:24:11Z</dcterms:created>
  <dcterms:modified xsi:type="dcterms:W3CDTF">2017-04-05T12:33:10Z</dcterms:modified>
</cp:coreProperties>
</file>