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3" r:id="rId2"/>
    <p:sldId id="274" r:id="rId3"/>
    <p:sldId id="275" r:id="rId4"/>
    <p:sldId id="276" r:id="rId5"/>
    <p:sldId id="277" r:id="rId6"/>
    <p:sldId id="278" r:id="rId7"/>
    <p:sldId id="284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9" autoAdjust="0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2017-04-05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05/04/2017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05/04/2017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05/04/2017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05/04/2017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05/04/2017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Digital platform deployment plan and risks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noProof="0" dirty="0" smtClean="0"/>
              <a:t/>
            </a:r>
            <a:br>
              <a:rPr lang="en-GB" sz="4000" noProof="0" dirty="0" smtClean="0"/>
            </a:br>
            <a:r>
              <a:rPr lang="en-GB" sz="2000" noProof="0" dirty="0" smtClean="0"/>
              <a:t>Integrated Control Systems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>
            <a:noAutofit/>
          </a:bodyPr>
          <a:lstStyle/>
          <a:p>
            <a:r>
              <a:rPr lang="en-GB" sz="1400" noProof="0" dirty="0" smtClean="0">
                <a:solidFill>
                  <a:schemeClr val="bg1"/>
                </a:solidFill>
              </a:rPr>
              <a:t>Henrik Carling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ESS/ICS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Date: 2017-03-27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9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Possible backup solutions</a:t>
            </a:r>
            <a:br>
              <a:rPr lang="sv-SE" dirty="0" smtClean="0"/>
            </a:br>
            <a:r>
              <a:rPr lang="sv-SE" dirty="0" smtClean="0"/>
              <a:t>IOxOS 1211 and CAENels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95933"/>
            <a:ext cx="8075240" cy="3057203"/>
          </a:xfrm>
        </p:spPr>
        <p:txBody>
          <a:bodyPr>
            <a:normAutofit fontScale="85000" lnSpcReduction="20000"/>
          </a:bodyPr>
          <a:lstStyle/>
          <a:p>
            <a:r>
              <a:rPr lang="sv-SE" sz="2100" dirty="0" smtClean="0">
                <a:solidFill>
                  <a:schemeClr val="tx1"/>
                </a:solidFill>
              </a:rPr>
              <a:t>This was not a trivial decision</a:t>
            </a:r>
          </a:p>
          <a:p>
            <a:pPr lvl="1"/>
            <a:r>
              <a:rPr lang="sv-SE" sz="1900" dirty="0" smtClean="0">
                <a:solidFill>
                  <a:schemeClr val="tx1"/>
                </a:solidFill>
              </a:rPr>
              <a:t>Cost factor for the platform</a:t>
            </a:r>
          </a:p>
          <a:p>
            <a:pPr lvl="1"/>
            <a:r>
              <a:rPr lang="sv-SE" sz="1900" dirty="0" smtClean="0">
                <a:solidFill>
                  <a:schemeClr val="tx1"/>
                </a:solidFill>
              </a:rPr>
              <a:t>Cost factor for the infrastructure (form factor)</a:t>
            </a:r>
          </a:p>
          <a:p>
            <a:pPr lvl="1"/>
            <a:r>
              <a:rPr lang="sv-SE" sz="1900" dirty="0" smtClean="0">
                <a:solidFill>
                  <a:schemeClr val="tx1"/>
                </a:solidFill>
              </a:rPr>
              <a:t>Balance and extent of deployment of a back-up solution</a:t>
            </a:r>
          </a:p>
          <a:p>
            <a:pPr lvl="1"/>
            <a:r>
              <a:rPr lang="sv-SE" sz="1900" dirty="0" smtClean="0">
                <a:solidFill>
                  <a:schemeClr val="tx1"/>
                </a:solidFill>
              </a:rPr>
              <a:t>Cost factor for manpower/maintenance cost of a backup solution</a:t>
            </a:r>
          </a:p>
          <a:p>
            <a:pPr lvl="1"/>
            <a:r>
              <a:rPr lang="sv-SE" sz="1900" dirty="0" smtClean="0">
                <a:solidFill>
                  <a:schemeClr val="tx1"/>
                </a:solidFill>
              </a:rPr>
              <a:t>Lifetime expectancy for backup solutions</a:t>
            </a:r>
          </a:p>
          <a:p>
            <a:endParaRPr lang="sv-SE" sz="2000" dirty="0">
              <a:solidFill>
                <a:schemeClr val="tx1"/>
              </a:solidFill>
            </a:endParaRPr>
          </a:p>
          <a:p>
            <a:endParaRPr lang="sv-SE" sz="2000" dirty="0" smtClean="0">
              <a:solidFill>
                <a:schemeClr val="tx1"/>
              </a:solidFill>
            </a:endParaRPr>
          </a:p>
          <a:p>
            <a:endParaRPr lang="sv-SE" sz="2000" dirty="0">
              <a:solidFill>
                <a:schemeClr val="tx1"/>
              </a:solidFill>
            </a:endParaRPr>
          </a:p>
          <a:p>
            <a:endParaRPr lang="sv-SE" sz="2000" dirty="0" smtClean="0">
              <a:solidFill>
                <a:schemeClr val="tx1"/>
              </a:solidFill>
            </a:endParaRPr>
          </a:p>
          <a:p>
            <a:endParaRPr lang="sv-SE" sz="2000" dirty="0" smtClean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 smtClean="0">
                <a:solidFill>
                  <a:schemeClr val="tx1"/>
                </a:solidFill>
              </a:rPr>
              <a:t>There may be a breakpoint where the additional manpower of developing on the CAENels solution outweighs the cost of VME crates</a:t>
            </a: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7878763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4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Risks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sv-SE" sz="1800" dirty="0" smtClean="0"/>
              <a:t>A risk analysis has been made for the digital platform project</a:t>
            </a:r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Overall, the risk level does not seem higher than for many other sub-projects at ESS</a:t>
            </a: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83885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62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Integrated control </a:t>
            </a:r>
            <a:r>
              <a:rPr lang="en-GB" noProof="0" dirty="0" err="1" smtClean="0"/>
              <a:t>syste</a:t>
            </a:r>
            <a:r>
              <a:rPr lang="en-GB" dirty="0"/>
              <a:t>m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12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9251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Thank you for your attention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36912"/>
            <a:ext cx="3121472" cy="347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1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v-SE" sz="1800" dirty="0"/>
              <a:t>The ICS digital platform </a:t>
            </a:r>
            <a:r>
              <a:rPr lang="sv-SE" sz="1800" dirty="0" smtClean="0"/>
              <a:t>is a standardized platform for high speed data acquisition</a:t>
            </a:r>
          </a:p>
          <a:p>
            <a:pPr>
              <a:spcBef>
                <a:spcPts val="600"/>
              </a:spcBef>
            </a:pPr>
            <a:r>
              <a:rPr lang="sv-SE" sz="1800" dirty="0" smtClean="0"/>
              <a:t>The platform should cover ICS’s control system needs and also be useful for hosting application specific use cases (RF, Beam instrumentation)</a:t>
            </a:r>
          </a:p>
          <a:p>
            <a:pPr>
              <a:spcBef>
                <a:spcPts val="600"/>
              </a:spcBef>
            </a:pPr>
            <a:r>
              <a:rPr lang="sv-SE" sz="1800" dirty="0" smtClean="0"/>
              <a:t>The needs of stakeholders in terms of functionality and volume has been investigated and discussed. This has been an approximative process since not all systems are designed yet.</a:t>
            </a:r>
          </a:p>
          <a:p>
            <a:pPr>
              <a:spcBef>
                <a:spcPts val="600"/>
              </a:spcBef>
            </a:pPr>
            <a:r>
              <a:rPr lang="sv-SE" sz="1800" dirty="0" smtClean="0"/>
              <a:t>The ICS digital platform is developed and delivered through an in-kind collaboration with PSI, Switzerland</a:t>
            </a:r>
          </a:p>
          <a:p>
            <a:pPr>
              <a:spcBef>
                <a:spcPts val="600"/>
              </a:spcBef>
            </a:pPr>
            <a:r>
              <a:rPr lang="sv-SE" sz="1800" dirty="0" smtClean="0"/>
              <a:t>The deliveries cover the ”full platform”; hardware, firmware framework and operating system including drivers </a:t>
            </a:r>
          </a:p>
          <a:p>
            <a:pPr>
              <a:spcBef>
                <a:spcPts val="600"/>
              </a:spcBef>
            </a:pPr>
            <a:r>
              <a:rPr lang="sv-SE" sz="1800" dirty="0" smtClean="0"/>
              <a:t>The ICS/PSI in-kind project was agreed in 2016-09. Contractual difficulties between ESS and Switzerland has stalled the timely execution of parts of the project according to plan</a:t>
            </a:r>
          </a:p>
          <a:p>
            <a:pPr>
              <a:spcBef>
                <a:spcPts val="600"/>
              </a:spcBef>
            </a:pPr>
            <a:r>
              <a:rPr lang="sv-SE" sz="1800" dirty="0" smtClean="0"/>
              <a:t>During the contractual hold-ups, ICS has in some cases self-performed parts that were on the critical path</a:t>
            </a:r>
          </a:p>
          <a:p>
            <a:pPr>
              <a:spcBef>
                <a:spcPts val="600"/>
              </a:spcBef>
            </a:pPr>
            <a:r>
              <a:rPr lang="sv-SE" sz="1800" dirty="0" smtClean="0"/>
              <a:t>The contractual problems have recently been resolved and the full project is now ready to start after a re-alignment of plans for the parts where ICS has self-performed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904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plan</a:t>
            </a:r>
            <a:r>
              <a:rPr lang="en-GB" sz="1800" dirty="0" smtClean="0"/>
              <a:t> (1)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rmAutofit/>
          </a:bodyPr>
          <a:lstStyle/>
          <a:p>
            <a:r>
              <a:rPr lang="en-GB" sz="2200" dirty="0" smtClean="0"/>
              <a:t>The in-kind project plan with its detailed milestones and status</a:t>
            </a:r>
          </a:p>
          <a:p>
            <a:r>
              <a:rPr lang="en-GB" sz="2200" dirty="0" smtClean="0"/>
              <a:t>Due to the contractual problems, parts of the project are delayed 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36912"/>
            <a:ext cx="901177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8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Project plan </a:t>
            </a:r>
            <a:r>
              <a:rPr lang="sv-SE" sz="1800" dirty="0" smtClean="0"/>
              <a:t>(2)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9" y="2348880"/>
            <a:ext cx="9011767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84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Typical configurations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Some typical configurations have been modelled for different use cases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693988"/>
            <a:ext cx="865663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4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Stakeholder volume estimation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95325"/>
            <a:ext cx="8229600" cy="4525963"/>
          </a:xfrm>
        </p:spPr>
        <p:txBody>
          <a:bodyPr>
            <a:normAutofit/>
          </a:bodyPr>
          <a:lstStyle/>
          <a:p>
            <a:r>
              <a:rPr lang="sv-SE" sz="1800" dirty="0" smtClean="0"/>
              <a:t>Early data to the project </a:t>
            </a:r>
            <a:br>
              <a:rPr lang="sv-SE" sz="1800" dirty="0" smtClean="0"/>
            </a:br>
            <a:r>
              <a:rPr lang="sv-SE" sz="1800" dirty="0" smtClean="0"/>
              <a:t>suggested the following </a:t>
            </a:r>
            <a:br>
              <a:rPr lang="sv-SE" sz="1800" dirty="0" smtClean="0"/>
            </a:br>
            <a:r>
              <a:rPr lang="sv-SE" sz="1800" dirty="0" smtClean="0"/>
              <a:t>volume need from </a:t>
            </a:r>
            <a:br>
              <a:rPr lang="sv-SE" sz="1800" dirty="0" smtClean="0"/>
            </a:br>
            <a:r>
              <a:rPr lang="sv-SE" sz="1800" dirty="0" smtClean="0"/>
              <a:t>stakeholders</a:t>
            </a:r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The volume envelope </a:t>
            </a:r>
            <a:br>
              <a:rPr lang="sv-SE" sz="1800" dirty="0" smtClean="0"/>
            </a:br>
            <a:r>
              <a:rPr lang="sv-SE" sz="1800" dirty="0" smtClean="0"/>
              <a:t>below was aligned </a:t>
            </a:r>
            <a:br>
              <a:rPr lang="sv-SE" sz="1800" dirty="0" smtClean="0"/>
            </a:br>
            <a:r>
              <a:rPr lang="sv-SE" sz="1800" dirty="0" smtClean="0"/>
              <a:t>with the budget of the </a:t>
            </a:r>
            <a:br>
              <a:rPr lang="sv-SE" sz="1800" dirty="0" smtClean="0"/>
            </a:br>
            <a:r>
              <a:rPr lang="sv-SE" sz="1800" dirty="0" smtClean="0"/>
              <a:t>in-kind project</a:t>
            </a:r>
          </a:p>
          <a:p>
            <a:endParaRPr lang="sv-SE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3176"/>
            <a:ext cx="8429526" cy="172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46336"/>
            <a:ext cx="5753310" cy="342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3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Other digital platforms supported by ICS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v-SE" sz="2000" dirty="0" smtClean="0"/>
              <a:t>Development and prototyping of some systems has already started even before the standardized digital platform was available</a:t>
            </a:r>
          </a:p>
          <a:p>
            <a:r>
              <a:rPr lang="sv-SE" sz="2000" dirty="0" smtClean="0"/>
              <a:t>Notable stakeholders are the Accelerator low-level RF group and </a:t>
            </a:r>
            <a:br>
              <a:rPr lang="sv-SE" sz="2000" dirty="0" smtClean="0"/>
            </a:br>
            <a:r>
              <a:rPr lang="sv-SE" sz="2000" dirty="0" smtClean="0"/>
              <a:t>the Accelerator beam instrumentation group</a:t>
            </a:r>
          </a:p>
          <a:p>
            <a:r>
              <a:rPr lang="sv-SE" sz="2000" dirty="0" smtClean="0"/>
              <a:t>In some cases the maturity of the prototyping and development  in combination with the ESS schedule will mean that systems will need</a:t>
            </a:r>
            <a:br>
              <a:rPr lang="sv-SE" sz="2000" dirty="0" smtClean="0"/>
            </a:br>
            <a:r>
              <a:rPr lang="sv-SE" sz="2000" dirty="0" smtClean="0"/>
              <a:t>to be deployed on alternate digital platforms</a:t>
            </a:r>
          </a:p>
          <a:p>
            <a:r>
              <a:rPr lang="sv-SE" sz="2000" dirty="0" smtClean="0"/>
              <a:t>The most notable such platform is the Struck SIS8300 MTCA digitizer, for which ICS will support deployment</a:t>
            </a:r>
          </a:p>
          <a:p>
            <a:endParaRPr lang="sv-SE" sz="2000" dirty="0"/>
          </a:p>
          <a:p>
            <a:r>
              <a:rPr lang="sv-SE" sz="2000" dirty="0" smtClean="0"/>
              <a:t>ICS and stakeholders are working on how to optimize the deployment plan for alternate/standard platforms to optimize standardization, schedule, cost and risks</a:t>
            </a:r>
          </a:p>
          <a:p>
            <a:r>
              <a:rPr lang="sv-SE" sz="2000" dirty="0" smtClean="0"/>
              <a:t>Long term, the intenton from all stakeholders is to port all systems to the standardized digital platform. </a:t>
            </a:r>
            <a:r>
              <a:rPr lang="sv-SE" sz="2000" smtClean="0"/>
              <a:t>A plan for this is being worked on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45972" y="2142926"/>
            <a:ext cx="119802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93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Backup solutions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During 2016, ICS’ stakeholders requested that a </a:t>
            </a:r>
            <a:r>
              <a:rPr lang="sv-SE" sz="2000" b="1" dirty="0" smtClean="0"/>
              <a:t>backup solution</a:t>
            </a:r>
            <a:r>
              <a:rPr lang="sv-SE" sz="2000" dirty="0" smtClean="0"/>
              <a:t> should be defined that could be deployed in case of technical failures of the IFC 14x0 platforms</a:t>
            </a:r>
          </a:p>
          <a:p>
            <a:endParaRPr lang="sv-SE" sz="2000" dirty="0" smtClean="0"/>
          </a:p>
          <a:p>
            <a:r>
              <a:rPr lang="sv-SE" sz="2000" dirty="0" smtClean="0"/>
              <a:t>The intention was to have a clear strategy for the event of unsurmountabe technical problems with the IFC14x0 platforms</a:t>
            </a:r>
          </a:p>
          <a:p>
            <a:endParaRPr lang="sv-SE" sz="2000" dirty="0"/>
          </a:p>
          <a:p>
            <a:r>
              <a:rPr lang="sv-SE" sz="2000" dirty="0" smtClean="0"/>
              <a:t>The backup solutions could also (if they were readily available) be used for early prototyping before the IFC14x0 was available at ESS and in-kind partners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286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Backup solutions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1600" dirty="0" smtClean="0">
                <a:solidFill>
                  <a:schemeClr val="tx1"/>
                </a:solidFill>
              </a:rPr>
              <a:t>The following table summarizes the technical platforms involved  in the backup strategy discussion</a:t>
            </a:r>
          </a:p>
          <a:p>
            <a:pPr>
              <a:spcBef>
                <a:spcPts val="0"/>
              </a:spcBef>
            </a:pPr>
            <a:endParaRPr lang="sv-SE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sv-SE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sv-SE" sz="16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/>
              <a:t/>
            </a:r>
            <a:br>
              <a:rPr lang="sv-SE" sz="1600" dirty="0"/>
            </a:br>
            <a:endParaRPr lang="sv-SE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sv-SE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sv-SE" sz="1600" dirty="0" smtClean="0">
                <a:solidFill>
                  <a:schemeClr val="tx1"/>
                </a:solidFill>
              </a:rPr>
              <a:t>One </a:t>
            </a:r>
            <a:r>
              <a:rPr lang="sv-SE" sz="1600" dirty="0">
                <a:solidFill>
                  <a:schemeClr val="tx1"/>
                </a:solidFill>
              </a:rPr>
              <a:t>important decision point </a:t>
            </a:r>
            <a:r>
              <a:rPr lang="sv-SE" sz="1600" dirty="0" smtClean="0">
                <a:solidFill>
                  <a:schemeClr val="tx1"/>
                </a:solidFill>
              </a:rPr>
              <a:t>was </a:t>
            </a:r>
            <a:r>
              <a:rPr lang="sv-SE" sz="1600" dirty="0">
                <a:solidFill>
                  <a:schemeClr val="tx1"/>
                </a:solidFill>
              </a:rPr>
              <a:t>the form factor for the solution. ICS has standardized on </a:t>
            </a:r>
            <a:r>
              <a:rPr lang="sv-SE" sz="1600" dirty="0" smtClean="0">
                <a:solidFill>
                  <a:schemeClr val="tx1"/>
                </a:solidFill>
              </a:rPr>
              <a:t>MTCA.4</a:t>
            </a:r>
          </a:p>
          <a:p>
            <a:pPr>
              <a:spcBef>
                <a:spcPts val="0"/>
              </a:spcBef>
            </a:pPr>
            <a:endParaRPr lang="sv-SE" sz="1600" dirty="0" smtClean="0"/>
          </a:p>
          <a:p>
            <a:pPr>
              <a:spcBef>
                <a:spcPts val="0"/>
              </a:spcBef>
            </a:pPr>
            <a:r>
              <a:rPr lang="sv-SE" sz="1600" dirty="0" smtClean="0"/>
              <a:t>A decision was made for the CAENels and IFC1211 as backup platforms considering</a:t>
            </a:r>
            <a:endParaRPr lang="sv-SE" sz="1600" dirty="0"/>
          </a:p>
          <a:p>
            <a:pPr lvl="1">
              <a:spcBef>
                <a:spcPts val="0"/>
              </a:spcBef>
            </a:pPr>
            <a:r>
              <a:rPr lang="sv-SE" sz="1400" dirty="0"/>
              <a:t>Cost factor for the platform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Cost factor for the infrastructure (form factor)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Balance and extent of deployment of a back-up solution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Cost factor for manpower/maintenance cost of a backup solution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Lifetime expectancy for backup solutions</a:t>
            </a:r>
          </a:p>
          <a:p>
            <a:pPr>
              <a:spcBef>
                <a:spcPts val="0"/>
              </a:spcBef>
            </a:pPr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28" y="1772816"/>
            <a:ext cx="5067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01208"/>
            <a:ext cx="7878763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2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1684</TotalTime>
  <Words>475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Chess Core Powerpoint</vt:lpstr>
      <vt:lpstr>Digital platform deployment plan and risks  Integrated Control Systems</vt:lpstr>
      <vt:lpstr>Introduction</vt:lpstr>
      <vt:lpstr>Project plan (1)</vt:lpstr>
      <vt:lpstr>Project plan (2)</vt:lpstr>
      <vt:lpstr>Typical configurations</vt:lpstr>
      <vt:lpstr>Stakeholder volume estimation</vt:lpstr>
      <vt:lpstr>Other digital platforms supported by ICS</vt:lpstr>
      <vt:lpstr>Backup solutions</vt:lpstr>
      <vt:lpstr>Backup solutions</vt:lpstr>
      <vt:lpstr>Possible backup solutions IOxOS 1211 and CAENels </vt:lpstr>
      <vt:lpstr>Risks</vt:lpstr>
      <vt:lpstr>Integrated control system</vt:lpstr>
    </vt:vector>
  </TitlesOfParts>
  <Company>ESS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15 Digital platform overview</dc:title>
  <dc:creator>Daniel Piso Fernández;Henrik.Carling@esss.se</dc:creator>
  <cp:lastModifiedBy>Microsoft Office User</cp:lastModifiedBy>
  <cp:revision>63</cp:revision>
  <dcterms:created xsi:type="dcterms:W3CDTF">2017-03-20T08:24:11Z</dcterms:created>
  <dcterms:modified xsi:type="dcterms:W3CDTF">2017-04-05T12:33:31Z</dcterms:modified>
</cp:coreProperties>
</file>