
<file path=[Content_Types].xml><?xml version="1.0" encoding="utf-8"?>
<Types xmlns="http://schemas.openxmlformats.org/package/2006/content-types">
  <Default Extension="xml" ContentType="application/xml"/>
  <Default Extension="vsdx" ContentType="application/vnd.ms-visio.drawi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67" r:id="rId6"/>
    <p:sldId id="258" r:id="rId7"/>
    <p:sldId id="264" r:id="rId8"/>
    <p:sldId id="260" r:id="rId9"/>
    <p:sldId id="268" r:id="rId10"/>
    <p:sldId id="273" r:id="rId11"/>
    <p:sldId id="278" r:id="rId12"/>
    <p:sldId id="279" r:id="rId13"/>
    <p:sldId id="277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2" autoAdjust="0"/>
    <p:restoredTop sz="94643" autoAdjust="0"/>
  </p:normalViewPr>
  <p:slideViewPr>
    <p:cSldViewPr>
      <p:cViewPr varScale="1">
        <p:scale>
          <a:sx n="120" d="100"/>
          <a:sy n="120" d="100"/>
        </p:scale>
        <p:origin x="18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2017-03-23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646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085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2877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4387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299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23/03/2017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23/03/2017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23/03/2017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23/03/2017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23/03/2017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Visio_Drawing5544444333311111111.vsdx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Vacuum Control System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Hilko Spoelstr</a:t>
            </a:r>
            <a:r>
              <a:rPr lang="en-GB" sz="2000" dirty="0">
                <a:solidFill>
                  <a:schemeClr val="bg1"/>
                </a:solidFill>
              </a:rPr>
              <a:t>a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Vacuum Systems Engineer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Vacuum System Section </a:t>
            </a:r>
            <a:r>
              <a:rPr lang="mr-IN" sz="2000" dirty="0" smtClean="0">
                <a:solidFill>
                  <a:schemeClr val="bg1"/>
                </a:solidFill>
              </a:rPr>
              <a:t>–</a:t>
            </a:r>
            <a:r>
              <a:rPr lang="en-GB" sz="2000" dirty="0" smtClean="0">
                <a:solidFill>
                  <a:schemeClr val="bg1"/>
                </a:solidFill>
              </a:rPr>
              <a:t> STS/AD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23 March,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Gate Valves and 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29" name="TextBox 28"/>
          <p:cNvSpPr txBox="1"/>
          <p:nvPr/>
        </p:nvSpPr>
        <p:spPr>
          <a:xfrm>
            <a:off x="508596" y="1484784"/>
            <a:ext cx="809585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Automatic closure of the sector gate valves is triggered by configurable output relays from specific gauge </a:t>
            </a:r>
            <a:r>
              <a:rPr lang="en-US" sz="2000" dirty="0"/>
              <a:t>and </a:t>
            </a:r>
            <a:r>
              <a:rPr lang="en-US" sz="2000" dirty="0" smtClean="0"/>
              <a:t>pump controllers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11561" y="2164794"/>
            <a:ext cx="78488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Signals will be mixed according a voting plan programmed within the PLC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5576" y="2564904"/>
            <a:ext cx="4280200" cy="4176394"/>
            <a:chOff x="3419872" y="2662315"/>
            <a:chExt cx="4280200" cy="4176394"/>
          </a:xfrm>
        </p:grpSpPr>
        <p:sp>
          <p:nvSpPr>
            <p:cNvPr id="5" name="Arc 4"/>
            <p:cNvSpPr/>
            <p:nvPr/>
          </p:nvSpPr>
          <p:spPr>
            <a:xfrm rot="857459" flipH="1" flipV="1">
              <a:off x="4957352" y="2662315"/>
              <a:ext cx="784416" cy="3132938"/>
            </a:xfrm>
            <a:prstGeom prst="arc">
              <a:avLst>
                <a:gd name="adj1" fmla="val 16513161"/>
                <a:gd name="adj2" fmla="val 2804625"/>
              </a:avLst>
            </a:prstGeom>
            <a:ln w="1905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346216" y="3548881"/>
              <a:ext cx="0" cy="1270784"/>
            </a:xfrm>
            <a:prstGeom prst="line">
              <a:avLst/>
            </a:prstGeom>
            <a:ln w="9525">
              <a:solidFill>
                <a:schemeClr val="accent2">
                  <a:lumMod val="40000"/>
                  <a:lumOff val="6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839888" y="3651885"/>
              <a:ext cx="0" cy="497195"/>
            </a:xfrm>
            <a:prstGeom prst="line">
              <a:avLst/>
            </a:prstGeom>
            <a:ln w="6350">
              <a:solidFill>
                <a:srgbClr val="FF3300"/>
              </a:solidFill>
              <a:prstDash val="lgDash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22096" y="3651885"/>
              <a:ext cx="0" cy="497195"/>
            </a:xfrm>
            <a:prstGeom prst="line">
              <a:avLst/>
            </a:prstGeom>
            <a:ln w="6350">
              <a:solidFill>
                <a:srgbClr val="FF3300"/>
              </a:solidFill>
              <a:prstDash val="lgDash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16152" y="3651885"/>
              <a:ext cx="0" cy="497195"/>
            </a:xfrm>
            <a:prstGeom prst="line">
              <a:avLst/>
            </a:prstGeom>
            <a:ln w="6350">
              <a:solidFill>
                <a:srgbClr val="FF3300"/>
              </a:solidFill>
              <a:prstDash val="lgDash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/>
            <a:srcRect l="38511" t="11948" b="13373"/>
            <a:stretch/>
          </p:blipFill>
          <p:spPr>
            <a:xfrm>
              <a:off x="3419872" y="3143504"/>
              <a:ext cx="4280200" cy="3312369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5035868" y="3511851"/>
              <a:ext cx="288032" cy="29783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750542" y="4228785"/>
              <a:ext cx="288032" cy="29783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006886" y="4232004"/>
              <a:ext cx="288032" cy="29783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256074" y="3399964"/>
              <a:ext cx="288032" cy="29783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 rot="712912" flipH="1" flipV="1">
              <a:off x="5123435" y="3510858"/>
              <a:ext cx="474658" cy="2133104"/>
            </a:xfrm>
            <a:prstGeom prst="arc">
              <a:avLst>
                <a:gd name="adj1" fmla="val 16255829"/>
                <a:gd name="adj2" fmla="val 0"/>
              </a:avLst>
            </a:prstGeom>
            <a:ln w="1905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676447" flipV="1">
              <a:off x="5864093" y="3273045"/>
              <a:ext cx="495395" cy="2363330"/>
            </a:xfrm>
            <a:prstGeom prst="arc">
              <a:avLst>
                <a:gd name="adj1" fmla="val 16180829"/>
                <a:gd name="adj2" fmla="val 4665336"/>
              </a:avLst>
            </a:prstGeom>
            <a:ln w="1905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flipV="1">
              <a:off x="5239976" y="3362141"/>
              <a:ext cx="685045" cy="2363839"/>
            </a:xfrm>
            <a:prstGeom prst="arc">
              <a:avLst>
                <a:gd name="adj1" fmla="val 16600370"/>
                <a:gd name="adj2" fmla="val 310699"/>
              </a:avLst>
            </a:prstGeom>
            <a:ln w="1905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5315297" y="4228785"/>
              <a:ext cx="122868" cy="140759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5294465" y="3807904"/>
              <a:ext cx="283030" cy="41318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357" y="5636375"/>
              <a:ext cx="2342969" cy="1202334"/>
            </a:xfrm>
            <a:prstGeom prst="rect">
              <a:avLst/>
            </a:prstGeom>
            <a:ln w="15875"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222348" y="5538964"/>
            <a:ext cx="125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Vacuum Interlock PLC</a:t>
            </a:r>
            <a:endParaRPr lang="en-US" sz="1600" dirty="0"/>
          </a:p>
        </p:txBody>
      </p:sp>
      <p:sp>
        <p:nvSpPr>
          <p:cNvPr id="30" name="Arc 29"/>
          <p:cNvSpPr/>
          <p:nvPr/>
        </p:nvSpPr>
        <p:spPr>
          <a:xfrm rot="523418" flipH="1" flipV="1">
            <a:off x="2228003" y="3411089"/>
            <a:ext cx="474658" cy="2133104"/>
          </a:xfrm>
          <a:prstGeom prst="arc">
            <a:avLst>
              <a:gd name="adj1" fmla="val 16255829"/>
              <a:gd name="adj2" fmla="val 4723201"/>
            </a:avLst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-72006" y="2564904"/>
            <a:ext cx="860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MPS system looks at </a:t>
            </a:r>
            <a:r>
              <a:rPr lang="en-US" sz="2000" dirty="0"/>
              <a:t>Vacuum Beam Permits </a:t>
            </a:r>
            <a:r>
              <a:rPr lang="en-US" sz="2000" dirty="0" smtClean="0"/>
              <a:t>and sector gate valves</a:t>
            </a:r>
            <a:endParaRPr lang="en-US" sz="20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3851920" y="3245163"/>
            <a:ext cx="4834880" cy="3371116"/>
            <a:chOff x="3851920" y="3245163"/>
            <a:chExt cx="4834880" cy="337111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6" r="37085"/>
            <a:stretch/>
          </p:blipFill>
          <p:spPr>
            <a:xfrm>
              <a:off x="7164288" y="3917085"/>
              <a:ext cx="1368153" cy="1202334"/>
            </a:xfrm>
            <a:prstGeom prst="rect">
              <a:avLst/>
            </a:prstGeom>
            <a:ln w="15875">
              <a:noFill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6948264" y="3245163"/>
              <a:ext cx="1738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MPS PLC System</a:t>
              </a:r>
              <a:endParaRPr lang="en-US" sz="1600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076056" y="5661248"/>
              <a:ext cx="504056" cy="325805"/>
              <a:chOff x="5037854" y="5401685"/>
              <a:chExt cx="504056" cy="32580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037854" y="5401685"/>
                <a:ext cx="504056" cy="3258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5289882" y="5416379"/>
                <a:ext cx="0" cy="720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290115" y="5640787"/>
                <a:ext cx="0" cy="720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212056" y="5488387"/>
                <a:ext cx="80392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5076056" y="6171070"/>
              <a:ext cx="504056" cy="325805"/>
              <a:chOff x="5037854" y="5401685"/>
              <a:chExt cx="504056" cy="325805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037854" y="5401685"/>
                <a:ext cx="504056" cy="3258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5289882" y="5416379"/>
                <a:ext cx="0" cy="720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290115" y="5640787"/>
                <a:ext cx="0" cy="720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212056" y="5488387"/>
                <a:ext cx="80392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/>
            <p:cNvCxnSpPr>
              <a:stCxn id="13" idx="0"/>
            </p:cNvCxnSpPr>
            <p:nvPr/>
          </p:nvCxnSpPr>
          <p:spPr>
            <a:xfrm flipV="1">
              <a:off x="5328084" y="5373216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7815507" y="5157192"/>
              <a:ext cx="0" cy="1426385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5324661" y="6496875"/>
              <a:ext cx="0" cy="119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329089" y="6583577"/>
              <a:ext cx="2486418" cy="22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0" idx="0"/>
            </p:cNvCxnSpPr>
            <p:nvPr/>
          </p:nvCxnSpPr>
          <p:spPr>
            <a:xfrm flipV="1">
              <a:off x="5328084" y="5987054"/>
              <a:ext cx="1066" cy="18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879810" y="5831351"/>
              <a:ext cx="133016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3879810" y="6333972"/>
              <a:ext cx="133016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961843" y="5080895"/>
              <a:ext cx="7180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24 </a:t>
              </a:r>
              <a:r>
                <a:rPr lang="en-US" sz="1400" dirty="0" err="1" smtClean="0"/>
                <a:t>Vdc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854873" y="5590173"/>
              <a:ext cx="11256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Beam Permit 1</a:t>
              </a:r>
              <a:endParaRPr lang="en-US" sz="105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51920" y="6093296"/>
              <a:ext cx="11256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Beam Permit 2</a:t>
              </a:r>
              <a:endParaRPr lang="en-US" sz="105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787266" y="2974227"/>
            <a:ext cx="4614017" cy="1625396"/>
            <a:chOff x="2787266" y="2974227"/>
            <a:chExt cx="4614017" cy="1625396"/>
          </a:xfrm>
        </p:grpSpPr>
        <p:sp>
          <p:nvSpPr>
            <p:cNvPr id="34" name="Arc 33"/>
            <p:cNvSpPr/>
            <p:nvPr/>
          </p:nvSpPr>
          <p:spPr>
            <a:xfrm rot="16351909" flipV="1">
              <a:off x="4359955" y="1401538"/>
              <a:ext cx="1468640" cy="4614017"/>
            </a:xfrm>
            <a:prstGeom prst="arc">
              <a:avLst>
                <a:gd name="adj1" fmla="val 16180829"/>
                <a:gd name="adj2" fmla="val 5380466"/>
              </a:avLst>
            </a:prstGeom>
            <a:ln w="1905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45396" y="4230291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Redundancy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6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Prototype vacuum control rack</a:t>
            </a:r>
          </a:p>
          <a:p>
            <a:pPr lvl="1"/>
            <a:r>
              <a:rPr lang="en-US" sz="1600" dirty="0" smtClean="0"/>
              <a:t>Designed and assembled at ESS</a:t>
            </a:r>
          </a:p>
          <a:p>
            <a:pPr lvl="1"/>
            <a:r>
              <a:rPr lang="en-US" sz="1600" dirty="0" smtClean="0"/>
              <a:t>Successfully installed by ESS at in-kind partner institute IFNF Catania for testing on the LEBT</a:t>
            </a:r>
          </a:p>
          <a:p>
            <a:pPr lvl="1"/>
            <a:r>
              <a:rPr lang="en-US" sz="1600" dirty="0" smtClean="0"/>
              <a:t>Controls through EPICS</a:t>
            </a:r>
          </a:p>
          <a:p>
            <a:pPr lvl="1"/>
            <a:r>
              <a:rPr lang="en-US" sz="1600" dirty="0"/>
              <a:t>It is the base concept for all vacuum control </a:t>
            </a:r>
            <a:r>
              <a:rPr lang="en-US" sz="1600" dirty="0" smtClean="0"/>
              <a:t>racks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dirty="0" smtClean="0"/>
              <a:t>Second prototype is planed for Q2</a:t>
            </a:r>
          </a:p>
          <a:p>
            <a:pPr lvl="1"/>
            <a:r>
              <a:rPr lang="en-US" sz="1600" dirty="0" smtClean="0"/>
              <a:t>Framework Agreement for the racks and Vacuum Equipment to be in place</a:t>
            </a:r>
          </a:p>
          <a:p>
            <a:pPr lvl="1"/>
            <a:r>
              <a:rPr lang="en-US" sz="1600" dirty="0" smtClean="0"/>
              <a:t>Taking in account the ESS </a:t>
            </a:r>
            <a:r>
              <a:rPr lang="en-US" sz="1600" dirty="0"/>
              <a:t>E</a:t>
            </a:r>
            <a:r>
              <a:rPr lang="en-US" sz="1600" dirty="0" smtClean="0"/>
              <a:t>lectrical Standardization Catalogue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246" y="2132856"/>
            <a:ext cx="2672226" cy="443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900405"/>
            <a:ext cx="2705201" cy="1669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63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as today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/>
          <a:lstStyle/>
          <a:p>
            <a:r>
              <a:rPr lang="en-US" sz="2000" dirty="0"/>
              <a:t>Facility Breakdown Structure and ESS naming in place for all LINAC vacuum parts</a:t>
            </a:r>
          </a:p>
          <a:p>
            <a:r>
              <a:rPr lang="en-US" sz="2000" dirty="0"/>
              <a:t>Working on the detailed design of the 54 control racks in </a:t>
            </a:r>
            <a:r>
              <a:rPr lang="en-US" sz="2000" dirty="0" smtClean="0"/>
              <a:t>EPLAN </a:t>
            </a:r>
            <a:endParaRPr lang="en-US" sz="2000" dirty="0"/>
          </a:p>
          <a:p>
            <a:r>
              <a:rPr lang="en-US" sz="2000" dirty="0"/>
              <a:t>Cable database </a:t>
            </a:r>
            <a:r>
              <a:rPr lang="en-US" sz="2000" dirty="0" smtClean="0"/>
              <a:t>ready</a:t>
            </a:r>
          </a:p>
          <a:p>
            <a:r>
              <a:rPr lang="en-US" sz="2000" dirty="0" smtClean="0"/>
              <a:t>Rack </a:t>
            </a:r>
            <a:r>
              <a:rPr lang="en-US" sz="2000" dirty="0"/>
              <a:t>assembly space in RATS will be started Q2 </a:t>
            </a:r>
            <a:r>
              <a:rPr lang="en-US" sz="2000" dirty="0" smtClean="0"/>
              <a:t>2017</a:t>
            </a:r>
            <a:endParaRPr lang="en-US" sz="1600" dirty="0" smtClean="0"/>
          </a:p>
          <a:p>
            <a:pPr lvl="1"/>
            <a:r>
              <a:rPr lang="en-US" sz="1600" dirty="0" smtClean="0"/>
              <a:t>Assembly of the racks </a:t>
            </a:r>
          </a:p>
          <a:p>
            <a:pPr lvl="1"/>
            <a:r>
              <a:rPr lang="en-US" sz="1600" dirty="0" smtClean="0"/>
              <a:t>Preliminary rack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748031"/>
            <a:ext cx="4536504" cy="2961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03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ESS vacuum control system is designed in-house by the </a:t>
            </a:r>
            <a:r>
              <a:rPr lang="en-US" sz="2000" dirty="0"/>
              <a:t>Vacuum Group and the </a:t>
            </a:r>
            <a:r>
              <a:rPr lang="en-US" sz="2000" dirty="0" smtClean="0"/>
              <a:t>Integrated </a:t>
            </a:r>
            <a:r>
              <a:rPr lang="en-US" sz="2000" dirty="0" smtClean="0">
                <a:solidFill>
                  <a:schemeClr val="tx1"/>
                </a:solidFill>
              </a:rPr>
              <a:t>Control System Group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All interfaces were listed and clear definitions of the requirements done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vacuum control system is based on PLC and EPICS IOC</a:t>
            </a:r>
          </a:p>
          <a:p>
            <a:pPr lvl="2">
              <a:buFont typeface="Arial" charset="0"/>
              <a:buChar char="•"/>
            </a:pPr>
            <a:r>
              <a:rPr lang="en-US" sz="1600" dirty="0" smtClean="0"/>
              <a:t>EPICS for the control screens, configuration and post-analysis</a:t>
            </a:r>
          </a:p>
          <a:p>
            <a:pPr lvl="2">
              <a:buFont typeface="Arial" charset="0"/>
              <a:buChar char="•"/>
            </a:pPr>
            <a:r>
              <a:rPr lang="en-US" sz="1600" dirty="0" smtClean="0"/>
              <a:t>PLCs handle safety functionality in the vacuum system</a:t>
            </a:r>
            <a:br>
              <a:rPr lang="en-US" sz="1600" dirty="0" smtClean="0"/>
            </a:br>
            <a:endParaRPr lang="en-US" sz="1600" dirty="0" smtClean="0"/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The first prototype vacuum control rack was designed and </a:t>
            </a:r>
            <a:r>
              <a:rPr lang="en-US" sz="2000" dirty="0"/>
              <a:t>assembled by the ESS Vacuum group and ICS and </a:t>
            </a:r>
            <a:r>
              <a:rPr lang="en-US" sz="2000" dirty="0" smtClean="0"/>
              <a:t>installed successfully at our in-kind partner institute, INFN in Catania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Next step: set up and start up of the vacuum rack assembly area at RATS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79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Overview</a:t>
            </a:r>
          </a:p>
          <a:p>
            <a:r>
              <a:rPr lang="en-GB" dirty="0" smtClean="0"/>
              <a:t>Requirements</a:t>
            </a:r>
          </a:p>
          <a:p>
            <a:r>
              <a:rPr lang="en-GB" dirty="0" smtClean="0"/>
              <a:t>Interfaces</a:t>
            </a:r>
          </a:p>
          <a:p>
            <a:r>
              <a:rPr lang="en-GB" dirty="0" smtClean="0"/>
              <a:t>Vacuum Control System in more detail</a:t>
            </a:r>
          </a:p>
          <a:p>
            <a:r>
              <a:rPr lang="en-GB" dirty="0" smtClean="0"/>
              <a:t>Status as today</a:t>
            </a:r>
          </a:p>
          <a:p>
            <a:r>
              <a:rPr lang="en-GB" dirty="0" smtClean="0"/>
              <a:t>Conclusion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7200" y="5373216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Note: The </a:t>
            </a:r>
            <a:r>
              <a:rPr lang="en-GB" i="1" dirty="0"/>
              <a:t>presentation will </a:t>
            </a:r>
            <a:r>
              <a:rPr lang="en-GB" i="1" dirty="0" smtClean="0"/>
              <a:t>focus </a:t>
            </a:r>
            <a:r>
              <a:rPr lang="en-GB" i="1" dirty="0"/>
              <a:t>mainly </a:t>
            </a:r>
            <a:r>
              <a:rPr lang="en-GB" i="1" dirty="0" smtClean="0"/>
              <a:t>on </a:t>
            </a:r>
            <a:r>
              <a:rPr lang="en-GB" i="1" dirty="0"/>
              <a:t>the vacuum control system </a:t>
            </a:r>
            <a:r>
              <a:rPr lang="en-GB" i="1" dirty="0" smtClean="0"/>
              <a:t>for the LINAC</a:t>
            </a:r>
            <a:r>
              <a:rPr lang="en-GB" i="1" dirty="0"/>
              <a:t>.</a:t>
            </a:r>
            <a:r>
              <a:rPr lang="en-GB" i="1" dirty="0" smtClean="0"/>
              <a:t> Target and Instruments </a:t>
            </a:r>
            <a:r>
              <a:rPr lang="en-GB" i="1" dirty="0"/>
              <a:t>are still </a:t>
            </a:r>
            <a:r>
              <a:rPr lang="en-GB" i="1" dirty="0" smtClean="0"/>
              <a:t>not on the same detailed phase as the Accelerator although the concept is assumed to be the same for all systems.	</a:t>
            </a:r>
            <a:endParaRPr lang="en-GB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6" name="Rounded Rectangle 5"/>
          <p:cNvSpPr/>
          <p:nvPr/>
        </p:nvSpPr>
        <p:spPr>
          <a:xfrm>
            <a:off x="467544" y="1484784"/>
            <a:ext cx="720080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Source</a:t>
            </a:r>
            <a:endParaRPr lang="en-US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1403648" y="1484784"/>
            <a:ext cx="720080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LEBT</a:t>
            </a:r>
            <a:endParaRPr lang="en-US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2339752" y="1484784"/>
            <a:ext cx="720080" cy="288032"/>
          </a:xfrm>
          <a:prstGeom prst="roundRect">
            <a:avLst/>
          </a:prstGeom>
          <a:solidFill>
            <a:srgbClr val="CF4D4B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RFQ</a:t>
            </a:r>
            <a:endParaRPr lang="en-US" sz="1100" dirty="0"/>
          </a:p>
        </p:txBody>
      </p:sp>
      <p:sp>
        <p:nvSpPr>
          <p:cNvPr id="9" name="Rounded Rectangle 8"/>
          <p:cNvSpPr/>
          <p:nvPr/>
        </p:nvSpPr>
        <p:spPr>
          <a:xfrm>
            <a:off x="3275856" y="1484784"/>
            <a:ext cx="720080" cy="2880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MEBT</a:t>
            </a:r>
            <a:endParaRPr lang="en-US" sz="1100" dirty="0"/>
          </a:p>
        </p:txBody>
      </p:sp>
      <p:sp>
        <p:nvSpPr>
          <p:cNvPr id="10" name="Rounded Rectangle 9"/>
          <p:cNvSpPr/>
          <p:nvPr/>
        </p:nvSpPr>
        <p:spPr>
          <a:xfrm>
            <a:off x="4211960" y="1484784"/>
            <a:ext cx="720080" cy="288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DTL</a:t>
            </a:r>
            <a:endParaRPr lang="en-US" sz="1100" dirty="0"/>
          </a:p>
        </p:txBody>
      </p:sp>
      <p:sp>
        <p:nvSpPr>
          <p:cNvPr id="11" name="Rounded Rectangle 10"/>
          <p:cNvSpPr/>
          <p:nvPr/>
        </p:nvSpPr>
        <p:spPr>
          <a:xfrm>
            <a:off x="5148064" y="1484784"/>
            <a:ext cx="720080" cy="288032"/>
          </a:xfrm>
          <a:prstGeom prst="roundRect">
            <a:avLst/>
          </a:prstGeom>
          <a:solidFill>
            <a:srgbClr val="6783FF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Spokes</a:t>
            </a:r>
            <a:endParaRPr lang="en-US" sz="1100" dirty="0"/>
          </a:p>
        </p:txBody>
      </p:sp>
      <p:sp>
        <p:nvSpPr>
          <p:cNvPr id="12" name="Rounded Rectangle 11"/>
          <p:cNvSpPr/>
          <p:nvPr/>
        </p:nvSpPr>
        <p:spPr>
          <a:xfrm>
            <a:off x="6084168" y="1484784"/>
            <a:ext cx="720080" cy="288032"/>
          </a:xfrm>
          <a:prstGeom prst="roundRect">
            <a:avLst/>
          </a:prstGeom>
          <a:solidFill>
            <a:srgbClr val="3366FF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Med. β</a:t>
            </a:r>
            <a:endParaRPr lang="en-US" sz="1000" dirty="0"/>
          </a:p>
        </p:txBody>
      </p:sp>
      <p:sp>
        <p:nvSpPr>
          <p:cNvPr id="13" name="Rounded Rectangle 12"/>
          <p:cNvSpPr/>
          <p:nvPr/>
        </p:nvSpPr>
        <p:spPr>
          <a:xfrm>
            <a:off x="7020272" y="1484784"/>
            <a:ext cx="720080" cy="288032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High β</a:t>
            </a:r>
            <a:endParaRPr lang="en-US" sz="1100" dirty="0"/>
          </a:p>
        </p:txBody>
      </p:sp>
      <p:sp>
        <p:nvSpPr>
          <p:cNvPr id="14" name="Rounded Rectangle 13"/>
          <p:cNvSpPr/>
          <p:nvPr/>
        </p:nvSpPr>
        <p:spPr>
          <a:xfrm>
            <a:off x="7956376" y="1484784"/>
            <a:ext cx="720080" cy="288032"/>
          </a:xfrm>
          <a:prstGeom prst="roundRect">
            <a:avLst/>
          </a:prstGeom>
          <a:gradFill>
            <a:gsLst>
              <a:gs pos="0">
                <a:srgbClr val="A200A4"/>
              </a:gs>
              <a:gs pos="100000">
                <a:srgbClr val="BE0505"/>
              </a:gs>
            </a:gsLst>
            <a:lin ang="0" scaled="0"/>
          </a:gra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HEBT</a:t>
            </a:r>
            <a:endParaRPr lang="en-US" sz="11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87624" y="1628800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23728" y="1628800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59832" y="1628800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95936" y="1628800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932040" y="1628800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68144" y="1628800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04248" y="1628800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740352" y="1628800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79512" y="1769589"/>
            <a:ext cx="8820472" cy="4764117"/>
            <a:chOff x="144016" y="1769589"/>
            <a:chExt cx="8820472" cy="47641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016" y="1916832"/>
              <a:ext cx="8820472" cy="4616874"/>
            </a:xfrm>
            <a:prstGeom prst="rect">
              <a:avLst/>
            </a:prstGeom>
            <a:ln w="190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sx="38000" sy="38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Right Arrow 23"/>
            <p:cNvSpPr/>
            <p:nvPr/>
          </p:nvSpPr>
          <p:spPr>
            <a:xfrm rot="2783663">
              <a:off x="558900" y="1985613"/>
              <a:ext cx="720080" cy="288032"/>
            </a:xfrm>
            <a:prstGeom prst="rightArrow">
              <a:avLst/>
            </a:prstGeom>
            <a:solidFill>
              <a:srgbClr val="FF0000">
                <a:alpha val="49000"/>
              </a:srgbClr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1817036"/>
            <a:ext cx="8568952" cy="4972844"/>
            <a:chOff x="251520" y="1800267"/>
            <a:chExt cx="8568952" cy="505773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520" y="1883651"/>
              <a:ext cx="8568952" cy="497434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5" name="Right Arrow 34"/>
            <p:cNvSpPr/>
            <p:nvPr/>
          </p:nvSpPr>
          <p:spPr>
            <a:xfrm rot="6839731">
              <a:off x="5930105" y="2016291"/>
              <a:ext cx="720080" cy="288032"/>
            </a:xfrm>
            <a:prstGeom prst="rightArrow">
              <a:avLst/>
            </a:prstGeom>
            <a:solidFill>
              <a:srgbClr val="FF0000">
                <a:alpha val="49000"/>
              </a:srgbClr>
            </a:solidFill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39136" cy="1143000"/>
          </a:xfrm>
        </p:spPr>
        <p:txBody>
          <a:bodyPr/>
          <a:lstStyle/>
          <a:p>
            <a:r>
              <a:rPr lang="en-US" dirty="0" smtClean="0"/>
              <a:t>LINAC Vacuum System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395536" y="1844824"/>
            <a:ext cx="8388424" cy="4945055"/>
            <a:chOff x="360040" y="1844824"/>
            <a:chExt cx="8388424" cy="494505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040" y="1900419"/>
              <a:ext cx="8388424" cy="488946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4" name="Right Arrow 33"/>
            <p:cNvSpPr/>
            <p:nvPr/>
          </p:nvSpPr>
          <p:spPr>
            <a:xfrm rot="5679046">
              <a:off x="4168671" y="2060848"/>
              <a:ext cx="720080" cy="288032"/>
            </a:xfrm>
            <a:prstGeom prst="rightArrow">
              <a:avLst/>
            </a:prstGeom>
            <a:solidFill>
              <a:srgbClr val="FF000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00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Equipment Summary</a:t>
            </a:r>
            <a:br>
              <a:rPr lang="en-US" dirty="0" smtClean="0"/>
            </a:br>
            <a:r>
              <a:rPr lang="en-US" dirty="0" smtClean="0"/>
              <a:t>for the accelerator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05118"/>
            <a:ext cx="8229600" cy="222104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Standardization of vacuum equipment through the Framework Agreement (FA), which is in process now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FA contract to be signed by the middle of May 2017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Single suppliers for each type of equipment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Framework agreement even applicable for our in-kind STFC </a:t>
            </a:r>
            <a:r>
              <a:rPr lang="en-US" dirty="0" err="1" smtClean="0"/>
              <a:t>Daresburry</a:t>
            </a:r>
            <a:r>
              <a:rPr lang="en-US" dirty="0" smtClean="0"/>
              <a:t> and CEA </a:t>
            </a:r>
            <a:r>
              <a:rPr lang="en-US" dirty="0" err="1" smtClean="0"/>
              <a:t>Saclay</a:t>
            </a:r>
            <a:r>
              <a:rPr lang="en-US" dirty="0" smtClean="0"/>
              <a:t>.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8964488" cy="21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30" y="1556793"/>
            <a:ext cx="8260941" cy="201622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Complete in-house design for </a:t>
            </a:r>
            <a:r>
              <a:rPr lang="en-US" sz="2000" dirty="0" smtClean="0"/>
              <a:t>racks and controls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Vacuum Group - &gt; Hardware and Electronic design (EPLAN)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Integrated Control System  -&gt; PLC and EPICS IOC programming</a:t>
            </a:r>
          </a:p>
          <a:p>
            <a:r>
              <a:rPr lang="en-US" sz="2000" dirty="0"/>
              <a:t>Common approach for all vacuum systems, </a:t>
            </a:r>
            <a:r>
              <a:rPr lang="en-US" sz="2000" dirty="0" smtClean="0"/>
              <a:t>Accelerator</a:t>
            </a:r>
            <a:r>
              <a:rPr lang="en-US" sz="2000" dirty="0"/>
              <a:t>, Target and  Neutron Instruments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46157" y="4581128"/>
            <a:ext cx="4711871" cy="1872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contourClr>
              <a:srgbClr val="FFFFFF"/>
            </a:contourClr>
          </a:sp3d>
        </p:spPr>
      </p:pic>
      <p:pic>
        <p:nvPicPr>
          <p:cNvPr id="8" name="Content Placeholder 4" descr="IMG_0340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13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" t="12785" r="114" b="177"/>
          <a:stretch/>
        </p:blipFill>
        <p:spPr>
          <a:xfrm rot="5400000">
            <a:off x="5667419" y="3885102"/>
            <a:ext cx="3225743" cy="196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98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The vacuum control system shall be able to:</a:t>
            </a:r>
          </a:p>
          <a:p>
            <a:pPr lvl="1">
              <a:spcBef>
                <a:spcPts val="1176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Control the complete vacuum system remotely through different access </a:t>
            </a:r>
            <a:r>
              <a:rPr lang="en-US" sz="2000" dirty="0" smtClean="0">
                <a:solidFill>
                  <a:srgbClr val="000000"/>
                </a:solidFill>
              </a:rPr>
              <a:t>points</a:t>
            </a:r>
            <a:endParaRPr lang="en-US" sz="2000" dirty="0">
              <a:solidFill>
                <a:srgbClr val="000000"/>
              </a:solidFill>
            </a:endParaRPr>
          </a:p>
          <a:p>
            <a:pPr lvl="1">
              <a:spcBef>
                <a:spcPts val="1176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Act in a safe way on abnormalities in the vacuum </a:t>
            </a:r>
            <a:r>
              <a:rPr lang="en-US" sz="2000" dirty="0" smtClean="0">
                <a:solidFill>
                  <a:srgbClr val="000000"/>
                </a:solidFill>
              </a:rPr>
              <a:t>system </a:t>
            </a:r>
            <a:r>
              <a:rPr lang="en-US" sz="2000" dirty="0" smtClean="0"/>
              <a:t>(internal or external sources)</a:t>
            </a:r>
          </a:p>
          <a:p>
            <a:pPr lvl="1">
              <a:spcBef>
                <a:spcPts val="1176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Display </a:t>
            </a:r>
            <a:r>
              <a:rPr lang="en-US" sz="2000" dirty="0">
                <a:solidFill>
                  <a:srgbClr val="000000"/>
                </a:solidFill>
              </a:rPr>
              <a:t>and archive </a:t>
            </a:r>
            <a:r>
              <a:rPr lang="en-US" sz="2000" dirty="0" smtClean="0">
                <a:solidFill>
                  <a:srgbClr val="000000"/>
                </a:solidFill>
              </a:rPr>
              <a:t>the status </a:t>
            </a:r>
            <a:r>
              <a:rPr lang="en-US" sz="2000" dirty="0">
                <a:solidFill>
                  <a:srgbClr val="000000"/>
                </a:solidFill>
              </a:rPr>
              <a:t>and readouts from </a:t>
            </a:r>
            <a:r>
              <a:rPr lang="en-US" sz="2000" dirty="0" smtClean="0"/>
              <a:t>all the vacuum instrumentation. Ex: gauges</a:t>
            </a:r>
            <a:r>
              <a:rPr lang="en-US" sz="2000" dirty="0"/>
              <a:t>, pumps and </a:t>
            </a:r>
            <a:r>
              <a:rPr lang="en-US" sz="2000" dirty="0" smtClean="0"/>
              <a:t>valves</a:t>
            </a:r>
            <a:endParaRPr lang="en-US" sz="2000" dirty="0"/>
          </a:p>
          <a:p>
            <a:pPr lvl="1">
              <a:spcBef>
                <a:spcPts val="1176"/>
              </a:spcBef>
              <a:buFont typeface="Arial" charset="0"/>
              <a:buChar char="•"/>
            </a:pPr>
            <a:r>
              <a:rPr lang="en-US" sz="2000" dirty="0" smtClean="0"/>
              <a:t>Archive the vacuum pressure for the entire LINAC during the event of a power failure </a:t>
            </a:r>
          </a:p>
          <a:p>
            <a:pPr lvl="1">
              <a:spcBef>
                <a:spcPts val="1176"/>
              </a:spcBef>
              <a:buFont typeface="Arial" charset="0"/>
              <a:buChar char="•"/>
            </a:pPr>
            <a:r>
              <a:rPr lang="en-US" sz="2000" dirty="0" smtClean="0"/>
              <a:t>Provide an interface to the Machine Protection </a:t>
            </a:r>
            <a:r>
              <a:rPr lang="en-US" sz="2000" dirty="0"/>
              <a:t>S</a:t>
            </a:r>
            <a:r>
              <a:rPr lang="en-US" sz="2000" dirty="0" smtClean="0"/>
              <a:t>ystem (MPS)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1128"/>
              </a:spcBef>
              <a:buFont typeface="Arial" charset="0"/>
              <a:buChar char="•"/>
            </a:pPr>
            <a:r>
              <a:rPr lang="en-US" sz="2000" dirty="0" smtClean="0"/>
              <a:t>Vacuum is a relative slow system:</a:t>
            </a:r>
          </a:p>
          <a:p>
            <a:pPr lvl="2">
              <a:spcBef>
                <a:spcPts val="1128"/>
              </a:spcBef>
              <a:buFont typeface="Arial" charset="0"/>
              <a:buChar char="•"/>
            </a:pPr>
            <a:r>
              <a:rPr lang="en-US" dirty="0" smtClean="0"/>
              <a:t>Response time for interlocks on gauges &gt; 10 </a:t>
            </a:r>
            <a:r>
              <a:rPr lang="en-US" dirty="0" err="1" smtClean="0"/>
              <a:t>ms.</a:t>
            </a:r>
            <a:endParaRPr lang="en-US" dirty="0" smtClean="0"/>
          </a:p>
          <a:p>
            <a:pPr lvl="2">
              <a:spcBef>
                <a:spcPts val="1128"/>
              </a:spcBef>
              <a:buFont typeface="Arial" charset="0"/>
              <a:buChar char="•"/>
            </a:pPr>
            <a:r>
              <a:rPr lang="en-US" dirty="0" smtClean="0"/>
              <a:t>Response time for normal gate valves &gt; 1 s (fast valves ≈ 15 </a:t>
            </a:r>
            <a:r>
              <a:rPr lang="en-US" dirty="0" err="1" smtClean="0"/>
              <a:t>ms.</a:t>
            </a:r>
            <a:r>
              <a:rPr lang="en-US" dirty="0" smtClean="0"/>
              <a:t>)</a:t>
            </a:r>
          </a:p>
          <a:p>
            <a:pPr lvl="1">
              <a:spcBef>
                <a:spcPts val="1128"/>
              </a:spcBef>
              <a:buFont typeface="Arial" charset="0"/>
              <a:buChar char="•"/>
            </a:pPr>
            <a:r>
              <a:rPr lang="en-US" sz="2000" dirty="0" smtClean="0"/>
              <a:t>No electronics allowed in the accelerator tunnel - All control electronics must be separated from their devices (pumps, gauges, etc.)</a:t>
            </a:r>
          </a:p>
          <a:p>
            <a:pPr lvl="1">
              <a:spcBef>
                <a:spcPts val="1128"/>
              </a:spcBef>
              <a:buFont typeface="Arial" charset="0"/>
              <a:buChar char="•"/>
            </a:pPr>
            <a:r>
              <a:rPr lang="en-US" sz="2000" dirty="0" smtClean="0"/>
              <a:t>Controllers will be installed in control racks in radiation safe locations in the Gallery and FEB rack area (distance up to 100 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443870"/>
            <a:ext cx="3707904" cy="2225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443870"/>
            <a:ext cx="3131956" cy="2225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6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Integrated Control System</a:t>
            </a:r>
            <a:endParaRPr lang="en-US" dirty="0"/>
          </a:p>
          <a:p>
            <a:pPr lvl="1"/>
            <a:r>
              <a:rPr lang="en-GB" dirty="0" smtClean="0"/>
              <a:t>Vacuum </a:t>
            </a:r>
            <a:r>
              <a:rPr lang="en-GB" dirty="0"/>
              <a:t>Skeleton - ESS-0004789 - </a:t>
            </a:r>
            <a:r>
              <a:rPr lang="en-GB" dirty="0" smtClean="0"/>
              <a:t>System </a:t>
            </a:r>
            <a:r>
              <a:rPr lang="en-GB" dirty="0"/>
              <a:t>Requirements Specification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GB" dirty="0"/>
              <a:t>Vacuum Skeleton - ESS-0004790 </a:t>
            </a:r>
            <a:r>
              <a:rPr lang="en-GB" dirty="0" smtClean="0"/>
              <a:t>-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en-GB" dirty="0" smtClean="0"/>
              <a:t>Concept </a:t>
            </a:r>
            <a:r>
              <a:rPr lang="en-GB" dirty="0"/>
              <a:t>Of Operation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GB" dirty="0"/>
              <a:t>Vacuum Skeleton - ESS-0004793 - </a:t>
            </a:r>
            <a:r>
              <a:rPr lang="en-GB" dirty="0" smtClean="0"/>
              <a:t>Interface </a:t>
            </a:r>
            <a:r>
              <a:rPr lang="en-GB" dirty="0"/>
              <a:t>description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GB" dirty="0"/>
              <a:t>Vacuum Skeleton - ESS-0061017 - </a:t>
            </a:r>
            <a:r>
              <a:rPr lang="en-GB" dirty="0" smtClean="0"/>
              <a:t>System </a:t>
            </a:r>
            <a:r>
              <a:rPr lang="en-GB" dirty="0"/>
              <a:t>Verification </a:t>
            </a:r>
            <a:r>
              <a:rPr lang="en-GB" dirty="0" smtClean="0"/>
              <a:t>Plan</a:t>
            </a:r>
            <a:br>
              <a:rPr lang="en-GB" dirty="0" smtClean="0"/>
            </a:br>
            <a:endParaRPr lang="en-US" dirty="0" smtClean="0"/>
          </a:p>
          <a:p>
            <a:r>
              <a:rPr lang="en-US" dirty="0" smtClean="0"/>
              <a:t>Machine Protection System</a:t>
            </a:r>
          </a:p>
          <a:p>
            <a:pPr lvl="1"/>
            <a:r>
              <a:rPr lang="en-GB" dirty="0"/>
              <a:t>Machine Protection and Vacuum System Interface Control Document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(to be released in CHESS soon)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Electrical support </a:t>
            </a:r>
          </a:p>
          <a:p>
            <a:pPr lvl="1"/>
            <a:r>
              <a:rPr lang="en-US" dirty="0" smtClean="0"/>
              <a:t>Rack Requirements/Power requirements</a:t>
            </a:r>
          </a:p>
          <a:p>
            <a:pPr lvl="1"/>
            <a:r>
              <a:rPr lang="en-US" dirty="0" smtClean="0"/>
              <a:t>Rack Location</a:t>
            </a:r>
          </a:p>
          <a:p>
            <a:pPr lvl="1"/>
            <a:r>
              <a:rPr lang="en-US" dirty="0" smtClean="0"/>
              <a:t>Cable database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RF system</a:t>
            </a:r>
          </a:p>
          <a:p>
            <a:pPr lvl="1"/>
            <a:r>
              <a:rPr lang="en-US" dirty="0" smtClean="0"/>
              <a:t>One interlock signal for each gauge on all RF couplers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(exact interface </a:t>
            </a:r>
            <a:r>
              <a:rPr lang="en-US" dirty="0" err="1" smtClean="0"/>
              <a:t>tbd</a:t>
            </a:r>
            <a:r>
              <a:rPr lang="en-US" dirty="0" smtClean="0"/>
              <a:t>.)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5753">
            <a:off x="6602924" y="3320484"/>
            <a:ext cx="2085988" cy="2951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52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Interface: Vacuum </a:t>
            </a:r>
            <a:r>
              <a:rPr lang="en-US" dirty="0"/>
              <a:t>Operation</a:t>
            </a:r>
            <a:br>
              <a:rPr lang="en-US" dirty="0"/>
            </a:br>
            <a:r>
              <a:rPr lang="en-US" dirty="0"/>
              <a:t>PLC &amp; EPICS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809398"/>
            <a:ext cx="432048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PLC: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-Drive controller </a:t>
            </a:r>
            <a:br>
              <a:rPr lang="en-US" sz="2000" dirty="0" smtClean="0"/>
            </a:br>
            <a:r>
              <a:rPr lang="en-US" sz="2000" dirty="0" smtClean="0"/>
              <a:t>-Local protection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-Data Acquisition </a:t>
            </a:r>
            <a:br>
              <a:rPr lang="en-US" sz="2000" dirty="0" smtClean="0"/>
            </a:br>
            <a:r>
              <a:rPr lang="en-US" sz="2000" dirty="0" smtClean="0"/>
              <a:t>-Beam Permit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4381941"/>
            <a:ext cx="655272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EPICS: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-Control panels, trending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-Real-time Data Acquisition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-Data Logging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-</a:t>
            </a:r>
            <a:r>
              <a:rPr lang="en-US" sz="2000" dirty="0"/>
              <a:t>S</a:t>
            </a:r>
            <a:r>
              <a:rPr lang="en-US" sz="2000" dirty="0" smtClean="0"/>
              <a:t>erial </a:t>
            </a:r>
            <a:r>
              <a:rPr lang="en-US" sz="2000" dirty="0"/>
              <a:t>communication </a:t>
            </a:r>
            <a:r>
              <a:rPr lang="en-US" sz="2000" dirty="0" smtClean="0"/>
              <a:t>with the Controllers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141277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Control Architecture 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063513"/>
              </p:ext>
            </p:extLst>
          </p:nvPr>
        </p:nvGraphicFramePr>
        <p:xfrm>
          <a:off x="3141984" y="1772816"/>
          <a:ext cx="5975932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Visio" r:id="rId5" imgW="20935946" imgH="14630490" progId="Visio.Drawing.15">
                  <p:embed/>
                </p:oleObj>
              </mc:Choice>
              <mc:Fallback>
                <p:oleObj name="Visio" r:id="rId5" imgW="20935946" imgH="1463049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1984" y="1772816"/>
                        <a:ext cx="5975932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660232" y="5445224"/>
            <a:ext cx="237626" cy="0"/>
          </a:xfrm>
          <a:prstGeom prst="line">
            <a:avLst/>
          </a:prstGeom>
          <a:ln w="19050">
            <a:solidFill>
              <a:srgbClr val="00BF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76256" y="530120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Network Communication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750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17785</TotalTime>
  <Words>608</Words>
  <Application>Microsoft Macintosh PowerPoint</Application>
  <PresentationFormat>On-screen Show (4:3)</PresentationFormat>
  <Paragraphs>129</Paragraphs>
  <Slides>13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Mangal</vt:lpstr>
      <vt:lpstr>Arial</vt:lpstr>
      <vt:lpstr>Office Theme</vt:lpstr>
      <vt:lpstr>Visio</vt:lpstr>
      <vt:lpstr>Vacuum Control System</vt:lpstr>
      <vt:lpstr>Outline</vt:lpstr>
      <vt:lpstr>LINAC Vacuum System</vt:lpstr>
      <vt:lpstr>Vacuum Equipment Summary for the accelerator</vt:lpstr>
      <vt:lpstr>Vacuum Control System</vt:lpstr>
      <vt:lpstr>Requirements</vt:lpstr>
      <vt:lpstr>Design criteria</vt:lpstr>
      <vt:lpstr>Interfaces</vt:lpstr>
      <vt:lpstr>Interface: Vacuum Operation PLC &amp; EPICS</vt:lpstr>
      <vt:lpstr>Sector Gate Valves and MPS</vt:lpstr>
      <vt:lpstr>Status as today</vt:lpstr>
      <vt:lpstr>Status as today (cont.)</vt:lpstr>
      <vt:lpstr>Conclusion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Vacuum Control System</dc:title>
  <dc:creator>Microsoft Office User</dc:creator>
  <cp:lastModifiedBy>Hilko Spoelstra</cp:lastModifiedBy>
  <cp:revision>112</cp:revision>
  <dcterms:created xsi:type="dcterms:W3CDTF">2017-03-04T06:55:27Z</dcterms:created>
  <dcterms:modified xsi:type="dcterms:W3CDTF">2017-03-23T08:22:35Z</dcterms:modified>
</cp:coreProperties>
</file>