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361" r:id="rId3"/>
    <p:sldId id="346" r:id="rId4"/>
    <p:sldId id="362" r:id="rId5"/>
    <p:sldId id="366" r:id="rId6"/>
    <p:sldId id="368" r:id="rId7"/>
    <p:sldId id="363" r:id="rId8"/>
    <p:sldId id="365" r:id="rId9"/>
    <p:sldId id="369" r:id="rId10"/>
    <p:sldId id="364" r:id="rId11"/>
    <p:sldId id="367" r:id="rId12"/>
    <p:sldId id="370" r:id="rId1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7" autoAdjust="0"/>
    <p:restoredTop sz="92555" autoAdjust="0"/>
  </p:normalViewPr>
  <p:slideViewPr>
    <p:cSldViewPr>
      <p:cViewPr>
        <p:scale>
          <a:sx n="200" d="100"/>
          <a:sy n="200" d="100"/>
        </p:scale>
        <p:origin x="-144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17/3/30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36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</a:rPr>
              <a:t>ACCP: 3kW @ 2K, 11kW @ 40K, 270 l/h Liquefaction </a:t>
            </a:r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 special plant,</a:t>
            </a:r>
            <a:r>
              <a:rPr lang="en-US" baseline="0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 power consumption in MW range, big industrial compressors, sophisticated CC system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TICP: 76W @ 2K, 420W @ 40K, 6 l/h Liquefaction  plant well in the standard range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TMCP: 32kW @ 15-20K  very large again, some challenges but not terribly sophisticated process, compared to ACCP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Large and sophisticated </a:t>
            </a:r>
            <a:r>
              <a:rPr lang="en-US" baseline="0" dirty="0" err="1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cryo</a:t>
            </a:r>
            <a:r>
              <a:rPr lang="en-US" baseline="0" dirty="0" smtClean="0">
                <a:latin typeface="Gill Sans" charset="0"/>
                <a:ea typeface="ＭＳ Ｐゴシック" charset="0"/>
                <a:cs typeface="ＭＳ Ｐゴシック" charset="0"/>
                <a:sym typeface="Wingdings"/>
              </a:rPr>
              <a:t>-distribution system for all plants and their consumers</a:t>
            </a:r>
            <a:endParaRPr lang="en-US" dirty="0" smtClean="0">
              <a:latin typeface="Gill Sans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18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14BCC4-1883-A943-9A98-AF3049849382}" type="datetime1">
              <a:rPr lang="en-US" smtClean="0"/>
              <a:t>17/3/30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709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42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93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17/3/30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17/3/30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17/3/30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17/3/30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17/3/30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sv-SE" sz="4000" dirty="0" err="1" smtClean="0"/>
              <a:t>Cryogenics</a:t>
            </a:r>
            <a:r>
              <a:rPr lang="sv-SE" sz="4000" dirty="0" smtClean="0"/>
              <a:t> at the </a:t>
            </a:r>
            <a:r>
              <a:rPr lang="sv-SE" sz="4000" dirty="0" err="1" smtClean="0"/>
              <a:t>European</a:t>
            </a:r>
            <a:r>
              <a:rPr lang="sv-SE" sz="4000" dirty="0" smtClean="0"/>
              <a:t> </a:t>
            </a:r>
            <a:r>
              <a:rPr lang="sv-SE" sz="4000" dirty="0" err="1" smtClean="0"/>
              <a:t>Spallation</a:t>
            </a:r>
            <a:r>
              <a:rPr lang="sv-SE" sz="4000" dirty="0" smtClean="0"/>
              <a:t> Source</a:t>
            </a:r>
            <a:br>
              <a:rPr lang="sv-SE" sz="4000" dirty="0" smtClean="0"/>
            </a:br>
            <a:endParaRPr lang="sv-SE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Philipp Arnold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Section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Leader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Cyogenics</a:t>
            </a:r>
            <a:endParaRPr lang="sv-SE" sz="2000" dirty="0" smtClean="0">
              <a:solidFill>
                <a:schemeClr val="bg1"/>
              </a:solidFill>
            </a:endParaRPr>
          </a:p>
          <a:p>
            <a:r>
              <a:rPr lang="sv-SE" sz="2000" dirty="0" err="1" smtClean="0">
                <a:solidFill>
                  <a:schemeClr val="bg1"/>
                </a:solidFill>
              </a:rPr>
              <a:t>Work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Package</a:t>
            </a:r>
            <a:r>
              <a:rPr lang="sv-SE" sz="2000" dirty="0" smtClean="0">
                <a:solidFill>
                  <a:schemeClr val="bg1"/>
                </a:solidFill>
              </a:rPr>
              <a:t> Manager </a:t>
            </a:r>
            <a:r>
              <a:rPr lang="sv-SE" sz="2000" dirty="0" err="1" smtClean="0">
                <a:solidFill>
                  <a:schemeClr val="bg1"/>
                </a:solidFill>
              </a:rPr>
              <a:t>Cryogenics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750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(3.1) High Level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12968" cy="56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(3.2) Work Unit Status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358865"/>
              </p:ext>
            </p:extLst>
          </p:nvPr>
        </p:nvGraphicFramePr>
        <p:xfrm>
          <a:off x="35496" y="1484784"/>
          <a:ext cx="9085460" cy="536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3248606"/>
                <a:gridCol w="2884526"/>
              </a:tblGrid>
              <a:tr h="383181">
                <a:tc>
                  <a:txBody>
                    <a:bodyPr/>
                    <a:lstStyle/>
                    <a:p>
                      <a:r>
                        <a:rPr lang="en-US" dirty="0" smtClean="0"/>
                        <a:t>Work Unit and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Supplier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11.11.3 ACCP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Linde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Kryotechnik</a:t>
                      </a:r>
                      <a:r>
                        <a:rPr lang="en-US" sz="1400" dirty="0" smtClean="0"/>
                        <a:t>, 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Manufacturing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11.11.4</a:t>
                      </a:r>
                      <a:r>
                        <a:rPr lang="en-US" sz="1400" baseline="0" dirty="0" smtClean="0"/>
                        <a:t> TICP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 </a:t>
                      </a:r>
                      <a:r>
                        <a:rPr lang="en-US" sz="1400" dirty="0" err="1" smtClean="0"/>
                        <a:t>Liquide</a:t>
                      </a:r>
                      <a:r>
                        <a:rPr lang="en-US" sz="1400" dirty="0" smtClean="0"/>
                        <a:t> Advanced</a:t>
                      </a:r>
                      <a:r>
                        <a:rPr lang="en-US" sz="1400" baseline="0" dirty="0" smtClean="0"/>
                        <a:t> Technologies, FR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Manufacturing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11.11.5 TMCP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Linde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Kryotechnik</a:t>
                      </a:r>
                      <a:r>
                        <a:rPr lang="en-US" sz="1400" dirty="0" smtClean="0"/>
                        <a:t>, 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Detail</a:t>
                      </a:r>
                      <a:r>
                        <a:rPr lang="en-US" sz="1400" baseline="0" dirty="0" smtClean="0"/>
                        <a:t> Design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11.11.6.1 CDS-LTS2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baseline="0" dirty="0" smtClean="0"/>
                        <a:t>Wroclaw University of Science and Technology, PL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Contracting manufacturer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11.11.6.2 CDS-el</a:t>
                      </a: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Contracting manufacturer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11.11.6.3 CDS-</a:t>
                      </a:r>
                      <a:r>
                        <a:rPr lang="en-US" sz="1400" dirty="0" err="1" smtClean="0"/>
                        <a:t>sl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IPNO, FR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Contracting manufacturer</a:t>
                      </a:r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11.11.6.4 CDS Integration (CDS-CM)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yet</a:t>
                      </a:r>
                      <a:r>
                        <a:rPr lang="en-US" sz="1400" baseline="0" dirty="0" smtClean="0"/>
                        <a:t> selected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yet started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11.11.7 CMS (Target, WP3)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Forschungszentrum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Jülich</a:t>
                      </a:r>
                      <a:r>
                        <a:rPr lang="en-US" sz="1400" dirty="0" smtClean="0"/>
                        <a:t>, 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Detail</a:t>
                      </a:r>
                      <a:r>
                        <a:rPr lang="en-US" sz="1400" baseline="0" dirty="0" smtClean="0"/>
                        <a:t> Design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11.11.8</a:t>
                      </a:r>
                      <a:r>
                        <a:rPr lang="en-US" sz="1400" baseline="0" dirty="0" smtClean="0"/>
                        <a:t> Warm Interconnecting Piping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Powerheat</a:t>
                      </a:r>
                      <a:r>
                        <a:rPr lang="en-US" sz="1400" dirty="0" smtClean="0"/>
                        <a:t> AB,</a:t>
                      </a:r>
                      <a:r>
                        <a:rPr lang="en-US" sz="1400" baseline="0" dirty="0" smtClean="0"/>
                        <a:t> 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Manufacturing, installation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11.11.9.1 PHS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UBH, UK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Manufacturing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11.11.9.2 LN2 tanks and supply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Air </a:t>
                      </a:r>
                      <a:r>
                        <a:rPr lang="en-US" sz="1400" dirty="0" err="1" smtClean="0"/>
                        <a:t>Liquide</a:t>
                      </a:r>
                      <a:r>
                        <a:rPr lang="en-US" sz="1400" dirty="0" smtClean="0"/>
                        <a:t> Gas AB, 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Kick-off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11.11.9.3 Helium supply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Strandmöllen</a:t>
                      </a:r>
                      <a:r>
                        <a:rPr lang="en-US" sz="1400" baseline="0" dirty="0" smtClean="0"/>
                        <a:t> AB, 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 </a:t>
                      </a:r>
                      <a:r>
                        <a:rPr lang="en-US" sz="1400" dirty="0" smtClean="0"/>
                        <a:t>signed</a:t>
                      </a:r>
                      <a:endParaRPr lang="en-US" sz="1400" dirty="0"/>
                    </a:p>
                  </a:txBody>
                  <a:tcPr/>
                </a:tc>
              </a:tr>
              <a:tr h="3831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11.11.10</a:t>
                      </a:r>
                      <a:r>
                        <a:rPr lang="en-US" sz="1400" baseline="0" dirty="0" smtClean="0"/>
                        <a:t> N2 and He support for NSS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yet selected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Conceptual</a:t>
                      </a:r>
                      <a:r>
                        <a:rPr lang="en-US" sz="1400" baseline="0" dirty="0" smtClean="0"/>
                        <a:t> design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400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56992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After CERN and DESY the cryogenic system at ESS is one of the major installations in Europe with a demanding technical scope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A good cryogenic team is already in place </a:t>
            </a:r>
            <a:r>
              <a:rPr lang="en-GB" sz="2000" dirty="0" smtClean="0">
                <a:solidFill>
                  <a:schemeClr val="tx1"/>
                </a:solidFill>
              </a:rPr>
              <a:t>(5 engineers, 1 technician, 2 consultants) but </a:t>
            </a:r>
            <a:r>
              <a:rPr lang="en-GB" sz="2000" dirty="0">
                <a:solidFill>
                  <a:schemeClr val="tx1"/>
                </a:solidFill>
              </a:rPr>
              <a:t>has to be expanded and operational experience to be built up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WP11 is one of the first out on the site, installation started January 2017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Slight schedule variances can be managed so project critical path not impacted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Currently in total no budget overrun and no technical showstoppers</a:t>
            </a:r>
          </a:p>
          <a:p>
            <a:endParaRPr lang="en-GB" sz="2000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lvl="2"/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endParaRPr lang="en-GB" sz="24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03848" y="5445224"/>
            <a:ext cx="252028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solidFill>
                  <a:srgbClr val="0094C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</a:p>
          <a:p>
            <a:endParaRPr lang="en-GB" sz="3600" dirty="0" smtClean="0">
              <a:solidFill>
                <a:srgbClr val="0094CA"/>
              </a:solidFill>
            </a:endParaRPr>
          </a:p>
          <a:p>
            <a:endParaRPr lang="en-GB" sz="3600" dirty="0" smtClean="0">
              <a:solidFill>
                <a:srgbClr val="0094CA"/>
              </a:solidFill>
            </a:endParaRPr>
          </a:p>
          <a:p>
            <a:pPr lvl="2"/>
            <a:endParaRPr lang="en-GB" sz="3600" dirty="0" smtClean="0">
              <a:solidFill>
                <a:srgbClr val="0094CA"/>
              </a:solidFill>
            </a:endParaRPr>
          </a:p>
          <a:p>
            <a:endParaRPr lang="en-GB" sz="3600" dirty="0" smtClean="0">
              <a:solidFill>
                <a:srgbClr val="0094CA"/>
              </a:solidFill>
            </a:endParaRPr>
          </a:p>
          <a:p>
            <a:pPr lvl="1"/>
            <a:endParaRPr lang="en-GB" sz="3600" dirty="0" smtClean="0">
              <a:solidFill>
                <a:srgbClr val="0094CA"/>
              </a:solidFill>
            </a:endParaRPr>
          </a:p>
          <a:p>
            <a:pPr lvl="1"/>
            <a:endParaRPr lang="en-GB" sz="3600" dirty="0" smtClean="0">
              <a:solidFill>
                <a:srgbClr val="0094CA"/>
              </a:solidFill>
            </a:endParaRPr>
          </a:p>
          <a:p>
            <a:endParaRPr lang="en-GB" sz="3600" dirty="0" smtClean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3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sv-SE" sz="20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chemeClr val="tx1"/>
                </a:solidFill>
              </a:rPr>
              <a:t>Where</a:t>
            </a:r>
            <a:r>
              <a:rPr lang="sv-SE" dirty="0" smtClean="0">
                <a:solidFill>
                  <a:schemeClr val="tx1"/>
                </a:solidFill>
              </a:rPr>
              <a:t> in ESS do </a:t>
            </a:r>
            <a:r>
              <a:rPr lang="sv-SE" dirty="0" err="1" smtClean="0">
                <a:solidFill>
                  <a:schemeClr val="tx1"/>
                </a:solidFill>
              </a:rPr>
              <a:t>we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have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cryogenics</a:t>
            </a:r>
            <a:endParaRPr lang="sv-SE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/>
              <a:t>Who</a:t>
            </a:r>
            <a:r>
              <a:rPr lang="sv-SE" dirty="0" smtClean="0"/>
              <a:t> </a:t>
            </a:r>
            <a:r>
              <a:rPr lang="sv-SE" dirty="0" err="1" smtClean="0"/>
              <a:t>works</a:t>
            </a:r>
            <a:r>
              <a:rPr lang="sv-SE" dirty="0" smtClean="0"/>
              <a:t> for </a:t>
            </a:r>
            <a:r>
              <a:rPr lang="sv-SE" dirty="0" err="1" smtClean="0"/>
              <a:t>cryogenics</a:t>
            </a:r>
            <a:endParaRPr lang="sv-SE" sz="1400" dirty="0" smtClean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7F7F7F"/>
                </a:solidFill>
              </a:rPr>
              <a:t>What</a:t>
            </a:r>
            <a:r>
              <a:rPr lang="sv-SE" dirty="0" smtClean="0">
                <a:solidFill>
                  <a:srgbClr val="7F7F7F"/>
                </a:solidFill>
              </a:rPr>
              <a:t> is the status </a:t>
            </a:r>
            <a:r>
              <a:rPr lang="sv-SE" dirty="0" err="1" smtClean="0">
                <a:solidFill>
                  <a:srgbClr val="7F7F7F"/>
                </a:solidFill>
              </a:rPr>
              <a:t>of</a:t>
            </a:r>
            <a:r>
              <a:rPr lang="sv-SE" dirty="0" smtClean="0">
                <a:solidFill>
                  <a:srgbClr val="7F7F7F"/>
                </a:solidFill>
              </a:rPr>
              <a:t> the </a:t>
            </a:r>
            <a:r>
              <a:rPr lang="sv-SE" dirty="0" err="1" smtClean="0">
                <a:solidFill>
                  <a:srgbClr val="7F7F7F"/>
                </a:solidFill>
              </a:rPr>
              <a:t>cryogenic</a:t>
            </a:r>
            <a:r>
              <a:rPr lang="sv-SE" dirty="0" smtClean="0">
                <a:solidFill>
                  <a:srgbClr val="7F7F7F"/>
                </a:solidFill>
              </a:rPr>
              <a:t> </a:t>
            </a:r>
            <a:r>
              <a:rPr lang="sv-SE" dirty="0" err="1" smtClean="0">
                <a:solidFill>
                  <a:srgbClr val="7F7F7F"/>
                </a:solidFill>
              </a:rPr>
              <a:t>equipment</a:t>
            </a:r>
            <a:endParaRPr lang="sv-SE" dirty="0" smtClean="0"/>
          </a:p>
          <a:p>
            <a:pPr marL="457200" lvl="1" indent="0">
              <a:buNone/>
            </a:pPr>
            <a:endParaRPr lang="sv-SE" sz="3200" dirty="0" smtClean="0"/>
          </a:p>
          <a:p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29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4572000" y="1809750"/>
            <a:ext cx="1225748" cy="29874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5" name="Rectangle 214"/>
          <p:cNvSpPr/>
          <p:nvPr/>
        </p:nvSpPr>
        <p:spPr>
          <a:xfrm>
            <a:off x="2627784" y="1811867"/>
            <a:ext cx="1952683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7" name="Shape 79"/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0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1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Gas </a:t>
              </a:r>
              <a:r>
                <a:rPr lang="en-US" sz="1100" dirty="0" smtClean="0">
                  <a:latin typeface="+mj-lt"/>
                  <a:cs typeface="Calibri"/>
                </a:rPr>
                <a:t>Storage</a:t>
              </a:r>
              <a:endParaRPr lang="en-US" sz="1100" dirty="0">
                <a:latin typeface="+mj-lt"/>
                <a:cs typeface="Calibri"/>
              </a:endParaRPr>
            </a:p>
          </p:txBody>
        </p:sp>
      </p:grpSp>
      <p:sp>
        <p:nvSpPr>
          <p:cNvPr id="15" name="Shape 77"/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" name="Shape 78"/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" name="Shape 79"/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80"/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81"/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2"/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5"/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6"/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06"/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0" name="Shape 107"/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1" name="Shape 108"/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18"/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3" name="Shape 120"/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4" name="Shape 121"/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2"/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6" name="Shape 123"/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24"/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26"/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49"/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0"/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2"/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2" name="Shape 157"/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3" name="Shape 158"/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4" name="Shape 159"/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7" name="Shape 40"/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9" name="Shape 39"/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50" name="Shape 40"/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6" name="Shape 84"/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7" name="Shape 79"/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9" name="Shape 80"/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0" name="Shape 80"/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62" name="Shape 39"/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3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67" name="Shape 84"/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71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2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</a:rPr>
                <a:t>5 m</a:t>
              </a:r>
              <a:r>
                <a:rPr lang="en-US" sz="1100" baseline="30000" dirty="0" smtClean="0">
                  <a:latin typeface="+mj-lt"/>
                </a:rPr>
                <a:t>3</a:t>
              </a:r>
              <a:r>
                <a:rPr lang="en-US" sz="1100" dirty="0" smtClean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 smtClean="0">
                  <a:latin typeface="+mj-lt"/>
                </a:rPr>
                <a:t>LHe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smtClean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73" name="Shape 101"/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5" name="Shape 102"/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79"/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8" name="Shape 105"/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82"/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81" name="Shape 81"/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83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84" name="Shape 40"/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85" name="Shape 39"/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86" name="Shape 40"/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LHe</a:t>
            </a:r>
            <a:r>
              <a:rPr lang="en-US" sz="1100" dirty="0" smtClean="0">
                <a:latin typeface="+mj-lt"/>
                <a:cs typeface="Calibri"/>
              </a:rPr>
              <a:t> Mobile </a:t>
            </a:r>
            <a:r>
              <a:rPr lang="en-US" sz="1100" dirty="0" err="1" smtClean="0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7" name="Shape 39"/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/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Test Stand </a:t>
            </a: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9" name="Shape 39"/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/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1" name="Shape 39"/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/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LN2 Storage Tanks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93" name="Shape 39"/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4" name="Shape 40"/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LN2 Mobile </a:t>
            </a:r>
            <a:r>
              <a:rPr lang="en-US" sz="1100" dirty="0" err="1" smtClean="0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95" name="Shape 39"/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6" name="Shape 40"/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 for  Elliptical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7" name="Shape 39"/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40"/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9" name="Shape 39"/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00" name="Shape 40"/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1" name="Shape 39"/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40"/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Target </a:t>
            </a: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3" name="Shape 39"/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40"/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5" name="Shape 39"/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40"/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10" name="Shape 123"/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123"/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49"/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49"/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50"/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49"/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149"/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50"/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49"/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1" name="Shape 97"/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2" name="Shape 98"/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3" name="Shape 99"/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4" name="Shape 100"/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5" name="Shape 97"/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00"/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28" name="Shape 98"/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97"/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90"/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1" name="Shape 152"/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152"/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3"/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/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98"/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3"/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121"/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98"/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18"/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0" name="Shape 122"/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1" name="Shape 120"/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2" name="Shape 120"/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3" name="Shape 118"/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4" name="Shape 121"/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2"/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6" name="Shape 123"/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7" name="Shape 123"/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8" name="Shape 121"/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20"/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0" name="Shape 125"/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89"/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2" name="Shape 121"/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123"/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4" name="Shape 123"/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5" name="Shape 121"/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6" name="Shape 81"/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82"/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8" name="Shape 120"/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9" name="Shape 118"/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0" name="Shape 121"/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2"/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2" name="Shape 123"/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123"/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21"/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20"/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Shape 99"/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100"/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0" name="Shape 39"/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1" name="Shape 40"/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dirty="0" err="1" smtClean="0">
                <a:latin typeface="+mj-lt"/>
                <a:cs typeface="Calibri"/>
              </a:rPr>
              <a:t>Spoke</a:t>
            </a:r>
            <a:r>
              <a:rPr lang="pl-PL" sz="1100" dirty="0" smtClean="0">
                <a:latin typeface="+mj-lt"/>
                <a:cs typeface="Calibri"/>
              </a:rPr>
              <a:t>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3" name="Shape 39"/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40"/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7" name="Shape 120"/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8" name="Shape 118"/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9" name="Shape 121"/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122"/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1" name="Shape 123"/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2" name="Shape 123"/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3" name="Shape 121"/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4" name="Shape 120"/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7" name="Shape 98"/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8" name="Shape 98"/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9" name="Shape 100"/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0" name="Shape 100"/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1" name="Shape 99"/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2" name="Shape 99"/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3" name="Shape 99"/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4" name="Shape 99"/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96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7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</a:rPr>
                <a:t>20 m</a:t>
              </a:r>
              <a:r>
                <a:rPr lang="en-US" sz="1100" baseline="30000" dirty="0" smtClean="0">
                  <a:latin typeface="+mj-lt"/>
                </a:rPr>
                <a:t>3</a:t>
              </a:r>
              <a:r>
                <a:rPr lang="en-US" sz="1100" dirty="0" smtClean="0">
                  <a:latin typeface="+mj-lt"/>
                </a:rPr>
                <a:t>    </a:t>
              </a:r>
              <a:r>
                <a:rPr lang="en-US" sz="1100" dirty="0" err="1" smtClean="0">
                  <a:latin typeface="+mj-lt"/>
                </a:rPr>
                <a:t>LHe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smtClean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198" name="Shape 97"/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9" name="Shape 98"/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0" name="Shape 99"/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1" name="Shape 100"/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2" name="Shape 79"/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3" name="Shape 84"/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4" name="Shape 97"/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5" name="Shape 98"/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95536" y="3356992"/>
            <a:ext cx="256991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6" name="Rectangle 205"/>
          <p:cNvSpPr/>
          <p:nvPr/>
        </p:nvSpPr>
        <p:spPr>
          <a:xfrm>
            <a:off x="7452320" y="2852936"/>
            <a:ext cx="1225748" cy="14841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8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(1.1) System overview – block diagram</a:t>
            </a:r>
            <a:endParaRPr lang="en-US" dirty="0"/>
          </a:p>
        </p:txBody>
      </p:sp>
      <p:sp>
        <p:nvSpPr>
          <p:cNvPr id="209" name="Rectangle 208"/>
          <p:cNvSpPr/>
          <p:nvPr/>
        </p:nvSpPr>
        <p:spPr>
          <a:xfrm>
            <a:off x="395536" y="4581128"/>
            <a:ext cx="253816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1" name="Rectangle 210"/>
          <p:cNvSpPr/>
          <p:nvPr/>
        </p:nvSpPr>
        <p:spPr>
          <a:xfrm>
            <a:off x="6012160" y="4221088"/>
            <a:ext cx="1225748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3" name="Shape 81"/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4" name="Shape 82"/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372851" y="3310467"/>
            <a:ext cx="1199149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64" name="Group 63"/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65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6" name="Shape 40"/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</a:t>
              </a:r>
              <a:r>
                <a:rPr lang="en-US" sz="1100" dirty="0" smtClean="0">
                  <a:latin typeface="+mj-lt"/>
                  <a:cs typeface="Calibri"/>
                </a:rPr>
                <a:t>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219" name="Rectangle 218"/>
          <p:cNvSpPr/>
          <p:nvPr/>
        </p:nvSpPr>
        <p:spPr>
          <a:xfrm>
            <a:off x="395536" y="1815151"/>
            <a:ext cx="1225748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21" name="Rectangle 220"/>
          <p:cNvSpPr/>
          <p:nvPr/>
        </p:nvSpPr>
        <p:spPr>
          <a:xfrm>
            <a:off x="3131840" y="4581128"/>
            <a:ext cx="957560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</p:spTree>
    <p:extLst>
      <p:ext uri="{BB962C8B-B14F-4D97-AF65-F5344CB8AC3E}">
        <p14:creationId xmlns:p14="http://schemas.microsoft.com/office/powerpoint/2010/main" val="435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innehåll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4" y="1600200"/>
            <a:ext cx="7281965" cy="48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(1.2) Cryogenics at the site - overview</a:t>
            </a:r>
            <a:endParaRPr lang="en-GB" sz="24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636912"/>
            <a:ext cx="2664296" cy="4606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 smtClean="0">
                <a:solidFill>
                  <a:schemeClr val="tx2"/>
                </a:solidFill>
              </a:rPr>
              <a:t>Cryo</a:t>
            </a:r>
            <a:r>
              <a:rPr lang="en-GB" sz="1800" dirty="0" smtClean="0">
                <a:solidFill>
                  <a:schemeClr val="tx2"/>
                </a:solidFill>
              </a:rPr>
              <a:t> Compressor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624" y="6309320"/>
            <a:ext cx="7056784" cy="365125"/>
          </a:xfrm>
        </p:spPr>
        <p:txBody>
          <a:bodyPr/>
          <a:lstStyle/>
          <a:p>
            <a:pPr algn="l"/>
            <a:r>
              <a:rPr lang="sv-SE" sz="1400" dirty="0" err="1" smtClean="0">
                <a:solidFill>
                  <a:schemeClr val="tx1"/>
                </a:solidFill>
              </a:rPr>
              <a:t>Cryogenic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 smtClean="0">
                <a:solidFill>
                  <a:schemeClr val="tx1"/>
                </a:solidFill>
              </a:rPr>
              <a:t>equipment</a:t>
            </a:r>
            <a:r>
              <a:rPr lang="sv-SE" sz="1400" dirty="0" smtClean="0">
                <a:solidFill>
                  <a:schemeClr val="tx1"/>
                </a:solidFill>
              </a:rPr>
              <a:t> and support </a:t>
            </a:r>
            <a:r>
              <a:rPr lang="sv-SE" sz="1400" dirty="0" err="1" smtClean="0">
                <a:solidFill>
                  <a:schemeClr val="tx1"/>
                </a:solidFill>
              </a:rPr>
              <a:t>scattered</a:t>
            </a:r>
            <a:r>
              <a:rPr lang="sv-SE" sz="1400" dirty="0" smtClean="0">
                <a:solidFill>
                  <a:schemeClr val="tx1"/>
                </a:solidFill>
              </a:rPr>
              <a:t> </a:t>
            </a:r>
            <a:r>
              <a:rPr lang="sv-SE" sz="1400" dirty="0" err="1" smtClean="0">
                <a:solidFill>
                  <a:schemeClr val="tx1"/>
                </a:solidFill>
              </a:rPr>
              <a:t>across</a:t>
            </a:r>
            <a:r>
              <a:rPr lang="sv-SE" sz="1400" dirty="0" smtClean="0">
                <a:solidFill>
                  <a:schemeClr val="tx1"/>
                </a:solidFill>
              </a:rPr>
              <a:t> the site, </a:t>
            </a:r>
            <a:r>
              <a:rPr lang="sv-SE" sz="1400" dirty="0" err="1" smtClean="0">
                <a:solidFill>
                  <a:schemeClr val="tx1"/>
                </a:solidFill>
              </a:rPr>
              <a:t>main</a:t>
            </a:r>
            <a:r>
              <a:rPr lang="sv-SE" sz="1400" dirty="0" smtClean="0">
                <a:solidFill>
                  <a:schemeClr val="tx1"/>
                </a:solidFill>
              </a:rPr>
              <a:t> </a:t>
            </a:r>
            <a:r>
              <a:rPr lang="sv-SE" sz="1400" dirty="0" err="1" smtClean="0">
                <a:solidFill>
                  <a:schemeClr val="tx1"/>
                </a:solidFill>
              </a:rPr>
              <a:t>cryogenics</a:t>
            </a:r>
            <a:r>
              <a:rPr lang="sv-SE" sz="1400" dirty="0" smtClean="0">
                <a:solidFill>
                  <a:schemeClr val="tx1"/>
                </a:solidFill>
              </a:rPr>
              <a:t> in </a:t>
            </a:r>
            <a:r>
              <a:rPr lang="sv-SE" sz="1400" dirty="0" err="1" smtClean="0">
                <a:solidFill>
                  <a:schemeClr val="tx1"/>
                </a:solidFill>
              </a:rPr>
              <a:t>compressor</a:t>
            </a:r>
            <a:r>
              <a:rPr lang="sv-SE" sz="1400" dirty="0" smtClean="0">
                <a:solidFill>
                  <a:schemeClr val="tx1"/>
                </a:solidFill>
              </a:rPr>
              <a:t> and coldbox </a:t>
            </a:r>
            <a:r>
              <a:rPr lang="sv-SE" sz="1400" dirty="0" err="1" smtClean="0">
                <a:solidFill>
                  <a:schemeClr val="tx1"/>
                </a:solidFill>
              </a:rPr>
              <a:t>building</a:t>
            </a:r>
            <a:r>
              <a:rPr lang="sv-SE" sz="1400" dirty="0" smtClean="0">
                <a:solidFill>
                  <a:schemeClr val="tx1"/>
                </a:solidFill>
              </a:rPr>
              <a:t>   </a:t>
            </a:r>
          </a:p>
          <a:p>
            <a:pPr algn="l">
              <a:lnSpc>
                <a:spcPct val="50000"/>
              </a:lnSpc>
            </a:pPr>
            <a:r>
              <a:rPr lang="sv-SE" dirty="0"/>
              <a:t> 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1480-C240-7241-B16F-974441BA4F7A}" type="datetime1">
              <a:rPr lang="en-US" smtClean="0"/>
              <a:t>17/3/30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 rot="860469">
            <a:off x="4824899" y="3190207"/>
            <a:ext cx="332838" cy="36004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06784" y="3756697"/>
            <a:ext cx="548862" cy="11902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19872" y="3933056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372200" y="3068960"/>
            <a:ext cx="2304256" cy="720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Coldbox Building and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Cryomodule </a:t>
            </a:r>
            <a:r>
              <a:rPr lang="en-GB" sz="1800" dirty="0" err="1" smtClean="0">
                <a:solidFill>
                  <a:schemeClr val="tx2"/>
                </a:solidFill>
              </a:rPr>
              <a:t>Teststand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076056" y="3573016"/>
            <a:ext cx="136815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</p:cNvCxnSpPr>
          <p:nvPr/>
        </p:nvCxnSpPr>
        <p:spPr>
          <a:xfrm flipH="1">
            <a:off x="5220072" y="3097560"/>
            <a:ext cx="1044116" cy="259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2699792" y="2204864"/>
            <a:ext cx="3024336" cy="4606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Cryogenic Moderator Room</a:t>
            </a:r>
          </a:p>
        </p:txBody>
      </p:sp>
      <p:cxnSp>
        <p:nvCxnSpPr>
          <p:cNvPr id="17" name="Straight Arrow Connector 16"/>
          <p:cNvCxnSpPr>
            <a:endCxn id="11" idx="0"/>
          </p:cNvCxnSpPr>
          <p:nvPr/>
        </p:nvCxnSpPr>
        <p:spPr>
          <a:xfrm flipH="1">
            <a:off x="3527884" y="2564904"/>
            <a:ext cx="61206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27784" y="3068960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03848" y="3789040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5856" y="4221088"/>
            <a:ext cx="216024" cy="19103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0764" y="1844824"/>
            <a:ext cx="3024336" cy="4606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Neutron Instrument Halls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43608" y="2204864"/>
            <a:ext cx="2160240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67544" y="2204864"/>
            <a:ext cx="2808312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47664" y="2204864"/>
            <a:ext cx="108012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716016" y="4005064"/>
            <a:ext cx="2520280" cy="65719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292080" y="4149080"/>
            <a:ext cx="100811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6300192" y="4221088"/>
            <a:ext cx="1944216" cy="4606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chemeClr val="tx2"/>
                </a:solidFill>
              </a:rPr>
              <a:t>Accelerator Tunnel</a:t>
            </a:r>
          </a:p>
        </p:txBody>
      </p:sp>
    </p:spTree>
    <p:extLst>
      <p:ext uri="{BB962C8B-B14F-4D97-AF65-F5344CB8AC3E}">
        <p14:creationId xmlns:p14="http://schemas.microsoft.com/office/powerpoint/2010/main" val="400931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</a:t>
            </a:r>
            <a:r>
              <a:rPr lang="en-GB" dirty="0" smtClean="0"/>
              <a:t>1.3) </a:t>
            </a:r>
            <a:r>
              <a:rPr lang="en-GB" dirty="0"/>
              <a:t>Cryogenics at the site - </a:t>
            </a:r>
            <a:r>
              <a:rPr lang="en-GB" dirty="0" smtClean="0"/>
              <a:t> aerial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6" name="Picture 5" descr="Screen Shot 2017-03-14 at 08.41.49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 b="-7955"/>
          <a:stretch/>
        </p:blipFill>
        <p:spPr>
          <a:xfrm>
            <a:off x="0" y="1400400"/>
            <a:ext cx="9144000" cy="5925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80112" y="1772816"/>
            <a:ext cx="3672408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err="1" smtClean="0">
                <a:solidFill>
                  <a:schemeClr val="bg1"/>
                </a:solidFill>
              </a:rPr>
              <a:t>Cryo</a:t>
            </a:r>
            <a:r>
              <a:rPr lang="en-GB" sz="2000" b="1" dirty="0" smtClean="0">
                <a:solidFill>
                  <a:schemeClr val="bg1"/>
                </a:solidFill>
              </a:rPr>
              <a:t> Compressor Building G.04</a:t>
            </a:r>
          </a:p>
        </p:txBody>
      </p:sp>
      <p:sp>
        <p:nvSpPr>
          <p:cNvPr id="8" name="Rectangle 7"/>
          <p:cNvSpPr/>
          <p:nvPr/>
        </p:nvSpPr>
        <p:spPr>
          <a:xfrm rot="860469">
            <a:off x="5020440" y="2972946"/>
            <a:ext cx="490164" cy="3988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399590">
            <a:off x="4643822" y="3753689"/>
            <a:ext cx="767147" cy="11902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00192" y="2708920"/>
            <a:ext cx="2592288" cy="5040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 smtClean="0">
                <a:solidFill>
                  <a:srgbClr val="FFFFFF"/>
                </a:solidFill>
              </a:rPr>
              <a:t>Coldbox Building G.02</a:t>
            </a:r>
            <a:endParaRPr lang="en-GB" sz="2000" b="1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36096" y="3068960"/>
            <a:ext cx="2016224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64088" y="2132856"/>
            <a:ext cx="1584176" cy="8354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6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sv-SE" sz="20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/>
              <a:t>Where</a:t>
            </a:r>
            <a:r>
              <a:rPr lang="sv-SE" dirty="0" smtClean="0"/>
              <a:t> in ESS do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cryogenics</a:t>
            </a:r>
            <a:endParaRPr lang="sv-SE" dirty="0" smtClean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chemeClr val="tx1"/>
                </a:solidFill>
              </a:rPr>
              <a:t>Who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works</a:t>
            </a:r>
            <a:r>
              <a:rPr lang="sv-SE" dirty="0" smtClean="0">
                <a:solidFill>
                  <a:schemeClr val="tx1"/>
                </a:solidFill>
              </a:rPr>
              <a:t> for </a:t>
            </a:r>
            <a:r>
              <a:rPr lang="sv-SE" dirty="0" err="1" smtClean="0">
                <a:solidFill>
                  <a:schemeClr val="tx1"/>
                </a:solidFill>
              </a:rPr>
              <a:t>cryogenics</a:t>
            </a:r>
            <a:endParaRPr lang="sv-SE" sz="14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7F7F7F"/>
                </a:solidFill>
              </a:rPr>
              <a:t>What</a:t>
            </a:r>
            <a:r>
              <a:rPr lang="sv-SE" dirty="0" smtClean="0">
                <a:solidFill>
                  <a:srgbClr val="7F7F7F"/>
                </a:solidFill>
              </a:rPr>
              <a:t> is the status </a:t>
            </a:r>
            <a:r>
              <a:rPr lang="sv-SE" dirty="0" err="1" smtClean="0">
                <a:solidFill>
                  <a:srgbClr val="7F7F7F"/>
                </a:solidFill>
              </a:rPr>
              <a:t>of</a:t>
            </a:r>
            <a:r>
              <a:rPr lang="sv-SE" dirty="0" smtClean="0">
                <a:solidFill>
                  <a:srgbClr val="7F7F7F"/>
                </a:solidFill>
              </a:rPr>
              <a:t> the </a:t>
            </a:r>
            <a:r>
              <a:rPr lang="sv-SE" dirty="0" err="1" smtClean="0">
                <a:solidFill>
                  <a:srgbClr val="7F7F7F"/>
                </a:solidFill>
              </a:rPr>
              <a:t>cryogenic</a:t>
            </a:r>
            <a:r>
              <a:rPr lang="sv-SE" dirty="0" smtClean="0">
                <a:solidFill>
                  <a:srgbClr val="7F7F7F"/>
                </a:solidFill>
              </a:rPr>
              <a:t> </a:t>
            </a:r>
            <a:r>
              <a:rPr lang="sv-SE" dirty="0" err="1" smtClean="0">
                <a:solidFill>
                  <a:srgbClr val="7F7F7F"/>
                </a:solidFill>
              </a:rPr>
              <a:t>equipment</a:t>
            </a:r>
            <a:endParaRPr lang="sv-SE" dirty="0" smtClean="0"/>
          </a:p>
          <a:p>
            <a:pPr marL="457200" lvl="1" indent="0">
              <a:buNone/>
            </a:pPr>
            <a:endParaRPr lang="sv-SE" sz="3200" dirty="0" smtClean="0"/>
          </a:p>
          <a:p>
            <a:pPr marL="0" indent="0">
              <a:buNone/>
            </a:pPr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710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(2.1) Cryogenic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844824"/>
            <a:ext cx="856151" cy="1128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61048"/>
            <a:ext cx="866524" cy="1058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2273" t="22469" r="13814" b="32709"/>
          <a:stretch/>
        </p:blipFill>
        <p:spPr>
          <a:xfrm>
            <a:off x="1619672" y="3573016"/>
            <a:ext cx="827904" cy="1036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661248"/>
            <a:ext cx="981100" cy="981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2276872"/>
            <a:ext cx="981968" cy="9819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2492896"/>
            <a:ext cx="938932" cy="9389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184482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Philipp Arnold</a:t>
            </a:r>
          </a:p>
          <a:p>
            <a:r>
              <a:rPr lang="en-US" sz="1200" dirty="0" smtClean="0"/>
              <a:t>Section Leader,</a:t>
            </a:r>
          </a:p>
          <a:p>
            <a:r>
              <a:rPr lang="en-US" sz="1200" dirty="0" smtClean="0"/>
              <a:t>TICP Project Engineer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691680" y="292494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Xilong</a:t>
            </a:r>
            <a:r>
              <a:rPr lang="en-US" sz="1200" dirty="0" smtClean="0"/>
              <a:t> Wang</a:t>
            </a:r>
          </a:p>
          <a:p>
            <a:r>
              <a:rPr lang="en-US" sz="1200" dirty="0" smtClean="0"/>
              <a:t>ACCP Project Engineer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04" y="34290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Jarek</a:t>
            </a:r>
            <a:r>
              <a:rPr lang="en-US" sz="1200" dirty="0" smtClean="0"/>
              <a:t> </a:t>
            </a:r>
            <a:r>
              <a:rPr lang="en-US" sz="1200" dirty="0" err="1" smtClean="0"/>
              <a:t>Fydrych</a:t>
            </a:r>
            <a:endParaRPr lang="en-US" sz="1200" dirty="0" smtClean="0"/>
          </a:p>
          <a:p>
            <a:r>
              <a:rPr lang="en-US" sz="1200" dirty="0" smtClean="0"/>
              <a:t>CDS Project Engineer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613322" y="456381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Jurns</a:t>
            </a:r>
            <a:endParaRPr lang="en-US" sz="1200" dirty="0" smtClean="0"/>
          </a:p>
          <a:p>
            <a:r>
              <a:rPr lang="en-US" sz="1200" dirty="0" smtClean="0"/>
              <a:t>TMCP Project Engineer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79512" y="508518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Xiaotao</a:t>
            </a:r>
            <a:r>
              <a:rPr lang="en-US" sz="1200" dirty="0" smtClean="0"/>
              <a:t> Su</a:t>
            </a:r>
          </a:p>
          <a:p>
            <a:r>
              <a:rPr lang="en-US" sz="1200" dirty="0" smtClean="0"/>
              <a:t>Cryogenic Engineer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79512" y="141277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Cryogenic Section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63888" y="1412776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…and other important contributors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355976" y="18448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Wolfgang </a:t>
            </a:r>
            <a:r>
              <a:rPr lang="en-US" sz="1200" dirty="0" err="1" smtClean="0"/>
              <a:t>Hees</a:t>
            </a:r>
            <a:endParaRPr lang="en-US" sz="1200" dirty="0" smtClean="0"/>
          </a:p>
          <a:p>
            <a:r>
              <a:rPr lang="en-US" sz="1200" dirty="0" smtClean="0"/>
              <a:t>CF Interfaces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91680" y="522920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Piotr</a:t>
            </a:r>
            <a:r>
              <a:rPr lang="en-US" sz="1200" dirty="0" smtClean="0"/>
              <a:t> </a:t>
            </a:r>
            <a:r>
              <a:rPr lang="en-US" sz="1200" dirty="0" err="1" smtClean="0"/>
              <a:t>Tereszkowski</a:t>
            </a:r>
            <a:endParaRPr lang="en-US" sz="1200" dirty="0" smtClean="0"/>
          </a:p>
          <a:p>
            <a:r>
              <a:rPr lang="en-US" sz="1200" dirty="0" smtClean="0"/>
              <a:t>Designer</a:t>
            </a:r>
            <a:endParaRPr lang="en-US" sz="1200" dirty="0"/>
          </a:p>
        </p:txBody>
      </p:sp>
      <p:pic>
        <p:nvPicPr>
          <p:cNvPr id="31" name="Picture 30" descr="Screen Shot 2014-11-26 at 17.16.24 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88840"/>
            <a:ext cx="1065306" cy="113403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04248" y="155679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Weissend</a:t>
            </a:r>
            <a:r>
              <a:rPr lang="en-US" sz="1200" dirty="0" smtClean="0"/>
              <a:t> II</a:t>
            </a:r>
          </a:p>
          <a:p>
            <a:r>
              <a:rPr lang="en-US" sz="1200" dirty="0" smtClean="0"/>
              <a:t>STS Group Leader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524328" y="6309320"/>
            <a:ext cx="12241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…and many more</a:t>
            </a:r>
            <a:endParaRPr lang="en-US" sz="1600" b="1" dirty="0"/>
          </a:p>
        </p:txBody>
      </p:sp>
      <p:pic>
        <p:nvPicPr>
          <p:cNvPr id="9" name="Picture 8" descr="Screen Shot 2014-12-01 at 14.31.34 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17232"/>
            <a:ext cx="792088" cy="1057544"/>
          </a:xfrm>
          <a:prstGeom prst="rect">
            <a:avLst/>
          </a:prstGeom>
        </p:spPr>
      </p:pic>
      <p:pic>
        <p:nvPicPr>
          <p:cNvPr id="14" name="Picture 13" descr="Screen Shot 2015-10-13 at 14.29.10 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573016"/>
            <a:ext cx="894385" cy="1080120"/>
          </a:xfrm>
          <a:prstGeom prst="rect">
            <a:avLst/>
          </a:prstGeom>
        </p:spPr>
      </p:pic>
      <p:pic>
        <p:nvPicPr>
          <p:cNvPr id="29" name="Picture 28" descr="Screen Shot 2015-10-13 at 14.29.49 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57192"/>
            <a:ext cx="975934" cy="1192808"/>
          </a:xfrm>
          <a:prstGeom prst="rect">
            <a:avLst/>
          </a:prstGeom>
        </p:spPr>
      </p:pic>
      <p:pic>
        <p:nvPicPr>
          <p:cNvPr id="39" name="Picture 38" descr="Screen Shot 2015-10-13 at 14.30.20 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301208"/>
            <a:ext cx="881907" cy="108012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76256" y="458112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Benedetto </a:t>
            </a:r>
            <a:r>
              <a:rPr lang="en-US" sz="1200" dirty="0" err="1" smtClean="0"/>
              <a:t>Gallese</a:t>
            </a:r>
            <a:r>
              <a:rPr lang="en-US" sz="1200" dirty="0" smtClean="0"/>
              <a:t>, ICS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660232" y="63093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Duy</a:t>
            </a:r>
            <a:r>
              <a:rPr lang="en-US" sz="1200" dirty="0" smtClean="0"/>
              <a:t> </a:t>
            </a:r>
            <a:r>
              <a:rPr lang="en-US" sz="1200" dirty="0" err="1" smtClean="0"/>
              <a:t>Phan</a:t>
            </a:r>
            <a:endParaRPr lang="en-US" sz="1200" dirty="0" smtClean="0"/>
          </a:p>
          <a:p>
            <a:r>
              <a:rPr lang="en-US" sz="1200" dirty="0" smtClean="0"/>
              <a:t>Safety, ODH</a:t>
            </a:r>
            <a:endParaRPr lang="en-US" sz="1200" dirty="0"/>
          </a:p>
        </p:txBody>
      </p:sp>
      <p:pic>
        <p:nvPicPr>
          <p:cNvPr id="42" name="Picture 41" descr="Screen Shot 2015-10-13 at 14.33.56 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564904"/>
            <a:ext cx="935732" cy="1146043"/>
          </a:xfrm>
          <a:prstGeom prst="rect">
            <a:avLst/>
          </a:prstGeom>
        </p:spPr>
      </p:pic>
      <p:pic>
        <p:nvPicPr>
          <p:cNvPr id="45" name="Picture 44" descr="Screen Shot 2015-10-13 at 14.41.28 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493310"/>
            <a:ext cx="936104" cy="1159826"/>
          </a:xfrm>
          <a:prstGeom prst="rect">
            <a:avLst/>
          </a:prstGeom>
        </p:spPr>
      </p:pic>
      <p:pic>
        <p:nvPicPr>
          <p:cNvPr id="46" name="Picture 45" descr="Screen Shot 2015-10-13 at 14.43.26 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75" y="1730425"/>
            <a:ext cx="899592" cy="12548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956376" y="48691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Alex Holmes</a:t>
            </a:r>
          </a:p>
          <a:p>
            <a:r>
              <a:rPr lang="en-US" sz="1200" dirty="0" smtClean="0"/>
              <a:t>Science, SE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884368" y="306896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Jesper</a:t>
            </a:r>
            <a:r>
              <a:rPr lang="en-US" sz="1200" dirty="0" smtClean="0"/>
              <a:t> </a:t>
            </a:r>
            <a:r>
              <a:rPr lang="en-US" sz="1200" dirty="0" err="1" smtClean="0"/>
              <a:t>Ringner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Target - CMS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580112" y="37170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Anton </a:t>
            </a:r>
            <a:r>
              <a:rPr lang="en-US" sz="1200" dirty="0" err="1" smtClean="0"/>
              <a:t>Lundmark</a:t>
            </a:r>
            <a:endParaRPr lang="en-US" sz="1200" dirty="0" smtClean="0"/>
          </a:p>
          <a:p>
            <a:r>
              <a:rPr lang="en-US" sz="1200" dirty="0" smtClean="0"/>
              <a:t>Piping, Tanks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7956376" y="134076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Nuno</a:t>
            </a:r>
            <a:r>
              <a:rPr lang="en-US" sz="1200" dirty="0" smtClean="0"/>
              <a:t> Elias</a:t>
            </a:r>
          </a:p>
          <a:p>
            <a:r>
              <a:rPr lang="en-US" sz="1200" dirty="0" smtClean="0"/>
              <a:t>Cryomodules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2627784" y="177281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Ila</a:t>
            </a:r>
            <a:r>
              <a:rPr lang="en-US" sz="1200" dirty="0" smtClean="0"/>
              <a:t> </a:t>
            </a:r>
            <a:r>
              <a:rPr lang="en-US" sz="1200" dirty="0" err="1" smtClean="0"/>
              <a:t>Sjöholm</a:t>
            </a:r>
            <a:r>
              <a:rPr lang="en-US" sz="1200" dirty="0" smtClean="0"/>
              <a:t>, </a:t>
            </a:r>
          </a:p>
          <a:p>
            <a:pPr algn="ctr"/>
            <a:r>
              <a:rPr lang="en-US" sz="1200" dirty="0" smtClean="0"/>
              <a:t>Installation Supervisor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59832" y="2204864"/>
            <a:ext cx="951632" cy="1162018"/>
          </a:xfrm>
          <a:prstGeom prst="rect">
            <a:avLst/>
          </a:prstGeom>
        </p:spPr>
      </p:pic>
      <p:pic>
        <p:nvPicPr>
          <p:cNvPr id="8" name="Picture 7" descr="Screen Shot 2017-03-08 at 17.52.25 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72818"/>
            <a:ext cx="742001" cy="108019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987824" y="515719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Mattias</a:t>
            </a:r>
            <a:r>
              <a:rPr lang="en-US" sz="1200" dirty="0" smtClean="0"/>
              <a:t> Olsson Cryogenic Operator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483768" y="350100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Johnny </a:t>
            </a:r>
            <a:r>
              <a:rPr lang="en-US" sz="1200" dirty="0" err="1" smtClean="0"/>
              <a:t>Råström</a:t>
            </a:r>
            <a:r>
              <a:rPr lang="en-US" sz="1200" dirty="0" smtClean="0"/>
              <a:t> Cryogenic Operator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4139952" y="530120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Cryogenic Operator</a:t>
            </a:r>
            <a:endParaRPr lang="en-US" sz="1200" dirty="0"/>
          </a:p>
        </p:txBody>
      </p:sp>
      <p:sp>
        <p:nvSpPr>
          <p:cNvPr id="64" name="Rectangle 63"/>
          <p:cNvSpPr/>
          <p:nvPr/>
        </p:nvSpPr>
        <p:spPr>
          <a:xfrm>
            <a:off x="4427984" y="5733256"/>
            <a:ext cx="792088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148064" y="530120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Cryogenic Operator</a:t>
            </a:r>
            <a:endParaRPr lang="en-US" sz="1200" dirty="0"/>
          </a:p>
        </p:txBody>
      </p:sp>
      <p:sp>
        <p:nvSpPr>
          <p:cNvPr id="66" name="Rectangle 65"/>
          <p:cNvSpPr/>
          <p:nvPr/>
        </p:nvSpPr>
        <p:spPr>
          <a:xfrm>
            <a:off x="5436096" y="5733256"/>
            <a:ext cx="792088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563888" y="35730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Cryogenic Operator</a:t>
            </a:r>
            <a:endParaRPr lang="en-US" sz="1200" dirty="0"/>
          </a:p>
        </p:txBody>
      </p:sp>
      <p:sp>
        <p:nvSpPr>
          <p:cNvPr id="68" name="Rectangle 67"/>
          <p:cNvSpPr/>
          <p:nvPr/>
        </p:nvSpPr>
        <p:spPr>
          <a:xfrm>
            <a:off x="3851920" y="4005064"/>
            <a:ext cx="792088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499992" y="35730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Cryogenic Operator</a:t>
            </a:r>
            <a:endParaRPr lang="en-US" sz="1200" dirty="0"/>
          </a:p>
        </p:txBody>
      </p:sp>
      <p:sp>
        <p:nvSpPr>
          <p:cNvPr id="70" name="Rectangle 69"/>
          <p:cNvSpPr/>
          <p:nvPr/>
        </p:nvSpPr>
        <p:spPr>
          <a:xfrm>
            <a:off x="4788024" y="4005064"/>
            <a:ext cx="792088" cy="10081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DSC_0178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2239" r="7184" b="24346"/>
          <a:stretch/>
        </p:blipFill>
        <p:spPr>
          <a:xfrm>
            <a:off x="3275856" y="5589240"/>
            <a:ext cx="864096" cy="10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32" grpId="0"/>
      <p:bldP spid="34" grpId="0"/>
      <p:bldP spid="40" grpId="0"/>
      <p:bldP spid="41" grpId="0"/>
      <p:bldP spid="47" grpId="0"/>
      <p:bldP spid="48" grpId="0"/>
      <p:bldP spid="49" grpId="0"/>
      <p:bldP spid="50" grpId="0"/>
      <p:bldP spid="57" grpId="0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(2.2) Staffing for Cryogenic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-2006600" y="4326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5" t="1329" r="797" b="702"/>
          <a:stretch/>
        </p:blipFill>
        <p:spPr>
          <a:xfrm>
            <a:off x="57600" y="1555200"/>
            <a:ext cx="9032400" cy="51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sv-SE" sz="20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7F7F7F"/>
                </a:solidFill>
              </a:rPr>
              <a:t>Where</a:t>
            </a:r>
            <a:r>
              <a:rPr lang="sv-SE" dirty="0" smtClean="0">
                <a:solidFill>
                  <a:srgbClr val="7F7F7F"/>
                </a:solidFill>
              </a:rPr>
              <a:t> in ESS do </a:t>
            </a:r>
            <a:r>
              <a:rPr lang="sv-SE" dirty="0" err="1" smtClean="0">
                <a:solidFill>
                  <a:srgbClr val="7F7F7F"/>
                </a:solidFill>
              </a:rPr>
              <a:t>we</a:t>
            </a:r>
            <a:r>
              <a:rPr lang="sv-SE" dirty="0" smtClean="0">
                <a:solidFill>
                  <a:srgbClr val="7F7F7F"/>
                </a:solidFill>
              </a:rPr>
              <a:t> </a:t>
            </a:r>
            <a:r>
              <a:rPr lang="sv-SE" dirty="0" err="1" smtClean="0">
                <a:solidFill>
                  <a:srgbClr val="7F7F7F"/>
                </a:solidFill>
              </a:rPr>
              <a:t>have</a:t>
            </a:r>
            <a:r>
              <a:rPr lang="sv-SE" dirty="0" smtClean="0">
                <a:solidFill>
                  <a:srgbClr val="7F7F7F"/>
                </a:solidFill>
              </a:rPr>
              <a:t> </a:t>
            </a:r>
            <a:r>
              <a:rPr lang="sv-SE" dirty="0" err="1" smtClean="0">
                <a:solidFill>
                  <a:srgbClr val="7F7F7F"/>
                </a:solidFill>
              </a:rPr>
              <a:t>cryogenics</a:t>
            </a:r>
            <a:endParaRPr lang="sv-SE" dirty="0" smtClean="0">
              <a:solidFill>
                <a:srgbClr val="7F7F7F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/>
              <a:t>Who</a:t>
            </a:r>
            <a:r>
              <a:rPr lang="sv-SE" dirty="0" smtClean="0"/>
              <a:t> </a:t>
            </a:r>
            <a:r>
              <a:rPr lang="sv-SE" dirty="0" err="1" smtClean="0"/>
              <a:t>works</a:t>
            </a:r>
            <a:r>
              <a:rPr lang="sv-SE" dirty="0" smtClean="0"/>
              <a:t> for </a:t>
            </a:r>
            <a:r>
              <a:rPr lang="sv-SE" dirty="0" err="1" smtClean="0"/>
              <a:t>cryogenics</a:t>
            </a:r>
            <a:endParaRPr lang="sv-SE" sz="1400" dirty="0" smtClean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chemeClr val="tx1"/>
                </a:solidFill>
              </a:rPr>
              <a:t>What</a:t>
            </a:r>
            <a:r>
              <a:rPr lang="sv-SE" dirty="0" smtClean="0">
                <a:solidFill>
                  <a:schemeClr val="tx1"/>
                </a:solidFill>
              </a:rPr>
              <a:t> is the status </a:t>
            </a:r>
            <a:r>
              <a:rPr lang="sv-SE" dirty="0" err="1" smtClean="0">
                <a:solidFill>
                  <a:schemeClr val="tx1"/>
                </a:solidFill>
              </a:rPr>
              <a:t>of</a:t>
            </a:r>
            <a:r>
              <a:rPr lang="sv-SE" dirty="0" smtClean="0">
                <a:solidFill>
                  <a:schemeClr val="tx1"/>
                </a:solidFill>
              </a:rPr>
              <a:t> the </a:t>
            </a:r>
            <a:r>
              <a:rPr lang="sv-SE" dirty="0" err="1" smtClean="0">
                <a:solidFill>
                  <a:schemeClr val="tx1"/>
                </a:solidFill>
              </a:rPr>
              <a:t>cryogenic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equipment</a:t>
            </a:r>
            <a:endParaRPr lang="sv-SE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sv-SE" sz="3200" dirty="0" smtClean="0"/>
          </a:p>
          <a:p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710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38962</TotalTime>
  <Words>681</Words>
  <Application>Microsoft Macintosh PowerPoint</Application>
  <PresentationFormat>On-screen Show (4:3)</PresentationFormat>
  <Paragraphs>193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ESS Core Powerpoint template</vt:lpstr>
      <vt:lpstr>Cryogenics at the European Spallation Source </vt:lpstr>
      <vt:lpstr>Outline</vt:lpstr>
      <vt:lpstr>PowerPoint Presentation</vt:lpstr>
      <vt:lpstr>(1.2) Cryogenics at the site - overview</vt:lpstr>
      <vt:lpstr>(1.3) Cryogenics at the site -  aerial view</vt:lpstr>
      <vt:lpstr>Outline</vt:lpstr>
      <vt:lpstr>(2.1) Cryogenic Team</vt:lpstr>
      <vt:lpstr>(2.2) Staffing for Cryogenic Section</vt:lpstr>
      <vt:lpstr>Outline</vt:lpstr>
      <vt:lpstr>(3.1) High Level Schedule</vt:lpstr>
      <vt:lpstr>(3.2) Work Unit Status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Philipp Arnold</cp:lastModifiedBy>
  <cp:revision>289</cp:revision>
  <cp:lastPrinted>2014-08-27T13:00:18Z</cp:lastPrinted>
  <dcterms:created xsi:type="dcterms:W3CDTF">2013-10-29T16:05:10Z</dcterms:created>
  <dcterms:modified xsi:type="dcterms:W3CDTF">2017-03-30T13:21:22Z</dcterms:modified>
</cp:coreProperties>
</file>