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59" r:id="rId4"/>
    <p:sldId id="257" r:id="rId5"/>
    <p:sldId id="263" r:id="rId6"/>
    <p:sldId id="266" r:id="rId7"/>
    <p:sldId id="260" r:id="rId8"/>
    <p:sldId id="261" r:id="rId9"/>
    <p:sldId id="264" r:id="rId10"/>
    <p:sldId id="269" r:id="rId11"/>
    <p:sldId id="268" r:id="rId12"/>
    <p:sldId id="267" r:id="rId1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6C2F"/>
    <a:srgbClr val="C34AC2"/>
    <a:srgbClr val="3A31DD"/>
    <a:srgbClr val="D032D2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5039" autoAdjust="0"/>
  </p:normalViewPr>
  <p:slideViewPr>
    <p:cSldViewPr>
      <p:cViewPr>
        <p:scale>
          <a:sx n="200" d="100"/>
          <a:sy n="200" d="100"/>
        </p:scale>
        <p:origin x="-856" y="-30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2017-03-23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67756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8898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85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422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23/03/2017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23/03/2017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23/03/2017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23/03/2017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23/03/2017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tiff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Vacuum in Cold </a:t>
            </a:r>
            <a:r>
              <a:rPr lang="en-GB" sz="4000" dirty="0" err="1" smtClean="0"/>
              <a:t>Linac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512168"/>
          </a:xfrm>
        </p:spPr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Fabio </a:t>
            </a:r>
            <a:r>
              <a:rPr lang="en-GB" sz="2000" dirty="0" err="1" smtClean="0">
                <a:solidFill>
                  <a:schemeClr val="bg1"/>
                </a:solidFill>
              </a:rPr>
              <a:t>Ravelli</a:t>
            </a:r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Specialized </a:t>
            </a:r>
            <a:r>
              <a:rPr lang="en-GB" sz="2000" dirty="0">
                <a:solidFill>
                  <a:schemeClr val="bg1"/>
                </a:solidFill>
              </a:rPr>
              <a:t>Technical </a:t>
            </a:r>
            <a:r>
              <a:rPr lang="en-GB" sz="2000" dirty="0" smtClean="0">
                <a:solidFill>
                  <a:schemeClr val="bg1"/>
                </a:solidFill>
              </a:rPr>
              <a:t>Service</a:t>
            </a:r>
          </a:p>
          <a:p>
            <a:r>
              <a:rPr lang="en-GB" sz="2000" dirty="0">
                <a:solidFill>
                  <a:schemeClr val="bg1"/>
                </a:solidFill>
              </a:rPr>
              <a:t>Vacuum System Engineer</a:t>
            </a:r>
          </a:p>
          <a:p>
            <a:pPr>
              <a:spcAft>
                <a:spcPct val="0"/>
              </a:spcAft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</a:pPr>
            <a:r>
              <a:rPr lang="en-US" altLang="x-none" sz="2000" dirty="0">
                <a:solidFill>
                  <a:schemeClr val="bg1"/>
                </a:solidFill>
              </a:rPr>
              <a:t>European Spallation Source ERIC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en-GB" sz="1400" dirty="0">
                <a:solidFill>
                  <a:srgbClr val="FFFFFF"/>
                </a:solidFill>
              </a:rPr>
              <a:t>6</a:t>
            </a:r>
            <a:r>
              <a:rPr lang="en-GB" sz="1400" dirty="0" smtClean="0">
                <a:solidFill>
                  <a:srgbClr val="FFFFFF"/>
                </a:solidFill>
              </a:rPr>
              <a:t> April 2017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LWU </a:t>
            </a:r>
            <a:r>
              <a:rPr lang="en-GB" dirty="0" smtClean="0"/>
              <a:t>Installation, </a:t>
            </a:r>
            <a:r>
              <a:rPr lang="en-GB" dirty="0"/>
              <a:t>Portable Clean 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84784"/>
            <a:ext cx="7299961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94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the A2T and DMPL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892696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High Level design is ongoing</a:t>
            </a:r>
          </a:p>
          <a:p>
            <a:r>
              <a:rPr lang="en-US" sz="1800" dirty="0" smtClean="0"/>
              <a:t>CDR for this section will happen after Q8/C8 (quadrupole and corrector type 8) and </a:t>
            </a:r>
            <a:r>
              <a:rPr lang="en-US" sz="1800" dirty="0" err="1" smtClean="0"/>
              <a:t>DogLeg</a:t>
            </a:r>
            <a:r>
              <a:rPr lang="en-US" sz="1800" dirty="0" smtClean="0"/>
              <a:t> dipoles PDR, in Jun/2017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396320"/>
            <a:ext cx="4673753" cy="1253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40826"/>
          <a:stretch/>
        </p:blipFill>
        <p:spPr>
          <a:xfrm>
            <a:off x="4868342" y="2398908"/>
            <a:ext cx="4205275" cy="1335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5000" b="6150"/>
          <a:stretch/>
        </p:blipFill>
        <p:spPr>
          <a:xfrm>
            <a:off x="179512" y="4150948"/>
            <a:ext cx="8686800" cy="21975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7624" y="3734369"/>
            <a:ext cx="2349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</a:t>
            </a:r>
            <a:r>
              <a:rPr lang="en-US" smtClean="0"/>
              <a:t>Delivery System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24128" y="3781616"/>
            <a:ext cx="215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Accelerator To Target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69391" y="6395746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Dogleg and Dump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03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</a:t>
            </a:r>
            <a:r>
              <a:rPr lang="en-US" dirty="0" smtClean="0"/>
              <a:t>reparation for Tunnel installation starting on Jan/2018 at the HEBT sections</a:t>
            </a:r>
          </a:p>
          <a:p>
            <a:r>
              <a:rPr lang="en-US" dirty="0" smtClean="0"/>
              <a:t>Set up of the vacuum receiving facility in RATS and the related working procedure (acceptance, quality assurance documentation)</a:t>
            </a:r>
          </a:p>
          <a:p>
            <a:r>
              <a:rPr lang="en-US" dirty="0" smtClean="0"/>
              <a:t>Clean room operation training in STFC/Daresbury for </a:t>
            </a:r>
            <a:r>
              <a:rPr lang="en-US" dirty="0" err="1" smtClean="0"/>
              <a:t>Eng</a:t>
            </a:r>
            <a:r>
              <a:rPr lang="en-US" dirty="0" smtClean="0"/>
              <a:t> and Tech</a:t>
            </a:r>
          </a:p>
          <a:p>
            <a:r>
              <a:rPr lang="en-US" dirty="0" smtClean="0"/>
              <a:t>Receiving and storage of the LWU’s, pipes and BI at RATS</a:t>
            </a:r>
          </a:p>
          <a:p>
            <a:r>
              <a:rPr lang="en-US" dirty="0" smtClean="0"/>
              <a:t>Development of a quality controlled transportation procedure from RATS to site</a:t>
            </a:r>
          </a:p>
          <a:p>
            <a:r>
              <a:rPr lang="en-US" dirty="0" smtClean="0"/>
              <a:t>Beam Instrument installation procedure development and mechanical integration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11559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Cold </a:t>
            </a:r>
            <a:r>
              <a:rPr lang="en-US" dirty="0" err="1" smtClean="0"/>
              <a:t>Linac</a:t>
            </a:r>
            <a:r>
              <a:rPr lang="en-US" dirty="0" smtClean="0"/>
              <a:t> Definition</a:t>
            </a:r>
          </a:p>
          <a:p>
            <a:r>
              <a:rPr lang="en-US" dirty="0" smtClean="0"/>
              <a:t>LWU lay out</a:t>
            </a:r>
          </a:p>
          <a:p>
            <a:r>
              <a:rPr lang="en-US" dirty="0" smtClean="0"/>
              <a:t>LWU’s interfaces</a:t>
            </a:r>
          </a:p>
          <a:p>
            <a:r>
              <a:rPr lang="en-US" dirty="0"/>
              <a:t>LWU and Beam Pipe Delivery </a:t>
            </a:r>
            <a:r>
              <a:rPr lang="en-US" dirty="0" smtClean="0"/>
              <a:t>Progress</a:t>
            </a:r>
          </a:p>
          <a:p>
            <a:r>
              <a:rPr lang="en-GB" dirty="0"/>
              <a:t>LWU Installation, Portable Clean Room </a:t>
            </a:r>
            <a:endParaRPr lang="en-GB" dirty="0" smtClean="0"/>
          </a:p>
          <a:p>
            <a:r>
              <a:rPr lang="en-US" dirty="0"/>
              <a:t>Status of the A2T and DMPL</a:t>
            </a:r>
            <a:endParaRPr lang="en-GB" dirty="0"/>
          </a:p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7871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200" y="3327400"/>
            <a:ext cx="355600" cy="20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3327400"/>
            <a:ext cx="355600" cy="20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</a:t>
            </a:r>
            <a:r>
              <a:rPr lang="en-US" dirty="0" err="1" smtClean="0"/>
              <a:t>Linac</a:t>
            </a:r>
            <a:r>
              <a:rPr lang="en-US" dirty="0" smtClean="0"/>
              <a:t> and LWU Definition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sp>
        <p:nvSpPr>
          <p:cNvPr id="4" name="TextBox 3"/>
          <p:cNvSpPr txBox="1"/>
          <p:nvPr/>
        </p:nvSpPr>
        <p:spPr>
          <a:xfrm>
            <a:off x="4031685" y="4486911"/>
            <a:ext cx="1491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 LEDP</a:t>
            </a:r>
          </a:p>
          <a:p>
            <a:r>
              <a:rPr lang="en-US" sz="1600" dirty="0" smtClean="0"/>
              <a:t>12 Spokes LWU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2776"/>
            <a:ext cx="9144000" cy="230627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13295" y="2818099"/>
            <a:ext cx="2613416" cy="466885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1" y="3571982"/>
            <a:ext cx="1544861" cy="900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868" y="3699498"/>
            <a:ext cx="794162" cy="7299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36096" y="4488588"/>
            <a:ext cx="1810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9 Elliptical Medium β +  21 High β LWU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943949" y="3234461"/>
            <a:ext cx="0" cy="420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904148" y="3234410"/>
            <a:ext cx="221078" cy="420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6761388" y="3234461"/>
            <a:ext cx="179" cy="420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3635896" y="5194746"/>
            <a:ext cx="4883699" cy="1323439"/>
            <a:chOff x="2327897" y="5896433"/>
            <a:chExt cx="4883699" cy="1323439"/>
          </a:xfrm>
        </p:grpSpPr>
        <p:sp>
          <p:nvSpPr>
            <p:cNvPr id="49" name="TextBox 48"/>
            <p:cNvSpPr txBox="1"/>
            <p:nvPr/>
          </p:nvSpPr>
          <p:spPr>
            <a:xfrm>
              <a:off x="3027805" y="5896433"/>
              <a:ext cx="28042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IKC is STFC Daresbury Lab.</a:t>
              </a:r>
            </a:p>
            <a:p>
              <a:r>
                <a:rPr lang="en-GB" sz="1600" dirty="0" smtClean="0"/>
                <a:t>The contribution includes LWUs, beam pipes, mobile cleanrooms, LWU prototypes and Vacuum Laboratory</a:t>
              </a:r>
              <a:endParaRPr lang="en-US" sz="1600" dirty="0"/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/>
            <a:srcRect t="21575" b="16695"/>
            <a:stretch/>
          </p:blipFill>
          <p:spPr>
            <a:xfrm>
              <a:off x="2327897" y="6004037"/>
              <a:ext cx="699908" cy="43204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49702" y="6004037"/>
              <a:ext cx="1861894" cy="403866"/>
            </a:xfrm>
            <a:prstGeom prst="rect">
              <a:avLst/>
            </a:prstGeom>
          </p:spPr>
        </p:pic>
      </p:grpSp>
      <p:sp>
        <p:nvSpPr>
          <p:cNvPr id="58" name="Rounded Rectangle 57"/>
          <p:cNvSpPr/>
          <p:nvPr/>
        </p:nvSpPr>
        <p:spPr>
          <a:xfrm>
            <a:off x="4572000" y="1556792"/>
            <a:ext cx="2681536" cy="304935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>
            <a:off x="5508104" y="1861727"/>
            <a:ext cx="0" cy="956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7325544" y="2123768"/>
            <a:ext cx="1694570" cy="1161216"/>
          </a:xfrm>
          <a:prstGeom prst="roundRect">
            <a:avLst>
              <a:gd name="adj" fmla="val 6560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7253536" y="1556792"/>
            <a:ext cx="1710952" cy="304935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744" y="3636932"/>
            <a:ext cx="3051267" cy="2343829"/>
          </a:xfrm>
          <a:prstGeom prst="rect">
            <a:avLst/>
          </a:prstGeom>
        </p:spPr>
      </p:pic>
      <p:cxnSp>
        <p:nvCxnSpPr>
          <p:cNvPr id="33" name="Straight Connector 32"/>
          <p:cNvCxnSpPr>
            <a:stCxn id="39" idx="2"/>
          </p:cNvCxnSpPr>
          <p:nvPr/>
        </p:nvCxnSpPr>
        <p:spPr>
          <a:xfrm>
            <a:off x="8109012" y="1861727"/>
            <a:ext cx="0" cy="262041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288338" y="3744325"/>
            <a:ext cx="1768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 HEDP LWU</a:t>
            </a:r>
          </a:p>
          <a:p>
            <a:r>
              <a:rPr lang="en-US" sz="1600" dirty="0" smtClean="0"/>
              <a:t>15 Elliptical LWU in HEBT + 6 in </a:t>
            </a:r>
            <a:r>
              <a:rPr lang="en-US" sz="1600" dirty="0" err="1" smtClean="0"/>
              <a:t>DogLeg</a:t>
            </a:r>
            <a:endParaRPr lang="en-US" sz="1600" dirty="0" smtClean="0"/>
          </a:p>
          <a:p>
            <a:r>
              <a:rPr lang="en-US" sz="1600" dirty="0"/>
              <a:t>3</a:t>
            </a:r>
            <a:r>
              <a:rPr lang="en-US" sz="1600" dirty="0" smtClean="0"/>
              <a:t> LWU in A2T</a:t>
            </a:r>
          </a:p>
          <a:p>
            <a:r>
              <a:rPr lang="en-US" sz="1600" dirty="0"/>
              <a:t>3</a:t>
            </a:r>
            <a:r>
              <a:rPr lang="en-US" sz="1600" dirty="0" smtClean="0"/>
              <a:t> LWU in DMPL</a:t>
            </a:r>
          </a:p>
        </p:txBody>
      </p:sp>
      <p:cxnSp>
        <p:nvCxnSpPr>
          <p:cNvPr id="35" name="Straight Arrow Connector 34"/>
          <p:cNvCxnSpPr>
            <a:stCxn id="37" idx="2"/>
            <a:endCxn id="46" idx="0"/>
          </p:cNvCxnSpPr>
          <p:nvPr/>
        </p:nvCxnSpPr>
        <p:spPr>
          <a:xfrm>
            <a:off x="8172829" y="3284984"/>
            <a:ext cx="0" cy="45934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295294" y="6035379"/>
            <a:ext cx="3198165" cy="771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300"/>
              </a:lnSpc>
              <a:spcAft>
                <a:spcPts val="0"/>
              </a:spcAft>
              <a:tabLst>
                <a:tab pos="3870960" algn="l"/>
              </a:tabLst>
            </a:pPr>
            <a:r>
              <a:rPr lang="en-US" sz="1600" dirty="0" smtClean="0">
                <a:ea typeface="Times New Roman" charset="0"/>
                <a:cs typeface="Times New Roman" charset="0"/>
              </a:rPr>
              <a:t>LWU’s (</a:t>
            </a:r>
            <a:r>
              <a:rPr lang="en-US" sz="1600" dirty="0" err="1" smtClean="0">
                <a:ea typeface="Times New Roman" charset="0"/>
                <a:cs typeface="Times New Roman" charset="0"/>
              </a:rPr>
              <a:t>Linac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 Warm Unit) are </a:t>
            </a:r>
            <a:r>
              <a:rPr lang="en-US" sz="1600" dirty="0">
                <a:ea typeface="Times New Roman" charset="0"/>
                <a:cs typeface="Times New Roman" charset="0"/>
              </a:rPr>
              <a:t>located between </a:t>
            </a:r>
            <a:r>
              <a:rPr lang="en-US" sz="1600" dirty="0" err="1" smtClean="0">
                <a:ea typeface="Times New Roman" charset="0"/>
                <a:cs typeface="Times New Roman" charset="0"/>
              </a:rPr>
              <a:t>cryo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-modules and they provide vacuum continuity and magnets and BI integration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0085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LWU Typical Lay-Out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94528"/>
            <a:ext cx="7963291" cy="2230816"/>
          </a:xfrm>
        </p:spPr>
        <p:txBody>
          <a:bodyPr>
            <a:noAutofit/>
          </a:bodyPr>
          <a:lstStyle/>
          <a:p>
            <a:r>
              <a:rPr lang="en-GB" sz="1800" dirty="0" smtClean="0"/>
              <a:t>Total of 73 LWU’s and 19 different types</a:t>
            </a:r>
          </a:p>
          <a:p>
            <a:r>
              <a:rPr lang="en-GB" sz="1800" dirty="0" smtClean="0"/>
              <a:t>They share the same basic lay-out</a:t>
            </a:r>
          </a:p>
          <a:p>
            <a:r>
              <a:rPr lang="en-GB" sz="1800" dirty="0" smtClean="0"/>
              <a:t>Designed, built and processed for UHV and particle free operation</a:t>
            </a:r>
          </a:p>
          <a:p>
            <a:r>
              <a:rPr lang="en-GB" sz="1800" dirty="0"/>
              <a:t>K</a:t>
            </a:r>
            <a:r>
              <a:rPr lang="en-GB" sz="1800" dirty="0" smtClean="0"/>
              <a:t>inematic adjustment fixtures for the alignment and positioning of the girder, the chamber and the quadrupoles</a:t>
            </a:r>
          </a:p>
          <a:p>
            <a:r>
              <a:rPr lang="en-GB" sz="1800" dirty="0" smtClean="0"/>
              <a:t>They host quadrupoles, DC correctors and beam instruments (i.e. Wire Scanners, Beam Position Monitors, Beam Current Monitors,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 dirty="0"/>
          </a:p>
        </p:txBody>
      </p:sp>
      <p:pic>
        <p:nvPicPr>
          <p:cNvPr id="5" name="Picture 4" descr="LWU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r="17686" b="5391"/>
          <a:stretch/>
        </p:blipFill>
        <p:spPr>
          <a:xfrm>
            <a:off x="42201" y="1487241"/>
            <a:ext cx="4209056" cy="2661837"/>
          </a:xfrm>
          <a:prstGeom prst="rect">
            <a:avLst/>
          </a:prstGeom>
        </p:spPr>
      </p:pic>
      <p:pic>
        <p:nvPicPr>
          <p:cNvPr id="1026" name="Picture 2" descr="bl_at_1604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7242"/>
            <a:ext cx="4752528" cy="266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LWU </a:t>
            </a:r>
            <a:r>
              <a:rPr lang="en-GB" dirty="0"/>
              <a:t>I</a:t>
            </a:r>
            <a:r>
              <a:rPr lang="en-GB" dirty="0" smtClean="0"/>
              <a:t>nterfaces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</a:t>
            </a:fld>
            <a:endParaRPr lang="en-GB" dirty="0"/>
          </a:p>
        </p:txBody>
      </p:sp>
      <p:pic>
        <p:nvPicPr>
          <p:cNvPr id="5" name="Picture 4" descr="LWU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r="42870" b="7467"/>
          <a:stretch/>
        </p:blipFill>
        <p:spPr>
          <a:xfrm>
            <a:off x="2419987" y="2780928"/>
            <a:ext cx="3782684" cy="36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9987" y="1682224"/>
            <a:ext cx="3689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Interface </a:t>
            </a:r>
            <a:r>
              <a:rPr lang="en-US" sz="1400" dirty="0"/>
              <a:t>with Quadrupoles and DC corrector : </a:t>
            </a:r>
            <a:r>
              <a:rPr lang="en-US" sz="1400" dirty="0" smtClean="0"/>
              <a:t>defined by </a:t>
            </a:r>
            <a:r>
              <a:rPr lang="en-US" sz="1400" dirty="0" err="1"/>
              <a:t>Elettra</a:t>
            </a:r>
            <a:r>
              <a:rPr lang="en-US" sz="1400" dirty="0"/>
              <a:t> Synchrotron </a:t>
            </a:r>
            <a:r>
              <a:rPr lang="en-US" sz="1400" dirty="0" smtClean="0"/>
              <a:t>Trieste and Daresbury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743522" y="2204864"/>
            <a:ext cx="140523" cy="72372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462477" y="2204864"/>
            <a:ext cx="421568" cy="579711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84045" y="2204864"/>
            <a:ext cx="1194444" cy="579711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3" idx="3"/>
          </p:cNvCxnSpPr>
          <p:nvPr/>
        </p:nvCxnSpPr>
        <p:spPr>
          <a:xfrm flipV="1">
            <a:off x="2419987" y="3477208"/>
            <a:ext cx="2368037" cy="51769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3528" y="2656076"/>
            <a:ext cx="20964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Interface with</a:t>
            </a:r>
          </a:p>
          <a:p>
            <a:r>
              <a:rPr lang="en-US" sz="1400" dirty="0"/>
              <a:t>Beam Instruments (BPM and BCM included): defined </a:t>
            </a:r>
            <a:r>
              <a:rPr lang="en-US" sz="1400" dirty="0" smtClean="0"/>
              <a:t>by ESS </a:t>
            </a:r>
            <a:r>
              <a:rPr lang="en-US" sz="1400" dirty="0"/>
              <a:t>BI division and Daresbury. VG support instruments design by attending PDR-CDR to give vacuum build recommendations.</a:t>
            </a:r>
          </a:p>
          <a:p>
            <a:endParaRPr lang="en-US" sz="1400" dirty="0"/>
          </a:p>
          <a:p>
            <a:r>
              <a:rPr lang="en-US" sz="1400" dirty="0" smtClean="0"/>
              <a:t>BPM’s </a:t>
            </a:r>
            <a:r>
              <a:rPr lang="en-US" sz="1400" dirty="0"/>
              <a:t>are supplied to Daresbury by </a:t>
            </a:r>
            <a:r>
              <a:rPr lang="en-US" sz="1400" dirty="0" err="1"/>
              <a:t>Desy</a:t>
            </a:r>
            <a:endParaRPr lang="en-US" sz="1400" dirty="0"/>
          </a:p>
        </p:txBody>
      </p:sp>
      <p:cxnSp>
        <p:nvCxnSpPr>
          <p:cNvPr id="25" name="Straight Arrow Connector 24"/>
          <p:cNvCxnSpPr>
            <a:stCxn id="23" idx="3"/>
          </p:cNvCxnSpPr>
          <p:nvPr/>
        </p:nvCxnSpPr>
        <p:spPr>
          <a:xfrm flipV="1">
            <a:off x="2419987" y="3477208"/>
            <a:ext cx="1464058" cy="51769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3" idx="3"/>
          </p:cNvCxnSpPr>
          <p:nvPr/>
        </p:nvCxnSpPr>
        <p:spPr>
          <a:xfrm flipV="1">
            <a:off x="2419987" y="3117170"/>
            <a:ext cx="2026149" cy="87773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3" idx="3"/>
          </p:cNvCxnSpPr>
          <p:nvPr/>
        </p:nvCxnSpPr>
        <p:spPr>
          <a:xfrm flipV="1">
            <a:off x="2419987" y="3765240"/>
            <a:ext cx="1955888" cy="22966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3" idx="3"/>
          </p:cNvCxnSpPr>
          <p:nvPr/>
        </p:nvCxnSpPr>
        <p:spPr>
          <a:xfrm flipV="1">
            <a:off x="2419987" y="3024952"/>
            <a:ext cx="1503941" cy="96995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222213" y="4467766"/>
            <a:ext cx="25607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</a:t>
            </a:r>
            <a:r>
              <a:rPr lang="en-US" sz="1400" dirty="0"/>
              <a:t>integration of the LWU in-tunnel interface interfaces (stubs, water cooling pipes, BI, MPS, magnet power, etc.) </a:t>
            </a:r>
            <a:r>
              <a:rPr lang="en-US" sz="1400" dirty="0" smtClean="0"/>
              <a:t>is responsibility of the VG</a:t>
            </a:r>
            <a:endParaRPr lang="en-US" sz="1400" dirty="0"/>
          </a:p>
        </p:txBody>
      </p:sp>
      <p:sp>
        <p:nvSpPr>
          <p:cNvPr id="32" name="Rectangle 31"/>
          <p:cNvSpPr/>
          <p:nvPr/>
        </p:nvSpPr>
        <p:spPr>
          <a:xfrm>
            <a:off x="6263385" y="2794626"/>
            <a:ext cx="24783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Interfaces </a:t>
            </a:r>
            <a:r>
              <a:rPr lang="en-US" sz="1400" dirty="0"/>
              <a:t>for alignment defined by </a:t>
            </a:r>
            <a:r>
              <a:rPr lang="en-US" sz="1400" dirty="0" smtClean="0"/>
              <a:t>ESS Metrology </a:t>
            </a:r>
            <a:r>
              <a:rPr lang="en-US" sz="1400" dirty="0"/>
              <a:t>Group and Daresbury </a:t>
            </a:r>
            <a:r>
              <a:rPr lang="en-US" sz="1400" dirty="0" smtClean="0"/>
              <a:t>and are part </a:t>
            </a:r>
            <a:r>
              <a:rPr lang="en-US" sz="1400" dirty="0"/>
              <a:t>of the LWU integration at the </a:t>
            </a:r>
            <a:r>
              <a:rPr lang="en-US" sz="1400" dirty="0" smtClean="0"/>
              <a:t>IKC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96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Cryomodules</a:t>
            </a:r>
            <a:r>
              <a:rPr lang="en-US" dirty="0" smtClean="0"/>
              <a:t> Vacuum Interfaces, beam vacuum and thermal insulation vacuum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sp>
        <p:nvSpPr>
          <p:cNvPr id="5" name="TextBox 4"/>
          <p:cNvSpPr txBox="1"/>
          <p:nvPr/>
        </p:nvSpPr>
        <p:spPr>
          <a:xfrm>
            <a:off x="303356" y="1412776"/>
            <a:ext cx="848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The beam vacuum interface includes the CM gate valves and the RF coupler vacuum gauges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The thermal insulation vacuum </a:t>
            </a:r>
            <a:r>
              <a:rPr lang="en-US" sz="1400" dirty="0" smtClean="0"/>
              <a:t>consists of a pumping system design to maintain a sufficiently low pressure in the event of the development of a He leak; it will be used only when a He leak is detected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6122937"/>
            <a:ext cx="7482741" cy="4668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950904" y="2492896"/>
            <a:ext cx="28370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 dual pumping systems is designed to actively pump up to 4 </a:t>
            </a:r>
            <a:r>
              <a:rPr lang="en-US" sz="1400" dirty="0" err="1" smtClean="0"/>
              <a:t>cryo</a:t>
            </a:r>
            <a:r>
              <a:rPr lang="en-US" sz="1400" dirty="0" smtClean="0"/>
              <a:t>-modules in case they develop an He leak (see DOORS requirement below).</a:t>
            </a:r>
          </a:p>
          <a:p>
            <a:r>
              <a:rPr lang="en-US" sz="1400" b="1" dirty="0" smtClean="0"/>
              <a:t>STATUS:</a:t>
            </a:r>
            <a:r>
              <a:rPr lang="en-US" sz="1400" dirty="0" smtClean="0"/>
              <a:t> location and lay out are defined, the vacuum distribution manifold will be finalized after confirmation of the outer vessel </a:t>
            </a:r>
            <a:r>
              <a:rPr lang="en-US" sz="1400" dirty="0" err="1" smtClean="0"/>
              <a:t>cryomodule</a:t>
            </a:r>
            <a:r>
              <a:rPr lang="en-US" sz="1400" dirty="0" smtClean="0"/>
              <a:t> drawings</a:t>
            </a:r>
            <a:endParaRPr lang="en-US" sz="1400" dirty="0"/>
          </a:p>
        </p:txBody>
      </p:sp>
      <p:grpSp>
        <p:nvGrpSpPr>
          <p:cNvPr id="7" name="Group 6"/>
          <p:cNvGrpSpPr/>
          <p:nvPr/>
        </p:nvGrpSpPr>
        <p:grpSpPr>
          <a:xfrm>
            <a:off x="437223" y="2060848"/>
            <a:ext cx="5515001" cy="3816424"/>
            <a:chOff x="437223" y="2060848"/>
            <a:chExt cx="5515001" cy="38164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8" t="3022" r="2047" b="3592"/>
            <a:stretch/>
          </p:blipFill>
          <p:spPr>
            <a:xfrm>
              <a:off x="437223" y="2060848"/>
              <a:ext cx="5515001" cy="3816424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1763688" y="3284984"/>
              <a:ext cx="3240360" cy="151216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55576" y="5842356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DOORS requirements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3205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LWU and Beam Pipe Delivery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6" name="TextBox 5"/>
          <p:cNvSpPr txBox="1"/>
          <p:nvPr/>
        </p:nvSpPr>
        <p:spPr>
          <a:xfrm>
            <a:off x="612234" y="4947533"/>
            <a:ext cx="280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Prototype received on Aug 2016, now at ESS Site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7" t="6951" r="32409" b="11151"/>
          <a:stretch/>
        </p:blipFill>
        <p:spPr>
          <a:xfrm>
            <a:off x="3804173" y="2137865"/>
            <a:ext cx="2424011" cy="2780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140645"/>
            <a:ext cx="2520280" cy="19891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04173" y="4947533"/>
            <a:ext cx="5016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Prototype received on March 2017, installed at ESS RATS (Receiving, </a:t>
            </a:r>
            <a:r>
              <a:rPr lang="en-US" dirty="0"/>
              <a:t>A</a:t>
            </a:r>
            <a:r>
              <a:rPr lang="en-US" dirty="0" smtClean="0"/>
              <a:t>cceptance</a:t>
            </a:r>
            <a:r>
              <a:rPr lang="en-US" dirty="0"/>
              <a:t>, </a:t>
            </a:r>
            <a:r>
              <a:rPr lang="en-US" dirty="0" smtClean="0"/>
              <a:t>Testing </a:t>
            </a:r>
            <a:r>
              <a:rPr lang="en-US" dirty="0"/>
              <a:t>and S</a:t>
            </a:r>
            <a:r>
              <a:rPr lang="en-US" dirty="0" smtClean="0"/>
              <a:t>torage) facility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4434" y="5807005"/>
            <a:ext cx="8312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Scope of the prototypes is to finalize the whole production process, from manufacturing to receiving and to build an agreed quality control documentation (i.e.: leak rates, RGA spectrum and particle measurement report)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1" y="1484784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STFC/Daresbury will deliver the units in the timeframe October 2016 – October 2019, the two LWU elliptical prototypes were delivered on time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5" y="2137865"/>
            <a:ext cx="2807637" cy="280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44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LWU and Beam Pipe Delivery </a:t>
            </a:r>
            <a:r>
              <a:rPr lang="en-US" dirty="0"/>
              <a:t>Progress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5" name="TextBox 4"/>
          <p:cNvSpPr txBox="1"/>
          <p:nvPr/>
        </p:nvSpPr>
        <p:spPr>
          <a:xfrm>
            <a:off x="105597" y="1491819"/>
            <a:ext cx="881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 Milestone agreed with STFC/Daresbury in agreement with the ESS installation sequence: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8" b="20435"/>
          <a:stretch/>
        </p:blipFill>
        <p:spPr bwMode="auto">
          <a:xfrm>
            <a:off x="1477552" y="3843933"/>
            <a:ext cx="5731510" cy="2324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ight Arrow 8"/>
          <p:cNvSpPr/>
          <p:nvPr/>
        </p:nvSpPr>
        <p:spPr>
          <a:xfrm rot="10800000">
            <a:off x="4684048" y="1988839"/>
            <a:ext cx="978417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62465" y="1916832"/>
            <a:ext cx="3024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are here, 3 HEBT pipes have been produced and they will be received </a:t>
            </a:r>
            <a:r>
              <a:rPr lang="en-US" smtClean="0"/>
              <a:t>at ESS RATS by </a:t>
            </a:r>
            <a:r>
              <a:rPr lang="en-US" dirty="0" smtClean="0"/>
              <a:t>end of April 2017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77552" y="6228020"/>
            <a:ext cx="5860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ESS spool pieces on the production floor at STFC/Daresbury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043676"/>
              </p:ext>
            </p:extLst>
          </p:nvPr>
        </p:nvGraphicFramePr>
        <p:xfrm>
          <a:off x="219337" y="1861151"/>
          <a:ext cx="4352663" cy="19225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5593"/>
                <a:gridCol w="1428560"/>
                <a:gridCol w="148851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Date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Pipes Ready to Ship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LWU Ready to Ship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30/01/17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3</a:t>
                      </a:r>
                      <a:endParaRPr lang="en-US" sz="1100" i="1">
                        <a:solidFill>
                          <a:srgbClr val="404040"/>
                        </a:solidFill>
                        <a:effectLst/>
                        <a:latin typeface="Cambri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29/07/17</a:t>
                      </a:r>
                      <a:endParaRPr lang="en-US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30</a:t>
                      </a:r>
                      <a:endParaRPr lang="en-US" sz="1100" i="1">
                        <a:solidFill>
                          <a:srgbClr val="404040"/>
                        </a:solidFill>
                        <a:effectLst/>
                        <a:latin typeface="Cambri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25/01/18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30</a:t>
                      </a:r>
                      <a:endParaRPr lang="en-US" sz="1100" i="1">
                        <a:solidFill>
                          <a:srgbClr val="404040"/>
                        </a:solidFill>
                        <a:effectLst/>
                        <a:latin typeface="Cambri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24/07/18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39</a:t>
                      </a:r>
                      <a:endParaRPr lang="en-US" sz="1100" i="1">
                        <a:solidFill>
                          <a:srgbClr val="404040"/>
                        </a:solidFill>
                        <a:effectLst/>
                        <a:latin typeface="Cambri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37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20/01/19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42</a:t>
                      </a:r>
                      <a:endParaRPr lang="en-US" sz="1100" i="1">
                        <a:solidFill>
                          <a:srgbClr val="404040"/>
                        </a:solidFill>
                        <a:effectLst/>
                        <a:latin typeface="Cambri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19/07/19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52</a:t>
                      </a:r>
                      <a:endParaRPr lang="en-US" sz="1100" i="1">
                        <a:solidFill>
                          <a:srgbClr val="404040"/>
                        </a:solidFill>
                        <a:effectLst/>
                        <a:latin typeface="Cambria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74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757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LWU Installation, Portable </a:t>
            </a:r>
            <a:r>
              <a:rPr lang="en-GB" dirty="0"/>
              <a:t>C</a:t>
            </a:r>
            <a:r>
              <a:rPr lang="en-GB" dirty="0" smtClean="0"/>
              <a:t>lean </a:t>
            </a:r>
            <a:r>
              <a:rPr lang="en-GB" dirty="0"/>
              <a:t>R</a:t>
            </a:r>
            <a:r>
              <a:rPr lang="en-GB" dirty="0" smtClean="0"/>
              <a:t>oom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9</a:t>
            </a:fld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491880" y="1491067"/>
            <a:ext cx="5122912" cy="186592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1600" dirty="0" smtClean="0"/>
              <a:t>Installation of LWU to the </a:t>
            </a:r>
            <a:r>
              <a:rPr lang="en-US" sz="1600" dirty="0" err="1" smtClean="0"/>
              <a:t>cryo</a:t>
            </a:r>
            <a:r>
              <a:rPr lang="en-US" sz="1600" dirty="0" smtClean="0"/>
              <a:t>-modules require a particle free environment; portable modular clean rooms are designed by STFC/Daresbury. They are made of:</a:t>
            </a:r>
          </a:p>
          <a:p>
            <a:pPr algn="just"/>
            <a:r>
              <a:rPr lang="en-US" sz="1600" dirty="0" smtClean="0"/>
              <a:t>Three </a:t>
            </a:r>
            <a:r>
              <a:rPr lang="en-US" sz="1600" dirty="0"/>
              <a:t>separate </a:t>
            </a:r>
            <a:r>
              <a:rPr lang="en-US" sz="1600" dirty="0" smtClean="0"/>
              <a:t>units: a </a:t>
            </a:r>
            <a:r>
              <a:rPr lang="en-US" sz="1600" dirty="0" smtClean="0">
                <a:solidFill>
                  <a:srgbClr val="C96C2F"/>
                </a:solidFill>
              </a:rPr>
              <a:t>change area</a:t>
            </a:r>
            <a:r>
              <a:rPr lang="en-US" sz="1600" dirty="0" smtClean="0"/>
              <a:t>, a </a:t>
            </a:r>
            <a:r>
              <a:rPr lang="en-US" sz="1600" dirty="0" smtClean="0">
                <a:solidFill>
                  <a:srgbClr val="3A31DD"/>
                </a:solidFill>
              </a:rPr>
              <a:t>tool area </a:t>
            </a:r>
            <a:r>
              <a:rPr lang="en-US" sz="1600" dirty="0" smtClean="0"/>
              <a:t>to stock clean tools </a:t>
            </a:r>
            <a:r>
              <a:rPr lang="en-US" sz="1600" dirty="0"/>
              <a:t>and </a:t>
            </a:r>
            <a:r>
              <a:rPr lang="en-US" sz="1600" dirty="0" smtClean="0"/>
              <a:t>components and a </a:t>
            </a:r>
            <a:r>
              <a:rPr lang="en-US" sz="1600" dirty="0" smtClean="0">
                <a:solidFill>
                  <a:srgbClr val="C34AC2"/>
                </a:solidFill>
              </a:rPr>
              <a:t>working area </a:t>
            </a:r>
            <a:r>
              <a:rPr lang="en-US" sz="1600" dirty="0" smtClean="0"/>
              <a:t>(ISO class 5)</a:t>
            </a:r>
          </a:p>
          <a:p>
            <a:pPr algn="just"/>
            <a:r>
              <a:rPr lang="en-US" sz="1600" dirty="0" smtClean="0"/>
              <a:t>One CR prototype will be delivered at end of April</a:t>
            </a: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126" y="18071389"/>
            <a:ext cx="5400600" cy="591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526" y="18223789"/>
            <a:ext cx="5400600" cy="591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2926" y="18376189"/>
            <a:ext cx="5400600" cy="591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5326" y="18528589"/>
            <a:ext cx="5400600" cy="591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9678" t="7190"/>
          <a:stretch/>
        </p:blipFill>
        <p:spPr>
          <a:xfrm>
            <a:off x="120440" y="1628800"/>
            <a:ext cx="3348371" cy="4385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17034" r="21384"/>
          <a:stretch/>
        </p:blipFill>
        <p:spPr>
          <a:xfrm>
            <a:off x="3923928" y="3212976"/>
            <a:ext cx="4239243" cy="33843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455" y="1871536"/>
            <a:ext cx="601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HEPA</a:t>
            </a:r>
          </a:p>
          <a:p>
            <a:r>
              <a:rPr lang="en-US" sz="1400" dirty="0" smtClean="0"/>
              <a:t>filters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29092" y="5942252"/>
            <a:ext cx="2910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Some </a:t>
            </a:r>
            <a:r>
              <a:rPr lang="en-US" sz="1400" dirty="0" smtClean="0"/>
              <a:t>of </a:t>
            </a:r>
            <a:r>
              <a:rPr lang="en-US" sz="1400" smtClean="0"/>
              <a:t>the flexible walls not shown</a:t>
            </a:r>
            <a:endParaRPr lang="en-US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42838" y="2152601"/>
            <a:ext cx="400770" cy="484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42838" y="2152601"/>
            <a:ext cx="1427361" cy="760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42838" y="1937557"/>
            <a:ext cx="1206997" cy="215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5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4353</TotalTime>
  <Words>813</Words>
  <Application>Microsoft Macintosh PowerPoint</Application>
  <PresentationFormat>On-screen Show (4:3)</PresentationFormat>
  <Paragraphs>114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Cambria</vt:lpstr>
      <vt:lpstr>Times New Roman</vt:lpstr>
      <vt:lpstr>Office Theme</vt:lpstr>
      <vt:lpstr>Vacuum in Cold Linac</vt:lpstr>
      <vt:lpstr>Outline</vt:lpstr>
      <vt:lpstr>Cold Linac and LWU Definition</vt:lpstr>
      <vt:lpstr>LWU Typical Lay-Out</vt:lpstr>
      <vt:lpstr>LWU Interfaces</vt:lpstr>
      <vt:lpstr>Cryomodules Vacuum Interfaces, beam vacuum and thermal insulation vacuum</vt:lpstr>
      <vt:lpstr>LWU and Beam Pipe Delivery Progress</vt:lpstr>
      <vt:lpstr>LWU and Beam Pipe Delivery Progress</vt:lpstr>
      <vt:lpstr>LWU Installation, Portable Clean Room</vt:lpstr>
      <vt:lpstr>LWU Installation, Portable Clean Room</vt:lpstr>
      <vt:lpstr>Status of the A2T and DMPL</vt:lpstr>
      <vt:lpstr>Next Steps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TAC#15 Vacuum in Cold Linac</dc:title>
  <dc:creator>Microsoft Office User</dc:creator>
  <cp:lastModifiedBy>Microsoft Office User</cp:lastModifiedBy>
  <cp:revision>98</cp:revision>
  <dcterms:created xsi:type="dcterms:W3CDTF">2017-03-14T14:28:55Z</dcterms:created>
  <dcterms:modified xsi:type="dcterms:W3CDTF">2017-03-23T14:24:03Z</dcterms:modified>
</cp:coreProperties>
</file>