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1" autoAdjust="0"/>
    <p:restoredTop sz="94635" autoAdjust="0"/>
  </p:normalViewPr>
  <p:slideViewPr>
    <p:cSldViewPr>
      <p:cViewPr varScale="1">
        <p:scale>
          <a:sx n="191" d="100"/>
          <a:sy n="191" d="100"/>
        </p:scale>
        <p:origin x="19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2017-03-22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FF0000"/>
                </a:solidFill>
              </a:rPr>
              <a:t>(Good point, explain we have access to RGA and control data</a:t>
            </a:r>
            <a:r>
              <a:rPr lang="mr-IN" sz="1200" dirty="0" smtClean="0">
                <a:solidFill>
                  <a:srgbClr val="FF0000"/>
                </a:solidFill>
              </a:rPr>
              <a:t>…</a:t>
            </a:r>
            <a:r>
              <a:rPr lang="en-US" sz="1200" dirty="0" smtClean="0">
                <a:solidFill>
                  <a:srgbClr val="FF0000"/>
                </a:solidFill>
              </a:rPr>
              <a:t>)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3294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027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33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124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791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22/03/2017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22/03/2017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22/03/2017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22/03/2017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22/03/2017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WARM LINAC </a:t>
            </a:r>
            <a:br>
              <a:rPr lang="en-GB" sz="4000" dirty="0" smtClean="0"/>
            </a:br>
            <a:r>
              <a:rPr lang="en-GB" sz="4000" dirty="0" smtClean="0"/>
              <a:t>VACUUM SYSTEM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Simone Maria </a:t>
            </a:r>
            <a:r>
              <a:rPr lang="en-GB" sz="2000" dirty="0" err="1" smtClean="0">
                <a:solidFill>
                  <a:schemeClr val="bg1"/>
                </a:solidFill>
              </a:rPr>
              <a:t>Scolari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Vacuum System </a:t>
            </a:r>
            <a:r>
              <a:rPr lang="en-GB" sz="2000" dirty="0" smtClean="0">
                <a:solidFill>
                  <a:schemeClr val="bg1"/>
                </a:solidFill>
              </a:rPr>
              <a:t>Engineer</a:t>
            </a:r>
          </a:p>
          <a:p>
            <a:r>
              <a:rPr lang="en-GB" sz="2000" dirty="0">
                <a:solidFill>
                  <a:schemeClr val="bg1"/>
                </a:solidFill>
              </a:rPr>
              <a:t>Vacuum System Section </a:t>
            </a:r>
            <a:r>
              <a:rPr lang="mr-IN" sz="2000" dirty="0">
                <a:solidFill>
                  <a:schemeClr val="bg1"/>
                </a:solidFill>
              </a:rPr>
              <a:t>–</a:t>
            </a:r>
            <a:r>
              <a:rPr lang="en-GB" sz="2000" dirty="0">
                <a:solidFill>
                  <a:schemeClr val="bg1"/>
                </a:solidFill>
              </a:rPr>
              <a:t> STS/AD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22 March,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 Vacuum System: Overview and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95541"/>
            <a:ext cx="5034569" cy="30744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23728" y="171441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Outgassing tests and </a:t>
            </a:r>
            <a:r>
              <a:rPr lang="en-US" sz="1600" dirty="0" err="1" smtClean="0"/>
              <a:t>Molflow</a:t>
            </a:r>
            <a:r>
              <a:rPr lang="en-US" sz="1600" dirty="0" smtClean="0"/>
              <a:t> simulations carried out at ESS.</a:t>
            </a:r>
          </a:p>
          <a:p>
            <a:r>
              <a:rPr lang="en-US" sz="1600" dirty="0" smtClean="0"/>
              <a:t>Critical tested components: PMQs and ACCT   </a:t>
            </a:r>
            <a:endParaRPr lang="en-US" sz="1600" dirty="0"/>
          </a:p>
        </p:txBody>
      </p:sp>
      <p:pic>
        <p:nvPicPr>
          <p:cNvPr id="26" name="Picture 25" descr="ACCT in AL foil after bath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8" t="47408" r="23004" b="24074"/>
          <a:stretch/>
        </p:blipFill>
        <p:spPr>
          <a:xfrm flipH="1">
            <a:off x="7513641" y="3482465"/>
            <a:ext cx="1300461" cy="127291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7" name="Picture 26" descr="Screen Shot 2016-05-30 at 14.35.5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9"/>
          <a:stretch/>
        </p:blipFill>
        <p:spPr>
          <a:xfrm rot="10800000" flipH="1">
            <a:off x="7917321" y="4771083"/>
            <a:ext cx="544654" cy="122413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7272051" y="1728974"/>
            <a:ext cx="1933330" cy="1512168"/>
            <a:chOff x="69708" y="3216223"/>
            <a:chExt cx="1933330" cy="1512168"/>
          </a:xfrm>
        </p:grpSpPr>
        <p:pic>
          <p:nvPicPr>
            <p:cNvPr id="24" name="Picture 23" descr="IMG_0213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23704" r="19259" b="23704"/>
            <a:stretch/>
          </p:blipFill>
          <p:spPr>
            <a:xfrm rot="10800000">
              <a:off x="414831" y="3441642"/>
              <a:ext cx="1363774" cy="128674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25" name="Picture 24" descr="Screen Shot 2016-05-30 at 13.09.25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08" y="3216223"/>
              <a:ext cx="417713" cy="1512168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1259632" y="3356992"/>
              <a:ext cx="7434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PMQ</a:t>
              </a:r>
              <a:endParaRPr lang="en-US" sz="16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29029" y="6223453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high gas load of </a:t>
            </a:r>
            <a:r>
              <a:rPr lang="en-US" smtClean="0"/>
              <a:t>epoxy insulation, </a:t>
            </a:r>
            <a:r>
              <a:rPr lang="en-US" dirty="0" smtClean="0"/>
              <a:t>a bake of each ACCT is envisaged.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496" y="2060848"/>
            <a:ext cx="1998111" cy="190821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Vacuum </a:t>
            </a:r>
            <a:r>
              <a:rPr lang="en-US" sz="1400" b="1" smtClean="0"/>
              <a:t>components per </a:t>
            </a:r>
            <a:r>
              <a:rPr lang="en-US" sz="1400" b="1" dirty="0" smtClean="0"/>
              <a:t>tank: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Pump-down system (carts)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NEG pumps  (both in the tank and the inter-tank)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Gauges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8476" y="3749960"/>
            <a:ext cx="638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ACCT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974" y="4123385"/>
            <a:ext cx="1998111" cy="192360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Interfaces: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Upstream: MEBT (insertable gate valve on DTL)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Downstream: LEDP (All metal gate valve on DTL </a:t>
            </a:r>
            <a:r>
              <a:rPr lang="en-US" sz="1500" dirty="0" err="1" smtClean="0"/>
              <a:t>intertank</a:t>
            </a:r>
            <a:r>
              <a:rPr lang="en-US" sz="15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56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 status: vacuum open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388639"/>
          </a:xfrm>
        </p:spPr>
        <p:txBody>
          <a:bodyPr>
            <a:noAutofit/>
          </a:bodyPr>
          <a:lstStyle/>
          <a:p>
            <a:r>
              <a:rPr lang="en-US" sz="2200" dirty="0" smtClean="0"/>
              <a:t>ACCT cleaning and bake-out procedure </a:t>
            </a:r>
            <a:r>
              <a:rPr lang="en-US" sz="2200" smtClean="0"/>
              <a:t>before installation</a:t>
            </a:r>
            <a:r>
              <a:rPr lang="en-US" sz="2200"/>
              <a:t>.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9" y="2636912"/>
            <a:ext cx="1609217" cy="162967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9" y="4606734"/>
            <a:ext cx="1602907" cy="1669752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21935" y="4075619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Before </a:t>
            </a:r>
            <a:r>
              <a:rPr lang="en-US" sz="1200" smtClean="0">
                <a:solidFill>
                  <a:srgbClr val="FF0000"/>
                </a:solidFill>
              </a:rPr>
              <a:t>FC installation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1935" y="606578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After FC installation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28570" r="9257" b="38978"/>
          <a:stretch/>
        </p:blipFill>
        <p:spPr>
          <a:xfrm>
            <a:off x="703756" y="3789040"/>
            <a:ext cx="5544617" cy="12961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64088" y="4005064"/>
            <a:ext cx="216024" cy="64807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endCxn id="5" idx="1"/>
          </p:cNvCxnSpPr>
          <p:nvPr/>
        </p:nvCxnSpPr>
        <p:spPr>
          <a:xfrm flipV="1">
            <a:off x="5580112" y="3451749"/>
            <a:ext cx="1127087" cy="877351"/>
          </a:xfrm>
          <a:prstGeom prst="bentConnector3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1" idx="3"/>
            <a:endCxn id="6" idx="1"/>
          </p:cNvCxnSpPr>
          <p:nvPr/>
        </p:nvCxnSpPr>
        <p:spPr>
          <a:xfrm>
            <a:off x="5580112" y="4329100"/>
            <a:ext cx="1127087" cy="1112510"/>
          </a:xfrm>
          <a:prstGeom prst="bentConnector3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2585033"/>
            <a:ext cx="6096000" cy="1216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 smtClean="0"/>
              <a:t>Black coating for NPM in the DTL inter-tanks: two different solutions depending on installation schedule of Faraday cup.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7544" y="5380542"/>
            <a:ext cx="6096000" cy="1216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200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7544" y="5688368"/>
            <a:ext cx="6192688" cy="388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Leak check procedure for the water cooled stems.</a:t>
            </a:r>
          </a:p>
        </p:txBody>
      </p:sp>
    </p:spTree>
    <p:extLst>
      <p:ext uri="{BB962C8B-B14F-4D97-AF65-F5344CB8AC3E}">
        <p14:creationId xmlns:p14="http://schemas.microsoft.com/office/powerpoint/2010/main" val="9165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Vacuum system design </a:t>
            </a:r>
            <a:r>
              <a:rPr lang="en-US" sz="2200" smtClean="0"/>
              <a:t>has been </a:t>
            </a:r>
            <a:r>
              <a:rPr lang="en-US" sz="2200" dirty="0" smtClean="0"/>
              <a:t>carried out with a  strong collaboration with in-kind partners.</a:t>
            </a:r>
          </a:p>
          <a:p>
            <a:endParaRPr lang="en-US" sz="2200" dirty="0" smtClean="0"/>
          </a:p>
          <a:p>
            <a:r>
              <a:rPr lang="en-US" sz="2200" dirty="0" smtClean="0"/>
              <a:t>All polymeric materials have been tested for outgassing before approval.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 smtClean="0"/>
              <a:t>The pressure requirements are fulfilled in all the warm LINAC sections.</a:t>
            </a:r>
          </a:p>
          <a:p>
            <a:endParaRPr lang="en-US" sz="2200" dirty="0"/>
          </a:p>
          <a:p>
            <a:r>
              <a:rPr lang="en-US" sz="2200" dirty="0" smtClean="0"/>
              <a:t>Some integration issues still exist but they are not critical.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3568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Warm Linac general overview</a:t>
            </a:r>
          </a:p>
          <a:p>
            <a:endParaRPr lang="en-US" dirty="0"/>
          </a:p>
          <a:p>
            <a:r>
              <a:rPr lang="en-US" dirty="0" smtClean="0"/>
              <a:t>LEBT vacuum system: interfaces and status</a:t>
            </a:r>
          </a:p>
          <a:p>
            <a:endParaRPr lang="en-US" dirty="0"/>
          </a:p>
          <a:p>
            <a:r>
              <a:rPr lang="en-US" dirty="0" smtClean="0"/>
              <a:t>RFQ vacuum system: interfaces and status</a:t>
            </a:r>
          </a:p>
          <a:p>
            <a:endParaRPr lang="en-US" dirty="0"/>
          </a:p>
          <a:p>
            <a:r>
              <a:rPr lang="en-US" dirty="0" smtClean="0"/>
              <a:t>MEBT vacuum system: interfaces and status</a:t>
            </a:r>
          </a:p>
          <a:p>
            <a:endParaRPr lang="en-US" dirty="0"/>
          </a:p>
          <a:p>
            <a:r>
              <a:rPr lang="en-US" dirty="0" smtClean="0"/>
              <a:t>DTL vacuum system: interfaces and status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853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Warm LINAC overview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59549"/>
            <a:ext cx="8367151" cy="1209411"/>
          </a:xfrm>
        </p:spPr>
      </p:pic>
      <p:sp>
        <p:nvSpPr>
          <p:cNvPr id="14" name="TextBox 13"/>
          <p:cNvSpPr txBox="1"/>
          <p:nvPr/>
        </p:nvSpPr>
        <p:spPr>
          <a:xfrm>
            <a:off x="4067944" y="1804037"/>
            <a:ext cx="4694742" cy="1192915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876256" y="3446998"/>
            <a:ext cx="2016224" cy="2862322"/>
            <a:chOff x="6876256" y="3446998"/>
            <a:chExt cx="2016224" cy="2862322"/>
          </a:xfrm>
        </p:grpSpPr>
        <p:grpSp>
          <p:nvGrpSpPr>
            <p:cNvPr id="18" name="Group 17"/>
            <p:cNvGrpSpPr/>
            <p:nvPr/>
          </p:nvGrpSpPr>
          <p:grpSpPr>
            <a:xfrm>
              <a:off x="6876256" y="5186546"/>
              <a:ext cx="2016224" cy="1122774"/>
              <a:chOff x="6804248" y="4754498"/>
              <a:chExt cx="2154017" cy="119478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4504" y="4754498"/>
                <a:ext cx="2143761" cy="1122922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804248" y="5229200"/>
                <a:ext cx="648072" cy="648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199136">
                <a:off x="7380312" y="5517232"/>
                <a:ext cx="792088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948264" y="3446998"/>
              <a:ext cx="1882552" cy="2862322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DTL:</a:t>
              </a:r>
            </a:p>
            <a:p>
              <a:pPr algn="ctr"/>
              <a:r>
                <a:rPr lang="en-US" dirty="0" smtClean="0"/>
                <a:t>-Designed at INFN </a:t>
              </a:r>
              <a:r>
                <a:rPr lang="en-US" dirty="0" err="1" smtClean="0"/>
                <a:t>Legnaro</a:t>
              </a:r>
              <a:endParaRPr lang="en-US" dirty="0" smtClean="0"/>
            </a:p>
            <a:p>
              <a:pPr algn="ctr"/>
              <a:r>
                <a:rPr lang="en-US" dirty="0" smtClean="0"/>
                <a:t>- ESS responsible for vacuum system design</a:t>
              </a:r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05672" y="3429000"/>
            <a:ext cx="1882552" cy="2862322"/>
            <a:chOff x="4705672" y="3429000"/>
            <a:chExt cx="1882552" cy="2862322"/>
          </a:xfrm>
        </p:grpSpPr>
        <p:pic>
          <p:nvPicPr>
            <p:cNvPr id="13" name="Imagen 2"/>
            <p:cNvPicPr>
              <a:picLocks noChangeAspect="1"/>
            </p:cNvPicPr>
            <p:nvPr/>
          </p:nvPicPr>
          <p:blipFill rotWithShape="1">
            <a:blip r:embed="rId5"/>
            <a:srcRect l="3870" t="6278" b="21353"/>
            <a:stretch/>
          </p:blipFill>
          <p:spPr>
            <a:xfrm>
              <a:off x="4720509" y="3429000"/>
              <a:ext cx="1857371" cy="114226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705672" y="3429000"/>
              <a:ext cx="1882552" cy="2862322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MEBT:</a:t>
              </a:r>
            </a:p>
            <a:p>
              <a:pPr algn="ctr"/>
              <a:r>
                <a:rPr lang="en-US" dirty="0" smtClean="0"/>
                <a:t>- Designed at ESS Bilbao</a:t>
              </a:r>
            </a:p>
            <a:p>
              <a:pPr algn="ctr"/>
              <a:r>
                <a:rPr lang="en-US" dirty="0" smtClean="0"/>
                <a:t>- ESS reviews vacuum system design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01416" y="3429000"/>
            <a:ext cx="1954560" cy="2862322"/>
            <a:chOff x="2401416" y="3429000"/>
            <a:chExt cx="1954560" cy="2862322"/>
          </a:xfrm>
        </p:grpSpPr>
        <p:pic>
          <p:nvPicPr>
            <p:cNvPr id="11" name="Picture 10"/>
            <p:cNvPicPr preferRelativeResize="0"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416" y="4885129"/>
              <a:ext cx="1944216" cy="1352183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0" name="TextBox 19"/>
            <p:cNvSpPr txBox="1"/>
            <p:nvPr/>
          </p:nvSpPr>
          <p:spPr>
            <a:xfrm>
              <a:off x="2473424" y="3429000"/>
              <a:ext cx="1882552" cy="2862322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RFQ:</a:t>
              </a:r>
            </a:p>
            <a:p>
              <a:pPr algn="ctr"/>
              <a:r>
                <a:rPr lang="en-US" dirty="0" smtClean="0"/>
                <a:t>- Designed at CEA</a:t>
              </a:r>
            </a:p>
            <a:p>
              <a:pPr algn="ctr"/>
              <a:r>
                <a:rPr lang="en-US" dirty="0" smtClean="0"/>
                <a:t>- ESS responsible for vacuum system design</a:t>
              </a:r>
            </a:p>
            <a:p>
              <a:pPr algn="ctr"/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1520" y="3429000"/>
            <a:ext cx="1889241" cy="2862322"/>
            <a:chOff x="251520" y="3429000"/>
            <a:chExt cx="1889241" cy="28623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5" r="12080" b="16757"/>
            <a:stretch/>
          </p:blipFill>
          <p:spPr>
            <a:xfrm>
              <a:off x="268553" y="3429000"/>
              <a:ext cx="1872208" cy="115212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51520" y="3429000"/>
              <a:ext cx="1882552" cy="2862322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</a:t>
              </a:r>
              <a:r>
                <a:rPr lang="en-US" dirty="0" smtClean="0"/>
                <a:t>EBT:</a:t>
              </a:r>
            </a:p>
            <a:p>
              <a:pPr algn="ctr"/>
              <a:r>
                <a:rPr lang="en-US" dirty="0" smtClean="0"/>
                <a:t>- Designed at INFN Catania</a:t>
              </a:r>
            </a:p>
            <a:p>
              <a:pPr algn="ctr"/>
              <a:r>
                <a:rPr lang="en-US" dirty="0" smtClean="0"/>
                <a:t>- ESS </a:t>
              </a:r>
              <a:r>
                <a:rPr lang="en-US" dirty="0" smtClean="0"/>
                <a:t>responsible for vacuum </a:t>
              </a:r>
              <a:r>
                <a:rPr lang="en-US" dirty="0" smtClean="0"/>
                <a:t>system 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66330" y="1729978"/>
            <a:ext cx="6552728" cy="4329774"/>
            <a:chOff x="2555776" y="2060846"/>
            <a:chExt cx="6552728" cy="43297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319" y="2492896"/>
              <a:ext cx="6282169" cy="36724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9525" cap="rnd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2555776" y="2132856"/>
              <a:ext cx="6552728" cy="5040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5776" y="6021288"/>
              <a:ext cx="65527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 </a:t>
              </a: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724218" y="3892405"/>
              <a:ext cx="4032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 </a:t>
              </a: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6927358" y="4106360"/>
              <a:ext cx="403244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smtClean="0"/>
                <a:t>  </a:t>
              </a:r>
              <a:endParaRPr lang="en-US" sz="10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LEBT vacuum system: overview and interfaces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43" y="1484784"/>
            <a:ext cx="2648407" cy="30960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Vacuum components:</a:t>
            </a:r>
            <a:endParaRPr lang="en-GB" sz="2000" dirty="0" smtClean="0"/>
          </a:p>
          <a:p>
            <a:r>
              <a:rPr lang="en-GB" sz="1600" dirty="0" smtClean="0"/>
              <a:t>Rough Vacuum manifold (2 primary pumps)</a:t>
            </a:r>
          </a:p>
          <a:p>
            <a:endParaRPr lang="en-GB" sz="1600" dirty="0"/>
          </a:p>
          <a:p>
            <a:r>
              <a:rPr lang="en-GB" sz="1600" dirty="0" smtClean="0"/>
              <a:t>Two sets of two turbomolecular pumps</a:t>
            </a:r>
          </a:p>
          <a:p>
            <a:endParaRPr lang="en-GB" sz="1600" dirty="0"/>
          </a:p>
          <a:p>
            <a:r>
              <a:rPr lang="en-GB" sz="1600" dirty="0" smtClean="0"/>
              <a:t>Two gas injection points</a:t>
            </a:r>
          </a:p>
          <a:p>
            <a:endParaRPr lang="en-GB" sz="1600" dirty="0"/>
          </a:p>
          <a:p>
            <a:r>
              <a:rPr lang="en-GB" sz="1600" dirty="0" smtClean="0"/>
              <a:t>Two sets of gauges</a:t>
            </a:r>
          </a:p>
          <a:p>
            <a:endParaRPr lang="en-GB" sz="1600" dirty="0"/>
          </a:p>
          <a:p>
            <a:r>
              <a:rPr lang="en-GB" sz="1600" dirty="0" smtClean="0"/>
              <a:t>RGA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854362" y="1853208"/>
            <a:ext cx="5976664" cy="3970318"/>
          </a:xfrm>
          <a:prstGeom prst="rect">
            <a:avLst/>
          </a:prstGeom>
          <a:noFill/>
          <a:ln w="28575">
            <a:solidFill>
              <a:srgbClr val="0094C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 and LEBT Vacuum Schematics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3394" y="5229200"/>
            <a:ext cx="252368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/>
              <a:t>Interfaces:</a:t>
            </a:r>
          </a:p>
          <a:p>
            <a:pPr algn="just"/>
            <a:r>
              <a:rPr lang="en-GB" sz="1600" dirty="0" smtClean="0"/>
              <a:t>Downstream interface with RFQ (gate valve before collimator) </a:t>
            </a:r>
            <a:endParaRPr lang="en-GB" sz="20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LEBT </a:t>
            </a:r>
            <a:r>
              <a:rPr lang="en-GB" dirty="0"/>
              <a:t>s</a:t>
            </a:r>
            <a:r>
              <a:rPr lang="en-GB" dirty="0" smtClean="0"/>
              <a:t>tatus: vacuum open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45224"/>
            <a:ext cx="8229600" cy="733648"/>
          </a:xfrm>
        </p:spPr>
        <p:txBody>
          <a:bodyPr>
            <a:normAutofit/>
          </a:bodyPr>
          <a:lstStyle/>
          <a:p>
            <a:r>
              <a:rPr lang="en-GB" sz="1700" dirty="0"/>
              <a:t>H</a:t>
            </a:r>
            <a:r>
              <a:rPr lang="en-GB" sz="1700" baseline="-25000" dirty="0"/>
              <a:t>2</a:t>
            </a:r>
            <a:r>
              <a:rPr lang="en-GB" sz="1700" dirty="0"/>
              <a:t> injection requested to be raised to 10 </a:t>
            </a:r>
            <a:r>
              <a:rPr lang="en-GB" sz="1700" dirty="0" err="1"/>
              <a:t>sccm</a:t>
            </a:r>
            <a:r>
              <a:rPr lang="en-GB" sz="1700" dirty="0"/>
              <a:t> (from 5 </a:t>
            </a:r>
            <a:r>
              <a:rPr lang="en-GB" sz="1700" dirty="0" err="1"/>
              <a:t>sccm</a:t>
            </a:r>
            <a:r>
              <a:rPr lang="en-GB" sz="1700" dirty="0"/>
              <a:t>). Impact on pressure at RFQ to be </a:t>
            </a:r>
            <a:r>
              <a:rPr lang="en-GB" sz="1700" dirty="0" smtClean="0"/>
              <a:t>evaluated. </a:t>
            </a:r>
            <a:endParaRPr lang="en-GB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3600401" cy="2193016"/>
          </a:xfrm>
          <a:prstGeom prst="rect">
            <a:avLst/>
          </a:prstGeom>
          <a:ln w="28575">
            <a:solidFill>
              <a:srgbClr val="0094CA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1433671"/>
            <a:ext cx="8712968" cy="163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700" dirty="0" smtClean="0"/>
              <a:t>Different configuration of the LEBT end part in </a:t>
            </a:r>
            <a:r>
              <a:rPr lang="en-GB" sz="1700" dirty="0"/>
              <a:t>C</a:t>
            </a:r>
            <a:r>
              <a:rPr lang="en-GB" sz="1700" dirty="0" smtClean="0"/>
              <a:t>atania and in the tunnel</a:t>
            </a:r>
            <a:r>
              <a:rPr lang="en-GB" sz="1700" dirty="0"/>
              <a:t>.</a:t>
            </a:r>
            <a:r>
              <a:rPr lang="en-GB" sz="1700" dirty="0" smtClean="0"/>
              <a:t> </a:t>
            </a:r>
          </a:p>
          <a:p>
            <a:pPr marL="0" indent="0" algn="just">
              <a:buNone/>
            </a:pPr>
            <a:r>
              <a:rPr lang="en-GB" sz="1700" dirty="0"/>
              <a:t> </a:t>
            </a:r>
            <a:r>
              <a:rPr lang="en-GB" sz="1700" dirty="0" smtClean="0"/>
              <a:t>      Two options for BI-box and the valve connection:   </a:t>
            </a:r>
          </a:p>
          <a:p>
            <a:pPr marL="0" indent="0">
              <a:buNone/>
            </a:pPr>
            <a:r>
              <a:rPr lang="en-GB" sz="1700" dirty="0" smtClean="0"/>
              <a:t>        - Welding of a new flange in the tunnel</a:t>
            </a:r>
          </a:p>
          <a:p>
            <a:pPr marL="0" indent="0">
              <a:buNone/>
            </a:pPr>
            <a:r>
              <a:rPr lang="en-GB" sz="1700" dirty="0" smtClean="0"/>
              <a:t>        - Customized adapter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555" r="14953" b="18142"/>
          <a:stretch/>
        </p:blipFill>
        <p:spPr>
          <a:xfrm>
            <a:off x="764742" y="2924944"/>
            <a:ext cx="3663242" cy="2193016"/>
          </a:xfrm>
          <a:prstGeom prst="rect">
            <a:avLst/>
          </a:prstGeom>
          <a:ln w="28575">
            <a:solidFill>
              <a:srgbClr val="0094CA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83768" y="2987455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Catania configuration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2936933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Tunnel configuration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</a:t>
            </a:r>
            <a:r>
              <a:rPr lang="en-GB" dirty="0"/>
              <a:t>vacuum </a:t>
            </a:r>
            <a:r>
              <a:rPr lang="en-GB" dirty="0" smtClean="0"/>
              <a:t>system: overview and interfaces</a:t>
            </a:r>
            <a:endParaRPr lang="en-US" dirty="0"/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94000" y="1600456"/>
            <a:ext cx="6750000" cy="4132800"/>
          </a:xfrm>
          <a:prstGeom prst="rect">
            <a:avLst/>
          </a:prstGeom>
        </p:spPr>
      </p:pic>
      <p:pic>
        <p:nvPicPr>
          <p:cNvPr id="24" name="Picture 23" descr="Screen Shot 2015-11-25 at 13.35.4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6187"/>
          <a:stretch/>
        </p:blipFill>
        <p:spPr>
          <a:xfrm>
            <a:off x="2934568" y="5735140"/>
            <a:ext cx="5832648" cy="89395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113845" y="2397679"/>
            <a:ext cx="0" cy="2975537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36719" y="2397679"/>
            <a:ext cx="0" cy="2975537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59593" y="2414273"/>
            <a:ext cx="0" cy="2975537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895697" y="2420888"/>
            <a:ext cx="0" cy="2975537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825186" y="2425649"/>
            <a:ext cx="0" cy="2975537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15742" y="2414273"/>
            <a:ext cx="0" cy="2975537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71091" y="2731943"/>
            <a:ext cx="576064" cy="19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Section 1</a:t>
            </a:r>
            <a:endParaRPr lang="en-US" sz="800" dirty="0"/>
          </a:p>
        </p:txBody>
      </p:sp>
      <p:sp>
        <p:nvSpPr>
          <p:cNvPr id="32" name="TextBox 31"/>
          <p:cNvSpPr txBox="1"/>
          <p:nvPr/>
        </p:nvSpPr>
        <p:spPr>
          <a:xfrm>
            <a:off x="4239513" y="2728765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Section 2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5143299" y="2722150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Section 3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6072788" y="2715535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Section 4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6975817" y="2708920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Section 5</a:t>
            </a:r>
            <a:endParaRPr lang="en-US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8055937" y="2708920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MEBT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2873656" y="2777091"/>
            <a:ext cx="36004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LEBT</a:t>
            </a:r>
            <a:endParaRPr lang="en-US" sz="500" dirty="0"/>
          </a:p>
        </p:txBody>
      </p:sp>
      <p:sp>
        <p:nvSpPr>
          <p:cNvPr id="38" name="Rectangle 37"/>
          <p:cNvSpPr/>
          <p:nvPr/>
        </p:nvSpPr>
        <p:spPr>
          <a:xfrm>
            <a:off x="3689618" y="5898874"/>
            <a:ext cx="162302" cy="55446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491880" y="5733256"/>
            <a:ext cx="57606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rgbClr val="FF0000"/>
                </a:solidFill>
              </a:rPr>
              <a:t>Failed pumps</a:t>
            </a:r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6512" y="3140968"/>
            <a:ext cx="25298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Outgassing and pumps</a:t>
            </a:r>
            <a:r>
              <a:rPr lang="en-US" sz="1500" b="1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OGR: 5E-10 mbar l/s/cm</a:t>
            </a:r>
            <a:r>
              <a:rPr lang="en-US" sz="1500" baseline="30000" dirty="0" smtClean="0"/>
              <a:t>2  </a:t>
            </a:r>
            <a:endParaRPr lang="en-US" sz="15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Gas: 50%  H</a:t>
            </a:r>
            <a:r>
              <a:rPr lang="en-US" sz="1500" baseline="-25000" dirty="0" smtClean="0"/>
              <a:t>2</a:t>
            </a:r>
            <a:r>
              <a:rPr lang="en-US" sz="1500" dirty="0" smtClean="0"/>
              <a:t> and 50% N</a:t>
            </a:r>
            <a:r>
              <a:rPr lang="en-US" sz="1500" baseline="-25000" dirty="0" smtClean="0"/>
              <a:t>2</a:t>
            </a:r>
            <a:endParaRPr lang="en-US" sz="1500" baseline="30000" dirty="0" smtClean="0"/>
          </a:p>
          <a:p>
            <a:pPr marL="252000" indent="-285750">
              <a:buFont typeface="Arial"/>
              <a:buChar char="•"/>
            </a:pPr>
            <a:r>
              <a:rPr lang="en-US" sz="1500" dirty="0" smtClean="0"/>
              <a:t>Pumping speed:               345 l/s (H</a:t>
            </a:r>
            <a:r>
              <a:rPr lang="en-US" sz="1500" baseline="-25000" dirty="0" smtClean="0"/>
              <a:t>2</a:t>
            </a:r>
            <a:r>
              <a:rPr lang="en-US" sz="1500" dirty="0" smtClean="0"/>
              <a:t>) ; 340 l/s (N</a:t>
            </a:r>
            <a:r>
              <a:rPr lang="en-US" sz="1500" baseline="-25000" dirty="0" smtClean="0"/>
              <a:t>2</a:t>
            </a:r>
            <a:r>
              <a:rPr lang="en-US" sz="1500" dirty="0" smtClean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6513" y="4725144"/>
            <a:ext cx="263783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Interfaces: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Upstream: LEBT collimator </a:t>
            </a:r>
          </a:p>
          <a:p>
            <a:r>
              <a:rPr lang="en-US" sz="1500" dirty="0"/>
              <a:t> </a:t>
            </a:r>
            <a:r>
              <a:rPr lang="en-US" sz="1500" dirty="0" smtClean="0"/>
              <a:t>      </a:t>
            </a:r>
            <a:r>
              <a:rPr lang="en-US" sz="1400" dirty="0" smtClean="0"/>
              <a:t>Gas in:</a:t>
            </a:r>
            <a:r>
              <a:rPr lang="en-US" sz="1500" dirty="0" smtClean="0"/>
              <a:t> 2E-05 mbar l/s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Downstream: MEBT</a:t>
            </a:r>
            <a:endParaRPr lang="en-US" sz="1500" dirty="0"/>
          </a:p>
          <a:p>
            <a:r>
              <a:rPr lang="en-US" dirty="0" smtClean="0"/>
              <a:t>      </a:t>
            </a:r>
            <a:r>
              <a:rPr lang="en-US" sz="1400" dirty="0" smtClean="0"/>
              <a:t>Gate valve on RFQ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/>
              <a:t>Implementation gate valves             on </a:t>
            </a:r>
            <a:r>
              <a:rPr lang="en-US" sz="1500" dirty="0" smtClean="0"/>
              <a:t>TMPs ports </a:t>
            </a:r>
            <a:r>
              <a:rPr lang="en-US" sz="1500" dirty="0"/>
              <a:t>TBD.</a:t>
            </a:r>
          </a:p>
          <a:p>
            <a:endParaRPr lang="en-US" sz="14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-36512" y="1504020"/>
            <a:ext cx="25298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Vacuum components</a:t>
            </a:r>
            <a:endParaRPr lang="en-US" sz="15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Rough vacuum system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Turbomolecular pumps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Gauges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RGA</a:t>
            </a:r>
          </a:p>
        </p:txBody>
      </p:sp>
    </p:spTree>
    <p:extLst>
      <p:ext uri="{BB962C8B-B14F-4D97-AF65-F5344CB8AC3E}">
        <p14:creationId xmlns:p14="http://schemas.microsoft.com/office/powerpoint/2010/main" val="13022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1" y="1562859"/>
            <a:ext cx="8711059" cy="206399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TUNERS</a:t>
            </a:r>
            <a:r>
              <a:rPr lang="en-US" sz="2000" dirty="0" smtClean="0"/>
              <a:t>: Definition on He leak check procedure on the brazing connections (lessons learned from SNS and SLAC).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ESS requirements (ESS VHB):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- Hydrostatic test (x1.5 maximum design pressure)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- Baking to remove water from possible cracks,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- Leak check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status: vacuum open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 dirty="0"/>
          </a:p>
        </p:txBody>
      </p:sp>
      <p:grpSp>
        <p:nvGrpSpPr>
          <p:cNvPr id="8" name="Group 7"/>
          <p:cNvGrpSpPr/>
          <p:nvPr/>
        </p:nvGrpSpPr>
        <p:grpSpPr>
          <a:xfrm>
            <a:off x="6308164" y="2175946"/>
            <a:ext cx="2623669" cy="1546004"/>
            <a:chOff x="3865695" y="1895063"/>
            <a:chExt cx="4126728" cy="19659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0" r="11058"/>
            <a:stretch/>
          </p:blipFill>
          <p:spPr>
            <a:xfrm rot="16200000">
              <a:off x="5073321" y="687437"/>
              <a:ext cx="1711475" cy="412672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211960" y="3068960"/>
              <a:ext cx="1224136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28184" y="3140968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179511" y="4149080"/>
            <a:ext cx="4591873" cy="2261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ACCT brake at RFQ exit plate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- ESS proposal of a flat gasket  accepted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- Test to evaluate the required closing force to be executed envisaged at ESS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1780584" cy="248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081200" y="4144614"/>
            <a:ext cx="1235613" cy="1444626"/>
            <a:chOff x="7081200" y="3750738"/>
            <a:chExt cx="1235613" cy="144462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52306" t="64065" r="21888"/>
            <a:stretch/>
          </p:blipFill>
          <p:spPr>
            <a:xfrm>
              <a:off x="7176382" y="4005064"/>
              <a:ext cx="1140431" cy="11903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081200" y="3750738"/>
              <a:ext cx="84102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5076056" y="4928965"/>
            <a:ext cx="674268" cy="588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8130" y="4571836"/>
            <a:ext cx="68595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ACCT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44408" y="4398940"/>
            <a:ext cx="100627" cy="110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706000" y="5616000"/>
            <a:ext cx="0" cy="12599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724128" y="5130432"/>
            <a:ext cx="1470382" cy="530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84168" y="2420888"/>
            <a:ext cx="223996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80112" y="1994163"/>
            <a:ext cx="133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inlet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248496" y="2420888"/>
            <a:ext cx="694394" cy="741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8299019" y="2027696"/>
            <a:ext cx="0" cy="1527647"/>
          </a:xfrm>
          <a:prstGeom prst="line">
            <a:avLst/>
          </a:prstGeom>
          <a:ln w="222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71251" y="3465410"/>
            <a:ext cx="89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Brazing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23339" y="1976589"/>
            <a:ext cx="66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Air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275686" y="1994163"/>
            <a:ext cx="1017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Vacuum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5" idx="0"/>
          </p:cNvCxnSpPr>
          <p:nvPr/>
        </p:nvCxnSpPr>
        <p:spPr>
          <a:xfrm flipV="1">
            <a:off x="8519435" y="3162152"/>
            <a:ext cx="0" cy="3032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7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</a:t>
            </a:r>
            <a:r>
              <a:rPr lang="en-US" dirty="0"/>
              <a:t>V</a:t>
            </a:r>
            <a:r>
              <a:rPr lang="en-US" dirty="0" smtClean="0"/>
              <a:t>acuum System: overview and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792088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                           </a:t>
            </a:r>
            <a:r>
              <a:rPr lang="en-US" sz="1800" b="1" dirty="0" smtClean="0"/>
              <a:t>ESS ERIC provides testing capabilities for outgassing.</a:t>
            </a:r>
          </a:p>
          <a:p>
            <a:r>
              <a:rPr lang="en-US" sz="2000" dirty="0" smtClean="0"/>
              <a:t> Test performed:</a:t>
            </a:r>
            <a:endParaRPr lang="en-US" sz="2000" dirty="0"/>
          </a:p>
          <a:p>
            <a:pPr marL="0" indent="0">
              <a:buNone/>
            </a:pPr>
            <a:r>
              <a:rPr lang="es-ES" sz="1600" dirty="0" smtClean="0"/>
              <a:t>        - Black </a:t>
            </a:r>
            <a:r>
              <a:rPr lang="es-ES" sz="1600" dirty="0" err="1" smtClean="0"/>
              <a:t>coating</a:t>
            </a:r>
            <a:r>
              <a:rPr lang="es-ES" sz="1600" dirty="0" smtClean="0"/>
              <a:t>        </a:t>
            </a:r>
          </a:p>
          <a:p>
            <a:pPr marL="0" indent="0">
              <a:buNone/>
            </a:pPr>
            <a:r>
              <a:rPr lang="es-ES" sz="1600" dirty="0"/>
              <a:t> </a:t>
            </a:r>
            <a:r>
              <a:rPr lang="es-ES" sz="1600" dirty="0" smtClean="0"/>
              <a:t>       - </a:t>
            </a:r>
            <a:r>
              <a:rPr lang="es-ES" sz="1600" dirty="0" err="1" smtClean="0"/>
              <a:t>Graphite</a:t>
            </a:r>
            <a:r>
              <a:rPr lang="es-ES" sz="1600" dirty="0" smtClean="0"/>
              <a:t>        </a:t>
            </a:r>
          </a:p>
          <a:p>
            <a:pPr marL="0" indent="0">
              <a:buNone/>
            </a:pPr>
            <a:r>
              <a:rPr lang="es-ES" sz="1600" dirty="0"/>
              <a:t> </a:t>
            </a:r>
            <a:r>
              <a:rPr lang="es-ES" sz="1600" dirty="0" smtClean="0"/>
              <a:t>       - EMU </a:t>
            </a:r>
            <a:r>
              <a:rPr lang="es-ES" sz="1600" dirty="0" err="1" smtClean="0"/>
              <a:t>grid</a:t>
            </a:r>
            <a:endParaRPr lang="es-ES" sz="1600" dirty="0" smtClean="0"/>
          </a:p>
          <a:p>
            <a:pPr marL="0" indent="0">
              <a:buNone/>
            </a:pPr>
            <a:r>
              <a:rPr lang="es-ES" sz="1600" dirty="0"/>
              <a:t> </a:t>
            </a:r>
            <a:r>
              <a:rPr lang="es-ES" sz="1600" dirty="0" smtClean="0"/>
              <a:t>       - EPDM</a:t>
            </a:r>
            <a:endParaRPr lang="es-ES" sz="1600" baseline="30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849559"/>
            <a:ext cx="2808312" cy="1723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3" y="1849559"/>
            <a:ext cx="2808313" cy="172345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187624" y="3633738"/>
            <a:ext cx="6582949" cy="387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ESS Bilbao responsible for vacuum design and </a:t>
            </a:r>
            <a:r>
              <a:rPr lang="en-US" sz="1800" b="1" dirty="0" err="1" smtClean="0"/>
              <a:t>MolFlow</a:t>
            </a:r>
            <a:r>
              <a:rPr lang="en-US" sz="1800" b="1" dirty="0" smtClean="0"/>
              <a:t> simulations.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s-ES" sz="16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sz="1600" b="1" baseline="30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pic>
        <p:nvPicPr>
          <p:cNvPr id="11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077072"/>
            <a:ext cx="4104456" cy="1916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7">
            <a:extLst/>
          </p:cNvPr>
          <p:cNvPicPr>
            <a:picLocks noChangeAspect="1"/>
          </p:cNvPicPr>
          <p:nvPr/>
        </p:nvPicPr>
        <p:blipFill rotWithShape="1">
          <a:blip r:embed="rId6"/>
          <a:srcRect l="1493" t="40283" r="14084" b="30547"/>
          <a:stretch/>
        </p:blipFill>
        <p:spPr>
          <a:xfrm>
            <a:off x="647859" y="6021288"/>
            <a:ext cx="3522926" cy="684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4008" y="4084910"/>
            <a:ext cx="252983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Vacuum components: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Pump-down system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NEG pumps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Gauges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5229200"/>
            <a:ext cx="252983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Interfaces: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Upstream: RFQ (valve sits on RFQ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smtClean="0"/>
              <a:t>Downstream: DTL (valve sits on DTL and it’s an insertable valve)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437112"/>
            <a:ext cx="1695755" cy="1960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223956" y="473786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MEBT-DTL interface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260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status:  vacuum open </a:t>
            </a:r>
            <a:r>
              <a:rPr lang="en-US" dirty="0"/>
              <a:t>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892696"/>
          </a:xfrm>
        </p:spPr>
        <p:txBody>
          <a:bodyPr>
            <a:noAutofit/>
          </a:bodyPr>
          <a:lstStyle/>
          <a:p>
            <a:r>
              <a:rPr lang="en-US" sz="2000" dirty="0" smtClean="0"/>
              <a:t>Outgassing test campaign to be concluded: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- Braided cables with connectors used in the chopper box shall be tested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272976" y="2884874"/>
            <a:ext cx="8413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EPDM </a:t>
            </a:r>
            <a:r>
              <a:rPr lang="en-US" sz="2000" dirty="0" smtClean="0"/>
              <a:t>gasket for </a:t>
            </a:r>
            <a:r>
              <a:rPr lang="en-US" sz="2000" dirty="0"/>
              <a:t>ACCT </a:t>
            </a:r>
            <a:r>
              <a:rPr lang="en-US" sz="2000" dirty="0" smtClean="0"/>
              <a:t>brake on the dump box: Circular/flat gasket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43608" y="3609660"/>
            <a:ext cx="7128792" cy="2390894"/>
            <a:chOff x="932803" y="14126"/>
            <a:chExt cx="10438684" cy="3834846"/>
          </a:xfrm>
        </p:grpSpPr>
        <p:pic>
          <p:nvPicPr>
            <p:cNvPr id="10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22741" y="197426"/>
              <a:ext cx="4368848" cy="3301919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11" name="Conector recto de flecha 14"/>
            <p:cNvCxnSpPr>
              <a:cxnSpLocks/>
              <a:endCxn id="10" idx="0"/>
            </p:cNvCxnSpPr>
            <p:nvPr/>
          </p:nvCxnSpPr>
          <p:spPr>
            <a:xfrm>
              <a:off x="9929527" y="1888259"/>
              <a:ext cx="807925" cy="519179"/>
            </a:xfrm>
            <a:prstGeom prst="straightConnector1">
              <a:avLst/>
            </a:prstGeom>
            <a:ln w="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ángulo 17"/>
            <p:cNvSpPr/>
            <p:nvPr/>
          </p:nvSpPr>
          <p:spPr>
            <a:xfrm>
              <a:off x="9597512" y="950129"/>
              <a:ext cx="664029" cy="938130"/>
            </a:xfrm>
            <a:prstGeom prst="rect">
              <a:avLst/>
            </a:prstGeom>
            <a:no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10349446" y="2407438"/>
              <a:ext cx="1022041" cy="144153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9960" y="160850"/>
              <a:ext cx="4331033" cy="3333756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15" name="Conector recto de flecha 15"/>
            <p:cNvCxnSpPr>
              <a:cxnSpLocks/>
              <a:endCxn id="17" idx="1"/>
            </p:cNvCxnSpPr>
            <p:nvPr/>
          </p:nvCxnSpPr>
          <p:spPr>
            <a:xfrm>
              <a:off x="4712045" y="1851683"/>
              <a:ext cx="348732" cy="1252138"/>
            </a:xfrm>
            <a:prstGeom prst="straightConnector1">
              <a:avLst/>
            </a:prstGeom>
            <a:ln w="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ángulo 16"/>
            <p:cNvSpPr/>
            <p:nvPr/>
          </p:nvSpPr>
          <p:spPr>
            <a:xfrm>
              <a:off x="4380030" y="913553"/>
              <a:ext cx="664029" cy="938130"/>
            </a:xfrm>
            <a:prstGeom prst="rect">
              <a:avLst/>
            </a:prstGeom>
            <a:no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Imagen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0776" y="2358670"/>
              <a:ext cx="1064860" cy="1490302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932803" y="14126"/>
              <a:ext cx="2846914" cy="493655"/>
            </a:xfrm>
            <a:prstGeom prst="rect">
              <a:avLst/>
            </a:prstGeom>
            <a:noFill/>
            <a:ln w="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smtClean="0">
                  <a:solidFill>
                    <a:srgbClr val="FF0000"/>
                  </a:solidFill>
                </a:rPr>
                <a:t>Circular section gasket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46287" y="54407"/>
              <a:ext cx="2547208" cy="627129"/>
            </a:xfrm>
            <a:prstGeom prst="rect">
              <a:avLst/>
            </a:prstGeom>
            <a:noFill/>
            <a:ln w="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Flat gasket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99592" y="3537652"/>
            <a:ext cx="7416823" cy="26276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132730" y="3495525"/>
            <a:ext cx="1471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ESS </a:t>
            </a:r>
            <a:r>
              <a:rPr lang="en-US" sz="1000" smtClean="0"/>
              <a:t>Bilbao courtesy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167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3411</TotalTime>
  <Words>761</Words>
  <Application>Microsoft Macintosh PowerPoint</Application>
  <PresentationFormat>On-screen Show (4:3)</PresentationFormat>
  <Paragraphs>196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Mangal</vt:lpstr>
      <vt:lpstr>Arial</vt:lpstr>
      <vt:lpstr>Office Theme</vt:lpstr>
      <vt:lpstr>WARM LINAC  VACUUM SYSTEM</vt:lpstr>
      <vt:lpstr>Outline</vt:lpstr>
      <vt:lpstr>Warm LINAC overview</vt:lpstr>
      <vt:lpstr>LEBT vacuum system: overview and interfaces</vt:lpstr>
      <vt:lpstr>LEBT status: vacuum open points</vt:lpstr>
      <vt:lpstr>RFQ vacuum system: overview and interfaces</vt:lpstr>
      <vt:lpstr>RFQ status: vacuum open points</vt:lpstr>
      <vt:lpstr>MEBT Vacuum System: overview and interfaces</vt:lpstr>
      <vt:lpstr>MEBT status:  vacuum open points</vt:lpstr>
      <vt:lpstr>DTL Vacuum System: Overview and interfaces</vt:lpstr>
      <vt:lpstr>DTL status: vacuum open points</vt:lpstr>
      <vt:lpstr>Conclusions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LINAC  VACUUM SYSTEM</dc:title>
  <dc:creator>Microsoft Office User</dc:creator>
  <cp:lastModifiedBy>Microsoft Office User</cp:lastModifiedBy>
  <cp:revision>98</cp:revision>
  <dcterms:created xsi:type="dcterms:W3CDTF">2017-03-10T11:42:02Z</dcterms:created>
  <dcterms:modified xsi:type="dcterms:W3CDTF">2017-03-22T15:21:30Z</dcterms:modified>
</cp:coreProperties>
</file>