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70" r:id="rId3"/>
    <p:sldId id="258" r:id="rId4"/>
    <p:sldId id="295" r:id="rId5"/>
    <p:sldId id="296" r:id="rId6"/>
    <p:sldId id="271" r:id="rId7"/>
    <p:sldId id="272" r:id="rId8"/>
    <p:sldId id="273" r:id="rId9"/>
    <p:sldId id="286" r:id="rId10"/>
    <p:sldId id="291" r:id="rId11"/>
    <p:sldId id="292" r:id="rId12"/>
    <p:sldId id="294" r:id="rId13"/>
    <p:sldId id="281" r:id="rId14"/>
    <p:sldId id="297" r:id="rId15"/>
    <p:sldId id="299" r:id="rId16"/>
    <p:sldId id="283" r:id="rId17"/>
    <p:sldId id="284" r:id="rId18"/>
    <p:sldId id="285" r:id="rId19"/>
    <p:sldId id="274" r:id="rId20"/>
    <p:sldId id="275" r:id="rId21"/>
    <p:sldId id="277" r:id="rId22"/>
    <p:sldId id="278" r:id="rId23"/>
    <p:sldId id="280" r:id="rId24"/>
    <p:sldId id="298" r:id="rId25"/>
    <p:sldId id="287" r:id="rId26"/>
    <p:sldId id="288" r:id="rId27"/>
    <p:sldId id="289" r:id="rId28"/>
    <p:sldId id="290" r:id="rId29"/>
    <p:sldId id="266" r:id="rId30"/>
    <p:sldId id="267" r:id="rId31"/>
    <p:sldId id="300" r:id="rId32"/>
    <p:sldId id="301" r:id="rId33"/>
    <p:sldId id="302"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94574" autoAdjust="0"/>
  </p:normalViewPr>
  <p:slideViewPr>
    <p:cSldViewPr>
      <p:cViewPr varScale="1">
        <p:scale>
          <a:sx n="105" d="100"/>
          <a:sy n="105" d="100"/>
        </p:scale>
        <p:origin x="10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2017-04-05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26255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02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7</a:t>
            </a:fld>
            <a:endParaRPr lang="en-GB"/>
          </a:p>
        </p:txBody>
      </p:sp>
    </p:spTree>
    <p:extLst>
      <p:ext uri="{BB962C8B-B14F-4D97-AF65-F5344CB8AC3E}">
        <p14:creationId xmlns:p14="http://schemas.microsoft.com/office/powerpoint/2010/main" val="51673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7" name="Shape 6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8</a:t>
            </a:fld>
            <a:endParaRPr lang="en-GB"/>
          </a:p>
        </p:txBody>
      </p:sp>
    </p:spTree>
    <p:extLst>
      <p:ext uri="{BB962C8B-B14F-4D97-AF65-F5344CB8AC3E}">
        <p14:creationId xmlns:p14="http://schemas.microsoft.com/office/powerpoint/2010/main" val="121188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389A8-FC25-2F4B-983D-9E818BBE4050}" type="slidenum">
              <a:rPr lang="en-US" smtClean="0"/>
              <a:t>13</a:t>
            </a:fld>
            <a:endParaRPr lang="en-US"/>
          </a:p>
        </p:txBody>
      </p:sp>
    </p:spTree>
    <p:extLst>
      <p:ext uri="{BB962C8B-B14F-4D97-AF65-F5344CB8AC3E}">
        <p14:creationId xmlns:p14="http://schemas.microsoft.com/office/powerpoint/2010/main" val="78309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05/04/2017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05/04/2017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05/04/2017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05/04/2017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05/04/2017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VE accelerator April 2017</a:t>
            </a:r>
            <a:br>
              <a:rPr lang="en-US" sz="4000" dirty="0" smtClean="0"/>
            </a:br>
            <a:r>
              <a:rPr lang="en-US" sz="4000" dirty="0" smtClean="0"/>
              <a:t>for TAC</a:t>
            </a:r>
            <a:endParaRPr lang="en-GB" sz="4000" dirty="0"/>
          </a:p>
        </p:txBody>
      </p:sp>
      <p:sp>
        <p:nvSpPr>
          <p:cNvPr id="3" name="Subtitle 2"/>
          <p:cNvSpPr>
            <a:spLocks noGrp="1"/>
          </p:cNvSpPr>
          <p:nvPr>
            <p:ph type="subTitle" idx="1"/>
          </p:nvPr>
        </p:nvSpPr>
        <p:spPr/>
        <p:txBody>
          <a:bodyPr>
            <a:noAutofit/>
          </a:bodyPr>
          <a:lstStyle/>
          <a:p>
            <a:r>
              <a:rPr lang="en-GB" sz="2000" dirty="0">
                <a:solidFill>
                  <a:schemeClr val="bg1"/>
                </a:solidFill>
              </a:rPr>
              <a:t>E. </a:t>
            </a:r>
            <a:r>
              <a:rPr lang="en-GB" sz="2000" dirty="0" err="1">
                <a:solidFill>
                  <a:schemeClr val="bg1"/>
                </a:solidFill>
              </a:rPr>
              <a:t>Bargallo</a:t>
            </a:r>
            <a:r>
              <a:rPr lang="en-GB" sz="2000" dirty="0">
                <a:solidFill>
                  <a:schemeClr val="bg1"/>
                </a:solidFill>
              </a:rPr>
              <a:t>, M. </a:t>
            </a:r>
            <a:r>
              <a:rPr lang="en-GB" sz="2000" dirty="0" err="1">
                <a:solidFill>
                  <a:schemeClr val="bg1"/>
                </a:solidFill>
              </a:rPr>
              <a:t>Eshraqi</a:t>
            </a:r>
            <a:r>
              <a:rPr lang="en-GB" sz="2000" dirty="0">
                <a:solidFill>
                  <a:schemeClr val="bg1"/>
                </a:solidFill>
              </a:rPr>
              <a:t>, F. </a:t>
            </a:r>
            <a:r>
              <a:rPr lang="en-GB" sz="2000" dirty="0" err="1">
                <a:solidFill>
                  <a:schemeClr val="bg1"/>
                </a:solidFill>
              </a:rPr>
              <a:t>Gerigk</a:t>
            </a:r>
            <a:r>
              <a:rPr lang="en-GB" sz="2000" dirty="0">
                <a:solidFill>
                  <a:schemeClr val="bg1"/>
                </a:solidFill>
              </a:rPr>
              <a:t>, W. </a:t>
            </a:r>
            <a:r>
              <a:rPr lang="en-GB" sz="2000" dirty="0" err="1">
                <a:solidFill>
                  <a:schemeClr val="bg1"/>
                </a:solidFill>
              </a:rPr>
              <a:t>Hees</a:t>
            </a:r>
            <a:r>
              <a:rPr lang="en-GB" sz="2000" dirty="0">
                <a:solidFill>
                  <a:schemeClr val="bg1"/>
                </a:solidFill>
              </a:rPr>
              <a:t>, M. Lindroos, </a:t>
            </a:r>
          </a:p>
          <a:p>
            <a:r>
              <a:rPr lang="en-GB" sz="2000" dirty="0">
                <a:solidFill>
                  <a:schemeClr val="bg1"/>
                </a:solidFill>
              </a:rPr>
              <a:t>S. Molloy, D. </a:t>
            </a:r>
            <a:r>
              <a:rPr lang="en-GB" sz="2000" dirty="0" err="1">
                <a:solidFill>
                  <a:schemeClr val="bg1"/>
                </a:solidFill>
              </a:rPr>
              <a:t>Phan</a:t>
            </a:r>
            <a:r>
              <a:rPr lang="en-GB" sz="2000" dirty="0">
                <a:solidFill>
                  <a:schemeClr val="bg1"/>
                </a:solidFill>
              </a:rPr>
              <a:t>, A. </a:t>
            </a:r>
            <a:r>
              <a:rPr lang="en-GB" sz="2000" dirty="0" err="1">
                <a:solidFill>
                  <a:schemeClr val="bg1"/>
                </a:solidFill>
              </a:rPr>
              <a:t>Sunesson</a:t>
            </a:r>
            <a:r>
              <a:rPr lang="en-GB" sz="2000" dirty="0">
                <a:solidFill>
                  <a:schemeClr val="bg1"/>
                </a:solidFill>
              </a:rPr>
              <a:t>, J. </a:t>
            </a:r>
            <a:r>
              <a:rPr lang="en-GB" sz="2000" dirty="0" err="1">
                <a:solidFill>
                  <a:schemeClr val="bg1"/>
                </a:solidFill>
              </a:rPr>
              <a:t>Weisend</a:t>
            </a:r>
            <a:r>
              <a:rPr lang="en-GB" sz="2000" dirty="0">
                <a:solidFill>
                  <a:schemeClr val="bg1"/>
                </a:solidFill>
              </a:rPr>
              <a:t> </a:t>
            </a:r>
            <a:r>
              <a:rPr lang="en-GB" sz="2000" dirty="0" smtClean="0">
                <a:solidFill>
                  <a:schemeClr val="bg1"/>
                </a:solidFill>
              </a:rPr>
              <a:t>and the AD collaboration</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April 2017</a:t>
            </a: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of deferred RF</a:t>
            </a:r>
            <a:endParaRPr lang="sv-SE" dirty="0"/>
          </a:p>
        </p:txBody>
      </p:sp>
      <p:sp>
        <p:nvSpPr>
          <p:cNvPr id="3" name="Content Placeholder 2"/>
          <p:cNvSpPr>
            <a:spLocks noGrp="1"/>
          </p:cNvSpPr>
          <p:nvPr>
            <p:ph idx="1"/>
          </p:nvPr>
        </p:nvSpPr>
        <p:spPr/>
        <p:txBody>
          <a:bodyPr/>
          <a:lstStyle/>
          <a:p>
            <a:r>
              <a:rPr lang="en-US" dirty="0" smtClean="0"/>
              <a:t>In the gallery this can happen any time, provided the gallery space is not used for something else</a:t>
            </a:r>
          </a:p>
          <a:p>
            <a:r>
              <a:rPr lang="en-US" dirty="0" smtClean="0"/>
              <a:t>In the tunnel (electron pick-ups, arc detectors) have to wait for a shutdown, unless the targeted cavities are not in the tunnel. Then it will be simpler</a:t>
            </a:r>
          </a:p>
          <a:p>
            <a:r>
              <a:rPr lang="en-US" dirty="0" smtClean="0"/>
              <a:t>Estimated time of installation ca 40/84 (48%) of original estimated high beta installation time, or 12 months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62509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IOT/klystron decision</a:t>
            </a:r>
            <a:endParaRPr lang="sv-SE" dirty="0"/>
          </a:p>
        </p:txBody>
      </p:sp>
      <p:sp>
        <p:nvSpPr>
          <p:cNvPr id="3" name="Content Placeholder 2"/>
          <p:cNvSpPr>
            <a:spLocks noGrp="1"/>
          </p:cNvSpPr>
          <p:nvPr>
            <p:ph idx="1"/>
          </p:nvPr>
        </p:nvSpPr>
        <p:spPr/>
        <p:txBody>
          <a:bodyPr/>
          <a:lstStyle/>
          <a:p>
            <a:r>
              <a:rPr lang="en-US" dirty="0" smtClean="0"/>
              <a:t>The plan is to start tendering high beta amplifiers early 2018</a:t>
            </a:r>
          </a:p>
          <a:p>
            <a:r>
              <a:rPr lang="en-US" dirty="0" smtClean="0"/>
              <a:t>The value engineering does not impact this decision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338290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139136" cy="1143000"/>
          </a:xfrm>
        </p:spPr>
        <p:txBody>
          <a:bodyPr/>
          <a:lstStyle/>
          <a:p>
            <a:r>
              <a:rPr lang="en-US" dirty="0" smtClean="0"/>
              <a:t>AD SRF schedule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868414"/>
            <a:ext cx="8820472" cy="6232994"/>
          </a:xfrm>
          <a:prstGeom prst="rect">
            <a:avLst/>
          </a:prstGeom>
        </p:spPr>
      </p:pic>
    </p:spTree>
    <p:extLst>
      <p:ext uri="{BB962C8B-B14F-4D97-AF65-F5344CB8AC3E}">
        <p14:creationId xmlns:p14="http://schemas.microsoft.com/office/powerpoint/2010/main" val="26234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error study results</a:t>
            </a:r>
            <a:endParaRPr lang="en-US" dirty="0"/>
          </a:p>
        </p:txBody>
      </p:sp>
      <p:sp>
        <p:nvSpPr>
          <p:cNvPr id="3" name="Content Placeholder 2"/>
          <p:cNvSpPr>
            <a:spLocks noGrp="1"/>
          </p:cNvSpPr>
          <p:nvPr>
            <p:ph idx="1"/>
          </p:nvPr>
        </p:nvSpPr>
        <p:spPr>
          <a:xfrm>
            <a:off x="628650" y="2226468"/>
            <a:ext cx="7886700" cy="1772188"/>
          </a:xfrm>
        </p:spPr>
        <p:txBody>
          <a:bodyPr>
            <a:normAutofit fontScale="62500" lnSpcReduction="20000"/>
          </a:bodyPr>
          <a:lstStyle/>
          <a:p>
            <a:r>
              <a:rPr lang="en-US" dirty="0" smtClean="0"/>
              <a:t>Tracking 2.3E8 particles (10E6 over +230 </a:t>
            </a:r>
            <a:r>
              <a:rPr lang="en-US" dirty="0" err="1" smtClean="0"/>
              <a:t>linacs</a:t>
            </a:r>
            <a:r>
              <a:rPr lang="en-US" dirty="0" smtClean="0"/>
              <a:t>) from the start of spoke to the target shows no dramatic losses in the </a:t>
            </a:r>
            <a:r>
              <a:rPr lang="en-US" dirty="0" err="1" smtClean="0"/>
              <a:t>linac</a:t>
            </a:r>
            <a:r>
              <a:rPr lang="en-US" dirty="0" smtClean="0"/>
              <a:t> or </a:t>
            </a:r>
            <a:r>
              <a:rPr lang="en-US" dirty="0"/>
              <a:t>extended-HEBT. Errors </a:t>
            </a:r>
            <a:r>
              <a:rPr lang="en-US" dirty="0" smtClean="0"/>
              <a:t>included are input beam errors, quads </a:t>
            </a:r>
            <a:r>
              <a:rPr lang="en-US" dirty="0"/>
              <a:t>and cavities. </a:t>
            </a:r>
            <a:r>
              <a:rPr lang="en-US" dirty="0" smtClean="0"/>
              <a:t/>
            </a:r>
            <a:br>
              <a:rPr lang="en-US" dirty="0" smtClean="0"/>
            </a:br>
            <a:r>
              <a:rPr lang="en-US" dirty="0" smtClean="0"/>
              <a:t/>
            </a:r>
            <a:br>
              <a:rPr lang="en-US" dirty="0" smtClean="0"/>
            </a:br>
            <a:r>
              <a:rPr lang="en-US" dirty="0" smtClean="0"/>
              <a:t>Losses seen at ~550 m </a:t>
            </a:r>
            <a:br>
              <a:rPr lang="en-US" dirty="0" smtClean="0"/>
            </a:br>
            <a:r>
              <a:rPr lang="en-US" dirty="0" smtClean="0"/>
              <a:t>are inside the monolith</a:t>
            </a:r>
            <a:br>
              <a:rPr lang="en-US" dirty="0" smtClean="0"/>
            </a:br>
            <a:r>
              <a:rPr lang="en-US" dirty="0" smtClean="0"/>
              <a:t>and could be reduced.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112562"/>
            <a:ext cx="5715737" cy="3096344"/>
          </a:xfrm>
          <a:prstGeom prst="rect">
            <a:avLst/>
          </a:prstGeom>
        </p:spPr>
      </p:pic>
      <p:sp>
        <p:nvSpPr>
          <p:cNvPr id="6" name="TextBox 5"/>
          <p:cNvSpPr txBox="1"/>
          <p:nvPr/>
        </p:nvSpPr>
        <p:spPr>
          <a:xfrm>
            <a:off x="3932716" y="3259992"/>
            <a:ext cx="3702809" cy="738664"/>
          </a:xfrm>
          <a:prstGeom prst="rect">
            <a:avLst/>
          </a:prstGeom>
          <a:noFill/>
        </p:spPr>
        <p:txBody>
          <a:bodyPr wrap="none" rtlCol="0">
            <a:spAutoFit/>
          </a:bodyPr>
          <a:lstStyle/>
          <a:p>
            <a:r>
              <a:rPr lang="en-US" sz="1400" dirty="0" smtClean="0">
                <a:solidFill>
                  <a:srgbClr val="00B050"/>
                </a:solidFill>
              </a:rPr>
              <a:t>None </a:t>
            </a:r>
            <a:r>
              <a:rPr lang="en-US" sz="1400" dirty="0">
                <a:solidFill>
                  <a:srgbClr val="00B050"/>
                </a:solidFill>
              </a:rPr>
              <a:t>of the  </a:t>
            </a:r>
            <a:r>
              <a:rPr lang="en-US" sz="1400" dirty="0" err="1">
                <a:solidFill>
                  <a:srgbClr val="00B050"/>
                </a:solidFill>
              </a:rPr>
              <a:t>linacs</a:t>
            </a:r>
            <a:r>
              <a:rPr lang="en-US" sz="1400" dirty="0">
                <a:solidFill>
                  <a:srgbClr val="00B050"/>
                </a:solidFill>
              </a:rPr>
              <a:t> have a loss beyond this value</a:t>
            </a:r>
          </a:p>
          <a:p>
            <a:r>
              <a:rPr lang="en-US" sz="1400" dirty="0" smtClean="0">
                <a:solidFill>
                  <a:srgbClr val="0070C0"/>
                </a:solidFill>
              </a:rPr>
              <a:t>Only 1% of </a:t>
            </a:r>
            <a:r>
              <a:rPr lang="en-US" sz="1400" dirty="0" err="1" smtClean="0">
                <a:solidFill>
                  <a:srgbClr val="0070C0"/>
                </a:solidFill>
              </a:rPr>
              <a:t>linacs</a:t>
            </a:r>
            <a:r>
              <a:rPr lang="en-US" sz="1400" dirty="0" smtClean="0">
                <a:solidFill>
                  <a:srgbClr val="0070C0"/>
                </a:solidFill>
              </a:rPr>
              <a:t> have a loss beyond this value</a:t>
            </a:r>
          </a:p>
          <a:p>
            <a:r>
              <a:rPr lang="en-US" sz="1400" dirty="0">
                <a:solidFill>
                  <a:srgbClr val="FF0000"/>
                </a:solidFill>
              </a:rPr>
              <a:t>Only </a:t>
            </a:r>
            <a:r>
              <a:rPr lang="en-US" sz="1400" dirty="0" smtClean="0">
                <a:solidFill>
                  <a:srgbClr val="FF0000"/>
                </a:solidFill>
              </a:rPr>
              <a:t>10% </a:t>
            </a:r>
            <a:r>
              <a:rPr lang="en-US" sz="1400" dirty="0">
                <a:solidFill>
                  <a:srgbClr val="FF0000"/>
                </a:solidFill>
              </a:rPr>
              <a:t>of </a:t>
            </a:r>
            <a:r>
              <a:rPr lang="en-US" sz="1400" dirty="0" err="1">
                <a:solidFill>
                  <a:srgbClr val="FF0000"/>
                </a:solidFill>
              </a:rPr>
              <a:t>linacs</a:t>
            </a:r>
            <a:r>
              <a:rPr lang="en-US" sz="1400" dirty="0">
                <a:solidFill>
                  <a:srgbClr val="FF0000"/>
                </a:solidFill>
              </a:rPr>
              <a:t> have a loss beyond this </a:t>
            </a:r>
            <a:r>
              <a:rPr lang="en-US" sz="1400" dirty="0" smtClean="0">
                <a:solidFill>
                  <a:srgbClr val="FF0000"/>
                </a:solidFill>
              </a:rPr>
              <a:t>value</a:t>
            </a:r>
            <a:endParaRPr lang="en-US" sz="1400" dirty="0">
              <a:solidFill>
                <a:srgbClr val="FF0000"/>
              </a:solidFill>
            </a:endParaRPr>
          </a:p>
        </p:txBody>
      </p:sp>
    </p:spTree>
    <p:extLst>
      <p:ext uri="{BB962C8B-B14F-4D97-AF65-F5344CB8AC3E}">
        <p14:creationId xmlns:p14="http://schemas.microsoft.com/office/powerpoint/2010/main" val="170645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Dynamics (Emittance and Halo)</a:t>
            </a:r>
            <a:endParaRPr lang="en-US" dirty="0"/>
          </a:p>
        </p:txBody>
      </p:sp>
      <p:sp>
        <p:nvSpPr>
          <p:cNvPr id="4" name="TextBox 3"/>
          <p:cNvSpPr txBox="1"/>
          <p:nvPr/>
        </p:nvSpPr>
        <p:spPr>
          <a:xfrm>
            <a:off x="628650" y="2125267"/>
            <a:ext cx="5906045" cy="507831"/>
          </a:xfrm>
          <a:prstGeom prst="rect">
            <a:avLst/>
          </a:prstGeom>
          <a:noFill/>
        </p:spPr>
        <p:txBody>
          <a:bodyPr wrap="square" rtlCol="0">
            <a:spAutoFit/>
          </a:bodyPr>
          <a:lstStyle/>
          <a:p>
            <a:r>
              <a:rPr lang="en-US" sz="1350" dirty="0"/>
              <a:t>There is almost no emittance growth in the </a:t>
            </a:r>
            <a:r>
              <a:rPr lang="en-US" sz="1350" dirty="0" err="1"/>
              <a:t>linac</a:t>
            </a:r>
            <a:r>
              <a:rPr lang="en-US" sz="1350" dirty="0"/>
              <a:t>, in the </a:t>
            </a:r>
            <a:r>
              <a:rPr lang="en-US" sz="1350" dirty="0" err="1"/>
              <a:t>transferline</a:t>
            </a:r>
            <a:r>
              <a:rPr lang="en-US" sz="1350" dirty="0"/>
              <a:t> the longitudinal emittance increases due to lack of any external focusing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80" y="3267347"/>
            <a:ext cx="3964576" cy="22729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827" y="3267347"/>
            <a:ext cx="4432150" cy="2272937"/>
          </a:xfrm>
          <a:prstGeom prst="rect">
            <a:avLst/>
          </a:prstGeom>
        </p:spPr>
      </p:pic>
      <p:sp>
        <p:nvSpPr>
          <p:cNvPr id="7" name="TextBox 6"/>
          <p:cNvSpPr txBox="1"/>
          <p:nvPr/>
        </p:nvSpPr>
        <p:spPr>
          <a:xfrm>
            <a:off x="1864174" y="3477941"/>
            <a:ext cx="969917" cy="300082"/>
          </a:xfrm>
          <a:prstGeom prst="rect">
            <a:avLst/>
          </a:prstGeom>
          <a:noFill/>
        </p:spPr>
        <p:txBody>
          <a:bodyPr wrap="square" rtlCol="0">
            <a:spAutoFit/>
          </a:bodyPr>
          <a:lstStyle/>
          <a:p>
            <a:r>
              <a:rPr lang="en-US" sz="1350"/>
              <a:t>Emittance</a:t>
            </a:r>
          </a:p>
        </p:txBody>
      </p:sp>
      <p:sp>
        <p:nvSpPr>
          <p:cNvPr id="8" name="TextBox 7"/>
          <p:cNvSpPr txBox="1"/>
          <p:nvPr/>
        </p:nvSpPr>
        <p:spPr>
          <a:xfrm>
            <a:off x="6214942" y="3477775"/>
            <a:ext cx="969917" cy="300082"/>
          </a:xfrm>
          <a:prstGeom prst="rect">
            <a:avLst/>
          </a:prstGeom>
          <a:noFill/>
        </p:spPr>
        <p:txBody>
          <a:bodyPr wrap="square" rtlCol="0">
            <a:spAutoFit/>
          </a:bodyPr>
          <a:lstStyle/>
          <a:p>
            <a:r>
              <a:rPr lang="en-US" sz="1350" dirty="0"/>
              <a:t>Halo</a:t>
            </a:r>
          </a:p>
        </p:txBody>
      </p:sp>
      <p:sp>
        <p:nvSpPr>
          <p:cNvPr id="5" name="Rectangle 4"/>
          <p:cNvSpPr/>
          <p:nvPr/>
        </p:nvSpPr>
        <p:spPr>
          <a:xfrm>
            <a:off x="4782790" y="3474886"/>
            <a:ext cx="1493912" cy="923330"/>
          </a:xfrm>
          <a:prstGeom prst="rect">
            <a:avLst/>
          </a:prstGeom>
        </p:spPr>
        <p:txBody>
          <a:bodyPr wrap="square">
            <a:spAutoFit/>
          </a:bodyPr>
          <a:lstStyle/>
          <a:p>
            <a:r>
              <a:rPr lang="en-US" dirty="0" smtClean="0">
                <a:solidFill>
                  <a:srgbClr val="00B050"/>
                </a:solidFill>
              </a:rPr>
              <a:t>Longitudinal</a:t>
            </a:r>
            <a:endParaRPr lang="en-US" dirty="0">
              <a:solidFill>
                <a:srgbClr val="00B050"/>
              </a:solidFill>
            </a:endParaRPr>
          </a:p>
          <a:p>
            <a:r>
              <a:rPr lang="en-US" dirty="0" smtClean="0">
                <a:solidFill>
                  <a:srgbClr val="0070C0"/>
                </a:solidFill>
              </a:rPr>
              <a:t>Horizontal</a:t>
            </a:r>
            <a:endParaRPr lang="en-US" dirty="0">
              <a:solidFill>
                <a:srgbClr val="0070C0"/>
              </a:solidFill>
            </a:endParaRPr>
          </a:p>
          <a:p>
            <a:r>
              <a:rPr lang="en-US" dirty="0" smtClean="0">
                <a:solidFill>
                  <a:srgbClr val="FF0000"/>
                </a:solidFill>
              </a:rPr>
              <a:t>Vertical</a:t>
            </a:r>
            <a:endParaRPr lang="en-US" dirty="0">
              <a:solidFill>
                <a:srgbClr val="FF0000"/>
              </a:solidFill>
            </a:endParaRPr>
          </a:p>
        </p:txBody>
      </p:sp>
      <p:sp>
        <p:nvSpPr>
          <p:cNvPr id="9" name="Rectangle 8"/>
          <p:cNvSpPr/>
          <p:nvPr/>
        </p:nvSpPr>
        <p:spPr>
          <a:xfrm>
            <a:off x="513356" y="3474886"/>
            <a:ext cx="1493912" cy="923330"/>
          </a:xfrm>
          <a:prstGeom prst="rect">
            <a:avLst/>
          </a:prstGeom>
        </p:spPr>
        <p:txBody>
          <a:bodyPr wrap="square">
            <a:spAutoFit/>
          </a:bodyPr>
          <a:lstStyle/>
          <a:p>
            <a:r>
              <a:rPr lang="en-US" dirty="0" smtClean="0">
                <a:solidFill>
                  <a:srgbClr val="00B050"/>
                </a:solidFill>
              </a:rPr>
              <a:t>Longitudinal</a:t>
            </a:r>
            <a:endParaRPr lang="en-US" dirty="0">
              <a:solidFill>
                <a:srgbClr val="00B050"/>
              </a:solidFill>
            </a:endParaRPr>
          </a:p>
          <a:p>
            <a:r>
              <a:rPr lang="en-US" dirty="0" smtClean="0">
                <a:solidFill>
                  <a:srgbClr val="0070C0"/>
                </a:solidFill>
              </a:rPr>
              <a:t>Horizontal</a:t>
            </a:r>
            <a:endParaRPr lang="en-US" dirty="0">
              <a:solidFill>
                <a:srgbClr val="0070C0"/>
              </a:solidFill>
            </a:endParaRPr>
          </a:p>
          <a:p>
            <a:r>
              <a:rPr lang="en-US" dirty="0" smtClean="0">
                <a:solidFill>
                  <a:srgbClr val="FF0000"/>
                </a:solidFill>
              </a:rPr>
              <a:t>Vertical</a:t>
            </a:r>
            <a:endParaRPr lang="en-US" dirty="0">
              <a:solidFill>
                <a:srgbClr val="FF0000"/>
              </a:solidFill>
            </a:endParaRPr>
          </a:p>
        </p:txBody>
      </p:sp>
    </p:spTree>
    <p:extLst>
      <p:ext uri="{BB962C8B-B14F-4D97-AF65-F5344CB8AC3E}">
        <p14:creationId xmlns:p14="http://schemas.microsoft.com/office/powerpoint/2010/main" val="98909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depression and Energy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95" y="3253406"/>
            <a:ext cx="4524199" cy="2590589"/>
          </a:xfrm>
          <a:prstGeom prst="rect">
            <a:avLst/>
          </a:prstGeom>
        </p:spPr>
      </p:pic>
      <p:sp>
        <p:nvSpPr>
          <p:cNvPr id="4" name="TextBox 3"/>
          <p:cNvSpPr txBox="1"/>
          <p:nvPr/>
        </p:nvSpPr>
        <p:spPr>
          <a:xfrm>
            <a:off x="334813" y="2204864"/>
            <a:ext cx="4132762" cy="507831"/>
          </a:xfrm>
          <a:prstGeom prst="rect">
            <a:avLst/>
          </a:prstGeom>
          <a:noFill/>
        </p:spPr>
        <p:txBody>
          <a:bodyPr wrap="square" rtlCol="0">
            <a:spAutoFit/>
          </a:bodyPr>
          <a:lstStyle/>
          <a:p>
            <a:r>
              <a:rPr lang="en-US" sz="1350" dirty="0"/>
              <a:t>Tune depression is always above 0.4 to avoid resonances.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412" y="3263203"/>
            <a:ext cx="4094192" cy="2590589"/>
          </a:xfrm>
          <a:prstGeom prst="rect">
            <a:avLst/>
          </a:prstGeom>
        </p:spPr>
      </p:pic>
      <p:sp>
        <p:nvSpPr>
          <p:cNvPr id="7" name="Rectangle 6"/>
          <p:cNvSpPr/>
          <p:nvPr/>
        </p:nvSpPr>
        <p:spPr>
          <a:xfrm>
            <a:off x="457200" y="3429000"/>
            <a:ext cx="1493912" cy="923330"/>
          </a:xfrm>
          <a:prstGeom prst="rect">
            <a:avLst/>
          </a:prstGeom>
        </p:spPr>
        <p:txBody>
          <a:bodyPr wrap="square">
            <a:spAutoFit/>
          </a:bodyPr>
          <a:lstStyle/>
          <a:p>
            <a:r>
              <a:rPr lang="en-US" dirty="0" smtClean="0">
                <a:solidFill>
                  <a:srgbClr val="00B050"/>
                </a:solidFill>
              </a:rPr>
              <a:t>Longitudinal</a:t>
            </a:r>
            <a:endParaRPr lang="en-US" dirty="0">
              <a:solidFill>
                <a:srgbClr val="00B050"/>
              </a:solidFill>
            </a:endParaRPr>
          </a:p>
          <a:p>
            <a:r>
              <a:rPr lang="en-US" dirty="0" smtClean="0">
                <a:solidFill>
                  <a:srgbClr val="0070C0"/>
                </a:solidFill>
              </a:rPr>
              <a:t>Horizontal</a:t>
            </a:r>
            <a:endParaRPr lang="en-US" dirty="0">
              <a:solidFill>
                <a:srgbClr val="0070C0"/>
              </a:solidFill>
            </a:endParaRPr>
          </a:p>
          <a:p>
            <a:r>
              <a:rPr lang="en-US" dirty="0" smtClean="0">
                <a:solidFill>
                  <a:srgbClr val="FF0000"/>
                </a:solidFill>
              </a:rPr>
              <a:t>Vertical</a:t>
            </a:r>
            <a:endParaRPr lang="en-US" dirty="0">
              <a:solidFill>
                <a:srgbClr val="FF0000"/>
              </a:solidFill>
            </a:endParaRPr>
          </a:p>
        </p:txBody>
      </p:sp>
    </p:spTree>
    <p:extLst>
      <p:ext uri="{BB962C8B-B14F-4D97-AF65-F5344CB8AC3E}">
        <p14:creationId xmlns:p14="http://schemas.microsoft.com/office/powerpoint/2010/main" val="31706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a:t>
            </a:r>
            <a:endParaRPr lang="en-US" dirty="0"/>
          </a:p>
        </p:txBody>
      </p:sp>
      <p:sp>
        <p:nvSpPr>
          <p:cNvPr id="3" name="Content Placeholder 2"/>
          <p:cNvSpPr>
            <a:spLocks noGrp="1"/>
          </p:cNvSpPr>
          <p:nvPr>
            <p:ph idx="1"/>
          </p:nvPr>
        </p:nvSpPr>
        <p:spPr/>
        <p:txBody>
          <a:bodyPr/>
          <a:lstStyle/>
          <a:p>
            <a:pPr marL="0" indent="0" defTabSz="685800">
              <a:spcBef>
                <a:spcPts val="0"/>
              </a:spcBef>
              <a:buNone/>
              <a:defRPr/>
            </a:pPr>
            <a:r>
              <a:rPr lang="en-US" dirty="0" smtClean="0"/>
              <a:t>Commissioning (Beam commissioning) of the HB cavities will be slightly faster due to fewer number of cavities needing phase scan and RF adjustments. </a:t>
            </a:r>
            <a:endParaRPr lang="en-US" dirty="0"/>
          </a:p>
        </p:txBody>
      </p:sp>
    </p:spTree>
    <p:extLst>
      <p:ext uri="{BB962C8B-B14F-4D97-AF65-F5344CB8AC3E}">
        <p14:creationId xmlns:p14="http://schemas.microsoft.com/office/powerpoint/2010/main" val="570294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loss in unpowered HB cavities</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Case 1: Cavities at room temperature</a:t>
            </a:r>
          </a:p>
          <a:p>
            <a:pPr lvl="1">
              <a:lnSpc>
                <a:spcPct val="120000"/>
              </a:lnSpc>
            </a:pPr>
            <a:r>
              <a:rPr lang="en-US" dirty="0"/>
              <a:t>As a first rough estimation about the accelerating mode of the </a:t>
            </a:r>
            <a:r>
              <a:rPr lang="en-US" dirty="0" smtClean="0"/>
              <a:t>cavities, The </a:t>
            </a:r>
            <a:r>
              <a:rPr lang="en-US" dirty="0"/>
              <a:t>Q0 of our medium beta cavities at room temperature is 9800 which gives a band width of about 70kHz. If we consider that we need about 10 times the band width to keep the cavity transparent to the beam, the frequency at warm would need to be about </a:t>
            </a:r>
            <a:r>
              <a:rPr lang="en-US" dirty="0" smtClean="0"/>
              <a:t>700 kHz </a:t>
            </a:r>
            <a:r>
              <a:rPr lang="en-US" dirty="0"/>
              <a:t>away from 704.42MHz</a:t>
            </a:r>
            <a:r>
              <a:rPr lang="en-US" dirty="0" smtClean="0"/>
              <a:t>. </a:t>
            </a:r>
          </a:p>
          <a:p>
            <a:pPr lvl="1">
              <a:lnSpc>
                <a:spcPct val="120000"/>
              </a:lnSpc>
            </a:pPr>
            <a:r>
              <a:rPr lang="en-US" dirty="0" smtClean="0"/>
              <a:t>The </a:t>
            </a:r>
            <a:r>
              <a:rPr lang="en-US" dirty="0"/>
              <a:t>natural frequency shift from room temperature to the operating temperature at 2K is about </a:t>
            </a:r>
            <a:r>
              <a:rPr lang="en-US" dirty="0" smtClean="0"/>
              <a:t>1 MHz </a:t>
            </a:r>
            <a:r>
              <a:rPr lang="en-US" dirty="0"/>
              <a:t>(thermal </a:t>
            </a:r>
            <a:r>
              <a:rPr lang="en-US" dirty="0" smtClean="0"/>
              <a:t>expansion). </a:t>
            </a:r>
            <a:r>
              <a:rPr lang="en-US" dirty="0"/>
              <a:t>So it seems that there is about </a:t>
            </a:r>
            <a:r>
              <a:rPr lang="en-US" dirty="0" smtClean="0"/>
              <a:t>300 kHz </a:t>
            </a:r>
            <a:r>
              <a:rPr lang="en-US" dirty="0"/>
              <a:t>margin considering the accelerating mode of the cavity.</a:t>
            </a:r>
          </a:p>
          <a:p>
            <a:pPr lvl="1">
              <a:lnSpc>
                <a:spcPct val="120000"/>
              </a:lnSpc>
            </a:pPr>
            <a:r>
              <a:rPr lang="en-US" dirty="0"/>
              <a:t>The beam lines of the LINAC are far away from the cavities at warm, but </a:t>
            </a:r>
            <a:r>
              <a:rPr lang="en-US" dirty="0" smtClean="0"/>
              <a:t>the </a:t>
            </a:r>
            <a:r>
              <a:rPr lang="en-US" dirty="0"/>
              <a:t>HOM </a:t>
            </a:r>
            <a:r>
              <a:rPr lang="en-US" dirty="0" smtClean="0"/>
              <a:t>that </a:t>
            </a:r>
            <a:r>
              <a:rPr lang="en-US" dirty="0"/>
              <a:t>may cause any trouble when cavities are at </a:t>
            </a:r>
            <a:r>
              <a:rPr lang="en-US" dirty="0" smtClean="0"/>
              <a:t>warm need to be studied</a:t>
            </a:r>
          </a:p>
          <a:p>
            <a:pPr>
              <a:lnSpc>
                <a:spcPct val="120000"/>
              </a:lnSpc>
            </a:pPr>
            <a:r>
              <a:rPr lang="en-US" dirty="0" smtClean="0"/>
              <a:t>Case 2: Cavities at 2K</a:t>
            </a:r>
          </a:p>
          <a:p>
            <a:pPr lvl="1">
              <a:lnSpc>
                <a:spcPct val="120000"/>
              </a:lnSpc>
            </a:pPr>
            <a:r>
              <a:rPr lang="en-US" dirty="0" smtClean="0"/>
              <a:t>We can detune the cavities by more than 100 kHz, more than enough to put the cavity transparent to the beam (the main mode). The HOMs are required to be at least 5 MHz away from the main mode, still giving a safety margin of 2 up to the 5</a:t>
            </a:r>
            <a:r>
              <a:rPr lang="en-US" baseline="30000" dirty="0" smtClean="0"/>
              <a:t>th</a:t>
            </a:r>
            <a:r>
              <a:rPr lang="en-US" dirty="0" smtClean="0"/>
              <a:t> harmonic (1761 MHz).</a:t>
            </a:r>
          </a:p>
          <a:p>
            <a:pPr>
              <a:lnSpc>
                <a:spcPct val="120000"/>
              </a:lnSpc>
            </a:pPr>
            <a:r>
              <a:rPr lang="en-US" dirty="0" smtClean="0"/>
              <a:t>Case X: </a:t>
            </a:r>
          </a:p>
          <a:p>
            <a:pPr lvl="1">
              <a:lnSpc>
                <a:spcPct val="120000"/>
              </a:lnSpc>
            </a:pPr>
            <a:r>
              <a:rPr lang="en-US" dirty="0" smtClean="0"/>
              <a:t>Storing the HB </a:t>
            </a:r>
            <a:r>
              <a:rPr lang="en-US" dirty="0" err="1" smtClean="0"/>
              <a:t>cryomodules</a:t>
            </a:r>
            <a:r>
              <a:rPr lang="en-US" dirty="0" smtClean="0"/>
              <a:t> in the klystron gallery, there the RF of these HB CMs would have been.</a:t>
            </a:r>
          </a:p>
        </p:txBody>
      </p:sp>
      <p:sp>
        <p:nvSpPr>
          <p:cNvPr id="4" name="TextBox 3"/>
          <p:cNvSpPr txBox="1"/>
          <p:nvPr/>
        </p:nvSpPr>
        <p:spPr>
          <a:xfrm>
            <a:off x="3693524" y="6153254"/>
            <a:ext cx="5241471" cy="300082"/>
          </a:xfrm>
          <a:prstGeom prst="rect">
            <a:avLst/>
          </a:prstGeom>
          <a:noFill/>
        </p:spPr>
        <p:txBody>
          <a:bodyPr wrap="square" rtlCol="0">
            <a:spAutoFit/>
          </a:bodyPr>
          <a:lstStyle/>
          <a:p>
            <a:r>
              <a:rPr lang="en-US" sz="1350" dirty="0">
                <a:solidFill>
                  <a:srgbClr val="FF0000"/>
                </a:solidFill>
              </a:rPr>
              <a:t>Courtesy: Enrico </a:t>
            </a:r>
            <a:r>
              <a:rPr lang="en-US" sz="1350" dirty="0" err="1">
                <a:solidFill>
                  <a:srgbClr val="FF0000"/>
                </a:solidFill>
              </a:rPr>
              <a:t>Cenni</a:t>
            </a:r>
            <a:r>
              <a:rPr lang="en-US" sz="1350" dirty="0">
                <a:solidFill>
                  <a:srgbClr val="FF0000"/>
                </a:solidFill>
              </a:rPr>
              <a:t>, Pierre </a:t>
            </a:r>
            <a:r>
              <a:rPr lang="en-US" sz="1350" dirty="0" err="1">
                <a:solidFill>
                  <a:srgbClr val="FF0000"/>
                </a:solidFill>
              </a:rPr>
              <a:t>Bosland</a:t>
            </a:r>
            <a:r>
              <a:rPr lang="en-US" sz="1350" dirty="0">
                <a:solidFill>
                  <a:srgbClr val="FF0000"/>
                </a:solidFill>
              </a:rPr>
              <a:t>, Felix </a:t>
            </a:r>
            <a:r>
              <a:rPr lang="en-US" sz="1350" dirty="0" err="1">
                <a:solidFill>
                  <a:srgbClr val="FF0000"/>
                </a:solidFill>
              </a:rPr>
              <a:t>Schlander</a:t>
            </a:r>
            <a:r>
              <a:rPr lang="en-US" sz="1350" dirty="0">
                <a:solidFill>
                  <a:srgbClr val="FF0000"/>
                </a:solidFill>
              </a:rPr>
              <a:t>, Christine </a:t>
            </a:r>
            <a:r>
              <a:rPr lang="en-US" sz="1350" dirty="0" err="1">
                <a:solidFill>
                  <a:srgbClr val="FF0000"/>
                </a:solidFill>
              </a:rPr>
              <a:t>Darve</a:t>
            </a:r>
            <a:endParaRPr lang="en-US" sz="1350" dirty="0">
              <a:solidFill>
                <a:srgbClr val="FF0000"/>
              </a:solidFill>
            </a:endParaRPr>
          </a:p>
        </p:txBody>
      </p:sp>
    </p:spTree>
    <p:extLst>
      <p:ext uri="{BB962C8B-B14F-4D97-AF65-F5344CB8AC3E}">
        <p14:creationId xmlns:p14="http://schemas.microsoft.com/office/powerpoint/2010/main" val="72590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The VE process remains open – first identified savings at accelerator are now being implemented for accelerator</a:t>
            </a:r>
          </a:p>
          <a:p>
            <a:r>
              <a:rPr lang="en-US" dirty="0" smtClean="0"/>
              <a:t>We have chosen the de-scoping option to not install RF for the last 10 HB </a:t>
            </a:r>
            <a:r>
              <a:rPr lang="en-US" dirty="0" err="1" smtClean="0"/>
              <a:t>cryomodules</a:t>
            </a:r>
            <a:endParaRPr lang="en-US" dirty="0" smtClean="0"/>
          </a:p>
          <a:p>
            <a:pPr lvl="1"/>
            <a:r>
              <a:rPr lang="en-US" dirty="0" smtClean="0"/>
              <a:t>All HB CMs will be built as saving is marginal today and it looks as it would be very difficult to re-launch production</a:t>
            </a:r>
          </a:p>
          <a:p>
            <a:pPr lvl="1"/>
            <a:r>
              <a:rPr lang="en-US" dirty="0" smtClean="0"/>
              <a:t>Should we install “unpowered” CMs or leave them in the gallery?</a:t>
            </a:r>
          </a:p>
          <a:p>
            <a:pPr lvl="1"/>
            <a:r>
              <a:rPr lang="en-US" dirty="0" smtClean="0"/>
              <a:t>We don’t think using one modulator for 6 cavities in the medium beta </a:t>
            </a:r>
            <a:r>
              <a:rPr lang="en-US" dirty="0" err="1" smtClean="0"/>
              <a:t>linac</a:t>
            </a:r>
            <a:r>
              <a:rPr lang="en-US" dirty="0" smtClean="0"/>
              <a:t> should be maintained – any comments?</a:t>
            </a:r>
          </a:p>
          <a:p>
            <a:pPr lvl="1"/>
            <a:r>
              <a:rPr lang="en-US" dirty="0" smtClean="0"/>
              <a:t>Anything else we should study further?</a:t>
            </a:r>
          </a:p>
          <a:p>
            <a:pPr lvl="1"/>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18</a:t>
            </a:fld>
            <a:endParaRPr lang="en-GB" noProof="0"/>
          </a:p>
        </p:txBody>
      </p:sp>
    </p:spTree>
    <p:extLst>
      <p:ext uri="{BB962C8B-B14F-4D97-AF65-F5344CB8AC3E}">
        <p14:creationId xmlns:p14="http://schemas.microsoft.com/office/powerpoint/2010/main" val="510401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en-GB" noProof="0" smtClean="0"/>
              <a:t>19</a:t>
            </a:fld>
            <a:endParaRPr lang="en-GB" noProof="0"/>
          </a:p>
        </p:txBody>
      </p:sp>
    </p:spTree>
    <p:extLst>
      <p:ext uri="{BB962C8B-B14F-4D97-AF65-F5344CB8AC3E}">
        <p14:creationId xmlns:p14="http://schemas.microsoft.com/office/powerpoint/2010/main" val="147032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Accelerator </a:t>
            </a:r>
            <a:r>
              <a:rPr lang="en-GB" dirty="0">
                <a:solidFill>
                  <a:srgbClr val="FFFFFF"/>
                </a:solidFill>
              </a:rPr>
              <a:t>Division – Scope</a:t>
            </a:r>
            <a:br>
              <a:rPr lang="en-GB" dirty="0">
                <a:solidFill>
                  <a:srgbClr val="FFFFFF"/>
                </a:solidFill>
              </a:rPr>
            </a:br>
            <a:r>
              <a:rPr lang="en-GB" dirty="0">
                <a:solidFill>
                  <a:srgbClr val="FFFFFF"/>
                </a:solidFill>
              </a:rPr>
              <a:t>Accelerator </a:t>
            </a:r>
            <a:r>
              <a:rPr lang="en-US" dirty="0">
                <a:solidFill>
                  <a:srgbClr val="FFFFFF"/>
                </a:solidFill>
              </a:rPr>
              <a:t>T</a:t>
            </a:r>
            <a:r>
              <a:rPr lang="en-US" dirty="0"/>
              <a:t>echnical performances</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a:solidFill>
                <a:prstClr val="black">
                  <a:tint val="75000"/>
                </a:prstClr>
              </a:solidFill>
              <a:latin typeface="Calibri"/>
            </a:endParaRPr>
          </a:p>
        </p:txBody>
      </p:sp>
      <p:sp>
        <p:nvSpPr>
          <p:cNvPr id="70" name="Content Placeholder 2"/>
          <p:cNvSpPr txBox="1">
            <a:spLocks/>
          </p:cNvSpPr>
          <p:nvPr/>
        </p:nvSpPr>
        <p:spPr>
          <a:xfrm>
            <a:off x="478370" y="1844394"/>
            <a:ext cx="3457575" cy="1944646"/>
          </a:xfrm>
          <a:prstGeom prst="rect">
            <a:avLst/>
          </a:prstGeom>
          <a:noFill/>
          <a:ln>
            <a:solidFill>
              <a:srgbClr val="0084C0"/>
            </a:solidFill>
          </a:ln>
        </p:spPr>
        <p:txBody>
          <a:bodyPr lIns="103768" tIns="51885" rIns="103768" bIns="51885"/>
          <a:lstStyle>
            <a:lvl1pPr marL="342813" indent="-342813" algn="l" rtl="0" eaLnBrk="0" fontAlgn="base" hangingPunct="0">
              <a:spcBef>
                <a:spcPct val="20000"/>
              </a:spcBef>
              <a:spcAft>
                <a:spcPct val="0"/>
              </a:spcAft>
              <a:buChar char="•"/>
              <a:defRPr sz="2800">
                <a:solidFill>
                  <a:srgbClr val="000000"/>
                </a:solidFill>
                <a:latin typeface="+mn-lt"/>
                <a:ea typeface="ＭＳ Ｐゴシック" pitchFamily="-112" charset="-128"/>
                <a:cs typeface="ＭＳ Ｐゴシック" pitchFamily="-112" charset="-128"/>
              </a:defRPr>
            </a:lvl1pPr>
            <a:lvl2pPr marL="742760" indent="-285677" algn="l" rtl="0" eaLnBrk="0" fontAlgn="base" hangingPunct="0">
              <a:spcBef>
                <a:spcPct val="20000"/>
              </a:spcBef>
              <a:spcAft>
                <a:spcPct val="0"/>
              </a:spcAft>
              <a:buChar char="–"/>
              <a:defRPr sz="2800">
                <a:solidFill>
                  <a:srgbClr val="000000"/>
                </a:solidFill>
                <a:latin typeface="+mn-lt"/>
                <a:ea typeface="ＭＳ Ｐゴシック" pitchFamily="-112" charset="-128"/>
              </a:defRPr>
            </a:lvl2pPr>
            <a:lvl3pPr marL="1142706" indent="-228541" algn="l" rtl="0" eaLnBrk="0" fontAlgn="base" hangingPunct="0">
              <a:spcBef>
                <a:spcPct val="20000"/>
              </a:spcBef>
              <a:spcAft>
                <a:spcPct val="0"/>
              </a:spcAft>
              <a:buChar char="•"/>
              <a:defRPr sz="2800">
                <a:solidFill>
                  <a:srgbClr val="000000"/>
                </a:solidFill>
                <a:latin typeface="+mn-lt"/>
                <a:ea typeface="ＭＳ Ｐゴシック" pitchFamily="-112" charset="-128"/>
              </a:defRPr>
            </a:lvl3pPr>
            <a:lvl4pPr marL="1599790" indent="-228541" algn="l" rtl="0" eaLnBrk="0" fontAlgn="base" hangingPunct="0">
              <a:spcBef>
                <a:spcPct val="20000"/>
              </a:spcBef>
              <a:spcAft>
                <a:spcPct val="0"/>
              </a:spcAft>
              <a:buChar char="–"/>
              <a:defRPr sz="2800">
                <a:solidFill>
                  <a:srgbClr val="000000"/>
                </a:solidFill>
                <a:latin typeface="+mn-lt"/>
                <a:ea typeface="ＭＳ Ｐゴシック" pitchFamily="-112" charset="-128"/>
              </a:defRPr>
            </a:lvl4pPr>
            <a:lvl5pPr marL="2056875" indent="-228541" algn="l" rtl="0" eaLnBrk="0" fontAlgn="base" hangingPunct="0">
              <a:spcBef>
                <a:spcPct val="20000"/>
              </a:spcBef>
              <a:spcAft>
                <a:spcPct val="0"/>
              </a:spcAft>
              <a:buChar char="»"/>
              <a:defRPr sz="2800">
                <a:solidFill>
                  <a:srgbClr val="000000"/>
                </a:solidFill>
                <a:latin typeface="+mn-lt"/>
                <a:ea typeface="ＭＳ Ｐゴシック" pitchFamily="-112" charset="-128"/>
              </a:defRPr>
            </a:lvl5pPr>
            <a:lvl6pPr marL="2513959" indent="-228541" algn="l" rtl="0" fontAlgn="base">
              <a:spcBef>
                <a:spcPct val="20000"/>
              </a:spcBef>
              <a:spcAft>
                <a:spcPct val="0"/>
              </a:spcAft>
              <a:buChar char="»"/>
              <a:defRPr sz="2800">
                <a:solidFill>
                  <a:srgbClr val="000000"/>
                </a:solidFill>
                <a:latin typeface="+mn-lt"/>
                <a:ea typeface="ＭＳ Ｐゴシック" pitchFamily="-112" charset="-128"/>
              </a:defRPr>
            </a:lvl6pPr>
            <a:lvl7pPr marL="2971040" indent="-228541" algn="l" rtl="0" fontAlgn="base">
              <a:spcBef>
                <a:spcPct val="20000"/>
              </a:spcBef>
              <a:spcAft>
                <a:spcPct val="0"/>
              </a:spcAft>
              <a:buChar char="»"/>
              <a:defRPr sz="2800">
                <a:solidFill>
                  <a:srgbClr val="000000"/>
                </a:solidFill>
                <a:latin typeface="+mn-lt"/>
                <a:ea typeface="ＭＳ Ｐゴシック" pitchFamily="-112" charset="-128"/>
              </a:defRPr>
            </a:lvl7pPr>
            <a:lvl8pPr marL="3428124" indent="-228541" algn="l" rtl="0" fontAlgn="base">
              <a:spcBef>
                <a:spcPct val="20000"/>
              </a:spcBef>
              <a:spcAft>
                <a:spcPct val="0"/>
              </a:spcAft>
              <a:buChar char="»"/>
              <a:defRPr sz="2800">
                <a:solidFill>
                  <a:srgbClr val="000000"/>
                </a:solidFill>
                <a:latin typeface="+mn-lt"/>
                <a:ea typeface="ＭＳ Ｐゴシック" pitchFamily="-112" charset="-128"/>
              </a:defRPr>
            </a:lvl8pPr>
            <a:lvl9pPr marL="3885205" indent="-228541" algn="l" rtl="0" fontAlgn="base">
              <a:spcBef>
                <a:spcPct val="20000"/>
              </a:spcBef>
              <a:spcAft>
                <a:spcPct val="0"/>
              </a:spcAft>
              <a:buChar char="»"/>
              <a:defRPr sz="2800">
                <a:solidFill>
                  <a:srgbClr val="000000"/>
                </a:solidFill>
                <a:latin typeface="+mn-lt"/>
                <a:ea typeface="ＭＳ Ｐゴシック" pitchFamily="-112" charset="-128"/>
              </a:defRPr>
            </a:lvl9pPr>
          </a:lstStyle>
          <a:p>
            <a:pPr marL="0" indent="0">
              <a:buNone/>
              <a:defRPr/>
            </a:pPr>
            <a:r>
              <a:rPr lang="en-US" sz="1400" b="1" dirty="0">
                <a:latin typeface="Arial"/>
                <a:cs typeface="Arial"/>
              </a:rPr>
              <a:t>Design Drivers:</a:t>
            </a:r>
          </a:p>
          <a:p>
            <a:pPr marL="0" indent="0">
              <a:buNone/>
              <a:defRPr/>
            </a:pPr>
            <a:r>
              <a:rPr lang="en-US" sz="1400" dirty="0">
                <a:latin typeface="Arial"/>
                <a:cs typeface="Arial"/>
              </a:rPr>
              <a:t>	High Average Beam Power</a:t>
            </a:r>
          </a:p>
          <a:p>
            <a:pPr marL="0" indent="0">
              <a:buNone/>
              <a:defRPr/>
            </a:pPr>
            <a:r>
              <a:rPr lang="en-US" sz="1400" dirty="0">
                <a:latin typeface="Arial"/>
                <a:cs typeface="Arial"/>
              </a:rPr>
              <a:t>		5 MW</a:t>
            </a:r>
          </a:p>
          <a:p>
            <a:pPr marL="0" indent="0">
              <a:buNone/>
              <a:defRPr/>
            </a:pPr>
            <a:r>
              <a:rPr lang="en-US" sz="1400" dirty="0">
                <a:latin typeface="Arial"/>
                <a:cs typeface="Arial"/>
              </a:rPr>
              <a:t>	High Peak Beam Power</a:t>
            </a:r>
          </a:p>
          <a:p>
            <a:pPr marL="0" indent="0">
              <a:buNone/>
              <a:defRPr/>
            </a:pPr>
            <a:r>
              <a:rPr lang="en-US" sz="1400" dirty="0">
                <a:latin typeface="Arial"/>
                <a:cs typeface="Arial"/>
              </a:rPr>
              <a:t>		125 MW</a:t>
            </a:r>
            <a:endParaRPr lang="sv-SE" sz="1400" dirty="0">
              <a:latin typeface="Arial"/>
              <a:cs typeface="Arial"/>
            </a:endParaRPr>
          </a:p>
          <a:p>
            <a:pPr marL="0" indent="0">
              <a:buNone/>
              <a:defRPr/>
            </a:pPr>
            <a:r>
              <a:rPr lang="en-US" sz="1400" dirty="0">
                <a:latin typeface="Arial"/>
                <a:cs typeface="Arial"/>
              </a:rPr>
              <a:t>	High Availability </a:t>
            </a:r>
          </a:p>
        </p:txBody>
      </p:sp>
      <p:sp>
        <p:nvSpPr>
          <p:cNvPr id="71" name="Content Placeholder 2"/>
          <p:cNvSpPr txBox="1">
            <a:spLocks/>
          </p:cNvSpPr>
          <p:nvPr/>
        </p:nvSpPr>
        <p:spPr>
          <a:xfrm>
            <a:off x="5241299" y="1536859"/>
            <a:ext cx="3611412" cy="2581025"/>
          </a:xfrm>
          <a:prstGeom prst="rect">
            <a:avLst/>
          </a:prstGeom>
          <a:ln>
            <a:solidFill>
              <a:schemeClr val="tx1"/>
            </a:solidFill>
          </a:ln>
        </p:spPr>
        <p:txBody>
          <a:bodyPr lIns="72730" tIns="36363" rIns="72730" bIns="36363"/>
          <a:lstStyle/>
          <a:p>
            <a:pPr marL="365722" defTabSz="1034565" eaLnBrk="0" hangingPunct="0">
              <a:defRPr/>
            </a:pPr>
            <a:r>
              <a:rPr lang="en-US" sz="1600" b="1" kern="0" dirty="0">
                <a:latin typeface="Arial"/>
                <a:cs typeface="Arial"/>
                <a:sym typeface="Futura Condensed" charset="0"/>
              </a:rPr>
              <a:t>Key parameters:</a:t>
            </a:r>
          </a:p>
          <a:p>
            <a:pPr marL="365722" lvl="2" defTabSz="1034565" eaLnBrk="0" hangingPunct="0">
              <a:defRPr/>
            </a:pPr>
            <a:r>
              <a:rPr lang="en-US" sz="1600" kern="0" dirty="0">
                <a:latin typeface="Arial"/>
                <a:cs typeface="Arial"/>
                <a:sym typeface="Futura Condensed" charset="0"/>
              </a:rPr>
              <a:t>-2.86 </a:t>
            </a:r>
            <a:r>
              <a:rPr lang="en-US" sz="1600" kern="0" dirty="0" err="1">
                <a:latin typeface="Arial"/>
                <a:cs typeface="Arial"/>
                <a:sym typeface="Futura Condensed" charset="0"/>
              </a:rPr>
              <a:t>ms</a:t>
            </a:r>
            <a:r>
              <a:rPr lang="en-US" sz="1600" kern="0" dirty="0">
                <a:latin typeface="Arial"/>
                <a:cs typeface="Arial"/>
                <a:sym typeface="Futura Condensed" charset="0"/>
              </a:rPr>
              <a:t> pulses</a:t>
            </a:r>
          </a:p>
          <a:p>
            <a:pPr marL="365722" lvl="2" defTabSz="1034565" eaLnBrk="0" hangingPunct="0">
              <a:defRPr/>
            </a:pPr>
            <a:r>
              <a:rPr lang="en-US" sz="1600" kern="0" dirty="0">
                <a:latin typeface="Arial"/>
                <a:cs typeface="Arial"/>
                <a:sym typeface="Futura Condensed" charset="0"/>
              </a:rPr>
              <a:t>-2 </a:t>
            </a:r>
            <a:r>
              <a:rPr lang="en-US" sz="1600" kern="0" dirty="0" err="1">
                <a:latin typeface="Arial"/>
                <a:cs typeface="Arial"/>
                <a:sym typeface="Futura Condensed" charset="0"/>
              </a:rPr>
              <a:t>GeV</a:t>
            </a:r>
            <a:endParaRPr lang="en-US" sz="1600" kern="0" dirty="0">
              <a:latin typeface="Arial"/>
              <a:cs typeface="Arial"/>
              <a:sym typeface="Futura Condensed" charset="0"/>
            </a:endParaRPr>
          </a:p>
          <a:p>
            <a:pPr marL="365722" lvl="2" defTabSz="1034565" eaLnBrk="0" hangingPunct="0">
              <a:defRPr/>
            </a:pPr>
            <a:r>
              <a:rPr lang="en-US" sz="1600" kern="0" dirty="0">
                <a:latin typeface="Arial"/>
                <a:cs typeface="Arial"/>
                <a:sym typeface="Futura Condensed" charset="0"/>
              </a:rPr>
              <a:t>-62.5 mA peak</a:t>
            </a:r>
          </a:p>
          <a:p>
            <a:pPr marL="365722" lvl="2" defTabSz="1034565" eaLnBrk="0" hangingPunct="0">
              <a:defRPr/>
            </a:pPr>
            <a:r>
              <a:rPr lang="en-US" sz="1600" kern="0" dirty="0">
                <a:latin typeface="Arial"/>
                <a:cs typeface="Arial"/>
                <a:sym typeface="Futura Condensed" charset="0"/>
              </a:rPr>
              <a:t>-14 Hz</a:t>
            </a:r>
          </a:p>
          <a:p>
            <a:pPr marL="365722" lvl="2" defTabSz="1034565" eaLnBrk="0" hangingPunct="0">
              <a:defRPr/>
            </a:pPr>
            <a:r>
              <a:rPr lang="en-US" sz="1600" kern="0" dirty="0">
                <a:latin typeface="Arial"/>
                <a:cs typeface="Arial"/>
                <a:sym typeface="Futura Condensed" charset="0"/>
              </a:rPr>
              <a:t>-Protons (H+)	</a:t>
            </a:r>
          </a:p>
          <a:p>
            <a:pPr marL="365722" lvl="2" defTabSz="1034565" eaLnBrk="0" hangingPunct="0">
              <a:defRPr/>
            </a:pPr>
            <a:r>
              <a:rPr lang="en-US" sz="1600" kern="0" dirty="0">
                <a:latin typeface="Arial"/>
                <a:cs typeface="Arial"/>
                <a:sym typeface="Futura Condensed" charset="0"/>
              </a:rPr>
              <a:t>-Low losses</a:t>
            </a:r>
          </a:p>
          <a:p>
            <a:pPr marL="365722" lvl="2" defTabSz="1034565" eaLnBrk="0" hangingPunct="0">
              <a:defRPr/>
            </a:pPr>
            <a:r>
              <a:rPr lang="en-US" sz="1600" kern="0" dirty="0">
                <a:latin typeface="Arial"/>
                <a:cs typeface="Arial"/>
                <a:sym typeface="Futura Condensed" charset="0"/>
              </a:rPr>
              <a:t>-Minimize energy use</a:t>
            </a:r>
          </a:p>
          <a:p>
            <a:pPr marL="365722" lvl="2" defTabSz="1034565" eaLnBrk="0" hangingPunct="0">
              <a:defRPr/>
            </a:pPr>
            <a:r>
              <a:rPr lang="en-US" sz="1600" kern="0" dirty="0">
                <a:latin typeface="Arial"/>
                <a:cs typeface="Arial"/>
                <a:sym typeface="Futura Condensed" charset="0"/>
              </a:rPr>
              <a:t>-Flexible design for mitigation and future upgrades</a:t>
            </a:r>
          </a:p>
        </p:txBody>
      </p:sp>
      <p:grpSp>
        <p:nvGrpSpPr>
          <p:cNvPr id="72" name="Group 10"/>
          <p:cNvGrpSpPr>
            <a:grpSpLocks/>
          </p:cNvGrpSpPr>
          <p:nvPr/>
        </p:nvGrpSpPr>
        <p:grpSpPr bwMode="auto">
          <a:xfrm>
            <a:off x="247652" y="4668044"/>
            <a:ext cx="8896350" cy="1065213"/>
            <a:chOff x="0" y="0"/>
            <a:chExt cx="12547601" cy="1720850"/>
          </a:xfrm>
        </p:grpSpPr>
        <p:sp>
          <p:nvSpPr>
            <p:cNvPr id="73" name="AutoShape 11"/>
            <p:cNvSpPr>
              <a:spLocks/>
            </p:cNvSpPr>
            <p:nvPr/>
          </p:nvSpPr>
          <p:spPr bwMode="auto">
            <a:xfrm>
              <a:off x="5461443" y="648846"/>
              <a:ext cx="964541" cy="469322"/>
            </a:xfrm>
            <a:prstGeom prst="roundRect">
              <a:avLst>
                <a:gd name="adj" fmla="val 29731"/>
              </a:avLst>
            </a:prstGeom>
            <a:solidFill>
              <a:srgbClr val="66A1DD">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Spokes</a:t>
              </a:r>
              <a:endParaRPr lang="en-US" sz="1600">
                <a:cs typeface="Gill Sans Light" charset="0"/>
              </a:endParaRPr>
            </a:p>
          </p:txBody>
        </p:sp>
        <p:sp>
          <p:nvSpPr>
            <p:cNvPr id="74" name="AutoShape 12"/>
            <p:cNvSpPr>
              <a:spLocks/>
            </p:cNvSpPr>
            <p:nvPr/>
          </p:nvSpPr>
          <p:spPr bwMode="auto">
            <a:xfrm>
              <a:off x="6616749" y="648846"/>
              <a:ext cx="1238899" cy="469322"/>
            </a:xfrm>
            <a:prstGeom prst="roundRect">
              <a:avLst>
                <a:gd name="adj" fmla="val 27028"/>
              </a:avLst>
            </a:prstGeom>
            <a:solidFill>
              <a:srgbClr val="4180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dirty="0">
                  <a:solidFill>
                    <a:srgbClr val="FFFFFF"/>
                  </a:solidFill>
                  <a:effectLst>
                    <a:outerShdw blurRad="38100" dist="38100" dir="2700000" algn="tl">
                      <a:srgbClr val="000000"/>
                    </a:outerShdw>
                  </a:effectLst>
                  <a:cs typeface="Gill Sans" charset="0"/>
                </a:rPr>
                <a:t>Medium β</a:t>
              </a:r>
              <a:endParaRPr lang="en-US" sz="1600" dirty="0">
                <a:cs typeface="Gill Sans Light" charset="0"/>
              </a:endParaRPr>
            </a:p>
          </p:txBody>
        </p:sp>
        <p:sp>
          <p:nvSpPr>
            <p:cNvPr id="75" name="AutoShape 13"/>
            <p:cNvSpPr>
              <a:spLocks/>
            </p:cNvSpPr>
            <p:nvPr/>
          </p:nvSpPr>
          <p:spPr bwMode="auto">
            <a:xfrm>
              <a:off x="8095711" y="641151"/>
              <a:ext cx="1271049" cy="482146"/>
            </a:xfrm>
            <a:prstGeom prst="roundRect">
              <a:avLst>
                <a:gd name="adj" fmla="val 26315"/>
              </a:avLst>
            </a:prstGeom>
            <a:solidFill>
              <a:srgbClr val="0196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High β</a:t>
              </a:r>
              <a:endParaRPr lang="en-US" sz="1600">
                <a:cs typeface="Gill Sans Light" charset="0"/>
              </a:endParaRPr>
            </a:p>
          </p:txBody>
        </p:sp>
        <p:sp>
          <p:nvSpPr>
            <p:cNvPr id="76" name="AutoShape 14"/>
            <p:cNvSpPr>
              <a:spLocks/>
            </p:cNvSpPr>
            <p:nvPr/>
          </p:nvSpPr>
          <p:spPr bwMode="auto">
            <a:xfrm>
              <a:off x="4342576" y="648846"/>
              <a:ext cx="775919" cy="469322"/>
            </a:xfrm>
            <a:prstGeom prst="roundRect">
              <a:avLst>
                <a:gd name="adj" fmla="val 21620"/>
              </a:avLst>
            </a:prstGeom>
            <a:solidFill>
              <a:srgbClr val="FFD479">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DTL</a:t>
              </a:r>
              <a:endParaRPr lang="en-US" sz="1600">
                <a:cs typeface="Gill Sans Light" charset="0"/>
              </a:endParaRPr>
            </a:p>
          </p:txBody>
        </p:sp>
        <p:sp>
          <p:nvSpPr>
            <p:cNvPr id="77" name="AutoShape 15"/>
            <p:cNvSpPr>
              <a:spLocks/>
            </p:cNvSpPr>
            <p:nvPr/>
          </p:nvSpPr>
          <p:spPr bwMode="auto">
            <a:xfrm>
              <a:off x="3303016" y="648846"/>
              <a:ext cx="861656" cy="469322"/>
            </a:xfrm>
            <a:prstGeom prst="roundRect">
              <a:avLst>
                <a:gd name="adj" fmla="val 29731"/>
              </a:avLst>
            </a:prstGeom>
            <a:solidFill>
              <a:srgbClr val="FE7C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MEBT</a:t>
              </a:r>
              <a:endParaRPr lang="en-US" sz="1600">
                <a:cs typeface="Gill Sans Light" charset="0"/>
              </a:endParaRPr>
            </a:p>
          </p:txBody>
        </p:sp>
        <p:sp>
          <p:nvSpPr>
            <p:cNvPr id="78" name="AutoShape 16"/>
            <p:cNvSpPr>
              <a:spLocks/>
            </p:cNvSpPr>
            <p:nvPr/>
          </p:nvSpPr>
          <p:spPr bwMode="auto">
            <a:xfrm>
              <a:off x="2235591" y="648846"/>
              <a:ext cx="870230" cy="469322"/>
            </a:xfrm>
            <a:prstGeom prst="roundRect">
              <a:avLst>
                <a:gd name="adj" fmla="val 29731"/>
              </a:avLst>
            </a:prstGeom>
            <a:solidFill>
              <a:srgbClr val="FD2612">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dirty="0">
                  <a:solidFill>
                    <a:srgbClr val="FFFFFF"/>
                  </a:solidFill>
                  <a:effectLst>
                    <a:outerShdw blurRad="38100" dist="38100" dir="2700000" algn="tl">
                      <a:srgbClr val="000000"/>
                    </a:outerShdw>
                  </a:effectLst>
                  <a:cs typeface="Gill Sans" charset="0"/>
                </a:rPr>
                <a:t>RFQ</a:t>
              </a:r>
              <a:endParaRPr lang="en-US" sz="1600" dirty="0">
                <a:cs typeface="Gill Sans Light" charset="0"/>
              </a:endParaRPr>
            </a:p>
          </p:txBody>
        </p:sp>
        <p:sp>
          <p:nvSpPr>
            <p:cNvPr id="79" name="AutoShape 17"/>
            <p:cNvSpPr>
              <a:spLocks/>
            </p:cNvSpPr>
            <p:nvPr/>
          </p:nvSpPr>
          <p:spPr bwMode="auto">
            <a:xfrm>
              <a:off x="1219609" y="648846"/>
              <a:ext cx="870230" cy="469322"/>
            </a:xfrm>
            <a:prstGeom prst="roundRect">
              <a:avLst>
                <a:gd name="adj" fmla="val 27028"/>
              </a:avLst>
            </a:prstGeom>
            <a:solidFill>
              <a:srgbClr val="FE7E78">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LEBT</a:t>
              </a:r>
              <a:endParaRPr lang="en-US" sz="1600">
                <a:cs typeface="Gill Sans Light" charset="0"/>
              </a:endParaRPr>
            </a:p>
          </p:txBody>
        </p:sp>
        <p:sp>
          <p:nvSpPr>
            <p:cNvPr id="80" name="AutoShape 18"/>
            <p:cNvSpPr>
              <a:spLocks/>
            </p:cNvSpPr>
            <p:nvPr/>
          </p:nvSpPr>
          <p:spPr bwMode="auto">
            <a:xfrm>
              <a:off x="0" y="648846"/>
              <a:ext cx="1054564" cy="469322"/>
            </a:xfrm>
            <a:prstGeom prst="roundRect">
              <a:avLst>
                <a:gd name="adj" fmla="val 24324"/>
              </a:avLst>
            </a:prstGeom>
            <a:solidFill>
              <a:srgbClr val="EB81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400">
                  <a:solidFill>
                    <a:srgbClr val="FFFFFF"/>
                  </a:solidFill>
                  <a:effectLst>
                    <a:outerShdw blurRad="38100" dist="38100" dir="2700000" algn="tl">
                      <a:srgbClr val="000000"/>
                    </a:outerShdw>
                  </a:effectLst>
                  <a:cs typeface="Gill Sans" charset="0"/>
                </a:rPr>
                <a:t>Source</a:t>
              </a:r>
              <a:endParaRPr lang="en-US" sz="1600">
                <a:cs typeface="Gill Sans Light" charset="0"/>
              </a:endParaRPr>
            </a:p>
          </p:txBody>
        </p:sp>
        <p:sp>
          <p:nvSpPr>
            <p:cNvPr id="81" name="AutoShape 19"/>
            <p:cNvSpPr>
              <a:spLocks/>
            </p:cNvSpPr>
            <p:nvPr/>
          </p:nvSpPr>
          <p:spPr bwMode="auto">
            <a:xfrm>
              <a:off x="9587534" y="648846"/>
              <a:ext cx="1804763" cy="469322"/>
            </a:xfrm>
            <a:prstGeom prst="roundRect">
              <a:avLst>
                <a:gd name="adj" fmla="val 18917"/>
              </a:avLst>
            </a:prstGeom>
            <a:gradFill rotWithShape="0">
              <a:gsLst>
                <a:gs pos="0">
                  <a:srgbClr val="C1B3D1">
                    <a:alpha val="89999"/>
                  </a:srgbClr>
                </a:gs>
                <a:gs pos="50990">
                  <a:srgbClr val="DEBFBA">
                    <a:alpha val="89999"/>
                  </a:srgbClr>
                </a:gs>
                <a:gs pos="81346">
                  <a:srgbClr val="FACBA3">
                    <a:alpha val="89999"/>
                  </a:srgbClr>
                </a:gs>
                <a:gs pos="91818">
                  <a:srgbClr val="FCA58F">
                    <a:alpha val="89999"/>
                  </a:srgbClr>
                </a:gs>
                <a:gs pos="100000">
                  <a:srgbClr val="FE7E7B">
                    <a:alpha val="89999"/>
                  </a:srgbClr>
                </a:gs>
              </a:gsLst>
              <a:lin ang="0"/>
            </a:gra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FFFFFF"/>
                  </a:solidFill>
                  <a:effectLst>
                    <a:outerShdw blurRad="38100" dist="38100" dir="2700000" algn="tl">
                      <a:srgbClr val="000000"/>
                    </a:outerShdw>
                  </a:effectLst>
                  <a:cs typeface="Gill Sans" charset="0"/>
                </a:rPr>
                <a:t>HEBT &amp; Contingency</a:t>
              </a:r>
              <a:endParaRPr lang="en-US" sz="1600">
                <a:cs typeface="Gill Sans Light" charset="0"/>
              </a:endParaRPr>
            </a:p>
          </p:txBody>
        </p:sp>
        <p:sp>
          <p:nvSpPr>
            <p:cNvPr id="82" name="AutoShape 20"/>
            <p:cNvSpPr>
              <a:spLocks/>
            </p:cNvSpPr>
            <p:nvPr/>
          </p:nvSpPr>
          <p:spPr bwMode="auto">
            <a:xfrm>
              <a:off x="11583060" y="405207"/>
              <a:ext cx="964541" cy="9668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E7E78">
                <a:alpha val="79999"/>
              </a:srgbClr>
            </a:solidFill>
            <a:ln w="25400" cap="flat" cmpd="sng">
              <a:solidFill>
                <a:srgbClr val="7A7A7A">
                  <a:alpha val="79999"/>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US" sz="1400" dirty="0">
                  <a:solidFill>
                    <a:srgbClr val="FFFFFF"/>
                  </a:solidFill>
                  <a:effectLst>
                    <a:outerShdw blurRad="38100" dist="38100" dir="2700000" algn="tl">
                      <a:srgbClr val="000000"/>
                    </a:outerShdw>
                  </a:effectLst>
                  <a:cs typeface="Gill Sans" charset="0"/>
                </a:rPr>
                <a:t>Target</a:t>
              </a:r>
              <a:endParaRPr lang="en-US" sz="1600" dirty="0">
                <a:cs typeface="Gill Sans Light" charset="0"/>
              </a:endParaRPr>
            </a:p>
          </p:txBody>
        </p:sp>
        <p:sp>
          <p:nvSpPr>
            <p:cNvPr id="83" name="Line 21"/>
            <p:cNvSpPr>
              <a:spLocks noChangeShapeType="1"/>
            </p:cNvSpPr>
            <p:nvPr/>
          </p:nvSpPr>
          <p:spPr bwMode="auto">
            <a:xfrm flipH="1">
              <a:off x="104170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84" name="Line 22"/>
            <p:cNvSpPr>
              <a:spLocks noChangeShapeType="1"/>
            </p:cNvSpPr>
            <p:nvPr/>
          </p:nvSpPr>
          <p:spPr bwMode="auto">
            <a:xfrm flipH="1">
              <a:off x="2083408"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85" name="Line 23"/>
            <p:cNvSpPr>
              <a:spLocks noChangeShapeType="1"/>
            </p:cNvSpPr>
            <p:nvPr/>
          </p:nvSpPr>
          <p:spPr bwMode="auto">
            <a:xfrm flipH="1">
              <a:off x="3112251"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86" name="Line 24"/>
            <p:cNvSpPr>
              <a:spLocks noChangeShapeType="1"/>
            </p:cNvSpPr>
            <p:nvPr/>
          </p:nvSpPr>
          <p:spPr bwMode="auto">
            <a:xfrm flipH="1">
              <a:off x="4164672"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87" name="Line 25"/>
            <p:cNvSpPr>
              <a:spLocks noChangeShapeType="1"/>
            </p:cNvSpPr>
            <p:nvPr/>
          </p:nvSpPr>
          <p:spPr bwMode="auto">
            <a:xfrm flipH="1">
              <a:off x="5131356" y="889918"/>
              <a:ext cx="317227" cy="0"/>
            </a:xfrm>
            <a:prstGeom prst="line">
              <a:avLst/>
            </a:prstGeom>
            <a:noFill/>
            <a:ln w="50800" cap="flat" cmpd="sng">
              <a:solidFill>
                <a:srgbClr val="7B219F"/>
              </a:solidFill>
              <a:prstDash val="solid"/>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88" name="Line 26"/>
            <p:cNvSpPr>
              <a:spLocks noChangeShapeType="1"/>
            </p:cNvSpPr>
            <p:nvPr/>
          </p:nvSpPr>
          <p:spPr bwMode="auto">
            <a:xfrm flipH="1">
              <a:off x="6438844" y="889918"/>
              <a:ext cx="190765"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89" name="Line 27"/>
            <p:cNvSpPr>
              <a:spLocks noChangeShapeType="1"/>
            </p:cNvSpPr>
            <p:nvPr/>
          </p:nvSpPr>
          <p:spPr bwMode="auto">
            <a:xfrm flipH="1">
              <a:off x="7836356" y="889918"/>
              <a:ext cx="242208"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90" name="Line 28"/>
            <p:cNvSpPr>
              <a:spLocks noChangeShapeType="1"/>
            </p:cNvSpPr>
            <p:nvPr/>
          </p:nvSpPr>
          <p:spPr bwMode="auto">
            <a:xfrm flipH="1">
              <a:off x="9398913" y="889918"/>
              <a:ext cx="188621"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91" name="Line 29"/>
            <p:cNvSpPr>
              <a:spLocks noChangeShapeType="1"/>
            </p:cNvSpPr>
            <p:nvPr/>
          </p:nvSpPr>
          <p:spPr bwMode="auto">
            <a:xfrm flipH="1">
              <a:off x="11392296" y="889918"/>
              <a:ext cx="190764"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364765">
                <a:defRPr/>
              </a:pPr>
              <a:endParaRPr lang="en-US" sz="900">
                <a:latin typeface="Helvetica" charset="0"/>
                <a:cs typeface="Helvetica" charset="0"/>
                <a:sym typeface="Helvetica" charset="0"/>
              </a:endParaRPr>
            </a:p>
          </p:txBody>
        </p:sp>
        <p:sp>
          <p:nvSpPr>
            <p:cNvPr id="92" name="Line 30"/>
            <p:cNvSpPr>
              <a:spLocks noChangeShapeType="1"/>
            </p:cNvSpPr>
            <p:nvPr/>
          </p:nvSpPr>
          <p:spPr bwMode="auto">
            <a:xfrm flipH="1">
              <a:off x="1892644" y="482146"/>
              <a:ext cx="203625"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93" name="Line 31"/>
            <p:cNvSpPr>
              <a:spLocks noChangeShapeType="1"/>
            </p:cNvSpPr>
            <p:nvPr/>
          </p:nvSpPr>
          <p:spPr bwMode="auto">
            <a:xfrm flipH="1">
              <a:off x="1245330" y="482146"/>
              <a:ext cx="19076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94" name="AutoShape 32"/>
            <p:cNvSpPr>
              <a:spLocks/>
            </p:cNvSpPr>
            <p:nvPr/>
          </p:nvSpPr>
          <p:spPr bwMode="auto">
            <a:xfrm>
              <a:off x="1446710" y="305189"/>
              <a:ext cx="544430"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2.4 m</a:t>
              </a:r>
              <a:endParaRPr lang="en-US" sz="1600" dirty="0">
                <a:cs typeface="Gill Sans Light" charset="0"/>
              </a:endParaRPr>
            </a:p>
          </p:txBody>
        </p:sp>
        <p:sp>
          <p:nvSpPr>
            <p:cNvPr id="95" name="Line 33"/>
            <p:cNvSpPr>
              <a:spLocks noChangeShapeType="1"/>
            </p:cNvSpPr>
            <p:nvPr/>
          </p:nvSpPr>
          <p:spPr bwMode="auto">
            <a:xfrm flipH="1">
              <a:off x="2934347"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96" name="Line 34"/>
            <p:cNvSpPr>
              <a:spLocks noChangeShapeType="1"/>
            </p:cNvSpPr>
            <p:nvPr/>
          </p:nvSpPr>
          <p:spPr bwMode="auto">
            <a:xfrm flipH="1">
              <a:off x="2261312" y="482146"/>
              <a:ext cx="165043"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97" name="AutoShape 35"/>
            <p:cNvSpPr>
              <a:spLocks/>
            </p:cNvSpPr>
            <p:nvPr/>
          </p:nvSpPr>
          <p:spPr bwMode="auto">
            <a:xfrm>
              <a:off x="2456429" y="305189"/>
              <a:ext cx="546573"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4.6 m</a:t>
              </a:r>
              <a:endParaRPr lang="en-US" sz="1600" dirty="0">
                <a:cs typeface="Gill Sans Light" charset="0"/>
              </a:endParaRPr>
            </a:p>
          </p:txBody>
        </p:sp>
        <p:sp>
          <p:nvSpPr>
            <p:cNvPr id="98" name="Line 36"/>
            <p:cNvSpPr>
              <a:spLocks noChangeShapeType="1"/>
            </p:cNvSpPr>
            <p:nvPr/>
          </p:nvSpPr>
          <p:spPr bwMode="auto">
            <a:xfrm flipH="1">
              <a:off x="3986768" y="482146"/>
              <a:ext cx="177905"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99" name="Line 37"/>
            <p:cNvSpPr>
              <a:spLocks noChangeShapeType="1"/>
            </p:cNvSpPr>
            <p:nvPr/>
          </p:nvSpPr>
          <p:spPr bwMode="auto">
            <a:xfrm flipH="1">
              <a:off x="335231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0" name="AutoShape 38"/>
            <p:cNvSpPr>
              <a:spLocks/>
            </p:cNvSpPr>
            <p:nvPr/>
          </p:nvSpPr>
          <p:spPr bwMode="auto">
            <a:xfrm>
              <a:off x="3521348" y="305189"/>
              <a:ext cx="546573"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3.8 m</a:t>
              </a:r>
              <a:endParaRPr lang="en-US" sz="1600" dirty="0">
                <a:cs typeface="Gill Sans Light" charset="0"/>
              </a:endParaRPr>
            </a:p>
          </p:txBody>
        </p:sp>
        <p:sp>
          <p:nvSpPr>
            <p:cNvPr id="101" name="Line 39"/>
            <p:cNvSpPr>
              <a:spLocks noChangeShapeType="1"/>
            </p:cNvSpPr>
            <p:nvPr/>
          </p:nvSpPr>
          <p:spPr bwMode="auto">
            <a:xfrm flipH="1">
              <a:off x="5015611" y="482146"/>
              <a:ext cx="141466"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2" name="Line 40"/>
            <p:cNvSpPr>
              <a:spLocks noChangeShapeType="1"/>
            </p:cNvSpPr>
            <p:nvPr/>
          </p:nvSpPr>
          <p:spPr bwMode="auto">
            <a:xfrm flipH="1">
              <a:off x="4329715" y="482146"/>
              <a:ext cx="128605"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3" name="AutoShape 41"/>
            <p:cNvSpPr>
              <a:spLocks/>
            </p:cNvSpPr>
            <p:nvPr/>
          </p:nvSpPr>
          <p:spPr bwMode="auto">
            <a:xfrm>
              <a:off x="4579832" y="305189"/>
              <a:ext cx="503705"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39 m</a:t>
              </a:r>
              <a:endParaRPr lang="en-US" sz="1600" dirty="0">
                <a:cs typeface="Gill Sans Light" charset="0"/>
              </a:endParaRPr>
            </a:p>
          </p:txBody>
        </p:sp>
        <p:sp>
          <p:nvSpPr>
            <p:cNvPr id="104" name="Line 42"/>
            <p:cNvSpPr>
              <a:spLocks noChangeShapeType="1"/>
            </p:cNvSpPr>
            <p:nvPr/>
          </p:nvSpPr>
          <p:spPr bwMode="auto">
            <a:xfrm flipH="1">
              <a:off x="6235220" y="482146"/>
              <a:ext cx="177903"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5" name="Line 43"/>
            <p:cNvSpPr>
              <a:spLocks noChangeShapeType="1"/>
            </p:cNvSpPr>
            <p:nvPr/>
          </p:nvSpPr>
          <p:spPr bwMode="auto">
            <a:xfrm flipH="1">
              <a:off x="5487164" y="482146"/>
              <a:ext cx="165044"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6" name="AutoShape 44"/>
            <p:cNvSpPr>
              <a:spLocks/>
            </p:cNvSpPr>
            <p:nvPr/>
          </p:nvSpPr>
          <p:spPr bwMode="auto">
            <a:xfrm>
              <a:off x="569507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cs typeface="Gill Sans" charset="0"/>
                </a:rPr>
                <a:t>56 m</a:t>
              </a:r>
              <a:endParaRPr lang="en-US" sz="1600">
                <a:cs typeface="Gill Sans Light" charset="0"/>
              </a:endParaRPr>
            </a:p>
          </p:txBody>
        </p:sp>
        <p:sp>
          <p:nvSpPr>
            <p:cNvPr id="107" name="Line 45"/>
            <p:cNvSpPr>
              <a:spLocks noChangeShapeType="1"/>
            </p:cNvSpPr>
            <p:nvPr/>
          </p:nvSpPr>
          <p:spPr bwMode="auto">
            <a:xfrm flipH="1">
              <a:off x="7544851" y="482146"/>
              <a:ext cx="252924"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8" name="Line 46"/>
            <p:cNvSpPr>
              <a:spLocks noChangeShapeType="1"/>
            </p:cNvSpPr>
            <p:nvPr/>
          </p:nvSpPr>
          <p:spPr bwMode="auto">
            <a:xfrm flipH="1">
              <a:off x="6629609" y="482146"/>
              <a:ext cx="291506"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09" name="AutoShape 47"/>
            <p:cNvSpPr>
              <a:spLocks/>
            </p:cNvSpPr>
            <p:nvPr/>
          </p:nvSpPr>
          <p:spPr bwMode="auto">
            <a:xfrm>
              <a:off x="6972557" y="305189"/>
              <a:ext cx="503704"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cs typeface="Gill Sans" charset="0"/>
                </a:rPr>
                <a:t>77 m</a:t>
              </a:r>
              <a:endParaRPr lang="en-US" sz="1600">
                <a:cs typeface="Gill Sans Light" charset="0"/>
              </a:endParaRPr>
            </a:p>
          </p:txBody>
        </p:sp>
        <p:sp>
          <p:nvSpPr>
            <p:cNvPr id="110" name="Line 48"/>
            <p:cNvSpPr>
              <a:spLocks noChangeShapeType="1"/>
            </p:cNvSpPr>
            <p:nvPr/>
          </p:nvSpPr>
          <p:spPr bwMode="auto">
            <a:xfrm flipH="1">
              <a:off x="9118123" y="482146"/>
              <a:ext cx="29365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11" name="Line 49"/>
            <p:cNvSpPr>
              <a:spLocks noChangeShapeType="1"/>
            </p:cNvSpPr>
            <p:nvPr/>
          </p:nvSpPr>
          <p:spPr bwMode="auto">
            <a:xfrm flipH="1">
              <a:off x="8089280" y="482146"/>
              <a:ext cx="229347"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64765">
                <a:defRPr/>
              </a:pPr>
              <a:endParaRPr lang="en-US" sz="900">
                <a:latin typeface="Helvetica" charset="0"/>
                <a:cs typeface="Helvetica" charset="0"/>
                <a:sym typeface="Helvetica" charset="0"/>
              </a:endParaRPr>
            </a:p>
          </p:txBody>
        </p:sp>
        <p:sp>
          <p:nvSpPr>
            <p:cNvPr id="112" name="AutoShape 50"/>
            <p:cNvSpPr>
              <a:spLocks/>
            </p:cNvSpPr>
            <p:nvPr/>
          </p:nvSpPr>
          <p:spPr bwMode="auto">
            <a:xfrm>
              <a:off x="8410794" y="305189"/>
              <a:ext cx="598016"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cs typeface="Gill Sans" charset="0"/>
                </a:rPr>
                <a:t>179 m</a:t>
              </a:r>
              <a:endParaRPr lang="en-US" sz="1600">
                <a:cs typeface="Gill Sans Light" charset="0"/>
              </a:endParaRPr>
            </a:p>
          </p:txBody>
        </p:sp>
        <p:sp>
          <p:nvSpPr>
            <p:cNvPr id="113" name="AutoShape 51"/>
            <p:cNvSpPr>
              <a:spLocks/>
            </p:cNvSpPr>
            <p:nvPr/>
          </p:nvSpPr>
          <p:spPr bwMode="auto">
            <a:xfrm rot="16200000">
              <a:off x="1010251"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4" name="AutoShape 52"/>
            <p:cNvSpPr>
              <a:spLocks/>
            </p:cNvSpPr>
            <p:nvPr/>
          </p:nvSpPr>
          <p:spPr bwMode="auto">
            <a:xfrm rot="16200000">
              <a:off x="3042216"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5" name="AutoShape 53"/>
            <p:cNvSpPr>
              <a:spLocks/>
            </p:cNvSpPr>
            <p:nvPr/>
          </p:nvSpPr>
          <p:spPr bwMode="auto">
            <a:xfrm rot="16200000">
              <a:off x="5087042"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6" name="AutoShape 54"/>
            <p:cNvSpPr>
              <a:spLocks/>
            </p:cNvSpPr>
            <p:nvPr/>
          </p:nvSpPr>
          <p:spPr bwMode="auto">
            <a:xfrm rot="16200000">
              <a:off x="6381670"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7" name="AutoShape 55"/>
            <p:cNvSpPr>
              <a:spLocks/>
            </p:cNvSpPr>
            <p:nvPr/>
          </p:nvSpPr>
          <p:spPr bwMode="auto">
            <a:xfrm rot="16200000">
              <a:off x="7792043"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8" name="AutoShape 56"/>
            <p:cNvSpPr>
              <a:spLocks/>
            </p:cNvSpPr>
            <p:nvPr/>
          </p:nvSpPr>
          <p:spPr bwMode="auto">
            <a:xfrm rot="16200000">
              <a:off x="9339594" y="1136948"/>
              <a:ext cx="330833" cy="165044"/>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DDDDDD"/>
                  </a:outerShdw>
                </a:effectLst>
                <a:cs typeface="Gill Sans" charset="0"/>
              </a:endParaRPr>
            </a:p>
          </p:txBody>
        </p:sp>
        <p:sp>
          <p:nvSpPr>
            <p:cNvPr id="119" name="AutoShape 57"/>
            <p:cNvSpPr>
              <a:spLocks/>
            </p:cNvSpPr>
            <p:nvPr/>
          </p:nvSpPr>
          <p:spPr bwMode="auto">
            <a:xfrm>
              <a:off x="803784" y="1372064"/>
              <a:ext cx="685896"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75 keV</a:t>
              </a:r>
              <a:endParaRPr lang="en-US" sz="1600">
                <a:cs typeface="Gill Sans Light" charset="0"/>
              </a:endParaRPr>
            </a:p>
          </p:txBody>
        </p:sp>
        <p:sp>
          <p:nvSpPr>
            <p:cNvPr id="120" name="AutoShape 58"/>
            <p:cNvSpPr>
              <a:spLocks/>
            </p:cNvSpPr>
            <p:nvPr/>
          </p:nvSpPr>
          <p:spPr bwMode="auto">
            <a:xfrm>
              <a:off x="2855040" y="1377193"/>
              <a:ext cx="795211"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3.6 MeV</a:t>
              </a:r>
              <a:endParaRPr lang="en-US" sz="1600">
                <a:cs typeface="Gill Sans Light" charset="0"/>
              </a:endParaRPr>
            </a:p>
          </p:txBody>
        </p:sp>
        <p:sp>
          <p:nvSpPr>
            <p:cNvPr id="121" name="AutoShape 59"/>
            <p:cNvSpPr>
              <a:spLocks/>
            </p:cNvSpPr>
            <p:nvPr/>
          </p:nvSpPr>
          <p:spPr bwMode="auto">
            <a:xfrm>
              <a:off x="4856998" y="1377193"/>
              <a:ext cx="752342"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90 MeV</a:t>
              </a:r>
              <a:endParaRPr lang="en-US" sz="1600">
                <a:cs typeface="Gill Sans Light" charset="0"/>
              </a:endParaRPr>
            </a:p>
          </p:txBody>
        </p:sp>
        <p:sp>
          <p:nvSpPr>
            <p:cNvPr id="122" name="AutoShape 60"/>
            <p:cNvSpPr>
              <a:spLocks/>
            </p:cNvSpPr>
            <p:nvPr/>
          </p:nvSpPr>
          <p:spPr bwMode="auto">
            <a:xfrm>
              <a:off x="6068033" y="1377193"/>
              <a:ext cx="855225"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216 MeV</a:t>
              </a:r>
              <a:endParaRPr lang="en-US" sz="1600">
                <a:cs typeface="Gill Sans Light" charset="0"/>
              </a:endParaRPr>
            </a:p>
          </p:txBody>
        </p:sp>
        <p:sp>
          <p:nvSpPr>
            <p:cNvPr id="123" name="AutoShape 61"/>
            <p:cNvSpPr>
              <a:spLocks/>
            </p:cNvSpPr>
            <p:nvPr/>
          </p:nvSpPr>
          <p:spPr bwMode="auto">
            <a:xfrm>
              <a:off x="7471974" y="1377193"/>
              <a:ext cx="855227"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571 MeV</a:t>
              </a:r>
              <a:endParaRPr lang="en-US" sz="1600">
                <a:cs typeface="Gill Sans Light" charset="0"/>
              </a:endParaRPr>
            </a:p>
          </p:txBody>
        </p:sp>
        <p:sp>
          <p:nvSpPr>
            <p:cNvPr id="124" name="AutoShape 62"/>
            <p:cNvSpPr>
              <a:spLocks/>
            </p:cNvSpPr>
            <p:nvPr/>
          </p:nvSpPr>
          <p:spPr bwMode="auto">
            <a:xfrm>
              <a:off x="8933789" y="1377193"/>
              <a:ext cx="953824" cy="3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200">
                  <a:cs typeface="Gill Sans" charset="0"/>
                </a:rPr>
                <a:t>2000 MeV</a:t>
              </a:r>
              <a:endParaRPr lang="en-US" sz="1600">
                <a:cs typeface="Gill Sans Light" charset="0"/>
              </a:endParaRPr>
            </a:p>
          </p:txBody>
        </p:sp>
        <p:sp>
          <p:nvSpPr>
            <p:cNvPr id="125" name="AutoShape 63"/>
            <p:cNvSpPr>
              <a:spLocks/>
            </p:cNvSpPr>
            <p:nvPr/>
          </p:nvSpPr>
          <p:spPr bwMode="auto">
            <a:xfrm>
              <a:off x="3850271" y="0"/>
              <a:ext cx="956748"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352.21 MHz</a:t>
              </a:r>
              <a:endParaRPr lang="en-US" sz="1600" dirty="0">
                <a:cs typeface="Gill Sans Light" charset="0"/>
              </a:endParaRPr>
            </a:p>
          </p:txBody>
        </p:sp>
        <p:sp>
          <p:nvSpPr>
            <p:cNvPr id="126" name="AutoShape 64"/>
            <p:cNvSpPr>
              <a:spLocks/>
            </p:cNvSpPr>
            <p:nvPr/>
          </p:nvSpPr>
          <p:spPr bwMode="auto">
            <a:xfrm>
              <a:off x="7529851" y="0"/>
              <a:ext cx="1052422" cy="318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cs typeface="Gill Sans" charset="0"/>
                </a:rPr>
                <a:t>704.42 MHz</a:t>
              </a:r>
              <a:endParaRPr lang="en-US" sz="1600" dirty="0">
                <a:cs typeface="Gill Sans Light" charset="0"/>
              </a:endParaRPr>
            </a:p>
          </p:txBody>
        </p:sp>
        <p:sp>
          <p:nvSpPr>
            <p:cNvPr id="127" name="AutoShape 65"/>
            <p:cNvSpPr>
              <a:spLocks/>
            </p:cNvSpPr>
            <p:nvPr/>
          </p:nvSpPr>
          <p:spPr bwMode="auto">
            <a:xfrm flipH="1">
              <a:off x="2222731" y="64116"/>
              <a:ext cx="1588276" cy="189781"/>
            </a:xfrm>
            <a:prstGeom prst="rightArrow">
              <a:avLst>
                <a:gd name="adj1" fmla="val 50824"/>
                <a:gd name="adj2" fmla="val 213349"/>
              </a:avLst>
            </a:prstGeom>
            <a:solidFill>
              <a:srgbClr val="91919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000000"/>
                  </a:outerShdw>
                </a:effectLst>
                <a:cs typeface="Gill Sans" charset="0"/>
              </a:endParaRPr>
            </a:p>
          </p:txBody>
        </p:sp>
        <p:sp>
          <p:nvSpPr>
            <p:cNvPr id="128" name="AutoShape 66"/>
            <p:cNvSpPr>
              <a:spLocks/>
            </p:cNvSpPr>
            <p:nvPr/>
          </p:nvSpPr>
          <p:spPr bwMode="auto">
            <a:xfrm>
              <a:off x="8496531" y="64116"/>
              <a:ext cx="925959" cy="189781"/>
            </a:xfrm>
            <a:prstGeom prst="rightArrow">
              <a:avLst>
                <a:gd name="adj1" fmla="val 50824"/>
                <a:gd name="adj2" fmla="val 213322"/>
              </a:avLst>
            </a:prstGeom>
            <a:solidFill>
              <a:srgbClr val="91919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000000"/>
                  </a:outerShdw>
                </a:effectLst>
                <a:cs typeface="Gill Sans" charset="0"/>
              </a:endParaRPr>
            </a:p>
          </p:txBody>
        </p:sp>
        <p:sp>
          <p:nvSpPr>
            <p:cNvPr id="129" name="AutoShape 67"/>
            <p:cNvSpPr>
              <a:spLocks/>
            </p:cNvSpPr>
            <p:nvPr/>
          </p:nvSpPr>
          <p:spPr bwMode="auto">
            <a:xfrm flipH="1">
              <a:off x="6591028" y="64116"/>
              <a:ext cx="940962" cy="189781"/>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000000"/>
                  </a:outerShdw>
                </a:effectLst>
                <a:cs typeface="Gill Sans" charset="0"/>
              </a:endParaRPr>
            </a:p>
          </p:txBody>
        </p:sp>
        <p:sp>
          <p:nvSpPr>
            <p:cNvPr id="130" name="AutoShape 68"/>
            <p:cNvSpPr>
              <a:spLocks/>
            </p:cNvSpPr>
            <p:nvPr/>
          </p:nvSpPr>
          <p:spPr bwMode="auto">
            <a:xfrm>
              <a:off x="4826990" y="64116"/>
              <a:ext cx="1598994" cy="189781"/>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3200">
                <a:solidFill>
                  <a:srgbClr val="FFFFFF"/>
                </a:solidFill>
                <a:effectLst>
                  <a:outerShdw blurRad="38100" dist="38100" dir="2700000" algn="tl">
                    <a:srgbClr val="000000"/>
                  </a:outerShdw>
                </a:effectLst>
                <a:cs typeface="Gill Sans" charset="0"/>
              </a:endParaRPr>
            </a:p>
          </p:txBody>
        </p:sp>
      </p:grpSp>
      <p:sp>
        <p:nvSpPr>
          <p:cNvPr id="132" name="Right Arrow 131"/>
          <p:cNvSpPr/>
          <p:nvPr/>
        </p:nvSpPr>
        <p:spPr>
          <a:xfrm>
            <a:off x="4289432" y="2435486"/>
            <a:ext cx="690563" cy="768350"/>
          </a:xfrm>
          <a:prstGeom prst="rightArrow">
            <a:avLst/>
          </a:prstGeom>
        </p:spPr>
        <p:style>
          <a:lnRef idx="1">
            <a:schemeClr val="accent1"/>
          </a:lnRef>
          <a:fillRef idx="3">
            <a:schemeClr val="accent1"/>
          </a:fillRef>
          <a:effectRef idx="2">
            <a:schemeClr val="accent1"/>
          </a:effectRef>
          <a:fontRef idx="minor">
            <a:schemeClr val="lt1"/>
          </a:fontRef>
        </p:style>
        <p:txBody>
          <a:bodyPr lIns="97269" tIns="48636" rIns="97269" bIns="48636" anchor="ctr"/>
          <a:lstStyle/>
          <a:p>
            <a:pPr>
              <a:defRPr/>
            </a:pPr>
            <a:endParaRPr lang="en-US"/>
          </a:p>
        </p:txBody>
      </p:sp>
      <p:sp>
        <p:nvSpPr>
          <p:cNvPr id="3" name="Down Arrow Callout 2"/>
          <p:cNvSpPr/>
          <p:nvPr/>
        </p:nvSpPr>
        <p:spPr>
          <a:xfrm>
            <a:off x="5940152" y="4869160"/>
            <a:ext cx="1008112" cy="1368152"/>
          </a:xfrm>
          <a:prstGeom prst="downArrowCallout">
            <a:avLst/>
          </a:prstGeom>
          <a:gradFill flip="none" rotWithShape="1">
            <a:gsLst>
              <a:gs pos="0">
                <a:schemeClr val="accent1">
                  <a:shade val="51000"/>
                  <a:satMod val="130000"/>
                  <a:alpha val="32000"/>
                </a:schemeClr>
              </a:gs>
              <a:gs pos="80000">
                <a:schemeClr val="accent1">
                  <a:shade val="93000"/>
                  <a:satMod val="130000"/>
                  <a:alpha val="32000"/>
                </a:schemeClr>
              </a:gs>
              <a:gs pos="100000">
                <a:schemeClr val="accent1">
                  <a:shade val="94000"/>
                  <a:satMod val="135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 name="TextBox 4"/>
          <p:cNvSpPr txBox="1"/>
          <p:nvPr/>
        </p:nvSpPr>
        <p:spPr>
          <a:xfrm>
            <a:off x="5169520" y="6250013"/>
            <a:ext cx="2592288" cy="461665"/>
          </a:xfrm>
          <a:prstGeom prst="rect">
            <a:avLst/>
          </a:prstGeom>
          <a:noFill/>
          <a:ln>
            <a:solidFill>
              <a:srgbClr val="4F81BD"/>
            </a:solidFill>
          </a:ln>
        </p:spPr>
        <p:txBody>
          <a:bodyPr wrap="square" lIns="91430" tIns="45716" rIns="91430" bIns="45716" rtlCol="0">
            <a:spAutoFit/>
          </a:bodyPr>
          <a:lstStyle/>
          <a:p>
            <a:r>
              <a:rPr lang="en-US" sz="1200" dirty="0"/>
              <a:t>RF sources for HB part is the scope contingency for accelerator</a:t>
            </a:r>
          </a:p>
        </p:txBody>
      </p:sp>
      <p:sp>
        <p:nvSpPr>
          <p:cNvPr id="6" name="TextBox 5"/>
          <p:cNvSpPr txBox="1"/>
          <p:nvPr/>
        </p:nvSpPr>
        <p:spPr>
          <a:xfrm>
            <a:off x="611560" y="5818039"/>
            <a:ext cx="3384376" cy="936313"/>
          </a:xfrm>
          <a:prstGeom prst="rect">
            <a:avLst/>
          </a:prstGeom>
          <a:noFill/>
          <a:ln>
            <a:solidFill>
              <a:srgbClr val="008000"/>
            </a:solidFill>
          </a:ln>
        </p:spPr>
        <p:txBody>
          <a:bodyPr wrap="square" lIns="91430" tIns="45716" rIns="91430" bIns="45716" rtlCol="0">
            <a:spAutoFit/>
          </a:bodyPr>
          <a:lstStyle/>
          <a:p>
            <a:pPr marL="285722" indent="-285722">
              <a:buFont typeface="Arial"/>
              <a:buChar char="•"/>
            </a:pPr>
            <a:r>
              <a:rPr lang="en-US" dirty="0" smtClean="0"/>
              <a:t>First beam at 572 MeV in June 2019</a:t>
            </a:r>
          </a:p>
          <a:p>
            <a:pPr marL="285722" indent="-285722">
              <a:buFont typeface="Arial"/>
              <a:buChar char="•"/>
            </a:pPr>
            <a:r>
              <a:rPr lang="en-US" dirty="0" smtClean="0"/>
              <a:t>5 MW capacity for 2023</a:t>
            </a:r>
            <a:endParaRPr lang="en-US" dirty="0"/>
          </a:p>
        </p:txBody>
      </p:sp>
    </p:spTree>
    <p:extLst>
      <p:ext uri="{BB962C8B-B14F-4D97-AF65-F5344CB8AC3E}">
        <p14:creationId xmlns:p14="http://schemas.microsoft.com/office/powerpoint/2010/main" val="49827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19" y="185248"/>
            <a:ext cx="7886700" cy="994172"/>
          </a:xfrm>
        </p:spPr>
        <p:txBody>
          <a:bodyPr/>
          <a:lstStyle/>
          <a:p>
            <a:r>
              <a:rPr lang="en-US" dirty="0" smtClean="0"/>
              <a:t>Beam Dynamics (Design)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1" y="3535789"/>
            <a:ext cx="3898718" cy="23602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034" y="3478396"/>
            <a:ext cx="4267994" cy="2452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034" y="1131094"/>
            <a:ext cx="4267994" cy="2443884"/>
          </a:xfrm>
          <a:prstGeom prst="rect">
            <a:avLst/>
          </a:prstGeom>
        </p:spPr>
      </p:pic>
      <p:sp>
        <p:nvSpPr>
          <p:cNvPr id="7" name="TextBox 6"/>
          <p:cNvSpPr txBox="1"/>
          <p:nvPr/>
        </p:nvSpPr>
        <p:spPr>
          <a:xfrm>
            <a:off x="5504214" y="1342114"/>
            <a:ext cx="2938625" cy="300082"/>
          </a:xfrm>
          <a:prstGeom prst="rect">
            <a:avLst/>
          </a:prstGeom>
          <a:noFill/>
        </p:spPr>
        <p:txBody>
          <a:bodyPr wrap="none" rtlCol="0">
            <a:spAutoFit/>
          </a:bodyPr>
          <a:lstStyle/>
          <a:p>
            <a:r>
              <a:rPr lang="en-US" sz="1350" dirty="0"/>
              <a:t>Phase advance per meter </a:t>
            </a:r>
            <a:r>
              <a:rPr lang="en-US" sz="1350"/>
              <a:t>is continuous</a:t>
            </a:r>
          </a:p>
        </p:txBody>
      </p:sp>
      <p:sp>
        <p:nvSpPr>
          <p:cNvPr id="8" name="TextBox 7"/>
          <p:cNvSpPr txBox="1"/>
          <p:nvPr/>
        </p:nvSpPr>
        <p:spPr>
          <a:xfrm>
            <a:off x="5897880" y="3785998"/>
            <a:ext cx="1920240" cy="507831"/>
          </a:xfrm>
          <a:prstGeom prst="rect">
            <a:avLst/>
          </a:prstGeom>
          <a:noFill/>
        </p:spPr>
        <p:txBody>
          <a:bodyPr wrap="square" rtlCol="0">
            <a:spAutoFit/>
          </a:bodyPr>
          <a:lstStyle/>
          <a:p>
            <a:r>
              <a:rPr lang="en-US" sz="1350" dirty="0"/>
              <a:t>Phase advance period is limited to 90 degrees</a:t>
            </a:r>
          </a:p>
        </p:txBody>
      </p:sp>
      <p:sp>
        <p:nvSpPr>
          <p:cNvPr id="9" name="TextBox 8"/>
          <p:cNvSpPr txBox="1"/>
          <p:nvPr/>
        </p:nvSpPr>
        <p:spPr>
          <a:xfrm>
            <a:off x="1753689" y="4345033"/>
            <a:ext cx="2174966" cy="507831"/>
          </a:xfrm>
          <a:prstGeom prst="rect">
            <a:avLst/>
          </a:prstGeom>
          <a:noFill/>
        </p:spPr>
        <p:txBody>
          <a:bodyPr wrap="square" rtlCol="0">
            <a:spAutoFit/>
          </a:bodyPr>
          <a:lstStyle/>
          <a:p>
            <a:r>
              <a:rPr lang="en-US" sz="1350" dirty="0"/>
              <a:t>Sync Phase is above 20 in Spoke </a:t>
            </a:r>
            <a:r>
              <a:rPr lang="en-US" sz="1350"/>
              <a:t>and above 15 in MBL</a:t>
            </a:r>
          </a:p>
        </p:txBody>
      </p:sp>
      <p:sp>
        <p:nvSpPr>
          <p:cNvPr id="10" name="Rectangle 9"/>
          <p:cNvSpPr/>
          <p:nvPr/>
        </p:nvSpPr>
        <p:spPr>
          <a:xfrm>
            <a:off x="7236296" y="1804890"/>
            <a:ext cx="1493912" cy="923330"/>
          </a:xfrm>
          <a:prstGeom prst="rect">
            <a:avLst/>
          </a:prstGeom>
        </p:spPr>
        <p:txBody>
          <a:bodyPr wrap="square">
            <a:spAutoFit/>
          </a:bodyPr>
          <a:lstStyle/>
          <a:p>
            <a:r>
              <a:rPr lang="en-US" dirty="0" smtClean="0">
                <a:solidFill>
                  <a:srgbClr val="00B050"/>
                </a:solidFill>
              </a:rPr>
              <a:t>Longitudinal</a:t>
            </a:r>
            <a:endParaRPr lang="en-US" dirty="0">
              <a:solidFill>
                <a:srgbClr val="00B050"/>
              </a:solidFill>
            </a:endParaRPr>
          </a:p>
          <a:p>
            <a:r>
              <a:rPr lang="en-US" dirty="0" smtClean="0">
                <a:solidFill>
                  <a:srgbClr val="0070C0"/>
                </a:solidFill>
              </a:rPr>
              <a:t>Horizontal</a:t>
            </a:r>
            <a:endParaRPr lang="en-US" dirty="0">
              <a:solidFill>
                <a:srgbClr val="0070C0"/>
              </a:solidFill>
            </a:endParaRPr>
          </a:p>
          <a:p>
            <a:r>
              <a:rPr lang="en-US" dirty="0" smtClean="0">
                <a:solidFill>
                  <a:srgbClr val="FF0000"/>
                </a:solidFill>
              </a:rPr>
              <a:t>Vertical</a:t>
            </a:r>
            <a:endParaRPr lang="en-US" dirty="0">
              <a:solidFill>
                <a:srgbClr val="FF0000"/>
              </a:solidFill>
            </a:endParaRPr>
          </a:p>
        </p:txBody>
      </p:sp>
    </p:spTree>
    <p:extLst>
      <p:ext uri="{BB962C8B-B14F-4D97-AF65-F5344CB8AC3E}">
        <p14:creationId xmlns:p14="http://schemas.microsoft.com/office/powerpoint/2010/main" val="80145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Dynamics (Envelopes)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008" y="2699113"/>
            <a:ext cx="5970270" cy="3301637"/>
          </a:xfrm>
          <a:prstGeom prst="rect">
            <a:avLst/>
          </a:prstGeom>
        </p:spPr>
      </p:pic>
      <p:sp>
        <p:nvSpPr>
          <p:cNvPr id="4" name="TextBox 3"/>
          <p:cNvSpPr txBox="1"/>
          <p:nvPr/>
        </p:nvSpPr>
        <p:spPr>
          <a:xfrm>
            <a:off x="628650" y="2125267"/>
            <a:ext cx="5906045" cy="507831"/>
          </a:xfrm>
          <a:prstGeom prst="rect">
            <a:avLst/>
          </a:prstGeom>
          <a:noFill/>
        </p:spPr>
        <p:txBody>
          <a:bodyPr wrap="square" rtlCol="0">
            <a:spAutoFit/>
          </a:bodyPr>
          <a:lstStyle/>
          <a:p>
            <a:r>
              <a:rPr lang="en-US" sz="1350" dirty="0"/>
              <a:t>The lattice is adjusted to the input beam from DTL, and the phase advance in the extended </a:t>
            </a:r>
            <a:r>
              <a:rPr lang="en-US" sz="1350" dirty="0" err="1"/>
              <a:t>transferline</a:t>
            </a:r>
            <a:r>
              <a:rPr lang="en-US" sz="1350" dirty="0"/>
              <a:t> is adjusted to match the lower energy beam to the dogleg</a:t>
            </a:r>
          </a:p>
        </p:txBody>
      </p:sp>
    </p:spTree>
    <p:extLst>
      <p:ext uri="{BB962C8B-B14F-4D97-AF65-F5344CB8AC3E}">
        <p14:creationId xmlns:p14="http://schemas.microsoft.com/office/powerpoint/2010/main" val="834201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Dynamics (Dispersion)</a:t>
            </a:r>
            <a:endParaRPr lang="en-US" dirty="0"/>
          </a:p>
        </p:txBody>
      </p:sp>
      <p:sp>
        <p:nvSpPr>
          <p:cNvPr id="4" name="TextBox 3"/>
          <p:cNvSpPr txBox="1"/>
          <p:nvPr/>
        </p:nvSpPr>
        <p:spPr>
          <a:xfrm>
            <a:off x="628650" y="2125266"/>
            <a:ext cx="5906045" cy="300082"/>
          </a:xfrm>
          <a:prstGeom prst="rect">
            <a:avLst/>
          </a:prstGeom>
          <a:noFill/>
        </p:spPr>
        <p:txBody>
          <a:bodyPr wrap="square" rtlCol="0">
            <a:spAutoFit/>
          </a:bodyPr>
          <a:lstStyle/>
          <a:p>
            <a:r>
              <a:rPr lang="en-US" sz="1350" dirty="0"/>
              <a:t>The Dogleg quads are adjusted to make it </a:t>
            </a:r>
            <a:r>
              <a:rPr lang="en-US" sz="1350" dirty="0" err="1"/>
              <a:t>achromat</a:t>
            </a:r>
            <a:endParaRPr lang="en-US" sz="13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9439"/>
            <a:ext cx="9144000" cy="1801451"/>
          </a:xfrm>
          <a:prstGeom prst="rect">
            <a:avLst/>
          </a:prstGeom>
        </p:spPr>
      </p:pic>
    </p:spTree>
    <p:extLst>
      <p:ext uri="{BB962C8B-B14F-4D97-AF65-F5344CB8AC3E}">
        <p14:creationId xmlns:p14="http://schemas.microsoft.com/office/powerpoint/2010/main" val="164616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Dynamics (Input beam from DTL)</a:t>
            </a:r>
            <a:endParaRPr lang="en-US" dirty="0"/>
          </a:p>
        </p:txBody>
      </p:sp>
      <p:sp>
        <p:nvSpPr>
          <p:cNvPr id="4" name="TextBox 3"/>
          <p:cNvSpPr txBox="1"/>
          <p:nvPr/>
        </p:nvSpPr>
        <p:spPr>
          <a:xfrm>
            <a:off x="628650" y="2125266"/>
            <a:ext cx="5906045" cy="507831"/>
          </a:xfrm>
          <a:prstGeom prst="rect">
            <a:avLst/>
          </a:prstGeom>
          <a:noFill/>
        </p:spPr>
        <p:txBody>
          <a:bodyPr wrap="square" rtlCol="0">
            <a:spAutoFit/>
          </a:bodyPr>
          <a:lstStyle/>
          <a:p>
            <a:r>
              <a:rPr lang="en-US" sz="1350" dirty="0"/>
              <a:t>The beam tracked from the RFQ input to the end of the DTL is used for simulations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213" y="2583666"/>
            <a:ext cx="4422322" cy="3338707"/>
          </a:xfrm>
          <a:prstGeom prst="rect">
            <a:avLst/>
          </a:prstGeom>
        </p:spPr>
      </p:pic>
    </p:spTree>
    <p:extLst>
      <p:ext uri="{BB962C8B-B14F-4D97-AF65-F5344CB8AC3E}">
        <p14:creationId xmlns:p14="http://schemas.microsoft.com/office/powerpoint/2010/main" val="1505462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density with errors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176999"/>
            <a:ext cx="4283968" cy="23266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6999"/>
            <a:ext cx="4456761" cy="24397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579876"/>
            <a:ext cx="4277249" cy="23481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579876"/>
            <a:ext cx="4283968" cy="2349943"/>
          </a:xfrm>
          <a:prstGeom prst="rect">
            <a:avLst/>
          </a:prstGeom>
        </p:spPr>
      </p:pic>
    </p:spTree>
    <p:extLst>
      <p:ext uri="{BB962C8B-B14F-4D97-AF65-F5344CB8AC3E}">
        <p14:creationId xmlns:p14="http://schemas.microsoft.com/office/powerpoint/2010/main" val="78854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LLRF, Polish Electronic Group (PEG)</a:t>
            </a:r>
            <a:endParaRPr lang="sv-SE" dirty="0"/>
          </a:p>
        </p:txBody>
      </p:sp>
      <p:sp>
        <p:nvSpPr>
          <p:cNvPr id="3" name="Content Placeholder 2"/>
          <p:cNvSpPr>
            <a:spLocks noGrp="1"/>
          </p:cNvSpPr>
          <p:nvPr>
            <p:ph idx="1"/>
          </p:nvPr>
        </p:nvSpPr>
        <p:spPr/>
        <p:txBody>
          <a:bodyPr>
            <a:normAutofit lnSpcReduction="10000"/>
          </a:bodyPr>
          <a:lstStyle/>
          <a:p>
            <a:r>
              <a:rPr lang="en-US" dirty="0" smtClean="0"/>
              <a:t>Deliver 44 completed high beta LLRF systems</a:t>
            </a:r>
          </a:p>
          <a:p>
            <a:r>
              <a:rPr lang="en-US" dirty="0" smtClean="0"/>
              <a:t>Keep full delivery of PEG hardware for 84  HB systems</a:t>
            </a:r>
          </a:p>
          <a:p>
            <a:r>
              <a:rPr lang="en-US" dirty="0" smtClean="0"/>
              <a:t>Do not assemble 40 last LLRF systems (deferral ca 400 k€ in-kind)</a:t>
            </a:r>
          </a:p>
          <a:p>
            <a:r>
              <a:rPr lang="en-US" dirty="0" smtClean="0"/>
              <a:t>Do not buy last 40 COTS LLRF hardware (deferral tbc cash)</a:t>
            </a:r>
          </a:p>
          <a:p>
            <a:r>
              <a:rPr lang="en-US" dirty="0" smtClean="0"/>
              <a:t>Reassign task: Electron pick-up to be made by PEG, cost ca 500 k€ for the whole </a:t>
            </a:r>
            <a:r>
              <a:rPr lang="en-US" dirty="0" err="1" smtClean="0"/>
              <a:t>linac</a:t>
            </a:r>
            <a:r>
              <a:rPr lang="en-US" dirty="0" smtClean="0"/>
              <a:t> except the last 40 </a:t>
            </a:r>
            <a:r>
              <a:rPr lang="en-US" dirty="0" err="1" smtClean="0"/>
              <a:t>cavitites</a:t>
            </a:r>
            <a:r>
              <a:rPr lang="en-US" dirty="0" smtClean="0"/>
              <a:t> (impacts 1000 k€ on CR 11.000066.1)</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25</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936672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distribution system, </a:t>
            </a:r>
            <a:r>
              <a:rPr lang="en-US" dirty="0" err="1" smtClean="0"/>
              <a:t>Huddersfield</a:t>
            </a:r>
            <a:r>
              <a:rPr lang="en-US" dirty="0" smtClean="0"/>
              <a:t> </a:t>
            </a:r>
            <a:r>
              <a:rPr lang="en-US" dirty="0" err="1" smtClean="0"/>
              <a:t>Univ</a:t>
            </a:r>
            <a:endParaRPr lang="sv-SE" dirty="0"/>
          </a:p>
        </p:txBody>
      </p:sp>
      <p:sp>
        <p:nvSpPr>
          <p:cNvPr id="3" name="Content Placeholder 2"/>
          <p:cNvSpPr>
            <a:spLocks noGrp="1"/>
          </p:cNvSpPr>
          <p:nvPr>
            <p:ph idx="1"/>
          </p:nvPr>
        </p:nvSpPr>
        <p:spPr>
          <a:xfrm>
            <a:off x="457200" y="1600200"/>
            <a:ext cx="8229600" cy="4924168"/>
          </a:xfrm>
        </p:spPr>
        <p:txBody>
          <a:bodyPr/>
          <a:lstStyle/>
          <a:p>
            <a:r>
              <a:rPr lang="en-US" dirty="0" smtClean="0"/>
              <a:t>Deliver 44 complete high beta RFDS</a:t>
            </a:r>
          </a:p>
          <a:p>
            <a:r>
              <a:rPr lang="en-US" dirty="0" smtClean="0"/>
              <a:t>Deliver complete stub RFDS (to be installed first)</a:t>
            </a:r>
          </a:p>
          <a:p>
            <a:r>
              <a:rPr lang="en-US" dirty="0" smtClean="0"/>
              <a:t>40 fewer sets circulator/load (deferral 1750 k€ IK)</a:t>
            </a:r>
          </a:p>
          <a:p>
            <a:r>
              <a:rPr lang="en-US" dirty="0" smtClean="0"/>
              <a:t>40 fewer kits arc detectors/shutter switches (deferral 800 k€ IK)</a:t>
            </a:r>
          </a:p>
          <a:p>
            <a:r>
              <a:rPr lang="en-US" dirty="0" smtClean="0"/>
              <a:t>Waveguides, directional couplers, bellows awarded</a:t>
            </a:r>
          </a:p>
          <a:p>
            <a:r>
              <a:rPr lang="en-US" dirty="0" smtClean="0"/>
              <a:t>Reassign UK to buy cavity coupler arc detectors for all except the last 40 cavities (Impacts 900 k€ on CR 11.000066.1)</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26</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596398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Interlock systems, MTA </a:t>
            </a:r>
            <a:r>
              <a:rPr lang="en-US" dirty="0" err="1" smtClean="0"/>
              <a:t>Atomki</a:t>
            </a:r>
            <a:endParaRPr lang="sv-SE" dirty="0"/>
          </a:p>
        </p:txBody>
      </p:sp>
      <p:sp>
        <p:nvSpPr>
          <p:cNvPr id="3" name="Content Placeholder 2"/>
          <p:cNvSpPr>
            <a:spLocks noGrp="1"/>
          </p:cNvSpPr>
          <p:nvPr>
            <p:ph idx="1"/>
          </p:nvPr>
        </p:nvSpPr>
        <p:spPr/>
        <p:txBody>
          <a:bodyPr/>
          <a:lstStyle/>
          <a:p>
            <a:r>
              <a:rPr lang="en-US" dirty="0" smtClean="0"/>
              <a:t>Deliver 44 complete high beta interlock systems</a:t>
            </a:r>
          </a:p>
          <a:p>
            <a:r>
              <a:rPr lang="en-US" dirty="0" smtClean="0"/>
              <a:t>40 fewer systems (deferral 1040 k€ IK estimated, budget for contribution is being revised)</a:t>
            </a:r>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27</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8349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IFJ PAN Krakow</a:t>
            </a:r>
            <a:endParaRPr lang="sv-SE" dirty="0"/>
          </a:p>
        </p:txBody>
      </p:sp>
      <p:sp>
        <p:nvSpPr>
          <p:cNvPr id="3" name="Content Placeholder 2"/>
          <p:cNvSpPr>
            <a:spLocks noGrp="1"/>
          </p:cNvSpPr>
          <p:nvPr>
            <p:ph idx="1"/>
          </p:nvPr>
        </p:nvSpPr>
        <p:spPr/>
        <p:txBody>
          <a:bodyPr/>
          <a:lstStyle/>
          <a:p>
            <a:r>
              <a:rPr lang="en-US" dirty="0" smtClean="0"/>
              <a:t>Install 40 less RFDS in gallery (deferral 411 k€ IK)</a:t>
            </a:r>
          </a:p>
          <a:p>
            <a:r>
              <a:rPr lang="en-US" dirty="0" smtClean="0"/>
              <a:t>Defer installation of 40 last is estimated to</a:t>
            </a:r>
          </a:p>
          <a:p>
            <a:pPr lvl="1"/>
            <a:r>
              <a:rPr lang="en-US" dirty="0" smtClean="0"/>
              <a:t>IOT/Klystron (514 k€)</a:t>
            </a:r>
          </a:p>
          <a:p>
            <a:pPr lvl="1"/>
            <a:r>
              <a:rPr lang="en-US" dirty="0" smtClean="0"/>
              <a:t>Modulator 10 last (93 k€)</a:t>
            </a:r>
          </a:p>
          <a:p>
            <a:pPr lvl="1"/>
            <a:r>
              <a:rPr lang="en-US" dirty="0" smtClean="0"/>
              <a:t>LLRF installation (21 k€)</a:t>
            </a:r>
          </a:p>
          <a:p>
            <a:pPr lvl="1"/>
            <a:r>
              <a:rPr lang="en-US" dirty="0" smtClean="0"/>
              <a:t>Interlock (103 k€)</a:t>
            </a:r>
          </a:p>
          <a:p>
            <a:r>
              <a:rPr lang="en-US" dirty="0" smtClean="0"/>
              <a:t>Not yet discussed – frees up IFJ PAN manpower for other work</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73942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a:xfrm>
            <a:off x="457200" y="1600200"/>
            <a:ext cx="8229600" cy="4997152"/>
          </a:xfrm>
        </p:spPr>
        <p:txBody>
          <a:bodyPr>
            <a:noAutofit/>
          </a:bodyPr>
          <a:lstStyle/>
          <a:p>
            <a:pPr marL="0" indent="0">
              <a:buNone/>
            </a:pPr>
            <a:r>
              <a:rPr lang="en-GB" sz="1600" dirty="0"/>
              <a:t>It is worth reviewing the logic of not choosing certain items</a:t>
            </a:r>
            <a:r>
              <a:rPr lang="en-GB" sz="1600" dirty="0" smtClean="0"/>
              <a:t>:</a:t>
            </a:r>
            <a:endParaRPr lang="en-US" sz="1600" dirty="0"/>
          </a:p>
          <a:p>
            <a:pPr lvl="0"/>
            <a:r>
              <a:rPr lang="en-GB" sz="1600" dirty="0"/>
              <a:t>Moving to uncooled racks was not chosen </a:t>
            </a:r>
          </a:p>
          <a:p>
            <a:pPr lvl="1"/>
            <a:r>
              <a:rPr lang="en-GB" sz="1200" dirty="0" smtClean="0"/>
              <a:t>Rack </a:t>
            </a:r>
            <a:r>
              <a:rPr lang="en-GB" sz="1200" dirty="0"/>
              <a:t>procurement is already underway and stopping the process would add schedule delay with a resultant cost increase. </a:t>
            </a:r>
            <a:endParaRPr lang="en-GB" sz="1200" dirty="0" smtClean="0"/>
          </a:p>
          <a:p>
            <a:pPr lvl="1"/>
            <a:r>
              <a:rPr lang="en-GB" sz="1200" dirty="0" smtClean="0"/>
              <a:t>Additionally</a:t>
            </a:r>
            <a:r>
              <a:rPr lang="en-GB" sz="1200" dirty="0"/>
              <a:t>, a number of racks, roughly 4 – 5 per row would still need water cooling to meet the operating temperature requirements of the equipment they contain. These separate water cooled racks will cost more than the rack design currently chosen. These factors along with the relatively small amount of savings envisioned resulted in this item not being chosen.</a:t>
            </a:r>
            <a:endParaRPr lang="en-US" sz="1200" dirty="0"/>
          </a:p>
          <a:p>
            <a:pPr lvl="0"/>
            <a:r>
              <a:rPr lang="en-GB" sz="1600" dirty="0"/>
              <a:t>Eliminating full testing of </a:t>
            </a:r>
            <a:r>
              <a:rPr lang="en-GB" sz="1600" dirty="0" err="1"/>
              <a:t>cryomodules</a:t>
            </a:r>
            <a:r>
              <a:rPr lang="en-GB" sz="1600" dirty="0"/>
              <a:t> prior to installation into the tunnel was not </a:t>
            </a:r>
            <a:r>
              <a:rPr lang="en-GB" sz="1600" dirty="0" smtClean="0"/>
              <a:t>chosen</a:t>
            </a:r>
          </a:p>
          <a:p>
            <a:pPr lvl="1"/>
            <a:r>
              <a:rPr lang="en-GB" sz="1200" dirty="0" smtClean="0"/>
              <a:t>As the adverse </a:t>
            </a:r>
            <a:r>
              <a:rPr lang="en-GB" sz="1200" dirty="0"/>
              <a:t>impact this would have on schedule and technical risk. </a:t>
            </a:r>
          </a:p>
          <a:p>
            <a:pPr lvl="1"/>
            <a:r>
              <a:rPr lang="en-GB" sz="1200" dirty="0" smtClean="0"/>
              <a:t>Additionally</a:t>
            </a:r>
            <a:r>
              <a:rPr lang="en-GB" sz="1200" dirty="0"/>
              <a:t>, no real cost savings is possible from eliminating the testing of spoke cavity </a:t>
            </a:r>
            <a:r>
              <a:rPr lang="en-GB" sz="1200" dirty="0" err="1"/>
              <a:t>cryomodules</a:t>
            </a:r>
            <a:r>
              <a:rPr lang="en-GB" sz="1200" dirty="0"/>
              <a:t> at Uppsala University due to the presence of an existing signed contract which largely already been paid for in cash from ESS.</a:t>
            </a:r>
            <a:endParaRPr lang="en-US" sz="1200" dirty="0"/>
          </a:p>
          <a:p>
            <a:pPr lvl="0"/>
            <a:r>
              <a:rPr lang="en-GB" sz="1600" dirty="0"/>
              <a:t>Powering more than one cavity with a single klystron was not chosen </a:t>
            </a:r>
            <a:r>
              <a:rPr lang="en-GB" sz="1600" dirty="0" smtClean="0"/>
              <a:t>(today) due </a:t>
            </a:r>
            <a:r>
              <a:rPr lang="en-GB" sz="1600" dirty="0"/>
              <a:t>to the technical difficulties associated with such an </a:t>
            </a:r>
            <a:r>
              <a:rPr lang="en-GB" sz="1600" dirty="0" smtClean="0"/>
              <a:t>approach. We consider the proposal a “safe” option but we will continue to study alternatives which could save more money.</a:t>
            </a:r>
          </a:p>
          <a:p>
            <a:pPr lvl="1"/>
            <a:r>
              <a:rPr lang="en-GB" sz="1200" dirty="0" smtClean="0"/>
              <a:t>The TAC wants to get involved</a:t>
            </a:r>
          </a:p>
          <a:p>
            <a:pPr lvl="0"/>
            <a:r>
              <a:rPr lang="en-GB" sz="1600" dirty="0" smtClean="0"/>
              <a:t>Current limitation of the modulators have reduced the saving on the usage of fewer modulators for the medium </a:t>
            </a:r>
            <a:r>
              <a:rPr lang="en-GB" sz="1600" dirty="0" err="1" smtClean="0"/>
              <a:t>linac</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29</a:t>
            </a:fld>
            <a:endParaRPr lang="en-GB" noProof="0"/>
          </a:p>
        </p:txBody>
      </p:sp>
    </p:spTree>
    <p:extLst>
      <p:ext uri="{BB962C8B-B14F-4D97-AF65-F5344CB8AC3E}">
        <p14:creationId xmlns:p14="http://schemas.microsoft.com/office/powerpoint/2010/main" val="57872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proposal</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 ACCSYS project has conducted a detailed value engineering exercise in order to reduce or defer overall project cost. A Value Engineering Team carried out this work in consultation with ACCSYS Work Package Managers and In-Kind Partners. </a:t>
            </a:r>
            <a:endParaRPr lang="en-GB" dirty="0" smtClean="0"/>
          </a:p>
          <a:p>
            <a:r>
              <a:rPr lang="en-GB" dirty="0"/>
              <a:t>The detailed value engineering items are shown in the attached spread sheet (Appendix 1). Those items in green are being proposed by ACCSYS as Value Engineering changes. All together ACCSYS has identified:</a:t>
            </a:r>
          </a:p>
          <a:p>
            <a:endParaRPr lang="en-GB" dirty="0"/>
          </a:p>
          <a:p>
            <a:pPr lvl="1"/>
            <a:r>
              <a:rPr lang="en-GB" dirty="0" smtClean="0"/>
              <a:t>Savings</a:t>
            </a:r>
            <a:r>
              <a:rPr lang="en-GB" dirty="0"/>
              <a:t>:			</a:t>
            </a:r>
            <a:r>
              <a:rPr lang="en-GB" dirty="0" smtClean="0"/>
              <a:t>11.818 </a:t>
            </a:r>
            <a:r>
              <a:rPr lang="en-GB" dirty="0" err="1"/>
              <a:t>MEuro</a:t>
            </a:r>
            <a:endParaRPr lang="en-GB" dirty="0"/>
          </a:p>
          <a:p>
            <a:pPr lvl="1"/>
            <a:r>
              <a:rPr lang="en-GB" dirty="0" smtClean="0"/>
              <a:t>Deferral</a:t>
            </a:r>
            <a:r>
              <a:rPr lang="en-GB" dirty="0"/>
              <a:t>:			</a:t>
            </a:r>
            <a:r>
              <a:rPr lang="en-GB" dirty="0" smtClean="0"/>
              <a:t>27.818 </a:t>
            </a:r>
            <a:r>
              <a:rPr lang="en-GB" dirty="0" err="1" smtClean="0"/>
              <a:t>MEuro</a:t>
            </a:r>
            <a:endParaRPr lang="en-GB" dirty="0"/>
          </a:p>
          <a:p>
            <a:pPr lvl="1"/>
            <a:r>
              <a:rPr lang="en-GB" dirty="0" smtClean="0"/>
              <a:t>Total </a:t>
            </a:r>
            <a:r>
              <a:rPr lang="en-GB" dirty="0"/>
              <a:t>Cost Reduction - 	</a:t>
            </a:r>
            <a:r>
              <a:rPr lang="en-GB" dirty="0" smtClean="0"/>
              <a:t>39.636 </a:t>
            </a:r>
            <a:r>
              <a:rPr lang="en-GB" dirty="0" err="1"/>
              <a:t>MEuro</a:t>
            </a:r>
            <a:r>
              <a:rPr lang="en-GB" dirty="0"/>
              <a:t> </a:t>
            </a:r>
            <a:endParaRPr lang="en-GB" dirty="0" smtClean="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IK partners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We </a:t>
            </a:r>
            <a:r>
              <a:rPr lang="en-GB" dirty="0"/>
              <a:t>have queried our In-Kind Partners (which produce roughly 50% of all accelerator content) regarding possible savings and changes to existing In-Kind agreements. </a:t>
            </a:r>
            <a:endParaRPr lang="en-GB" dirty="0" smtClean="0"/>
          </a:p>
          <a:p>
            <a:r>
              <a:rPr lang="en-GB" dirty="0" smtClean="0"/>
              <a:t>Since </a:t>
            </a:r>
            <a:r>
              <a:rPr lang="en-GB" dirty="0"/>
              <a:t>in many cases funding has already been assigned to institutes and Universities, </a:t>
            </a:r>
            <a:r>
              <a:rPr lang="en-GB" u="sng" dirty="0"/>
              <a:t>reducing the IK partners scope would </a:t>
            </a:r>
            <a:r>
              <a:rPr lang="en-GB" u="sng" dirty="0" smtClean="0"/>
              <a:t>in many cases mean </a:t>
            </a:r>
            <a:r>
              <a:rPr lang="en-GB" u="sng" dirty="0"/>
              <a:t>having to work with that partner to find additional effort to which the allotted funding could be applied. </a:t>
            </a:r>
            <a:endParaRPr lang="en-GB" u="sng" dirty="0" smtClean="0"/>
          </a:p>
          <a:p>
            <a:r>
              <a:rPr lang="en-GB" dirty="0" smtClean="0"/>
              <a:t>This could result in not saving any </a:t>
            </a:r>
            <a:r>
              <a:rPr lang="en-GB" dirty="0"/>
              <a:t>real money and </a:t>
            </a:r>
            <a:r>
              <a:rPr lang="en-GB" dirty="0" smtClean="0"/>
              <a:t>could </a:t>
            </a:r>
            <a:r>
              <a:rPr lang="en-GB" dirty="0"/>
              <a:t>in fact add cost to the project due to the additional effort required by the ESS </a:t>
            </a:r>
            <a:r>
              <a:rPr lang="en-GB" dirty="0" smtClean="0"/>
              <a:t>and IK staff </a:t>
            </a:r>
            <a:r>
              <a:rPr lang="en-GB" dirty="0"/>
              <a:t>to </a:t>
            </a:r>
            <a:r>
              <a:rPr lang="en-GB" dirty="0" smtClean="0"/>
              <a:t>implement </a:t>
            </a:r>
            <a:r>
              <a:rPr lang="en-GB" dirty="0"/>
              <a:t>these changes. </a:t>
            </a:r>
            <a:endParaRPr lang="en-GB" dirty="0" smtClean="0"/>
          </a:p>
          <a:p>
            <a:r>
              <a:rPr lang="en-GB" dirty="0" smtClean="0"/>
              <a:t>We are still keeping this option open but it requires a good dialog close coordination with IK partners  to assure that possible savings aren’t “lost in the VE process for IK”</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30</a:t>
            </a:fld>
            <a:endParaRPr lang="en-GB" noProof="0"/>
          </a:p>
        </p:txBody>
      </p:sp>
    </p:spTree>
    <p:extLst>
      <p:ext uri="{BB962C8B-B14F-4D97-AF65-F5344CB8AC3E}">
        <p14:creationId xmlns:p14="http://schemas.microsoft.com/office/powerpoint/2010/main" val="328740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Two MB Cavities; Need for a phase shifter</a:t>
            </a:r>
            <a:endParaRPr lang="en-US" dirty="0"/>
          </a:p>
        </p:txBody>
      </p:sp>
      <p:sp>
        <p:nvSpPr>
          <p:cNvPr id="3" name="Content Placeholder 2"/>
          <p:cNvSpPr>
            <a:spLocks noGrp="1"/>
          </p:cNvSpPr>
          <p:nvPr>
            <p:ph idx="1"/>
          </p:nvPr>
        </p:nvSpPr>
        <p:spPr>
          <a:xfrm>
            <a:off x="457200" y="1600200"/>
            <a:ext cx="8229600" cy="4997152"/>
          </a:xfrm>
        </p:spPr>
        <p:txBody>
          <a:bodyPr>
            <a:noAutofit/>
          </a:bodyPr>
          <a:lstStyle/>
          <a:p>
            <a:pPr marL="407988" lvl="1" indent="-273050">
              <a:buFont typeface="Arial" charset="0"/>
              <a:buChar char="•"/>
            </a:pPr>
            <a:r>
              <a:rPr lang="en-US" sz="1600" dirty="0"/>
              <a:t>A phase shifter which can change the phase (length of the waveguide) by 180 degrees is needed between the splitter and the cavity as there is no relation between the energy of the particles and the constant distance between the </a:t>
            </a:r>
            <a:r>
              <a:rPr lang="en-US" sz="1600" dirty="0" smtClean="0"/>
              <a:t>cavities</a:t>
            </a:r>
            <a:r>
              <a:rPr lang="en-US" sz="1600" dirty="0"/>
              <a:t> </a:t>
            </a:r>
            <a:r>
              <a:rPr lang="en-US" sz="1600" dirty="0" smtClean="0"/>
              <a:t>and the beam being non-relativistic</a:t>
            </a:r>
            <a:r>
              <a:rPr lang="en-US" sz="1600" dirty="0"/>
              <a:t>.</a:t>
            </a:r>
          </a:p>
          <a:p>
            <a:pPr marL="755650" lvl="2" indent="-304800">
              <a:buFont typeface=".AppleSystemUIFont" charset="-120"/>
              <a:buChar char="-"/>
            </a:pPr>
            <a:r>
              <a:rPr lang="en-US" sz="1400" dirty="0" smtClean="0"/>
              <a:t>The </a:t>
            </a:r>
            <a:r>
              <a:rPr lang="en-US" sz="1400" dirty="0" err="1" smtClean="0"/>
              <a:t>relativisitc</a:t>
            </a:r>
            <a:r>
              <a:rPr lang="en-US" sz="1400" dirty="0" smtClean="0"/>
              <a:t> beta of the beam (properly accelerated) at the entrance is 0.58 and at the end is 0.78</a:t>
            </a:r>
            <a:endParaRPr lang="en-US" sz="1400" dirty="0"/>
          </a:p>
          <a:p>
            <a:pPr marL="407988" lvl="1" indent="-273050" algn="l">
              <a:buFont typeface="Arial" charset="0"/>
              <a:buChar char="•"/>
            </a:pPr>
            <a:r>
              <a:rPr lang="en-US" sz="1600" dirty="0" smtClean="0"/>
              <a:t>The same phase shifter is used to adjust the field amplitude in the cavities. Several factors are affecting the field in the cavity, external coupling, the R/Q (which is linked to the TTF) and manufacturing tolerances. </a:t>
            </a:r>
          </a:p>
          <a:p>
            <a:pPr marL="407988" lvl="1" indent="-273050" algn="l">
              <a:buFont typeface="Arial" charset="0"/>
              <a:buChar char="•"/>
            </a:pPr>
            <a:r>
              <a:rPr lang="en-US" sz="1600" dirty="0" err="1" smtClean="0"/>
              <a:t>Qx</a:t>
            </a:r>
            <a:r>
              <a:rPr lang="en-US" sz="1600" dirty="0" smtClean="0"/>
              <a:t> changes, random and systematic:</a:t>
            </a:r>
          </a:p>
          <a:p>
            <a:pPr lvl="1"/>
            <a:r>
              <a:rPr lang="en-US" sz="1400" dirty="0"/>
              <a:t>Systematic due to variation of the </a:t>
            </a:r>
            <a:r>
              <a:rPr lang="en-US" sz="1400" dirty="0" smtClean="0"/>
              <a:t>TTF:</a:t>
            </a:r>
            <a:br>
              <a:rPr lang="en-US" sz="1400" dirty="0" smtClean="0"/>
            </a:br>
            <a:r>
              <a:rPr lang="en-US" sz="1400" dirty="0" smtClean="0"/>
              <a:t>In </a:t>
            </a:r>
            <a:r>
              <a:rPr lang="en-US" sz="1400" dirty="0"/>
              <a:t>MBL the proposal is to feed 2 cavities from one klystron, the systematic variation in </a:t>
            </a:r>
            <a:r>
              <a:rPr lang="en-US" sz="1400" dirty="0" err="1"/>
              <a:t>Qx</a:t>
            </a:r>
            <a:r>
              <a:rPr lang="en-US" sz="1400" dirty="0"/>
              <a:t> due to TTF could be </a:t>
            </a:r>
            <a:r>
              <a:rPr lang="en-US" sz="1400" dirty="0" smtClean="0"/>
              <a:t>neglected</a:t>
            </a:r>
          </a:p>
          <a:p>
            <a:pPr lvl="1"/>
            <a:r>
              <a:rPr lang="en-US" sz="1400" dirty="0"/>
              <a:t>Random due to machining of the coupler, affecting the coupling to the </a:t>
            </a:r>
            <a:r>
              <a:rPr lang="en-US" sz="1400" dirty="0" smtClean="0"/>
              <a:t>cavity:</a:t>
            </a:r>
            <a:br>
              <a:rPr lang="en-US" sz="1400" dirty="0" smtClean="0"/>
            </a:br>
            <a:r>
              <a:rPr lang="en-US" sz="1400" dirty="0" smtClean="0"/>
              <a:t>In </a:t>
            </a:r>
            <a:r>
              <a:rPr lang="en-US" sz="1400" dirty="0"/>
              <a:t>MBL the proposal is to feed 2 cavities from one klystron, the systematic variation in </a:t>
            </a:r>
            <a:r>
              <a:rPr lang="en-US" sz="1400" dirty="0" err="1"/>
              <a:t>Qx</a:t>
            </a:r>
            <a:r>
              <a:rPr lang="en-US" sz="1400" dirty="0"/>
              <a:t> due to TTF could be </a:t>
            </a:r>
            <a:r>
              <a:rPr lang="en-US" sz="1400" dirty="0" smtClean="0"/>
              <a:t>neglected</a:t>
            </a:r>
          </a:p>
          <a:p>
            <a:pPr lvl="1"/>
            <a:endParaRPr lang="en-US" sz="1400" dirty="0"/>
          </a:p>
          <a:p>
            <a:pPr lvl="1"/>
            <a:endParaRPr lang="en-US" sz="1400" dirty="0"/>
          </a:p>
          <a:p>
            <a:pPr marL="808038" lvl="2" indent="-273050">
              <a:buFont typeface="Arial" charset="0"/>
              <a:buChar char="•"/>
            </a:pPr>
            <a:endParaRPr lang="en-US" sz="1200" dirty="0" smtClean="0"/>
          </a:p>
          <a:p>
            <a:pPr marL="0" indent="0">
              <a:buNone/>
            </a:pP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31</a:t>
            </a:fld>
            <a:endParaRPr lang="en-GB" noProof="0"/>
          </a:p>
        </p:txBody>
      </p:sp>
    </p:spTree>
    <p:extLst>
      <p:ext uri="{BB962C8B-B14F-4D97-AF65-F5344CB8AC3E}">
        <p14:creationId xmlns:p14="http://schemas.microsoft.com/office/powerpoint/2010/main" val="1075255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Two MB Cavities: Dynamic phase changes</a:t>
            </a:r>
            <a:endParaRPr lang="en-US" dirty="0"/>
          </a:p>
        </p:txBody>
      </p:sp>
      <p:sp>
        <p:nvSpPr>
          <p:cNvPr id="3" name="Content Placeholder 2"/>
          <p:cNvSpPr>
            <a:spLocks noGrp="1"/>
          </p:cNvSpPr>
          <p:nvPr>
            <p:ph idx="1"/>
          </p:nvPr>
        </p:nvSpPr>
        <p:spPr>
          <a:xfrm>
            <a:off x="457200" y="1600200"/>
            <a:ext cx="3610744" cy="4997152"/>
          </a:xfrm>
        </p:spPr>
        <p:txBody>
          <a:bodyPr>
            <a:noAutofit/>
          </a:bodyPr>
          <a:lstStyle/>
          <a:p>
            <a:pPr marL="407988" lvl="1" indent="-273050">
              <a:buFont typeface="Arial" charset="0"/>
              <a:buChar char="•"/>
            </a:pPr>
            <a:r>
              <a:rPr lang="en-US" sz="1600" dirty="0"/>
              <a:t>As the phase shift between cavities is adjusted by modifying the waveguide lengths (static), any energy difference would cause a phase error in second cavity.</a:t>
            </a:r>
          </a:p>
          <a:p>
            <a:pPr lvl="1"/>
            <a:r>
              <a:rPr lang="en-US" sz="1400" dirty="0"/>
              <a:t> Depending on the frequency and energy difference this could be significant</a:t>
            </a:r>
            <a:r>
              <a:rPr lang="en-US" sz="1400" dirty="0" smtClean="0"/>
              <a:t>.</a:t>
            </a:r>
          </a:p>
          <a:p>
            <a:pPr lvl="1"/>
            <a:endParaRPr lang="en-US" sz="1400" dirty="0"/>
          </a:p>
          <a:p>
            <a:pPr lvl="1"/>
            <a:endParaRPr lang="en-US" sz="1400" dirty="0" smtClean="0"/>
          </a:p>
          <a:p>
            <a:pPr lvl="1"/>
            <a:endParaRPr lang="en-US" sz="1400" dirty="0"/>
          </a:p>
          <a:p>
            <a:pPr lvl="1"/>
            <a:endParaRPr lang="en-US" sz="1400" dirty="0"/>
          </a:p>
          <a:p>
            <a:pPr marL="407988" lvl="1" indent="-273050">
              <a:buFont typeface="Arial" charset="0"/>
              <a:buChar char="•"/>
            </a:pPr>
            <a:r>
              <a:rPr lang="en-US" sz="1600" dirty="0"/>
              <a:t>Depending on the temperature difference and the length of the waveguides, different cavities fed by the same source, could have a phase </a:t>
            </a:r>
            <a:r>
              <a:rPr lang="en-US" sz="1600" dirty="0" smtClean="0"/>
              <a:t>error, requiring phase scans as the temperature of the tunnel or the stubs change.</a:t>
            </a:r>
            <a:endParaRPr lang="en-US" dirty="0"/>
          </a:p>
          <a:p>
            <a:pPr lvl="1"/>
            <a:endParaRPr lang="en-US" sz="1400" dirty="0"/>
          </a:p>
          <a:p>
            <a:pPr lvl="1"/>
            <a:endParaRPr lang="en-US" sz="1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32</a:t>
            </a:fld>
            <a:endParaRPr lang="en-GB" noProof="0"/>
          </a:p>
        </p:txBody>
      </p:sp>
      <p:pic>
        <p:nvPicPr>
          <p:cNvPr id="5" name="Picture 4"/>
          <p:cNvPicPr>
            <a:picLocks noChangeAspect="1"/>
          </p:cNvPicPr>
          <p:nvPr/>
        </p:nvPicPr>
        <p:blipFill>
          <a:blip r:embed="rId2"/>
          <a:stretch>
            <a:fillRect/>
          </a:stretch>
        </p:blipFill>
        <p:spPr>
          <a:xfrm>
            <a:off x="1547664" y="3717032"/>
            <a:ext cx="1780406" cy="531465"/>
          </a:xfrm>
          <a:prstGeom prst="rect">
            <a:avLst/>
          </a:prstGeom>
        </p:spPr>
      </p:pic>
      <p:pic>
        <p:nvPicPr>
          <p:cNvPr id="6" name="Picture 5"/>
          <p:cNvPicPr>
            <a:picLocks noChangeAspect="1"/>
          </p:cNvPicPr>
          <p:nvPr/>
        </p:nvPicPr>
        <p:blipFill>
          <a:blip r:embed="rId3"/>
          <a:stretch>
            <a:fillRect/>
          </a:stretch>
        </p:blipFill>
        <p:spPr>
          <a:xfrm>
            <a:off x="4560044" y="1735600"/>
            <a:ext cx="3986312" cy="1981432"/>
          </a:xfrm>
          <a:prstGeom prst="rect">
            <a:avLst/>
          </a:prstGeom>
        </p:spPr>
      </p:pic>
      <p:pic>
        <p:nvPicPr>
          <p:cNvPr id="7" name="Picture 6"/>
          <p:cNvPicPr>
            <a:picLocks noChangeAspect="1"/>
          </p:cNvPicPr>
          <p:nvPr/>
        </p:nvPicPr>
        <p:blipFill>
          <a:blip r:embed="rId4"/>
          <a:stretch>
            <a:fillRect/>
          </a:stretch>
        </p:blipFill>
        <p:spPr>
          <a:xfrm>
            <a:off x="4560044" y="4257184"/>
            <a:ext cx="4126756" cy="2350115"/>
          </a:xfrm>
          <a:prstGeom prst="rect">
            <a:avLst/>
          </a:prstGeom>
        </p:spPr>
      </p:pic>
    </p:spTree>
    <p:extLst>
      <p:ext uri="{BB962C8B-B14F-4D97-AF65-F5344CB8AC3E}">
        <p14:creationId xmlns:p14="http://schemas.microsoft.com/office/powerpoint/2010/main" val="744803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Two MB Cavities: Operability and speed of tuning</a:t>
            </a:r>
            <a:endParaRPr lang="en-US" dirty="0"/>
          </a:p>
        </p:txBody>
      </p:sp>
      <p:sp>
        <p:nvSpPr>
          <p:cNvPr id="3" name="Content Placeholder 2"/>
          <p:cNvSpPr>
            <a:spLocks noGrp="1"/>
          </p:cNvSpPr>
          <p:nvPr>
            <p:ph idx="1"/>
          </p:nvPr>
        </p:nvSpPr>
        <p:spPr>
          <a:xfrm>
            <a:off x="457200" y="1600200"/>
            <a:ext cx="8229600" cy="4637112"/>
          </a:xfrm>
        </p:spPr>
        <p:txBody>
          <a:bodyPr>
            <a:noAutofit/>
          </a:bodyPr>
          <a:lstStyle/>
          <a:p>
            <a:pPr lvl="0"/>
            <a:r>
              <a:rPr lang="en-GB" sz="1600" dirty="0"/>
              <a:t>These phase shifters are mechanical 3-stub tuners, their reaction time is in the order of seconds</a:t>
            </a:r>
          </a:p>
          <a:p>
            <a:pPr lvl="1"/>
            <a:r>
              <a:rPr lang="en-GB" sz="1400" dirty="0"/>
              <a:t>A phase scan which requires tens of measurements would take several minutes per </a:t>
            </a:r>
            <a:r>
              <a:rPr lang="en-GB" sz="1400" dirty="0" smtClean="0"/>
              <a:t>cavity.</a:t>
            </a:r>
          </a:p>
          <a:p>
            <a:pPr lvl="1"/>
            <a:r>
              <a:rPr lang="en-GB" sz="1400" dirty="0" smtClean="0"/>
              <a:t>A second complication; Usually a phase scan is performed by shutting down (blanking or detuning) the downstream cavities, in the case of coupled cavities both cavities are powered together and this will make the phase scan more challenging and more time consuming.</a:t>
            </a:r>
          </a:p>
          <a:p>
            <a:pPr lvl="1"/>
            <a:endParaRPr lang="en-GB" sz="1400" dirty="0"/>
          </a:p>
          <a:p>
            <a:r>
              <a:rPr lang="en-GB" sz="1600" dirty="0"/>
              <a:t>Info we have from </a:t>
            </a:r>
            <a:r>
              <a:rPr lang="en-GB" sz="1600" dirty="0" smtClean="0"/>
              <a:t>these stub-tuners: </a:t>
            </a:r>
          </a:p>
          <a:p>
            <a:pPr lvl="1"/>
            <a:r>
              <a:rPr lang="en-GB" sz="1400" dirty="0"/>
              <a:t>Phase tuning can be achieved by off the shelf 3-stub phase shifter is &gt; 45 </a:t>
            </a:r>
            <a:r>
              <a:rPr lang="en-GB" sz="1400" dirty="0" smtClean="0"/>
              <a:t>degrees</a:t>
            </a:r>
          </a:p>
          <a:p>
            <a:pPr lvl="1"/>
            <a:endParaRPr lang="en-GB" sz="1400" dirty="0"/>
          </a:p>
          <a:p>
            <a:r>
              <a:rPr lang="en-GB" sz="1800" dirty="0" smtClean="0"/>
              <a:t>SNS RFTF</a:t>
            </a:r>
          </a:p>
          <a:p>
            <a:pPr lvl="1"/>
            <a:r>
              <a:rPr lang="en-GB" sz="1400" dirty="0" smtClean="0"/>
              <a:t>At SNS there are studies and tests performed on power splitting to 9 cavities, this is done using mechanical phase shifters. “</a:t>
            </a:r>
            <a:r>
              <a:rPr lang="en-GB" sz="1400" dirty="0"/>
              <a:t>The mechanical phase shifter design has been found to be better for building higher power phase shifters if slow control is allowed. </a:t>
            </a:r>
            <a:r>
              <a:rPr lang="en-GB" sz="1400" dirty="0" smtClean="0"/>
              <a:t>”  </a:t>
            </a:r>
          </a:p>
          <a:p>
            <a:pPr lvl="1"/>
            <a:r>
              <a:rPr lang="en-GB" sz="1400" dirty="0" smtClean="0"/>
              <a:t>How fast we can change the control points is an important factor. </a:t>
            </a:r>
          </a:p>
          <a:p>
            <a:pPr lvl="1"/>
            <a:endParaRPr lang="en-GB" sz="18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33</a:t>
            </a:fld>
            <a:endParaRPr lang="en-GB" noProof="0"/>
          </a:p>
        </p:txBody>
      </p:sp>
      <p:sp>
        <p:nvSpPr>
          <p:cNvPr id="5" name="Rectangle 4"/>
          <p:cNvSpPr/>
          <p:nvPr/>
        </p:nvSpPr>
        <p:spPr>
          <a:xfrm>
            <a:off x="4572000" y="6146790"/>
            <a:ext cx="4483224" cy="300082"/>
          </a:xfrm>
          <a:prstGeom prst="rect">
            <a:avLst/>
          </a:prstGeom>
        </p:spPr>
        <p:txBody>
          <a:bodyPr wrap="square">
            <a:spAutoFit/>
          </a:bodyPr>
          <a:lstStyle/>
          <a:p>
            <a:r>
              <a:rPr lang="en-US" sz="1350" dirty="0">
                <a:solidFill>
                  <a:srgbClr val="FF0000"/>
                </a:solidFill>
              </a:rPr>
              <a:t>Courtesy: </a:t>
            </a:r>
            <a:r>
              <a:rPr lang="en-US" sz="1350" dirty="0" smtClean="0">
                <a:solidFill>
                  <a:srgbClr val="FF0000"/>
                </a:solidFill>
              </a:rPr>
              <a:t>Yogi </a:t>
            </a:r>
            <a:r>
              <a:rPr lang="en-US" sz="1350" dirty="0" err="1" smtClean="0">
                <a:solidFill>
                  <a:srgbClr val="FF0000"/>
                </a:solidFill>
              </a:rPr>
              <a:t>Rutambhara</a:t>
            </a:r>
            <a:r>
              <a:rPr lang="en-US" sz="1350" dirty="0" smtClean="0">
                <a:solidFill>
                  <a:srgbClr val="FF0000"/>
                </a:solidFill>
              </a:rPr>
              <a:t>, Morten Jensen, Yoon W. Kang</a:t>
            </a:r>
            <a:endParaRPr lang="en-US" sz="1350" dirty="0">
              <a:solidFill>
                <a:srgbClr val="FF0000"/>
              </a:solidFill>
            </a:endParaRPr>
          </a:p>
        </p:txBody>
      </p:sp>
    </p:spTree>
    <p:extLst>
      <p:ext uri="{BB962C8B-B14F-4D97-AF65-F5344CB8AC3E}">
        <p14:creationId xmlns:p14="http://schemas.microsoft.com/office/powerpoint/2010/main" val="225288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 AD 2017</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pic>
        <p:nvPicPr>
          <p:cNvPr id="6" name="Picture 5"/>
          <p:cNvPicPr>
            <a:picLocks noChangeAspect="1"/>
          </p:cNvPicPr>
          <p:nvPr/>
        </p:nvPicPr>
        <p:blipFill>
          <a:blip r:embed="rId2"/>
          <a:stretch>
            <a:fillRect/>
          </a:stretch>
        </p:blipFill>
        <p:spPr>
          <a:xfrm>
            <a:off x="2051720" y="1439937"/>
            <a:ext cx="4667672" cy="5314798"/>
          </a:xfrm>
          <a:prstGeom prst="rect">
            <a:avLst/>
          </a:prstGeom>
        </p:spPr>
      </p:pic>
      <p:pic>
        <p:nvPicPr>
          <p:cNvPr id="7" name="Picture 6"/>
          <p:cNvPicPr>
            <a:picLocks noChangeAspect="1"/>
          </p:cNvPicPr>
          <p:nvPr/>
        </p:nvPicPr>
        <p:blipFill>
          <a:blip r:embed="rId3"/>
          <a:stretch>
            <a:fillRect/>
          </a:stretch>
        </p:blipFill>
        <p:spPr>
          <a:xfrm>
            <a:off x="0" y="1471891"/>
            <a:ext cx="9144000" cy="3914217"/>
          </a:xfrm>
          <a:prstGeom prst="rect">
            <a:avLst/>
          </a:prstGeom>
        </p:spPr>
      </p:pic>
      <p:pic>
        <p:nvPicPr>
          <p:cNvPr id="8" name="Picture 7"/>
          <p:cNvPicPr>
            <a:picLocks noChangeAspect="1"/>
          </p:cNvPicPr>
          <p:nvPr/>
        </p:nvPicPr>
        <p:blipFill>
          <a:blip r:embed="rId4"/>
          <a:stretch>
            <a:fillRect/>
          </a:stretch>
        </p:blipFill>
        <p:spPr>
          <a:xfrm>
            <a:off x="0" y="2414348"/>
            <a:ext cx="9144000" cy="3776163"/>
          </a:xfrm>
          <a:prstGeom prst="rect">
            <a:avLst/>
          </a:prstGeom>
        </p:spPr>
      </p:pic>
      <p:pic>
        <p:nvPicPr>
          <p:cNvPr id="9" name="Picture 8"/>
          <p:cNvPicPr>
            <a:picLocks noChangeAspect="1"/>
          </p:cNvPicPr>
          <p:nvPr/>
        </p:nvPicPr>
        <p:blipFill>
          <a:blip r:embed="rId5"/>
          <a:stretch>
            <a:fillRect/>
          </a:stretch>
        </p:blipFill>
        <p:spPr>
          <a:xfrm>
            <a:off x="0" y="2839788"/>
            <a:ext cx="9144000" cy="2736703"/>
          </a:xfrm>
          <a:prstGeom prst="rect">
            <a:avLst/>
          </a:prstGeom>
        </p:spPr>
      </p:pic>
    </p:spTree>
    <p:extLst>
      <p:ext uri="{BB962C8B-B14F-4D97-AF65-F5344CB8AC3E}">
        <p14:creationId xmlns:p14="http://schemas.microsoft.com/office/powerpoint/2010/main" val="9759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922114"/>
          </a:xfrm>
        </p:spPr>
        <p:txBody>
          <a:bodyPr>
            <a:normAutofit fontScale="90000"/>
          </a:bodyPr>
          <a:lstStyle/>
          <a:p>
            <a:r>
              <a:rPr lang="en-US" dirty="0" smtClean="0"/>
              <a:t>Sharing modulators in MB </a:t>
            </a:r>
            <a:r>
              <a:rPr lang="en-US" dirty="0" err="1" smtClean="0"/>
              <a:t>linac</a:t>
            </a:r>
            <a:r>
              <a:rPr lang="en-US" dirty="0"/>
              <a:t/>
            </a:r>
            <a:br>
              <a:rPr lang="en-US" dirty="0"/>
            </a:br>
            <a:r>
              <a:rPr lang="en-US" sz="2400" i="1" dirty="0" smtClean="0"/>
              <a:t>(i.e. 6 klystrons per modulator instead of 4 per modulator)</a:t>
            </a:r>
            <a:endParaRPr lang="en-US" sz="2400" i="1"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4355976" y="4508641"/>
            <a:ext cx="3240360" cy="2141778"/>
          </a:xfrm>
          <a:prstGeom prst="rect">
            <a:avLst/>
          </a:prstGeom>
        </p:spPr>
      </p:pic>
      <p:sp>
        <p:nvSpPr>
          <p:cNvPr id="6" name="Rectangle 5"/>
          <p:cNvSpPr/>
          <p:nvPr/>
        </p:nvSpPr>
        <p:spPr>
          <a:xfrm>
            <a:off x="35496" y="1472004"/>
            <a:ext cx="5760640" cy="2785378"/>
          </a:xfrm>
          <a:prstGeom prst="rect">
            <a:avLst/>
          </a:prstGeom>
        </p:spPr>
        <p:txBody>
          <a:bodyPr wrap="square">
            <a:spAutoFit/>
          </a:bodyPr>
          <a:lstStyle/>
          <a:p>
            <a:r>
              <a:rPr lang="en-US" sz="1500" b="1" u="sng" dirty="0" smtClean="0"/>
              <a:t>Schedule issues:</a:t>
            </a:r>
            <a:endParaRPr lang="en-US" sz="1500" b="1" u="sng" dirty="0"/>
          </a:p>
          <a:p>
            <a:pPr marL="107950" indent="-107950">
              <a:buFontTx/>
              <a:buChar char="-"/>
            </a:pPr>
            <a:r>
              <a:rPr lang="en-US" sz="1500" dirty="0" smtClean="0"/>
              <a:t>Redesign of the HV output stage (HV </a:t>
            </a:r>
            <a:r>
              <a:rPr lang="en-US" sz="1500" dirty="0"/>
              <a:t>sockets, HV relays and current </a:t>
            </a:r>
            <a:r>
              <a:rPr lang="en-US" sz="1500" dirty="0" smtClean="0"/>
              <a:t>sensors) -&gt; Delays in procurement by about 3 months;</a:t>
            </a:r>
          </a:p>
          <a:p>
            <a:pPr>
              <a:spcBef>
                <a:spcPts val="600"/>
              </a:spcBef>
            </a:pPr>
            <a:r>
              <a:rPr lang="en-US" sz="1500" b="1" u="sng" dirty="0" smtClean="0"/>
              <a:t>Space issues:</a:t>
            </a:r>
          </a:p>
          <a:p>
            <a:pPr marL="107950" indent="-107950">
              <a:buFontTx/>
              <a:buChar char="-"/>
            </a:pPr>
            <a:r>
              <a:rPr lang="en-US" sz="1500" dirty="0" smtClean="0"/>
              <a:t>HV oil tank would be longer by about 0.5m. Available </a:t>
            </a:r>
            <a:r>
              <a:rPr lang="en-US" sz="1500" dirty="0"/>
              <a:t>space with </a:t>
            </a:r>
            <a:r>
              <a:rPr lang="en-US" sz="1500" dirty="0" smtClean="0"/>
              <a:t>current </a:t>
            </a:r>
            <a:r>
              <a:rPr lang="en-US" sz="1500" dirty="0"/>
              <a:t>layout </a:t>
            </a:r>
            <a:r>
              <a:rPr lang="en-US" sz="1500" dirty="0" smtClean="0"/>
              <a:t>already </a:t>
            </a:r>
            <a:r>
              <a:rPr lang="en-US" sz="1500" dirty="0"/>
              <a:t>very </a:t>
            </a:r>
            <a:r>
              <a:rPr lang="en-US" sz="1500" dirty="0" smtClean="0"/>
              <a:t>limited:- all components </a:t>
            </a:r>
            <a:r>
              <a:rPr lang="en-US" sz="1500" dirty="0"/>
              <a:t>(modulators, klystrons, water skids) </a:t>
            </a:r>
            <a:r>
              <a:rPr lang="en-US" sz="1500" dirty="0" smtClean="0"/>
              <a:t>are </a:t>
            </a:r>
            <a:r>
              <a:rPr lang="en-US" sz="1500" dirty="0"/>
              <a:t>placed on the transversal direction of the </a:t>
            </a:r>
            <a:r>
              <a:rPr lang="en-US" sz="1500" dirty="0" smtClean="0"/>
              <a:t>gallery;</a:t>
            </a:r>
          </a:p>
          <a:p>
            <a:pPr>
              <a:spcBef>
                <a:spcPts val="600"/>
              </a:spcBef>
            </a:pPr>
            <a:r>
              <a:rPr lang="en-US" sz="1500" b="1" u="sng" dirty="0" smtClean="0"/>
              <a:t>Different types of modulators (maintenance issues):</a:t>
            </a:r>
            <a:endParaRPr lang="en-US" sz="1500" b="1" u="sng" dirty="0"/>
          </a:p>
          <a:p>
            <a:pPr marL="107950" indent="-107950">
              <a:buFontTx/>
              <a:buChar char="-"/>
            </a:pPr>
            <a:r>
              <a:rPr lang="en-US" sz="1500" dirty="0" smtClean="0"/>
              <a:t>The </a:t>
            </a:r>
            <a:r>
              <a:rPr lang="en-US" sz="1500" dirty="0"/>
              <a:t>modulators of the </a:t>
            </a:r>
            <a:r>
              <a:rPr lang="en-US" sz="1500" dirty="0" smtClean="0"/>
              <a:t>RFQ/DTL </a:t>
            </a:r>
            <a:r>
              <a:rPr lang="en-US" sz="1500" dirty="0"/>
              <a:t>would be different from those of the medium </a:t>
            </a:r>
            <a:r>
              <a:rPr lang="en-US" sz="1500" dirty="0" smtClean="0"/>
              <a:t>beta; therefore not interchangeable anymore;</a:t>
            </a:r>
          </a:p>
        </p:txBody>
      </p:sp>
      <p:grpSp>
        <p:nvGrpSpPr>
          <p:cNvPr id="15" name="Group 14"/>
          <p:cNvGrpSpPr/>
          <p:nvPr/>
        </p:nvGrpSpPr>
        <p:grpSpPr>
          <a:xfrm>
            <a:off x="5580112" y="1124744"/>
            <a:ext cx="3601664" cy="3886776"/>
            <a:chOff x="5580112" y="1412776"/>
            <a:chExt cx="3601664" cy="3886776"/>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9" r="16286"/>
            <a:stretch/>
          </p:blipFill>
          <p:spPr bwMode="auto">
            <a:xfrm>
              <a:off x="6732240" y="3429000"/>
              <a:ext cx="2376264" cy="18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42"/>
            <a:stretch/>
          </p:blipFill>
          <p:spPr bwMode="auto">
            <a:xfrm>
              <a:off x="5721603" y="1412776"/>
              <a:ext cx="345890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580112" y="2060849"/>
              <a:ext cx="1728192" cy="1621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5"/>
            </p:cNvCxnSpPr>
            <p:nvPr/>
          </p:nvCxnSpPr>
          <p:spPr>
            <a:xfrm>
              <a:off x="7055216" y="3444502"/>
              <a:ext cx="109072" cy="344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80312" y="3212976"/>
              <a:ext cx="1801464" cy="523220"/>
            </a:xfrm>
            <a:prstGeom prst="rect">
              <a:avLst/>
            </a:prstGeom>
            <a:noFill/>
          </p:spPr>
          <p:txBody>
            <a:bodyPr wrap="square" rtlCol="0">
              <a:spAutoFit/>
            </a:bodyPr>
            <a:lstStyle/>
            <a:p>
              <a:r>
                <a:rPr lang="en-GB" sz="1400" dirty="0" smtClean="0">
                  <a:solidFill>
                    <a:srgbClr val="FF0000"/>
                  </a:solidFill>
                </a:rPr>
                <a:t>HV output stage</a:t>
              </a:r>
            </a:p>
            <a:p>
              <a:r>
                <a:rPr lang="en-GB" sz="1400" dirty="0" smtClean="0">
                  <a:solidFill>
                    <a:srgbClr val="FF0000"/>
                  </a:solidFill>
                </a:rPr>
                <a:t> (of oil tank assembly)</a:t>
              </a:r>
              <a:endParaRPr lang="en-GB" sz="1400" dirty="0">
                <a:solidFill>
                  <a:srgbClr val="FF0000"/>
                </a:solidFill>
              </a:endParaRPr>
            </a:p>
          </p:txBody>
        </p:sp>
      </p:grpSp>
      <p:sp>
        <p:nvSpPr>
          <p:cNvPr id="18" name="TextBox 17"/>
          <p:cNvSpPr txBox="1"/>
          <p:nvPr/>
        </p:nvSpPr>
        <p:spPr>
          <a:xfrm>
            <a:off x="7308304" y="5805264"/>
            <a:ext cx="1728192" cy="584775"/>
          </a:xfrm>
          <a:prstGeom prst="rect">
            <a:avLst/>
          </a:prstGeom>
          <a:noFill/>
        </p:spPr>
        <p:txBody>
          <a:bodyPr wrap="square" rtlCol="0">
            <a:spAutoFit/>
          </a:bodyPr>
          <a:lstStyle/>
          <a:p>
            <a:r>
              <a:rPr lang="en-GB" sz="1600" dirty="0" smtClean="0">
                <a:solidFill>
                  <a:srgbClr val="FF0000"/>
                </a:solidFill>
              </a:rPr>
              <a:t>Layout of one stub in the RF gallery</a:t>
            </a:r>
            <a:endParaRPr lang="en-GB" sz="1600" dirty="0">
              <a:solidFill>
                <a:srgbClr val="FF0000"/>
              </a:solidFill>
            </a:endParaRPr>
          </a:p>
        </p:txBody>
      </p:sp>
      <p:sp>
        <p:nvSpPr>
          <p:cNvPr id="22" name="Rectangle 21"/>
          <p:cNvSpPr/>
          <p:nvPr/>
        </p:nvSpPr>
        <p:spPr>
          <a:xfrm>
            <a:off x="35496" y="4167078"/>
            <a:ext cx="4384070" cy="2631490"/>
          </a:xfrm>
          <a:prstGeom prst="rect">
            <a:avLst/>
          </a:prstGeom>
        </p:spPr>
        <p:txBody>
          <a:bodyPr wrap="square">
            <a:spAutoFit/>
          </a:bodyPr>
          <a:lstStyle/>
          <a:p>
            <a:pPr>
              <a:spcBef>
                <a:spcPts val="600"/>
              </a:spcBef>
            </a:pPr>
            <a:r>
              <a:rPr lang="en-US" sz="1500" b="1" u="sng" dirty="0"/>
              <a:t>HV cable routing issues </a:t>
            </a:r>
            <a:r>
              <a:rPr lang="en-US" sz="1500" b="1" u="sng" dirty="0" smtClean="0"/>
              <a:t>(</a:t>
            </a:r>
            <a:r>
              <a:rPr lang="en-US" sz="1500" b="1" u="sng" dirty="0"/>
              <a:t>modulators to klystrons) </a:t>
            </a:r>
            <a:r>
              <a:rPr lang="en-US" sz="1500" b="1" u="sng" dirty="0" smtClean="0"/>
              <a:t>:</a:t>
            </a:r>
            <a:endParaRPr lang="en-US" sz="1500" b="1" u="sng" dirty="0"/>
          </a:p>
          <a:p>
            <a:pPr marL="107950" indent="-107950">
              <a:buFontTx/>
              <a:buChar char="-"/>
            </a:pPr>
            <a:r>
              <a:rPr lang="en-US" sz="1500" dirty="0"/>
              <a:t>The number of klystrons per modulator per </a:t>
            </a:r>
            <a:r>
              <a:rPr lang="en-US" sz="1500" dirty="0" smtClean="0"/>
              <a:t>stub would not </a:t>
            </a:r>
            <a:r>
              <a:rPr lang="en-US" sz="1500" dirty="0"/>
              <a:t>match evenly (8 klystrons per stub, not 6);</a:t>
            </a:r>
          </a:p>
          <a:p>
            <a:pPr marL="107950" indent="-107950">
              <a:buFontTx/>
              <a:buChar char="-"/>
            </a:pPr>
            <a:r>
              <a:rPr lang="en-US" sz="1500" dirty="0"/>
              <a:t>This would have the following consequences:</a:t>
            </a:r>
          </a:p>
          <a:p>
            <a:pPr marL="268288" lvl="1" indent="-84138">
              <a:buFont typeface="Arial" panose="020B0604020202020204" pitchFamily="34" charset="0"/>
              <a:buChar char="•"/>
            </a:pPr>
            <a:r>
              <a:rPr lang="en-US" sz="1500" dirty="0" smtClean="0"/>
              <a:t> routing </a:t>
            </a:r>
            <a:r>
              <a:rPr lang="en-US" sz="1500" dirty="0"/>
              <a:t>of </a:t>
            </a:r>
            <a:r>
              <a:rPr lang="en-US" sz="1500" dirty="0" smtClean="0"/>
              <a:t>HV </a:t>
            </a:r>
            <a:r>
              <a:rPr lang="en-US" sz="1500" dirty="0"/>
              <a:t>cables in the gallery would need to be redesigned</a:t>
            </a:r>
            <a:r>
              <a:rPr lang="en-US" sz="1500" dirty="0" smtClean="0"/>
              <a:t>;</a:t>
            </a:r>
            <a:endParaRPr lang="en-US" sz="1500" dirty="0"/>
          </a:p>
          <a:p>
            <a:pPr marL="268288" lvl="1" indent="-84138">
              <a:buFont typeface="Arial" panose="020B0604020202020204" pitchFamily="34" charset="0"/>
              <a:buChar char="•"/>
            </a:pPr>
            <a:r>
              <a:rPr lang="en-US" sz="1500" dirty="0" smtClean="0"/>
              <a:t>need </a:t>
            </a:r>
            <a:r>
              <a:rPr lang="en-US" sz="1500" dirty="0"/>
              <a:t>to pass 2 HV cables from one modulator to the next stub, </a:t>
            </a:r>
            <a:r>
              <a:rPr lang="en-US" sz="1500" dirty="0" smtClean="0"/>
              <a:t>requiring </a:t>
            </a:r>
            <a:r>
              <a:rPr lang="en-US" sz="1500" dirty="0"/>
              <a:t>much longer </a:t>
            </a:r>
            <a:r>
              <a:rPr lang="en-US" sz="1500" dirty="0" smtClean="0"/>
              <a:t>cables (their </a:t>
            </a:r>
            <a:r>
              <a:rPr lang="en-US" sz="1500" dirty="0"/>
              <a:t>length </a:t>
            </a:r>
            <a:r>
              <a:rPr lang="en-US" sz="1500" dirty="0" smtClean="0"/>
              <a:t>is </a:t>
            </a:r>
            <a:r>
              <a:rPr lang="en-US" sz="1500" dirty="0"/>
              <a:t>critical due to the energy </a:t>
            </a:r>
            <a:r>
              <a:rPr lang="en-US" sz="1500" dirty="0" smtClean="0"/>
              <a:t>they store, going </a:t>
            </a:r>
            <a:r>
              <a:rPr lang="en-US" sz="1500" dirty="0"/>
              <a:t>into </a:t>
            </a:r>
            <a:r>
              <a:rPr lang="en-US" sz="1500" dirty="0" smtClean="0"/>
              <a:t>klystron </a:t>
            </a:r>
            <a:r>
              <a:rPr lang="en-US" sz="1500" dirty="0"/>
              <a:t>in case of </a:t>
            </a:r>
            <a:r>
              <a:rPr lang="en-US" sz="1500" dirty="0" smtClean="0"/>
              <a:t>arcing);</a:t>
            </a:r>
          </a:p>
          <a:p>
            <a:pPr marL="268288" lvl="1" indent="-84138">
              <a:buFont typeface="Arial" panose="020B0604020202020204" pitchFamily="34" charset="0"/>
              <a:buChar char="•"/>
            </a:pPr>
            <a:r>
              <a:rPr lang="en-US" sz="1500" dirty="0"/>
              <a:t>lose symmetry / modularity of the layout</a:t>
            </a:r>
            <a:r>
              <a:rPr lang="en-US" sz="1500" dirty="0" smtClean="0"/>
              <a:t>;</a:t>
            </a:r>
            <a:endParaRPr lang="en-US" sz="1500" dirty="0"/>
          </a:p>
        </p:txBody>
      </p:sp>
    </p:spTree>
    <p:extLst>
      <p:ext uri="{BB962C8B-B14F-4D97-AF65-F5344CB8AC3E}">
        <p14:creationId xmlns:p14="http://schemas.microsoft.com/office/powerpoint/2010/main" val="38544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7139136"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GB"/>
              <a:t>Options</a:t>
            </a:r>
          </a:p>
        </p:txBody>
      </p:sp>
      <p:sp>
        <p:nvSpPr>
          <p:cNvPr id="54" name="Shape 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560"/>
              </a:spcBef>
              <a:buClr>
                <a:schemeClr val="dk1"/>
              </a:buClr>
              <a:buSzPct val="100000"/>
              <a:buFont typeface="Calibri"/>
            </a:pPr>
            <a:r>
              <a:rPr lang="en-GB"/>
              <a:t>Reduce the beam current</a:t>
            </a:r>
          </a:p>
          <a:p>
            <a:pPr marL="914400" marR="0" lvl="1" indent="-228600" algn="l" rtl="0">
              <a:lnSpc>
                <a:spcPct val="90000"/>
              </a:lnSpc>
              <a:spcBef>
                <a:spcPts val="560"/>
              </a:spcBef>
            </a:pPr>
            <a:r>
              <a:rPr lang="en-GB"/>
              <a:t>Savings achieved by reduction in HPRF capacity</a:t>
            </a:r>
          </a:p>
          <a:p>
            <a:pPr marL="1371600" marR="0" lvl="2" indent="-228600" algn="l" rtl="0">
              <a:lnSpc>
                <a:spcPct val="90000"/>
              </a:lnSpc>
              <a:spcBef>
                <a:spcPts val="560"/>
              </a:spcBef>
            </a:pPr>
            <a:r>
              <a:rPr lang="en-GB"/>
              <a:t>A single tetrode (instead of two) for each SPK cavity</a:t>
            </a:r>
          </a:p>
          <a:p>
            <a:pPr marL="1371600" marR="0" lvl="2" indent="-228600" algn="l" rtl="0">
              <a:lnSpc>
                <a:spcPct val="90000"/>
              </a:lnSpc>
              <a:spcBef>
                <a:spcPts val="560"/>
              </a:spcBef>
            </a:pPr>
            <a:r>
              <a:rPr lang="en-GB"/>
              <a:t>~50% reduction in modulator count in MBL and HBL</a:t>
            </a:r>
          </a:p>
          <a:p>
            <a:pPr marL="1828800" marR="0" lvl="3" indent="-228600" algn="l" rtl="0">
              <a:lnSpc>
                <a:spcPct val="90000"/>
              </a:lnSpc>
              <a:spcBef>
                <a:spcPts val="560"/>
              </a:spcBef>
            </a:pPr>
            <a:r>
              <a:rPr lang="en-GB"/>
              <a:t>Stay with one amplifier per cavity throughout the linac.</a:t>
            </a:r>
          </a:p>
          <a:p>
            <a:pPr marL="457200" marR="0" lvl="0" indent="-228600" algn="l" rtl="0">
              <a:lnSpc>
                <a:spcPct val="90000"/>
              </a:lnSpc>
              <a:spcBef>
                <a:spcPts val="560"/>
              </a:spcBef>
            </a:pPr>
            <a:r>
              <a:rPr lang="en-GB"/>
              <a:t>Reduce the beam energy</a:t>
            </a:r>
          </a:p>
          <a:p>
            <a:pPr marL="914400" marR="0" lvl="1" indent="-228600" algn="l" rtl="0">
              <a:lnSpc>
                <a:spcPct val="90000"/>
              </a:lnSpc>
              <a:spcBef>
                <a:spcPts val="560"/>
              </a:spcBef>
            </a:pPr>
            <a:r>
              <a:rPr lang="en-GB"/>
              <a:t>Option #1: Defer HBL HPRF purchase</a:t>
            </a:r>
          </a:p>
          <a:p>
            <a:pPr marL="1371600" marR="0" lvl="2" indent="-228600" algn="l" rtl="0">
              <a:lnSpc>
                <a:spcPct val="90000"/>
              </a:lnSpc>
              <a:spcBef>
                <a:spcPts val="560"/>
              </a:spcBef>
            </a:pPr>
            <a:r>
              <a:rPr lang="en-GB"/>
              <a:t>Leaving the last 10 (of 21) HBL CM’s unpowered results in 3 MW</a:t>
            </a:r>
          </a:p>
          <a:p>
            <a:pPr marL="914400" marR="0" lvl="1" indent="-228600" algn="l" rtl="0">
              <a:lnSpc>
                <a:spcPct val="90000"/>
              </a:lnSpc>
              <a:spcBef>
                <a:spcPts val="560"/>
              </a:spcBef>
            </a:pPr>
            <a:r>
              <a:rPr lang="en-GB"/>
              <a:t>Option #2: Defer HBL cryomodule assembly</a:t>
            </a:r>
          </a:p>
          <a:p>
            <a:pPr marL="1371600" marR="0" lvl="2" indent="-228600" algn="l" rtl="0">
              <a:lnSpc>
                <a:spcPct val="90000"/>
              </a:lnSpc>
              <a:spcBef>
                <a:spcPts val="560"/>
              </a:spcBef>
            </a:pPr>
            <a:r>
              <a:rPr lang="en-GB"/>
              <a:t>Reduce the HBL CM scope from 21 to 11</a:t>
            </a:r>
          </a:p>
          <a:p>
            <a:pPr marL="1371600" marR="0" lvl="2" indent="-228600" algn="l" rtl="0">
              <a:lnSpc>
                <a:spcPct val="90000"/>
              </a:lnSpc>
              <a:spcBef>
                <a:spcPts val="560"/>
              </a:spcBef>
            </a:pPr>
            <a:r>
              <a:rPr lang="en-GB"/>
              <a:t>Also takes advantage of the option #1 savings</a:t>
            </a: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6</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30123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7139100" cy="1143000"/>
          </a:xfrm>
          <a:prstGeom prst="rect">
            <a:avLst/>
          </a:prstGeom>
        </p:spPr>
        <p:txBody>
          <a:bodyPr lIns="91425" tIns="91425" rIns="91425" bIns="91425" anchor="ctr" anchorCtr="0">
            <a:noAutofit/>
          </a:bodyPr>
          <a:lstStyle/>
          <a:p>
            <a:pPr lvl="0">
              <a:spcBef>
                <a:spcPts val="0"/>
              </a:spcBef>
              <a:buNone/>
            </a:pPr>
            <a:r>
              <a:rPr lang="en-GB" dirty="0"/>
              <a:t>Proposed solution</a:t>
            </a:r>
          </a:p>
        </p:txBody>
      </p:sp>
      <p:sp>
        <p:nvSpPr>
          <p:cNvPr id="62" name="Shape 6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GB"/>
              <a:t>Beam current reduction ruled out:</a:t>
            </a:r>
          </a:p>
          <a:p>
            <a:pPr marL="914400" lvl="1" indent="-228600" rtl="0">
              <a:spcBef>
                <a:spcPts val="0"/>
              </a:spcBef>
            </a:pPr>
            <a:r>
              <a:rPr lang="en-GB"/>
              <a:t>Impacts felt everywhere in the linac</a:t>
            </a:r>
          </a:p>
          <a:p>
            <a:pPr marL="914400" lvl="1" indent="-228600" rtl="0">
              <a:spcBef>
                <a:spcPts val="0"/>
              </a:spcBef>
            </a:pPr>
            <a:r>
              <a:rPr lang="en-GB"/>
              <a:t>Savings reduced due to the need for RF-matching at the couplers</a:t>
            </a:r>
          </a:p>
          <a:p>
            <a:pPr marL="914400" lvl="1" indent="-228600" rtl="0">
              <a:spcBef>
                <a:spcPts val="0"/>
              </a:spcBef>
            </a:pPr>
            <a:r>
              <a:rPr lang="en-GB"/>
              <a:t>Reclaiming the 5 MW scope could only be done in one large, complex, costly, step</a:t>
            </a:r>
          </a:p>
          <a:p>
            <a:pPr marL="457200" lvl="0" indent="-228600" rtl="0">
              <a:spcBef>
                <a:spcPts val="0"/>
              </a:spcBef>
            </a:pPr>
            <a:r>
              <a:rPr lang="en-GB"/>
              <a:t>Beam energy reduction:</a:t>
            </a:r>
          </a:p>
          <a:p>
            <a:pPr marL="914400" lvl="1" indent="-228600" rtl="0">
              <a:spcBef>
                <a:spcPts val="0"/>
              </a:spcBef>
            </a:pPr>
            <a:r>
              <a:rPr lang="en-GB"/>
              <a:t>Plays to the strength of a linac</a:t>
            </a:r>
          </a:p>
          <a:p>
            <a:pPr marL="1371600" lvl="2" indent="-228600" rtl="0">
              <a:spcBef>
                <a:spcPts val="0"/>
              </a:spcBef>
            </a:pPr>
            <a:r>
              <a:rPr lang="en-GB"/>
              <a:t>I.e., addition of extra acceleration in the future is simple</a:t>
            </a:r>
          </a:p>
          <a:p>
            <a:pPr marL="914400" lvl="1" indent="-228600" rtl="0">
              <a:spcBef>
                <a:spcPts val="0"/>
              </a:spcBef>
            </a:pPr>
            <a:r>
              <a:rPr lang="en-GB"/>
              <a:t>Little or no effect on other systems</a:t>
            </a:r>
          </a:p>
          <a:p>
            <a:pPr marL="914400" lvl="1" indent="-228600">
              <a:spcBef>
                <a:spcPts val="0"/>
              </a:spcBef>
            </a:pPr>
            <a:r>
              <a:rPr lang="en-GB"/>
              <a:t>Reclaiming scope can be done gradually, with each step having a positive impact for our users</a:t>
            </a:r>
          </a:p>
        </p:txBody>
      </p:sp>
      <p:sp>
        <p:nvSpPr>
          <p:cNvPr id="63" name="Shape 63"/>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GB"/>
              <a:t>7</a:t>
            </a:fld>
            <a:endParaRPr lang="en-GB"/>
          </a:p>
        </p:txBody>
      </p:sp>
    </p:spTree>
    <p:extLst>
      <p:ext uri="{BB962C8B-B14F-4D97-AF65-F5344CB8AC3E}">
        <p14:creationId xmlns:p14="http://schemas.microsoft.com/office/powerpoint/2010/main" val="142725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7139100" cy="1143000"/>
          </a:xfrm>
          <a:prstGeom prst="rect">
            <a:avLst/>
          </a:prstGeom>
        </p:spPr>
        <p:txBody>
          <a:bodyPr lIns="91425" tIns="91425" rIns="91425" bIns="91425" anchor="ctr" anchorCtr="0">
            <a:noAutofit/>
          </a:bodyPr>
          <a:lstStyle/>
          <a:p>
            <a:pPr lvl="0">
              <a:spcBef>
                <a:spcPts val="0"/>
              </a:spcBef>
              <a:buNone/>
            </a:pPr>
            <a:r>
              <a:rPr lang="en-GB"/>
              <a:t>Proposed solution</a:t>
            </a:r>
          </a:p>
        </p:txBody>
      </p:sp>
      <p:sp>
        <p:nvSpPr>
          <p:cNvPr id="70" name="Shape 7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GB"/>
              <a:t>Initially-reduced beam power → 3 MW</a:t>
            </a:r>
          </a:p>
          <a:p>
            <a:pPr marL="457200" lvl="0" indent="-228600" rtl="0">
              <a:spcBef>
                <a:spcPts val="0"/>
              </a:spcBef>
            </a:pPr>
            <a:r>
              <a:rPr lang="en-GB"/>
              <a:t>Remove RF capability for final 10 CM’s</a:t>
            </a:r>
          </a:p>
          <a:p>
            <a:pPr marL="457200" lvl="0" indent="-228600" rtl="0">
              <a:spcBef>
                <a:spcPts val="0"/>
              </a:spcBef>
            </a:pPr>
            <a:r>
              <a:rPr lang="en-GB"/>
              <a:t>Do *not* defer CM purchase</a:t>
            </a:r>
          </a:p>
          <a:p>
            <a:pPr marL="914400" lvl="1" indent="-228600" rtl="0">
              <a:spcBef>
                <a:spcPts val="0"/>
              </a:spcBef>
            </a:pPr>
            <a:r>
              <a:rPr lang="en-GB"/>
              <a:t>Tear-down and set-up of CM production line is considered too expensive</a:t>
            </a:r>
          </a:p>
          <a:p>
            <a:pPr marL="457200" lvl="0" indent="-228600" rtl="0">
              <a:spcBef>
                <a:spcPts val="0"/>
              </a:spcBef>
            </a:pPr>
            <a:r>
              <a:rPr lang="en-GB"/>
              <a:t>Regain scope in chunks</a:t>
            </a:r>
          </a:p>
          <a:p>
            <a:pPr marL="914400" lvl="1" indent="-228600">
              <a:spcBef>
                <a:spcPts val="0"/>
              </a:spcBef>
            </a:pPr>
            <a:r>
              <a:rPr lang="en-GB"/>
              <a:t>One CM at a time (4 RF cells)</a:t>
            </a:r>
          </a:p>
        </p:txBody>
      </p:sp>
      <p:sp>
        <p:nvSpPr>
          <p:cNvPr id="71" name="Shape 71"/>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GB"/>
              <a:t>8</a:t>
            </a:fld>
            <a:endParaRPr lang="en-GB"/>
          </a:p>
        </p:txBody>
      </p:sp>
    </p:spTree>
    <p:extLst>
      <p:ext uri="{BB962C8B-B14F-4D97-AF65-F5344CB8AC3E}">
        <p14:creationId xmlns:p14="http://schemas.microsoft.com/office/powerpoint/2010/main" val="32934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5699" tIns="42850" rIns="85699" bIns="42850">
            <a:normAutofit/>
          </a:bodyPr>
          <a:lstStyle/>
          <a:p>
            <a:pPr marL="360363" indent="-360363"/>
            <a:r>
              <a:rPr lang="en-GB" sz="3400" dirty="0" smtClean="0"/>
              <a:t>Scope deferrals RF systems</a:t>
            </a:r>
            <a:endParaRPr lang="en-GB" sz="3600" dirty="0"/>
          </a:p>
        </p:txBody>
      </p:sp>
      <p:sp>
        <p:nvSpPr>
          <p:cNvPr id="3" name="Content Placeholder 2"/>
          <p:cNvSpPr>
            <a:spLocks noGrp="1"/>
          </p:cNvSpPr>
          <p:nvPr>
            <p:ph idx="1"/>
          </p:nvPr>
        </p:nvSpPr>
        <p:spPr>
          <a:xfrm>
            <a:off x="457200" y="1507067"/>
            <a:ext cx="8229600" cy="5214407"/>
          </a:xfrm>
        </p:spPr>
        <p:txBody>
          <a:bodyPr lIns="85699" tIns="42850" rIns="85699" bIns="42850">
            <a:normAutofit fontScale="92500" lnSpcReduction="10000"/>
          </a:bodyPr>
          <a:lstStyle/>
          <a:p>
            <a:pPr marL="57140" indent="0">
              <a:buNone/>
            </a:pPr>
            <a:r>
              <a:rPr lang="en-GB" sz="2000" dirty="0" smtClean="0">
                <a:solidFill>
                  <a:schemeClr val="tx1"/>
                </a:solidFill>
              </a:rPr>
              <a:t>DEFERRALS (27.05 M€ + tbc € for LLRF </a:t>
            </a:r>
            <a:r>
              <a:rPr lang="en-GB" sz="2000" dirty="0" err="1" smtClean="0">
                <a:solidFill>
                  <a:schemeClr val="tx1"/>
                </a:solidFill>
              </a:rPr>
              <a:t>svaings</a:t>
            </a:r>
            <a:r>
              <a:rPr lang="en-GB" sz="2000" dirty="0">
                <a:solidFill>
                  <a:schemeClr val="tx1"/>
                </a:solidFill>
              </a:rPr>
              <a:t> </a:t>
            </a:r>
            <a:r>
              <a:rPr lang="en-GB" sz="2000" dirty="0" smtClean="0">
                <a:solidFill>
                  <a:schemeClr val="tx1"/>
                </a:solidFill>
              </a:rPr>
              <a:t>)</a:t>
            </a:r>
          </a:p>
          <a:p>
            <a:pPr marL="400040">
              <a:buFont typeface="Arial"/>
              <a:buChar char="•"/>
            </a:pPr>
            <a:r>
              <a:rPr lang="en-GB" sz="2000" dirty="0" smtClean="0">
                <a:solidFill>
                  <a:schemeClr val="tx1"/>
                </a:solidFill>
              </a:rPr>
              <a:t>Cash: 40 fewer high power RF amplifiers – 12.6 M€</a:t>
            </a:r>
          </a:p>
          <a:p>
            <a:pPr marL="400040">
              <a:buFont typeface="Arial"/>
              <a:buChar char="•"/>
            </a:pPr>
            <a:r>
              <a:rPr lang="en-GB" sz="2000" dirty="0" smtClean="0">
                <a:solidFill>
                  <a:schemeClr val="tx1"/>
                </a:solidFill>
              </a:rPr>
              <a:t>Cash: 10 fewer high power Voltage supplies – 11 M€</a:t>
            </a:r>
          </a:p>
          <a:p>
            <a:pPr marL="400040">
              <a:buFont typeface="Arial"/>
              <a:buChar char="•"/>
            </a:pPr>
            <a:r>
              <a:rPr lang="en-GB" sz="2000" dirty="0" smtClean="0">
                <a:solidFill>
                  <a:schemeClr val="tx1"/>
                </a:solidFill>
              </a:rPr>
              <a:t>Cash: LLRF cash savings tbc k€ (needs feedback ICS)</a:t>
            </a:r>
          </a:p>
          <a:p>
            <a:pPr marL="400040">
              <a:buFont typeface="Arial"/>
              <a:buChar char="•"/>
            </a:pPr>
            <a:r>
              <a:rPr lang="en-GB" sz="2000" dirty="0" smtClean="0">
                <a:solidFill>
                  <a:schemeClr val="tx1"/>
                </a:solidFill>
              </a:rPr>
              <a:t>In-kind: 40 fewer circulator/loads – 1.75 M€ (UK)</a:t>
            </a:r>
          </a:p>
          <a:p>
            <a:pPr marL="400040">
              <a:buFont typeface="Arial"/>
              <a:buChar char="•"/>
            </a:pPr>
            <a:r>
              <a:rPr lang="en-GB" sz="2000" dirty="0" smtClean="0">
                <a:solidFill>
                  <a:schemeClr val="tx1"/>
                </a:solidFill>
              </a:rPr>
              <a:t>In-kind: 40 fewer sets arc detectors and switches – 800 k€ (UK)</a:t>
            </a:r>
          </a:p>
          <a:p>
            <a:pPr marL="400040">
              <a:buFont typeface="Arial"/>
              <a:buChar char="•"/>
            </a:pPr>
            <a:r>
              <a:rPr lang="en-GB" sz="2000" dirty="0" smtClean="0">
                <a:solidFill>
                  <a:schemeClr val="tx1"/>
                </a:solidFill>
              </a:rPr>
              <a:t>In-kind: 40 fewer LLRF systems to be assembled – 500 k€ (PEG)</a:t>
            </a:r>
          </a:p>
          <a:p>
            <a:pPr marL="400040">
              <a:buFont typeface="Arial"/>
              <a:buChar char="•"/>
            </a:pPr>
            <a:r>
              <a:rPr lang="en-GB" sz="2000" dirty="0" smtClean="0">
                <a:solidFill>
                  <a:schemeClr val="tx1"/>
                </a:solidFill>
              </a:rPr>
              <a:t>In-kind: Install less RFDS – 400 k€ (IFJ PAN)</a:t>
            </a:r>
          </a:p>
          <a:p>
            <a:pPr marL="400040">
              <a:buFont typeface="Arial"/>
              <a:buChar char="•"/>
            </a:pPr>
            <a:r>
              <a:rPr lang="en-GB" sz="2000" b="1" dirty="0" smtClean="0">
                <a:solidFill>
                  <a:schemeClr val="tx1"/>
                </a:solidFill>
              </a:rPr>
              <a:t>All In-Kind require changes to IKA’s</a:t>
            </a:r>
          </a:p>
          <a:p>
            <a:pPr marL="57140" indent="0">
              <a:buNone/>
            </a:pPr>
            <a:r>
              <a:rPr lang="en-GB" sz="2000" b="1" dirty="0" smtClean="0">
                <a:solidFill>
                  <a:schemeClr val="tx1"/>
                </a:solidFill>
              </a:rPr>
              <a:t>PROPOSED DESCOPING </a:t>
            </a:r>
            <a:r>
              <a:rPr lang="en-GB" sz="2000" dirty="0" smtClean="0">
                <a:solidFill>
                  <a:schemeClr val="tx1"/>
                </a:solidFill>
              </a:rPr>
              <a:t>FROM EAC FOR PEG AND UK (1.4 M€):</a:t>
            </a:r>
          </a:p>
          <a:p>
            <a:pPr marL="400040">
              <a:buFont typeface="Arial"/>
              <a:buChar char="•"/>
            </a:pPr>
            <a:r>
              <a:rPr lang="en-GB" sz="2000" dirty="0" smtClean="0">
                <a:solidFill>
                  <a:schemeClr val="tx1"/>
                </a:solidFill>
              </a:rPr>
              <a:t>Reassign UK to buy cavity coupler arc detectors – 900 k€ (CR </a:t>
            </a:r>
            <a:r>
              <a:rPr lang="en-US" sz="2000" dirty="0" smtClean="0"/>
              <a:t>11.000066.1 </a:t>
            </a:r>
            <a:r>
              <a:rPr lang="en-GB" sz="2000" dirty="0" smtClean="0">
                <a:solidFill>
                  <a:schemeClr val="tx1"/>
                </a:solidFill>
              </a:rPr>
              <a:t>value – 40 H beta pairs)</a:t>
            </a:r>
          </a:p>
          <a:p>
            <a:pPr marL="400040">
              <a:buFont typeface="Arial"/>
              <a:buChar char="•"/>
            </a:pPr>
            <a:r>
              <a:rPr lang="en-GB" sz="2000" dirty="0" smtClean="0">
                <a:solidFill>
                  <a:schemeClr val="tx1"/>
                </a:solidFill>
              </a:rPr>
              <a:t>Reassign PEG to provide electron pick-ups – 500 k€ (not including the final 40 cavities)</a:t>
            </a:r>
          </a:p>
          <a:p>
            <a:pPr marL="400040">
              <a:buFont typeface="Arial"/>
              <a:buChar char="•"/>
            </a:pPr>
            <a:r>
              <a:rPr lang="en-GB" sz="2000" dirty="0" smtClean="0">
                <a:solidFill>
                  <a:schemeClr val="tx1"/>
                </a:solidFill>
              </a:rPr>
              <a:t>Values to be confirmed and verified</a:t>
            </a:r>
          </a:p>
          <a:p>
            <a:pPr marL="400040">
              <a:buFont typeface="Arial"/>
              <a:buChar char="•"/>
            </a:pPr>
            <a:r>
              <a:rPr lang="en-GB" sz="2000" b="1" dirty="0" smtClean="0">
                <a:solidFill>
                  <a:schemeClr val="tx1"/>
                </a:solidFill>
              </a:rPr>
              <a:t>These too require changes to IKA’s</a:t>
            </a:r>
          </a:p>
        </p:txBody>
      </p:sp>
      <p:sp>
        <p:nvSpPr>
          <p:cNvPr id="4" name="Slide Number Placeholder 3"/>
          <p:cNvSpPr>
            <a:spLocks noGrp="1"/>
          </p:cNvSpPr>
          <p:nvPr>
            <p:ph type="sldNum" sz="quarter" idx="12"/>
          </p:nvPr>
        </p:nvSpPr>
        <p:spPr/>
        <p:txBody>
          <a:bodyPr/>
          <a:lstStyle/>
          <a:p>
            <a:fld id="{038C62C7-F79B-CD4A-A5DF-5683BBEC4A65}" type="slidenum">
              <a:rPr lang="sv-SE" smtClean="0">
                <a:solidFill>
                  <a:prstClr val="black">
                    <a:tint val="75000"/>
                  </a:prstClr>
                </a:solidFill>
                <a:latin typeface="Calibri"/>
              </a:rPr>
              <a:pPr/>
              <a:t>9</a:t>
            </a:fld>
            <a:endParaRPr lang="sv-SE">
              <a:solidFill>
                <a:prstClr val="black">
                  <a:tint val="75000"/>
                </a:prstClr>
              </a:solidFill>
              <a:latin typeface="Calibri"/>
            </a:endParaRPr>
          </a:p>
        </p:txBody>
      </p:sp>
    </p:spTree>
    <p:extLst>
      <p:ext uri="{BB962C8B-B14F-4D97-AF65-F5344CB8AC3E}">
        <p14:creationId xmlns:p14="http://schemas.microsoft.com/office/powerpoint/2010/main" val="1711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Powerpoint.potx</Template>
  <TotalTime>4833</TotalTime>
  <Words>2573</Words>
  <Application>Microsoft Macintosh PowerPoint</Application>
  <PresentationFormat>On-screen Show (4:3)</PresentationFormat>
  <Paragraphs>275</Paragraphs>
  <Slides>33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.AppleSystemUIFont</vt:lpstr>
      <vt:lpstr>Calibri</vt:lpstr>
      <vt:lpstr>Futura Condensed</vt:lpstr>
      <vt:lpstr>Gill Sans</vt:lpstr>
      <vt:lpstr>Gill Sans Light</vt:lpstr>
      <vt:lpstr>Helvetica</vt:lpstr>
      <vt:lpstr>ＭＳ Ｐゴシック</vt:lpstr>
      <vt:lpstr>Arial</vt:lpstr>
      <vt:lpstr>Chess Core Powerpoint</vt:lpstr>
      <vt:lpstr>VE accelerator April 2017 for TAC</vt:lpstr>
      <vt:lpstr>Accelerator Division – Scope Accelerator Technical performances</vt:lpstr>
      <vt:lpstr>Final proposal</vt:lpstr>
      <vt:lpstr>VE AD 2017</vt:lpstr>
      <vt:lpstr>Sharing modulators in MB linac (i.e. 6 klystrons per modulator instead of 4 per modulator)</vt:lpstr>
      <vt:lpstr>Options</vt:lpstr>
      <vt:lpstr>Proposed solution</vt:lpstr>
      <vt:lpstr>Proposed solution</vt:lpstr>
      <vt:lpstr>Scope deferrals RF systems</vt:lpstr>
      <vt:lpstr>Installation of deferred RF</vt:lpstr>
      <vt:lpstr>Impact on IOT/klystron decision</vt:lpstr>
      <vt:lpstr>AD SRF schedule</vt:lpstr>
      <vt:lpstr>Preliminary error study results</vt:lpstr>
      <vt:lpstr>Beam Dynamics (Emittance and Halo)</vt:lpstr>
      <vt:lpstr>Tune depression and Energy</vt:lpstr>
      <vt:lpstr>Commissioning</vt:lpstr>
      <vt:lpstr>Beam loss in unpowered HB cavities</vt:lpstr>
      <vt:lpstr>Conclusions</vt:lpstr>
      <vt:lpstr>Back-up slides</vt:lpstr>
      <vt:lpstr>Beam Dynamics (Design)</vt:lpstr>
      <vt:lpstr>Beam Dynamics (Envelopes)</vt:lpstr>
      <vt:lpstr>Beam Dynamics (Dispersion)</vt:lpstr>
      <vt:lpstr>Beam Dynamics (Input beam from DTL)</vt:lpstr>
      <vt:lpstr>Beam density with errors</vt:lpstr>
      <vt:lpstr>LLRF, Polish Electronic Group (PEG)</vt:lpstr>
      <vt:lpstr>RF distribution system, Huddersfield Univ</vt:lpstr>
      <vt:lpstr>Interlock systems, MTA Atomki</vt:lpstr>
      <vt:lpstr>Installation, IFJ PAN Krakow</vt:lpstr>
      <vt:lpstr>Comments</vt:lpstr>
      <vt:lpstr>IK partners</vt:lpstr>
      <vt:lpstr>Coupling Two MB Cavities; Need for a phase shifter</vt:lpstr>
      <vt:lpstr>Coupling Two MB Cavities: Dynamic phase changes</vt:lpstr>
      <vt:lpstr>Coupling Two MB Cavities: Operability and speed of tuning</vt:lpstr>
    </vt:vector>
  </TitlesOfParts>
  <Company>ESS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Microsoft Office User</cp:lastModifiedBy>
  <cp:revision>147</cp:revision>
  <dcterms:created xsi:type="dcterms:W3CDTF">2013-10-29T16:05:10Z</dcterms:created>
  <dcterms:modified xsi:type="dcterms:W3CDTF">2017-04-05T07:40:02Z</dcterms:modified>
</cp:coreProperties>
</file>