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2" r:id="rId2"/>
  </p:sldMasterIdLst>
  <p:notesMasterIdLst>
    <p:notesMasterId r:id="rId18"/>
  </p:notesMasterIdLst>
  <p:handoutMasterIdLst>
    <p:handoutMasterId r:id="rId19"/>
  </p:handoutMasterIdLst>
  <p:sldIdLst>
    <p:sldId id="286" r:id="rId3"/>
    <p:sldId id="304" r:id="rId4"/>
    <p:sldId id="320" r:id="rId5"/>
    <p:sldId id="311" r:id="rId6"/>
    <p:sldId id="306" r:id="rId7"/>
    <p:sldId id="307" r:id="rId8"/>
    <p:sldId id="308" r:id="rId9"/>
    <p:sldId id="323" r:id="rId10"/>
    <p:sldId id="316" r:id="rId11"/>
    <p:sldId id="310" r:id="rId12"/>
    <p:sldId id="315" r:id="rId13"/>
    <p:sldId id="317" r:id="rId14"/>
    <p:sldId id="319" r:id="rId15"/>
    <p:sldId id="322" r:id="rId16"/>
    <p:sldId id="321" r:id="rId17"/>
  </p:sldIdLst>
  <p:sldSz cx="9144000" cy="6858000" type="screen4x3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32">
          <p15:clr>
            <a:srgbClr val="A4A3A4"/>
          </p15:clr>
        </p15:guide>
        <p15:guide id="2" orient="horz" pos="908">
          <p15:clr>
            <a:srgbClr val="A4A3A4"/>
          </p15:clr>
        </p15:guide>
        <p15:guide id="3" pos="49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9ED6"/>
    <a:srgbClr val="0080FF"/>
    <a:srgbClr val="FFFFFF"/>
    <a:srgbClr val="00E100"/>
    <a:srgbClr val="FF7D00"/>
    <a:srgbClr val="009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417" autoAdjust="0"/>
    <p:restoredTop sz="96437" autoAdjust="0"/>
  </p:normalViewPr>
  <p:slideViewPr>
    <p:cSldViewPr snapToGrid="0" snapToObjects="1">
      <p:cViewPr varScale="1">
        <p:scale>
          <a:sx n="207" d="100"/>
          <a:sy n="207" d="100"/>
        </p:scale>
        <p:origin x="3536" y="176"/>
      </p:cViewPr>
      <p:guideLst>
        <p:guide orient="horz" pos="1232"/>
        <p:guide orient="horz" pos="908"/>
        <p:guide pos="49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A3AE58-0CB7-2B49-BC2B-99543F812727}" type="datetimeFigureOut">
              <a:rPr lang="sv-SE" smtClean="0"/>
              <a:t>2017-03-30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00A657-9475-004C-BDED-BB6C61EC949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5641045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441830-0E87-9D46-A15F-C0C0B780FA23}" type="datetimeFigureOut">
              <a:rPr lang="sv-SE" smtClean="0"/>
              <a:t>2017-03-30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E0035E-6164-C447-BCFF-46EC70F7402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2942122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0035E-6164-C447-BCFF-46EC70F74028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72397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93512" y="-1"/>
            <a:ext cx="5762624" cy="1441451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cxnSp>
        <p:nvCxnSpPr>
          <p:cNvPr id="3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6384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6CE20-AFC7-3F45-B0E0-5A45C0AF0FEF}" type="datetime1">
              <a:rPr lang="en-US" smtClean="0"/>
              <a:t>3/30/17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32584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1E751-A629-5E4A-A202-65D0E0233AA2}" type="datetime1">
              <a:rPr lang="en-US" smtClean="0"/>
              <a:t>3/30/17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041013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8524D-C923-984C-AA4B-C3BB39D88DE4}" type="datetime1">
              <a:rPr lang="en-US" smtClean="0"/>
              <a:t>3/30/17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t>‹#›</a:t>
            </a:fld>
            <a:endParaRPr lang="sv-SE"/>
          </a:p>
        </p:txBody>
      </p:sp>
      <p:cxnSp>
        <p:nvCxnSpPr>
          <p:cNvPr id="8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1652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D09B-6E0E-F342-90BC-7E5749EEA10B}" type="datetime1">
              <a:rPr lang="en-US" smtClean="0"/>
              <a:t>3/30/17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334589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DF2D1-8BC8-2440-AB2E-6BB6C9E19346}" type="datetime1">
              <a:rPr lang="en-US" smtClean="0"/>
              <a:t>3/30/17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502372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äng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682749"/>
          </a:xfrm>
          <a:prstGeom prst="rect">
            <a:avLst/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94CA"/>
              </a:solidFill>
            </a:endParaRPr>
          </a:p>
        </p:txBody>
      </p:sp>
      <p:pic>
        <p:nvPicPr>
          <p:cNvPr id="11" name="Bildobjekt 10" descr="ESS-logga-blå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756" y="362809"/>
            <a:ext cx="1728000" cy="924480"/>
          </a:xfrm>
          <a:prstGeom prst="rect">
            <a:avLst/>
          </a:prstGeom>
        </p:spPr>
      </p:pic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9349A-E89C-B948-9787-66E804B9853F}" type="datetime1">
              <a:rPr lang="en-US" smtClean="0"/>
              <a:t>3/30/17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t>‹#›</a:t>
            </a:fld>
            <a:endParaRPr lang="sv-SE"/>
          </a:p>
        </p:txBody>
      </p:sp>
      <p:sp>
        <p:nvSpPr>
          <p:cNvPr id="9" name="Rubrik 1"/>
          <p:cNvSpPr>
            <a:spLocks noGrp="1"/>
          </p:cNvSpPr>
          <p:nvPr>
            <p:ph type="ctrTitle"/>
          </p:nvPr>
        </p:nvSpPr>
        <p:spPr>
          <a:xfrm>
            <a:off x="622138" y="130718"/>
            <a:ext cx="6290083" cy="1470025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l">
              <a:defRPr sz="4000">
                <a:solidFill>
                  <a:srgbClr val="0094CA"/>
                </a:solidFill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617536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BCE78-6475-A342-9573-2A2B74611370}" type="datetimeFigureOut">
              <a:rPr lang="en-US" smtClean="0"/>
              <a:t>3/30/17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03ED0-D9CA-6A4E-BA0A-F598ACB48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6729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457900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870982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/>
              <a:t>2017-03-30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04809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bild text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/>
          </p:nvPr>
        </p:nvSpPr>
        <p:spPr>
          <a:xfrm>
            <a:off x="593513" y="1955801"/>
            <a:ext cx="4766944" cy="3780620"/>
          </a:xfrm>
        </p:spPr>
        <p:txBody>
          <a:bodyPr lIns="0" tIns="0" rIns="0" bIns="0">
            <a:noAutofit/>
          </a:bodyPr>
          <a:lstStyle>
            <a:lvl1pPr marL="342900" indent="-342900" algn="l">
              <a:lnSpc>
                <a:spcPct val="90000"/>
              </a:lnSpc>
              <a:buFont typeface="Arial"/>
              <a:buChar char="•"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93512" y="-1"/>
            <a:ext cx="5762624" cy="1441451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6" name="Rektangel med rundade hörn 5"/>
          <p:cNvSpPr/>
          <p:nvPr userDrawn="1"/>
        </p:nvSpPr>
        <p:spPr>
          <a:xfrm>
            <a:off x="6205857" y="1955801"/>
            <a:ext cx="2479040" cy="2479040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7" name="Rak 5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11372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/>
              <a:t>2017-03-30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893341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/>
              <a:t>2017-03-30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961081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/>
              <a:t>2017-03-30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263387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/>
              <a:t>2017-03-30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828659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/>
              <a:t>2017-03-30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930615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/>
              <a:t>2017-03-30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700504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/>
              <a:t>2017-03-30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339349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/>
              <a:t>2017-03-30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526619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/>
              <a:t>2017-03-30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24170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ubrikbild text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593513" y="1955801"/>
            <a:ext cx="4766944" cy="3780620"/>
          </a:xfrm>
        </p:spPr>
        <p:txBody>
          <a:bodyPr lIns="0" tIns="0" rIns="0" bIns="0">
            <a:noAutofit/>
          </a:bodyPr>
          <a:lstStyle>
            <a:lvl1pPr marL="396900" marR="0" indent="-34290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/>
              <a:buChar char="•"/>
              <a:tabLst/>
              <a:defRPr sz="2400" b="0">
                <a:solidFill>
                  <a:schemeClr val="bg1"/>
                </a:solidFill>
              </a:defRPr>
            </a:lvl1pPr>
            <a:lvl2pPr marL="648000" marR="0" indent="-23400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75000"/>
              <a:buFont typeface="Lucida Grande"/>
              <a:buChar char="-"/>
              <a:tabLst/>
              <a:defRPr sz="1800" baseline="0">
                <a:solidFill>
                  <a:srgbClr val="FFFFFF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</a:p>
          <a:p>
            <a:pPr lvl="1"/>
            <a:r>
              <a:rPr lang="sv-SE" dirty="0" smtClean="0"/>
              <a:t>Test sub bullet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93512" y="-1"/>
            <a:ext cx="5762624" cy="144145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smtClean="0"/>
              <a:t>Blue bullet page</a:t>
            </a:r>
            <a:endParaRPr lang="sv-SE"/>
          </a:p>
        </p:txBody>
      </p:sp>
      <p:cxnSp>
        <p:nvCxnSpPr>
          <p:cNvPr id="4" name="Rak 5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2186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ubrikbil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593513" y="1955801"/>
            <a:ext cx="4766944" cy="3780620"/>
          </a:xfrm>
        </p:spPr>
        <p:txBody>
          <a:bodyPr lIns="0" tIns="0" rIns="0" bIns="0">
            <a:noAutofit/>
          </a:bodyPr>
          <a:lstStyle>
            <a:lvl1pPr marL="396900" marR="0" indent="-34290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/>
              <a:buChar char="•"/>
              <a:tabLst/>
              <a:defRPr sz="2400" b="0">
                <a:solidFill>
                  <a:srgbClr val="0094CA"/>
                </a:solidFill>
              </a:defRPr>
            </a:lvl1pPr>
            <a:lvl2pPr marL="648000" marR="0" indent="-23400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75000"/>
              <a:buFont typeface="Lucida Grande"/>
              <a:buChar char="-"/>
              <a:tabLst/>
              <a:defRPr sz="1800" baseline="0">
                <a:solidFill>
                  <a:srgbClr val="0094CA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</a:p>
          <a:p>
            <a:pPr lvl="1"/>
            <a:r>
              <a:rPr lang="sv-SE" dirty="0" smtClean="0"/>
              <a:t>Test sub bullet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93512" y="-1"/>
            <a:ext cx="5762624" cy="144145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smtClean="0"/>
              <a:t>White bullet page</a:t>
            </a:r>
            <a:endParaRPr lang="sv-SE"/>
          </a:p>
        </p:txBody>
      </p:sp>
      <p:cxnSp>
        <p:nvCxnSpPr>
          <p:cNvPr id="4" name="Rak 5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48954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78913" y="0"/>
            <a:ext cx="6067426" cy="1441531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69993" y="1964945"/>
            <a:ext cx="6536399" cy="4038981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C0C22-9EDB-E14B-9D1D-02359A0D0385}" type="datetime1">
              <a:rPr lang="en-US" smtClean="0"/>
              <a:t>3/30/17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t>‹#›</a:t>
            </a:fld>
            <a:endParaRPr lang="sv-SE"/>
          </a:p>
        </p:txBody>
      </p:sp>
      <p:cxnSp>
        <p:nvCxnSpPr>
          <p:cNvPr id="7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711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5BB91-6E5D-4E44-A313-B74B25380F86}" type="datetime1">
              <a:rPr lang="en-US" smtClean="0"/>
              <a:t>3/30/17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t>‹#›</a:t>
            </a:fld>
            <a:endParaRPr lang="sv-SE"/>
          </a:p>
        </p:txBody>
      </p:sp>
      <p:cxnSp>
        <p:nvCxnSpPr>
          <p:cNvPr id="7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7211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0FE33-BB3B-F54C-A8F8-03B587A53342}" type="datetime1">
              <a:rPr lang="en-US" smtClean="0"/>
              <a:t>3/30/17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t>‹#›</a:t>
            </a:fld>
            <a:endParaRPr lang="sv-SE"/>
          </a:p>
        </p:txBody>
      </p:sp>
      <p:cxnSp>
        <p:nvCxnSpPr>
          <p:cNvPr id="8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977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B4D03-6436-924D-BD12-1D8F540DD88C}" type="datetime1">
              <a:rPr lang="en-US" smtClean="0"/>
              <a:t>3/30/17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t>‹#›</a:t>
            </a:fld>
            <a:endParaRPr lang="sv-SE"/>
          </a:p>
        </p:txBody>
      </p:sp>
      <p:cxnSp>
        <p:nvCxnSpPr>
          <p:cNvPr id="10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4596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81278-4430-4444-9D70-1555BC514269}" type="datetime1">
              <a:rPr lang="en-US" smtClean="0"/>
              <a:t>3/30/17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t>‹#›</a:t>
            </a:fld>
            <a:endParaRPr lang="sv-SE"/>
          </a:p>
        </p:txBody>
      </p:sp>
      <p:cxnSp>
        <p:nvCxnSpPr>
          <p:cNvPr id="6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1731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8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9.xml"/><Relationship Id="rId3" Type="http://schemas.openxmlformats.org/officeDocument/2006/relationships/slideLayout" Target="../slideLayouts/slideLayout20.xml"/><Relationship Id="rId4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4.xml"/><Relationship Id="rId8" Type="http://schemas.openxmlformats.org/officeDocument/2006/relationships/slideLayout" Target="../slideLayouts/slideLayout25.xml"/><Relationship Id="rId9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93511" y="1964945"/>
            <a:ext cx="6536399" cy="403898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94CA"/>
                </a:solidFill>
              </a:defRPr>
            </a:lvl1pPr>
          </a:lstStyle>
          <a:p>
            <a:fld id="{8F5C681F-1FB5-764D-BC0F-BB7944416E1E}" type="datetime1">
              <a:rPr lang="en-US" smtClean="0"/>
              <a:pPr/>
              <a:t>3/30/17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94CA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94CA"/>
                </a:solidFill>
              </a:defRPr>
            </a:lvl1pPr>
          </a:lstStyle>
          <a:p>
            <a:fld id="{038C62C7-F79B-CD4A-A5DF-5683BBEC4A6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94CA"/>
              </a:solidFill>
            </a:endParaRPr>
          </a:p>
        </p:txBody>
      </p:sp>
      <p:pic>
        <p:nvPicPr>
          <p:cNvPr id="8" name="Bildobjekt 7" descr="ESS-vit-logga.png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6974" y="378759"/>
            <a:ext cx="1359826" cy="727507"/>
          </a:xfrm>
          <a:prstGeom prst="rect">
            <a:avLst/>
          </a:prstGeom>
        </p:spPr>
      </p:pic>
      <p:sp>
        <p:nvSpPr>
          <p:cNvPr id="11" name="Platshållare för rubrik 10"/>
          <p:cNvSpPr>
            <a:spLocks noGrp="1"/>
          </p:cNvSpPr>
          <p:nvPr>
            <p:ph type="title"/>
          </p:nvPr>
        </p:nvSpPr>
        <p:spPr>
          <a:xfrm>
            <a:off x="593512" y="-1"/>
            <a:ext cx="5762624" cy="144145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7200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75" r:id="rId3"/>
    <p:sldLayoutId id="2147483676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77" r:id="rId16"/>
    <p:sldLayoutId id="2147483678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ts val="2400"/>
        </a:lnSpc>
        <a:spcBef>
          <a:spcPct val="20000"/>
        </a:spcBef>
        <a:spcAft>
          <a:spcPts val="1200"/>
        </a:spcAft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1pPr>
      <a:lvl2pPr marL="457200" indent="0" algn="l" defTabSz="457200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2pPr>
      <a:lvl3pPr marL="914400" indent="0" algn="l" defTabSz="457200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3pPr>
      <a:lvl4pPr marL="1371600" indent="0" algn="l" defTabSz="457200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4pPr>
      <a:lvl5pPr marL="1828800" indent="0" algn="l" defTabSz="457200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5678A-D05F-FD42-9890-CCECCD9C8C54}" type="datetimeFigureOut">
              <a:rPr lang="sv-SE" smtClean="0"/>
              <a:t>2017-03-30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03047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G"/><Relationship Id="rId3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ESS-vit-logg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160" y="408940"/>
            <a:ext cx="2082800" cy="1114297"/>
          </a:xfrm>
          <a:prstGeom prst="rect">
            <a:avLst/>
          </a:prstGeom>
        </p:spPr>
      </p:pic>
      <p:sp>
        <p:nvSpPr>
          <p:cNvPr id="7" name="textruta 6"/>
          <p:cNvSpPr txBox="1"/>
          <p:nvPr/>
        </p:nvSpPr>
        <p:spPr>
          <a:xfrm>
            <a:off x="0" y="1717803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rgbClr val="FFFFFF"/>
                </a:solidFill>
              </a:rPr>
              <a:t>Cryomodule test stand </a:t>
            </a:r>
            <a:r>
              <a:rPr lang="en-US" sz="7200" dirty="0" smtClean="0">
                <a:solidFill>
                  <a:srgbClr val="FFFFFF"/>
                </a:solidFill>
              </a:rPr>
              <a:t>TS2</a:t>
            </a:r>
            <a:endParaRPr lang="en-GB" sz="7200" dirty="0">
              <a:solidFill>
                <a:srgbClr val="FFFFFF"/>
              </a:solidFill>
            </a:endParaRPr>
          </a:p>
        </p:txBody>
      </p:sp>
      <p:sp>
        <p:nvSpPr>
          <p:cNvPr id="4" name="textruta 3"/>
          <p:cNvSpPr txBox="1"/>
          <p:nvPr/>
        </p:nvSpPr>
        <p:spPr>
          <a:xfrm>
            <a:off x="-14343" y="4740693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rgbClr val="FFFFFF"/>
                </a:solidFill>
              </a:rPr>
              <a:t>TAC15</a:t>
            </a:r>
          </a:p>
          <a:p>
            <a:pPr algn="ctr"/>
            <a:endParaRPr lang="en-GB" sz="2400" dirty="0" smtClean="0">
              <a:solidFill>
                <a:srgbClr val="FFFFFF"/>
              </a:solidFill>
            </a:endParaRPr>
          </a:p>
          <a:p>
            <a:pPr algn="ctr"/>
            <a:r>
              <a:rPr lang="en-GB" sz="2400" dirty="0" smtClean="0">
                <a:solidFill>
                  <a:srgbClr val="FFFFFF"/>
                </a:solidFill>
              </a:rPr>
              <a:t>Wolfgang Hees, WP leader Test Stands</a:t>
            </a:r>
          </a:p>
          <a:p>
            <a:pPr algn="ctr"/>
            <a:r>
              <a:rPr lang="en-GB" sz="1600" dirty="0" smtClean="0">
                <a:solidFill>
                  <a:srgbClr val="FFFFFF"/>
                </a:solidFill>
              </a:rPr>
              <a:t>2017-04-06</a:t>
            </a:r>
          </a:p>
        </p:txBody>
      </p:sp>
    </p:spTree>
    <p:extLst>
      <p:ext uri="{BB962C8B-B14F-4D97-AF65-F5344CB8AC3E}">
        <p14:creationId xmlns:p14="http://schemas.microsoft.com/office/powerpoint/2010/main" val="44194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2016-09-23 WP10 TS2 layout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52" r="8"/>
          <a:stretch/>
        </p:blipFill>
        <p:spPr>
          <a:xfrm>
            <a:off x="-18000" y="1"/>
            <a:ext cx="916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17756" y="6562797"/>
            <a:ext cx="697841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u="sng" dirty="0">
                <a:solidFill>
                  <a:srgbClr val="3366FF"/>
                </a:solidFill>
              </a:rPr>
              <a:t>https://</a:t>
            </a:r>
            <a:r>
              <a:rPr lang="en-US" sz="1200" u="sng" dirty="0" err="1">
                <a:solidFill>
                  <a:srgbClr val="3366FF"/>
                </a:solidFill>
              </a:rPr>
              <a:t>ess-ics.atlassian.net</a:t>
            </a:r>
            <a:r>
              <a:rPr lang="en-US" sz="1200" u="sng" dirty="0">
                <a:solidFill>
                  <a:srgbClr val="3366FF"/>
                </a:solidFill>
              </a:rPr>
              <a:t>/wiki/display/ATS/Accelerator+Cryomodule+Test+Stand+2</a:t>
            </a:r>
          </a:p>
        </p:txBody>
      </p:sp>
    </p:spTree>
    <p:extLst>
      <p:ext uri="{BB962C8B-B14F-4D97-AF65-F5344CB8AC3E}">
        <p14:creationId xmlns:p14="http://schemas.microsoft.com/office/powerpoint/2010/main" val="133574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Underrubrik 8"/>
          <p:cNvSpPr>
            <a:spLocks noGrp="1"/>
          </p:cNvSpPr>
          <p:nvPr>
            <p:ph type="subTitle" idx="1"/>
          </p:nvPr>
        </p:nvSpPr>
        <p:spPr>
          <a:xfrm>
            <a:off x="286382" y="1441450"/>
            <a:ext cx="8395073" cy="5416550"/>
          </a:xfrm>
        </p:spPr>
        <p:txBody>
          <a:bodyPr/>
          <a:lstStyle/>
          <a:p>
            <a:pPr marL="5400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GB" dirty="0" smtClean="0">
                <a:solidFill>
                  <a:schemeClr val="tx1"/>
                </a:solidFill>
              </a:rPr>
              <a:t>TS2 installation is coordinated by WP10. The other teams provide: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GB" b="1" dirty="0" smtClean="0">
                <a:solidFill>
                  <a:schemeClr val="tx1"/>
                </a:solidFill>
              </a:rPr>
              <a:t>WP11:</a:t>
            </a:r>
            <a:r>
              <a:rPr lang="en-GB" dirty="0" smtClean="0">
                <a:solidFill>
                  <a:schemeClr val="tx1"/>
                </a:solidFill>
              </a:rPr>
              <a:t> cryoplant, transfer line (incl. valve box &amp; warm lines)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GB" b="1" dirty="0" smtClean="0">
                <a:solidFill>
                  <a:schemeClr val="tx1"/>
                </a:solidFill>
              </a:rPr>
              <a:t>WP8 &amp; WP17: </a:t>
            </a:r>
            <a:r>
              <a:rPr lang="en-GB" dirty="0" smtClean="0">
                <a:solidFill>
                  <a:schemeClr val="tx1"/>
                </a:solidFill>
              </a:rPr>
              <a:t>HP RF (modulator, klystrons, waveguides, circulators, dummy loads and </a:t>
            </a:r>
            <a:r>
              <a:rPr lang="en-GB" dirty="0">
                <a:solidFill>
                  <a:schemeClr val="tx1"/>
                </a:solidFill>
              </a:rPr>
              <a:t>splitters) </a:t>
            </a:r>
            <a:r>
              <a:rPr lang="en-GB" dirty="0" smtClean="0">
                <a:solidFill>
                  <a:schemeClr val="tx1"/>
                </a:solidFill>
              </a:rPr>
              <a:t>and LLRF equipment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GB" b="1" dirty="0" smtClean="0">
                <a:solidFill>
                  <a:schemeClr val="tx1"/>
                </a:solidFill>
              </a:rPr>
              <a:t>WP12:</a:t>
            </a:r>
            <a:r>
              <a:rPr lang="en-GB" dirty="0" smtClean="0">
                <a:solidFill>
                  <a:schemeClr val="tx1"/>
                </a:solidFill>
              </a:rPr>
              <a:t> portable clean room (inst. &amp; removal of beam vacuum pump), insulation vacuum pump, cryo line purging pump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GB" b="1" dirty="0" smtClean="0">
                <a:solidFill>
                  <a:schemeClr val="tx1"/>
                </a:solidFill>
              </a:rPr>
              <a:t>ICS:</a:t>
            </a:r>
            <a:r>
              <a:rPr lang="en-GB" dirty="0" smtClean="0">
                <a:solidFill>
                  <a:schemeClr val="tx1"/>
                </a:solidFill>
              </a:rPr>
              <a:t> controls, timing system, motion control (CTS), PSS (access control, radiation &amp; ODH monitoring)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GB" b="1" dirty="0" smtClean="0">
                <a:solidFill>
                  <a:schemeClr val="tx1"/>
                </a:solidFill>
              </a:rPr>
              <a:t>WP15:</a:t>
            </a:r>
            <a:r>
              <a:rPr lang="en-GB" dirty="0" smtClean="0">
                <a:solidFill>
                  <a:schemeClr val="tx1"/>
                </a:solidFill>
              </a:rPr>
              <a:t> cabling, racks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GB" b="1" dirty="0" smtClean="0">
                <a:solidFill>
                  <a:schemeClr val="tx1"/>
                </a:solidFill>
              </a:rPr>
              <a:t>WP16:</a:t>
            </a:r>
            <a:r>
              <a:rPr lang="en-GB" dirty="0" smtClean="0">
                <a:solidFill>
                  <a:schemeClr val="tx1"/>
                </a:solidFill>
              </a:rPr>
              <a:t> cooling water skid &amp; connections, </a:t>
            </a:r>
            <a:r>
              <a:rPr lang="en-GB" dirty="0" err="1" smtClean="0">
                <a:solidFill>
                  <a:schemeClr val="tx1"/>
                </a:solidFill>
              </a:rPr>
              <a:t>cp</a:t>
            </a:r>
            <a:r>
              <a:rPr lang="en-GB" dirty="0" smtClean="0">
                <a:solidFill>
                  <a:schemeClr val="tx1"/>
                </a:solidFill>
              </a:rPr>
              <a:t> air connection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GB" b="1" dirty="0" smtClean="0">
                <a:solidFill>
                  <a:schemeClr val="tx1"/>
                </a:solidFill>
              </a:rPr>
              <a:t>CF:</a:t>
            </a:r>
            <a:r>
              <a:rPr lang="en-GB" dirty="0" smtClean="0">
                <a:solidFill>
                  <a:schemeClr val="tx1"/>
                </a:solidFill>
              </a:rPr>
              <a:t> building, </a:t>
            </a:r>
            <a:r>
              <a:rPr lang="en-GB" dirty="0" smtClean="0">
                <a:solidFill>
                  <a:schemeClr val="tx1"/>
                </a:solidFill>
              </a:rPr>
              <a:t>utilities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GB" b="1" dirty="0" smtClean="0">
                <a:solidFill>
                  <a:schemeClr val="tx1"/>
                </a:solidFill>
              </a:rPr>
              <a:t>ESS logistics:</a:t>
            </a:r>
            <a:r>
              <a:rPr lang="en-GB" dirty="0" smtClean="0">
                <a:solidFill>
                  <a:schemeClr val="tx1"/>
                </a:solidFill>
              </a:rPr>
              <a:t> transport &amp; handling</a:t>
            </a:r>
            <a:endParaRPr lang="en-GB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GB" b="1" dirty="0" smtClean="0">
                <a:solidFill>
                  <a:schemeClr val="tx1"/>
                </a:solidFill>
              </a:rPr>
              <a:t>WP5</a:t>
            </a:r>
            <a:r>
              <a:rPr lang="en-GB" dirty="0" smtClean="0">
                <a:solidFill>
                  <a:schemeClr val="tx1"/>
                </a:solidFill>
              </a:rPr>
              <a:t> IKC partners (CEA &amp; IPNO, France): advice and support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GB" b="1" dirty="0" smtClean="0">
                <a:solidFill>
                  <a:schemeClr val="tx1"/>
                </a:solidFill>
              </a:rPr>
              <a:t>AD linac group:</a:t>
            </a:r>
            <a:r>
              <a:rPr lang="en-GB" dirty="0" smtClean="0">
                <a:solidFill>
                  <a:schemeClr val="tx1"/>
                </a:solidFill>
              </a:rPr>
              <a:t> support on SRF &amp; other issues</a:t>
            </a:r>
          </a:p>
        </p:txBody>
      </p:sp>
      <p:sp>
        <p:nvSpPr>
          <p:cNvPr id="8" name="Rubrik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Organisation: Installation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685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Underrubrik 8"/>
          <p:cNvSpPr>
            <a:spLocks noGrp="1"/>
          </p:cNvSpPr>
          <p:nvPr>
            <p:ph type="subTitle" idx="1"/>
          </p:nvPr>
        </p:nvSpPr>
        <p:spPr>
          <a:xfrm>
            <a:off x="342414" y="1598837"/>
            <a:ext cx="7962673" cy="4587508"/>
          </a:xfrm>
        </p:spPr>
        <p:txBody>
          <a:bodyPr/>
          <a:lstStyle/>
          <a:p>
            <a:pPr marL="5400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GB" dirty="0" smtClean="0">
                <a:solidFill>
                  <a:schemeClr val="tx1"/>
                </a:solidFill>
              </a:rPr>
              <a:t>TS2 operation is organised by WP10. Other teams provide: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GB" b="1" dirty="0" smtClean="0">
                <a:solidFill>
                  <a:schemeClr val="tx1"/>
                </a:solidFill>
              </a:rPr>
              <a:t>WP11:</a:t>
            </a:r>
            <a:r>
              <a:rPr lang="en-GB" dirty="0" smtClean="0">
                <a:solidFill>
                  <a:schemeClr val="tx1"/>
                </a:solidFill>
              </a:rPr>
              <a:t> cryoplant operation, support during CM cooldown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GB" b="1" dirty="0" smtClean="0">
                <a:solidFill>
                  <a:schemeClr val="tx1"/>
                </a:solidFill>
              </a:rPr>
              <a:t>WP8:</a:t>
            </a:r>
            <a:r>
              <a:rPr lang="en-GB" dirty="0" smtClean="0">
                <a:solidFill>
                  <a:schemeClr val="tx1"/>
                </a:solidFill>
              </a:rPr>
              <a:t> RF engineers to operate RF equipment during tests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GB" b="1" dirty="0" smtClean="0">
                <a:solidFill>
                  <a:schemeClr val="tx1"/>
                </a:solidFill>
              </a:rPr>
              <a:t>WP12:</a:t>
            </a:r>
            <a:r>
              <a:rPr lang="en-GB" dirty="0" smtClean="0">
                <a:solidFill>
                  <a:schemeClr val="tx1"/>
                </a:solidFill>
              </a:rPr>
              <a:t> clean room operation, connection of pumps</a:t>
            </a:r>
            <a:endParaRPr lang="en-GB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GB" b="1" dirty="0" smtClean="0">
                <a:solidFill>
                  <a:schemeClr val="tx1"/>
                </a:solidFill>
              </a:rPr>
              <a:t>ICS:</a:t>
            </a:r>
            <a:r>
              <a:rPr lang="en-GB" dirty="0" smtClean="0">
                <a:solidFill>
                  <a:schemeClr val="tx1"/>
                </a:solidFill>
              </a:rPr>
              <a:t> database for test data storage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GB" b="1" dirty="0" smtClean="0">
                <a:solidFill>
                  <a:schemeClr val="tx1"/>
                </a:solidFill>
              </a:rPr>
              <a:t>IFJ PAN</a:t>
            </a:r>
            <a:r>
              <a:rPr lang="en-GB" dirty="0" smtClean="0">
                <a:solidFill>
                  <a:schemeClr val="tx1"/>
                </a:solidFill>
              </a:rPr>
              <a:t> (In</a:t>
            </a:r>
            <a:r>
              <a:rPr lang="en-GB" dirty="0">
                <a:solidFill>
                  <a:schemeClr val="tx1"/>
                </a:solidFill>
              </a:rPr>
              <a:t>-Kind </a:t>
            </a:r>
            <a:r>
              <a:rPr lang="en-GB" dirty="0" smtClean="0">
                <a:solidFill>
                  <a:schemeClr val="tx1"/>
                </a:solidFill>
              </a:rPr>
              <a:t>partner): specialists for CM handling, preparation, connection, testing (experience from XFEL)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GB" b="1" dirty="0">
                <a:solidFill>
                  <a:schemeClr val="tx1"/>
                </a:solidFill>
              </a:rPr>
              <a:t>WP5</a:t>
            </a:r>
            <a:r>
              <a:rPr lang="en-GB" dirty="0">
                <a:solidFill>
                  <a:schemeClr val="tx1"/>
                </a:solidFill>
              </a:rPr>
              <a:t> IKC partners (CEA &amp; IPNO, France): advice and </a:t>
            </a:r>
            <a:r>
              <a:rPr lang="en-GB" dirty="0" smtClean="0">
                <a:solidFill>
                  <a:schemeClr val="tx1"/>
                </a:solidFill>
              </a:rPr>
              <a:t>support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GB" b="1" dirty="0" smtClean="0">
                <a:solidFill>
                  <a:schemeClr val="tx1"/>
                </a:solidFill>
              </a:rPr>
              <a:t>AD linac group:</a:t>
            </a:r>
            <a:r>
              <a:rPr lang="en-GB" dirty="0" smtClean="0">
                <a:solidFill>
                  <a:schemeClr val="tx1"/>
                </a:solidFill>
              </a:rPr>
              <a:t> support on SRF issues and with testing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Rubrik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Organisation: operation</a:t>
            </a:r>
            <a:endParaRPr lang="sv-SE" dirty="0"/>
          </a:p>
        </p:txBody>
      </p:sp>
      <p:sp>
        <p:nvSpPr>
          <p:cNvPr id="2" name="TextBox 1"/>
          <p:cNvSpPr txBox="1"/>
          <p:nvPr/>
        </p:nvSpPr>
        <p:spPr>
          <a:xfrm>
            <a:off x="640024" y="5389625"/>
            <a:ext cx="7367452" cy="95410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WP10 is responsible for delivering fully tested elliptical cavity cryomodules.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609988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90913" y="1534110"/>
            <a:ext cx="1354186" cy="2769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partial access</a:t>
            </a:r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2245098" y="1534110"/>
            <a:ext cx="6898902" cy="2769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35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full access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2245098" y="1816088"/>
            <a:ext cx="6898901" cy="27699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635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utilities available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6795839" y="2926272"/>
            <a:ext cx="1426706" cy="27699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635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TD available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8224334" y="3208122"/>
            <a:ext cx="919666" cy="27699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635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</a:t>
            </a:r>
            <a:r>
              <a:rPr lang="en-US" sz="1200" baseline="30000" dirty="0" smtClean="0"/>
              <a:t>st</a:t>
            </a:r>
            <a:r>
              <a:rPr lang="en-US" sz="1200" dirty="0" smtClean="0"/>
              <a:t> MB CM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7583466" y="3209408"/>
            <a:ext cx="401003" cy="27699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" dirty="0" smtClean="0"/>
              <a:t>cold </a:t>
            </a:r>
            <a:r>
              <a:rPr lang="en-US" sz="600" dirty="0" err="1" smtClean="0"/>
              <a:t>comm</a:t>
            </a:r>
            <a:endParaRPr lang="en-US" sz="600" dirty="0"/>
          </a:p>
        </p:txBody>
      </p:sp>
      <p:sp>
        <p:nvSpPr>
          <p:cNvPr id="10" name="TextBox 9"/>
          <p:cNvSpPr txBox="1"/>
          <p:nvPr/>
        </p:nvSpPr>
        <p:spPr>
          <a:xfrm>
            <a:off x="6572777" y="3518599"/>
            <a:ext cx="619816" cy="30777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6350" cmpd="sng">
            <a:solidFill>
              <a:schemeClr val="tx1"/>
            </a:solidFill>
          </a:ln>
        </p:spPr>
        <p:txBody>
          <a:bodyPr wrap="square" lIns="36000" rIns="36000" rtlCol="0">
            <a:spAutoFit/>
          </a:bodyPr>
          <a:lstStyle/>
          <a:p>
            <a:r>
              <a:rPr lang="en-US" sz="700" dirty="0" smtClean="0"/>
              <a:t>RF dry commissioning</a:t>
            </a:r>
            <a:endParaRPr lang="en-US" sz="700" dirty="0"/>
          </a:p>
        </p:txBody>
      </p:sp>
      <p:sp>
        <p:nvSpPr>
          <p:cNvPr id="11" name="TextBox 10"/>
          <p:cNvSpPr txBox="1"/>
          <p:nvPr/>
        </p:nvSpPr>
        <p:spPr>
          <a:xfrm>
            <a:off x="6010448" y="3518599"/>
            <a:ext cx="555297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6350" cmpd="sng">
            <a:solidFill>
              <a:schemeClr val="tx1"/>
            </a:solidFill>
          </a:ln>
        </p:spPr>
        <p:txBody>
          <a:bodyPr wrap="square" lIns="36000" rIns="36000" rtlCol="0">
            <a:spAutoFit/>
          </a:bodyPr>
          <a:lstStyle/>
          <a:p>
            <a:r>
              <a:rPr lang="en-US" sz="700" dirty="0" smtClean="0"/>
              <a:t>RF inst. inside</a:t>
            </a:r>
            <a:endParaRPr lang="en-US" sz="700" dirty="0"/>
          </a:p>
        </p:txBody>
      </p:sp>
      <p:sp>
        <p:nvSpPr>
          <p:cNvPr id="12" name="TextBox 11"/>
          <p:cNvSpPr txBox="1"/>
          <p:nvPr/>
        </p:nvSpPr>
        <p:spPr>
          <a:xfrm>
            <a:off x="890913" y="3533988"/>
            <a:ext cx="4378279" cy="276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35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RF installation &amp;  commissioning outside bunker</a:t>
            </a:r>
            <a:endParaRPr lang="en-US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6010077" y="4112100"/>
            <a:ext cx="451819" cy="276999"/>
          </a:xfrm>
          <a:prstGeom prst="rect">
            <a:avLst/>
          </a:prstGeom>
          <a:solidFill>
            <a:schemeClr val="accent4">
              <a:lumMod val="75000"/>
            </a:schemeClr>
          </a:solidFill>
          <a:ln w="635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" dirty="0" smtClean="0">
                <a:solidFill>
                  <a:schemeClr val="bg1"/>
                </a:solidFill>
              </a:rPr>
              <a:t>cabling inside</a:t>
            </a:r>
            <a:endParaRPr lang="en-US" sz="6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55808" y="4112100"/>
            <a:ext cx="1370863" cy="27699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635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cabling outside</a:t>
            </a:r>
            <a:endParaRPr lang="en-US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1116640" y="3823969"/>
            <a:ext cx="2386581" cy="2769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635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cabling</a:t>
            </a:r>
            <a:endParaRPr lang="en-US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2673318" y="4112100"/>
            <a:ext cx="780767" cy="2769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635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rack inst.</a:t>
            </a:r>
            <a:endParaRPr lang="en-US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6006622" y="4687841"/>
            <a:ext cx="1381158" cy="2769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TL</a:t>
            </a:r>
            <a:r>
              <a:rPr lang="en-US" sz="1100" dirty="0" smtClean="0"/>
              <a:t> inst. &amp; c. inside</a:t>
            </a:r>
            <a:endParaRPr lang="en-US" sz="1100" dirty="0"/>
          </a:p>
        </p:txBody>
      </p:sp>
      <p:sp>
        <p:nvSpPr>
          <p:cNvPr id="19" name="TextBox 18"/>
          <p:cNvSpPr txBox="1"/>
          <p:nvPr/>
        </p:nvSpPr>
        <p:spPr>
          <a:xfrm>
            <a:off x="4886696" y="4688473"/>
            <a:ext cx="1120850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TL inst. outside</a:t>
            </a:r>
            <a:endParaRPr lang="en-US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3057152" y="2349182"/>
            <a:ext cx="2949470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bunker manufacturing</a:t>
            </a:r>
            <a:endParaRPr lang="en-US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5180913" y="2637433"/>
            <a:ext cx="1813384" cy="276999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bunker inst.</a:t>
            </a:r>
            <a:endParaRPr lang="en-US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1178393" y="2348518"/>
            <a:ext cx="1871727" cy="276999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bunker procurement</a:t>
            </a:r>
            <a:endParaRPr lang="en-US" sz="1200" dirty="0"/>
          </a:p>
        </p:txBody>
      </p:sp>
      <p:sp>
        <p:nvSpPr>
          <p:cNvPr id="24" name="TextBox 23"/>
          <p:cNvSpPr txBox="1"/>
          <p:nvPr/>
        </p:nvSpPr>
        <p:spPr>
          <a:xfrm>
            <a:off x="1178394" y="2093087"/>
            <a:ext cx="1066705" cy="2308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900" dirty="0" smtClean="0"/>
              <a:t>LCR partial access</a:t>
            </a:r>
            <a:endParaRPr lang="en-US" sz="900" dirty="0"/>
          </a:p>
        </p:txBody>
      </p:sp>
      <p:sp>
        <p:nvSpPr>
          <p:cNvPr id="25" name="TextBox 24"/>
          <p:cNvSpPr txBox="1"/>
          <p:nvPr/>
        </p:nvSpPr>
        <p:spPr>
          <a:xfrm>
            <a:off x="2245099" y="2093866"/>
            <a:ext cx="6898901" cy="2308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35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900" dirty="0" smtClean="0"/>
              <a:t>LCR full access</a:t>
            </a:r>
            <a:endParaRPr lang="en-US" sz="900" dirty="0"/>
          </a:p>
        </p:txBody>
      </p:sp>
      <p:cxnSp>
        <p:nvCxnSpPr>
          <p:cNvPr id="27" name="Straight Connector 26"/>
          <p:cNvCxnSpPr/>
          <p:nvPr/>
        </p:nvCxnSpPr>
        <p:spPr>
          <a:xfrm>
            <a:off x="890913" y="1022240"/>
            <a:ext cx="0" cy="5824645"/>
          </a:xfrm>
          <a:prstGeom prst="line">
            <a:avLst/>
          </a:prstGeom>
          <a:ln w="3175" cmpd="sng">
            <a:solidFill>
              <a:srgbClr val="FF0000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246195" y="1022240"/>
            <a:ext cx="0" cy="5824645"/>
          </a:xfrm>
          <a:prstGeom prst="line">
            <a:avLst/>
          </a:prstGeom>
          <a:ln w="3175" cmpd="sng">
            <a:solidFill>
              <a:srgbClr val="FF0000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177645" y="1022240"/>
            <a:ext cx="0" cy="5824645"/>
          </a:xfrm>
          <a:prstGeom prst="line">
            <a:avLst/>
          </a:prstGeom>
          <a:ln w="3175" cmpd="sng">
            <a:solidFill>
              <a:srgbClr val="FF0000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6794915" y="1022240"/>
            <a:ext cx="0" cy="5824645"/>
          </a:xfrm>
          <a:prstGeom prst="line">
            <a:avLst/>
          </a:prstGeom>
          <a:ln w="3175" cmpd="sng">
            <a:solidFill>
              <a:srgbClr val="3366FF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8223469" y="1022015"/>
            <a:ext cx="0" cy="5824645"/>
          </a:xfrm>
          <a:prstGeom prst="line">
            <a:avLst/>
          </a:prstGeom>
          <a:ln w="3175" cmpd="sng">
            <a:solidFill>
              <a:srgbClr val="3366FF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32015" y="693552"/>
            <a:ext cx="750502" cy="338554"/>
          </a:xfrm>
          <a:prstGeom prst="rect">
            <a:avLst/>
          </a:prstGeom>
          <a:noFill/>
          <a:ln w="635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smtClean="0"/>
              <a:t>CF: </a:t>
            </a:r>
            <a:r>
              <a:rPr lang="en-US" sz="800" dirty="0" smtClean="0"/>
              <a:t>TS2 partial access</a:t>
            </a:r>
            <a:endParaRPr lang="en-US" sz="800" dirty="0"/>
          </a:p>
        </p:txBody>
      </p:sp>
      <p:sp>
        <p:nvSpPr>
          <p:cNvPr id="33" name="TextBox 32"/>
          <p:cNvSpPr txBox="1"/>
          <p:nvPr/>
        </p:nvSpPr>
        <p:spPr>
          <a:xfrm>
            <a:off x="1022949" y="690474"/>
            <a:ext cx="790434" cy="338554"/>
          </a:xfrm>
          <a:prstGeom prst="rect">
            <a:avLst/>
          </a:prstGeom>
          <a:noFill/>
          <a:ln w="635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smtClean="0"/>
              <a:t>CF:</a:t>
            </a:r>
            <a:r>
              <a:rPr lang="en-US" sz="800" dirty="0" smtClean="0"/>
              <a:t> LCR partial access</a:t>
            </a:r>
            <a:endParaRPr lang="en-US" sz="800" dirty="0"/>
          </a:p>
        </p:txBody>
      </p:sp>
      <p:sp>
        <p:nvSpPr>
          <p:cNvPr id="34" name="TextBox 33"/>
          <p:cNvSpPr txBox="1"/>
          <p:nvPr/>
        </p:nvSpPr>
        <p:spPr>
          <a:xfrm>
            <a:off x="2002659" y="687396"/>
            <a:ext cx="1054493" cy="338554"/>
          </a:xfrm>
          <a:prstGeom prst="rect">
            <a:avLst/>
          </a:prstGeom>
          <a:noFill/>
          <a:ln w="635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smtClean="0"/>
              <a:t>CF:</a:t>
            </a:r>
            <a:r>
              <a:rPr lang="en-US" sz="800" dirty="0" smtClean="0"/>
              <a:t> TS2 full access</a:t>
            </a:r>
          </a:p>
          <a:p>
            <a:pPr algn="ctr"/>
            <a:r>
              <a:rPr lang="en-US" sz="800" dirty="0" smtClean="0"/>
              <a:t>&amp;  utilities</a:t>
            </a:r>
            <a:endParaRPr lang="en-US" sz="800" dirty="0"/>
          </a:p>
        </p:txBody>
      </p:sp>
      <p:sp>
        <p:nvSpPr>
          <p:cNvPr id="35" name="TextBox 34"/>
          <p:cNvSpPr txBox="1"/>
          <p:nvPr/>
        </p:nvSpPr>
        <p:spPr>
          <a:xfrm>
            <a:off x="6553742" y="687396"/>
            <a:ext cx="968440" cy="338554"/>
          </a:xfrm>
          <a:prstGeom prst="rect">
            <a:avLst/>
          </a:prstGeom>
          <a:noFill/>
          <a:ln w="6350" cmpd="sng">
            <a:solidFill>
              <a:srgbClr val="3366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smtClean="0"/>
              <a:t>WP5:</a:t>
            </a:r>
            <a:r>
              <a:rPr lang="en-US" sz="800" dirty="0" smtClean="0"/>
              <a:t> TD available in Lund</a:t>
            </a:r>
            <a:endParaRPr lang="en-US" sz="800" dirty="0"/>
          </a:p>
        </p:txBody>
      </p:sp>
      <p:sp>
        <p:nvSpPr>
          <p:cNvPr id="36" name="TextBox 35"/>
          <p:cNvSpPr txBox="1"/>
          <p:nvPr/>
        </p:nvSpPr>
        <p:spPr>
          <a:xfrm>
            <a:off x="7986214" y="687396"/>
            <a:ext cx="1080702" cy="338554"/>
          </a:xfrm>
          <a:prstGeom prst="rect">
            <a:avLst/>
          </a:prstGeom>
          <a:noFill/>
          <a:ln w="6350" cmpd="sng">
            <a:solidFill>
              <a:srgbClr val="3366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smtClean="0"/>
              <a:t>WP5:</a:t>
            </a:r>
            <a:r>
              <a:rPr lang="en-US" sz="800" dirty="0" smtClean="0"/>
              <a:t> 1</a:t>
            </a:r>
            <a:r>
              <a:rPr lang="en-US" sz="800" baseline="30000" dirty="0" smtClean="0"/>
              <a:t>st</a:t>
            </a:r>
            <a:r>
              <a:rPr lang="en-US" sz="800" dirty="0" smtClean="0"/>
              <a:t> MB CM available in Lund</a:t>
            </a:r>
            <a:endParaRPr lang="en-US" sz="800" dirty="0"/>
          </a:p>
        </p:txBody>
      </p:sp>
      <p:sp>
        <p:nvSpPr>
          <p:cNvPr id="37" name="TextBox 36"/>
          <p:cNvSpPr txBox="1"/>
          <p:nvPr/>
        </p:nvSpPr>
        <p:spPr>
          <a:xfrm>
            <a:off x="6051057" y="5272721"/>
            <a:ext cx="1526899" cy="276999"/>
          </a:xfrm>
          <a:prstGeom prst="rect">
            <a:avLst/>
          </a:prstGeom>
          <a:solidFill>
            <a:schemeClr val="bg2">
              <a:lumMod val="90000"/>
            </a:schemeClr>
          </a:solidFill>
          <a:ln w="635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PSS inst. &amp; </a:t>
            </a:r>
            <a:r>
              <a:rPr lang="en-US" sz="1200" dirty="0" err="1" smtClean="0"/>
              <a:t>comm</a:t>
            </a:r>
            <a:endParaRPr lang="en-US" sz="1200" dirty="0"/>
          </a:p>
        </p:txBody>
      </p:sp>
      <p:sp>
        <p:nvSpPr>
          <p:cNvPr id="38" name="TextBox 37"/>
          <p:cNvSpPr txBox="1"/>
          <p:nvPr/>
        </p:nvSpPr>
        <p:spPr>
          <a:xfrm>
            <a:off x="329706" y="1108487"/>
            <a:ext cx="561208" cy="159462"/>
          </a:xfrm>
          <a:prstGeom prst="rect">
            <a:avLst/>
          </a:prstGeom>
          <a:noFill/>
          <a:ln w="6350" cmpd="sng">
            <a:solidFill>
              <a:srgbClr val="FF0000"/>
            </a:solidFill>
          </a:ln>
        </p:spPr>
        <p:txBody>
          <a:bodyPr wrap="square" lIns="36000" tIns="18000" rIns="36000" bIns="18000" rtlCol="0">
            <a:spAutoFit/>
          </a:bodyPr>
          <a:lstStyle/>
          <a:p>
            <a:pPr algn="r"/>
            <a:r>
              <a:rPr lang="en-US" sz="800" dirty="0" smtClean="0"/>
              <a:t>2017-02-27</a:t>
            </a:r>
            <a:endParaRPr lang="en-US" sz="800" dirty="0"/>
          </a:p>
        </p:txBody>
      </p:sp>
      <p:sp>
        <p:nvSpPr>
          <p:cNvPr id="39" name="TextBox 38"/>
          <p:cNvSpPr txBox="1"/>
          <p:nvPr/>
        </p:nvSpPr>
        <p:spPr>
          <a:xfrm>
            <a:off x="1177645" y="1101425"/>
            <a:ext cx="561208" cy="159462"/>
          </a:xfrm>
          <a:prstGeom prst="rect">
            <a:avLst/>
          </a:prstGeom>
          <a:noFill/>
          <a:ln w="6350" cmpd="sng">
            <a:solidFill>
              <a:srgbClr val="FF0000"/>
            </a:solidFill>
          </a:ln>
        </p:spPr>
        <p:txBody>
          <a:bodyPr wrap="square" lIns="36000" tIns="18000" rIns="36000" bIns="18000" rtlCol="0">
            <a:spAutoFit/>
          </a:bodyPr>
          <a:lstStyle/>
          <a:p>
            <a:r>
              <a:rPr lang="en-US" sz="800" dirty="0" smtClean="0"/>
              <a:t>2017-03-31</a:t>
            </a:r>
            <a:endParaRPr lang="en-US" sz="800" dirty="0"/>
          </a:p>
        </p:txBody>
      </p:sp>
      <p:sp>
        <p:nvSpPr>
          <p:cNvPr id="40" name="TextBox 39"/>
          <p:cNvSpPr txBox="1"/>
          <p:nvPr/>
        </p:nvSpPr>
        <p:spPr>
          <a:xfrm>
            <a:off x="2246195" y="1101425"/>
            <a:ext cx="561208" cy="159462"/>
          </a:xfrm>
          <a:prstGeom prst="rect">
            <a:avLst/>
          </a:prstGeom>
          <a:noFill/>
          <a:ln w="6350" cmpd="sng">
            <a:solidFill>
              <a:srgbClr val="FF0000"/>
            </a:solidFill>
          </a:ln>
        </p:spPr>
        <p:txBody>
          <a:bodyPr wrap="square" lIns="36000" tIns="18000" rIns="36000" bIns="18000" rtlCol="0">
            <a:spAutoFit/>
          </a:bodyPr>
          <a:lstStyle/>
          <a:p>
            <a:r>
              <a:rPr lang="en-US" sz="800" dirty="0" smtClean="0"/>
              <a:t>2017-05-02</a:t>
            </a:r>
            <a:endParaRPr lang="en-US" sz="800" dirty="0"/>
          </a:p>
        </p:txBody>
      </p:sp>
      <p:sp>
        <p:nvSpPr>
          <p:cNvPr id="41" name="TextBox 40"/>
          <p:cNvSpPr txBox="1"/>
          <p:nvPr/>
        </p:nvSpPr>
        <p:spPr>
          <a:xfrm>
            <a:off x="6801947" y="1101425"/>
            <a:ext cx="781292" cy="159462"/>
          </a:xfrm>
          <a:prstGeom prst="rect">
            <a:avLst/>
          </a:prstGeom>
          <a:noFill/>
          <a:ln w="6350" cmpd="sng">
            <a:solidFill>
              <a:srgbClr val="3366FF"/>
            </a:solidFill>
          </a:ln>
        </p:spPr>
        <p:txBody>
          <a:bodyPr wrap="square" lIns="36000" tIns="18000" rIns="36000" bIns="18000" rtlCol="0">
            <a:spAutoFit/>
          </a:bodyPr>
          <a:lstStyle/>
          <a:p>
            <a:r>
              <a:rPr lang="en-US" sz="800" dirty="0" smtClean="0"/>
              <a:t>2018-02-01</a:t>
            </a:r>
            <a:endParaRPr lang="en-US" sz="800" dirty="0"/>
          </a:p>
        </p:txBody>
      </p:sp>
      <p:sp>
        <p:nvSpPr>
          <p:cNvPr id="42" name="TextBox 41"/>
          <p:cNvSpPr txBox="1"/>
          <p:nvPr/>
        </p:nvSpPr>
        <p:spPr>
          <a:xfrm>
            <a:off x="8224334" y="1106632"/>
            <a:ext cx="842582" cy="159462"/>
          </a:xfrm>
          <a:prstGeom prst="rect">
            <a:avLst/>
          </a:prstGeom>
          <a:noFill/>
          <a:ln w="6350" cmpd="sng">
            <a:solidFill>
              <a:srgbClr val="3366FF"/>
            </a:solidFill>
          </a:ln>
        </p:spPr>
        <p:txBody>
          <a:bodyPr wrap="square" lIns="36000" tIns="18000" rIns="36000" bIns="18000" rtlCol="0">
            <a:spAutoFit/>
          </a:bodyPr>
          <a:lstStyle/>
          <a:p>
            <a:r>
              <a:rPr lang="en-US" sz="800" dirty="0" smtClean="0"/>
              <a:t>2018-11-01</a:t>
            </a:r>
            <a:endParaRPr lang="en-US" sz="800" dirty="0"/>
          </a:p>
        </p:txBody>
      </p:sp>
      <p:sp>
        <p:nvSpPr>
          <p:cNvPr id="43" name="TextBox 42"/>
          <p:cNvSpPr txBox="1"/>
          <p:nvPr/>
        </p:nvSpPr>
        <p:spPr>
          <a:xfrm rot="16200000">
            <a:off x="6607907" y="3994791"/>
            <a:ext cx="1755431" cy="18466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635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" dirty="0" smtClean="0"/>
              <a:t>TD </a:t>
            </a:r>
            <a:r>
              <a:rPr lang="en-US" sz="600" dirty="0" err="1" smtClean="0"/>
              <a:t>inst</a:t>
            </a:r>
            <a:endParaRPr lang="en-US" sz="600" dirty="0"/>
          </a:p>
        </p:txBody>
      </p:sp>
      <p:sp>
        <p:nvSpPr>
          <p:cNvPr id="44" name="TextBox 43"/>
          <p:cNvSpPr txBox="1"/>
          <p:nvPr/>
        </p:nvSpPr>
        <p:spPr>
          <a:xfrm rot="16200000">
            <a:off x="7459805" y="4256209"/>
            <a:ext cx="1711995" cy="18466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635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" dirty="0" smtClean="0"/>
              <a:t>MB CM </a:t>
            </a:r>
            <a:r>
              <a:rPr lang="en-US" sz="600" dirty="0" err="1" smtClean="0"/>
              <a:t>inst</a:t>
            </a:r>
            <a:endParaRPr lang="en-US" sz="600" dirty="0"/>
          </a:p>
        </p:txBody>
      </p:sp>
      <p:sp>
        <p:nvSpPr>
          <p:cNvPr id="45" name="TextBox 44"/>
          <p:cNvSpPr txBox="1"/>
          <p:nvPr/>
        </p:nvSpPr>
        <p:spPr>
          <a:xfrm>
            <a:off x="8408135" y="3492544"/>
            <a:ext cx="735863" cy="18466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" dirty="0" smtClean="0"/>
              <a:t>MB CM testing</a:t>
            </a:r>
            <a:endParaRPr lang="en-US" sz="600" dirty="0"/>
          </a:p>
        </p:txBody>
      </p:sp>
      <p:sp>
        <p:nvSpPr>
          <p:cNvPr id="46" name="TextBox 45"/>
          <p:cNvSpPr txBox="1"/>
          <p:nvPr/>
        </p:nvSpPr>
        <p:spPr>
          <a:xfrm>
            <a:off x="2247217" y="4401361"/>
            <a:ext cx="3529066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635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TICP </a:t>
            </a:r>
            <a:r>
              <a:rPr lang="en-US" sz="1200" dirty="0" err="1" smtClean="0"/>
              <a:t>inst</a:t>
            </a:r>
            <a:r>
              <a:rPr lang="en-US" sz="1200" dirty="0" smtClean="0"/>
              <a:t> &amp; </a:t>
            </a:r>
            <a:r>
              <a:rPr lang="en-US" sz="1200" dirty="0" err="1" smtClean="0"/>
              <a:t>comm</a:t>
            </a:r>
            <a:endParaRPr lang="en-US" sz="1200" dirty="0"/>
          </a:p>
        </p:txBody>
      </p:sp>
      <p:sp>
        <p:nvSpPr>
          <p:cNvPr id="47" name="TextBox 46"/>
          <p:cNvSpPr txBox="1"/>
          <p:nvPr/>
        </p:nvSpPr>
        <p:spPr>
          <a:xfrm>
            <a:off x="3057152" y="339433"/>
            <a:ext cx="3103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TS2 Installation Schedule</a:t>
            </a:r>
            <a:endParaRPr lang="en-US" dirty="0"/>
          </a:p>
        </p:txBody>
      </p:sp>
      <p:cxnSp>
        <p:nvCxnSpPr>
          <p:cNvPr id="49" name="Straight Connector 48"/>
          <p:cNvCxnSpPr/>
          <p:nvPr/>
        </p:nvCxnSpPr>
        <p:spPr>
          <a:xfrm>
            <a:off x="6006623" y="1028240"/>
            <a:ext cx="0" cy="5824645"/>
          </a:xfrm>
          <a:prstGeom prst="line">
            <a:avLst/>
          </a:prstGeom>
          <a:ln w="3175" cmpd="sng">
            <a:solidFill>
              <a:srgbClr val="008000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5479376" y="691121"/>
            <a:ext cx="1054493" cy="338554"/>
          </a:xfrm>
          <a:prstGeom prst="rect">
            <a:avLst/>
          </a:prstGeom>
          <a:noFill/>
          <a:ln w="6350" cmpd="sng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smtClean="0"/>
              <a:t>WP10:</a:t>
            </a:r>
            <a:r>
              <a:rPr lang="en-US" sz="800" dirty="0" smtClean="0"/>
              <a:t> bunker accessible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006622" y="1108620"/>
            <a:ext cx="662453" cy="282573"/>
          </a:xfrm>
          <a:prstGeom prst="rect">
            <a:avLst/>
          </a:prstGeom>
          <a:noFill/>
          <a:ln w="6350" cmpd="sng">
            <a:solidFill>
              <a:srgbClr val="008000"/>
            </a:solidFill>
          </a:ln>
        </p:spPr>
        <p:txBody>
          <a:bodyPr wrap="square" lIns="36000" tIns="18000" rIns="36000" bIns="18000" rtlCol="0">
            <a:spAutoFit/>
          </a:bodyPr>
          <a:lstStyle/>
          <a:p>
            <a:r>
              <a:rPr lang="en-US" sz="800" dirty="0" smtClean="0"/>
              <a:t>December 2017</a:t>
            </a:r>
            <a:endParaRPr lang="en-US" sz="800" dirty="0"/>
          </a:p>
        </p:txBody>
      </p:sp>
      <p:sp>
        <p:nvSpPr>
          <p:cNvPr id="52" name="TextBox 51"/>
          <p:cNvSpPr txBox="1"/>
          <p:nvPr/>
        </p:nvSpPr>
        <p:spPr>
          <a:xfrm>
            <a:off x="982517" y="4112100"/>
            <a:ext cx="195128" cy="2769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635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1200" dirty="0"/>
          </a:p>
        </p:txBody>
      </p:sp>
      <p:sp>
        <p:nvSpPr>
          <p:cNvPr id="53" name="TextBox 52"/>
          <p:cNvSpPr txBox="1"/>
          <p:nvPr/>
        </p:nvSpPr>
        <p:spPr>
          <a:xfrm>
            <a:off x="1146066" y="4127489"/>
            <a:ext cx="1069893" cy="246221"/>
          </a:xfrm>
          <a:prstGeom prst="rect">
            <a:avLst/>
          </a:prstGeom>
          <a:noFill/>
          <a:ln w="6350" cmpd="sng">
            <a:noFill/>
          </a:ln>
        </p:spPr>
        <p:txBody>
          <a:bodyPr wrap="square" lIns="36000" rtlCol="0">
            <a:spAutoFit/>
          </a:bodyPr>
          <a:lstStyle/>
          <a:p>
            <a:r>
              <a:rPr lang="en-US" sz="1000" dirty="0" smtClean="0"/>
              <a:t>rack installation</a:t>
            </a:r>
            <a:endParaRPr lang="en-US" sz="1000" dirty="0"/>
          </a:p>
        </p:txBody>
      </p:sp>
      <p:sp>
        <p:nvSpPr>
          <p:cNvPr id="54" name="TextBox 53"/>
          <p:cNvSpPr txBox="1"/>
          <p:nvPr/>
        </p:nvSpPr>
        <p:spPr>
          <a:xfrm>
            <a:off x="6791590" y="3209408"/>
            <a:ext cx="596190" cy="18466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" dirty="0" smtClean="0"/>
              <a:t>preparation</a:t>
            </a:r>
            <a:endParaRPr lang="en-US" sz="600" dirty="0"/>
          </a:p>
        </p:txBody>
      </p:sp>
      <p:sp>
        <p:nvSpPr>
          <p:cNvPr id="55" name="TextBox 54"/>
          <p:cNvSpPr txBox="1"/>
          <p:nvPr/>
        </p:nvSpPr>
        <p:spPr>
          <a:xfrm>
            <a:off x="6411797" y="4976396"/>
            <a:ext cx="1166159" cy="276999"/>
          </a:xfrm>
          <a:prstGeom prst="rect">
            <a:avLst/>
          </a:prstGeom>
          <a:solidFill>
            <a:schemeClr val="bg2">
              <a:lumMod val="75000"/>
            </a:schemeClr>
          </a:solidFill>
          <a:ln w="635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inst. &amp; comm.</a:t>
            </a:r>
            <a:endParaRPr lang="en-US" sz="1200" dirty="0"/>
          </a:p>
        </p:txBody>
      </p:sp>
      <p:sp>
        <p:nvSpPr>
          <p:cNvPr id="56" name="TextBox 55"/>
          <p:cNvSpPr txBox="1"/>
          <p:nvPr/>
        </p:nvSpPr>
        <p:spPr>
          <a:xfrm>
            <a:off x="1061687" y="4978541"/>
            <a:ext cx="5334816" cy="27699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6350" cmpd="sng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sv-SE"/>
            </a:defPPr>
            <a:lvl1pPr>
              <a:defRPr sz="1200"/>
            </a:lvl1pPr>
          </a:lstStyle>
          <a:p>
            <a:r>
              <a:rPr lang="en-US" dirty="0"/>
              <a:t>ICS / IPNO: CM controls design</a:t>
            </a:r>
          </a:p>
        </p:txBody>
      </p:sp>
    </p:spTree>
    <p:extLst>
      <p:ext uri="{BB962C8B-B14F-4D97-AF65-F5344CB8AC3E}">
        <p14:creationId xmlns:p14="http://schemas.microsoft.com/office/powerpoint/2010/main" val="45210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Underrubrik 8"/>
          <p:cNvSpPr>
            <a:spLocks noGrp="1"/>
          </p:cNvSpPr>
          <p:nvPr>
            <p:ph type="subTitle" idx="1"/>
          </p:nvPr>
        </p:nvSpPr>
        <p:spPr>
          <a:xfrm>
            <a:off x="323850" y="1600200"/>
            <a:ext cx="8547100" cy="4943109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GB" sz="2800" dirty="0" smtClean="0">
                <a:solidFill>
                  <a:schemeClr val="tx1"/>
                </a:solidFill>
              </a:rPr>
              <a:t>Detailed list of work will be consolidated during this summer, together with WP5, CEA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GB" sz="2800" dirty="0" smtClean="0">
                <a:solidFill>
                  <a:schemeClr val="tx1"/>
                </a:solidFill>
              </a:rPr>
              <a:t>Workshop about test procedures and delivery conditions will be held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GB" sz="2800" dirty="0" smtClean="0">
                <a:solidFill>
                  <a:schemeClr val="tx1"/>
                </a:solidFill>
              </a:rPr>
              <a:t>RF continue installing equipment and start commissioning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GB" sz="2800" dirty="0" smtClean="0">
                <a:solidFill>
                  <a:schemeClr val="tx1"/>
                </a:solidFill>
              </a:rPr>
              <a:t>Water and electrical supplies will be installed</a:t>
            </a:r>
          </a:p>
          <a:p>
            <a:pPr marL="54000" indent="0">
              <a:lnSpc>
                <a:spcPct val="90000"/>
              </a:lnSpc>
              <a:spcBef>
                <a:spcPts val="0"/>
              </a:spcBef>
              <a:buNone/>
            </a:pPr>
            <a:endParaRPr lang="en-GB" sz="2800" dirty="0" smtClean="0">
              <a:solidFill>
                <a:schemeClr val="tx1"/>
              </a:solidFill>
            </a:endParaRPr>
          </a:p>
          <a:p>
            <a:pPr marL="54000" indent="0" algn="ctr">
              <a:lnSpc>
                <a:spcPct val="90000"/>
              </a:lnSpc>
              <a:spcBef>
                <a:spcPts val="0"/>
              </a:spcBef>
              <a:buNone/>
            </a:pPr>
            <a:r>
              <a:rPr lang="en-GB" sz="2800" u="sng" dirty="0" smtClean="0">
                <a:solidFill>
                  <a:schemeClr val="tx1"/>
                </a:solidFill>
              </a:rPr>
              <a:t>Test Stand 2 for elliptical cryomodules is on schedule to be ready for operation when the MB CMs arrive in Lund.</a:t>
            </a:r>
          </a:p>
        </p:txBody>
      </p:sp>
      <p:sp>
        <p:nvSpPr>
          <p:cNvPr id="8" name="Rubrik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Outlook &amp; </a:t>
            </a:r>
            <a:r>
              <a:rPr lang="sv-SE" dirty="0" err="1" smtClean="0"/>
              <a:t>Summary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5434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9E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ESS-vit-logg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762" y="3044269"/>
            <a:ext cx="2082800" cy="1114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11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Underrubrik 8"/>
          <p:cNvSpPr>
            <a:spLocks noGrp="1"/>
          </p:cNvSpPr>
          <p:nvPr>
            <p:ph type="subTitle" idx="1"/>
          </p:nvPr>
        </p:nvSpPr>
        <p:spPr>
          <a:xfrm>
            <a:off x="1355723" y="2011918"/>
            <a:ext cx="7325731" cy="4531391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GB" sz="3200" dirty="0" smtClean="0">
                <a:solidFill>
                  <a:schemeClr val="tx1"/>
                </a:solidFill>
              </a:rPr>
              <a:t>outline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GB" sz="3200" dirty="0" smtClean="0">
                <a:solidFill>
                  <a:schemeClr val="tx1"/>
                </a:solidFill>
              </a:rPr>
              <a:t>team</a:t>
            </a:r>
            <a:endParaRPr lang="en-GB" sz="32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GB" sz="3200" dirty="0">
                <a:solidFill>
                  <a:schemeClr val="tx1"/>
                </a:solidFill>
              </a:rPr>
              <a:t>progress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GB" sz="3200" dirty="0" smtClean="0">
                <a:solidFill>
                  <a:schemeClr val="tx1"/>
                </a:solidFill>
              </a:rPr>
              <a:t>layout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GB" sz="3200" dirty="0" smtClean="0">
                <a:solidFill>
                  <a:schemeClr val="tx1"/>
                </a:solidFill>
              </a:rPr>
              <a:t>organisation 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GB" sz="3200" dirty="0" smtClean="0">
                <a:solidFill>
                  <a:schemeClr val="tx1"/>
                </a:solidFill>
              </a:rPr>
              <a:t>schedule</a:t>
            </a:r>
          </a:p>
        </p:txBody>
      </p:sp>
      <p:sp>
        <p:nvSpPr>
          <p:cNvPr id="8" name="Rubrik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Contents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5883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Underrubrik 8"/>
          <p:cNvSpPr>
            <a:spLocks noGrp="1"/>
          </p:cNvSpPr>
          <p:nvPr>
            <p:ph type="subTitle" idx="1"/>
          </p:nvPr>
        </p:nvSpPr>
        <p:spPr>
          <a:xfrm>
            <a:off x="145101" y="1441449"/>
            <a:ext cx="8783271" cy="5238349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GB" sz="2800" dirty="0" smtClean="0">
                <a:solidFill>
                  <a:schemeClr val="tx1"/>
                </a:solidFill>
              </a:rPr>
              <a:t>TS2 in Lund shall perform the SAT of the elliptical cavity cryomodules as well as a number of preparations before installation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GB" sz="2800" dirty="0" smtClean="0">
                <a:solidFill>
                  <a:schemeClr val="tx1"/>
                </a:solidFill>
              </a:rPr>
              <a:t>testing shall include: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GB" sz="2800" dirty="0" smtClean="0">
                <a:solidFill>
                  <a:schemeClr val="tx1"/>
                </a:solidFill>
              </a:rPr>
              <a:t>reception &amp; preparation</a:t>
            </a:r>
            <a:endParaRPr lang="en-GB" sz="2800" dirty="0">
              <a:solidFill>
                <a:schemeClr val="tx1"/>
              </a:solidFill>
            </a:endParaRP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GB" sz="2800" dirty="0">
                <a:solidFill>
                  <a:schemeClr val="tx1"/>
                </a:solidFill>
              </a:rPr>
              <a:t>coupler </a:t>
            </a:r>
            <a:r>
              <a:rPr lang="en-GB" sz="2800" dirty="0" smtClean="0">
                <a:solidFill>
                  <a:schemeClr val="tx1"/>
                </a:solidFill>
              </a:rPr>
              <a:t>conditioning</a:t>
            </a:r>
            <a:endParaRPr lang="en-GB" sz="2800" dirty="0">
              <a:solidFill>
                <a:schemeClr val="tx1"/>
              </a:solidFill>
            </a:endParaRP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GB" sz="2800" dirty="0">
                <a:solidFill>
                  <a:schemeClr val="tx1"/>
                </a:solidFill>
              </a:rPr>
              <a:t>cooldown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GB" sz="2800" dirty="0">
                <a:solidFill>
                  <a:schemeClr val="tx1"/>
                </a:solidFill>
              </a:rPr>
              <a:t>RF tests up to full </a:t>
            </a:r>
            <a:r>
              <a:rPr lang="en-GB" sz="2800" dirty="0" smtClean="0">
                <a:solidFill>
                  <a:schemeClr val="tx1"/>
                </a:solidFill>
              </a:rPr>
              <a:t>power 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GB" sz="2800" dirty="0" smtClean="0">
                <a:solidFill>
                  <a:schemeClr val="tx1"/>
                </a:solidFill>
              </a:rPr>
              <a:t>heat </a:t>
            </a:r>
            <a:r>
              <a:rPr lang="en-GB" sz="2800" dirty="0">
                <a:solidFill>
                  <a:schemeClr val="tx1"/>
                </a:solidFill>
              </a:rPr>
              <a:t>load tests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GB" sz="2800" dirty="0">
                <a:solidFill>
                  <a:schemeClr val="tx1"/>
                </a:solidFill>
              </a:rPr>
              <a:t>warm </a:t>
            </a:r>
            <a:r>
              <a:rPr lang="en-GB" sz="2800" dirty="0" smtClean="0">
                <a:solidFill>
                  <a:schemeClr val="tx1"/>
                </a:solidFill>
              </a:rPr>
              <a:t>up &amp; prepping for installation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GB" sz="2800" dirty="0" smtClean="0">
                <a:solidFill>
                  <a:schemeClr val="tx1"/>
                </a:solidFill>
              </a:rPr>
              <a:t>detailed testing procedures will be written by </a:t>
            </a:r>
            <a:r>
              <a:rPr lang="en-GB" sz="2800" dirty="0">
                <a:solidFill>
                  <a:schemeClr val="tx1"/>
                </a:solidFill>
              </a:rPr>
              <a:t>WP10, IK</a:t>
            </a:r>
            <a:r>
              <a:rPr lang="en-GB" sz="2800" dirty="0" smtClean="0">
                <a:solidFill>
                  <a:schemeClr val="tx1"/>
                </a:solidFill>
              </a:rPr>
              <a:t> </a:t>
            </a:r>
            <a:r>
              <a:rPr lang="en-GB" sz="2800" dirty="0">
                <a:solidFill>
                  <a:schemeClr val="tx1"/>
                </a:solidFill>
              </a:rPr>
              <a:t>partners</a:t>
            </a:r>
            <a:r>
              <a:rPr lang="en-GB" sz="2800" dirty="0" smtClean="0">
                <a:solidFill>
                  <a:schemeClr val="tx1"/>
                </a:solidFill>
              </a:rPr>
              <a:t>, WP5 and linac group’s specialists</a:t>
            </a:r>
          </a:p>
        </p:txBody>
      </p:sp>
      <p:sp>
        <p:nvSpPr>
          <p:cNvPr id="8" name="Rubrik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TS2 </a:t>
            </a:r>
            <a:r>
              <a:rPr lang="sv-SE" dirty="0" err="1" smtClean="0"/>
              <a:t>outline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2569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Underrubrik 8"/>
          <p:cNvSpPr>
            <a:spLocks noGrp="1"/>
          </p:cNvSpPr>
          <p:nvPr>
            <p:ph type="subTitle" idx="1"/>
          </p:nvPr>
        </p:nvSpPr>
        <p:spPr>
          <a:xfrm>
            <a:off x="323850" y="1600200"/>
            <a:ext cx="8547100" cy="4943109"/>
          </a:xfrm>
        </p:spPr>
        <p:txBody>
          <a:bodyPr/>
          <a:lstStyle/>
          <a:p>
            <a:pPr marL="5400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GB" sz="2800" dirty="0" smtClean="0">
                <a:solidFill>
                  <a:schemeClr val="tx1"/>
                </a:solidFill>
              </a:rPr>
              <a:t>ESS staff: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GB" sz="2800" dirty="0" smtClean="0">
                <a:solidFill>
                  <a:schemeClr val="tx1"/>
                </a:solidFill>
              </a:rPr>
              <a:t>1 WP leader (W. Hees)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GB" sz="2800" dirty="0" smtClean="0">
                <a:solidFill>
                  <a:schemeClr val="tx1"/>
                </a:solidFill>
              </a:rPr>
              <a:t>1 test stand engineer (E. </a:t>
            </a:r>
            <a:r>
              <a:rPr lang="en-GB" sz="2800" dirty="0" err="1" smtClean="0">
                <a:solidFill>
                  <a:schemeClr val="tx1"/>
                </a:solidFill>
              </a:rPr>
              <a:t>Asensi</a:t>
            </a:r>
            <a:r>
              <a:rPr lang="en-GB" sz="2800" dirty="0" smtClean="0">
                <a:solidFill>
                  <a:schemeClr val="tx1"/>
                </a:solidFill>
              </a:rPr>
              <a:t>)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GB" sz="2800" dirty="0" smtClean="0">
                <a:solidFill>
                  <a:schemeClr val="tx1"/>
                </a:solidFill>
              </a:rPr>
              <a:t>RF engineers &amp; technicians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GB" sz="2800" dirty="0" smtClean="0">
                <a:solidFill>
                  <a:schemeClr val="tx1"/>
                </a:solidFill>
              </a:rPr>
              <a:t>water &amp; electrical engineers</a:t>
            </a:r>
          </a:p>
          <a:p>
            <a:pPr marL="54000" indent="0">
              <a:lnSpc>
                <a:spcPct val="90000"/>
              </a:lnSpc>
              <a:spcBef>
                <a:spcPts val="0"/>
              </a:spcBef>
              <a:buNone/>
            </a:pPr>
            <a:endParaRPr lang="en-GB" sz="2800" dirty="0">
              <a:solidFill>
                <a:schemeClr val="tx1"/>
              </a:solidFill>
            </a:endParaRPr>
          </a:p>
          <a:p>
            <a:pPr marL="5400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GB" sz="2800" dirty="0" smtClean="0">
                <a:solidFill>
                  <a:schemeClr val="tx1"/>
                </a:solidFill>
              </a:rPr>
              <a:t>IKC staff from IFJ PAN (Poland):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GB" sz="2800" dirty="0" smtClean="0">
                <a:solidFill>
                  <a:schemeClr val="tx1"/>
                </a:solidFill>
              </a:rPr>
              <a:t>according to IKC: 53 FTEs spread over 7 years </a:t>
            </a:r>
          </a:p>
        </p:txBody>
      </p:sp>
      <p:sp>
        <p:nvSpPr>
          <p:cNvPr id="8" name="Rubrik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The Test </a:t>
            </a:r>
            <a:r>
              <a:rPr lang="sv-SE" dirty="0" err="1" smtClean="0"/>
              <a:t>Stand</a:t>
            </a:r>
            <a:r>
              <a:rPr lang="sv-SE" dirty="0" smtClean="0"/>
              <a:t> Team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3006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Underrubrik 8"/>
          <p:cNvSpPr>
            <a:spLocks noGrp="1"/>
          </p:cNvSpPr>
          <p:nvPr>
            <p:ph type="subTitle" idx="1"/>
          </p:nvPr>
        </p:nvSpPr>
        <p:spPr>
          <a:xfrm>
            <a:off x="325223" y="1623122"/>
            <a:ext cx="8419384" cy="4882782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GB" sz="2800" dirty="0">
                <a:solidFill>
                  <a:schemeClr val="tx1"/>
                </a:solidFill>
              </a:rPr>
              <a:t>In-Kind contract with IFJ PAN signed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GB" sz="2800" dirty="0">
                <a:solidFill>
                  <a:schemeClr val="tx1"/>
                </a:solidFill>
              </a:rPr>
              <a:t>First In-Kind personnel at ESS, more to arrive after the summer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GB" sz="2800" dirty="0" smtClean="0">
                <a:solidFill>
                  <a:schemeClr val="tx1"/>
                </a:solidFill>
              </a:rPr>
              <a:t>procurement for bunker concrete blocks has started</a:t>
            </a:r>
            <a:endParaRPr lang="en-GB" sz="28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GB" sz="2800" dirty="0">
                <a:solidFill>
                  <a:schemeClr val="tx1"/>
                </a:solidFill>
              </a:rPr>
              <a:t>choice of modulator (</a:t>
            </a:r>
            <a:r>
              <a:rPr lang="en-GB" sz="2800" dirty="0" err="1">
                <a:solidFill>
                  <a:schemeClr val="tx1"/>
                </a:solidFill>
              </a:rPr>
              <a:t>Ampegon</a:t>
            </a:r>
            <a:r>
              <a:rPr lang="en-GB" sz="2800" dirty="0">
                <a:solidFill>
                  <a:schemeClr val="tx1"/>
                </a:solidFill>
              </a:rPr>
              <a:t>)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GB" sz="2800" dirty="0" smtClean="0">
                <a:solidFill>
                  <a:schemeClr val="tx1"/>
                </a:solidFill>
              </a:rPr>
              <a:t>interfaces between work packages are documented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GB" sz="2800" dirty="0">
                <a:solidFill>
                  <a:schemeClr val="tx1"/>
                </a:solidFill>
              </a:rPr>
              <a:t>schedule refined (arrival dates for CMs defined)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GB" sz="2800" dirty="0" smtClean="0">
                <a:solidFill>
                  <a:schemeClr val="tx1"/>
                </a:solidFill>
              </a:rPr>
              <a:t>TS2 area in klystron gallery: partial access since end of February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GB" sz="2800" dirty="0" smtClean="0">
                <a:solidFill>
                  <a:schemeClr val="tx1"/>
                </a:solidFill>
              </a:rPr>
              <a:t>work safety coordination started</a:t>
            </a:r>
          </a:p>
        </p:txBody>
      </p:sp>
      <p:sp>
        <p:nvSpPr>
          <p:cNvPr id="8" name="Rubrik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Progress </a:t>
            </a:r>
            <a:r>
              <a:rPr lang="sv-SE" dirty="0" err="1" smtClean="0"/>
              <a:t>since</a:t>
            </a:r>
            <a:r>
              <a:rPr lang="sv-SE" dirty="0" smtClean="0"/>
              <a:t> TAC14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6070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Layout 1</a:t>
            </a:r>
            <a:endParaRPr lang="sv-S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22" y="1176194"/>
            <a:ext cx="8401792" cy="592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355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Layout 2</a:t>
            </a:r>
            <a:endParaRPr lang="sv-S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8334" y="1441450"/>
            <a:ext cx="11374251" cy="55946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59" y="967655"/>
            <a:ext cx="6680175" cy="5658777"/>
          </a:xfrm>
          <a:prstGeom prst="rect">
            <a:avLst/>
          </a:prstGeom>
          <a:ln>
            <a:noFill/>
          </a:ln>
          <a:effectLst>
            <a:outerShdw blurRad="342900" dist="139700" dir="4620000" sx="107000" sy="107000" algn="tl" rotWithShape="0">
              <a:srgbClr val="333333">
                <a:alpha val="7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50099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TS2 area in the Klystron </a:t>
            </a:r>
            <a:r>
              <a:rPr lang="sv-SE" dirty="0" err="1" smtClean="0"/>
              <a:t>Gallery</a:t>
            </a:r>
            <a:endParaRPr lang="sv-S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31" y="1270799"/>
            <a:ext cx="8502869" cy="55872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1149" y="2123090"/>
            <a:ext cx="10513514" cy="3746037"/>
          </a:xfrm>
          <a:prstGeom prst="rect">
            <a:avLst/>
          </a:prstGeom>
          <a:ln>
            <a:noFill/>
          </a:ln>
          <a:effectLst>
            <a:outerShdw blurRad="76200" dist="25400" dir="2700000" sy="-23000" kx="-800400" algn="b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99790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TS2 area in the Klystron </a:t>
            </a:r>
            <a:r>
              <a:rPr lang="sv-SE" dirty="0" err="1" smtClean="0"/>
              <a:t>Gallery</a:t>
            </a:r>
            <a:endParaRPr lang="sv-SE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520" y="1087154"/>
            <a:ext cx="7631459" cy="5698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39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31082</TotalTime>
  <Words>666</Words>
  <Application>Microsoft Macintosh PowerPoint</Application>
  <PresentationFormat>On-screen Show (4:3)</PresentationFormat>
  <Paragraphs>118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Lucida Grande</vt:lpstr>
      <vt:lpstr>Wingdings</vt:lpstr>
      <vt:lpstr>Office-tema</vt:lpstr>
      <vt:lpstr>Anpassad formgivning</vt:lpstr>
      <vt:lpstr>PowerPoint Presentation</vt:lpstr>
      <vt:lpstr>Contents</vt:lpstr>
      <vt:lpstr>TS2 outline</vt:lpstr>
      <vt:lpstr>The Test Stand Team</vt:lpstr>
      <vt:lpstr>Progress since TAC14</vt:lpstr>
      <vt:lpstr>Layout 1</vt:lpstr>
      <vt:lpstr>Layout 2</vt:lpstr>
      <vt:lpstr>TS2 area in the Klystron Gallery</vt:lpstr>
      <vt:lpstr>TS2 area in the Klystron Gallery</vt:lpstr>
      <vt:lpstr>PowerPoint Presentation</vt:lpstr>
      <vt:lpstr>Organisation: Installation</vt:lpstr>
      <vt:lpstr>Organisation: operation</vt:lpstr>
      <vt:lpstr>PowerPoint Presentation</vt:lpstr>
      <vt:lpstr>Outlook &amp; Summary</vt:lpstr>
      <vt:lpstr>PowerPoint Presentation</vt:lpstr>
    </vt:vector>
  </TitlesOfParts>
  <Company/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Ola Grahm</dc:creator>
  <cp:lastModifiedBy>Wolfgang Hees</cp:lastModifiedBy>
  <cp:revision>219</cp:revision>
  <dcterms:created xsi:type="dcterms:W3CDTF">2013-09-21T18:00:17Z</dcterms:created>
  <dcterms:modified xsi:type="dcterms:W3CDTF">2017-03-30T08:21:41Z</dcterms:modified>
</cp:coreProperties>
</file>