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1" r:id="rId3"/>
    <p:sldMasterId id="2147483814" r:id="rId4"/>
    <p:sldMasterId id="2147483830" r:id="rId5"/>
  </p:sldMasterIdLst>
  <p:notesMasterIdLst>
    <p:notesMasterId r:id="rId26"/>
  </p:notesMasterIdLst>
  <p:sldIdLst>
    <p:sldId id="389" r:id="rId6"/>
    <p:sldId id="402" r:id="rId7"/>
    <p:sldId id="416" r:id="rId8"/>
    <p:sldId id="400" r:id="rId9"/>
    <p:sldId id="395" r:id="rId10"/>
    <p:sldId id="415" r:id="rId11"/>
    <p:sldId id="404" r:id="rId12"/>
    <p:sldId id="417" r:id="rId13"/>
    <p:sldId id="396" r:id="rId14"/>
    <p:sldId id="391" r:id="rId15"/>
    <p:sldId id="387" r:id="rId16"/>
    <p:sldId id="412" r:id="rId17"/>
    <p:sldId id="398" r:id="rId18"/>
    <p:sldId id="409" r:id="rId19"/>
    <p:sldId id="410" r:id="rId20"/>
    <p:sldId id="411" r:id="rId21"/>
    <p:sldId id="401" r:id="rId22"/>
    <p:sldId id="408" r:id="rId23"/>
    <p:sldId id="394" r:id="rId24"/>
    <p:sldId id="407" r:id="rId25"/>
  </p:sldIdLst>
  <p:sldSz cx="9144000" cy="6858000" type="screen4x3"/>
  <p:notesSz cx="6858000" cy="9144000"/>
  <p:defaultTextStyle>
    <a:defPPr marL="0" marR="0" indent="0" algn="l" defTabSz="91429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0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12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18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23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29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3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417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47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402"/>
            <p14:sldId id="416"/>
            <p14:sldId id="400"/>
            <p14:sldId id="395"/>
            <p14:sldId id="415"/>
            <p14:sldId id="404"/>
            <p14:sldId id="417"/>
            <p14:sldId id="396"/>
            <p14:sldId id="391"/>
            <p14:sldId id="387"/>
            <p14:sldId id="412"/>
            <p14:sldId id="398"/>
            <p14:sldId id="409"/>
            <p14:sldId id="410"/>
            <p14:sldId id="411"/>
            <p14:sldId id="401"/>
            <p14:sldId id="408"/>
          </p14:sldIdLst>
        </p14:section>
        <p14:section name="backup" id="{A04CBDAF-C05D-244A-9508-AEBC629E2C85}">
          <p14:sldIdLst>
            <p14:sldId id="394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5803" autoAdjust="0"/>
    <p:restoredTop sz="95595" autoAdjust="0"/>
  </p:normalViewPr>
  <p:slideViewPr>
    <p:cSldViewPr snapToGrid="0" snapToObjects="1">
      <p:cViewPr varScale="1">
        <p:scale>
          <a:sx n="101" d="100"/>
          <a:sy n="101" d="100"/>
        </p:scale>
        <p:origin x="10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hanekennedy:Documents:ESS:NSS%20project:organigram:Engineering_Integration-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5679219924073"/>
          <c:y val="0.034408650816229"/>
          <c:w val="0.93976922618354"/>
          <c:h val="0.944147897187675"/>
        </c:manualLayout>
      </c:layout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NSS Engineering Integration</c:v>
                </c:pt>
              </c:strCache>
            </c:strRef>
          </c:tx>
          <c:dLbls>
            <c:dLbl>
              <c:idx val="0"/>
              <c:layout>
                <c:manualLayout>
                  <c:x val="-0.125968428062177"/>
                  <c:y val="0.10671199417629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788072587270826"/>
                  <c:y val="-0.05794944167270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3182828794057"/>
                  <c:y val="-0.18372715749616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6635291551967"/>
                  <c:y val="-0.18372715749616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9303527317266"/>
                  <c:y val="-0.057949441672709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pPr>
                    <a:r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Safety</a:t>
                    </a:r>
                    <a:r>
                      <a:rPr lang="en-US" baseline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&amp;</a:t>
                    </a:r>
                    <a:r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Licensing</a:t>
                    </a:r>
                    <a:endParaRPr 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852456722915"/>
                      <c:h val="0.096202452310481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22390979191612"/>
                  <c:y val="0.106711994176294"/>
                </c:manualLayout>
              </c:layout>
              <c:spPr/>
              <c:txPr>
                <a:bodyPr lIns="2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Sheet1!$A$3:$A$8</c:f>
              <c:strCache>
                <c:ptCount val="6"/>
                <c:pt idx="0">
                  <c:v>Design </c:v>
                </c:pt>
                <c:pt idx="1">
                  <c:v>Technology</c:v>
                </c:pt>
                <c:pt idx="2">
                  <c:v>Construction</c:v>
                </c:pt>
                <c:pt idx="3">
                  <c:v>Instruments</c:v>
                </c:pt>
                <c:pt idx="4">
                  <c:v>In-Kind</c:v>
                </c:pt>
                <c:pt idx="5">
                  <c:v>Systems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57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14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71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290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286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43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00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581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64" y="8685046"/>
            <a:ext cx="2972335" cy="457493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20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40" indent="-318340" defTabSz="914208">
              <a:spcBef>
                <a:spcPts val="600"/>
              </a:spcBef>
              <a:defRPr sz="2600"/>
            </a:lvl1pPr>
            <a:lvl2pPr marL="766601" indent="-309497" defTabSz="914208">
              <a:spcBef>
                <a:spcPts val="600"/>
              </a:spcBef>
              <a:defRPr sz="2600"/>
            </a:lvl2pPr>
            <a:lvl3pPr marL="1211325" indent="-297116" defTabSz="914208">
              <a:spcBef>
                <a:spcPts val="600"/>
              </a:spcBef>
              <a:defRPr sz="2600"/>
            </a:lvl3pPr>
            <a:lvl4pPr marL="1701444" indent="-330128" defTabSz="914208">
              <a:spcBef>
                <a:spcPts val="600"/>
              </a:spcBef>
              <a:defRPr sz="2600"/>
            </a:lvl4pPr>
            <a:lvl5pPr marL="2125535" indent="-297116" defTabSz="91420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200" y="6461972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20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411356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11431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356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8" y="378773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2" y="92075"/>
            <a:ext cx="7139138" cy="1508126"/>
          </a:xfrm>
          <a:prstGeom prst="rect">
            <a:avLst/>
          </a:prstGeom>
        </p:spPr>
        <p:txBody>
          <a:bodyPr lIns="45709" tIns="45709" rIns="45709" bIns="45709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09" tIns="45709" rIns="45709" bIns="45709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8" indent="-333305" defTabSz="914208">
              <a:spcBef>
                <a:spcPts val="600"/>
              </a:spcBef>
              <a:defRPr sz="2800"/>
            </a:lvl2pPr>
            <a:lvl3pPr marL="1234181" indent="-319972" defTabSz="914208">
              <a:spcBef>
                <a:spcPts val="600"/>
              </a:spcBef>
              <a:defRPr sz="2800"/>
            </a:lvl3pPr>
            <a:lvl4pPr marL="1726837" indent="-355524" defTabSz="914208">
              <a:spcBef>
                <a:spcPts val="600"/>
              </a:spcBef>
              <a:defRPr sz="2800"/>
            </a:lvl4pPr>
            <a:lvl5pPr marL="2148391" indent="-319969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50" y="6400436"/>
            <a:ext cx="273252" cy="276979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7" y="92087"/>
            <a:ext cx="7139137" cy="1508125"/>
          </a:xfrm>
          <a:prstGeom prst="rect">
            <a:avLst/>
          </a:prstGeom>
        </p:spPr>
        <p:txBody>
          <a:bodyPr lIns="45710" tIns="45710" rIns="45710" bIns="45710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0" tIns="45710" rIns="45710" bIns="45710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9" indent="-333305" defTabSz="914208">
              <a:spcBef>
                <a:spcPts val="600"/>
              </a:spcBef>
              <a:defRPr sz="2800"/>
            </a:lvl2pPr>
            <a:lvl3pPr marL="1234182" indent="-319972" defTabSz="914208">
              <a:spcBef>
                <a:spcPts val="600"/>
              </a:spcBef>
              <a:defRPr sz="2800"/>
            </a:lvl3pPr>
            <a:lvl4pPr marL="1726838" indent="-355524" defTabSz="914208">
              <a:spcBef>
                <a:spcPts val="600"/>
              </a:spcBef>
              <a:defRPr sz="2800"/>
            </a:lvl4pPr>
            <a:lvl5pPr marL="2148391" indent="-319972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1"/>
            <a:ext cx="2133600" cy="276989"/>
          </a:xfrm>
          <a:prstGeom prst="rect">
            <a:avLst/>
          </a:prstGeom>
        </p:spPr>
        <p:txBody>
          <a:bodyPr wrap="square" lIns="45710" tIns="45710" rIns="45710" bIns="45710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0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822861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200" y="92086"/>
            <a:ext cx="7139138" cy="1508125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822861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2" cy="5257801"/>
          </a:xfrm>
          <a:prstGeom prst="rect">
            <a:avLst/>
          </a:prstGeom>
        </p:spPr>
        <p:txBody>
          <a:bodyPr lIns="45714" tIns="45714" rIns="45714" bIns="45714"/>
          <a:lstStyle>
            <a:lvl1pPr marL="318369" indent="-318369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670" indent="-309525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435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596" indent="-330160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724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4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86" tIns="34286" rIns="34286" bIns="34286"/>
          <a:lstStyle>
            <a:lvl1pPr defTabSz="438913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6" y="6077763"/>
            <a:ext cx="2823211" cy="545754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6" tIns="34286" rIns="34286" bIns="34286">
            <a:spAutoFit/>
          </a:bodyPr>
          <a:lstStyle/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4" tIns="45714" rIns="45714" bIns="45714" anchor="t">
            <a:normAutofit/>
          </a:bodyPr>
          <a:lstStyle>
            <a:lvl1pPr defTabSz="438913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2017-01-30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340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/>
          <p:nvPr userDrawn="1"/>
        </p:nvSpPr>
        <p:spPr>
          <a:xfrm>
            <a:off x="-18580" y="0"/>
            <a:ext cx="9162580" cy="47667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8580" y="0"/>
            <a:ext cx="6084168" cy="47667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119728"/>
            <a:ext cx="1460059" cy="2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4" y="1964946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2017-01-30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62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57145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062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91429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2017-01-30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2017-01-30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2017-01-30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2017-01-30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2017-01-30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2017-01-30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2017-01-30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2017-01-30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2017-01-30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2017-01-30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19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7" y="274649"/>
            <a:ext cx="7139137" cy="1143001"/>
          </a:xfrm>
          <a:prstGeom prst="rect">
            <a:avLst/>
          </a:prstGeom>
        </p:spPr>
        <p:txBody>
          <a:bodyPr lIns="45710" tIns="45710" rIns="45710" bIns="45710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0" tIns="45710" rIns="45710" bIns="45710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9" indent="-333305" defTabSz="914208">
              <a:spcBef>
                <a:spcPts val="600"/>
              </a:spcBef>
              <a:defRPr sz="2800"/>
            </a:lvl2pPr>
            <a:lvl3pPr marL="1234182" indent="-319972" defTabSz="914208">
              <a:spcBef>
                <a:spcPts val="600"/>
              </a:spcBef>
              <a:defRPr sz="2800"/>
            </a:lvl3pPr>
            <a:lvl4pPr marL="1726838" indent="-355524" defTabSz="914208">
              <a:spcBef>
                <a:spcPts val="600"/>
              </a:spcBef>
              <a:defRPr sz="2800"/>
            </a:lvl4pPr>
            <a:lvl5pPr marL="2148391" indent="-319972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2" cy="276989"/>
          </a:xfrm>
          <a:prstGeom prst="rect">
            <a:avLst/>
          </a:prstGeom>
        </p:spPr>
        <p:txBody>
          <a:bodyPr lIns="45710" tIns="45710" rIns="45710" bIns="45710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30/01/2017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2017-01-30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2017-01-30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2017-01-30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2017-01-30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3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777" indent="-342795" defTabSz="457059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776" indent="-311905" defTabSz="457059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12" indent="-314229" defTabSz="457059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785" indent="-285911" defTabSz="457059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6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50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0722" y="7072643"/>
            <a:ext cx="388692" cy="186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6" y="294690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8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861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4" y="7072313"/>
            <a:ext cx="486003" cy="438648"/>
          </a:xfrm>
          <a:prstGeom prst="rect">
            <a:avLst/>
          </a:prstGeom>
        </p:spPr>
        <p:txBody>
          <a:bodyPr lIns="32142" tIns="32142" rIns="32142" bIns="32142" anchor="t"/>
          <a:lstStyle>
            <a:lvl1pPr algn="l" defTabSz="822861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09" tIns="45709" rIns="45709" bIns="4570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2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09" tIns="45709" rIns="45709" bIns="45709" anchor="ctr">
            <a:spAutoFit/>
          </a:bodyPr>
          <a:lstStyle>
            <a:lvl1pPr algn="r" defTabSz="45709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 spd="med"/>
  <p:txStyles>
    <p:titleStyle>
      <a:lvl1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17" marR="0" indent="-342817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583" marR="0" indent="-32649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8907" marR="0" indent="-304726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694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03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12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21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305" marR="0" indent="-36567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394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9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8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27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36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45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54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63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72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2017-01-30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2017-01-30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837" r:id="rId16"/>
    <p:sldLayoutId id="2147483838" r:id="rId17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2" y="1964946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/>
              <a:pPr defTabSz="457145" hangingPunct="1"/>
              <a:t>2017-01-30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/>
              <a:pPr defTabSz="457145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21" tIns="45710" rIns="91421" bIns="4571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1" tIns="45710" rIns="91421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2017-01-30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21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795" indent="-285691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762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9986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697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9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4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9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3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8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jpeg"/><Relationship Id="rId13" Type="http://schemas.openxmlformats.org/officeDocument/2006/relationships/image" Target="../media/image40.jpeg"/><Relationship Id="rId14" Type="http://schemas.openxmlformats.org/officeDocument/2006/relationships/image" Target="../media/image4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gif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gif"/><Relationship Id="rId10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7" y="1254016"/>
            <a:ext cx="7007895" cy="2376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MAGIC </a:t>
            </a:r>
            <a:r>
              <a:rPr lang="sv-SE" sz="4000" dirty="0"/>
              <a:t>– </a:t>
            </a:r>
            <a:r>
              <a:rPr lang="sv-SE" sz="4000" dirty="0" err="1"/>
              <a:t>Tollgate</a:t>
            </a:r>
            <a:r>
              <a:rPr lang="sv-SE" sz="4000" dirty="0"/>
              <a:t> 2</a:t>
            </a:r>
            <a:br>
              <a:rPr lang="sv-SE" sz="4000" dirty="0"/>
            </a:br>
            <a:r>
              <a:rPr lang="sv-SE" sz="4000" dirty="0"/>
              <a:t>NSS status and meeting </a:t>
            </a:r>
            <a:r>
              <a:rPr lang="sv-SE" sz="4000" dirty="0" err="1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Shane Kennedy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NSS Project </a:t>
            </a:r>
            <a:r>
              <a:rPr lang="sv-SE" sz="2400" dirty="0" err="1">
                <a:solidFill>
                  <a:schemeClr val="bg1"/>
                </a:solidFill>
              </a:rPr>
              <a:t>Leader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>
                <a:solidFill>
                  <a:schemeClr val="bg1"/>
                </a:solidFill>
              </a:rPr>
              <a:t>European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Spallation</a:t>
            </a:r>
            <a:r>
              <a:rPr lang="sv-SE" sz="2400" dirty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31</a:t>
            </a:r>
            <a:r>
              <a:rPr lang="en-GB" sz="1400" baseline="30000" dirty="0" smtClean="0">
                <a:solidFill>
                  <a:srgbClr val="FFFFFF"/>
                </a:solidFill>
              </a:rPr>
              <a:t>st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smtClean="0">
                <a:solidFill>
                  <a:srgbClr val="FFFFFF"/>
                </a:solidFill>
              </a:rPr>
              <a:t>January</a:t>
            </a:r>
            <a:r>
              <a:rPr lang="en-GB" sz="1400" dirty="0" smtClean="0">
                <a:solidFill>
                  <a:srgbClr val="FFFFFF"/>
                </a:solidFill>
              </a:rPr>
              <a:t> 2017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t>10</a:t>
            </a:fld>
            <a:endParaRPr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6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665999"/>
              <a:ext cx="8997584" cy="4428000"/>
              <a:chOff x="72000" y="599849"/>
              <a:chExt cx="8997584" cy="4428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599849"/>
                <a:ext cx="3168000" cy="4428000"/>
                <a:chOff x="72000" y="533699"/>
                <a:chExt cx="3168000" cy="4428000"/>
              </a:xfrm>
            </p:grpSpPr>
            <p:sp>
              <p:nvSpPr>
                <p:cNvPr id="2" name="Rounded Rectangle 1"/>
                <p:cNvSpPr>
                  <a:spLocks/>
                </p:cNvSpPr>
                <p:nvPr/>
              </p:nvSpPr>
              <p:spPr>
                <a:xfrm>
                  <a:off x="72000" y="533699"/>
                  <a:ext cx="3168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/>
                    <a:t>cience case covering scientific relevance, impact and usage</a:t>
                  </a:r>
                </a:p>
                <a:p>
                  <a:pPr marL="88889" indent="-89989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/>
                    <a:t> </a:t>
                  </a:r>
                  <a:r>
                    <a:rPr lang="en-AU" sz="900" dirty="0"/>
                    <a:t>C</a:t>
                  </a:r>
                  <a:r>
                    <a:rPr sz="900" dirty="0"/>
                    <a:t>onceptual design with credible estimates of performance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/>
                    <a:t>reliminary </a:t>
                  </a:r>
                  <a:r>
                    <a:rPr lang="en-AU" sz="900" dirty="0"/>
                    <a:t>costing</a:t>
                  </a:r>
                  <a:r>
                    <a:rPr sz="900" dirty="0"/>
                    <a:t>.</a:t>
                  </a:r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Proposal and 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0 </a:t>
                  </a:r>
                </a:p>
                <a:p>
                  <a:pPr lvl="0" algn="ctr"/>
                  <a:r>
                    <a:rPr lang="en-US" sz="1000" b="1" dirty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Conceptual design updates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Prototyping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Definition of facility requirements and interfaces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/>
                    <a:t>C</a:t>
                  </a:r>
                  <a:r>
                    <a:rPr lang="en-AU" sz="900" dirty="0" err="1"/>
                    <a:t>larification</a:t>
                  </a:r>
                  <a:r>
                    <a:rPr lang="en-AU" sz="900" dirty="0"/>
                    <a:t> of institutional responsibilities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Scientific and technical requirements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Technical design concept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plan for all phases (including hot commissioning)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Schedule covering all phases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Staging plan for later enhancements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/>
                    <a:t>Budget with contingency at 10% of cost to complete</a:t>
                  </a:r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1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599849"/>
                <a:ext cx="2790000" cy="4428000"/>
                <a:chOff x="3381584" y="533699"/>
                <a:chExt cx="2790000" cy="4428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533699"/>
                  <a:ext cx="2790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Design and 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2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3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Complete definition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3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 for phase 4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delivery schedule, with critical path items and dependencies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budget with contingency at 10% of cost to complete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Procurement and manufacture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4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Site preparation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plans for phase 5 and for staging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 instrument delivery schedule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599849"/>
                <a:ext cx="2826000" cy="4428000"/>
                <a:chOff x="6315584" y="533699"/>
                <a:chExt cx="2826000" cy="4428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533699"/>
                  <a:ext cx="2826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Installation and 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4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5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Construction of physical infrastructure on site.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Assembly and installation of technical components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Integration and testing of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Installation, integration and testing of 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Submission of application for approval to hot commission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Verification of performance of </a:t>
                  </a:r>
                  <a:r>
                    <a:rPr lang="en-AU" sz="900" dirty="0"/>
                    <a:t>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Proof of compliance with radiation dose limits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Critical performance demonstration of basic functionality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Scientific performance demonstration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Friendly user experiments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technical and user manuals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SAC</a:t>
                  </a:r>
                  <a:r>
                    <a:rPr lang="en-AU" sz="800" dirty="0"/>
                    <a:t> </a:t>
                  </a:r>
                  <a:r>
                    <a:rPr sz="800" dirty="0"/>
                    <a:t>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STC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2 (PDR)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Preliminary Design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scope review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assign cost book value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 smtClean="0"/>
                    <a:t>Approval by SD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3 (CDR)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Critical Design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  <a:endParaRPr lang="en-AU"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4 (IRR)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Installation Readiness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5 (SAR)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Safety systems acceptance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6 (ORR)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Operations readiness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457145" latinLnBrk="1"/>
              <a:r>
                <a:rPr lang="en-US" dirty="0"/>
                <a:t>NSS Project; Neutron Instrument project phases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1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Tollgate 2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0" y="1511391"/>
            <a:ext cx="8229600" cy="180992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+mj-lt"/>
              </a:rPr>
              <a:t>TOLLGATE 2 MEETING: evaluation of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final technical design concept,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scientific scope,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project budget,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schedule and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resource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59" y="3427891"/>
            <a:ext cx="8450980" cy="1631206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TOLLGATE 2 REVIEW </a:t>
            </a:r>
            <a:r>
              <a:rPr lang="en-US" dirty="0" smtClean="0"/>
              <a:t>possible outcomes: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No major problems: </a:t>
            </a:r>
            <a:r>
              <a:rPr lang="en-US" dirty="0" smtClean="0"/>
              <a:t>implement recommended </a:t>
            </a:r>
            <a:r>
              <a:rPr lang="en-US" dirty="0"/>
              <a:t>changes and </a:t>
            </a:r>
            <a:r>
              <a:rPr lang="en-US" dirty="0" smtClean="0"/>
              <a:t>revise baseline </a:t>
            </a:r>
            <a:r>
              <a:rPr lang="en-US" dirty="0"/>
              <a:t>documents</a:t>
            </a:r>
            <a:r>
              <a:rPr lang="en-US" dirty="0" smtClean="0"/>
              <a:t>, before </a:t>
            </a:r>
            <a:r>
              <a:rPr lang="en-US" dirty="0" smtClean="0"/>
              <a:t>moving </a:t>
            </a:r>
            <a:r>
              <a:rPr lang="en-US" dirty="0" smtClean="0"/>
              <a:t>instrument project into</a:t>
            </a:r>
            <a:r>
              <a:rPr lang="en-US" dirty="0"/>
              <a:t> </a:t>
            </a:r>
            <a:r>
              <a:rPr lang="en-US" dirty="0" smtClean="0"/>
              <a:t>Phase 2 (&lt; 3 months allowed</a:t>
            </a:r>
            <a:r>
              <a:rPr lang="en-US" dirty="0" smtClean="0"/>
              <a:t>).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Major problems: </a:t>
            </a:r>
            <a:r>
              <a:rPr lang="en-US" dirty="0" smtClean="0"/>
              <a:t>continue </a:t>
            </a:r>
            <a:r>
              <a:rPr lang="en-US" dirty="0"/>
              <a:t>in Phase 1 and prepare for </a:t>
            </a:r>
            <a:r>
              <a:rPr lang="en-US" dirty="0" smtClean="0"/>
              <a:t>a second </a:t>
            </a:r>
            <a:r>
              <a:rPr lang="en-US" dirty="0"/>
              <a:t>TG2 review (&lt; </a:t>
            </a:r>
            <a:r>
              <a:rPr lang="en-US" dirty="0" smtClean="0"/>
              <a:t>6 </a:t>
            </a:r>
            <a:r>
              <a:rPr lang="en-US" dirty="0"/>
              <a:t>months allowed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381" y="5379291"/>
            <a:ext cx="8653112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/>
              <a:t>Review committee report submitted </a:t>
            </a:r>
            <a:r>
              <a:rPr lang="en-US" dirty="0" smtClean="0"/>
              <a:t>to Science Director within two weeks </a:t>
            </a:r>
            <a:r>
              <a:rPr lang="en-US" smtClean="0"/>
              <a:t>of </a:t>
            </a:r>
            <a:r>
              <a:rPr lang="en-US" smtClean="0"/>
              <a:t>TG2 </a:t>
            </a:r>
            <a:r>
              <a:rPr lang="en-US" dirty="0" smtClean="0"/>
              <a:t>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2" y="1806780"/>
            <a:ext cx="8491085" cy="40683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scientific parameters </a:t>
            </a:r>
            <a:r>
              <a:rPr lang="en-US" sz="1800" dirty="0">
                <a:solidFill>
                  <a:schemeClr val="tx1"/>
                </a:solidFill>
              </a:rPr>
              <a:t>-that it will meet the stated performance criteria (TPM),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engineering</a:t>
            </a:r>
            <a:r>
              <a:rPr lang="en-US" sz="1800" dirty="0">
                <a:solidFill>
                  <a:schemeClr val="tx1"/>
                </a:solidFill>
              </a:rPr>
              <a:t> -that it is feasible to build with all of the appropriate interfaces,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safety and licensing</a:t>
            </a:r>
            <a:r>
              <a:rPr lang="en-US" sz="1800" dirty="0">
                <a:solidFill>
                  <a:schemeClr val="tx1"/>
                </a:solidFill>
              </a:rPr>
              <a:t> -that it meets the requirements for safe operations and licensing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</a:t>
            </a:r>
            <a:r>
              <a:rPr lang="en-US" sz="1800" b="1" dirty="0">
                <a:solidFill>
                  <a:schemeClr val="tx1"/>
                </a:solidFill>
              </a:rPr>
              <a:t> budget </a:t>
            </a:r>
            <a:r>
              <a:rPr lang="en-US" sz="1800" dirty="0">
                <a:solidFill>
                  <a:schemeClr val="tx1"/>
                </a:solidFill>
              </a:rPr>
              <a:t>-that it can be built within the budget,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schedule</a:t>
            </a:r>
            <a:r>
              <a:rPr lang="en-US" sz="1800" dirty="0">
                <a:solidFill>
                  <a:schemeClr val="tx1"/>
                </a:solidFill>
              </a:rPr>
              <a:t> -that it can be built and made ready for hot commissioning in the required       timeframe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 management </a:t>
            </a:r>
            <a:r>
              <a:rPr lang="en-US" sz="1800" dirty="0">
                <a:solidFill>
                  <a:schemeClr val="tx1"/>
                </a:solidFill>
              </a:rPr>
              <a:t>-that the instrument consortium has the capability and sufficient resources to deliver according to their plan.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Operation and maintenance </a:t>
            </a:r>
            <a:r>
              <a:rPr lang="en-US" sz="1800" dirty="0">
                <a:solidFill>
                  <a:schemeClr val="tx1"/>
                </a:solidFill>
              </a:rPr>
              <a:t>– that it can be operated (incl. performing  experiments using samples and sample environment) and maintained.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12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(ESS-0051706)</a:t>
            </a:r>
          </a:p>
        </p:txBody>
      </p:sp>
    </p:spTree>
    <p:extLst>
      <p:ext uri="{BB962C8B-B14F-4D97-AF65-F5344CB8AC3E}">
        <p14:creationId xmlns:p14="http://schemas.microsoft.com/office/powerpoint/2010/main" val="405319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6" y="11"/>
            <a:ext cx="6972199" cy="1441531"/>
          </a:xfrm>
        </p:spPr>
        <p:txBody>
          <a:bodyPr/>
          <a:lstStyle/>
          <a:p>
            <a:r>
              <a:rPr lang="en-US" sz="3600" dirty="0"/>
              <a:t>Phase 2: detailed design 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13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706" y="1676577"/>
            <a:ext cx="8673771" cy="381642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b="1" dirty="0" smtClean="0"/>
              <a:t>Aim: </a:t>
            </a:r>
            <a:r>
              <a:rPr lang="en-US" dirty="0" smtClean="0"/>
              <a:t>To bring the design </a:t>
            </a:r>
            <a:r>
              <a:rPr lang="en-US" dirty="0"/>
              <a:t>of the Neutron Instrument components to a state of readiness for M</a:t>
            </a:r>
            <a:r>
              <a:rPr lang="en-US" dirty="0" smtClean="0"/>
              <a:t>anufacturing and Procurement </a:t>
            </a:r>
            <a:r>
              <a:rPr lang="en-US" dirty="0"/>
              <a:t>(M&amp;P)</a:t>
            </a:r>
            <a:r>
              <a:rPr lang="en-US" dirty="0" smtClean="0"/>
              <a:t>. </a:t>
            </a:r>
          </a:p>
          <a:p>
            <a:endParaRPr lang="en-US" sz="1600" dirty="0"/>
          </a:p>
          <a:p>
            <a:r>
              <a:rPr lang="en-US" b="1" dirty="0" smtClean="0"/>
              <a:t>Essential achievements:</a:t>
            </a:r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Complete </a:t>
            </a:r>
            <a:r>
              <a:rPr lang="en-US" dirty="0"/>
              <a:t>detailed design of all </a:t>
            </a:r>
            <a:r>
              <a:rPr lang="en-US" dirty="0" smtClean="0"/>
              <a:t>major components coherently </a:t>
            </a:r>
            <a:r>
              <a:rPr lang="en-US" dirty="0"/>
              <a:t>so as to minimize risk </a:t>
            </a:r>
            <a:r>
              <a:rPr lang="en-US" dirty="0" smtClean="0"/>
              <a:t>of incompatibilities </a:t>
            </a:r>
            <a:r>
              <a:rPr lang="en-US" dirty="0"/>
              <a:t>and </a:t>
            </a:r>
            <a:r>
              <a:rPr lang="en-US" dirty="0" smtClean="0"/>
              <a:t>need </a:t>
            </a:r>
            <a:r>
              <a:rPr lang="en-US" dirty="0"/>
              <a:t>for redesign work as the </a:t>
            </a:r>
            <a:r>
              <a:rPr lang="en-US" dirty="0" smtClean="0"/>
              <a:t>Project moves </a:t>
            </a:r>
            <a:r>
              <a:rPr lang="en-US" dirty="0"/>
              <a:t>into Phase </a:t>
            </a:r>
            <a:r>
              <a:rPr lang="en-US" dirty="0" smtClean="0"/>
              <a:t>3: M&amp;P. 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</a:t>
            </a:r>
            <a:r>
              <a:rPr lang="en-US" dirty="0" smtClean="0"/>
              <a:t>M&amp;P.  Note Phase 2 does not include M</a:t>
            </a:r>
            <a:r>
              <a:rPr lang="en-US" dirty="0"/>
              <a:t>&amp;</a:t>
            </a:r>
            <a:r>
              <a:rPr lang="en-US" dirty="0" smtClean="0"/>
              <a:t>P.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Exception:</a:t>
            </a:r>
            <a:r>
              <a:rPr lang="en-US" dirty="0" smtClean="0"/>
              <a:t> where long lead</a:t>
            </a:r>
            <a:r>
              <a:rPr lang="en-US" dirty="0"/>
              <a:t>-time procurements </a:t>
            </a:r>
            <a:r>
              <a:rPr lang="en-US" dirty="0" smtClean="0"/>
              <a:t>add </a:t>
            </a:r>
            <a:r>
              <a:rPr lang="en-US" dirty="0"/>
              <a:t>considerable risk </a:t>
            </a:r>
            <a:r>
              <a:rPr lang="en-US" dirty="0" smtClean="0"/>
              <a:t>to project schedule.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Approval</a:t>
            </a:r>
            <a:r>
              <a:rPr lang="en-US" dirty="0" smtClean="0"/>
              <a:t> </a:t>
            </a:r>
            <a:r>
              <a:rPr lang="en-US" b="1" dirty="0" smtClean="0"/>
              <a:t>to begin early M&amp;P:  </a:t>
            </a:r>
            <a:r>
              <a:rPr lang="en-US" dirty="0" smtClean="0"/>
              <a:t>by NSS Project via Neutron Instruments Lead Engineer</a:t>
            </a:r>
            <a:r>
              <a:rPr lang="en-US" dirty="0"/>
              <a:t> </a:t>
            </a:r>
            <a:r>
              <a:rPr lang="en-US" dirty="0" smtClean="0"/>
              <a:t>							(Gabor Laszlo).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Phase </a:t>
            </a:r>
            <a:r>
              <a:rPr lang="en-US" dirty="0" smtClean="0"/>
              <a:t>4: Installation </a:t>
            </a:r>
            <a:r>
              <a:rPr lang="en-US" dirty="0"/>
              <a:t>and </a:t>
            </a:r>
            <a:r>
              <a:rPr lang="en-US" dirty="0" smtClean="0"/>
              <a:t>Integration.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0675" y="5777490"/>
            <a:ext cx="8216808" cy="723275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Technical </a:t>
            </a:r>
            <a:r>
              <a:rPr lang="en-US" dirty="0" err="1" smtClean="0">
                <a:solidFill>
                  <a:srgbClr val="0000FF"/>
                </a:solidFill>
              </a:rPr>
              <a:t>Annexe</a:t>
            </a:r>
            <a:r>
              <a:rPr lang="en-US" dirty="0" smtClean="0">
                <a:solidFill>
                  <a:srgbClr val="0000FF"/>
                </a:solidFill>
              </a:rPr>
              <a:t> for whole of project to be completed within 3 months of Phase 2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emplate for the TA will be available </a:t>
            </a:r>
            <a:r>
              <a:rPr lang="en-US" dirty="0" smtClean="0">
                <a:solidFill>
                  <a:srgbClr val="0000FF"/>
                </a:solidFill>
              </a:rPr>
              <a:t>by IKON-12 (February </a:t>
            </a:r>
            <a:r>
              <a:rPr lang="en-US" dirty="0" smtClean="0">
                <a:solidFill>
                  <a:srgbClr val="0000FF"/>
                </a:solidFill>
              </a:rPr>
              <a:t>2017)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15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42" y="11"/>
            <a:ext cx="6303352" cy="1441531"/>
          </a:xfrm>
        </p:spPr>
        <p:txBody>
          <a:bodyPr/>
          <a:lstStyle/>
          <a:p>
            <a:r>
              <a:rPr lang="en-US" sz="3600" dirty="0"/>
              <a:t>Phase 2: detailed design </a:t>
            </a:r>
            <a:r>
              <a:rPr lang="en-US" sz="2000" dirty="0"/>
              <a:t>(2/2)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14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83" y="1713378"/>
            <a:ext cx="8179312" cy="379590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Notes on Phase 2:</a:t>
            </a:r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Careful </a:t>
            </a:r>
            <a:r>
              <a:rPr lang="en-US" dirty="0"/>
              <a:t>scheduling of Phases 3 &amp; 4 </a:t>
            </a:r>
            <a:r>
              <a:rPr lang="en-US" dirty="0" smtClean="0"/>
              <a:t>ensures </a:t>
            </a:r>
            <a:r>
              <a:rPr lang="en-US" dirty="0"/>
              <a:t>resource planning for M&amp;P processes (e.g. FAT &amp; SAT), site preparation, installation and system integration, cold commissioning activities and licensing processes.</a:t>
            </a:r>
          </a:p>
          <a:p>
            <a:pPr marL="285716" indent="-285716">
              <a:lnSpc>
                <a:spcPts val="24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Critical </a:t>
            </a:r>
            <a:r>
              <a:rPr lang="en-US" dirty="0"/>
              <a:t>dependencies should be identified and a </a:t>
            </a:r>
            <a:r>
              <a:rPr lang="en-US" dirty="0" smtClean="0"/>
              <a:t>critical path </a:t>
            </a:r>
            <a:r>
              <a:rPr lang="en-US" dirty="0"/>
              <a:t>analysis should be performed in this phase</a:t>
            </a:r>
            <a:r>
              <a:rPr lang="en-US" dirty="0" smtClean="0"/>
              <a:t>.</a:t>
            </a:r>
            <a:endParaRPr lang="en-US" dirty="0"/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Support </a:t>
            </a:r>
            <a:r>
              <a:rPr lang="en-US" dirty="0"/>
              <a:t>from the NSS Project Office will include construction managers under leadership of the NSS Construction Engineer. </a:t>
            </a:r>
            <a:endParaRPr lang="en-US" dirty="0" smtClean="0"/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NSS Construction Engineer will develop and maintain an integrated installation plan that takes into account the procurement schedules for all Neutron Instruments, CF building schedules, and resource allocation.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026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1763825" y="3429000"/>
            <a:ext cx="2592152" cy="3285000"/>
            <a:chOff x="1691816" y="3429000"/>
            <a:chExt cx="2592152" cy="3285000"/>
          </a:xfrm>
        </p:grpSpPr>
        <p:sp>
          <p:nvSpPr>
            <p:cNvPr id="178" name="Rectangle 177"/>
            <p:cNvSpPr/>
            <p:nvPr/>
          </p:nvSpPr>
          <p:spPr>
            <a:xfrm>
              <a:off x="3059968" y="4419849"/>
              <a:ext cx="1224000" cy="2138061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9968" y="3429000"/>
              <a:ext cx="1224000" cy="864096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92136" y="3429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91816" y="5130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25760"/>
            <a:ext cx="5698976" cy="1143000"/>
          </a:xfrm>
        </p:spPr>
        <p:txBody>
          <a:bodyPr/>
          <a:lstStyle/>
          <a:p>
            <a:r>
              <a:rPr lang="en-US" sz="3600" dirty="0"/>
              <a:t>NSS Project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81789" y="3212976"/>
            <a:ext cx="1138984" cy="1013432"/>
            <a:chOff x="120648" y="2486775"/>
            <a:chExt cx="1138984" cy="1013432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20648" y="2486775"/>
              <a:ext cx="0" cy="770400"/>
            </a:xfrm>
            <a:prstGeom prst="straightConnector1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5" name="Shape 54"/>
            <p:cNvSpPr/>
            <p:nvPr/>
          </p:nvSpPr>
          <p:spPr>
            <a:xfrm>
              <a:off x="253580" y="2644034"/>
              <a:ext cx="1006052" cy="32507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SSM application</a:t>
              </a:r>
              <a:endParaRPr sz="900" dirty="0"/>
            </a:p>
          </p:txBody>
        </p:sp>
        <p:sp>
          <p:nvSpPr>
            <p:cNvPr id="116" name="Shape 54"/>
            <p:cNvSpPr/>
            <p:nvPr/>
          </p:nvSpPr>
          <p:spPr>
            <a:xfrm>
              <a:off x="247230" y="3068159"/>
              <a:ext cx="1012402" cy="4320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Safety Systems analysis &amp; design</a:t>
              </a:r>
              <a:endParaRPr sz="900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20648" y="2825095"/>
              <a:ext cx="116417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Straight Connector 117"/>
            <p:cNvCxnSpPr/>
            <p:nvPr/>
          </p:nvCxnSpPr>
          <p:spPr>
            <a:xfrm rot="21480000">
              <a:off x="132231" y="3258862"/>
              <a:ext cx="98484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/>
          <p:cNvGrpSpPr/>
          <p:nvPr/>
        </p:nvGrpSpPr>
        <p:grpSpPr>
          <a:xfrm>
            <a:off x="7706278" y="3212977"/>
            <a:ext cx="1330219" cy="1161338"/>
            <a:chOff x="7709193" y="2238919"/>
            <a:chExt cx="1330219" cy="1161338"/>
          </a:xfrm>
        </p:grpSpPr>
        <p:grpSp>
          <p:nvGrpSpPr>
            <p:cNvPr id="104" name="Group 103"/>
            <p:cNvGrpSpPr/>
            <p:nvPr/>
          </p:nvGrpSpPr>
          <p:grpSpPr>
            <a:xfrm>
              <a:off x="7709193" y="2238919"/>
              <a:ext cx="1313784" cy="1022400"/>
              <a:chOff x="7709193" y="2343879"/>
              <a:chExt cx="1313784" cy="1022400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7709193" y="2343879"/>
                <a:ext cx="0" cy="10224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08" name="Group 107"/>
              <p:cNvGrpSpPr/>
              <p:nvPr/>
            </p:nvGrpSpPr>
            <p:grpSpPr>
              <a:xfrm>
                <a:off x="7709193" y="2431047"/>
                <a:ext cx="1313784" cy="310825"/>
                <a:chOff x="2097177" y="3787742"/>
                <a:chExt cx="1313784" cy="310825"/>
              </a:xfrm>
            </p:grpSpPr>
            <p:sp>
              <p:nvSpPr>
                <p:cNvPr id="112" name="Shape 54"/>
                <p:cNvSpPr/>
                <p:nvPr/>
              </p:nvSpPr>
              <p:spPr>
                <a:xfrm>
                  <a:off x="2225078" y="3787742"/>
                  <a:ext cx="1185883" cy="3108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Budgets &amp; workflow</a:t>
                  </a:r>
                  <a:endParaRPr sz="1000" b="1" dirty="0"/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097177" y="3934374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7709193" y="2831501"/>
                <a:ext cx="1313784" cy="289016"/>
                <a:chOff x="2097177" y="3518315"/>
                <a:chExt cx="1313784" cy="289016"/>
              </a:xfrm>
            </p:grpSpPr>
            <p:sp>
              <p:nvSpPr>
                <p:cNvPr id="110" name="Shape 54"/>
                <p:cNvSpPr/>
                <p:nvPr/>
              </p:nvSpPr>
              <p:spPr>
                <a:xfrm>
                  <a:off x="2225078" y="3518315"/>
                  <a:ext cx="1185883" cy="28901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Schedule</a:t>
                  </a:r>
                  <a:endParaRPr sz="1000" b="1" dirty="0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097177" y="3685643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105" name="Straight Connector 104"/>
            <p:cNvCxnSpPr/>
            <p:nvPr/>
          </p:nvCxnSpPr>
          <p:spPr>
            <a:xfrm>
              <a:off x="7709193" y="3264807"/>
              <a:ext cx="144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6" name="Shape 54"/>
            <p:cNvSpPr/>
            <p:nvPr/>
          </p:nvSpPr>
          <p:spPr>
            <a:xfrm>
              <a:off x="7853529" y="3109893"/>
              <a:ext cx="1185883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Risk Management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9711" y="3212976"/>
            <a:ext cx="1224886" cy="2934000"/>
            <a:chOff x="6083418" y="2439216"/>
            <a:chExt cx="1224886" cy="2934000"/>
          </a:xfrm>
        </p:grpSpPr>
        <p:grpSp>
          <p:nvGrpSpPr>
            <p:cNvPr id="91" name="Group 90"/>
            <p:cNvGrpSpPr/>
            <p:nvPr/>
          </p:nvGrpSpPr>
          <p:grpSpPr>
            <a:xfrm>
              <a:off x="6083418" y="2439216"/>
              <a:ext cx="1224886" cy="2934000"/>
              <a:chOff x="5852192" y="2347472"/>
              <a:chExt cx="1224886" cy="2934000"/>
            </a:xfrm>
          </p:grpSpPr>
          <p:sp>
            <p:nvSpPr>
              <p:cNvPr id="94" name="Shape 54"/>
              <p:cNvSpPr/>
              <p:nvPr/>
            </p:nvSpPr>
            <p:spPr>
              <a:xfrm>
                <a:off x="6106893" y="3906280"/>
                <a:ext cx="970185" cy="4302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Conventional Facilities</a:t>
                </a:r>
              </a:p>
            </p:txBody>
          </p:sp>
          <p:sp>
            <p:nvSpPr>
              <p:cNvPr id="95" name="Shape 54"/>
              <p:cNvSpPr/>
              <p:nvPr/>
            </p:nvSpPr>
            <p:spPr>
              <a:xfrm>
                <a:off x="6104774" y="3373456"/>
                <a:ext cx="972304" cy="4343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Systems Engineering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852774" y="4120520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852774" y="3544456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5852192" y="2347472"/>
                <a:ext cx="1224886" cy="2934000"/>
                <a:chOff x="5852192" y="2347472"/>
                <a:chExt cx="1224886" cy="29340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5852192" y="2347472"/>
                  <a:ext cx="390" cy="29340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arrow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00" name="Shape 54"/>
                <p:cNvSpPr/>
                <p:nvPr/>
              </p:nvSpPr>
              <p:spPr>
                <a:xfrm>
                  <a:off x="6097699" y="2442870"/>
                  <a:ext cx="979379" cy="30949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Neutron Bunker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 </a:t>
                  </a:r>
                  <a:endParaRPr sz="900" dirty="0"/>
                </a:p>
              </p:txBody>
            </p:sp>
            <p:sp>
              <p:nvSpPr>
                <p:cNvPr id="101" name="Shape 54"/>
                <p:cNvSpPr/>
                <p:nvPr/>
              </p:nvSpPr>
              <p:spPr>
                <a:xfrm>
                  <a:off x="6108738" y="2844256"/>
                  <a:ext cx="968340" cy="43204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Requirements &amp; Standards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852192" y="2608352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852192" y="3040400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92" name="Shape 54"/>
            <p:cNvSpPr/>
            <p:nvPr/>
          </p:nvSpPr>
          <p:spPr>
            <a:xfrm>
              <a:off x="6336000" y="4506788"/>
              <a:ext cx="972304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Target Project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084168" y="4653136"/>
              <a:ext cx="252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Group 10"/>
          <p:cNvGrpSpPr/>
          <p:nvPr/>
        </p:nvGrpSpPr>
        <p:grpSpPr>
          <a:xfrm>
            <a:off x="4718052" y="3212976"/>
            <a:ext cx="1224378" cy="2160240"/>
            <a:chOff x="4571758" y="2132856"/>
            <a:chExt cx="1224378" cy="2160240"/>
          </a:xfrm>
        </p:grpSpPr>
        <p:grpSp>
          <p:nvGrpSpPr>
            <p:cNvPr id="81" name="Group 80"/>
            <p:cNvGrpSpPr/>
            <p:nvPr/>
          </p:nvGrpSpPr>
          <p:grpSpPr>
            <a:xfrm>
              <a:off x="4571767" y="2132856"/>
              <a:ext cx="1224369" cy="2160240"/>
              <a:chOff x="4015121" y="1903250"/>
              <a:chExt cx="1224369" cy="2160240"/>
            </a:xfrm>
          </p:grpSpPr>
          <p:sp>
            <p:nvSpPr>
              <p:cNvPr id="84" name="Shape 54"/>
              <p:cNvSpPr/>
              <p:nvPr/>
            </p:nvSpPr>
            <p:spPr>
              <a:xfrm>
                <a:off x="4173099" y="2571091"/>
                <a:ext cx="1066391" cy="41901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Memoranda of Understanding</a:t>
                </a:r>
                <a:endParaRPr sz="900" dirty="0"/>
              </a:p>
            </p:txBody>
          </p:sp>
          <p:sp>
            <p:nvSpPr>
              <p:cNvPr id="85" name="Shape 54"/>
              <p:cNvSpPr/>
              <p:nvPr/>
            </p:nvSpPr>
            <p:spPr>
              <a:xfrm>
                <a:off x="4173099" y="3100075"/>
                <a:ext cx="1066391" cy="27448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Technical </a:t>
                </a:r>
                <a:r>
                  <a:rPr lang="en-AU" sz="1000" b="1" dirty="0" smtClean="0"/>
                  <a:t>Annexes</a:t>
                </a:r>
                <a:endParaRPr lang="en-AU" sz="900" dirty="0"/>
              </a:p>
            </p:txBody>
          </p:sp>
          <p:sp>
            <p:nvSpPr>
              <p:cNvPr id="86" name="Shape 54"/>
              <p:cNvSpPr/>
              <p:nvPr/>
            </p:nvSpPr>
            <p:spPr>
              <a:xfrm>
                <a:off x="4173754" y="3494458"/>
                <a:ext cx="1065736" cy="5690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In-Kind Collaboration Agreements</a:t>
                </a:r>
                <a:endParaRPr lang="en-AU" sz="9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 flipH="1">
                <a:off x="4015121" y="1903250"/>
                <a:ext cx="14633" cy="1888103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040384" y="2789591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21480000">
                <a:off x="4026154" y="3788840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040384" y="3225068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" name="Shape 54"/>
            <p:cNvSpPr/>
            <p:nvPr/>
          </p:nvSpPr>
          <p:spPr>
            <a:xfrm>
              <a:off x="4716016" y="2274540"/>
              <a:ext cx="1080120" cy="4343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Partner coordination</a:t>
              </a:r>
              <a:endParaRPr sz="9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21540000">
              <a:off x="4571758" y="2484000"/>
              <a:ext cx="12737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oup 11"/>
          <p:cNvGrpSpPr/>
          <p:nvPr/>
        </p:nvGrpSpPr>
        <p:grpSpPr>
          <a:xfrm>
            <a:off x="1816780" y="3356992"/>
            <a:ext cx="2467189" cy="3310568"/>
            <a:chOff x="1763688" y="3286784"/>
            <a:chExt cx="2467189" cy="33105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63688" y="5116778"/>
              <a:ext cx="1120246" cy="1480574"/>
              <a:chOff x="1259632" y="4151420"/>
              <a:chExt cx="1120246" cy="14805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259632" y="4911872"/>
                <a:ext cx="1120246" cy="342274"/>
                <a:chOff x="3152956" y="4702865"/>
                <a:chExt cx="1120246" cy="342274"/>
              </a:xfrm>
            </p:grpSpPr>
            <p:sp>
              <p:nvSpPr>
                <p:cNvPr id="79" name="Shape 54"/>
                <p:cNvSpPr/>
                <p:nvPr/>
              </p:nvSpPr>
              <p:spPr>
                <a:xfrm>
                  <a:off x="3152956" y="4702865"/>
                  <a:ext cx="955187" cy="34227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NMX (ESS)</a:t>
                  </a:r>
                  <a:endParaRPr sz="1000" b="1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120644" y="4881289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9632" y="4514232"/>
                <a:ext cx="1100851" cy="316331"/>
                <a:chOff x="2265578" y="3732913"/>
                <a:chExt cx="1100851" cy="316331"/>
              </a:xfrm>
            </p:grpSpPr>
            <p:sp>
              <p:nvSpPr>
                <p:cNvPr id="77" name="Shape 54"/>
                <p:cNvSpPr/>
                <p:nvPr/>
              </p:nvSpPr>
              <p:spPr>
                <a:xfrm>
                  <a:off x="2265578" y="3732913"/>
                  <a:ext cx="942287" cy="31633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HEIMDAL (ÅU)</a:t>
                  </a:r>
                  <a:endParaRPr sz="1000" b="1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99207" y="3876929"/>
                  <a:ext cx="167222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1259632" y="5340272"/>
                <a:ext cx="1110377" cy="291722"/>
                <a:chOff x="827951" y="3860043"/>
                <a:chExt cx="1110377" cy="291722"/>
              </a:xfrm>
            </p:grpSpPr>
            <p:sp>
              <p:nvSpPr>
                <p:cNvPr id="75" name="Shape 54"/>
                <p:cNvSpPr/>
                <p:nvPr/>
              </p:nvSpPr>
              <p:spPr>
                <a:xfrm>
                  <a:off x="827951" y="3860043"/>
                  <a:ext cx="966378" cy="29172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MAGIC (LLB)</a:t>
                  </a:r>
                  <a:endParaRPr sz="1000" b="1" dirty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94328" y="4042115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259632" y="4151420"/>
                <a:ext cx="1094754" cy="290804"/>
                <a:chOff x="845882" y="4454346"/>
                <a:chExt cx="1094754" cy="290804"/>
              </a:xfrm>
            </p:grpSpPr>
            <p:sp>
              <p:nvSpPr>
                <p:cNvPr id="73" name="Shape 54"/>
                <p:cNvSpPr/>
                <p:nvPr/>
              </p:nvSpPr>
              <p:spPr>
                <a:xfrm>
                  <a:off x="845882" y="4454346"/>
                  <a:ext cx="950754" cy="2908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DREAM (FRJ)</a:t>
                  </a:r>
                  <a:endParaRPr sz="1000" b="1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96636" y="460113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362853" y="4299872"/>
                <a:ext cx="0" cy="1224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764190" y="3436835"/>
              <a:ext cx="1079618" cy="1432325"/>
              <a:chOff x="3204350" y="2649019"/>
              <a:chExt cx="1079618" cy="1432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04350" y="2649019"/>
                <a:ext cx="1079618" cy="1432325"/>
                <a:chOff x="3204350" y="2589750"/>
                <a:chExt cx="1079618" cy="143232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205094" y="2589750"/>
                  <a:ext cx="1078874" cy="280197"/>
                  <a:chOff x="2156843" y="2715652"/>
                  <a:chExt cx="1078874" cy="280197"/>
                </a:xfrm>
              </p:grpSpPr>
              <p:sp>
                <p:nvSpPr>
                  <p:cNvPr id="66" name="Shape 54"/>
                  <p:cNvSpPr/>
                  <p:nvPr/>
                </p:nvSpPr>
                <p:spPr>
                  <a:xfrm>
                    <a:off x="2156843" y="2715652"/>
                    <a:ext cx="934858" cy="2801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 LOKI  (ISIS)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91717" y="2851833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11314" y="3695025"/>
                  <a:ext cx="1072654" cy="327050"/>
                  <a:chOff x="3063299" y="4111184"/>
                  <a:chExt cx="1072654" cy="32705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991953" y="429421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65" name="Shape 54"/>
                  <p:cNvSpPr/>
                  <p:nvPr/>
                </p:nvSpPr>
                <p:spPr>
                  <a:xfrm>
                    <a:off x="3063299" y="4111184"/>
                    <a:ext cx="928638" cy="32705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FREIA (ISIS)</a:t>
                    </a:r>
                    <a:endParaRPr sz="1000" b="1" dirty="0"/>
                  </a:p>
                  <a:p>
                    <a:pPr>
                      <a:spcBef>
                        <a:spcPts val="300"/>
                      </a:spcBef>
                      <a:buSzPct val="100000"/>
                    </a:pPr>
                    <a:endParaRPr sz="9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204350" y="2941955"/>
                  <a:ext cx="1079618" cy="297944"/>
                  <a:chOff x="485741" y="4192320"/>
                  <a:chExt cx="1348650" cy="297944"/>
                </a:xfrm>
              </p:grpSpPr>
              <p:sp>
                <p:nvSpPr>
                  <p:cNvPr id="62" name="Shape 54"/>
                  <p:cNvSpPr/>
                  <p:nvPr/>
                </p:nvSpPr>
                <p:spPr>
                  <a:xfrm>
                    <a:off x="485741" y="4192320"/>
                    <a:ext cx="1168745" cy="2979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SKADI (FRJ)</a:t>
                    </a:r>
                    <a:endParaRPr sz="1000" b="1" dirty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1645513" y="4336336"/>
                    <a:ext cx="18887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207299" y="3301995"/>
                  <a:ext cx="1076669" cy="315626"/>
                  <a:chOff x="778274" y="3922352"/>
                  <a:chExt cx="1076669" cy="315626"/>
                </a:xfrm>
              </p:grpSpPr>
              <p:sp>
                <p:nvSpPr>
                  <p:cNvPr id="60" name="Shape 54"/>
                  <p:cNvSpPr/>
                  <p:nvPr/>
                </p:nvSpPr>
                <p:spPr>
                  <a:xfrm>
                    <a:off x="778274" y="3922352"/>
                    <a:ext cx="932653" cy="315626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ESTIA (PSI)</a:t>
                    </a:r>
                    <a:endParaRPr sz="1000" b="1" dirty="0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10943" y="406636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4283968" y="2776160"/>
                <a:ext cx="0" cy="1170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82395" y="3429000"/>
              <a:ext cx="1129565" cy="683415"/>
              <a:chOff x="1467114" y="2471430"/>
              <a:chExt cx="1129565" cy="6834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67114" y="2471430"/>
                <a:ext cx="1129137" cy="330781"/>
                <a:chOff x="2080999" y="3868782"/>
                <a:chExt cx="1129137" cy="330781"/>
              </a:xfrm>
            </p:grpSpPr>
            <p:sp>
              <p:nvSpPr>
                <p:cNvPr id="52" name="Shape 54"/>
                <p:cNvSpPr/>
                <p:nvPr/>
              </p:nvSpPr>
              <p:spPr>
                <a:xfrm>
                  <a:off x="2233557" y="3868782"/>
                  <a:ext cx="976579" cy="33078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ODIN (TUM/PSI)</a:t>
                  </a:r>
                  <a:endParaRPr sz="1000" b="1" dirty="0"/>
                </a:p>
                <a:p>
                  <a:pPr>
                    <a:spcBef>
                      <a:spcPts val="300"/>
                    </a:spcBef>
                    <a:buSzPct val="100000"/>
                  </a:pPr>
                  <a:endParaRPr sz="900" dirty="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080999" y="4012848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475672" y="2874219"/>
                <a:ext cx="1121007" cy="280626"/>
                <a:chOff x="638259" y="4777748"/>
                <a:chExt cx="1121007" cy="280626"/>
              </a:xfrm>
            </p:grpSpPr>
            <p:sp>
              <p:nvSpPr>
                <p:cNvPr id="50" name="Shape 54"/>
                <p:cNvSpPr/>
                <p:nvPr/>
              </p:nvSpPr>
              <p:spPr>
                <a:xfrm>
                  <a:off x="782259" y="4777748"/>
                  <a:ext cx="977007" cy="28062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BEER (HZG/NPI)</a:t>
                  </a:r>
                  <a:endParaRPr sz="1000" b="1" dirty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38259" y="492176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1475656" y="2622235"/>
                <a:ext cx="0" cy="396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1840" y="4419849"/>
              <a:ext cx="1099037" cy="1955571"/>
              <a:chOff x="3112923" y="4017766"/>
              <a:chExt cx="1099037" cy="195557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112923" y="4017766"/>
                <a:ext cx="1099037" cy="1955571"/>
                <a:chOff x="3328947" y="4506504"/>
                <a:chExt cx="1099037" cy="1955571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328947" y="4506504"/>
                  <a:ext cx="1099037" cy="1955571"/>
                  <a:chOff x="4409068" y="4199596"/>
                  <a:chExt cx="1099037" cy="1955571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427984" y="4199596"/>
                    <a:ext cx="1064886" cy="705817"/>
                    <a:chOff x="4427984" y="4038723"/>
                    <a:chExt cx="1064886" cy="705817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429684" y="4038723"/>
                      <a:ext cx="1063186" cy="303350"/>
                      <a:chOff x="4276721" y="5059723"/>
                      <a:chExt cx="1063186" cy="303350"/>
                    </a:xfrm>
                  </p:grpSpPr>
                  <p:sp>
                    <p:nvSpPr>
                      <p:cNvPr id="45" name="Shape 54"/>
                      <p:cNvSpPr/>
                      <p:nvPr/>
                    </p:nvSpPr>
                    <p:spPr>
                      <a:xfrm>
                        <a:off x="4419037" y="5059723"/>
                        <a:ext cx="920870" cy="30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 C-SPEC (TUM)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276721" y="5206355"/>
                        <a:ext cx="126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27984" y="4431610"/>
                      <a:ext cx="1063820" cy="312930"/>
                      <a:chOff x="1973886" y="2676897"/>
                      <a:chExt cx="1063820" cy="312930"/>
                    </a:xfrm>
                  </p:grpSpPr>
                  <p:sp>
                    <p:nvSpPr>
                      <p:cNvPr id="43" name="Shape 54"/>
                      <p:cNvSpPr/>
                      <p:nvPr/>
                    </p:nvSpPr>
                    <p:spPr>
                      <a:xfrm>
                        <a:off x="2117902" y="2676897"/>
                        <a:ext cx="919804" cy="3129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T-REX (FZJ)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973886" y="2799015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409068" y="4985370"/>
                    <a:ext cx="1099037" cy="1169797"/>
                    <a:chOff x="4426002" y="4985370"/>
                    <a:chExt cx="1099037" cy="1169797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4429749" y="4985370"/>
                      <a:ext cx="1095289" cy="306908"/>
                      <a:chOff x="1997980" y="3903300"/>
                      <a:chExt cx="1095289" cy="306908"/>
                    </a:xfrm>
                  </p:grpSpPr>
                  <p:sp>
                    <p:nvSpPr>
                      <p:cNvPr id="39" name="Shape 54"/>
                      <p:cNvSpPr/>
                      <p:nvPr/>
                    </p:nvSpPr>
                    <p:spPr>
                      <a:xfrm>
                        <a:off x="2142436" y="3903300"/>
                        <a:ext cx="950833" cy="30690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BIFROST (DTU)</a:t>
                        </a:r>
                        <a:endParaRPr sz="1000" b="1" dirty="0"/>
                      </a:p>
                      <a:p>
                        <a:pPr>
                          <a:spcBef>
                            <a:spcPts val="300"/>
                          </a:spcBef>
                          <a:buSzPct val="100000"/>
                        </a:pPr>
                        <a:endParaRPr sz="900" dirty="0"/>
                      </a:p>
                    </p:txBody>
                  </p: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1997980" y="4036367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4426002" y="5378257"/>
                      <a:ext cx="1099037" cy="627431"/>
                      <a:chOff x="588004" y="3899291"/>
                      <a:chExt cx="1099037" cy="627431"/>
                    </a:xfrm>
                  </p:grpSpPr>
                  <p:sp>
                    <p:nvSpPr>
                      <p:cNvPr id="37" name="Shape 54"/>
                      <p:cNvSpPr/>
                      <p:nvPr/>
                    </p:nvSpPr>
                    <p:spPr>
                      <a:xfrm>
                        <a:off x="742099" y="3899291"/>
                        <a:ext cx="944942" cy="4064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MIRACLES (ESS Bilbao)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rot="21540000">
                        <a:off x="588004" y="4526722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sp>
                  <p:nvSpPr>
                    <p:cNvPr id="35" name="Shape 54"/>
                    <p:cNvSpPr/>
                    <p:nvPr/>
                  </p:nvSpPr>
                  <p:spPr>
                    <a:xfrm>
                      <a:off x="4580096" y="5871364"/>
                      <a:ext cx="944941" cy="2838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4F81BD"/>
                      </a:solidFill>
                    </a:ln>
                    <a:effectLst>
                      <a:outerShdw blurRad="38100" dist="23000" dir="5400000" rotWithShape="0">
                        <a:srgbClr val="000000">
                          <a:alpha val="35000"/>
                        </a:srgbClr>
                      </a:outerShdw>
                    </a:effectLst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36000" tIns="46800" rIns="36000" bIns="0"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AU" sz="1000" b="1" dirty="0"/>
                        <a:t>VESPA(CNR)</a:t>
                      </a:r>
                      <a:endParaRPr sz="1000" b="1" dirty="0"/>
                    </a:p>
                  </p:txBody>
                </p:sp>
              </p:grp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21540000">
                  <a:off x="3347890" y="5749160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112933" y="4159101"/>
                <a:ext cx="18908" cy="1666014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44000" y="3286784"/>
              <a:ext cx="296400" cy="2446472"/>
              <a:chOff x="2844000" y="2930058"/>
              <a:chExt cx="296400" cy="24464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844000" y="2930058"/>
                <a:ext cx="252000" cy="2446472"/>
                <a:chOff x="2624416" y="2617017"/>
                <a:chExt cx="252000" cy="2446472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68416" y="2617017"/>
                  <a:ext cx="0" cy="24408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624416" y="5063489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4416" y="3403991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68416" y="3115959"/>
                  <a:ext cx="10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2996400" y="5085184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0" name="Group 119"/>
          <p:cNvGrpSpPr/>
          <p:nvPr/>
        </p:nvGrpSpPr>
        <p:grpSpPr>
          <a:xfrm>
            <a:off x="834233" y="2088000"/>
            <a:ext cx="7596000" cy="727200"/>
            <a:chOff x="671524" y="928570"/>
            <a:chExt cx="7596000" cy="727200"/>
          </a:xfrm>
        </p:grpSpPr>
        <p:sp>
          <p:nvSpPr>
            <p:cNvPr id="138" name="Shape 67"/>
            <p:cNvSpPr/>
            <p:nvPr/>
          </p:nvSpPr>
          <p:spPr>
            <a:xfrm>
              <a:off x="3050980" y="928570"/>
              <a:ext cx="2655798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Project Leader: </a:t>
              </a:r>
              <a:r>
                <a:rPr lang="en-AU" sz="1100" dirty="0"/>
                <a:t>Shane Kennedy</a:t>
              </a:r>
            </a:p>
            <a:p>
              <a:pPr lvl="0" algn="ctr"/>
              <a:r>
                <a:rPr lang="en-AU" sz="1100" b="1" dirty="0"/>
                <a:t>Deputy Project Leader: </a:t>
              </a:r>
              <a:r>
                <a:rPr lang="en-AU" sz="1100" dirty="0"/>
                <a:t>Oliver Kirstein</a:t>
              </a:r>
              <a:endParaRPr lang="en-AU" sz="800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671524" y="1477482"/>
              <a:ext cx="7596000" cy="3505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401124" y="13605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79464" y="15117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693478" y="1511770"/>
              <a:ext cx="0" cy="126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814122" y="1486363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672439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247924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1" name="Group 120"/>
          <p:cNvGrpSpPr/>
          <p:nvPr/>
        </p:nvGrpSpPr>
        <p:grpSpPr>
          <a:xfrm>
            <a:off x="54002" y="2780929"/>
            <a:ext cx="8999588" cy="600164"/>
            <a:chOff x="54001" y="1844824"/>
            <a:chExt cx="8999588" cy="600163"/>
          </a:xfrm>
        </p:grpSpPr>
        <p:grpSp>
          <p:nvGrpSpPr>
            <p:cNvPr id="132" name="Group 131"/>
            <p:cNvGrpSpPr/>
            <p:nvPr/>
          </p:nvGrpSpPr>
          <p:grpSpPr>
            <a:xfrm>
              <a:off x="2051920" y="1844824"/>
              <a:ext cx="7001669" cy="600163"/>
              <a:chOff x="2051920" y="1628800"/>
              <a:chExt cx="7001669" cy="600163"/>
            </a:xfrm>
          </p:grpSpPr>
          <p:sp>
            <p:nvSpPr>
              <p:cNvPr id="134" name="Shape 67"/>
              <p:cNvSpPr/>
              <p:nvPr/>
            </p:nvSpPr>
            <p:spPr>
              <a:xfrm>
                <a:off x="2051920" y="1628800"/>
                <a:ext cx="1800000" cy="600163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Neutron Instruments: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 Scientist: </a:t>
                </a:r>
                <a:r>
                  <a:rPr lang="en-AU" sz="1100" dirty="0"/>
                  <a:t>Ken Andersen</a:t>
                </a:r>
              </a:p>
              <a:p>
                <a:pPr lvl="0" algn="ctr"/>
                <a:r>
                  <a:rPr lang="en-AU" sz="1100" b="1" dirty="0"/>
                  <a:t>Lead Engineer:</a:t>
                </a:r>
                <a:r>
                  <a:rPr lang="en-AU" sz="1100" dirty="0"/>
                  <a:t> Gabor Laszlo</a:t>
                </a:r>
                <a:endParaRPr lang="en-AU" sz="800" dirty="0"/>
              </a:p>
            </p:txBody>
          </p:sp>
          <p:sp>
            <p:nvSpPr>
              <p:cNvPr id="135" name="Shape 67"/>
              <p:cNvSpPr/>
              <p:nvPr/>
            </p:nvSpPr>
            <p:spPr>
              <a:xfrm>
                <a:off x="4025397" y="1651649"/>
                <a:ext cx="2022603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In-Kind Office: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Michela</a:t>
                </a:r>
                <a:r>
                  <a:rPr lang="en-AU" sz="1100" dirty="0"/>
                  <a:t> </a:t>
                </a:r>
                <a:r>
                  <a:rPr lang="en-AU" sz="1100" dirty="0" err="1"/>
                  <a:t>Del’Anno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Boulton</a:t>
                </a:r>
                <a:endParaRPr lang="en-AU" sz="1100" dirty="0"/>
              </a:p>
            </p:txBody>
          </p:sp>
          <p:sp>
            <p:nvSpPr>
              <p:cNvPr id="136" name="Shape 67"/>
              <p:cNvSpPr/>
              <p:nvPr/>
            </p:nvSpPr>
            <p:spPr>
              <a:xfrm>
                <a:off x="6130514" y="1651649"/>
                <a:ext cx="1465822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Integration Activities: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Zvonko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Lazic</a:t>
                </a:r>
                <a:endParaRPr lang="en-AU" sz="1100" dirty="0"/>
              </a:p>
            </p:txBody>
          </p:sp>
          <p:sp>
            <p:nvSpPr>
              <p:cNvPr id="137" name="Shape 67"/>
              <p:cNvSpPr/>
              <p:nvPr/>
            </p:nvSpPr>
            <p:spPr>
              <a:xfrm>
                <a:off x="7668344" y="1657567"/>
                <a:ext cx="1385245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Planning: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Sofie</a:t>
                </a:r>
                <a:r>
                  <a:rPr lang="en-AU" sz="1100" dirty="0"/>
                  <a:t> </a:t>
                </a:r>
                <a:r>
                  <a:rPr lang="en-AU" sz="1100" dirty="0" err="1"/>
                  <a:t>Ossowski</a:t>
                </a:r>
                <a:endParaRPr lang="en-AU" sz="1100" dirty="0"/>
              </a:p>
            </p:txBody>
          </p:sp>
        </p:grpSp>
        <p:sp>
          <p:nvSpPr>
            <p:cNvPr id="133" name="Shape 67"/>
            <p:cNvSpPr/>
            <p:nvPr/>
          </p:nvSpPr>
          <p:spPr>
            <a:xfrm>
              <a:off x="54001" y="1870085"/>
              <a:ext cx="1349647" cy="430886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Safety and Licensing:</a:t>
              </a:r>
              <a:endParaRPr lang="en-AU" sz="1100" dirty="0"/>
            </a:p>
            <a:p>
              <a:pPr lvl="0" algn="ctr"/>
              <a:r>
                <a:rPr lang="en-AU" sz="1100" b="1" dirty="0"/>
                <a:t>Lead: </a:t>
              </a:r>
              <a:r>
                <a:rPr lang="en-AU" sz="1100" dirty="0"/>
                <a:t>Arno </a:t>
              </a:r>
              <a:r>
                <a:rPr lang="en-AU" sz="1100" dirty="0" err="1"/>
                <a:t>Hiess</a:t>
              </a:r>
              <a:r>
                <a:rPr lang="en-AU" sz="1100" dirty="0"/>
                <a:t> 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6346" y="1521970"/>
            <a:ext cx="7191222" cy="969765"/>
            <a:chOff x="1250750" y="945905"/>
            <a:chExt cx="7191222" cy="96976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537245" y="945905"/>
              <a:ext cx="2088494" cy="573231"/>
              <a:chOff x="6323056" y="712276"/>
              <a:chExt cx="2088494" cy="573231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7367303" y="1141507"/>
                <a:ext cx="0" cy="14400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1" name="Shape 67"/>
              <p:cNvSpPr/>
              <p:nvPr/>
            </p:nvSpPr>
            <p:spPr>
              <a:xfrm>
                <a:off x="6323056" y="712276"/>
                <a:ext cx="2088494" cy="430888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Director for Science</a:t>
                </a:r>
              </a:p>
              <a:p>
                <a:pPr lvl="0" algn="ctr"/>
                <a:r>
                  <a:rPr lang="en-AU" sz="1100" dirty="0"/>
                  <a:t>Andreas Schreyer</a:t>
                </a:r>
              </a:p>
            </p:txBody>
          </p:sp>
        </p:grpSp>
        <p:sp>
          <p:nvSpPr>
            <p:cNvPr id="129" name="Shape 67"/>
            <p:cNvSpPr/>
            <p:nvPr/>
          </p:nvSpPr>
          <p:spPr>
            <a:xfrm>
              <a:off x="1250750" y="1484784"/>
              <a:ext cx="1574365" cy="430887"/>
            </a:xfrm>
            <a:prstGeom prst="rect">
              <a:avLst/>
            </a:prstGeom>
            <a:ln w="127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ESS Technical Board</a:t>
              </a:r>
            </a:p>
            <a:p>
              <a:pPr lvl="0" algn="ctr"/>
              <a:r>
                <a:rPr lang="en-AU" sz="1100" dirty="0"/>
                <a:t>Chair: Roland </a:t>
              </a:r>
              <a:r>
                <a:rPr lang="en-AU" sz="1100" dirty="0" err="1"/>
                <a:t>Garoby</a:t>
              </a:r>
              <a:endParaRPr lang="en-AU" sz="1100" dirty="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913509" y="1484784"/>
              <a:ext cx="2528463" cy="430887"/>
              <a:chOff x="5882177" y="841693"/>
              <a:chExt cx="2528463" cy="430887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5882177" y="1057717"/>
                <a:ext cx="43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7" name="Shape 67"/>
              <p:cNvSpPr/>
              <p:nvPr/>
            </p:nvSpPr>
            <p:spPr>
              <a:xfrm>
                <a:off x="6322146" y="841693"/>
                <a:ext cx="2088494" cy="430887"/>
              </a:xfrm>
              <a:prstGeom prst="rect">
                <a:avLst/>
              </a:prstGeom>
              <a:ln w="127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Instrument Collaboration Board</a:t>
                </a:r>
              </a:p>
              <a:p>
                <a:pPr lvl="0" algn="ctr"/>
                <a:r>
                  <a:rPr lang="en-AU" sz="1100" dirty="0"/>
                  <a:t>Chair: Andreas Schreyer</a:t>
                </a:r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72136" y="4149080"/>
            <a:ext cx="3419744" cy="1728192"/>
            <a:chOff x="72136" y="4149080"/>
            <a:chExt cx="3419744" cy="1728192"/>
          </a:xfrm>
        </p:grpSpPr>
        <p:sp>
          <p:nvSpPr>
            <p:cNvPr id="180" name="TextBox 179"/>
            <p:cNvSpPr txBox="1"/>
            <p:nvPr/>
          </p:nvSpPr>
          <p:spPr>
            <a:xfrm>
              <a:off x="72136" y="4509120"/>
              <a:ext cx="1619544" cy="1246495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/>
                <a:t>Four Instrument Classes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Large scale structures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Engineering &amp; imaging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Spectroscopy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Diffraction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V="1">
              <a:off x="1547664" y="4149080"/>
              <a:ext cx="360040" cy="7200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1087400" y="5373216"/>
              <a:ext cx="2232248" cy="266134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1619672" y="4221088"/>
              <a:ext cx="1872208" cy="9112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899592" y="5589240"/>
              <a:ext cx="936104" cy="288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Shape 54"/>
          <p:cNvSpPr/>
          <p:nvPr/>
        </p:nvSpPr>
        <p:spPr>
          <a:xfrm>
            <a:off x="72136" y="6030030"/>
            <a:ext cx="1619544" cy="576106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46800" rIns="36000" bIns="0"/>
          <a:lstStyle/>
          <a:p>
            <a:pPr algn="ctr">
              <a:spcBef>
                <a:spcPts val="300"/>
              </a:spcBef>
            </a:pPr>
            <a:r>
              <a:rPr lang="en-AU" sz="1000" b="1" dirty="0" smtClean="0"/>
              <a:t>Instrument </a:t>
            </a:r>
            <a:r>
              <a:rPr lang="en-AU" sz="1000" b="1" dirty="0" smtClean="0"/>
              <a:t>Class Co-ordinator (scientist) </a:t>
            </a:r>
            <a:r>
              <a:rPr lang="en-AU" sz="1000" b="1" dirty="0" smtClean="0"/>
              <a:t>assigned </a:t>
            </a:r>
            <a:r>
              <a:rPr lang="en-AU" sz="1000" b="1" dirty="0" smtClean="0"/>
              <a:t>to each instrument</a:t>
            </a:r>
            <a:endParaRPr sz="900" dirty="0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2783781" y="2281701"/>
            <a:ext cx="43200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074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139136" cy="1143000"/>
          </a:xfrm>
        </p:spPr>
        <p:txBody>
          <a:bodyPr lIns="85689" tIns="42845" rIns="85689" bIns="42845">
            <a:normAutofit/>
          </a:bodyPr>
          <a:lstStyle/>
          <a:p>
            <a:pPr marL="360320" indent="-360320"/>
            <a:r>
              <a:rPr lang="en-GB" sz="3400" dirty="0"/>
              <a:t>NSS Project Engineering Integration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16</a:t>
            </a:fld>
            <a:endParaRPr lang="sv-SE" dirty="0"/>
          </a:p>
        </p:txBody>
      </p:sp>
      <p:grpSp>
        <p:nvGrpSpPr>
          <p:cNvPr id="8" name="Group 7"/>
          <p:cNvGrpSpPr/>
          <p:nvPr/>
        </p:nvGrpSpPr>
        <p:grpSpPr>
          <a:xfrm>
            <a:off x="251520" y="1297660"/>
            <a:ext cx="5832648" cy="5552478"/>
            <a:chOff x="251520" y="1297660"/>
            <a:chExt cx="5832648" cy="5552478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45635647"/>
                </p:ext>
              </p:extLst>
            </p:nvPr>
          </p:nvGraphicFramePr>
          <p:xfrm>
            <a:off x="251520" y="1297660"/>
            <a:ext cx="5832648" cy="55524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2113200" y="2988000"/>
              <a:ext cx="2216164" cy="22176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20000" y="3501008"/>
              <a:ext cx="14401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NSS Engineering Integration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35896" y="2376000"/>
            <a:ext cx="129614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Zvonko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Lazic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2376000"/>
            <a:ext cx="1584176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Peter </a:t>
            </a:r>
            <a:r>
              <a:rPr lang="en-US" sz="1600" dirty="0" err="1">
                <a:solidFill>
                  <a:schemeClr val="bg1"/>
                </a:solidFill>
              </a:rPr>
              <a:t>Sångberg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032000"/>
            <a:ext cx="1152128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Iain Sutton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018" y="4126256"/>
            <a:ext cx="127755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TBA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672" y="5805264"/>
            <a:ext cx="129614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Gabor Laszlo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8354" y="5805264"/>
            <a:ext cx="1577291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Antonio Bianchi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0192" y="1916832"/>
            <a:ext cx="2376264" cy="438581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NSS Integrated Systems</a:t>
            </a:r>
          </a:p>
          <a:p>
            <a:pPr marL="285716" indent="-285716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Neutron Bunker</a:t>
            </a:r>
          </a:p>
          <a:p>
            <a:pPr marL="285716" indent="-285716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Beam inserts</a:t>
            </a:r>
          </a:p>
          <a:p>
            <a:pPr marL="285716" indent="-285716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Choppers</a:t>
            </a:r>
          </a:p>
          <a:p>
            <a:pPr marL="285716" indent="-285716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Transport optics</a:t>
            </a:r>
          </a:p>
          <a:p>
            <a:pPr marL="285716" indent="-285716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Vacuum systems</a:t>
            </a:r>
          </a:p>
          <a:p>
            <a:pPr marL="285716" indent="-285716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Shutters</a:t>
            </a:r>
          </a:p>
          <a:p>
            <a:pPr marL="285716" indent="-285716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Shielding</a:t>
            </a:r>
          </a:p>
          <a:p>
            <a:pPr marL="285716" indent="-285716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Cranes</a:t>
            </a:r>
          </a:p>
          <a:p>
            <a:pPr marL="285716" indent="-285716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Penetrations</a:t>
            </a:r>
          </a:p>
          <a:p>
            <a:pPr marL="285716" indent="-285716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Services</a:t>
            </a:r>
          </a:p>
          <a:p>
            <a:pPr marL="285716" indent="-285716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Controls and sensors</a:t>
            </a:r>
          </a:p>
          <a:p>
            <a:pPr marL="285716" indent="-285716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Remote handling</a:t>
            </a:r>
          </a:p>
          <a:p>
            <a:pPr marL="285716" indent="-285716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Safety systems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4" descr="ikrc_wide_201610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-72" r="24523" b="9821"/>
          <a:stretch/>
        </p:blipFill>
        <p:spPr>
          <a:xfrm>
            <a:off x="8881" y="-5488"/>
            <a:ext cx="9144000" cy="6863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9955" y="1637288"/>
            <a:ext cx="808892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LINAC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81" y="1358594"/>
            <a:ext cx="1510636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Central Utilities Building (CUB)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52" y="4087072"/>
            <a:ext cx="151264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West sector (160 m) Instruments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27621" y="3836415"/>
            <a:ext cx="808892" cy="622169"/>
            <a:chOff x="4627621" y="3755639"/>
            <a:chExt cx="808892" cy="622169"/>
          </a:xfrm>
        </p:grpSpPr>
        <p:sp>
          <p:nvSpPr>
            <p:cNvPr id="4" name="TextBox 3"/>
            <p:cNvSpPr txBox="1"/>
            <p:nvPr/>
          </p:nvSpPr>
          <p:spPr>
            <a:xfrm>
              <a:off x="4627621" y="4008476"/>
              <a:ext cx="80889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Target 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riangle 8"/>
            <p:cNvSpPr/>
            <p:nvPr/>
          </p:nvSpPr>
          <p:spPr>
            <a:xfrm>
              <a:off x="4900208" y="3755639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riangle 9"/>
          <p:cNvSpPr/>
          <p:nvPr/>
        </p:nvSpPr>
        <p:spPr>
          <a:xfrm rot="10800000">
            <a:off x="5152297" y="2119883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riangle 10"/>
          <p:cNvSpPr/>
          <p:nvPr/>
        </p:nvSpPr>
        <p:spPr>
          <a:xfrm rot="10800000">
            <a:off x="1229496" y="2291786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917704" y="1497173"/>
            <a:ext cx="901518" cy="916887"/>
            <a:chOff x="7917704" y="1497173"/>
            <a:chExt cx="901518" cy="916887"/>
          </a:xfrm>
        </p:grpSpPr>
        <p:sp>
          <p:nvSpPr>
            <p:cNvPr id="8" name="TextBox 7"/>
            <p:cNvSpPr txBox="1"/>
            <p:nvPr/>
          </p:nvSpPr>
          <p:spPr>
            <a:xfrm>
              <a:off x="7917704" y="1497173"/>
              <a:ext cx="901518" cy="6400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Site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Offices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riangle 11"/>
            <p:cNvSpPr/>
            <p:nvPr/>
          </p:nvSpPr>
          <p:spPr>
            <a:xfrm rot="10800000">
              <a:off x="8223155" y="2169511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Triangle 12"/>
          <p:cNvSpPr/>
          <p:nvPr/>
        </p:nvSpPr>
        <p:spPr>
          <a:xfrm rot="16200000">
            <a:off x="82800" y="4377600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0054" y="5716359"/>
            <a:ext cx="2780795" cy="658137"/>
          </a:xfrm>
          <a:prstGeom prst="rect">
            <a:avLst/>
          </a:prstGeom>
          <a:noFill/>
        </p:spPr>
        <p:txBody>
          <a:bodyPr wrap="none" lIns="103118" tIns="51560" rIns="103118" bIns="51560" rtlCol="0">
            <a:spAutoFit/>
          </a:bodyPr>
          <a:lstStyle/>
          <a:p>
            <a:pPr defTabSz="1031186"/>
            <a:r>
              <a:rPr lang="en-US" sz="3600" dirty="0">
                <a:solidFill>
                  <a:prstClr val="white"/>
                </a:solidFill>
              </a:rPr>
              <a:t>October 2016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723220" y="2047569"/>
            <a:ext cx="1434787" cy="909908"/>
            <a:chOff x="5723220" y="2047569"/>
            <a:chExt cx="1434787" cy="909908"/>
          </a:xfrm>
        </p:grpSpPr>
        <p:sp>
          <p:nvSpPr>
            <p:cNvPr id="15" name="TextBox 14"/>
            <p:cNvSpPr txBox="1"/>
            <p:nvPr/>
          </p:nvSpPr>
          <p:spPr>
            <a:xfrm>
              <a:off x="5723220" y="2047569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East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riangle 12"/>
            <p:cNvSpPr/>
            <p:nvPr/>
          </p:nvSpPr>
          <p:spPr>
            <a:xfrm rot="10800000">
              <a:off x="6266362" y="2712928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72584" y="3501169"/>
            <a:ext cx="1434787" cy="901027"/>
            <a:chOff x="2651850" y="1971096"/>
            <a:chExt cx="1434787" cy="901027"/>
          </a:xfrm>
        </p:grpSpPr>
        <p:sp>
          <p:nvSpPr>
            <p:cNvPr id="17" name="TextBox 16"/>
            <p:cNvSpPr txBox="1"/>
            <p:nvPr/>
          </p:nvSpPr>
          <p:spPr>
            <a:xfrm>
              <a:off x="2651850" y="1971096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South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riangle 12"/>
            <p:cNvSpPr/>
            <p:nvPr/>
          </p:nvSpPr>
          <p:spPr>
            <a:xfrm rot="10800000">
              <a:off x="3203873" y="2627574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9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xmlns:p14="http://schemas.microsoft.com/office/powerpoint/2010/main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Agenda for </a:t>
            </a:r>
            <a:r>
              <a:rPr lang="en-US" sz="3600" dirty="0" smtClean="0"/>
              <a:t>MAGIC </a:t>
            </a:r>
            <a:r>
              <a:rPr lang="en-US" sz="3600" dirty="0" smtClean="0"/>
              <a:t>TG2 meeting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18</a:t>
            </a:fld>
            <a:endParaRPr lang="sv-SE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33220"/>
            <a:ext cx="8534400" cy="444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262" y="4402985"/>
            <a:ext cx="450688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If all goes well, we </a:t>
            </a:r>
            <a:r>
              <a:rPr lang="en-US" sz="1600" smtClean="0"/>
              <a:t>will simplify later sessions: </a:t>
            </a:r>
            <a:r>
              <a:rPr lang="en-US" sz="1600" dirty="0" smtClean="0"/>
              <a:t>e.g.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14:20 – 16:00  Closed session (committee)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16:00 – 16:15  Coffee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16:15 – 17:00 </a:t>
            </a:r>
            <a:r>
              <a:rPr lang="en-US" sz="1600" dirty="0" smtClean="0"/>
              <a:t>  Conclusions &amp; Summary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851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16" y="1806779"/>
            <a:ext cx="8232430" cy="35215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questions: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has adequate planning been done to move the project into Phase 2?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is the proposed budget consistent with the proposed scope?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does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preliminary</a:t>
            </a:r>
            <a:r>
              <a:rPr lang="de-DE" sz="1800" dirty="0">
                <a:solidFill>
                  <a:srgbClr val="000000"/>
                </a:solidFill>
              </a:rPr>
              <a:t> design </a:t>
            </a:r>
            <a:r>
              <a:rPr lang="de-DE" sz="1800" dirty="0" err="1">
                <a:solidFill>
                  <a:srgbClr val="000000"/>
                </a:solidFill>
              </a:rPr>
              <a:t>satisfy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requirements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is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presented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baseline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sound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anything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forgotten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neglected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where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several</a:t>
            </a:r>
            <a:r>
              <a:rPr lang="de-DE" sz="1800" dirty="0">
                <a:solidFill>
                  <a:srgbClr val="000000"/>
                </a:solidFill>
              </a:rPr>
              <a:t> In-kind </a:t>
            </a:r>
            <a:r>
              <a:rPr lang="de-DE" sz="1800" dirty="0" err="1">
                <a:solidFill>
                  <a:srgbClr val="000000"/>
                </a:solidFill>
              </a:rPr>
              <a:t>partners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collaborating</a:t>
            </a:r>
            <a:r>
              <a:rPr lang="de-DE" sz="1800" dirty="0">
                <a:solidFill>
                  <a:srgbClr val="000000"/>
                </a:solidFill>
              </a:rPr>
              <a:t> -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roles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responsibilities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adequately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defined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agreed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19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6" y="33421"/>
            <a:ext cx="6840121" cy="921926"/>
          </a:xfrm>
        </p:spPr>
        <p:txBody>
          <a:bodyPr>
            <a:normAutofit/>
          </a:bodyPr>
          <a:lstStyle/>
          <a:p>
            <a:r>
              <a:rPr lang="en-US" dirty="0" smtClean="0"/>
              <a:t>The 15 NSS Project Instruments </a:t>
            </a:r>
            <a:br>
              <a:rPr lang="en-US" dirty="0" smtClean="0"/>
            </a:br>
            <a:r>
              <a:rPr lang="en-US" dirty="0" smtClean="0"/>
              <a:t> All are funded to be world leading in 2023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926231"/>
              </p:ext>
            </p:extLst>
          </p:nvPr>
        </p:nvGraphicFramePr>
        <p:xfrm>
          <a:off x="0" y="1177448"/>
          <a:ext cx="9144002" cy="553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484"/>
                <a:gridCol w="3312507"/>
                <a:gridCol w="922135"/>
                <a:gridCol w="3598876"/>
              </a:tblGrid>
              <a:tr h="5268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 Class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Costbook</a:t>
                      </a:r>
                      <a:r>
                        <a:rPr lang="en-US" sz="1400" b="0" dirty="0" smtClean="0"/>
                        <a:t> Value </a:t>
                      </a:r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targets (@ 2MW)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Scale Structures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LOKI</a:t>
                      </a:r>
                      <a:r>
                        <a:rPr lang="en-US" sz="1200" baseline="0" dirty="0" smtClean="0"/>
                        <a:t> (Broad band SANS)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5 x D22 &amp; 20 x SANS2D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SKADI (General Purpose SANS) </a:t>
                      </a:r>
                      <a:r>
                        <a:rPr lang="en-US" sz="1200" i="1" dirty="0" smtClean="0"/>
                        <a:t>(+SONDE</a:t>
                      </a:r>
                      <a:r>
                        <a:rPr lang="en-US" sz="1200" i="1" baseline="0" dirty="0" smtClean="0"/>
                        <a:t> funds)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x D22</a:t>
                      </a:r>
                      <a:endParaRPr lang="en-US" sz="1200" dirty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ESTIA (Focusing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Conventional</a:t>
                      </a:r>
                      <a:r>
                        <a:rPr lang="en-US" sz="1200" baseline="0" dirty="0" smtClean="0"/>
                        <a:t> mode: </a:t>
                      </a:r>
                      <a:r>
                        <a:rPr lang="en-US" sz="1200" dirty="0" smtClean="0"/>
                        <a:t>~ 100 x D17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High intensity mode: 1cm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 samples  = seconds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FREIA (Liquids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13.2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x FIGARO, INTER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Diffraction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Bispectral</a:t>
                      </a:r>
                      <a:r>
                        <a:rPr lang="en-US" sz="1200" baseline="0" dirty="0" smtClean="0"/>
                        <a:t> powder </a:t>
                      </a:r>
                      <a:r>
                        <a:rPr lang="en-US" sz="1200" baseline="0" dirty="0" err="1" smtClean="0"/>
                        <a:t>diffractometer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POWGEN or WISH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E9EEF4"/>
                        </a:solidFill>
                      </a:endParaRPr>
                    </a:p>
                  </a:txBody>
                  <a:tcP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HEIMDAL (Hybrid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~ 50 x GEM, ~ 8 x new POLARIS</a:t>
                      </a:r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 (magnetism single crystal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Cold: &gt; 100 x worlds best,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Thermal: 1mm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 crystals = 10 min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NMX (Macromolecular crystallography)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LADI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Biodiff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Engineering &amp; Industrial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BEER (Engineering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world leading in strain</a:t>
                      </a:r>
                      <a:r>
                        <a:rPr lang="en-US" sz="1200" baseline="0" dirty="0" smtClean="0"/>
                        <a:t> scanning, unique flexibility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ODIN (multi-purpose imaging)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world leading for high resolution, 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aseline="0" dirty="0" smtClean="0"/>
                        <a:t>&gt; 10 x best for </a:t>
                      </a:r>
                      <a:r>
                        <a:rPr lang="en-US" sz="1200" dirty="0" smtClean="0"/>
                        <a:t> TOF methods</a:t>
                      </a:r>
                    </a:p>
                  </a:txBody>
                  <a:tcPr/>
                </a:tc>
              </a:tr>
              <a:tr h="276497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Spectroscopy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BIFROST (extreme environment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 10 x THALES &amp; MACS</a:t>
                      </a:r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C-SPEC (cold chopper 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100 x IN5 (w RRM)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T-REX (</a:t>
                      </a:r>
                      <a:r>
                        <a:rPr lang="en-US" sz="1200" dirty="0" err="1" smtClean="0"/>
                        <a:t>bispectral</a:t>
                      </a:r>
                      <a:r>
                        <a:rPr lang="en-US" sz="1200" dirty="0" smtClean="0"/>
                        <a:t> chopper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4-SEASONS,  3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VESPA (vibrational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spectroscopy)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12.0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x VISION (ΔE = 130 </a:t>
                      </a:r>
                      <a:r>
                        <a:rPr lang="en-US" sz="1200" baseline="0" dirty="0" err="1" smtClean="0"/>
                        <a:t>meV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MIRACLES (backscattering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BASIS and DNA</a:t>
                      </a:r>
                    </a:p>
                  </a:txBody>
                  <a:tcPr/>
                </a:tc>
              </a:tr>
              <a:tr h="3091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cost book value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199.59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27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432294" y="2972195"/>
            <a:ext cx="6044279" cy="9900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With a further ~ 53 M€ investment ESS will more than double the performance of these instruments</a:t>
            </a:r>
          </a:p>
        </p:txBody>
      </p:sp>
    </p:spTree>
    <p:extLst>
      <p:ext uri="{BB962C8B-B14F-4D97-AF65-F5344CB8AC3E}">
        <p14:creationId xmlns:p14="http://schemas.microsoft.com/office/powerpoint/2010/main" val="134346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0" y="1602526"/>
            <a:ext cx="8472214" cy="40987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Low level questions: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safety-related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been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connections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made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with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critical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project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software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data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storage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hardware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sample </a:t>
            </a:r>
            <a:r>
              <a:rPr lang="de-DE" sz="1800" dirty="0" err="1">
                <a:solidFill>
                  <a:srgbClr val="000000"/>
                </a:solidFill>
              </a:rPr>
              <a:t>environment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instrument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context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 in </a:t>
            </a:r>
            <a:r>
              <a:rPr lang="de-DE" sz="1800" dirty="0" err="1">
                <a:solidFill>
                  <a:srgbClr val="000000"/>
                </a:solidFill>
              </a:rPr>
              <a:t>terms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of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physical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bunker</a:t>
            </a:r>
            <a:r>
              <a:rPr lang="de-DE" sz="1800" dirty="0">
                <a:solidFill>
                  <a:srgbClr val="000000"/>
                </a:solidFill>
              </a:rPr>
              <a:t>, beam </a:t>
            </a:r>
            <a:r>
              <a:rPr lang="de-DE" sz="1800" dirty="0" err="1">
                <a:solidFill>
                  <a:srgbClr val="000000"/>
                </a:solidFill>
              </a:rPr>
              <a:t>extraction</a:t>
            </a:r>
            <a:r>
              <a:rPr lang="de-DE" sz="1800" dirty="0">
                <a:solidFill>
                  <a:srgbClr val="000000"/>
                </a:solidFill>
              </a:rPr>
              <a:t>, ICS etc. 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available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engineering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standards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implemented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cost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duration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estimates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reasonable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team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planned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risks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both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otherwise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Reliability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Maintenance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20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4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327882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4" y="1"/>
            <a:ext cx="6696253" cy="144153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NSS project scope, budget and priorities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9861" y="1822461"/>
            <a:ext cx="7705868" cy="34237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71991" tIns="140383" rIns="71991" bIns="140383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Outcome of ESS ERIC Council meeting (5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- 6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December 2016):</a:t>
            </a:r>
          </a:p>
          <a:p>
            <a:pPr marL="342859" indent="-34285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Reduction of NSS project scope to 15 instruments approved*</a:t>
            </a:r>
          </a:p>
          <a:p>
            <a:pPr marL="342859" indent="-342859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Authorization for Science Director to approve Neutron Instruments passage through Tollgate 2</a:t>
            </a:r>
            <a:endParaRPr lang="en-US" dirty="0">
              <a:solidFill>
                <a:prstClr val="black"/>
              </a:solidFill>
            </a:endParaRPr>
          </a:p>
          <a:p>
            <a:pPr marL="342859" indent="-342859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Noted by council:</a:t>
            </a:r>
          </a:p>
          <a:p>
            <a:pPr marL="800004" lvl="1" indent="-342859">
              <a:buFont typeface="Wingdings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Plan for eight instruments </a:t>
            </a:r>
            <a:r>
              <a:rPr lang="en-US" sz="1800" dirty="0">
                <a:solidFill>
                  <a:schemeClr val="tx1"/>
                </a:solidFill>
              </a:rPr>
              <a:t>for start of user operations in August </a:t>
            </a:r>
            <a:r>
              <a:rPr lang="en-US" sz="1800" dirty="0" smtClean="0">
                <a:solidFill>
                  <a:schemeClr val="tx1"/>
                </a:solidFill>
              </a:rPr>
              <a:t>2023</a:t>
            </a:r>
          </a:p>
          <a:p>
            <a:pPr marL="800004" lvl="1" indent="-342859">
              <a:buFont typeface="Wingdings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All 15 instruments will view the upper moderator </a:t>
            </a:r>
            <a:r>
              <a:rPr lang="en-US" sz="1800" dirty="0" smtClean="0">
                <a:solidFill>
                  <a:schemeClr val="tx1"/>
                </a:solidFill>
              </a:rPr>
              <a:t>(giving </a:t>
            </a:r>
            <a:r>
              <a:rPr lang="en-US" sz="1800" dirty="0" smtClean="0">
                <a:solidFill>
                  <a:schemeClr val="tx1"/>
                </a:solidFill>
              </a:rPr>
              <a:t>freedom to optimize a lower moderator for new applications in the </a:t>
            </a:r>
            <a:r>
              <a:rPr lang="en-US" sz="1800" dirty="0" smtClean="0">
                <a:solidFill>
                  <a:schemeClr val="tx1"/>
                </a:solidFill>
              </a:rPr>
              <a:t>future)</a:t>
            </a:r>
            <a:endParaRPr lang="en-US" sz="1800" dirty="0">
              <a:solidFill>
                <a:schemeClr val="tx1"/>
              </a:solidFill>
            </a:endParaRPr>
          </a:p>
          <a:p>
            <a:pPr marL="342859" indent="-342859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861" y="6032191"/>
            <a:ext cx="4963704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9388" indent="-179388"/>
            <a:r>
              <a:rPr lang="en-US" dirty="0" smtClean="0"/>
              <a:t>*  </a:t>
            </a:r>
            <a:r>
              <a:rPr lang="en-US" sz="1600" dirty="0" smtClean="0"/>
              <a:t>Includes provision for NSS  to draw up to 15.1 </a:t>
            </a:r>
            <a:r>
              <a:rPr lang="en-US" sz="1600" dirty="0">
                <a:solidFill>
                  <a:schemeClr val="tx1"/>
                </a:solidFill>
              </a:rPr>
              <a:t>M</a:t>
            </a:r>
            <a:r>
              <a:rPr lang="en-US" sz="1600" dirty="0" smtClean="0">
                <a:solidFill>
                  <a:schemeClr val="tx1"/>
                </a:solidFill>
              </a:rPr>
              <a:t>€ from             ESS contingency if necessary to complete the project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2997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3" y="200921"/>
            <a:ext cx="7079320" cy="1021250"/>
          </a:xfrm>
        </p:spPr>
        <p:txBody>
          <a:bodyPr anchor="t">
            <a:noAutofit/>
          </a:bodyPr>
          <a:lstStyle/>
          <a:p>
            <a:pPr algn="ctr"/>
            <a:r>
              <a:rPr lang="en-US" dirty="0"/>
              <a:t>Planned order of commencement of operation of first 8 instruments (August 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90" y="1722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79213"/>
              </p:ext>
            </p:extLst>
          </p:nvPr>
        </p:nvGraphicFramePr>
        <p:xfrm>
          <a:off x="251522" y="2762143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0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dirty="0" smtClean="0"/>
                        <a:t>NMX</a:t>
                      </a:r>
                      <a:r>
                        <a:rPr lang="en-US" sz="1600" dirty="0" smtClean="0"/>
                        <a:t>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T-REX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88765" y="2940538"/>
            <a:ext cx="165618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Instruments in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bold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type to be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operational by Aug 2023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Calibri"/>
              </a:rPr>
              <a:t>Italic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backups in case of delays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1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2419951" y="1786255"/>
            <a:ext cx="0" cy="4838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9050" y="6548572"/>
            <a:ext cx="389199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Instruments: Phase 1 schedule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17166"/>
              </p:ext>
            </p:extLst>
          </p:nvPr>
        </p:nvGraphicFramePr>
        <p:xfrm>
          <a:off x="38309" y="1477223"/>
          <a:ext cx="8808203" cy="5141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091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1391053" y="5404905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7944" tIns="45715" rIns="71991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5180" y="1784730"/>
            <a:ext cx="5014784" cy="5028647"/>
            <a:chOff x="1255180" y="594302"/>
            <a:chExt cx="5014784" cy="583723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255180" y="643170"/>
              <a:ext cx="320842" cy="66816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10/5</a:t>
              </a:r>
            </a:p>
          </p:txBody>
        </p:sp>
        <p:sp>
          <p:nvSpPr>
            <p:cNvPr id="157" name="Oval 156"/>
            <p:cNvSpPr/>
            <p:nvPr/>
          </p:nvSpPr>
          <p:spPr>
            <a:xfrm>
              <a:off x="2131614" y="1026199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60" name="Oval 159"/>
            <p:cNvSpPr/>
            <p:nvPr/>
          </p:nvSpPr>
          <p:spPr>
            <a:xfrm>
              <a:off x="2183649" y="2513756"/>
              <a:ext cx="334210" cy="100288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22-23/6</a:t>
              </a:r>
            </a:p>
          </p:txBody>
        </p:sp>
        <p:sp>
          <p:nvSpPr>
            <p:cNvPr id="162" name="Oval 161"/>
            <p:cNvSpPr/>
            <p:nvPr/>
          </p:nvSpPr>
          <p:spPr>
            <a:xfrm>
              <a:off x="2074375" y="3602000"/>
              <a:ext cx="296019" cy="684000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17/6</a:t>
              </a:r>
            </a:p>
          </p:txBody>
        </p:sp>
        <p:sp>
          <p:nvSpPr>
            <p:cNvPr id="167" name="Oval 166"/>
            <p:cNvSpPr/>
            <p:nvPr/>
          </p:nvSpPr>
          <p:spPr>
            <a:xfrm>
              <a:off x="3753355" y="4358598"/>
              <a:ext cx="307899" cy="1751399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12-13/9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426720" y="6097166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69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669817" y="5868238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985522" y="1283044"/>
              <a:ext cx="320842" cy="89999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14-15/6</a:t>
              </a:r>
            </a:p>
          </p:txBody>
        </p: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20</a:t>
              </a: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263796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99206" y="1408702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29</a:t>
              </a: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/>
                </a:rPr>
                <a:t>29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14835" y="5497398"/>
            <a:ext cx="322374" cy="952981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572000" y="537321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12</a:t>
            </a:r>
          </a:p>
        </p:txBody>
      </p:sp>
      <p:sp>
        <p:nvSpPr>
          <p:cNvPr id="47" name="Oval 46"/>
          <p:cNvSpPr/>
          <p:nvPr/>
        </p:nvSpPr>
        <p:spPr>
          <a:xfrm>
            <a:off x="4427985" y="4725145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4572000" y="5085185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44008" y="3501009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19</a:t>
            </a:r>
          </a:p>
        </p:txBody>
      </p:sp>
      <p:sp>
        <p:nvSpPr>
          <p:cNvPr id="50" name="Oval 49"/>
          <p:cNvSpPr/>
          <p:nvPr/>
        </p:nvSpPr>
        <p:spPr>
          <a:xfrm>
            <a:off x="4769993" y="3789041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31</a:t>
            </a:r>
          </a:p>
        </p:txBody>
      </p:sp>
      <p:sp>
        <p:nvSpPr>
          <p:cNvPr id="51" name="Oval 50"/>
          <p:cNvSpPr/>
          <p:nvPr/>
        </p:nvSpPr>
        <p:spPr>
          <a:xfrm>
            <a:off x="4499993" y="285293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17</a:t>
            </a:r>
          </a:p>
        </p:txBody>
      </p:sp>
      <p:sp>
        <p:nvSpPr>
          <p:cNvPr id="52" name="Oval 51"/>
          <p:cNvSpPr/>
          <p:nvPr/>
        </p:nvSpPr>
        <p:spPr>
          <a:xfrm>
            <a:off x="4716016" y="6021289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28</a:t>
            </a:r>
          </a:p>
        </p:txBody>
      </p:sp>
      <p:sp>
        <p:nvSpPr>
          <p:cNvPr id="53" name="Oval 52"/>
          <p:cNvSpPr/>
          <p:nvPr/>
        </p:nvSpPr>
        <p:spPr>
          <a:xfrm>
            <a:off x="4716016" y="5661249"/>
            <a:ext cx="356842" cy="207299"/>
          </a:xfrm>
          <a:prstGeom prst="ellipse">
            <a:avLst/>
          </a:prstGeom>
          <a:solidFill>
            <a:srgbClr val="F8FF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21</a:t>
            </a:r>
          </a:p>
        </p:txBody>
      </p:sp>
      <p:sp>
        <p:nvSpPr>
          <p:cNvPr id="54" name="Oval 53"/>
          <p:cNvSpPr/>
          <p:nvPr/>
        </p:nvSpPr>
        <p:spPr>
          <a:xfrm>
            <a:off x="4427985" y="4437113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0197" y="6283630"/>
            <a:ext cx="443881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dirty="0"/>
              <a:t>27</a:t>
            </a:r>
          </a:p>
        </p:txBody>
      </p:sp>
      <p:sp>
        <p:nvSpPr>
          <p:cNvPr id="57" name="Oval 56"/>
          <p:cNvSpPr/>
          <p:nvPr/>
        </p:nvSpPr>
        <p:spPr>
          <a:xfrm>
            <a:off x="5832218" y="4097076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14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05302" y="6537799"/>
            <a:ext cx="660608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IKON12</a:t>
            </a:r>
          </a:p>
        </p:txBody>
      </p:sp>
      <p:sp>
        <p:nvSpPr>
          <p:cNvPr id="61" name="Oval 60"/>
          <p:cNvSpPr/>
          <p:nvPr/>
        </p:nvSpPr>
        <p:spPr>
          <a:xfrm flipH="1">
            <a:off x="6685871" y="3446525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31</a:t>
            </a:r>
          </a:p>
        </p:txBody>
      </p:sp>
      <p:sp>
        <p:nvSpPr>
          <p:cNvPr id="62" name="Oval 61"/>
          <p:cNvSpPr/>
          <p:nvPr/>
        </p:nvSpPr>
        <p:spPr>
          <a:xfrm flipH="1">
            <a:off x="6905303" y="4416538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7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223507" y="1794731"/>
            <a:ext cx="0" cy="4789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 flipH="1">
            <a:off x="7236296" y="4749767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24</a:t>
            </a:r>
          </a:p>
        </p:txBody>
      </p:sp>
      <p:sp>
        <p:nvSpPr>
          <p:cNvPr id="64" name="Oval 63"/>
          <p:cNvSpPr/>
          <p:nvPr/>
        </p:nvSpPr>
        <p:spPr>
          <a:xfrm flipH="1">
            <a:off x="7511484" y="5057972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65" name="Oval 64"/>
          <p:cNvSpPr/>
          <p:nvPr/>
        </p:nvSpPr>
        <p:spPr>
          <a:xfrm flipH="1">
            <a:off x="8032353" y="2170768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TBD</a:t>
            </a:r>
          </a:p>
        </p:txBody>
      </p:sp>
      <p:sp>
        <p:nvSpPr>
          <p:cNvPr id="66" name="Oval 65"/>
          <p:cNvSpPr/>
          <p:nvPr/>
        </p:nvSpPr>
        <p:spPr>
          <a:xfrm flipH="1">
            <a:off x="8035751" y="6040807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TBD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8485443" y="5391581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25200" y="1128912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6-12-09 at 17.34.2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00" y="1638361"/>
            <a:ext cx="6472800" cy="4570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67" y="-27383"/>
            <a:ext cx="6872168" cy="10975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Neutron Beam Instrument </a:t>
            </a:r>
            <a:r>
              <a:rPr lang="en-US" dirty="0" smtClean="0"/>
              <a:t>Construction   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dirty="0" smtClean="0"/>
              <a:t>Working Schedule: V3.0</a:t>
            </a:r>
            <a:r>
              <a:rPr lang="en-US" sz="2400" i="1" dirty="0"/>
              <a:t>, 9</a:t>
            </a:r>
            <a:r>
              <a:rPr lang="en-US" sz="2400" i="1" baseline="30000" dirty="0"/>
              <a:t>th</a:t>
            </a:r>
            <a:r>
              <a:rPr lang="en-US" sz="2400" i="1" dirty="0"/>
              <a:t> December 2016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90" y="1186404"/>
            <a:ext cx="2016300" cy="2254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45715" rIns="36000" bIns="45715" rtlCol="0">
            <a:spAutoFit/>
          </a:bodyPr>
          <a:lstStyle/>
          <a:p>
            <a:pPr defTabSz="914290">
              <a:spcBef>
                <a:spcPts val="600"/>
              </a:spcBef>
            </a:pPr>
            <a:r>
              <a:rPr lang="en-US" sz="1400" b="1" dirty="0">
                <a:solidFill>
                  <a:prstClr val="black"/>
                </a:solidFill>
              </a:rPr>
              <a:t>Early </a:t>
            </a:r>
            <a:r>
              <a:rPr lang="en-US" sz="1400" b="1" dirty="0" err="1">
                <a:solidFill>
                  <a:prstClr val="black"/>
                </a:solidFill>
              </a:rPr>
              <a:t>bldg</a:t>
            </a:r>
            <a:r>
              <a:rPr lang="en-US" sz="1400" b="1" dirty="0">
                <a:solidFill>
                  <a:prstClr val="black"/>
                </a:solidFill>
              </a:rPr>
              <a:t> access dates; 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Monolith </a:t>
            </a:r>
            <a:r>
              <a:rPr lang="en-US" sz="1100" dirty="0">
                <a:solidFill>
                  <a:prstClr val="black"/>
                </a:solidFill>
              </a:rPr>
              <a:t>(D02)   </a:t>
            </a:r>
            <a:r>
              <a:rPr lang="en-US" sz="1200" dirty="0">
                <a:solidFill>
                  <a:prstClr val="black"/>
                </a:solidFill>
              </a:rPr>
              <a:t>      </a:t>
            </a:r>
            <a:r>
              <a:rPr lang="en-US" sz="1100" dirty="0">
                <a:solidFill>
                  <a:prstClr val="black"/>
                </a:solidFill>
              </a:rPr>
              <a:t>7 Feb </a:t>
            </a:r>
            <a:r>
              <a:rPr lang="uk-UA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19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North </a:t>
            </a:r>
            <a:r>
              <a:rPr lang="en-US" sz="1100" dirty="0">
                <a:solidFill>
                  <a:prstClr val="black"/>
                </a:solidFill>
              </a:rPr>
              <a:t>(D03)                1 Nov ‘19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East </a:t>
            </a:r>
            <a:r>
              <a:rPr lang="en-US" sz="1100" dirty="0">
                <a:solidFill>
                  <a:prstClr val="black"/>
                </a:solidFill>
              </a:rPr>
              <a:t>(D01-E)</a:t>
            </a:r>
            <a:r>
              <a:rPr lang="en-US" sz="1200" dirty="0">
                <a:solidFill>
                  <a:prstClr val="black"/>
                </a:solidFill>
              </a:rPr>
              <a:t>          </a:t>
            </a:r>
            <a:r>
              <a:rPr lang="en-US" sz="1100" dirty="0">
                <a:solidFill>
                  <a:prstClr val="black"/>
                </a:solidFill>
              </a:rPr>
              <a:t>      6 Jan </a:t>
            </a:r>
            <a:r>
              <a:rPr lang="fr-FR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20</a:t>
            </a:r>
            <a:endParaRPr lang="en-US" sz="1100" i="1" dirty="0">
              <a:solidFill>
                <a:prstClr val="black"/>
              </a:solidFill>
            </a:endParaRP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South </a:t>
            </a:r>
            <a:r>
              <a:rPr lang="en-US" sz="1100" dirty="0">
                <a:solidFill>
                  <a:prstClr val="black"/>
                </a:solidFill>
              </a:rPr>
              <a:t>(D01-S)</a:t>
            </a:r>
            <a:r>
              <a:rPr lang="en-US" sz="1200" dirty="0">
                <a:solidFill>
                  <a:prstClr val="black"/>
                </a:solidFill>
              </a:rPr>
              <a:t>           </a:t>
            </a:r>
            <a:r>
              <a:rPr lang="en-US" sz="1100" dirty="0">
                <a:solidFill>
                  <a:prstClr val="black"/>
                </a:solidFill>
              </a:rPr>
              <a:t>2 Mar ‘20</a:t>
            </a:r>
            <a:endParaRPr lang="en-US" sz="1100" dirty="0">
              <a:solidFill>
                <a:srgbClr val="7F7F7F"/>
              </a:solidFill>
            </a:endParaRP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West </a:t>
            </a:r>
            <a:r>
              <a:rPr lang="en-US" sz="1100" dirty="0">
                <a:solidFill>
                  <a:prstClr val="black"/>
                </a:solidFill>
              </a:rPr>
              <a:t>(4 areas) 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(D03-W)      1 Nov ‘19</a:t>
            </a:r>
            <a:endParaRPr lang="en-US" sz="1100" dirty="0">
              <a:solidFill>
                <a:srgbClr val="7F7F7F"/>
              </a:solidFill>
            </a:endParaRP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(E02-2)       15 Oct </a:t>
            </a:r>
            <a:r>
              <a:rPr lang="fr-FR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19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(E02-1)      27 Apr ‘19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Caves (E01)                    “     	</a:t>
            </a:r>
            <a:endParaRPr lang="en-US" sz="1100" dirty="0">
              <a:solidFill>
                <a:srgbClr val="7F7F7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57839" y="5457170"/>
            <a:ext cx="2045005" cy="1374698"/>
            <a:chOff x="-36890" y="3212975"/>
            <a:chExt cx="2063866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36890" y="3212975"/>
              <a:ext cx="2063866" cy="1374698"/>
              <a:chOff x="-11866" y="4869160"/>
              <a:chExt cx="2063866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-11866" y="4941167"/>
                <a:ext cx="1583330" cy="143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Preliminary Design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Detailed Design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Manufacturing &amp; Procurement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Installation &amp; Integration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Hot Commissioning/Early science 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Operation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9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6180686" y="1071636"/>
            <a:ext cx="824437" cy="652926"/>
          </a:xfrm>
          <a:prstGeom prst="rect">
            <a:avLst/>
          </a:prstGeom>
          <a:noFill/>
        </p:spPr>
        <p:txBody>
          <a:bodyPr wrap="square" lIns="0" tIns="45715" rIns="35996" bIns="45715" rtlCol="0">
            <a:spAutoFit/>
          </a:bodyPr>
          <a:lstStyle/>
          <a:p>
            <a:pPr algn="ctr" defTabSz="914290"/>
            <a:r>
              <a:rPr lang="en-US" sz="1200" dirty="0">
                <a:solidFill>
                  <a:srgbClr val="C0504D"/>
                </a:solidFill>
              </a:rPr>
              <a:t> Hot Commission </a:t>
            </a:r>
          </a:p>
          <a:p>
            <a:pPr algn="ctr" defTabSz="914290"/>
            <a:r>
              <a:rPr lang="en-US" sz="1200" dirty="0">
                <a:solidFill>
                  <a:srgbClr val="C0504D"/>
                </a:solidFill>
              </a:rPr>
              <a:t>instruments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666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defTabSz="91429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09772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90"/>
              <a:r>
                <a:rPr lang="en-US" sz="1200" dirty="0">
                  <a:solidFill>
                    <a:prstClr val="black"/>
                  </a:solidFill>
                </a:rPr>
                <a:t>2016       2017       2018      2019       2020       2021       2022      2023       2024       2025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45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6</a:t>
            </a:fld>
            <a:endParaRPr lang="sv-SE" dirty="0"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20981" y="1046598"/>
            <a:ext cx="5760219" cy="4912838"/>
            <a:chOff x="1979712" y="1417688"/>
            <a:chExt cx="5760219" cy="4912838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39290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West sector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01785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North sector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376419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East and South sectors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420488" y="1417688"/>
              <a:ext cx="4319443" cy="646331"/>
              <a:chOff x="3420488" y="1417688"/>
              <a:chExt cx="4319443" cy="6463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420488" y="1504205"/>
                <a:ext cx="702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11402" y="1417688"/>
                <a:ext cx="6360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prstClr val="black"/>
                    </a:solidFill>
                  </a:rPr>
                  <a:t>Access to NSS areas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17187" y="1491376"/>
                <a:ext cx="722744" cy="461665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srgbClr val="008000"/>
                    </a:solidFill>
                  </a:rPr>
                  <a:t>Start User Program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36692" y="1455674"/>
                <a:ext cx="726833" cy="573661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290">
                  <a:lnSpc>
                    <a:spcPts val="1240"/>
                  </a:lnSpc>
                </a:pPr>
                <a:r>
                  <a:rPr lang="en-US" sz="1200" dirty="0">
                    <a:solidFill>
                      <a:srgbClr val="FF0000"/>
                    </a:solidFill>
                  </a:rPr>
                  <a:t>Ready for Beam on Target 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16089" y="3503963"/>
            <a:ext cx="18893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1991" tIns="45715" rIns="71991" bIns="45715" rtlCol="0">
            <a:spAutoFit/>
          </a:bodyPr>
          <a:lstStyle/>
          <a:p>
            <a:pPr algn="ctr" defTabSz="914290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Provisionally aligned with Accelerator planning</a:t>
            </a:r>
          </a:p>
        </p:txBody>
      </p:sp>
      <p:cxnSp>
        <p:nvCxnSpPr>
          <p:cNvPr id="21" name="Straight Arrow Connector 20"/>
          <p:cNvCxnSpPr>
            <a:stCxn id="31" idx="2"/>
          </p:cNvCxnSpPr>
          <p:nvPr/>
        </p:nvCxnSpPr>
        <p:spPr>
          <a:xfrm flipH="1">
            <a:off x="6119823" y="1724563"/>
            <a:ext cx="473081" cy="27282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568184" y="2304000"/>
            <a:ext cx="4941986" cy="4498125"/>
            <a:chOff x="34190" y="-1689784"/>
            <a:chExt cx="4941987" cy="449812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503135" y="-1689784"/>
              <a:ext cx="0" cy="403200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4190" y="2358611"/>
              <a:ext cx="4941987" cy="44972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lIns="72000" tIns="36000" rIns="72000" bIns="36000" rtlCol="0">
              <a:spAutoFit/>
            </a:bodyPr>
            <a:lstStyle/>
            <a:p>
              <a:pPr algn="ctr" defTabSz="914290">
                <a:spcAft>
                  <a:spcPts val="300"/>
                </a:spcAft>
              </a:pPr>
              <a:r>
                <a:rPr lang="en-US" sz="1100" dirty="0">
                  <a:solidFill>
                    <a:schemeClr val="accent2"/>
                  </a:solidFill>
                </a:rPr>
                <a:t>Installation for most instruments begins in Q2/2019 with in-monolith optics</a:t>
              </a:r>
            </a:p>
            <a:p>
              <a:pPr algn="ctr" defTabSz="914290">
                <a:spcAft>
                  <a:spcPts val="300"/>
                </a:spcAft>
              </a:pPr>
              <a:r>
                <a:rPr lang="en-US" sz="1100" dirty="0">
                  <a:solidFill>
                    <a:schemeClr val="accent2"/>
                  </a:solidFill>
                </a:rPr>
                <a:t>Access to other “instrument construction areas” will be later (see top left panel) 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7990" y="4134207"/>
            <a:ext cx="1976900" cy="115415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smtClean="0">
                <a:solidFill>
                  <a:srgbClr val="0000FF"/>
                </a:solidFill>
              </a:rPr>
              <a:t>ESS </a:t>
            </a:r>
            <a:r>
              <a:rPr lang="en-US" sz="1600" dirty="0" smtClean="0">
                <a:solidFill>
                  <a:srgbClr val="0000FF"/>
                </a:solidFill>
              </a:rPr>
              <a:t>internal working schedule:  </a:t>
            </a: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still under discussion with the ERIC Council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47750" y="476672"/>
            <a:ext cx="3801730" cy="1070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2019/2020: NSS </a:t>
            </a:r>
            <a:r>
              <a:rPr lang="sv-SE" dirty="0" err="1" smtClean="0"/>
              <a:t>Proposed</a:t>
            </a:r>
            <a:r>
              <a:rPr lang="sv-SE" dirty="0" smtClean="0"/>
              <a:t> Access Dates </a:t>
            </a:r>
            <a:r>
              <a:rPr lang="sv-SE" sz="1300" dirty="0"/>
              <a:t>(</a:t>
            </a:r>
            <a:r>
              <a:rPr lang="sv-SE" sz="1300" dirty="0" err="1"/>
              <a:t>Excludes</a:t>
            </a:r>
            <a:r>
              <a:rPr lang="sv-SE" sz="1300" dirty="0"/>
              <a:t> Full Access Dates) </a:t>
            </a:r>
            <a:endParaRPr lang="en-GB" sz="13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5" y="742280"/>
            <a:ext cx="6686456" cy="61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2599849" y="4321770"/>
            <a:ext cx="3732245" cy="920338"/>
          </a:xfrm>
          <a:custGeom>
            <a:avLst/>
            <a:gdLst>
              <a:gd name="connsiteX0" fmla="*/ 5219205 w 5225143"/>
              <a:gd name="connsiteY0" fmla="*/ 421574 h 1288473"/>
              <a:gd name="connsiteX1" fmla="*/ 2078182 w 5225143"/>
              <a:gd name="connsiteY1" fmla="*/ 427512 h 1288473"/>
              <a:gd name="connsiteX2" fmla="*/ 2066307 w 5225143"/>
              <a:gd name="connsiteY2" fmla="*/ 326571 h 1288473"/>
              <a:gd name="connsiteX3" fmla="*/ 1098468 w 5225143"/>
              <a:gd name="connsiteY3" fmla="*/ 326571 h 1288473"/>
              <a:gd name="connsiteX4" fmla="*/ 1092530 w 5225143"/>
              <a:gd name="connsiteY4" fmla="*/ 112816 h 1288473"/>
              <a:gd name="connsiteX5" fmla="*/ 754083 w 5225143"/>
              <a:gd name="connsiteY5" fmla="*/ 112816 h 1288473"/>
              <a:gd name="connsiteX6" fmla="*/ 694707 w 5225143"/>
              <a:gd name="connsiteY6" fmla="*/ 0 h 1288473"/>
              <a:gd name="connsiteX7" fmla="*/ 308758 w 5225143"/>
              <a:gd name="connsiteY7" fmla="*/ 190005 h 1288473"/>
              <a:gd name="connsiteX8" fmla="*/ 338447 w 5225143"/>
              <a:gd name="connsiteY8" fmla="*/ 255319 h 1288473"/>
              <a:gd name="connsiteX9" fmla="*/ 0 w 5225143"/>
              <a:gd name="connsiteY9" fmla="*/ 255319 h 1288473"/>
              <a:gd name="connsiteX10" fmla="*/ 0 w 5225143"/>
              <a:gd name="connsiteY10" fmla="*/ 427512 h 1288473"/>
              <a:gd name="connsiteX11" fmla="*/ 47501 w 5225143"/>
              <a:gd name="connsiteY11" fmla="*/ 427512 h 1288473"/>
              <a:gd name="connsiteX12" fmla="*/ 47501 w 5225143"/>
              <a:gd name="connsiteY12" fmla="*/ 1282535 h 1288473"/>
              <a:gd name="connsiteX13" fmla="*/ 1086592 w 5225143"/>
              <a:gd name="connsiteY13" fmla="*/ 1288473 h 1288473"/>
              <a:gd name="connsiteX14" fmla="*/ 1086592 w 5225143"/>
              <a:gd name="connsiteY14" fmla="*/ 1211283 h 1288473"/>
              <a:gd name="connsiteX15" fmla="*/ 2078182 w 5225143"/>
              <a:gd name="connsiteY15" fmla="*/ 1217221 h 1288473"/>
              <a:gd name="connsiteX16" fmla="*/ 2072244 w 5225143"/>
              <a:gd name="connsiteY16" fmla="*/ 1122218 h 1288473"/>
              <a:gd name="connsiteX17" fmla="*/ 5225143 w 5225143"/>
              <a:gd name="connsiteY17" fmla="*/ 1122218 h 1288473"/>
              <a:gd name="connsiteX18" fmla="*/ 5219205 w 5225143"/>
              <a:gd name="connsiteY18" fmla="*/ 421574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25143" h="1288473">
                <a:moveTo>
                  <a:pt x="5219205" y="421574"/>
                </a:moveTo>
                <a:lnTo>
                  <a:pt x="2078182" y="427512"/>
                </a:lnTo>
                <a:lnTo>
                  <a:pt x="2066307" y="326571"/>
                </a:lnTo>
                <a:lnTo>
                  <a:pt x="1098468" y="326571"/>
                </a:lnTo>
                <a:lnTo>
                  <a:pt x="1092530" y="112816"/>
                </a:lnTo>
                <a:lnTo>
                  <a:pt x="754083" y="112816"/>
                </a:lnTo>
                <a:lnTo>
                  <a:pt x="694707" y="0"/>
                </a:lnTo>
                <a:lnTo>
                  <a:pt x="308758" y="190005"/>
                </a:lnTo>
                <a:lnTo>
                  <a:pt x="338447" y="255319"/>
                </a:lnTo>
                <a:lnTo>
                  <a:pt x="0" y="255319"/>
                </a:lnTo>
                <a:lnTo>
                  <a:pt x="0" y="427512"/>
                </a:lnTo>
                <a:lnTo>
                  <a:pt x="47501" y="427512"/>
                </a:lnTo>
                <a:lnTo>
                  <a:pt x="47501" y="1282535"/>
                </a:lnTo>
                <a:lnTo>
                  <a:pt x="1086592" y="1288473"/>
                </a:lnTo>
                <a:lnTo>
                  <a:pt x="1086592" y="1211283"/>
                </a:lnTo>
                <a:lnTo>
                  <a:pt x="2078182" y="1217221"/>
                </a:lnTo>
                <a:lnTo>
                  <a:pt x="2072244" y="1122218"/>
                </a:lnTo>
                <a:lnTo>
                  <a:pt x="5225143" y="1122218"/>
                </a:lnTo>
                <a:cubicBezTo>
                  <a:pt x="5223164" y="892628"/>
                  <a:pt x="5221184" y="663039"/>
                  <a:pt x="5219205" y="42157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3329080" y="1028458"/>
            <a:ext cx="906601" cy="760375"/>
          </a:xfrm>
          <a:custGeom>
            <a:avLst/>
            <a:gdLst>
              <a:gd name="connsiteX0" fmla="*/ 0 w 1269242"/>
              <a:gd name="connsiteY0" fmla="*/ 416257 h 1064525"/>
              <a:gd name="connsiteX1" fmla="*/ 320723 w 1269242"/>
              <a:gd name="connsiteY1" fmla="*/ 1064525 h 1064525"/>
              <a:gd name="connsiteX2" fmla="*/ 532263 w 1269242"/>
              <a:gd name="connsiteY2" fmla="*/ 962167 h 1064525"/>
              <a:gd name="connsiteX3" fmla="*/ 873457 w 1269242"/>
              <a:gd name="connsiteY3" fmla="*/ 832513 h 1064525"/>
              <a:gd name="connsiteX4" fmla="*/ 1269242 w 1269242"/>
              <a:gd name="connsiteY4" fmla="*/ 702860 h 1064525"/>
              <a:gd name="connsiteX5" fmla="*/ 1084997 w 1269242"/>
              <a:gd name="connsiteY5" fmla="*/ 0 h 1064525"/>
              <a:gd name="connsiteX6" fmla="*/ 784747 w 1269242"/>
              <a:gd name="connsiteY6" fmla="*/ 88710 h 1064525"/>
              <a:gd name="connsiteX7" fmla="*/ 477672 w 1269242"/>
              <a:gd name="connsiteY7" fmla="*/ 197892 h 1064525"/>
              <a:gd name="connsiteX8" fmla="*/ 129654 w 1269242"/>
              <a:gd name="connsiteY8" fmla="*/ 354842 h 1064525"/>
              <a:gd name="connsiteX9" fmla="*/ 0 w 1269242"/>
              <a:gd name="connsiteY9" fmla="*/ 416257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242" h="1064525">
                <a:moveTo>
                  <a:pt x="0" y="416257"/>
                </a:moveTo>
                <a:lnTo>
                  <a:pt x="320723" y="1064525"/>
                </a:lnTo>
                <a:lnTo>
                  <a:pt x="532263" y="962167"/>
                </a:lnTo>
                <a:lnTo>
                  <a:pt x="873457" y="832513"/>
                </a:lnTo>
                <a:lnTo>
                  <a:pt x="1269242" y="702860"/>
                </a:lnTo>
                <a:lnTo>
                  <a:pt x="1084997" y="0"/>
                </a:lnTo>
                <a:lnTo>
                  <a:pt x="784747" y="88710"/>
                </a:lnTo>
                <a:lnTo>
                  <a:pt x="477672" y="197892"/>
                </a:lnTo>
                <a:lnTo>
                  <a:pt x="129654" y="354842"/>
                </a:lnTo>
                <a:lnTo>
                  <a:pt x="0" y="416257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2320119" y="1320910"/>
            <a:ext cx="1233173" cy="1101569"/>
          </a:xfrm>
          <a:custGeom>
            <a:avLst/>
            <a:gdLst>
              <a:gd name="connsiteX0" fmla="*/ 1405720 w 1726442"/>
              <a:gd name="connsiteY0" fmla="*/ 0 h 1542197"/>
              <a:gd name="connsiteX1" fmla="*/ 934872 w 1726442"/>
              <a:gd name="connsiteY1" fmla="*/ 272955 h 1542197"/>
              <a:gd name="connsiteX2" fmla="*/ 627797 w 1726442"/>
              <a:gd name="connsiteY2" fmla="*/ 498143 h 1542197"/>
              <a:gd name="connsiteX3" fmla="*/ 286603 w 1726442"/>
              <a:gd name="connsiteY3" fmla="*/ 764274 h 1542197"/>
              <a:gd name="connsiteX4" fmla="*/ 0 w 1726442"/>
              <a:gd name="connsiteY4" fmla="*/ 1037229 h 1542197"/>
              <a:gd name="connsiteX5" fmla="*/ 504967 w 1726442"/>
              <a:gd name="connsiteY5" fmla="*/ 1542197 h 1542197"/>
              <a:gd name="connsiteX6" fmla="*/ 750627 w 1726442"/>
              <a:gd name="connsiteY6" fmla="*/ 1317009 h 1542197"/>
              <a:gd name="connsiteX7" fmla="*/ 1030406 w 1726442"/>
              <a:gd name="connsiteY7" fmla="*/ 1098644 h 1542197"/>
              <a:gd name="connsiteX8" fmla="*/ 1412543 w 1726442"/>
              <a:gd name="connsiteY8" fmla="*/ 839337 h 1542197"/>
              <a:gd name="connsiteX9" fmla="*/ 1726442 w 1726442"/>
              <a:gd name="connsiteY9" fmla="*/ 655092 h 1542197"/>
              <a:gd name="connsiteX10" fmla="*/ 1405720 w 1726442"/>
              <a:gd name="connsiteY10" fmla="*/ 0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442" h="1542197">
                <a:moveTo>
                  <a:pt x="1405720" y="0"/>
                </a:moveTo>
                <a:lnTo>
                  <a:pt x="934872" y="272955"/>
                </a:lnTo>
                <a:lnTo>
                  <a:pt x="627797" y="498143"/>
                </a:lnTo>
                <a:lnTo>
                  <a:pt x="286603" y="764274"/>
                </a:lnTo>
                <a:lnTo>
                  <a:pt x="0" y="1037229"/>
                </a:lnTo>
                <a:lnTo>
                  <a:pt x="504967" y="1542197"/>
                </a:lnTo>
                <a:lnTo>
                  <a:pt x="750627" y="1317009"/>
                </a:lnTo>
                <a:lnTo>
                  <a:pt x="1030406" y="1098644"/>
                </a:lnTo>
                <a:lnTo>
                  <a:pt x="1412543" y="839337"/>
                </a:lnTo>
                <a:lnTo>
                  <a:pt x="1726442" y="655092"/>
                </a:lnTo>
                <a:lnTo>
                  <a:pt x="140572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1584117" y="2061787"/>
            <a:ext cx="1101569" cy="1262419"/>
          </a:xfrm>
          <a:custGeom>
            <a:avLst/>
            <a:gdLst>
              <a:gd name="connsiteX0" fmla="*/ 1030406 w 1542197"/>
              <a:gd name="connsiteY0" fmla="*/ 0 h 1767386"/>
              <a:gd name="connsiteX1" fmla="*/ 859809 w 1542197"/>
              <a:gd name="connsiteY1" fmla="*/ 191069 h 1767386"/>
              <a:gd name="connsiteX2" fmla="*/ 627797 w 1542197"/>
              <a:gd name="connsiteY2" fmla="*/ 464024 h 1767386"/>
              <a:gd name="connsiteX3" fmla="*/ 416257 w 1542197"/>
              <a:gd name="connsiteY3" fmla="*/ 730156 h 1767386"/>
              <a:gd name="connsiteX4" fmla="*/ 163773 w 1542197"/>
              <a:gd name="connsiteY4" fmla="*/ 1139589 h 1767386"/>
              <a:gd name="connsiteX5" fmla="*/ 0 w 1542197"/>
              <a:gd name="connsiteY5" fmla="*/ 1433015 h 1767386"/>
              <a:gd name="connsiteX6" fmla="*/ 661917 w 1542197"/>
              <a:gd name="connsiteY6" fmla="*/ 1767386 h 1767386"/>
              <a:gd name="connsiteX7" fmla="*/ 818866 w 1542197"/>
              <a:gd name="connsiteY7" fmla="*/ 1446663 h 1767386"/>
              <a:gd name="connsiteX8" fmla="*/ 1009935 w 1542197"/>
              <a:gd name="connsiteY8" fmla="*/ 1146412 h 1767386"/>
              <a:gd name="connsiteX9" fmla="*/ 1228299 w 1542197"/>
              <a:gd name="connsiteY9" fmla="*/ 873457 h 1767386"/>
              <a:gd name="connsiteX10" fmla="*/ 1371600 w 1542197"/>
              <a:gd name="connsiteY10" fmla="*/ 689212 h 1767386"/>
              <a:gd name="connsiteX11" fmla="*/ 1542197 w 1542197"/>
              <a:gd name="connsiteY11" fmla="*/ 511792 h 1767386"/>
              <a:gd name="connsiteX12" fmla="*/ 1030406 w 1542197"/>
              <a:gd name="connsiteY12" fmla="*/ 0 h 17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197" h="1767386">
                <a:moveTo>
                  <a:pt x="1030406" y="0"/>
                </a:moveTo>
                <a:lnTo>
                  <a:pt x="859809" y="191069"/>
                </a:lnTo>
                <a:lnTo>
                  <a:pt x="627797" y="464024"/>
                </a:lnTo>
                <a:lnTo>
                  <a:pt x="416257" y="730156"/>
                </a:lnTo>
                <a:lnTo>
                  <a:pt x="163773" y="1139589"/>
                </a:lnTo>
                <a:lnTo>
                  <a:pt x="0" y="1433015"/>
                </a:lnTo>
                <a:lnTo>
                  <a:pt x="661917" y="1767386"/>
                </a:lnTo>
                <a:lnTo>
                  <a:pt x="818866" y="1446663"/>
                </a:lnTo>
                <a:lnTo>
                  <a:pt x="1009935" y="1146412"/>
                </a:lnTo>
                <a:lnTo>
                  <a:pt x="1228299" y="873457"/>
                </a:lnTo>
                <a:lnTo>
                  <a:pt x="1371600" y="689212"/>
                </a:lnTo>
                <a:lnTo>
                  <a:pt x="1542197" y="511792"/>
                </a:lnTo>
                <a:lnTo>
                  <a:pt x="1030406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2070679" y="1596971"/>
            <a:ext cx="2153219" cy="1923541"/>
          </a:xfrm>
          <a:custGeom>
            <a:avLst/>
            <a:gdLst>
              <a:gd name="connsiteX0" fmla="*/ 0 w 3014506"/>
              <a:gd name="connsiteY0" fmla="*/ 2371411 h 2692958"/>
              <a:gd name="connsiteX1" fmla="*/ 145702 w 3014506"/>
              <a:gd name="connsiteY1" fmla="*/ 2080009 h 2692958"/>
              <a:gd name="connsiteX2" fmla="*/ 341644 w 3014506"/>
              <a:gd name="connsiteY2" fmla="*/ 1773534 h 2692958"/>
              <a:gd name="connsiteX3" fmla="*/ 527539 w 3014506"/>
              <a:gd name="connsiteY3" fmla="*/ 1547446 h 2692958"/>
              <a:gd name="connsiteX4" fmla="*/ 638071 w 3014506"/>
              <a:gd name="connsiteY4" fmla="*/ 1406769 h 2692958"/>
              <a:gd name="connsiteX5" fmla="*/ 869183 w 3014506"/>
              <a:gd name="connsiteY5" fmla="*/ 1160585 h 2692958"/>
              <a:gd name="connsiteX6" fmla="*/ 1100295 w 3014506"/>
              <a:gd name="connsiteY6" fmla="*/ 934497 h 2692958"/>
              <a:gd name="connsiteX7" fmla="*/ 1386673 w 3014506"/>
              <a:gd name="connsiteY7" fmla="*/ 703385 h 2692958"/>
              <a:gd name="connsiteX8" fmla="*/ 1783583 w 3014506"/>
              <a:gd name="connsiteY8" fmla="*/ 437104 h 2692958"/>
              <a:gd name="connsiteX9" fmla="*/ 2090058 w 3014506"/>
              <a:gd name="connsiteY9" fmla="*/ 266282 h 2692958"/>
              <a:gd name="connsiteX10" fmla="*/ 2286000 w 3014506"/>
              <a:gd name="connsiteY10" fmla="*/ 170822 h 2692958"/>
              <a:gd name="connsiteX11" fmla="*/ 2743200 w 3014506"/>
              <a:gd name="connsiteY11" fmla="*/ 0 h 2692958"/>
              <a:gd name="connsiteX12" fmla="*/ 3014506 w 3014506"/>
              <a:gd name="connsiteY12" fmla="*/ 743578 h 2692958"/>
              <a:gd name="connsiteX13" fmla="*/ 2441750 w 3014506"/>
              <a:gd name="connsiteY13" fmla="*/ 989763 h 2692958"/>
              <a:gd name="connsiteX14" fmla="*/ 1738365 w 3014506"/>
              <a:gd name="connsiteY14" fmla="*/ 1446963 h 2692958"/>
              <a:gd name="connsiteX15" fmla="*/ 1150537 w 3014506"/>
              <a:gd name="connsiteY15" fmla="*/ 2054888 h 2692958"/>
              <a:gd name="connsiteX16" fmla="*/ 718458 w 3014506"/>
              <a:gd name="connsiteY16" fmla="*/ 2692958 h 2692958"/>
              <a:gd name="connsiteX17" fmla="*/ 145702 w 3014506"/>
              <a:gd name="connsiteY17" fmla="*/ 2366387 h 2692958"/>
              <a:gd name="connsiteX18" fmla="*/ 100484 w 3014506"/>
              <a:gd name="connsiteY18" fmla="*/ 2431701 h 2692958"/>
              <a:gd name="connsiteX19" fmla="*/ 0 w 3014506"/>
              <a:gd name="connsiteY19" fmla="*/ 2371411 h 26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4506" h="2692958">
                <a:moveTo>
                  <a:pt x="0" y="2371411"/>
                </a:moveTo>
                <a:lnTo>
                  <a:pt x="145702" y="2080009"/>
                </a:lnTo>
                <a:lnTo>
                  <a:pt x="341644" y="1773534"/>
                </a:lnTo>
                <a:lnTo>
                  <a:pt x="527539" y="1547446"/>
                </a:lnTo>
                <a:lnTo>
                  <a:pt x="638071" y="1406769"/>
                </a:lnTo>
                <a:lnTo>
                  <a:pt x="869183" y="1160585"/>
                </a:lnTo>
                <a:lnTo>
                  <a:pt x="1100295" y="934497"/>
                </a:lnTo>
                <a:lnTo>
                  <a:pt x="1386673" y="703385"/>
                </a:lnTo>
                <a:lnTo>
                  <a:pt x="1783583" y="437104"/>
                </a:lnTo>
                <a:lnTo>
                  <a:pt x="2090058" y="266282"/>
                </a:lnTo>
                <a:lnTo>
                  <a:pt x="2286000" y="170822"/>
                </a:lnTo>
                <a:lnTo>
                  <a:pt x="2743200" y="0"/>
                </a:lnTo>
                <a:lnTo>
                  <a:pt x="3014506" y="743578"/>
                </a:lnTo>
                <a:lnTo>
                  <a:pt x="2441750" y="989763"/>
                </a:lnTo>
                <a:lnTo>
                  <a:pt x="1738365" y="1446963"/>
                </a:lnTo>
                <a:lnTo>
                  <a:pt x="1150537" y="2054888"/>
                </a:lnTo>
                <a:lnTo>
                  <a:pt x="718458" y="2692958"/>
                </a:lnTo>
                <a:lnTo>
                  <a:pt x="145702" y="2366387"/>
                </a:lnTo>
                <a:lnTo>
                  <a:pt x="100484" y="2431701"/>
                </a:lnTo>
                <a:lnTo>
                  <a:pt x="0" y="2371411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2583864" y="2128097"/>
            <a:ext cx="1819469" cy="1661567"/>
          </a:xfrm>
          <a:custGeom>
            <a:avLst/>
            <a:gdLst>
              <a:gd name="connsiteX0" fmla="*/ 0 w 2547257"/>
              <a:gd name="connsiteY0" fmla="*/ 1944356 h 2326194"/>
              <a:gd name="connsiteX1" fmla="*/ 427055 w 2547257"/>
              <a:gd name="connsiteY1" fmla="*/ 1321359 h 2326194"/>
              <a:gd name="connsiteX2" fmla="*/ 1019907 w 2547257"/>
              <a:gd name="connsiteY2" fmla="*/ 703385 h 2326194"/>
              <a:gd name="connsiteX3" fmla="*/ 1738364 w 2547257"/>
              <a:gd name="connsiteY3" fmla="*/ 246185 h 2326194"/>
              <a:gd name="connsiteX4" fmla="*/ 2296048 w 2547257"/>
              <a:gd name="connsiteY4" fmla="*/ 0 h 2326194"/>
              <a:gd name="connsiteX5" fmla="*/ 2547257 w 2547257"/>
              <a:gd name="connsiteY5" fmla="*/ 713433 h 2326194"/>
              <a:gd name="connsiteX6" fmla="*/ 2090057 w 2547257"/>
              <a:gd name="connsiteY6" fmla="*/ 914400 h 2326194"/>
              <a:gd name="connsiteX7" fmla="*/ 1507252 w 2547257"/>
              <a:gd name="connsiteY7" fmla="*/ 1291213 h 2326194"/>
              <a:gd name="connsiteX8" fmla="*/ 1029956 w 2547257"/>
              <a:gd name="connsiteY8" fmla="*/ 1778559 h 2326194"/>
              <a:gd name="connsiteX9" fmla="*/ 648118 w 2547257"/>
              <a:gd name="connsiteY9" fmla="*/ 2326194 h 2326194"/>
              <a:gd name="connsiteX10" fmla="*/ 0 w 2547257"/>
              <a:gd name="connsiteY10" fmla="*/ 1944356 h 23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7257" h="2326194">
                <a:moveTo>
                  <a:pt x="0" y="1944356"/>
                </a:moveTo>
                <a:lnTo>
                  <a:pt x="427055" y="1321359"/>
                </a:lnTo>
                <a:lnTo>
                  <a:pt x="1019907" y="703385"/>
                </a:lnTo>
                <a:lnTo>
                  <a:pt x="1738364" y="246185"/>
                </a:lnTo>
                <a:lnTo>
                  <a:pt x="2296048" y="0"/>
                </a:lnTo>
                <a:lnTo>
                  <a:pt x="2547257" y="713433"/>
                </a:lnTo>
                <a:lnTo>
                  <a:pt x="2090057" y="914400"/>
                </a:lnTo>
                <a:lnTo>
                  <a:pt x="1507252" y="1291213"/>
                </a:lnTo>
                <a:lnTo>
                  <a:pt x="1029956" y="1778559"/>
                </a:lnTo>
                <a:lnTo>
                  <a:pt x="648118" y="2326194"/>
                </a:lnTo>
                <a:lnTo>
                  <a:pt x="0" y="1944356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3556400" y="3150876"/>
            <a:ext cx="1324229" cy="800280"/>
          </a:xfrm>
          <a:custGeom>
            <a:avLst/>
            <a:gdLst>
              <a:gd name="connsiteX0" fmla="*/ 0 w 1853921"/>
              <a:gd name="connsiteY0" fmla="*/ 1115367 h 1120392"/>
              <a:gd name="connsiteX1" fmla="*/ 261257 w 1853921"/>
              <a:gd name="connsiteY1" fmla="*/ 813917 h 1120392"/>
              <a:gd name="connsiteX2" fmla="*/ 617974 w 1853921"/>
              <a:gd name="connsiteY2" fmla="*/ 452176 h 1120392"/>
              <a:gd name="connsiteX3" fmla="*/ 1065126 w 1853921"/>
              <a:gd name="connsiteY3" fmla="*/ 160774 h 1120392"/>
              <a:gd name="connsiteX4" fmla="*/ 1451987 w 1853921"/>
              <a:gd name="connsiteY4" fmla="*/ 0 h 1120392"/>
              <a:gd name="connsiteX5" fmla="*/ 1853921 w 1853921"/>
              <a:gd name="connsiteY5" fmla="*/ 1120392 h 1120392"/>
              <a:gd name="connsiteX6" fmla="*/ 0 w 1853921"/>
              <a:gd name="connsiteY6" fmla="*/ 1115367 h 11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921" h="1120392">
                <a:moveTo>
                  <a:pt x="0" y="1115367"/>
                </a:moveTo>
                <a:lnTo>
                  <a:pt x="261257" y="813917"/>
                </a:lnTo>
                <a:lnTo>
                  <a:pt x="617974" y="452176"/>
                </a:lnTo>
                <a:lnTo>
                  <a:pt x="1065126" y="160774"/>
                </a:lnTo>
                <a:lnTo>
                  <a:pt x="1451987" y="0"/>
                </a:lnTo>
                <a:lnTo>
                  <a:pt x="1853921" y="1120392"/>
                </a:lnTo>
                <a:lnTo>
                  <a:pt x="0" y="1115367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3050393" y="2637692"/>
            <a:ext cx="1539551" cy="1334996"/>
          </a:xfrm>
          <a:custGeom>
            <a:avLst/>
            <a:gdLst>
              <a:gd name="connsiteX0" fmla="*/ 0 w 2155372"/>
              <a:gd name="connsiteY0" fmla="*/ 1612761 h 1868994"/>
              <a:gd name="connsiteX1" fmla="*/ 376814 w 2155372"/>
              <a:gd name="connsiteY1" fmla="*/ 1075174 h 1868994"/>
              <a:gd name="connsiteX2" fmla="*/ 849086 w 2155372"/>
              <a:gd name="connsiteY2" fmla="*/ 582805 h 1868994"/>
              <a:gd name="connsiteX3" fmla="*/ 1441939 w 2155372"/>
              <a:gd name="connsiteY3" fmla="*/ 205991 h 1868994"/>
              <a:gd name="connsiteX4" fmla="*/ 1904163 w 2155372"/>
              <a:gd name="connsiteY4" fmla="*/ 0 h 1868994"/>
              <a:gd name="connsiteX5" fmla="*/ 2155372 w 2155372"/>
              <a:gd name="connsiteY5" fmla="*/ 718457 h 1868994"/>
              <a:gd name="connsiteX6" fmla="*/ 1778559 w 2155372"/>
              <a:gd name="connsiteY6" fmla="*/ 874207 h 1868994"/>
              <a:gd name="connsiteX7" fmla="*/ 1336431 w 2155372"/>
              <a:gd name="connsiteY7" fmla="*/ 1160585 h 1868994"/>
              <a:gd name="connsiteX8" fmla="*/ 954594 w 2155372"/>
              <a:gd name="connsiteY8" fmla="*/ 1552471 h 1868994"/>
              <a:gd name="connsiteX9" fmla="*/ 708409 w 2155372"/>
              <a:gd name="connsiteY9" fmla="*/ 1833824 h 1868994"/>
              <a:gd name="connsiteX10" fmla="*/ 467249 w 2155372"/>
              <a:gd name="connsiteY10" fmla="*/ 1843873 h 1868994"/>
              <a:gd name="connsiteX11" fmla="*/ 462225 w 2155372"/>
              <a:gd name="connsiteY11" fmla="*/ 1868994 h 1868994"/>
              <a:gd name="connsiteX12" fmla="*/ 0 w 2155372"/>
              <a:gd name="connsiteY12" fmla="*/ 1612761 h 186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5372" h="1868994">
                <a:moveTo>
                  <a:pt x="0" y="1612761"/>
                </a:moveTo>
                <a:lnTo>
                  <a:pt x="376814" y="1075174"/>
                </a:lnTo>
                <a:lnTo>
                  <a:pt x="849086" y="582805"/>
                </a:lnTo>
                <a:lnTo>
                  <a:pt x="1441939" y="205991"/>
                </a:lnTo>
                <a:lnTo>
                  <a:pt x="1904163" y="0"/>
                </a:lnTo>
                <a:lnTo>
                  <a:pt x="2155372" y="718457"/>
                </a:lnTo>
                <a:lnTo>
                  <a:pt x="1778559" y="874207"/>
                </a:lnTo>
                <a:lnTo>
                  <a:pt x="1336431" y="1160585"/>
                </a:lnTo>
                <a:lnTo>
                  <a:pt x="954594" y="1552471"/>
                </a:lnTo>
                <a:lnTo>
                  <a:pt x="708409" y="1833824"/>
                </a:lnTo>
                <a:lnTo>
                  <a:pt x="467249" y="1843873"/>
                </a:lnTo>
                <a:lnTo>
                  <a:pt x="462225" y="1868994"/>
                </a:lnTo>
                <a:lnTo>
                  <a:pt x="0" y="161276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3044215" y="2629610"/>
            <a:ext cx="1363081" cy="1164298"/>
          </a:xfrm>
          <a:custGeom>
            <a:avLst/>
            <a:gdLst>
              <a:gd name="connsiteX0" fmla="*/ 0 w 1908313"/>
              <a:gd name="connsiteY0" fmla="*/ 1630017 h 1630017"/>
              <a:gd name="connsiteX1" fmla="*/ 373711 w 1908313"/>
              <a:gd name="connsiteY1" fmla="*/ 1097280 h 1630017"/>
              <a:gd name="connsiteX2" fmla="*/ 866692 w 1908313"/>
              <a:gd name="connsiteY2" fmla="*/ 588396 h 1630017"/>
              <a:gd name="connsiteX3" fmla="*/ 1423284 w 1908313"/>
              <a:gd name="connsiteY3" fmla="*/ 230588 h 1630017"/>
              <a:gd name="connsiteX4" fmla="*/ 1908313 w 1908313"/>
              <a:gd name="connsiteY4" fmla="*/ 0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13" h="1630017">
                <a:moveTo>
                  <a:pt x="0" y="1630017"/>
                </a:moveTo>
                <a:lnTo>
                  <a:pt x="373711" y="1097280"/>
                </a:lnTo>
                <a:lnTo>
                  <a:pt x="866692" y="588396"/>
                </a:lnTo>
                <a:lnTo>
                  <a:pt x="1423284" y="230588"/>
                </a:lnTo>
                <a:lnTo>
                  <a:pt x="1908313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3348761" y="283690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E02</a:t>
            </a:r>
            <a:endParaRPr lang="en-GB" sz="700" dirty="0"/>
          </a:p>
        </p:txBody>
      </p:sp>
      <p:sp>
        <p:nvSpPr>
          <p:cNvPr id="86" name="TextBox 85"/>
          <p:cNvSpPr txBox="1"/>
          <p:nvPr/>
        </p:nvSpPr>
        <p:spPr>
          <a:xfrm>
            <a:off x="1543072" y="2249758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E03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2704301" y="1323941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E04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3478674" y="975353"/>
            <a:ext cx="369179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E05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803063" y="183648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E01</a:t>
            </a:r>
            <a:endParaRPr lang="en-GB" sz="700" dirty="0"/>
          </a:p>
        </p:txBody>
      </p:sp>
      <p:sp>
        <p:nvSpPr>
          <p:cNvPr id="90" name="TextBox 89"/>
          <p:cNvSpPr txBox="1"/>
          <p:nvPr/>
        </p:nvSpPr>
        <p:spPr>
          <a:xfrm>
            <a:off x="5789429" y="3775651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D05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19332" y="386431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D04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54518" y="538350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D06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19296" y="670411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D07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99848" y="553739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D08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375985" y="3952787"/>
            <a:ext cx="2947626" cy="670108"/>
          </a:xfrm>
          <a:custGeom>
            <a:avLst/>
            <a:gdLst>
              <a:gd name="connsiteX0" fmla="*/ 0 w 4126676"/>
              <a:gd name="connsiteY0" fmla="*/ 5938 h 938151"/>
              <a:gd name="connsiteX1" fmla="*/ 4126676 w 4126676"/>
              <a:gd name="connsiteY1" fmla="*/ 0 h 938151"/>
              <a:gd name="connsiteX2" fmla="*/ 4126676 w 4126676"/>
              <a:gd name="connsiteY2" fmla="*/ 938151 h 938151"/>
              <a:gd name="connsiteX3" fmla="*/ 979715 w 4126676"/>
              <a:gd name="connsiteY3" fmla="*/ 938151 h 938151"/>
              <a:gd name="connsiteX4" fmla="*/ 979715 w 4126676"/>
              <a:gd name="connsiteY4" fmla="*/ 843148 h 938151"/>
              <a:gd name="connsiteX5" fmla="*/ 5938 w 4126676"/>
              <a:gd name="connsiteY5" fmla="*/ 837211 h 938151"/>
              <a:gd name="connsiteX6" fmla="*/ 0 w 4126676"/>
              <a:gd name="connsiteY6" fmla="*/ 5938 h 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676" h="938151">
                <a:moveTo>
                  <a:pt x="0" y="5938"/>
                </a:moveTo>
                <a:lnTo>
                  <a:pt x="4126676" y="0"/>
                </a:lnTo>
                <a:lnTo>
                  <a:pt x="4126676" y="938151"/>
                </a:lnTo>
                <a:lnTo>
                  <a:pt x="979715" y="938151"/>
                </a:lnTo>
                <a:lnTo>
                  <a:pt x="979715" y="843148"/>
                </a:lnTo>
                <a:lnTo>
                  <a:pt x="5938" y="837211"/>
                </a:lnTo>
                <a:cubicBezTo>
                  <a:pt x="3959" y="562099"/>
                  <a:pt x="1979" y="286988"/>
                  <a:pt x="0" y="5938"/>
                </a:cubicBezTo>
                <a:close/>
              </a:path>
            </a:pathLst>
          </a:custGeom>
          <a:solidFill>
            <a:srgbClr val="190AE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484773" y="5117144"/>
            <a:ext cx="1834596" cy="1182857"/>
          </a:xfrm>
          <a:prstGeom prst="rect">
            <a:avLst/>
          </a:prstGeom>
          <a:solidFill>
            <a:srgbClr val="0094CA">
              <a:alpha val="3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84773" y="5117144"/>
            <a:ext cx="1013044" cy="497193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464905" y="4144614"/>
            <a:ext cx="1013044" cy="485744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77951" y="4144615"/>
            <a:ext cx="397815" cy="478281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497819" y="5117144"/>
            <a:ext cx="397815" cy="497193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2934956" y="2378095"/>
            <a:ext cx="577039" cy="301548"/>
            <a:chOff x="320442" y="7755081"/>
            <a:chExt cx="555276" cy="422165"/>
          </a:xfrm>
        </p:grpSpPr>
        <p:sp>
          <p:nvSpPr>
            <p:cNvPr id="105" name="Oval 10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0442" y="7755081"/>
              <a:ext cx="55527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43298" y="5847544"/>
            <a:ext cx="257143" cy="292388"/>
            <a:chOff x="400278" y="7817246"/>
            <a:chExt cx="360000" cy="409343"/>
          </a:xfrm>
        </p:grpSpPr>
        <p:sp>
          <p:nvSpPr>
            <p:cNvPr id="108" name="Oval 1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96448" y="4076461"/>
            <a:ext cx="257143" cy="292388"/>
            <a:chOff x="400278" y="7817246"/>
            <a:chExt cx="360000" cy="409343"/>
          </a:xfrm>
        </p:grpSpPr>
        <p:sp>
          <p:nvSpPr>
            <p:cNvPr id="111" name="Oval 1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925018" y="3340792"/>
            <a:ext cx="257143" cy="292388"/>
            <a:chOff x="400278" y="7817246"/>
            <a:chExt cx="360000" cy="409343"/>
          </a:xfrm>
        </p:grpSpPr>
        <p:sp>
          <p:nvSpPr>
            <p:cNvPr id="114" name="Oval 113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22048" y="5251586"/>
            <a:ext cx="257143" cy="292388"/>
            <a:chOff x="400278" y="7817246"/>
            <a:chExt cx="360000" cy="409343"/>
          </a:xfrm>
        </p:grpSpPr>
        <p:sp>
          <p:nvSpPr>
            <p:cNvPr id="117" name="Oval 116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86154" y="4287828"/>
            <a:ext cx="257143" cy="292388"/>
            <a:chOff x="400278" y="7817246"/>
            <a:chExt cx="360000" cy="409343"/>
          </a:xfrm>
        </p:grpSpPr>
        <p:sp>
          <p:nvSpPr>
            <p:cNvPr id="120" name="Oval 11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579696" y="1025284"/>
            <a:ext cx="2658139" cy="2293595"/>
          </a:xfrm>
          <a:custGeom>
            <a:avLst/>
            <a:gdLst>
              <a:gd name="connsiteX0" fmla="*/ 669851 w 3721395"/>
              <a:gd name="connsiteY0" fmla="*/ 3211033 h 3211033"/>
              <a:gd name="connsiteX1" fmla="*/ 925033 w 3721395"/>
              <a:gd name="connsiteY1" fmla="*/ 2732568 h 3211033"/>
              <a:gd name="connsiteX2" fmla="*/ 1190847 w 3721395"/>
              <a:gd name="connsiteY2" fmla="*/ 2360428 h 3211033"/>
              <a:gd name="connsiteX3" fmla="*/ 1552354 w 3721395"/>
              <a:gd name="connsiteY3" fmla="*/ 1956391 h 3211033"/>
              <a:gd name="connsiteX4" fmla="*/ 1967023 w 3721395"/>
              <a:gd name="connsiteY4" fmla="*/ 1605517 h 3211033"/>
              <a:gd name="connsiteX5" fmla="*/ 2413591 w 3721395"/>
              <a:gd name="connsiteY5" fmla="*/ 1265275 h 3211033"/>
              <a:gd name="connsiteX6" fmla="*/ 2892056 w 3721395"/>
              <a:gd name="connsiteY6" fmla="*/ 1020726 h 3211033"/>
              <a:gd name="connsiteX7" fmla="*/ 3455581 w 3721395"/>
              <a:gd name="connsiteY7" fmla="*/ 786810 h 3211033"/>
              <a:gd name="connsiteX8" fmla="*/ 3721395 w 3721395"/>
              <a:gd name="connsiteY8" fmla="*/ 712382 h 3211033"/>
              <a:gd name="connsiteX9" fmla="*/ 3540642 w 3721395"/>
              <a:gd name="connsiteY9" fmla="*/ 0 h 3211033"/>
              <a:gd name="connsiteX10" fmla="*/ 2977116 w 3721395"/>
              <a:gd name="connsiteY10" fmla="*/ 170121 h 3211033"/>
              <a:gd name="connsiteX11" fmla="*/ 2339163 w 3721395"/>
              <a:gd name="connsiteY11" fmla="*/ 467833 h 3211033"/>
              <a:gd name="connsiteX12" fmla="*/ 1828800 w 3721395"/>
              <a:gd name="connsiteY12" fmla="*/ 776177 h 3211033"/>
              <a:gd name="connsiteX13" fmla="*/ 1318437 w 3721395"/>
              <a:gd name="connsiteY13" fmla="*/ 1169582 h 3211033"/>
              <a:gd name="connsiteX14" fmla="*/ 935665 w 3721395"/>
              <a:gd name="connsiteY14" fmla="*/ 1552354 h 3211033"/>
              <a:gd name="connsiteX15" fmla="*/ 584791 w 3721395"/>
              <a:gd name="connsiteY15" fmla="*/ 1977656 h 3211033"/>
              <a:gd name="connsiteX16" fmla="*/ 255181 w 3721395"/>
              <a:gd name="connsiteY16" fmla="*/ 2424224 h 3211033"/>
              <a:gd name="connsiteX17" fmla="*/ 0 w 3721395"/>
              <a:gd name="connsiteY17" fmla="*/ 2913321 h 3211033"/>
              <a:gd name="connsiteX18" fmla="*/ 669851 w 3721395"/>
              <a:gd name="connsiteY18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1395" h="3211033">
                <a:moveTo>
                  <a:pt x="669851" y="3211033"/>
                </a:moveTo>
                <a:lnTo>
                  <a:pt x="925033" y="2732568"/>
                </a:lnTo>
                <a:lnTo>
                  <a:pt x="1190847" y="2360428"/>
                </a:lnTo>
                <a:lnTo>
                  <a:pt x="1552354" y="1956391"/>
                </a:lnTo>
                <a:lnTo>
                  <a:pt x="1967023" y="1605517"/>
                </a:lnTo>
                <a:lnTo>
                  <a:pt x="2413591" y="1265275"/>
                </a:lnTo>
                <a:lnTo>
                  <a:pt x="2892056" y="1020726"/>
                </a:lnTo>
                <a:lnTo>
                  <a:pt x="3455581" y="786810"/>
                </a:lnTo>
                <a:lnTo>
                  <a:pt x="3721395" y="712382"/>
                </a:lnTo>
                <a:lnTo>
                  <a:pt x="3540642" y="0"/>
                </a:lnTo>
                <a:lnTo>
                  <a:pt x="2977116" y="170121"/>
                </a:lnTo>
                <a:lnTo>
                  <a:pt x="2339163" y="467833"/>
                </a:lnTo>
                <a:lnTo>
                  <a:pt x="1828800" y="776177"/>
                </a:lnTo>
                <a:lnTo>
                  <a:pt x="1318437" y="1169582"/>
                </a:lnTo>
                <a:lnTo>
                  <a:pt x="935665" y="1552354"/>
                </a:lnTo>
                <a:lnTo>
                  <a:pt x="584791" y="1977656"/>
                </a:lnTo>
                <a:lnTo>
                  <a:pt x="255181" y="2424224"/>
                </a:lnTo>
                <a:lnTo>
                  <a:pt x="0" y="2913321"/>
                </a:lnTo>
                <a:lnTo>
                  <a:pt x="669851" y="3211033"/>
                </a:lnTo>
                <a:close/>
              </a:path>
            </a:pathLst>
          </a:custGeom>
          <a:noFill/>
          <a:ln w="38100">
            <a:solidFill>
              <a:srgbClr val="190AE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2" name="Group 121"/>
          <p:cNvGrpSpPr/>
          <p:nvPr/>
        </p:nvGrpSpPr>
        <p:grpSpPr>
          <a:xfrm>
            <a:off x="2394150" y="2040189"/>
            <a:ext cx="482034" cy="292388"/>
            <a:chOff x="363172" y="7817246"/>
            <a:chExt cx="434212" cy="409341"/>
          </a:xfrm>
        </p:grpSpPr>
        <p:sp>
          <p:nvSpPr>
            <p:cNvPr id="123" name="Oval 122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3172" y="7817246"/>
              <a:ext cx="434212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4063869" y="742280"/>
            <a:ext cx="3979614" cy="3004748"/>
          </a:xfrm>
          <a:custGeom>
            <a:avLst/>
            <a:gdLst>
              <a:gd name="connsiteX0" fmla="*/ 0 w 5571460"/>
              <a:gd name="connsiteY0" fmla="*/ 42530 h 4136065"/>
              <a:gd name="connsiteX1" fmla="*/ 1265274 w 5571460"/>
              <a:gd name="connsiteY1" fmla="*/ 4136065 h 4136065"/>
              <a:gd name="connsiteX2" fmla="*/ 5571460 w 5571460"/>
              <a:gd name="connsiteY2" fmla="*/ 4136065 h 4136065"/>
              <a:gd name="connsiteX3" fmla="*/ 5550195 w 5571460"/>
              <a:gd name="connsiteY3" fmla="*/ 0 h 4136065"/>
              <a:gd name="connsiteX4" fmla="*/ 0 w 5571460"/>
              <a:gd name="connsiteY4" fmla="*/ 42530 h 413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460" h="4136065">
                <a:moveTo>
                  <a:pt x="0" y="42530"/>
                </a:moveTo>
                <a:lnTo>
                  <a:pt x="1265274" y="4136065"/>
                </a:lnTo>
                <a:lnTo>
                  <a:pt x="5571460" y="4136065"/>
                </a:lnTo>
                <a:lnTo>
                  <a:pt x="5550195" y="0"/>
                </a:lnTo>
                <a:lnTo>
                  <a:pt x="0" y="42530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3" name="Rectangle 202"/>
          <p:cNvSpPr/>
          <p:nvPr/>
        </p:nvSpPr>
        <p:spPr>
          <a:xfrm>
            <a:off x="5338494" y="973039"/>
            <a:ext cx="411474" cy="257171"/>
          </a:xfrm>
          <a:prstGeom prst="rect">
            <a:avLst/>
          </a:prstGeom>
          <a:solidFill>
            <a:srgbClr val="FFFF00"/>
          </a:solidFill>
          <a:ln w="31750">
            <a:solidFill>
              <a:srgbClr val="411B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4" name="Rectangle 203"/>
          <p:cNvSpPr/>
          <p:nvPr/>
        </p:nvSpPr>
        <p:spPr>
          <a:xfrm>
            <a:off x="5332779" y="1668603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5" name="TextBox 204"/>
          <p:cNvSpPr txBox="1"/>
          <p:nvPr/>
        </p:nvSpPr>
        <p:spPr>
          <a:xfrm>
            <a:off x="5782032" y="980713"/>
            <a:ext cx="2651986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E01 – Full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338494" y="1308663"/>
            <a:ext cx="411474" cy="257171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207" name="Group 206"/>
          <p:cNvGrpSpPr/>
          <p:nvPr/>
        </p:nvGrpSpPr>
        <p:grpSpPr>
          <a:xfrm>
            <a:off x="4963214" y="926174"/>
            <a:ext cx="449607" cy="292388"/>
            <a:chOff x="271990" y="7771652"/>
            <a:chExt cx="629451" cy="409341"/>
          </a:xfrm>
        </p:grpSpPr>
        <p:sp>
          <p:nvSpPr>
            <p:cNvPr id="208" name="Oval 2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71990" y="7771652"/>
              <a:ext cx="629451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865741" y="1276108"/>
            <a:ext cx="579875" cy="292388"/>
            <a:chOff x="180808" y="7771652"/>
            <a:chExt cx="811826" cy="409341"/>
          </a:xfrm>
        </p:grpSpPr>
        <p:sp>
          <p:nvSpPr>
            <p:cNvPr id="211" name="Oval 2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80808" y="7771652"/>
              <a:ext cx="81182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5789429" y="1327328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E02 Area 1 – Partial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5070876" y="1668590"/>
            <a:ext cx="257143" cy="292388"/>
            <a:chOff x="400278" y="7817246"/>
            <a:chExt cx="360000" cy="409343"/>
          </a:xfrm>
        </p:grpSpPr>
        <p:sp>
          <p:nvSpPr>
            <p:cNvPr id="215" name="Oval 21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76026" y="170258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D03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03-Jun-19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5337221" y="2003067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19" name="TextBox 218"/>
          <p:cNvSpPr txBox="1"/>
          <p:nvPr/>
        </p:nvSpPr>
        <p:spPr>
          <a:xfrm>
            <a:off x="5782033" y="203129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D01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14-Aug-19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5075679" y="1999735"/>
            <a:ext cx="257143" cy="292388"/>
            <a:chOff x="400278" y="7817246"/>
            <a:chExt cx="360000" cy="409343"/>
          </a:xfrm>
        </p:grpSpPr>
        <p:sp>
          <p:nvSpPr>
            <p:cNvPr id="221" name="Oval 22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sp>
        <p:nvSpPr>
          <p:cNvPr id="223" name="Rectangle 222"/>
          <p:cNvSpPr/>
          <p:nvPr/>
        </p:nvSpPr>
        <p:spPr>
          <a:xfrm>
            <a:off x="5339442" y="2329490"/>
            <a:ext cx="411474" cy="257171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4" name="TextBox 223"/>
          <p:cNvSpPr txBox="1"/>
          <p:nvPr/>
        </p:nvSpPr>
        <p:spPr>
          <a:xfrm>
            <a:off x="5782033" y="2348155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E02 Area 2 – Partial Access 15-Oct-19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25" name="Group 224"/>
          <p:cNvGrpSpPr/>
          <p:nvPr/>
        </p:nvGrpSpPr>
        <p:grpSpPr>
          <a:xfrm>
            <a:off x="5072854" y="2322839"/>
            <a:ext cx="257143" cy="292388"/>
            <a:chOff x="400278" y="7817246"/>
            <a:chExt cx="360000" cy="409343"/>
          </a:xfrm>
        </p:grpSpPr>
        <p:sp>
          <p:nvSpPr>
            <p:cNvPr id="226" name="Oval 22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5330024" y="2688848"/>
            <a:ext cx="411474" cy="257171"/>
          </a:xfrm>
          <a:prstGeom prst="rect">
            <a:avLst/>
          </a:prstGeom>
          <a:solidFill>
            <a:srgbClr val="190A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9" name="TextBox 228"/>
          <p:cNvSpPr txBox="1"/>
          <p:nvPr/>
        </p:nvSpPr>
        <p:spPr>
          <a:xfrm>
            <a:off x="5789701" y="2701088"/>
            <a:ext cx="3551497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D03 Main Hall – Partial Access 01-Nov-19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5061711" y="2689134"/>
            <a:ext cx="257143" cy="292388"/>
            <a:chOff x="400278" y="7817246"/>
            <a:chExt cx="360000" cy="409343"/>
          </a:xfrm>
        </p:grpSpPr>
        <p:sp>
          <p:nvSpPr>
            <p:cNvPr id="231" name="Oval 2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5339442" y="3047203"/>
            <a:ext cx="411474" cy="257171"/>
          </a:xfrm>
          <a:prstGeom prst="rect">
            <a:avLst/>
          </a:prstGeom>
          <a:solidFill>
            <a:srgbClr val="0094CA">
              <a:alpha val="4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4" name="TextBox 233"/>
          <p:cNvSpPr txBox="1"/>
          <p:nvPr/>
        </p:nvSpPr>
        <p:spPr>
          <a:xfrm>
            <a:off x="5791634" y="3069486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1 – Partial Access 06-Jan-20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5071129" y="3047489"/>
            <a:ext cx="257143" cy="292388"/>
            <a:chOff x="400278" y="7817246"/>
            <a:chExt cx="360000" cy="409343"/>
          </a:xfrm>
        </p:grpSpPr>
        <p:sp>
          <p:nvSpPr>
            <p:cNvPr id="236" name="Oval 23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5337221" y="3429821"/>
            <a:ext cx="411474" cy="257171"/>
          </a:xfrm>
          <a:prstGeom prst="rect">
            <a:avLst/>
          </a:prstGeom>
          <a:solidFill>
            <a:srgbClr val="22E62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9" name="TextBox 238"/>
          <p:cNvSpPr txBox="1"/>
          <p:nvPr/>
        </p:nvSpPr>
        <p:spPr>
          <a:xfrm>
            <a:off x="5794280" y="3441096"/>
            <a:ext cx="3336342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2 – Partial Access 02-Mar-20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5065624" y="3426489"/>
            <a:ext cx="257143" cy="292388"/>
            <a:chOff x="400278" y="7817246"/>
            <a:chExt cx="360000" cy="409343"/>
          </a:xfrm>
        </p:grpSpPr>
        <p:sp>
          <p:nvSpPr>
            <p:cNvPr id="241" name="Oval 24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sp>
        <p:nvSpPr>
          <p:cNvPr id="243" name="Freeform 242"/>
          <p:cNvSpPr/>
          <p:nvPr/>
        </p:nvSpPr>
        <p:spPr>
          <a:xfrm>
            <a:off x="5727579" y="4144615"/>
            <a:ext cx="1630687" cy="249309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4" name="TextBox 243"/>
          <p:cNvSpPr txBox="1"/>
          <p:nvPr/>
        </p:nvSpPr>
        <p:spPr>
          <a:xfrm>
            <a:off x="7349452" y="3889841"/>
            <a:ext cx="1131555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(D03) for NSS: 01-Sep-19</a:t>
            </a:r>
            <a:endParaRPr lang="en-GB" dirty="0"/>
          </a:p>
        </p:txBody>
      </p:sp>
      <p:sp>
        <p:nvSpPr>
          <p:cNvPr id="246" name="Freeform 245"/>
          <p:cNvSpPr/>
          <p:nvPr/>
        </p:nvSpPr>
        <p:spPr>
          <a:xfrm flipV="1">
            <a:off x="5727578" y="5383504"/>
            <a:ext cx="1650046" cy="472013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7" name="TextBox 246"/>
          <p:cNvSpPr txBox="1"/>
          <p:nvPr/>
        </p:nvSpPr>
        <p:spPr>
          <a:xfrm>
            <a:off x="7349452" y="5649699"/>
            <a:ext cx="1182989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(D01) for NSS: 01-Oct-19</a:t>
            </a:r>
            <a:endParaRPr lang="en-GB" dirty="0"/>
          </a:p>
        </p:txBody>
      </p:sp>
      <p:sp>
        <p:nvSpPr>
          <p:cNvPr id="248" name="TextBox 247"/>
          <p:cNvSpPr txBox="1"/>
          <p:nvPr/>
        </p:nvSpPr>
        <p:spPr>
          <a:xfrm>
            <a:off x="7358928" y="6155332"/>
            <a:ext cx="1173513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D01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28-Oct-19</a:t>
            </a:r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7349451" y="4383754"/>
            <a:ext cx="1131555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D03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13-Aug-19</a:t>
            </a:r>
            <a:endParaRPr lang="en-GB" dirty="0"/>
          </a:p>
        </p:txBody>
      </p:sp>
      <p:sp>
        <p:nvSpPr>
          <p:cNvPr id="22" name="AutoShape 2" descr="Image result for draft"/>
          <p:cNvSpPr>
            <a:spLocks noChangeAspect="1" noChangeArrowheads="1"/>
          </p:cNvSpPr>
          <p:nvPr/>
        </p:nvSpPr>
        <p:spPr bwMode="auto">
          <a:xfrm>
            <a:off x="0" y="-103188"/>
            <a:ext cx="217714" cy="2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5298" tIns="32649" rIns="65298" bIns="32649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1412064" y="3382829"/>
            <a:ext cx="1149680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Exact</a:t>
            </a:r>
            <a:r>
              <a:rPr lang="sv-SE" dirty="0" smtClean="0"/>
              <a:t> </a:t>
            </a:r>
            <a:r>
              <a:rPr lang="sv-SE" dirty="0" err="1" smtClean="0"/>
              <a:t>Location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Final De-</a:t>
            </a:r>
            <a:r>
              <a:rPr lang="sv-SE" dirty="0" err="1" smtClean="0"/>
              <a:t>Lineation</a:t>
            </a:r>
            <a:r>
              <a:rPr lang="sv-SE" dirty="0" smtClean="0"/>
              <a:t> Point TBC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2567005" y="3539123"/>
            <a:ext cx="554411" cy="113920"/>
          </a:xfrm>
          <a:custGeom>
            <a:avLst/>
            <a:gdLst>
              <a:gd name="connsiteX0" fmla="*/ 0 w 776176"/>
              <a:gd name="connsiteY0" fmla="*/ 0 h 159488"/>
              <a:gd name="connsiteX1" fmla="*/ 520995 w 776176"/>
              <a:gd name="connsiteY1" fmla="*/ 0 h 159488"/>
              <a:gd name="connsiteX2" fmla="*/ 776176 w 776176"/>
              <a:gd name="connsiteY2" fmla="*/ 159488 h 15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176" h="159488">
                <a:moveTo>
                  <a:pt x="0" y="0"/>
                </a:moveTo>
                <a:lnTo>
                  <a:pt x="520995" y="0"/>
                </a:lnTo>
                <a:lnTo>
                  <a:pt x="776176" y="159488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373905" y="5124968"/>
            <a:ext cx="1113949" cy="1182068"/>
          </a:xfrm>
          <a:custGeom>
            <a:avLst/>
            <a:gdLst>
              <a:gd name="connsiteX0" fmla="*/ 1548309 w 1559529"/>
              <a:gd name="connsiteY0" fmla="*/ 0 h 1654895"/>
              <a:gd name="connsiteX1" fmla="*/ 987328 w 1559529"/>
              <a:gd name="connsiteY1" fmla="*/ 0 h 1654895"/>
              <a:gd name="connsiteX2" fmla="*/ 992937 w 1559529"/>
              <a:gd name="connsiteY2" fmla="*/ 95366 h 1654895"/>
              <a:gd name="connsiteX3" fmla="*/ 11220 w 1559529"/>
              <a:gd name="connsiteY3" fmla="*/ 89757 h 1654895"/>
              <a:gd name="connsiteX4" fmla="*/ 0 w 1559529"/>
              <a:gd name="connsiteY4" fmla="*/ 1649285 h 1654895"/>
              <a:gd name="connsiteX5" fmla="*/ 1559529 w 1559529"/>
              <a:gd name="connsiteY5" fmla="*/ 1654895 h 1654895"/>
              <a:gd name="connsiteX6" fmla="*/ 1548309 w 1559529"/>
              <a:gd name="connsiteY6" fmla="*/ 0 h 16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529" h="1654895">
                <a:moveTo>
                  <a:pt x="1548309" y="0"/>
                </a:moveTo>
                <a:lnTo>
                  <a:pt x="987328" y="0"/>
                </a:lnTo>
                <a:lnTo>
                  <a:pt x="992937" y="95366"/>
                </a:lnTo>
                <a:lnTo>
                  <a:pt x="11220" y="89757"/>
                </a:lnTo>
                <a:lnTo>
                  <a:pt x="0" y="1649285"/>
                </a:lnTo>
                <a:lnTo>
                  <a:pt x="1559529" y="1654895"/>
                </a:lnTo>
                <a:lnTo>
                  <a:pt x="1548309" y="0"/>
                </a:lnTo>
                <a:close/>
              </a:path>
            </a:pathLst>
          </a:custGeom>
          <a:solidFill>
            <a:srgbClr val="22E622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4479095" y="5128591"/>
            <a:ext cx="5679" cy="1187016"/>
          </a:xfrm>
          <a:custGeom>
            <a:avLst/>
            <a:gdLst>
              <a:gd name="connsiteX0" fmla="*/ 0 w 7951"/>
              <a:gd name="connsiteY0" fmla="*/ 0 h 1661822"/>
              <a:gd name="connsiteX1" fmla="*/ 7951 w 7951"/>
              <a:gd name="connsiteY1" fmla="*/ 1661822 h 16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1" h="1661822">
                <a:moveTo>
                  <a:pt x="0" y="0"/>
                </a:moveTo>
                <a:cubicBezTo>
                  <a:pt x="2650" y="553941"/>
                  <a:pt x="5301" y="1107881"/>
                  <a:pt x="7951" y="166182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09090" y="5501627"/>
            <a:ext cx="464814" cy="773354"/>
          </a:xfrm>
          <a:custGeom>
            <a:avLst/>
            <a:gdLst>
              <a:gd name="connsiteX0" fmla="*/ 650739 w 650739"/>
              <a:gd name="connsiteY0" fmla="*/ 0 h 1082695"/>
              <a:gd name="connsiteX1" fmla="*/ 650739 w 650739"/>
              <a:gd name="connsiteY1" fmla="*/ 1004157 h 1082695"/>
              <a:gd name="connsiteX2" fmla="*/ 190734 w 650739"/>
              <a:gd name="connsiteY2" fmla="*/ 1082695 h 1082695"/>
              <a:gd name="connsiteX3" fmla="*/ 0 w 650739"/>
              <a:gd name="connsiteY3" fmla="*/ 151465 h 1082695"/>
              <a:gd name="connsiteX4" fmla="*/ 650739 w 650739"/>
              <a:gd name="connsiteY4" fmla="*/ 0 h 10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39" h="1082695">
                <a:moveTo>
                  <a:pt x="650739" y="0"/>
                </a:moveTo>
                <a:lnTo>
                  <a:pt x="650739" y="1004157"/>
                </a:lnTo>
                <a:lnTo>
                  <a:pt x="190734" y="1082695"/>
                </a:lnTo>
                <a:lnTo>
                  <a:pt x="0" y="151465"/>
                </a:lnTo>
                <a:lnTo>
                  <a:pt x="650739" y="0"/>
                </a:lnTo>
                <a:close/>
              </a:path>
            </a:pathLst>
          </a:cu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7" name="Group 126"/>
          <p:cNvGrpSpPr/>
          <p:nvPr/>
        </p:nvGrpSpPr>
        <p:grpSpPr>
          <a:xfrm>
            <a:off x="3822151" y="5614324"/>
            <a:ext cx="257143" cy="292388"/>
            <a:chOff x="400278" y="7817246"/>
            <a:chExt cx="360000" cy="409343"/>
          </a:xfrm>
        </p:grpSpPr>
        <p:sp>
          <p:nvSpPr>
            <p:cNvPr id="128" name="Oval 12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53658" y="5739562"/>
            <a:ext cx="257143" cy="292388"/>
            <a:chOff x="400278" y="7817246"/>
            <a:chExt cx="360000" cy="409343"/>
          </a:xfrm>
        </p:grpSpPr>
        <p:sp>
          <p:nvSpPr>
            <p:cNvPr id="131" name="Oval 1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5337975" y="613694"/>
            <a:ext cx="411474" cy="257171"/>
          </a:xfrm>
          <a:prstGeom prst="rect">
            <a:avLst/>
          </a:pr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98" tIns="32649" rIns="65298" bIns="32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39" name="Group 138"/>
          <p:cNvGrpSpPr/>
          <p:nvPr/>
        </p:nvGrpSpPr>
        <p:grpSpPr>
          <a:xfrm>
            <a:off x="5038901" y="613681"/>
            <a:ext cx="310151" cy="292388"/>
            <a:chOff x="363172" y="7817246"/>
            <a:chExt cx="434212" cy="409343"/>
          </a:xfrm>
        </p:grpSpPr>
        <p:sp>
          <p:nvSpPr>
            <p:cNvPr id="140" name="Oval 13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3172" y="7817246"/>
              <a:ext cx="43421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5788909" y="632359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D08 RML Lab – </a:t>
            </a:r>
            <a:r>
              <a:rPr lang="sv-SE" sz="1000" b="1" dirty="0" err="1"/>
              <a:t>Early</a:t>
            </a:r>
            <a:r>
              <a:rPr lang="sv-SE" sz="1000" b="1" dirty="0"/>
              <a:t> Access 10-Jan-19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5794282" y="5902516"/>
            <a:ext cx="525089" cy="395713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6097144" y="6310467"/>
            <a:ext cx="1199021" cy="52760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Area Under Review for </a:t>
            </a:r>
            <a:r>
              <a:rPr lang="sv-SE" dirty="0" err="1" smtClean="0"/>
              <a:t>Possibilities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Early</a:t>
            </a:r>
            <a:r>
              <a:rPr lang="sv-SE" dirty="0" smtClean="0"/>
              <a:t> Access for NSS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6150430" y="6007191"/>
            <a:ext cx="504089" cy="308417"/>
          </a:xfrm>
          <a:custGeom>
            <a:avLst/>
            <a:gdLst>
              <a:gd name="connsiteX0" fmla="*/ 882650 w 882650"/>
              <a:gd name="connsiteY0" fmla="*/ 419100 h 419100"/>
              <a:gd name="connsiteX1" fmla="*/ 882650 w 882650"/>
              <a:gd name="connsiteY1" fmla="*/ 0 h 419100"/>
              <a:gd name="connsiteX2" fmla="*/ 0 w 88265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419100">
                <a:moveTo>
                  <a:pt x="882650" y="419100"/>
                </a:moveTo>
                <a:lnTo>
                  <a:pt x="88265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9" y="11"/>
            <a:ext cx="7092461" cy="1441531"/>
          </a:xfrm>
        </p:spPr>
        <p:txBody>
          <a:bodyPr/>
          <a:lstStyle/>
          <a:p>
            <a:pPr algn="ctr"/>
            <a:r>
              <a:rPr lang="en-US" dirty="0" smtClean="0"/>
              <a:t>NSS provisions for </a:t>
            </a:r>
            <a:r>
              <a:rPr lang="en-US" dirty="0" smtClean="0"/>
              <a:t>MAGIC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50" y="1514213"/>
            <a:ext cx="9034344" cy="2270787"/>
          </a:xfrm>
        </p:spPr>
        <p:txBody>
          <a:bodyPr/>
          <a:lstStyle/>
          <a:p>
            <a:pPr marL="342859" indent="-342859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Local workshops </a:t>
            </a:r>
            <a:r>
              <a:rPr lang="en-US" sz="1800" i="1" dirty="0">
                <a:solidFill>
                  <a:srgbClr val="000000"/>
                </a:solidFill>
              </a:rPr>
              <a:t>and workshop support for on-site </a:t>
            </a:r>
            <a:r>
              <a:rPr lang="en-US" sz="1800" i="1" dirty="0" smtClean="0">
                <a:solidFill>
                  <a:srgbClr val="000000"/>
                </a:solidFill>
              </a:rPr>
              <a:t>installation from early 2019</a:t>
            </a:r>
          </a:p>
          <a:p>
            <a:pPr marL="342859" indent="-342859"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Chemistry laboratories and sample handling facilities includes RML in D08 from 2020</a:t>
            </a:r>
          </a:p>
          <a:p>
            <a:pPr marL="342859" indent="-342859"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MAGIC </a:t>
            </a:r>
            <a:r>
              <a:rPr lang="en-US" sz="1800" b="1" dirty="0" smtClean="0">
                <a:solidFill>
                  <a:srgbClr val="000000"/>
                </a:solidFill>
              </a:rPr>
              <a:t>specific Sample Environment : </a:t>
            </a:r>
          </a:p>
          <a:p>
            <a:pPr marL="800004" lvl="1" indent="-342859">
              <a:buFont typeface="Arial"/>
              <a:buChar char="•"/>
            </a:pPr>
            <a:r>
              <a:rPr lang="en-US" sz="1800" i="1" dirty="0" err="1" smtClean="0">
                <a:solidFill>
                  <a:schemeClr val="tx1"/>
                </a:solidFill>
              </a:rPr>
              <a:t>Cryo</a:t>
            </a:r>
            <a:r>
              <a:rPr lang="en-US" sz="1800" i="1" dirty="0" smtClean="0">
                <a:solidFill>
                  <a:schemeClr val="tx1"/>
                </a:solidFill>
              </a:rPr>
              <a:t>-furnace </a:t>
            </a:r>
            <a:r>
              <a:rPr lang="en-US" sz="1800" i="1" dirty="0" smtClean="0">
                <a:solidFill>
                  <a:schemeClr val="tx1"/>
                </a:solidFill>
              </a:rPr>
              <a:t>(Tm &gt; 600K); Q1/21</a:t>
            </a:r>
            <a:r>
              <a:rPr lang="en-US" sz="1800" i="1" dirty="0" smtClean="0">
                <a:solidFill>
                  <a:schemeClr val="tx1"/>
                </a:solidFill>
              </a:rPr>
              <a:t>, within </a:t>
            </a:r>
            <a:r>
              <a:rPr lang="en-US" sz="1800" i="1" dirty="0" smtClean="0">
                <a:solidFill>
                  <a:schemeClr val="tx1"/>
                </a:solidFill>
              </a:rPr>
              <a:t>MAGIC scope; 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342859" indent="-342859"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Sample Environment: </a:t>
            </a:r>
            <a:r>
              <a:rPr lang="en-US" sz="1800" i="1" dirty="0" smtClean="0">
                <a:solidFill>
                  <a:srgbClr val="000000"/>
                </a:solidFill>
              </a:rPr>
              <a:t>NSS Sample Environment pool to include</a:t>
            </a:r>
          </a:p>
          <a:p>
            <a:pPr marL="342859" indent="-342859">
              <a:buFont typeface="Arial"/>
              <a:buChar char="•"/>
            </a:pP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8</a:t>
            </a:fld>
            <a:endParaRPr lang="sv-SE"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870" y="3767940"/>
            <a:ext cx="8738424" cy="2842609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>
            <a:lvl1pPr marL="0" indent="0" algn="l" defTabSz="457145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14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290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43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581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10T </a:t>
            </a:r>
            <a:r>
              <a:rPr lang="en-US" sz="1800" i="1" dirty="0" smtClean="0">
                <a:solidFill>
                  <a:schemeClr val="tx1"/>
                </a:solidFill>
              </a:rPr>
              <a:t>vertical </a:t>
            </a:r>
            <a:r>
              <a:rPr lang="en-US" sz="1800" i="1" dirty="0" err="1" smtClean="0">
                <a:solidFill>
                  <a:schemeClr val="tx1"/>
                </a:solidFill>
              </a:rPr>
              <a:t>cryomagnet</a:t>
            </a:r>
            <a:r>
              <a:rPr lang="en-US" sz="1800" i="1" dirty="0" smtClean="0">
                <a:solidFill>
                  <a:schemeClr val="tx1"/>
                </a:solidFill>
              </a:rPr>
              <a:t>          </a:t>
            </a:r>
            <a:r>
              <a:rPr lang="en-US" sz="1800" i="1" dirty="0" smtClean="0">
                <a:solidFill>
                  <a:schemeClr val="tx1"/>
                </a:solidFill>
              </a:rPr>
              <a:t>(</a:t>
            </a:r>
            <a:r>
              <a:rPr lang="en-US" sz="1800" i="1" dirty="0" smtClean="0">
                <a:solidFill>
                  <a:schemeClr val="tx1"/>
                </a:solidFill>
              </a:rPr>
              <a:t>Q4/20) 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P </a:t>
            </a:r>
            <a:r>
              <a:rPr lang="en-US" sz="1800" i="1" dirty="0" smtClean="0">
                <a:solidFill>
                  <a:schemeClr val="tx1"/>
                </a:solidFill>
              </a:rPr>
              <a:t>T Refrigerator </a:t>
            </a:r>
            <a:r>
              <a:rPr lang="en-US" sz="1800" i="1" dirty="0" smtClean="0">
                <a:solidFill>
                  <a:schemeClr val="tx1"/>
                </a:solidFill>
              </a:rPr>
              <a:t>			(</a:t>
            </a:r>
            <a:r>
              <a:rPr lang="en-US" sz="1800" i="1" dirty="0" smtClean="0">
                <a:solidFill>
                  <a:schemeClr val="tx1"/>
                </a:solidFill>
              </a:rPr>
              <a:t>Q1/21)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HT vacuum furnace                   </a:t>
            </a:r>
            <a:r>
              <a:rPr lang="en-US" sz="1800" i="1" dirty="0" smtClean="0">
                <a:solidFill>
                  <a:schemeClr val="tx1"/>
                </a:solidFill>
              </a:rPr>
              <a:t>(</a:t>
            </a:r>
            <a:r>
              <a:rPr lang="en-US" sz="1800" i="1" dirty="0" smtClean="0">
                <a:solidFill>
                  <a:schemeClr val="tx1"/>
                </a:solidFill>
              </a:rPr>
              <a:t>Q1/21) 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Infrared furnace                        </a:t>
            </a:r>
            <a:r>
              <a:rPr lang="en-US" sz="1800" i="1" dirty="0" smtClean="0">
                <a:solidFill>
                  <a:schemeClr val="tx1"/>
                </a:solidFill>
              </a:rPr>
              <a:t>(Q2/22)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3He/4He dilution fridge           (</a:t>
            </a:r>
            <a:r>
              <a:rPr lang="en-US" sz="1800" i="1" dirty="0" smtClean="0">
                <a:solidFill>
                  <a:schemeClr val="tx1"/>
                </a:solidFill>
              </a:rPr>
              <a:t>Q1/21) </a:t>
            </a:r>
            <a:endParaRPr lang="en-US" sz="1800" i="1" dirty="0">
              <a:solidFill>
                <a:srgbClr val="FF0000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Diamond Anvil cells         </a:t>
            </a:r>
            <a:r>
              <a:rPr lang="en-US" sz="1800" i="1" dirty="0" smtClean="0">
                <a:solidFill>
                  <a:schemeClr val="tx1"/>
                </a:solidFill>
              </a:rPr>
              <a:t>		(</a:t>
            </a:r>
            <a:r>
              <a:rPr lang="en-US" sz="1800" i="1" dirty="0" smtClean="0">
                <a:solidFill>
                  <a:schemeClr val="tx1"/>
                </a:solidFill>
              </a:rPr>
              <a:t>Q1/21)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Paris-Edinburgh cells       </a:t>
            </a:r>
            <a:r>
              <a:rPr lang="en-US" sz="1800" i="1" dirty="0" smtClean="0">
                <a:solidFill>
                  <a:schemeClr val="tx1"/>
                </a:solidFill>
              </a:rPr>
              <a:t>		(</a:t>
            </a:r>
            <a:r>
              <a:rPr lang="en-US" sz="1800" i="1" dirty="0" smtClean="0">
                <a:solidFill>
                  <a:schemeClr val="tx1"/>
                </a:solidFill>
              </a:rPr>
              <a:t>Q1/21)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 Clamp cells &lt; 3GPa         </a:t>
            </a:r>
            <a:r>
              <a:rPr lang="en-US" sz="1800" i="1" dirty="0" smtClean="0">
                <a:solidFill>
                  <a:schemeClr val="tx1"/>
                </a:solidFill>
              </a:rPr>
              <a:t>		(Q2/22)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 Gas cells &lt; 1GPa              </a:t>
            </a:r>
            <a:r>
              <a:rPr lang="en-US" sz="1800" i="1" dirty="0" smtClean="0">
                <a:solidFill>
                  <a:schemeClr val="tx1"/>
                </a:solidFill>
              </a:rPr>
              <a:t>		(Q2/22)</a:t>
            </a:r>
            <a:endParaRPr lang="en-US" sz="18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46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7128792" cy="102559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NSS Neutron Instrument positions: </a:t>
            </a:r>
            <a:br>
              <a:rPr lang="en-US" dirty="0" smtClean="0"/>
            </a:br>
            <a:r>
              <a:rPr lang="en-US" dirty="0" smtClean="0"/>
              <a:t>December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61273" y="6371032"/>
            <a:ext cx="1966899" cy="2462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(June 2016)</a:t>
            </a: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207546" y="1713060"/>
            <a:ext cx="6087339" cy="4637438"/>
            <a:chOff x="2331432" y="1639312"/>
            <a:chExt cx="6693062" cy="509888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052" y="1639312"/>
              <a:ext cx="6525251" cy="501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270860" y="3556415"/>
              <a:ext cx="643627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ODIN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86703" y="3421823"/>
              <a:ext cx="827052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DREAM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86351" y="1699201"/>
              <a:ext cx="614326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NMX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29100" y="2744722"/>
              <a:ext cx="1036501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MIRACLES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43573" y="1840001"/>
              <a:ext cx="617410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BEER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39886" y="2191579"/>
              <a:ext cx="7811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C-SPEC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47131" y="3448090"/>
              <a:ext cx="677363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T-REX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04334" y="3057331"/>
              <a:ext cx="7811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MAGIC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96210" y="2414182"/>
              <a:ext cx="8939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BIFROST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42621" y="3944243"/>
              <a:ext cx="9785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HEIMDAL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8451" y="5386488"/>
              <a:ext cx="682444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FREIA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6999" y="5069189"/>
              <a:ext cx="553216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LoKI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89855" y="5789186"/>
              <a:ext cx="700978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SKADI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31432" y="5405440"/>
              <a:ext cx="7388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VESPA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17056" y="5876988"/>
              <a:ext cx="668344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ESTIA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32852" y="4593557"/>
              <a:ext cx="564397" cy="33840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VOR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524351" y="6643973"/>
              <a:ext cx="4475982" cy="0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24351" y="6554363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885049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245747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571012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491194" y="6246223"/>
              <a:ext cx="787860" cy="287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50 m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52044" y="6246223"/>
              <a:ext cx="787860" cy="287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100 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60550" y="6236904"/>
              <a:ext cx="787860" cy="287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150 m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8383" y="6278242"/>
            <a:ext cx="3688311" cy="5320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/>
              <a:t>ESS In-Kind Partners also collaborate on sample environment, data management systems etc.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436630" y="6399320"/>
            <a:ext cx="250171" cy="279186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034" y="1494477"/>
            <a:ext cx="1987976" cy="3400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18" tIns="45710" rIns="91418" bIns="4571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Two instruments have moved once;</a:t>
            </a:r>
          </a:p>
          <a:p>
            <a:pPr marL="177779" indent="-177779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ESTIA; E1 -&gt; E2 – for cleaner view of source</a:t>
            </a:r>
          </a:p>
          <a:p>
            <a:pPr marL="177779" indent="-177779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DREAM ; S4 -&gt; S3 – for more space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SKADI has moved twice;</a:t>
            </a:r>
          </a:p>
          <a:p>
            <a:pPr marL="342859" indent="-342859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from E8 -&gt; E5 – for more space</a:t>
            </a:r>
          </a:p>
          <a:p>
            <a:pPr marL="342859" indent="-342859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from E5 -&gt; E3 – to allow more space for ANNI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92089" y="1460109"/>
            <a:ext cx="7232183" cy="4692909"/>
            <a:chOff x="1892089" y="1460108"/>
            <a:chExt cx="7232183" cy="4692909"/>
          </a:xfrm>
        </p:grpSpPr>
        <p:grpSp>
          <p:nvGrpSpPr>
            <p:cNvPr id="3" name="Group 2"/>
            <p:cNvGrpSpPr/>
            <p:nvPr/>
          </p:nvGrpSpPr>
          <p:grpSpPr>
            <a:xfrm>
              <a:off x="1892089" y="1496138"/>
              <a:ext cx="7232183" cy="4656879"/>
              <a:chOff x="1892089" y="1496138"/>
              <a:chExt cx="7232183" cy="465687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74609" y="1496138"/>
                <a:ext cx="2646518" cy="70788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ctr"/>
                <a:r>
                  <a:rPr lang="en-US" sz="2000" dirty="0"/>
                  <a:t>ESS Lead Partners for instrument construction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92089" y="1496138"/>
                <a:ext cx="7232183" cy="4656879"/>
                <a:chOff x="1236204" y="1496138"/>
                <a:chExt cx="7232183" cy="4656879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236204" y="1615799"/>
                  <a:ext cx="7232183" cy="4537218"/>
                  <a:chOff x="1236204" y="1410949"/>
                  <a:chExt cx="7232183" cy="4537218"/>
                </a:xfrm>
              </p:grpSpPr>
              <p:pic>
                <p:nvPicPr>
                  <p:cNvPr id="90" name="Picture 89" descr="logo.png"/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675387" y="4561730"/>
                    <a:ext cx="13284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1559212" y="2859290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1864110" y="5531925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7587696" y="3251815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 descr="LogoLLB.jp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41678" y="2724905"/>
                    <a:ext cx="502920" cy="50292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 descr="ess-superconductores.png"/>
                  <p:cNvPicPr>
                    <a:picLocks noChangeAspect="1"/>
                  </p:cNvPicPr>
                  <p:nvPr/>
                </p:nvPicPr>
                <p:blipFill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475072" y="2409792"/>
                    <a:ext cx="7560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97" descr="Danmarks_Tekniske_Universitet_(logo).png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32211" y="1962031"/>
                    <a:ext cx="320040" cy="466344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 descr="tum_logo.png"/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477919" y="2988514"/>
                    <a:ext cx="953486" cy="3240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101" name="Picture 100" descr="tum_logo.png"/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319143" y="1779165"/>
                    <a:ext cx="953486" cy="3240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102" name="Picture 101" descr="logo.png"/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533631" y="5014256"/>
                    <a:ext cx="13284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3" name="Picture 102" descr="logo_hzg_cms10.gif"/>
                  <p:cNvPicPr>
                    <a:picLocks noChangeAspect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15261" y="1410949"/>
                    <a:ext cx="1303902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103" descr="logo-cnr.png"/>
                  <p:cNvPicPr>
                    <a:picLocks noChangeAspect="1"/>
                  </p:cNvPicPr>
                  <p:nvPr/>
                </p:nvPicPr>
                <p:blipFill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236204" y="4711546"/>
                    <a:ext cx="92974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 descr="PSI-Logo.png"/>
                  <p:cNvPicPr>
                    <a:picLocks noChangeAspect="1"/>
                  </p:cNvPicPr>
                  <p:nvPr/>
                </p:nvPicPr>
                <p:blipFill rotWithShape="1"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775605" y="5624167"/>
                    <a:ext cx="9072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 descr="aulogo.jpg"/>
                  <p:cNvPicPr>
                    <a:picLocks noChangeAspect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95890" y="3706315"/>
                    <a:ext cx="816693" cy="324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8" name="Picture 107" descr="Macintosh HD:Users:helenebjorkman:Desktop:ESS_Logo_Frugal_Blue_RGB.jpeg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2000" y="1496138"/>
                  <a:ext cx="644499" cy="345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7749698" y="1460108"/>
              <a:ext cx="1267630" cy="506039"/>
              <a:chOff x="533178" y="5106061"/>
              <a:chExt cx="1267630" cy="506039"/>
            </a:xfrm>
          </p:grpSpPr>
          <p:pic>
            <p:nvPicPr>
              <p:cNvPr id="59" name="Picture 58" descr="logoujf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1341" y="5161855"/>
                <a:ext cx="228264" cy="450245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533178" y="5134656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en-US" sz="2000" dirty="0"/>
                  <a:t>+  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62505" y="5106061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800" i="1" dirty="0"/>
                  <a:t>Nuclear Physics Institute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449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8910</TotalTime>
  <Words>2520</Words>
  <Application>Microsoft Macintosh PowerPoint</Application>
  <PresentationFormat>On-screen Show (4:3)</PresentationFormat>
  <Paragraphs>556</Paragraphs>
  <Slides>20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Avenir Book</vt:lpstr>
      <vt:lpstr>Avenir Roman</vt:lpstr>
      <vt:lpstr>Calibri</vt:lpstr>
      <vt:lpstr>Helvetica</vt:lpstr>
      <vt:lpstr>Lucida Grande</vt:lpstr>
      <vt:lpstr>Tahoma</vt:lpstr>
      <vt:lpstr>Wingdings</vt:lpstr>
      <vt:lpstr>Arial</vt:lpstr>
      <vt:lpstr>Default</vt:lpstr>
      <vt:lpstr>Office-tema</vt:lpstr>
      <vt:lpstr>1_Office-tema</vt:lpstr>
      <vt:lpstr>3_Office-tema</vt:lpstr>
      <vt:lpstr>ESS Core Powerpoint</vt:lpstr>
      <vt:lpstr>MAGIC – Tollgate 2 NSS status and meeting objectives</vt:lpstr>
      <vt:lpstr>The 15 NSS Project Instruments   All are funded to be world leading in 2023</vt:lpstr>
      <vt:lpstr>NSS project scope, budget and priorities </vt:lpstr>
      <vt:lpstr>Planned order of commencement of operation of first 8 instruments (August 2023)</vt:lpstr>
      <vt:lpstr>Neutron Instruments: Phase 1 schedule</vt:lpstr>
      <vt:lpstr>Neutron Beam Instrument Construction    Working Schedule: V3.0, 9th December 2016 </vt:lpstr>
      <vt:lpstr>2019/2020: NSS Proposed Access Dates (Excludes Full Access Dates) </vt:lpstr>
      <vt:lpstr>NSS provisions for MAGIC</vt:lpstr>
      <vt:lpstr>NSS Neutron Instrument positions:  December 2016</vt:lpstr>
      <vt:lpstr>PowerPoint Presentation</vt:lpstr>
      <vt:lpstr>Tollgate 2 Process</vt:lpstr>
      <vt:lpstr>Objectives for this meeting </vt:lpstr>
      <vt:lpstr>Phase 2: detailed design  (1/2)</vt:lpstr>
      <vt:lpstr>Phase 2: detailed design (2/2)</vt:lpstr>
      <vt:lpstr>NSS Project management</vt:lpstr>
      <vt:lpstr>NSS Project Engineering Integration</vt:lpstr>
      <vt:lpstr>PowerPoint Presentation</vt:lpstr>
      <vt:lpstr>Agenda for MAGIC TG2 meeting</vt:lpstr>
      <vt:lpstr>Objectives for this meeting (1/2)</vt:lpstr>
      <vt:lpstr>Objectives for this meeting (2/2)</vt:lpstr>
    </vt:vector>
  </TitlesOfParts>
  <Manager/>
  <Company/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Microsoft Office User</cp:lastModifiedBy>
  <cp:revision>527</cp:revision>
  <cp:lastPrinted>2016-07-20T04:38:31Z</cp:lastPrinted>
  <dcterms:modified xsi:type="dcterms:W3CDTF">2017-01-31T06:33:16Z</dcterms:modified>
  <cp:category/>
</cp:coreProperties>
</file>