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6" r:id="rId2"/>
    <p:sldId id="257" r:id="rId3"/>
    <p:sldId id="268" r:id="rId4"/>
    <p:sldId id="258" r:id="rId5"/>
    <p:sldId id="262" r:id="rId6"/>
    <p:sldId id="260" r:id="rId7"/>
    <p:sldId id="266" r:id="rId8"/>
    <p:sldId id="267" r:id="rId9"/>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78" autoAdjust="0"/>
    <p:restoredTop sz="94207" autoAdjust="0"/>
  </p:normalViewPr>
  <p:slideViewPr>
    <p:cSldViewPr snapToGrid="0">
      <p:cViewPr>
        <p:scale>
          <a:sx n="100" d="100"/>
          <a:sy n="100" d="100"/>
        </p:scale>
        <p:origin x="-1008" y="18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55" d="100"/>
          <a:sy n="155" d="100"/>
        </p:scale>
        <p:origin x="-6728"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2017-03-03</a:t>
            </a:fld>
            <a:endParaRPr lang="sv-S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1A53A7-64CD-4D0E-AAE8-1AC9C79D7085}" type="slidenum">
              <a:rPr lang="sv-SE" smtClean="0"/>
              <a:t>1</a:t>
            </a:fld>
            <a:endParaRPr lang="sv-SE" dirty="0"/>
          </a:p>
        </p:txBody>
      </p:sp>
    </p:spTree>
    <p:extLst>
      <p:ext uri="{BB962C8B-B14F-4D97-AF65-F5344CB8AC3E}">
        <p14:creationId xmlns:p14="http://schemas.microsoft.com/office/powerpoint/2010/main" val="1041263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1A53A7-64CD-4D0E-AAE8-1AC9C79D7085}" type="slidenum">
              <a:rPr lang="sv-SE" smtClean="0"/>
              <a:t>2</a:t>
            </a:fld>
            <a:endParaRPr lang="sv-SE" dirty="0"/>
          </a:p>
        </p:txBody>
      </p:sp>
    </p:spTree>
    <p:extLst>
      <p:ext uri="{BB962C8B-B14F-4D97-AF65-F5344CB8AC3E}">
        <p14:creationId xmlns:p14="http://schemas.microsoft.com/office/powerpoint/2010/main" val="15326305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1A53A7-64CD-4D0E-AAE8-1AC9C79D7085}" type="slidenum">
              <a:rPr lang="sv-SE" smtClean="0"/>
              <a:t>3</a:t>
            </a:fld>
            <a:endParaRPr lang="sv-SE" dirty="0"/>
          </a:p>
        </p:txBody>
      </p:sp>
    </p:spTree>
    <p:extLst>
      <p:ext uri="{BB962C8B-B14F-4D97-AF65-F5344CB8AC3E}">
        <p14:creationId xmlns:p14="http://schemas.microsoft.com/office/powerpoint/2010/main" val="1532630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1A53A7-64CD-4D0E-AAE8-1AC9C79D7085}" type="slidenum">
              <a:rPr lang="sv-SE" smtClean="0"/>
              <a:t>4</a:t>
            </a:fld>
            <a:endParaRPr lang="sv-SE" dirty="0"/>
          </a:p>
        </p:txBody>
      </p:sp>
    </p:spTree>
    <p:extLst>
      <p:ext uri="{BB962C8B-B14F-4D97-AF65-F5344CB8AC3E}">
        <p14:creationId xmlns:p14="http://schemas.microsoft.com/office/powerpoint/2010/main" val="26255163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1A53A7-64CD-4D0E-AAE8-1AC9C79D7085}" type="slidenum">
              <a:rPr lang="sv-SE" smtClean="0"/>
              <a:t>5</a:t>
            </a:fld>
            <a:endParaRPr lang="sv-SE" dirty="0"/>
          </a:p>
        </p:txBody>
      </p:sp>
    </p:spTree>
    <p:extLst>
      <p:ext uri="{BB962C8B-B14F-4D97-AF65-F5344CB8AC3E}">
        <p14:creationId xmlns:p14="http://schemas.microsoft.com/office/powerpoint/2010/main" val="26255163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1A53A7-64CD-4D0E-AAE8-1AC9C79D7085}" type="slidenum">
              <a:rPr lang="sv-SE" smtClean="0"/>
              <a:t>6</a:t>
            </a:fld>
            <a:endParaRPr lang="sv-SE" dirty="0"/>
          </a:p>
        </p:txBody>
      </p:sp>
    </p:spTree>
    <p:extLst>
      <p:ext uri="{BB962C8B-B14F-4D97-AF65-F5344CB8AC3E}">
        <p14:creationId xmlns:p14="http://schemas.microsoft.com/office/powerpoint/2010/main" val="26255163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noProof="0" smtClean="0"/>
              <a:t>Click to edit Master title style</a:t>
            </a:r>
            <a:endParaRPr lang="en-GB" noProof="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GB" noProof="0"/>
          </a:p>
        </p:txBody>
      </p:sp>
      <p:sp>
        <p:nvSpPr>
          <p:cNvPr id="4" name="Date Placeholder 3"/>
          <p:cNvSpPr>
            <a:spLocks noGrp="1"/>
          </p:cNvSpPr>
          <p:nvPr>
            <p:ph type="dt" sz="half" idx="10"/>
          </p:nvPr>
        </p:nvSpPr>
        <p:spPr/>
        <p:txBody>
          <a:bodyPr/>
          <a:lstStyle/>
          <a:p>
            <a:fld id="{5ED7AC81-318B-4D49-A602-9E30227C87EC}" type="datetime1">
              <a:rPr lang="en-GB" noProof="0" smtClean="0"/>
              <a:t>03/03/2017</a:t>
            </a:fld>
            <a:endParaRPr lang="en-GB" noProof="0"/>
          </a:p>
        </p:txBody>
      </p:sp>
      <p:sp>
        <p:nvSpPr>
          <p:cNvPr id="5" name="Footer Placeholder 4"/>
          <p:cNvSpPr>
            <a:spLocks noGrp="1"/>
          </p:cNvSpPr>
          <p:nvPr>
            <p:ph type="ftr" sz="quarter" idx="11"/>
          </p:nvPr>
        </p:nvSpPr>
        <p:spPr/>
        <p:txBody>
          <a:bodyPr/>
          <a:lstStyle/>
          <a:p>
            <a:endParaRPr lang="en-GB" noProof="0"/>
          </a:p>
        </p:txBody>
      </p:sp>
      <p:sp>
        <p:nvSpPr>
          <p:cNvPr id="6" name="Slide Number Placeholder 5"/>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4" name="Date Placeholder 3"/>
          <p:cNvSpPr>
            <a:spLocks noGrp="1"/>
          </p:cNvSpPr>
          <p:nvPr>
            <p:ph type="dt" sz="half" idx="10"/>
          </p:nvPr>
        </p:nvSpPr>
        <p:spPr/>
        <p:txBody>
          <a:bodyPr/>
          <a:lstStyle/>
          <a:p>
            <a:fld id="{6EB99CB0-346B-43FA-9EE6-F90C3F3BC0BA}" type="datetime1">
              <a:rPr lang="en-GB" noProof="0" smtClean="0"/>
              <a:t>03/03/2017</a:t>
            </a:fld>
            <a:endParaRPr lang="en-GB" noProof="0"/>
          </a:p>
        </p:txBody>
      </p:sp>
      <p:sp>
        <p:nvSpPr>
          <p:cNvPr id="5" name="Footer Placeholder 4"/>
          <p:cNvSpPr>
            <a:spLocks noGrp="1"/>
          </p:cNvSpPr>
          <p:nvPr>
            <p:ph type="ftr" sz="quarter" idx="11"/>
          </p:nvPr>
        </p:nvSpPr>
        <p:spPr/>
        <p:txBody>
          <a:bodyPr/>
          <a:lstStyle/>
          <a:p>
            <a:endParaRPr lang="en-GB" noProof="0"/>
          </a:p>
        </p:txBody>
      </p:sp>
      <p:sp>
        <p:nvSpPr>
          <p:cNvPr id="6" name="Slide Number Placeholder 5"/>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
        <p:nvSpPr>
          <p:cNvPr id="2" name="Title 1"/>
          <p:cNvSpPr>
            <a:spLocks noGrp="1"/>
          </p:cNvSpPr>
          <p:nvPr>
            <p:ph type="title"/>
          </p:nvPr>
        </p:nvSpPr>
        <p:spPr/>
        <p:txBody>
          <a:bodyPr/>
          <a:lstStyle/>
          <a:p>
            <a:r>
              <a:rPr lang="en-US" noProof="0" smtClean="0"/>
              <a:t>Click to edit Master title style</a:t>
            </a:r>
            <a:endParaRPr lang="en-GB" noProof="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5" name="Date Placeholder 4"/>
          <p:cNvSpPr>
            <a:spLocks noGrp="1"/>
          </p:cNvSpPr>
          <p:nvPr>
            <p:ph type="dt" sz="half" idx="10"/>
          </p:nvPr>
        </p:nvSpPr>
        <p:spPr/>
        <p:txBody>
          <a:bodyPr/>
          <a:lstStyle/>
          <a:p>
            <a:fld id="{42E66B7F-8271-49DA-A25A-F4BB9F476347}" type="datetime1">
              <a:rPr lang="en-GB" noProof="0" smtClean="0"/>
              <a:t>03/03/2017</a:t>
            </a:fld>
            <a:endParaRPr lang="en-GB" noProof="0"/>
          </a:p>
        </p:txBody>
      </p:sp>
      <p:sp>
        <p:nvSpPr>
          <p:cNvPr id="6" name="Footer Placeholder 5"/>
          <p:cNvSpPr>
            <a:spLocks noGrp="1"/>
          </p:cNvSpPr>
          <p:nvPr>
            <p:ph type="ftr" sz="quarter" idx="11"/>
          </p:nvPr>
        </p:nvSpPr>
        <p:spPr/>
        <p:txBody>
          <a:bodyPr/>
          <a:lstStyle/>
          <a:p>
            <a:endParaRPr lang="en-GB" noProof="0"/>
          </a:p>
        </p:txBody>
      </p:sp>
      <p:sp>
        <p:nvSpPr>
          <p:cNvPr id="7" name="Slide Number Placeholder 6"/>
          <p:cNvSpPr>
            <a:spLocks noGrp="1"/>
          </p:cNvSpPr>
          <p:nvPr>
            <p:ph type="sldNum" sz="quarter" idx="12"/>
          </p:nvPr>
        </p:nvSpPr>
        <p:spPr/>
        <p:txBody>
          <a:bodyPr/>
          <a:lstStyle/>
          <a:p>
            <a:fld id="{551115BC-487E-4422-894C-CB7CD3E79223}" type="slidenum">
              <a:rPr lang="en-GB" noProof="0" smtClean="0"/>
              <a:t>‹#›</a:t>
            </a:fld>
            <a:endParaRPr lang="en-GB" noProof="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noProof="0" smtClean="0"/>
              <a:t>Click to edit Master title style</a:t>
            </a:r>
            <a:endParaRPr lang="en-GB" noProof="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7" name="Date Placeholder 6"/>
          <p:cNvSpPr>
            <a:spLocks noGrp="1"/>
          </p:cNvSpPr>
          <p:nvPr>
            <p:ph type="dt" sz="half" idx="10"/>
          </p:nvPr>
        </p:nvSpPr>
        <p:spPr/>
        <p:txBody>
          <a:bodyPr/>
          <a:lstStyle/>
          <a:p>
            <a:fld id="{3C7D23FA-05C4-4CC1-B281-2F815585BC1C}" type="datetime1">
              <a:rPr lang="en-GB" noProof="0" smtClean="0"/>
              <a:t>03/03/2017</a:t>
            </a:fld>
            <a:endParaRPr lang="en-GB" noProof="0"/>
          </a:p>
        </p:txBody>
      </p:sp>
      <p:sp>
        <p:nvSpPr>
          <p:cNvPr id="8" name="Footer Placeholder 7"/>
          <p:cNvSpPr>
            <a:spLocks noGrp="1"/>
          </p:cNvSpPr>
          <p:nvPr>
            <p:ph type="ftr" sz="quarter" idx="11"/>
          </p:nvPr>
        </p:nvSpPr>
        <p:spPr/>
        <p:txBody>
          <a:bodyPr/>
          <a:lstStyle/>
          <a:p>
            <a:endParaRPr lang="en-GB" noProof="0"/>
          </a:p>
        </p:txBody>
      </p:sp>
      <p:sp>
        <p:nvSpPr>
          <p:cNvPr id="9" name="Slide Number Placeholder 8"/>
          <p:cNvSpPr>
            <a:spLocks noGrp="1"/>
          </p:cNvSpPr>
          <p:nvPr>
            <p:ph type="sldNum" sz="quarter" idx="12"/>
          </p:nvPr>
        </p:nvSpPr>
        <p:spPr/>
        <p:txBody>
          <a:bodyPr/>
          <a:lstStyle/>
          <a:p>
            <a:fld id="{551115BC-487E-4422-894C-CB7CD3E79223}" type="slidenum">
              <a:rPr lang="en-GB" noProof="0" smtClean="0"/>
              <a:t>‹#›</a:t>
            </a:fld>
            <a:endParaRPr lang="en-GB" noProof="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en-US" noProof="0" smtClean="0"/>
              <a:t>Click to edit Master title style</a:t>
            </a:r>
            <a:endParaRPr lang="en-GB" noProof="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en-GB" noProof="0" smtClean="0"/>
              <a:t>03/03/2017</a:t>
            </a:fld>
            <a:endParaRPr lang="en-GB" noProof="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noProof="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en-GB" noProof="0" smtClean="0"/>
              <a:t>‹#›</a:t>
            </a:fld>
            <a:endParaRPr lang="en-GB" noProof="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GB" sz="4000" dirty="0" smtClean="0"/>
              <a:t>Optics review of C-SPEC</a:t>
            </a:r>
            <a:endParaRPr lang="en-GB" sz="4000" dirty="0"/>
          </a:p>
        </p:txBody>
      </p:sp>
      <p:sp>
        <p:nvSpPr>
          <p:cNvPr id="3" name="Subtitle 2"/>
          <p:cNvSpPr>
            <a:spLocks noGrp="1"/>
          </p:cNvSpPr>
          <p:nvPr>
            <p:ph type="subTitle" idx="1"/>
          </p:nvPr>
        </p:nvSpPr>
        <p:spPr/>
        <p:txBody>
          <a:bodyPr>
            <a:noAutofit/>
          </a:bodyPr>
          <a:lstStyle/>
          <a:p>
            <a:r>
              <a:rPr lang="en-GB" sz="2000" dirty="0" smtClean="0">
                <a:solidFill>
                  <a:schemeClr val="bg1"/>
                </a:solidFill>
              </a:rPr>
              <a:t>Damian Martin Rodriguez</a:t>
            </a:r>
          </a:p>
          <a:p>
            <a:r>
              <a:rPr lang="en-GB" sz="2000" dirty="0" smtClean="0">
                <a:solidFill>
                  <a:schemeClr val="bg1"/>
                </a:solidFill>
              </a:rPr>
              <a:t>Neutron Optics and Shielding Group</a:t>
            </a:r>
            <a:endParaRPr lang="en-GB" sz="2000" dirty="0">
              <a:solidFill>
                <a:schemeClr val="bg1"/>
              </a:solidFill>
            </a:endParaRPr>
          </a:p>
        </p:txBody>
      </p:sp>
      <p:sp>
        <p:nvSpPr>
          <p:cNvPr id="4" name="Rectangle 3"/>
          <p:cNvSpPr/>
          <p:nvPr/>
        </p:nvSpPr>
        <p:spPr>
          <a:xfrm>
            <a:off x="2286000" y="5949280"/>
            <a:ext cx="4572000" cy="603242"/>
          </a:xfrm>
          <a:prstGeom prst="rect">
            <a:avLst/>
          </a:prstGeom>
        </p:spPr>
        <p:txBody>
          <a:bodyPr>
            <a:spAutoFit/>
          </a:bodyPr>
          <a:lstStyle/>
          <a:p>
            <a:pPr algn="ctr">
              <a:lnSpc>
                <a:spcPct val="120000"/>
              </a:lnSpc>
            </a:pPr>
            <a:r>
              <a:rPr lang="en-GB" sz="1600" smtClean="0">
                <a:solidFill>
                  <a:srgbClr val="FFFFFF"/>
                </a:solidFill>
              </a:rPr>
              <a:t>www.europeanspallationsource.se</a:t>
            </a:r>
          </a:p>
          <a:p>
            <a:pPr algn="ctr"/>
            <a:fld id="{656E358F-28A8-D04A-99E6-206C49444CD4}" type="datetime3">
              <a:rPr lang="en-GB" sz="1400" smtClean="0">
                <a:solidFill>
                  <a:srgbClr val="FFFFFF"/>
                </a:solidFill>
              </a:rPr>
              <a:t>3 March, 2017</a:t>
            </a:fld>
            <a:endParaRPr lang="en-GB" sz="1400" smtClean="0">
              <a:solidFill>
                <a:srgbClr val="FFFFFF"/>
              </a:solidFill>
            </a:endParaRPr>
          </a:p>
        </p:txBody>
      </p:sp>
    </p:spTree>
    <p:extLst>
      <p:ext uri="{BB962C8B-B14F-4D97-AF65-F5344CB8AC3E}">
        <p14:creationId xmlns:p14="http://schemas.microsoft.com/office/powerpoint/2010/main" val="1394613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Overview of the review</a:t>
            </a:r>
            <a:endParaRPr lang="en-GB" dirty="0"/>
          </a:p>
        </p:txBody>
      </p:sp>
      <p:sp>
        <p:nvSpPr>
          <p:cNvPr id="3" name="Content Placeholder 2"/>
          <p:cNvSpPr>
            <a:spLocks noGrp="1"/>
          </p:cNvSpPr>
          <p:nvPr>
            <p:ph idx="1"/>
          </p:nvPr>
        </p:nvSpPr>
        <p:spPr>
          <a:xfrm>
            <a:off x="457200" y="1600200"/>
            <a:ext cx="8229600" cy="4754880"/>
          </a:xfrm>
        </p:spPr>
        <p:txBody>
          <a:bodyPr>
            <a:normAutofit/>
          </a:bodyPr>
          <a:lstStyle/>
          <a:p>
            <a:pPr marL="0" indent="0">
              <a:buNone/>
            </a:pPr>
            <a:r>
              <a:rPr lang="en-GB" dirty="0" smtClean="0"/>
              <a:t>Main concerns from the optics design are:</a:t>
            </a:r>
          </a:p>
          <a:p>
            <a:r>
              <a:rPr lang="en-GB" dirty="0" smtClean="0"/>
              <a:t>No comparison with alternative design as in ESS-0059811 (NOSG checklist). CSPEC team requested an alternative guide design (results available in ESS-0094282)</a:t>
            </a:r>
          </a:p>
          <a:p>
            <a:r>
              <a:rPr lang="en-GB" dirty="0" smtClean="0"/>
              <a:t>Analysis of the substrate lifetime does not take into account full beam exposure of the substrate on misalignments (see ESS-0097645) </a:t>
            </a:r>
          </a:p>
        </p:txBody>
      </p:sp>
      <p:sp>
        <p:nvSpPr>
          <p:cNvPr id="4" name="Slide Number Placeholder 3"/>
          <p:cNvSpPr>
            <a:spLocks noGrp="1"/>
          </p:cNvSpPr>
          <p:nvPr>
            <p:ph type="sldNum" sz="quarter" idx="12"/>
          </p:nvPr>
        </p:nvSpPr>
        <p:spPr/>
        <p:txBody>
          <a:bodyPr/>
          <a:lstStyle/>
          <a:p>
            <a:fld id="{551115BC-487E-4422-894C-CB7CD3E79223}" type="slidenum">
              <a:rPr lang="en-GB" smtClean="0"/>
              <a:t>2</a:t>
            </a:fld>
            <a:endParaRPr lang="en-GB"/>
          </a:p>
        </p:txBody>
      </p:sp>
    </p:spTree>
    <p:extLst>
      <p:ext uri="{BB962C8B-B14F-4D97-AF65-F5344CB8AC3E}">
        <p14:creationId xmlns:p14="http://schemas.microsoft.com/office/powerpoint/2010/main" val="1489028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of alternative guide design</a:t>
            </a:r>
            <a:endParaRPr lang="en-GB" dirty="0"/>
          </a:p>
        </p:txBody>
      </p:sp>
      <p:sp>
        <p:nvSpPr>
          <p:cNvPr id="3" name="Content Placeholder 2"/>
          <p:cNvSpPr>
            <a:spLocks noGrp="1"/>
          </p:cNvSpPr>
          <p:nvPr>
            <p:ph idx="1"/>
          </p:nvPr>
        </p:nvSpPr>
        <p:spPr>
          <a:xfrm>
            <a:off x="457200" y="1600200"/>
            <a:ext cx="8229600" cy="4754880"/>
          </a:xfrm>
        </p:spPr>
        <p:txBody>
          <a:bodyPr>
            <a:normAutofit fontScale="92500" lnSpcReduction="20000"/>
          </a:bodyPr>
          <a:lstStyle/>
          <a:p>
            <a:pPr marL="0" indent="0">
              <a:buNone/>
            </a:pPr>
            <a:r>
              <a:rPr lang="en-GB" dirty="0" smtClean="0"/>
              <a:t>Constraints </a:t>
            </a:r>
            <a:r>
              <a:rPr lang="en-GB" smtClean="0"/>
              <a:t>and criteria </a:t>
            </a:r>
            <a:r>
              <a:rPr lang="en-GB" dirty="0" smtClean="0"/>
              <a:t>to take into account:</a:t>
            </a:r>
          </a:p>
          <a:p>
            <a:r>
              <a:rPr lang="en-GB" dirty="0" smtClean="0"/>
              <a:t>Moderator geometry, building (piling corridor) and beam requirements impose certain constraints, which discourages the vertical bending for long cold instruments. </a:t>
            </a:r>
          </a:p>
          <a:p>
            <a:r>
              <a:rPr lang="en-GB" dirty="0" smtClean="0"/>
              <a:t>High speed choppers also put constraints in the beam size to be transported.</a:t>
            </a:r>
            <a:endParaRPr lang="en-GB" dirty="0"/>
          </a:p>
          <a:p>
            <a:r>
              <a:rPr lang="en-GB" dirty="0" smtClean="0"/>
              <a:t>The low dimensionality of moderators gives an unprecedented opportunity of using elliptic geometry without its disadvantages.</a:t>
            </a:r>
          </a:p>
          <a:p>
            <a:r>
              <a:rPr lang="en-GB" dirty="0" smtClean="0"/>
              <a:t>We are using as many straight parts as possible in order to reduce risks during installation (breaking of guides during storage, …)</a:t>
            </a:r>
          </a:p>
        </p:txBody>
      </p:sp>
      <p:sp>
        <p:nvSpPr>
          <p:cNvPr id="4" name="Slide Number Placeholder 3"/>
          <p:cNvSpPr>
            <a:spLocks noGrp="1"/>
          </p:cNvSpPr>
          <p:nvPr>
            <p:ph type="sldNum" sz="quarter" idx="12"/>
          </p:nvPr>
        </p:nvSpPr>
        <p:spPr/>
        <p:txBody>
          <a:bodyPr/>
          <a:lstStyle/>
          <a:p>
            <a:fld id="{551115BC-487E-4422-894C-CB7CD3E79223}" type="slidenum">
              <a:rPr lang="en-GB" smtClean="0"/>
              <a:t>3</a:t>
            </a:fld>
            <a:endParaRPr lang="en-GB"/>
          </a:p>
        </p:txBody>
      </p:sp>
    </p:spTree>
    <p:extLst>
      <p:ext uri="{BB962C8B-B14F-4D97-AF65-F5344CB8AC3E}">
        <p14:creationId xmlns:p14="http://schemas.microsoft.com/office/powerpoint/2010/main" val="27647238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Oval 23"/>
          <p:cNvSpPr/>
          <p:nvPr/>
        </p:nvSpPr>
        <p:spPr>
          <a:xfrm>
            <a:off x="7348004" y="4502139"/>
            <a:ext cx="481283" cy="146207"/>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Title 1"/>
          <p:cNvSpPr>
            <a:spLocks noGrp="1"/>
          </p:cNvSpPr>
          <p:nvPr>
            <p:ph type="title"/>
          </p:nvPr>
        </p:nvSpPr>
        <p:spPr/>
        <p:txBody>
          <a:bodyPr/>
          <a:lstStyle/>
          <a:p>
            <a:r>
              <a:rPr lang="en-GB" dirty="0" smtClean="0"/>
              <a:t>Assessment of alternative guide design </a:t>
            </a: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en-GB" smtClean="0"/>
              <a:t>4</a:t>
            </a:fld>
            <a:endParaRPr lang="en-GB"/>
          </a:p>
        </p:txBody>
      </p:sp>
      <p:grpSp>
        <p:nvGrpSpPr>
          <p:cNvPr id="13" name="Group 12"/>
          <p:cNvGrpSpPr/>
          <p:nvPr/>
        </p:nvGrpSpPr>
        <p:grpSpPr>
          <a:xfrm>
            <a:off x="0" y="2827355"/>
            <a:ext cx="8973671" cy="385621"/>
            <a:chOff x="0" y="2827355"/>
            <a:chExt cx="8973671" cy="385621"/>
          </a:xfrm>
        </p:grpSpPr>
        <p:sp>
          <p:nvSpPr>
            <p:cNvPr id="5" name="Oval 4"/>
            <p:cNvSpPr/>
            <p:nvPr/>
          </p:nvSpPr>
          <p:spPr>
            <a:xfrm>
              <a:off x="467544" y="2852936"/>
              <a:ext cx="1008112"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Rectangle 5"/>
            <p:cNvSpPr/>
            <p:nvPr/>
          </p:nvSpPr>
          <p:spPr>
            <a:xfrm>
              <a:off x="990721" y="2852936"/>
              <a:ext cx="5250371" cy="36004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Oval 6"/>
            <p:cNvSpPr/>
            <p:nvPr/>
          </p:nvSpPr>
          <p:spPr>
            <a:xfrm>
              <a:off x="4734838" y="2852936"/>
              <a:ext cx="3012510" cy="36004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ctangle 7"/>
            <p:cNvSpPr/>
            <p:nvPr/>
          </p:nvSpPr>
          <p:spPr>
            <a:xfrm>
              <a:off x="971601" y="2865119"/>
              <a:ext cx="529540" cy="3409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ectangle 8"/>
            <p:cNvSpPr/>
            <p:nvPr/>
          </p:nvSpPr>
          <p:spPr>
            <a:xfrm>
              <a:off x="0" y="2855594"/>
              <a:ext cx="529540" cy="3409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Rectangle 9"/>
            <p:cNvSpPr/>
            <p:nvPr/>
          </p:nvSpPr>
          <p:spPr>
            <a:xfrm>
              <a:off x="4600575" y="2863214"/>
              <a:ext cx="1673810" cy="3409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Rectangle 10"/>
            <p:cNvSpPr/>
            <p:nvPr/>
          </p:nvSpPr>
          <p:spPr>
            <a:xfrm>
              <a:off x="7679952" y="2827355"/>
              <a:ext cx="1293719" cy="3409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grpSp>
      <p:sp>
        <p:nvSpPr>
          <p:cNvPr id="12" name="Arc 11"/>
          <p:cNvSpPr>
            <a:spLocks noChangeAspect="1"/>
          </p:cNvSpPr>
          <p:nvPr/>
        </p:nvSpPr>
        <p:spPr>
          <a:xfrm>
            <a:off x="-183770" y="322154"/>
            <a:ext cx="4320000" cy="4320000"/>
          </a:xfrm>
          <a:prstGeom prst="arc">
            <a:avLst>
              <a:gd name="adj1" fmla="val 5406204"/>
              <a:gd name="adj2" fmla="val 8056173"/>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14" name="Arc 13"/>
          <p:cNvSpPr>
            <a:spLocks noChangeAspect="1"/>
          </p:cNvSpPr>
          <p:nvPr/>
        </p:nvSpPr>
        <p:spPr>
          <a:xfrm>
            <a:off x="-81170" y="381147"/>
            <a:ext cx="4114800" cy="4114800"/>
          </a:xfrm>
          <a:prstGeom prst="arc">
            <a:avLst>
              <a:gd name="adj1" fmla="val 5406204"/>
              <a:gd name="adj2" fmla="val 8031338"/>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15" name="Rectangle 14"/>
          <p:cNvSpPr/>
          <p:nvPr/>
        </p:nvSpPr>
        <p:spPr>
          <a:xfrm>
            <a:off x="1976229" y="4495947"/>
            <a:ext cx="5098783" cy="1462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Rectangle 15"/>
          <p:cNvSpPr/>
          <p:nvPr/>
        </p:nvSpPr>
        <p:spPr>
          <a:xfrm>
            <a:off x="1613841" y="3212976"/>
            <a:ext cx="362389" cy="1236825"/>
          </a:xfrm>
          <a:prstGeom prst="rect">
            <a:avLst/>
          </a:prstGeom>
          <a:pattFill prst="pct75">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Rectangle 16"/>
          <p:cNvSpPr/>
          <p:nvPr/>
        </p:nvSpPr>
        <p:spPr>
          <a:xfrm>
            <a:off x="1613840" y="4642154"/>
            <a:ext cx="362389" cy="417372"/>
          </a:xfrm>
          <a:prstGeom prst="rect">
            <a:avLst/>
          </a:prstGeom>
          <a:pattFill prst="pct75">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8" name="Rectangle 17"/>
          <p:cNvSpPr/>
          <p:nvPr/>
        </p:nvSpPr>
        <p:spPr>
          <a:xfrm>
            <a:off x="1613839" y="2443058"/>
            <a:ext cx="362389" cy="417372"/>
          </a:xfrm>
          <a:prstGeom prst="rect">
            <a:avLst/>
          </a:prstGeom>
          <a:pattFill prst="pct75">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9" name="Rectangle 18"/>
          <p:cNvSpPr/>
          <p:nvPr/>
        </p:nvSpPr>
        <p:spPr>
          <a:xfrm>
            <a:off x="3935712" y="2757666"/>
            <a:ext cx="97917" cy="575469"/>
          </a:xfrm>
          <a:prstGeom prst="rect">
            <a:avLst/>
          </a:prstGeom>
          <a:pattFill prst="dkDn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0" name="Rectangle 19"/>
          <p:cNvSpPr/>
          <p:nvPr/>
        </p:nvSpPr>
        <p:spPr>
          <a:xfrm>
            <a:off x="7299046" y="2738356"/>
            <a:ext cx="97917" cy="575469"/>
          </a:xfrm>
          <a:prstGeom prst="rect">
            <a:avLst/>
          </a:prstGeom>
          <a:pattFill prst="dkDn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1" name="Rectangle 20"/>
          <p:cNvSpPr/>
          <p:nvPr/>
        </p:nvSpPr>
        <p:spPr>
          <a:xfrm>
            <a:off x="3935713" y="4275371"/>
            <a:ext cx="97917" cy="575469"/>
          </a:xfrm>
          <a:prstGeom prst="rect">
            <a:avLst/>
          </a:prstGeom>
          <a:pattFill prst="dkDn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Oval 22"/>
          <p:cNvSpPr/>
          <p:nvPr/>
        </p:nvSpPr>
        <p:spPr>
          <a:xfrm>
            <a:off x="6805327" y="4495946"/>
            <a:ext cx="542678" cy="146207"/>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2" name="Rectangle 21"/>
          <p:cNvSpPr/>
          <p:nvPr/>
        </p:nvSpPr>
        <p:spPr>
          <a:xfrm>
            <a:off x="7299046" y="4275370"/>
            <a:ext cx="97917" cy="575469"/>
          </a:xfrm>
          <a:prstGeom prst="rect">
            <a:avLst/>
          </a:prstGeom>
          <a:pattFill prst="dkDnDiag">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Rectangle 2"/>
          <p:cNvSpPr/>
          <p:nvPr/>
        </p:nvSpPr>
        <p:spPr>
          <a:xfrm>
            <a:off x="1958362" y="4503421"/>
            <a:ext cx="304778" cy="1333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Rectangle 24"/>
          <p:cNvSpPr/>
          <p:nvPr/>
        </p:nvSpPr>
        <p:spPr>
          <a:xfrm>
            <a:off x="6726576" y="4503420"/>
            <a:ext cx="363767" cy="1333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6" name="Rectangle 25"/>
          <p:cNvSpPr/>
          <p:nvPr/>
        </p:nvSpPr>
        <p:spPr>
          <a:xfrm>
            <a:off x="7675266" y="4493419"/>
            <a:ext cx="363767" cy="1678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7" name="TextBox 26"/>
          <p:cNvSpPr txBox="1"/>
          <p:nvPr/>
        </p:nvSpPr>
        <p:spPr>
          <a:xfrm>
            <a:off x="1334658" y="1955800"/>
            <a:ext cx="920750" cy="523220"/>
          </a:xfrm>
          <a:prstGeom prst="rect">
            <a:avLst/>
          </a:prstGeom>
          <a:noFill/>
        </p:spPr>
        <p:txBody>
          <a:bodyPr wrap="square" rtlCol="0">
            <a:spAutoFit/>
          </a:bodyPr>
          <a:lstStyle/>
          <a:p>
            <a:pPr algn="ctr"/>
            <a:r>
              <a:rPr lang="en-US" sz="1400" dirty="0" smtClean="0"/>
              <a:t>Bunker wall</a:t>
            </a:r>
            <a:endParaRPr lang="sv-SE" sz="1400" dirty="0"/>
          </a:p>
        </p:txBody>
      </p:sp>
      <p:sp>
        <p:nvSpPr>
          <p:cNvPr id="28" name="Rectangle 27"/>
          <p:cNvSpPr/>
          <p:nvPr/>
        </p:nvSpPr>
        <p:spPr>
          <a:xfrm>
            <a:off x="133350" y="3021626"/>
            <a:ext cx="184150" cy="4754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9" name="Rectangle 28"/>
          <p:cNvSpPr/>
          <p:nvPr/>
        </p:nvSpPr>
        <p:spPr>
          <a:xfrm rot="19100106">
            <a:off x="194488" y="3750239"/>
            <a:ext cx="367654" cy="16229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0" name="TextBox 29"/>
          <p:cNvSpPr txBox="1"/>
          <p:nvPr/>
        </p:nvSpPr>
        <p:spPr>
          <a:xfrm>
            <a:off x="3446530" y="2289274"/>
            <a:ext cx="1076280" cy="507831"/>
          </a:xfrm>
          <a:prstGeom prst="rect">
            <a:avLst/>
          </a:prstGeom>
          <a:noFill/>
        </p:spPr>
        <p:txBody>
          <a:bodyPr wrap="square" rtlCol="0">
            <a:spAutoFit/>
          </a:bodyPr>
          <a:lstStyle/>
          <a:p>
            <a:pPr algn="ctr"/>
            <a:r>
              <a:rPr lang="en-US" sz="900" dirty="0" smtClean="0"/>
              <a:t>P chopper</a:t>
            </a:r>
          </a:p>
          <a:p>
            <a:pPr algn="ctr"/>
            <a:r>
              <a:rPr lang="en-US" sz="900" dirty="0" smtClean="0"/>
              <a:t>(55 x 100 mm</a:t>
            </a:r>
            <a:r>
              <a:rPr lang="en-US" sz="900" baseline="30000" dirty="0" smtClean="0"/>
              <a:t>2</a:t>
            </a:r>
            <a:r>
              <a:rPr lang="en-US" sz="900" dirty="0" smtClean="0"/>
              <a:t>)</a:t>
            </a:r>
          </a:p>
          <a:p>
            <a:pPr algn="ctr"/>
            <a:r>
              <a:rPr lang="en-US" sz="900" dirty="0" smtClean="0"/>
              <a:t>100 m</a:t>
            </a:r>
            <a:endParaRPr lang="sv-SE" sz="900" dirty="0"/>
          </a:p>
        </p:txBody>
      </p:sp>
      <p:sp>
        <p:nvSpPr>
          <p:cNvPr id="31" name="TextBox 30"/>
          <p:cNvSpPr txBox="1"/>
          <p:nvPr/>
        </p:nvSpPr>
        <p:spPr>
          <a:xfrm>
            <a:off x="6809865" y="2281654"/>
            <a:ext cx="1076280" cy="507831"/>
          </a:xfrm>
          <a:prstGeom prst="rect">
            <a:avLst/>
          </a:prstGeom>
          <a:noFill/>
        </p:spPr>
        <p:txBody>
          <a:bodyPr wrap="square" rtlCol="0">
            <a:spAutoFit/>
          </a:bodyPr>
          <a:lstStyle/>
          <a:p>
            <a:pPr algn="ctr"/>
            <a:r>
              <a:rPr lang="en-US" sz="900" dirty="0"/>
              <a:t>M</a:t>
            </a:r>
            <a:r>
              <a:rPr lang="en-US" sz="900" dirty="0" smtClean="0"/>
              <a:t> chopper</a:t>
            </a:r>
          </a:p>
          <a:p>
            <a:pPr algn="ctr"/>
            <a:r>
              <a:rPr lang="en-US" sz="900" dirty="0" smtClean="0"/>
              <a:t>(16 x 38 mm</a:t>
            </a:r>
            <a:r>
              <a:rPr lang="en-US" sz="900" baseline="30000" dirty="0" smtClean="0"/>
              <a:t>2</a:t>
            </a:r>
            <a:r>
              <a:rPr lang="en-US" sz="900" dirty="0" smtClean="0"/>
              <a:t>)</a:t>
            </a:r>
          </a:p>
          <a:p>
            <a:pPr algn="ctr"/>
            <a:r>
              <a:rPr lang="en-US" sz="900" dirty="0" smtClean="0"/>
              <a:t>150 m</a:t>
            </a:r>
            <a:endParaRPr lang="sv-SE" sz="900" dirty="0"/>
          </a:p>
        </p:txBody>
      </p:sp>
      <p:cxnSp>
        <p:nvCxnSpPr>
          <p:cNvPr id="33" name="Straight Connector 32"/>
          <p:cNvCxnSpPr>
            <a:stCxn id="36" idx="2"/>
          </p:cNvCxnSpPr>
          <p:nvPr/>
        </p:nvCxnSpPr>
        <p:spPr>
          <a:xfrm>
            <a:off x="944880" y="2419974"/>
            <a:ext cx="0" cy="886483"/>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285815" y="2696615"/>
            <a:ext cx="0" cy="61721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085848" y="4275371"/>
            <a:ext cx="0" cy="61721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406740" y="2189142"/>
            <a:ext cx="1076280" cy="230832"/>
          </a:xfrm>
          <a:prstGeom prst="rect">
            <a:avLst/>
          </a:prstGeom>
          <a:noFill/>
        </p:spPr>
        <p:txBody>
          <a:bodyPr wrap="square" rtlCol="0">
            <a:spAutoFit/>
          </a:bodyPr>
          <a:lstStyle/>
          <a:p>
            <a:pPr algn="ctr"/>
            <a:r>
              <a:rPr lang="en-US" sz="900" dirty="0" smtClean="0"/>
              <a:t>9.5 m</a:t>
            </a:r>
            <a:endParaRPr lang="sv-SE" sz="900" dirty="0"/>
          </a:p>
        </p:txBody>
      </p:sp>
      <p:sp>
        <p:nvSpPr>
          <p:cNvPr id="38" name="TextBox 37"/>
          <p:cNvSpPr txBox="1"/>
          <p:nvPr/>
        </p:nvSpPr>
        <p:spPr>
          <a:xfrm>
            <a:off x="449630" y="2624762"/>
            <a:ext cx="521970" cy="230832"/>
          </a:xfrm>
          <a:prstGeom prst="rect">
            <a:avLst/>
          </a:prstGeom>
          <a:noFill/>
        </p:spPr>
        <p:txBody>
          <a:bodyPr wrap="square" rtlCol="0">
            <a:spAutoFit/>
          </a:bodyPr>
          <a:lstStyle/>
          <a:p>
            <a:pPr algn="ctr"/>
            <a:r>
              <a:rPr lang="en-US" sz="900" dirty="0" smtClean="0"/>
              <a:t>m= 3-5</a:t>
            </a:r>
            <a:endParaRPr lang="sv-SE" sz="900" dirty="0"/>
          </a:p>
        </p:txBody>
      </p:sp>
      <p:sp>
        <p:nvSpPr>
          <p:cNvPr id="39" name="TextBox 38"/>
          <p:cNvSpPr txBox="1"/>
          <p:nvPr/>
        </p:nvSpPr>
        <p:spPr>
          <a:xfrm>
            <a:off x="1073673" y="2624762"/>
            <a:ext cx="521970" cy="230832"/>
          </a:xfrm>
          <a:prstGeom prst="rect">
            <a:avLst/>
          </a:prstGeom>
          <a:noFill/>
        </p:spPr>
        <p:txBody>
          <a:bodyPr wrap="square" rtlCol="0">
            <a:spAutoFit/>
          </a:bodyPr>
          <a:lstStyle/>
          <a:p>
            <a:pPr algn="ctr"/>
            <a:r>
              <a:rPr lang="en-US" sz="900" dirty="0" smtClean="0"/>
              <a:t>m= 2</a:t>
            </a:r>
            <a:endParaRPr lang="sv-SE" sz="900" dirty="0"/>
          </a:p>
        </p:txBody>
      </p:sp>
      <p:sp>
        <p:nvSpPr>
          <p:cNvPr id="40" name="TextBox 39"/>
          <p:cNvSpPr txBox="1"/>
          <p:nvPr/>
        </p:nvSpPr>
        <p:spPr>
          <a:xfrm>
            <a:off x="2002155" y="2624762"/>
            <a:ext cx="521970" cy="230832"/>
          </a:xfrm>
          <a:prstGeom prst="rect">
            <a:avLst/>
          </a:prstGeom>
          <a:noFill/>
        </p:spPr>
        <p:txBody>
          <a:bodyPr wrap="square" rtlCol="0">
            <a:spAutoFit/>
          </a:bodyPr>
          <a:lstStyle/>
          <a:p>
            <a:pPr algn="ctr"/>
            <a:r>
              <a:rPr lang="en-US" sz="900" dirty="0" smtClean="0"/>
              <a:t>m= 2</a:t>
            </a:r>
            <a:endParaRPr lang="sv-SE" sz="900" dirty="0"/>
          </a:p>
        </p:txBody>
      </p:sp>
      <p:sp>
        <p:nvSpPr>
          <p:cNvPr id="41" name="TextBox 40"/>
          <p:cNvSpPr txBox="1"/>
          <p:nvPr/>
        </p:nvSpPr>
        <p:spPr>
          <a:xfrm>
            <a:off x="4734838" y="2624762"/>
            <a:ext cx="521970" cy="230832"/>
          </a:xfrm>
          <a:prstGeom prst="rect">
            <a:avLst/>
          </a:prstGeom>
          <a:noFill/>
        </p:spPr>
        <p:txBody>
          <a:bodyPr wrap="square" rtlCol="0">
            <a:spAutoFit/>
          </a:bodyPr>
          <a:lstStyle/>
          <a:p>
            <a:pPr algn="ctr"/>
            <a:r>
              <a:rPr lang="en-US" sz="900" dirty="0" smtClean="0"/>
              <a:t>m= 2</a:t>
            </a:r>
            <a:endParaRPr lang="sv-SE" sz="900" dirty="0"/>
          </a:p>
        </p:txBody>
      </p:sp>
      <p:sp>
        <p:nvSpPr>
          <p:cNvPr id="42" name="TextBox 41"/>
          <p:cNvSpPr txBox="1"/>
          <p:nvPr/>
        </p:nvSpPr>
        <p:spPr>
          <a:xfrm>
            <a:off x="6386489" y="2624762"/>
            <a:ext cx="521970" cy="230832"/>
          </a:xfrm>
          <a:prstGeom prst="rect">
            <a:avLst/>
          </a:prstGeom>
          <a:noFill/>
        </p:spPr>
        <p:txBody>
          <a:bodyPr wrap="square" rtlCol="0">
            <a:spAutoFit/>
          </a:bodyPr>
          <a:lstStyle/>
          <a:p>
            <a:pPr algn="ctr"/>
            <a:r>
              <a:rPr lang="en-US" sz="900" dirty="0" smtClean="0"/>
              <a:t>m= 2</a:t>
            </a:r>
            <a:endParaRPr lang="sv-SE" sz="900" dirty="0"/>
          </a:p>
        </p:txBody>
      </p:sp>
      <p:sp>
        <p:nvSpPr>
          <p:cNvPr id="43" name="TextBox 42"/>
          <p:cNvSpPr txBox="1"/>
          <p:nvPr/>
        </p:nvSpPr>
        <p:spPr>
          <a:xfrm rot="1231279">
            <a:off x="929789" y="4073994"/>
            <a:ext cx="521970" cy="230832"/>
          </a:xfrm>
          <a:prstGeom prst="rect">
            <a:avLst/>
          </a:prstGeom>
          <a:noFill/>
        </p:spPr>
        <p:txBody>
          <a:bodyPr wrap="square" rtlCol="0">
            <a:spAutoFit/>
          </a:bodyPr>
          <a:lstStyle/>
          <a:p>
            <a:pPr algn="ctr"/>
            <a:r>
              <a:rPr lang="en-US" sz="900" dirty="0" smtClean="0"/>
              <a:t>m= 2</a:t>
            </a:r>
            <a:endParaRPr lang="sv-SE" sz="900" dirty="0"/>
          </a:p>
        </p:txBody>
      </p:sp>
      <p:sp>
        <p:nvSpPr>
          <p:cNvPr id="44" name="TextBox 43"/>
          <p:cNvSpPr txBox="1"/>
          <p:nvPr/>
        </p:nvSpPr>
        <p:spPr>
          <a:xfrm rot="1242515">
            <a:off x="734566" y="4388004"/>
            <a:ext cx="521970" cy="230832"/>
          </a:xfrm>
          <a:prstGeom prst="rect">
            <a:avLst/>
          </a:prstGeom>
          <a:noFill/>
        </p:spPr>
        <p:txBody>
          <a:bodyPr wrap="square" rtlCol="0">
            <a:spAutoFit/>
          </a:bodyPr>
          <a:lstStyle/>
          <a:p>
            <a:pPr algn="ctr"/>
            <a:r>
              <a:rPr lang="en-US" sz="900" dirty="0" smtClean="0"/>
              <a:t>m= 2.5</a:t>
            </a:r>
            <a:endParaRPr lang="sv-SE" sz="900" dirty="0"/>
          </a:p>
        </p:txBody>
      </p:sp>
      <p:sp>
        <p:nvSpPr>
          <p:cNvPr id="45" name="TextBox 44"/>
          <p:cNvSpPr txBox="1"/>
          <p:nvPr/>
        </p:nvSpPr>
        <p:spPr>
          <a:xfrm>
            <a:off x="2342403" y="4266069"/>
            <a:ext cx="521970" cy="230832"/>
          </a:xfrm>
          <a:prstGeom prst="rect">
            <a:avLst/>
          </a:prstGeom>
          <a:noFill/>
        </p:spPr>
        <p:txBody>
          <a:bodyPr wrap="square" rtlCol="0">
            <a:spAutoFit/>
          </a:bodyPr>
          <a:lstStyle/>
          <a:p>
            <a:pPr algn="ctr"/>
            <a:r>
              <a:rPr lang="en-US" sz="900" dirty="0" smtClean="0"/>
              <a:t>m= 2</a:t>
            </a:r>
            <a:endParaRPr lang="sv-SE" sz="900" dirty="0"/>
          </a:p>
        </p:txBody>
      </p:sp>
      <p:sp>
        <p:nvSpPr>
          <p:cNvPr id="46" name="TextBox 45"/>
          <p:cNvSpPr txBox="1"/>
          <p:nvPr/>
        </p:nvSpPr>
        <p:spPr>
          <a:xfrm>
            <a:off x="4681743" y="4266069"/>
            <a:ext cx="521970" cy="230832"/>
          </a:xfrm>
          <a:prstGeom prst="rect">
            <a:avLst/>
          </a:prstGeom>
          <a:noFill/>
        </p:spPr>
        <p:txBody>
          <a:bodyPr wrap="square" rtlCol="0">
            <a:spAutoFit/>
          </a:bodyPr>
          <a:lstStyle/>
          <a:p>
            <a:pPr algn="ctr"/>
            <a:r>
              <a:rPr lang="en-US" sz="900" dirty="0" smtClean="0"/>
              <a:t>m= 2</a:t>
            </a:r>
            <a:endParaRPr lang="sv-SE" sz="900" dirty="0"/>
          </a:p>
        </p:txBody>
      </p:sp>
      <p:sp>
        <p:nvSpPr>
          <p:cNvPr id="47" name="TextBox 46"/>
          <p:cNvSpPr txBox="1"/>
          <p:nvPr/>
        </p:nvSpPr>
        <p:spPr>
          <a:xfrm>
            <a:off x="6863715" y="3958578"/>
            <a:ext cx="521970" cy="230832"/>
          </a:xfrm>
          <a:prstGeom prst="rect">
            <a:avLst/>
          </a:prstGeom>
          <a:noFill/>
        </p:spPr>
        <p:txBody>
          <a:bodyPr wrap="square" rtlCol="0">
            <a:spAutoFit/>
          </a:bodyPr>
          <a:lstStyle/>
          <a:p>
            <a:pPr algn="ctr"/>
            <a:r>
              <a:rPr lang="en-US" sz="900" dirty="0" smtClean="0"/>
              <a:t>m= 3-5</a:t>
            </a:r>
            <a:endParaRPr lang="sv-SE" sz="900" dirty="0"/>
          </a:p>
        </p:txBody>
      </p:sp>
      <p:cxnSp>
        <p:nvCxnSpPr>
          <p:cNvPr id="49" name="Straight Arrow Connector 48"/>
          <p:cNvCxnSpPr>
            <a:stCxn id="47" idx="2"/>
          </p:cNvCxnSpPr>
          <p:nvPr/>
        </p:nvCxnSpPr>
        <p:spPr>
          <a:xfrm>
            <a:off x="7124700" y="4189410"/>
            <a:ext cx="1" cy="304009"/>
          </a:xfrm>
          <a:prstGeom prst="straightConnector1">
            <a:avLst/>
          </a:prstGeom>
          <a:ln>
            <a:solidFill>
              <a:schemeClr val="tx1"/>
            </a:solidFill>
            <a:tailEnd type="arrow" w="sm" len="sm"/>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7316097" y="4298388"/>
            <a:ext cx="521970" cy="230832"/>
          </a:xfrm>
          <a:prstGeom prst="rect">
            <a:avLst/>
          </a:prstGeom>
          <a:noFill/>
        </p:spPr>
        <p:txBody>
          <a:bodyPr wrap="square" rtlCol="0">
            <a:spAutoFit/>
          </a:bodyPr>
          <a:lstStyle/>
          <a:p>
            <a:pPr algn="ctr"/>
            <a:r>
              <a:rPr lang="en-US" sz="900" dirty="0" smtClean="0"/>
              <a:t>m= 6</a:t>
            </a:r>
            <a:endParaRPr lang="sv-SE" sz="900" dirty="0"/>
          </a:p>
        </p:txBody>
      </p:sp>
      <p:sp>
        <p:nvSpPr>
          <p:cNvPr id="52" name="TextBox 51"/>
          <p:cNvSpPr txBox="1"/>
          <p:nvPr/>
        </p:nvSpPr>
        <p:spPr>
          <a:xfrm>
            <a:off x="7335147" y="3103266"/>
            <a:ext cx="875403" cy="369332"/>
          </a:xfrm>
          <a:prstGeom prst="rect">
            <a:avLst/>
          </a:prstGeom>
          <a:noFill/>
        </p:spPr>
        <p:txBody>
          <a:bodyPr wrap="square" rtlCol="0">
            <a:spAutoFit/>
          </a:bodyPr>
          <a:lstStyle/>
          <a:p>
            <a:pPr algn="ctr"/>
            <a:r>
              <a:rPr lang="en-US" sz="900" dirty="0" smtClean="0"/>
              <a:t>m= 3-5 (</a:t>
            </a:r>
            <a:r>
              <a:rPr lang="en-US" sz="900" i="1" dirty="0" smtClean="0"/>
              <a:t>small)</a:t>
            </a:r>
          </a:p>
          <a:p>
            <a:pPr algn="ctr"/>
            <a:r>
              <a:rPr lang="en-US" sz="900" dirty="0" smtClean="0"/>
              <a:t>m= 2 </a:t>
            </a:r>
            <a:r>
              <a:rPr lang="en-US" sz="900" i="1" dirty="0" smtClean="0"/>
              <a:t>(big)</a:t>
            </a:r>
            <a:endParaRPr lang="sv-SE" sz="900" dirty="0"/>
          </a:p>
        </p:txBody>
      </p:sp>
      <p:sp>
        <p:nvSpPr>
          <p:cNvPr id="54" name="Content Placeholder 2"/>
          <p:cNvSpPr>
            <a:spLocks noGrp="1"/>
          </p:cNvSpPr>
          <p:nvPr>
            <p:ph idx="1"/>
          </p:nvPr>
        </p:nvSpPr>
        <p:spPr>
          <a:xfrm>
            <a:off x="457200" y="5265420"/>
            <a:ext cx="8229600" cy="860743"/>
          </a:xfrm>
        </p:spPr>
        <p:txBody>
          <a:bodyPr/>
          <a:lstStyle/>
          <a:p>
            <a:pPr marL="0" indent="0">
              <a:buNone/>
            </a:pPr>
            <a:r>
              <a:rPr lang="en-GB" dirty="0" smtClean="0"/>
              <a:t>See ESS-0094282 for further details</a:t>
            </a:r>
            <a:endParaRPr lang="en-GB" dirty="0"/>
          </a:p>
        </p:txBody>
      </p:sp>
    </p:spTree>
    <p:extLst>
      <p:ext uri="{BB962C8B-B14F-4D97-AF65-F5344CB8AC3E}">
        <p14:creationId xmlns:p14="http://schemas.microsoft.com/office/powerpoint/2010/main" val="20248156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of alternative guide design </a:t>
            </a:r>
            <a:endParaRPr lang="en-GB" dirty="0"/>
          </a:p>
        </p:txBody>
      </p:sp>
      <p:sp>
        <p:nvSpPr>
          <p:cNvPr id="4" name="Slide Number Placeholder 3"/>
          <p:cNvSpPr>
            <a:spLocks noGrp="1"/>
          </p:cNvSpPr>
          <p:nvPr>
            <p:ph type="sldNum" sz="quarter" idx="12"/>
          </p:nvPr>
        </p:nvSpPr>
        <p:spPr/>
        <p:txBody>
          <a:bodyPr/>
          <a:lstStyle/>
          <a:p>
            <a:fld id="{551115BC-487E-4422-894C-CB7CD3E79223}" type="slidenum">
              <a:rPr lang="en-GB" smtClean="0"/>
              <a:t>5</a:t>
            </a:fld>
            <a:endParaRPr lang="en-GB"/>
          </a:p>
        </p:txBody>
      </p:sp>
      <p:sp>
        <p:nvSpPr>
          <p:cNvPr id="5" name="Content Placeholder 4"/>
          <p:cNvSpPr>
            <a:spLocks noGrp="1"/>
          </p:cNvSpPr>
          <p:nvPr>
            <p:ph idx="1"/>
          </p:nvPr>
        </p:nvSpPr>
        <p:spPr>
          <a:xfrm>
            <a:off x="457200" y="4457700"/>
            <a:ext cx="8229600" cy="1950720"/>
          </a:xfrm>
        </p:spPr>
        <p:txBody>
          <a:bodyPr>
            <a:normAutofit fontScale="85000" lnSpcReduction="10000"/>
          </a:bodyPr>
          <a:lstStyle/>
          <a:p>
            <a:r>
              <a:rPr lang="en-US" dirty="0" smtClean="0"/>
              <a:t>The table in the </a:t>
            </a:r>
            <a:r>
              <a:rPr lang="en-US" dirty="0" err="1" smtClean="0"/>
              <a:t>ConOps</a:t>
            </a:r>
            <a:r>
              <a:rPr lang="en-US" dirty="0" smtClean="0"/>
              <a:t> is unclear and we have no updated model for simulation. Not the most accurate comparison.</a:t>
            </a:r>
          </a:p>
          <a:p>
            <a:r>
              <a:rPr lang="en-US" dirty="0" smtClean="0"/>
              <a:t>The performance of the design provided by NOSG with the pancake moderator is better than the baseline performance shown in the documentation. </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41220" y="1939052"/>
            <a:ext cx="4206239" cy="2541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642889" y="1584810"/>
            <a:ext cx="5202899" cy="369332"/>
          </a:xfrm>
          <a:prstGeom prst="rect">
            <a:avLst/>
          </a:prstGeom>
          <a:noFill/>
        </p:spPr>
        <p:txBody>
          <a:bodyPr wrap="none" rtlCol="0">
            <a:spAutoFit/>
          </a:bodyPr>
          <a:lstStyle/>
          <a:p>
            <a:r>
              <a:rPr lang="en-US" i="1" dirty="0" smtClean="0"/>
              <a:t>(simulations made with pancake moderator at 5 MW)</a:t>
            </a:r>
            <a:endParaRPr lang="sv-SE" i="1" dirty="0"/>
          </a:p>
        </p:txBody>
      </p:sp>
      <p:cxnSp>
        <p:nvCxnSpPr>
          <p:cNvPr id="7" name="Straight Connector 6"/>
          <p:cNvCxnSpPr/>
          <p:nvPr/>
        </p:nvCxnSpPr>
        <p:spPr>
          <a:xfrm>
            <a:off x="2628900" y="2727960"/>
            <a:ext cx="4296119"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053088" y="2404794"/>
            <a:ext cx="1999471" cy="646331"/>
          </a:xfrm>
          <a:prstGeom prst="rect">
            <a:avLst/>
          </a:prstGeom>
          <a:noFill/>
        </p:spPr>
        <p:txBody>
          <a:bodyPr wrap="square" rtlCol="0">
            <a:spAutoFit/>
          </a:bodyPr>
          <a:lstStyle/>
          <a:p>
            <a:r>
              <a:rPr lang="en-US" i="1" dirty="0" smtClean="0"/>
              <a:t>Limit on fig. 6 of CSPEC </a:t>
            </a:r>
            <a:r>
              <a:rPr lang="en-US" i="1" dirty="0" err="1" smtClean="0"/>
              <a:t>ConOps</a:t>
            </a:r>
            <a:endParaRPr lang="sv-SE" i="1" dirty="0"/>
          </a:p>
        </p:txBody>
      </p:sp>
    </p:spTree>
    <p:extLst>
      <p:ext uri="{BB962C8B-B14F-4D97-AF65-F5344CB8AC3E}">
        <p14:creationId xmlns:p14="http://schemas.microsoft.com/office/powerpoint/2010/main" val="4157651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of alternative guide design </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19561098"/>
              </p:ext>
            </p:extLst>
          </p:nvPr>
        </p:nvGraphicFramePr>
        <p:xfrm>
          <a:off x="2880361" y="1470660"/>
          <a:ext cx="3688079" cy="3864605"/>
        </p:xfrm>
        <a:graphic>
          <a:graphicData uri="http://schemas.openxmlformats.org/drawingml/2006/table">
            <a:tbl>
              <a:tblPr firstRow="1" bandRow="1">
                <a:tableStyleId>{5C22544A-7EE6-4342-B048-85BDC9FD1C3A}</a:tableStyleId>
              </a:tblPr>
              <a:tblGrid>
                <a:gridCol w="1467548"/>
                <a:gridCol w="2220531"/>
              </a:tblGrid>
              <a:tr h="352106">
                <a:tc>
                  <a:txBody>
                    <a:bodyPr/>
                    <a:lstStyle/>
                    <a:p>
                      <a:endParaRPr lang="sv-SE" dirty="0"/>
                    </a:p>
                  </a:txBody>
                  <a:tcPr/>
                </a:tc>
                <a:tc>
                  <a:txBody>
                    <a:bodyPr/>
                    <a:lstStyle/>
                    <a:p>
                      <a:pPr algn="ctr"/>
                      <a:r>
                        <a:rPr lang="en-US" dirty="0" smtClean="0"/>
                        <a:t>NOSG</a:t>
                      </a:r>
                      <a:r>
                        <a:rPr lang="en-US" baseline="0" dirty="0" smtClean="0"/>
                        <a:t> Design</a:t>
                      </a:r>
                      <a:endParaRPr lang="sv-SE" dirty="0"/>
                    </a:p>
                  </a:txBody>
                  <a:tcPr/>
                </a:tc>
              </a:tr>
              <a:tr h="614295">
                <a:tc>
                  <a:txBody>
                    <a:bodyPr/>
                    <a:lstStyle/>
                    <a:p>
                      <a:r>
                        <a:rPr lang="en-US" dirty="0" smtClean="0"/>
                        <a:t>Performance</a:t>
                      </a:r>
                      <a:r>
                        <a:rPr lang="en-US" baseline="0" dirty="0" smtClean="0"/>
                        <a:t> (signal)</a:t>
                      </a:r>
                      <a:endParaRPr lang="sv-SE" dirty="0"/>
                    </a:p>
                  </a:txBody>
                  <a:tcPr/>
                </a:tc>
                <a:tc>
                  <a:txBody>
                    <a:bodyPr/>
                    <a:lstStyle/>
                    <a:p>
                      <a:pPr algn="ctr"/>
                      <a:r>
                        <a:rPr lang="en-US" sz="1600" dirty="0" smtClean="0">
                          <a:latin typeface="Arial"/>
                          <a:cs typeface="Arial"/>
                        </a:rPr>
                        <a:t>̴ 2 x CSPEC</a:t>
                      </a:r>
                      <a:endParaRPr lang="sv-SE" sz="1600" dirty="0"/>
                    </a:p>
                  </a:txBody>
                  <a:tcPr/>
                </a:tc>
              </a:tr>
              <a:tr h="1023825">
                <a:tc>
                  <a:txBody>
                    <a:bodyPr/>
                    <a:lstStyle/>
                    <a:p>
                      <a:r>
                        <a:rPr lang="en-US" dirty="0" smtClean="0"/>
                        <a:t>Cost</a:t>
                      </a:r>
                      <a:endParaRPr lang="sv-SE" dirty="0"/>
                    </a:p>
                  </a:txBody>
                  <a:tcPr/>
                </a:tc>
                <a:tc>
                  <a:txBody>
                    <a:bodyPr/>
                    <a:lstStyle/>
                    <a:p>
                      <a:pPr algn="ctr"/>
                      <a:r>
                        <a:rPr lang="en-US" sz="1600" dirty="0" smtClean="0">
                          <a:latin typeface="Arial"/>
                          <a:cs typeface="Arial"/>
                        </a:rPr>
                        <a:t>̴ 0.7 - </a:t>
                      </a:r>
                      <a:r>
                        <a:rPr lang="en-US" sz="1600" dirty="0" smtClean="0">
                          <a:latin typeface="Arial" panose="020B0604020202020204" pitchFamily="34" charset="0"/>
                          <a:cs typeface="Arial" panose="020B0604020202020204" pitchFamily="34" charset="0"/>
                        </a:rPr>
                        <a:t>0.8 x CSPEC coating surface, lower shielding costs (low m)</a:t>
                      </a:r>
                      <a:endParaRPr lang="sv-SE" sz="1600" dirty="0">
                        <a:latin typeface="Arial" panose="020B0604020202020204" pitchFamily="34" charset="0"/>
                        <a:cs typeface="Arial" panose="020B0604020202020204" pitchFamily="34" charset="0"/>
                      </a:endParaRPr>
                    </a:p>
                  </a:txBody>
                  <a:tcPr/>
                </a:tc>
              </a:tr>
              <a:tr h="877565">
                <a:tc>
                  <a:txBody>
                    <a:bodyPr/>
                    <a:lstStyle/>
                    <a:p>
                      <a:r>
                        <a:rPr lang="en-US" dirty="0" smtClean="0"/>
                        <a:t>Other</a:t>
                      </a:r>
                      <a:endParaRPr lang="sv-SE" dirty="0"/>
                    </a:p>
                  </a:txBody>
                  <a:tcPr/>
                </a:tc>
                <a:tc>
                  <a:txBody>
                    <a:bodyPr/>
                    <a:lstStyle/>
                    <a:p>
                      <a:pPr algn="ctr"/>
                      <a:r>
                        <a:rPr lang="en-US" sz="1600" i="0" dirty="0" smtClean="0">
                          <a:latin typeface="Arial" panose="020B0604020202020204" pitchFamily="34" charset="0"/>
                          <a:cs typeface="Arial" panose="020B0604020202020204" pitchFamily="34" charset="0"/>
                        </a:rPr>
                        <a:t>Low</a:t>
                      </a:r>
                      <a:r>
                        <a:rPr lang="en-US" sz="1600" i="0" baseline="0" dirty="0" smtClean="0">
                          <a:latin typeface="Arial" panose="020B0604020202020204" pitchFamily="34" charset="0"/>
                          <a:cs typeface="Arial" panose="020B0604020202020204" pitchFamily="34" charset="0"/>
                        </a:rPr>
                        <a:t> complexity, many straight and exchangeable parts</a:t>
                      </a:r>
                      <a:endParaRPr lang="sv-SE" sz="1600" i="0" dirty="0">
                        <a:latin typeface="Arial" panose="020B0604020202020204" pitchFamily="34" charset="0"/>
                        <a:cs typeface="Arial" panose="020B0604020202020204" pitchFamily="34" charset="0"/>
                      </a:endParaRPr>
                    </a:p>
                  </a:txBody>
                  <a:tcPr/>
                </a:tc>
              </a:tr>
              <a:tr h="789808">
                <a:tc>
                  <a:txBody>
                    <a:bodyPr/>
                    <a:lstStyle/>
                    <a:p>
                      <a:r>
                        <a:rPr lang="en-US" dirty="0" smtClean="0"/>
                        <a:t>High</a:t>
                      </a:r>
                      <a:r>
                        <a:rPr lang="en-US" baseline="0" dirty="0" smtClean="0"/>
                        <a:t> energy background (from Target)</a:t>
                      </a:r>
                      <a:endParaRPr lang="sv-SE" dirty="0"/>
                    </a:p>
                  </a:txBody>
                  <a:tcPr/>
                </a:tc>
                <a:tc>
                  <a:txBody>
                    <a:bodyPr/>
                    <a:lstStyle/>
                    <a:p>
                      <a:pPr algn="ctr"/>
                      <a:r>
                        <a:rPr lang="en-US" sz="1600" i="0" dirty="0" smtClean="0">
                          <a:latin typeface="Arial" panose="020B0604020202020204" pitchFamily="34" charset="0"/>
                          <a:cs typeface="Arial" panose="020B0604020202020204" pitchFamily="34" charset="0"/>
                        </a:rPr>
                        <a:t>?????</a:t>
                      </a:r>
                      <a:endParaRPr lang="sv-SE" sz="1600" i="0" dirty="0">
                        <a:latin typeface="Arial" panose="020B0604020202020204" pitchFamily="34" charset="0"/>
                        <a:cs typeface="Arial" panose="020B0604020202020204" pitchFamily="34" charset="0"/>
                      </a:endParaRPr>
                    </a:p>
                  </a:txBody>
                  <a:tcPr/>
                </a:tc>
              </a:tr>
            </a:tbl>
          </a:graphicData>
        </a:graphic>
      </p:graphicFrame>
      <p:sp>
        <p:nvSpPr>
          <p:cNvPr id="4" name="Slide Number Placeholder 3"/>
          <p:cNvSpPr>
            <a:spLocks noGrp="1"/>
          </p:cNvSpPr>
          <p:nvPr>
            <p:ph type="sldNum" sz="quarter" idx="12"/>
          </p:nvPr>
        </p:nvSpPr>
        <p:spPr/>
        <p:txBody>
          <a:bodyPr/>
          <a:lstStyle/>
          <a:p>
            <a:fld id="{551115BC-487E-4422-894C-CB7CD3E79223}" type="slidenum">
              <a:rPr lang="en-GB" smtClean="0"/>
              <a:t>6</a:t>
            </a:fld>
            <a:endParaRPr lang="en-GB"/>
          </a:p>
        </p:txBody>
      </p:sp>
      <p:sp>
        <p:nvSpPr>
          <p:cNvPr id="7" name="Content Placeholder 4"/>
          <p:cNvSpPr txBox="1">
            <a:spLocks/>
          </p:cNvSpPr>
          <p:nvPr/>
        </p:nvSpPr>
        <p:spPr>
          <a:xfrm>
            <a:off x="457200" y="5364480"/>
            <a:ext cx="8229600" cy="11430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2800" kern="1200" baseline="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Is vertical bending reduce the high energy background in a higher degree than horizontal?</a:t>
            </a:r>
          </a:p>
          <a:p>
            <a:r>
              <a:rPr lang="en-US" dirty="0" smtClean="0"/>
              <a:t>How much in order to outweigh the benefits of the NOSG design?</a:t>
            </a:r>
            <a:endParaRPr lang="sv-SE" dirty="0"/>
          </a:p>
        </p:txBody>
      </p:sp>
    </p:spTree>
    <p:extLst>
      <p:ext uri="{BB962C8B-B14F-4D97-AF65-F5344CB8AC3E}">
        <p14:creationId xmlns:p14="http://schemas.microsoft.com/office/powerpoint/2010/main" val="4971187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Substrate lifetime calculations</a:t>
            </a:r>
            <a:endParaRPr lang="sv-SE" dirty="0"/>
          </a:p>
        </p:txBody>
      </p:sp>
      <p:sp>
        <p:nvSpPr>
          <p:cNvPr id="3" name="Content Placeholder 2"/>
          <p:cNvSpPr>
            <a:spLocks noGrp="1"/>
          </p:cNvSpPr>
          <p:nvPr>
            <p:ph idx="1"/>
          </p:nvPr>
        </p:nvSpPr>
        <p:spPr/>
        <p:txBody>
          <a:bodyPr>
            <a:normAutofit/>
          </a:bodyPr>
          <a:lstStyle/>
          <a:p>
            <a:r>
              <a:rPr lang="en-US" dirty="0" smtClean="0"/>
              <a:t>The use of </a:t>
            </a:r>
            <a:r>
              <a:rPr lang="en-US" dirty="0" err="1" smtClean="0"/>
              <a:t>borofloat</a:t>
            </a:r>
            <a:r>
              <a:rPr lang="en-US" dirty="0" smtClean="0"/>
              <a:t> has the advantage of lower  fabrication costs and helps the early procurement strategy the team wants to follow</a:t>
            </a:r>
          </a:p>
          <a:p>
            <a:r>
              <a:rPr lang="en-US" dirty="0" smtClean="0"/>
              <a:t>However, the risk of using </a:t>
            </a:r>
            <a:r>
              <a:rPr lang="en-US" dirty="0" err="1" smtClean="0"/>
              <a:t>borofloat</a:t>
            </a:r>
            <a:r>
              <a:rPr lang="en-US" dirty="0" smtClean="0"/>
              <a:t> may have very important consequences (substitution of long sections of guide if lifetime estimations are too optimistic)</a:t>
            </a:r>
          </a:p>
          <a:p>
            <a:r>
              <a:rPr lang="en-US" dirty="0" smtClean="0"/>
              <a:t>There will be a report to define lifetime requirements and failure modes before summertime (ESS-TUM)</a:t>
            </a:r>
            <a:endParaRPr lang="en-US" dirty="0" smtClean="0"/>
          </a:p>
          <a:p>
            <a:endParaRPr lang="en-US" dirty="0" smtClean="0"/>
          </a:p>
        </p:txBody>
      </p:sp>
      <p:sp>
        <p:nvSpPr>
          <p:cNvPr id="4" name="Slide Number Placeholder 3"/>
          <p:cNvSpPr>
            <a:spLocks noGrp="1"/>
          </p:cNvSpPr>
          <p:nvPr>
            <p:ph type="sldNum" sz="quarter" idx="12"/>
          </p:nvPr>
        </p:nvSpPr>
        <p:spPr/>
        <p:txBody>
          <a:bodyPr/>
          <a:lstStyle/>
          <a:p>
            <a:fld id="{551115BC-487E-4422-894C-CB7CD3E79223}" type="slidenum">
              <a:rPr lang="en-GB" noProof="0" smtClean="0"/>
              <a:t>7</a:t>
            </a:fld>
            <a:endParaRPr lang="en-GB" noProof="0"/>
          </a:p>
        </p:txBody>
      </p:sp>
    </p:spTree>
    <p:extLst>
      <p:ext uri="{BB962C8B-B14F-4D97-AF65-F5344CB8AC3E}">
        <p14:creationId xmlns:p14="http://schemas.microsoft.com/office/powerpoint/2010/main" val="907748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sv-SE" dirty="0"/>
          </a:p>
        </p:txBody>
      </p:sp>
      <p:sp>
        <p:nvSpPr>
          <p:cNvPr id="3" name="Content Placeholder 2"/>
          <p:cNvSpPr>
            <a:spLocks noGrp="1"/>
          </p:cNvSpPr>
          <p:nvPr>
            <p:ph idx="1"/>
          </p:nvPr>
        </p:nvSpPr>
        <p:spPr/>
        <p:txBody>
          <a:bodyPr>
            <a:normAutofit/>
          </a:bodyPr>
          <a:lstStyle/>
          <a:p>
            <a:r>
              <a:rPr lang="en-US" dirty="0" smtClean="0"/>
              <a:t>We present a guide design that has advantages of higher flux delivered, lower cost (direct and associated) and lower complexity. The difference on fast neutron suppression with the guide have to be quantified in order to make a decision.</a:t>
            </a:r>
          </a:p>
          <a:p>
            <a:r>
              <a:rPr lang="en-US" dirty="0" smtClean="0"/>
              <a:t>The use of </a:t>
            </a:r>
            <a:r>
              <a:rPr lang="en-US" dirty="0" err="1" smtClean="0"/>
              <a:t>borofloat</a:t>
            </a:r>
            <a:r>
              <a:rPr lang="en-US" dirty="0" smtClean="0"/>
              <a:t> has construction cost savings and an important strategic advantage (fabrication of optics in-house), but it </a:t>
            </a:r>
            <a:r>
              <a:rPr lang="en-US" dirty="0" smtClean="0"/>
              <a:t>may carry</a:t>
            </a:r>
            <a:r>
              <a:rPr lang="en-US" dirty="0" smtClean="0"/>
              <a:t> </a:t>
            </a:r>
            <a:r>
              <a:rPr lang="en-US" dirty="0" smtClean="0"/>
              <a:t>a risk that has important consequences, and should be added in the risk registry of the project. </a:t>
            </a:r>
          </a:p>
          <a:p>
            <a:endParaRPr lang="sv-SE" dirty="0"/>
          </a:p>
        </p:txBody>
      </p:sp>
      <p:sp>
        <p:nvSpPr>
          <p:cNvPr id="4" name="Slide Number Placeholder 3"/>
          <p:cNvSpPr>
            <a:spLocks noGrp="1"/>
          </p:cNvSpPr>
          <p:nvPr>
            <p:ph type="sldNum" sz="quarter" idx="12"/>
          </p:nvPr>
        </p:nvSpPr>
        <p:spPr/>
        <p:txBody>
          <a:bodyPr/>
          <a:lstStyle/>
          <a:p>
            <a:fld id="{551115BC-487E-4422-894C-CB7CD3E79223}" type="slidenum">
              <a:rPr lang="en-GB" noProof="0" smtClean="0"/>
              <a:t>8</a:t>
            </a:fld>
            <a:endParaRPr lang="en-GB" noProof="0"/>
          </a:p>
        </p:txBody>
      </p:sp>
    </p:spTree>
    <p:extLst>
      <p:ext uri="{BB962C8B-B14F-4D97-AF65-F5344CB8AC3E}">
        <p14:creationId xmlns:p14="http://schemas.microsoft.com/office/powerpoint/2010/main" val="281013275"/>
      </p:ext>
    </p:extLst>
  </p:cSld>
  <p:clrMapOvr>
    <a:masterClrMapping/>
  </p:clrMapOvr>
  <p:timing>
    <p:tnLst>
      <p:par>
        <p:cTn id="1" dur="indefinite" restart="never" nodeType="tmRoot"/>
      </p:par>
    </p:tnLst>
  </p:timing>
</p:sld>
</file>

<file path=ppt/theme/theme1.xml><?xml version="1.0" encoding="utf-8"?>
<a:theme xmlns:a="http://schemas.openxmlformats.org/drawingml/2006/main" name="Chess Core Power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resentation5" id="{B44B2280-2390-4D03-8D38-6C24B0BAA245}" vid="{0B7C071A-F5F7-47CF-A93A-F42DBF6073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Chess Core Powerpoint</Template>
  <TotalTime>773</TotalTime>
  <Words>558</Words>
  <Application>Microsoft Office PowerPoint</Application>
  <PresentationFormat>On-screen Show (4:3)</PresentationFormat>
  <Paragraphs>75</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Chess Core Powerpoint</vt:lpstr>
      <vt:lpstr>Optics review of C-SPEC</vt:lpstr>
      <vt:lpstr>Overview of the review</vt:lpstr>
      <vt:lpstr>Assessment of alternative guide design</vt:lpstr>
      <vt:lpstr>Assessment of alternative guide design </vt:lpstr>
      <vt:lpstr>Assessment of alternative guide design </vt:lpstr>
      <vt:lpstr>Assessment of alternative guide design </vt:lpstr>
      <vt:lpstr>Substrate lifetime calculations</vt:lpstr>
      <vt:lpstr>Conclusions</vt:lpstr>
    </vt:vector>
  </TitlesOfParts>
  <Company>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Optics review of C-SPEC</dc:title>
  <dc:creator>Damian Martin Rodriguez</dc:creator>
  <cp:lastModifiedBy>Damian Martin Rodriguez</cp:lastModifiedBy>
  <cp:revision>52</cp:revision>
  <dcterms:created xsi:type="dcterms:W3CDTF">2017-02-27T08:40:31Z</dcterms:created>
  <dcterms:modified xsi:type="dcterms:W3CDTF">2017-03-03T13:40:51Z</dcterms:modified>
</cp:coreProperties>
</file>