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123"/>
  </p:notesMasterIdLst>
  <p:handoutMasterIdLst>
    <p:handoutMasterId r:id="rId124"/>
  </p:handoutMasterIdLst>
  <p:sldIdLst>
    <p:sldId id="256" r:id="rId2"/>
    <p:sldId id="532" r:id="rId3"/>
    <p:sldId id="608" r:id="rId4"/>
    <p:sldId id="498" r:id="rId5"/>
    <p:sldId id="497" r:id="rId6"/>
    <p:sldId id="512" r:id="rId7"/>
    <p:sldId id="454" r:id="rId8"/>
    <p:sldId id="530" r:id="rId9"/>
    <p:sldId id="529" r:id="rId10"/>
    <p:sldId id="521" r:id="rId11"/>
    <p:sldId id="592" r:id="rId12"/>
    <p:sldId id="609" r:id="rId13"/>
    <p:sldId id="533" r:id="rId14"/>
    <p:sldId id="537" r:id="rId15"/>
    <p:sldId id="538" r:id="rId16"/>
    <p:sldId id="539" r:id="rId17"/>
    <p:sldId id="540" r:id="rId18"/>
    <p:sldId id="616" r:id="rId19"/>
    <p:sldId id="617" r:id="rId20"/>
    <p:sldId id="695" r:id="rId21"/>
    <p:sldId id="614" r:id="rId22"/>
    <p:sldId id="615" r:id="rId23"/>
    <p:sldId id="621" r:id="rId24"/>
    <p:sldId id="543" r:id="rId25"/>
    <p:sldId id="624" r:id="rId26"/>
    <p:sldId id="544" r:id="rId27"/>
    <p:sldId id="545" r:id="rId28"/>
    <p:sldId id="541" r:id="rId29"/>
    <p:sldId id="542" r:id="rId30"/>
    <p:sldId id="534" r:id="rId31"/>
    <p:sldId id="623" r:id="rId32"/>
    <p:sldId id="572" r:id="rId33"/>
    <p:sldId id="696" r:id="rId34"/>
    <p:sldId id="697" r:id="rId35"/>
    <p:sldId id="578" r:id="rId36"/>
    <p:sldId id="627" r:id="rId37"/>
    <p:sldId id="579" r:id="rId38"/>
    <p:sldId id="581" r:id="rId39"/>
    <p:sldId id="582" r:id="rId40"/>
    <p:sldId id="565" r:id="rId41"/>
    <p:sldId id="692" r:id="rId42"/>
    <p:sldId id="625" r:id="rId43"/>
    <p:sldId id="626" r:id="rId44"/>
    <p:sldId id="566" r:id="rId45"/>
    <p:sldId id="547" r:id="rId46"/>
    <p:sldId id="698" r:id="rId47"/>
    <p:sldId id="632" r:id="rId48"/>
    <p:sldId id="629" r:id="rId49"/>
    <p:sldId id="630" r:id="rId50"/>
    <p:sldId id="656" r:id="rId51"/>
    <p:sldId id="654" r:id="rId52"/>
    <p:sldId id="671" r:id="rId53"/>
    <p:sldId id="675" r:id="rId54"/>
    <p:sldId id="672" r:id="rId55"/>
    <p:sldId id="659" r:id="rId56"/>
    <p:sldId id="678" r:id="rId57"/>
    <p:sldId id="677" r:id="rId58"/>
    <p:sldId id="679" r:id="rId59"/>
    <p:sldId id="660" r:id="rId60"/>
    <p:sldId id="681" r:id="rId61"/>
    <p:sldId id="564" r:id="rId62"/>
    <p:sldId id="689" r:id="rId63"/>
    <p:sldId id="661" r:id="rId64"/>
    <p:sldId id="662" r:id="rId65"/>
    <p:sldId id="583" r:id="rId66"/>
    <p:sldId id="602" r:id="rId67"/>
    <p:sldId id="643" r:id="rId68"/>
    <p:sldId id="644" r:id="rId69"/>
    <p:sldId id="694" r:id="rId70"/>
    <p:sldId id="642" r:id="rId71"/>
    <p:sldId id="637" r:id="rId72"/>
    <p:sldId id="653" r:id="rId73"/>
    <p:sldId id="638" r:id="rId74"/>
    <p:sldId id="641" r:id="rId75"/>
    <p:sldId id="649" r:id="rId76"/>
    <p:sldId id="640" r:id="rId77"/>
    <p:sldId id="691" r:id="rId78"/>
    <p:sldId id="655" r:id="rId79"/>
    <p:sldId id="664" r:id="rId80"/>
    <p:sldId id="693" r:id="rId81"/>
    <p:sldId id="665" r:id="rId82"/>
    <p:sldId id="667" r:id="rId83"/>
    <p:sldId id="668" r:id="rId84"/>
    <p:sldId id="669" r:id="rId85"/>
    <p:sldId id="666" r:id="rId86"/>
    <p:sldId id="663" r:id="rId87"/>
    <p:sldId id="670" r:id="rId88"/>
    <p:sldId id="650" r:id="rId89"/>
    <p:sldId id="682" r:id="rId90"/>
    <p:sldId id="683" r:id="rId91"/>
    <p:sldId id="685" r:id="rId92"/>
    <p:sldId id="620" r:id="rId93"/>
    <p:sldId id="548" r:id="rId94"/>
    <p:sldId id="687" r:id="rId95"/>
    <p:sldId id="549" r:id="rId96"/>
    <p:sldId id="550" r:id="rId97"/>
    <p:sldId id="552" r:id="rId98"/>
    <p:sldId id="585" r:id="rId99"/>
    <p:sldId id="584" r:id="rId100"/>
    <p:sldId id="553" r:id="rId101"/>
    <p:sldId id="554" r:id="rId102"/>
    <p:sldId id="686" r:id="rId103"/>
    <p:sldId id="606" r:id="rId104"/>
    <p:sldId id="699" r:id="rId105"/>
    <p:sldId id="700" r:id="rId106"/>
    <p:sldId id="701" r:id="rId107"/>
    <p:sldId id="702" r:id="rId108"/>
    <p:sldId id="704" r:id="rId109"/>
    <p:sldId id="705" r:id="rId110"/>
    <p:sldId id="557" r:id="rId111"/>
    <p:sldId id="536" r:id="rId112"/>
    <p:sldId id="587" r:id="rId113"/>
    <p:sldId id="590" r:id="rId114"/>
    <p:sldId id="680" r:id="rId115"/>
    <p:sldId id="586" r:id="rId116"/>
    <p:sldId id="588" r:id="rId117"/>
    <p:sldId id="612" r:id="rId118"/>
    <p:sldId id="610" r:id="rId119"/>
    <p:sldId id="613" r:id="rId120"/>
    <p:sldId id="647" r:id="rId121"/>
    <p:sldId id="676" r:id="rId122"/>
  </p:sldIdLst>
  <p:sldSz cx="9144000" cy="6858000" type="screen4x3"/>
  <p:notesSz cx="7099300" cy="10234613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utline" id="{91788BFD-C8DB-4242-A29D-4249E2BD793D}">
          <p14:sldIdLst>
            <p14:sldId id="256"/>
            <p14:sldId id="532"/>
          </p14:sldIdLst>
        </p14:section>
        <p14:section name="ConOps" id="{E6AD95C4-E624-4E74-A64C-050204515ED8}">
          <p14:sldIdLst>
            <p14:sldId id="608"/>
            <p14:sldId id="498"/>
            <p14:sldId id="497"/>
            <p14:sldId id="512"/>
            <p14:sldId id="454"/>
            <p14:sldId id="530"/>
            <p14:sldId id="529"/>
          </p14:sldIdLst>
        </p14:section>
        <p14:section name="Project scope" id="{043B1093-6324-4821-80A3-82B4FD69AFD5}">
          <p14:sldIdLst>
            <p14:sldId id="521"/>
            <p14:sldId id="592"/>
            <p14:sldId id="609"/>
          </p14:sldIdLst>
        </p14:section>
        <p14:section name="Overview of T-REX layout" id="{58255794-B629-4E34-BF2E-9FC6AC901AE2}">
          <p14:sldIdLst>
            <p14:sldId id="533"/>
            <p14:sldId id="537"/>
            <p14:sldId id="538"/>
            <p14:sldId id="539"/>
            <p14:sldId id="540"/>
            <p14:sldId id="616"/>
            <p14:sldId id="617"/>
            <p14:sldId id="695"/>
            <p14:sldId id="614"/>
            <p14:sldId id="615"/>
            <p14:sldId id="621"/>
          </p14:sldIdLst>
        </p14:section>
        <p14:section name="SySReq" id="{68BE113D-0570-49A4-8680-A8CF6C4753E5}">
          <p14:sldIdLst>
            <p14:sldId id="543"/>
            <p14:sldId id="624"/>
            <p14:sldId id="544"/>
            <p14:sldId id="545"/>
            <p14:sldId id="541"/>
            <p14:sldId id="542"/>
            <p14:sldId id="534"/>
            <p14:sldId id="623"/>
          </p14:sldIdLst>
        </p14:section>
        <p14:section name="Interfaces" id="{3652F5B1-AD8A-45F9-A95E-6980A3EA216B}">
          <p14:sldIdLst>
            <p14:sldId id="572"/>
            <p14:sldId id="696"/>
            <p14:sldId id="697"/>
            <p14:sldId id="578"/>
            <p14:sldId id="627"/>
            <p14:sldId id="579"/>
            <p14:sldId id="581"/>
            <p14:sldId id="582"/>
            <p14:sldId id="565"/>
            <p14:sldId id="692"/>
            <p14:sldId id="625"/>
            <p14:sldId id="626"/>
            <p14:sldId id="566"/>
            <p14:sldId id="547"/>
            <p14:sldId id="698"/>
            <p14:sldId id="632"/>
            <p14:sldId id="629"/>
            <p14:sldId id="630"/>
            <p14:sldId id="656"/>
          </p14:sldIdLst>
        </p14:section>
        <p14:section name="key components and areas" id="{E1291A86-2F4E-4857-9D01-C6C562EDDC59}">
          <p14:sldIdLst>
            <p14:sldId id="654"/>
            <p14:sldId id="671"/>
            <p14:sldId id="675"/>
            <p14:sldId id="672"/>
            <p14:sldId id="659"/>
            <p14:sldId id="678"/>
            <p14:sldId id="677"/>
            <p14:sldId id="679"/>
            <p14:sldId id="660"/>
            <p14:sldId id="681"/>
            <p14:sldId id="564"/>
            <p14:sldId id="689"/>
            <p14:sldId id="661"/>
            <p14:sldId id="662"/>
            <p14:sldId id="583"/>
            <p14:sldId id="602"/>
            <p14:sldId id="643"/>
            <p14:sldId id="644"/>
            <p14:sldId id="694"/>
            <p14:sldId id="642"/>
            <p14:sldId id="637"/>
            <p14:sldId id="653"/>
            <p14:sldId id="638"/>
            <p14:sldId id="641"/>
            <p14:sldId id="649"/>
            <p14:sldId id="640"/>
            <p14:sldId id="691"/>
            <p14:sldId id="655"/>
            <p14:sldId id="664"/>
            <p14:sldId id="693"/>
            <p14:sldId id="665"/>
            <p14:sldId id="667"/>
            <p14:sldId id="668"/>
            <p14:sldId id="669"/>
            <p14:sldId id="666"/>
            <p14:sldId id="663"/>
            <p14:sldId id="670"/>
          </p14:sldIdLst>
        </p14:section>
        <p14:section name="performance 2MW" id="{4AD75E08-94C0-4EDA-B179-F9966EA93D7B}">
          <p14:sldIdLst>
            <p14:sldId id="650"/>
            <p14:sldId id="682"/>
            <p14:sldId id="683"/>
            <p14:sldId id="685"/>
          </p14:sldIdLst>
        </p14:section>
        <p14:section name="Life cycle" id="{84BCB880-E3D8-47BB-870E-19780403D764}">
          <p14:sldIdLst>
            <p14:sldId id="620"/>
            <p14:sldId id="548"/>
            <p14:sldId id="687"/>
            <p14:sldId id="549"/>
            <p14:sldId id="550"/>
            <p14:sldId id="552"/>
            <p14:sldId id="585"/>
            <p14:sldId id="584"/>
            <p14:sldId id="553"/>
            <p14:sldId id="554"/>
            <p14:sldId id="686"/>
            <p14:sldId id="606"/>
            <p14:sldId id="699"/>
            <p14:sldId id="700"/>
            <p14:sldId id="701"/>
            <p14:sldId id="702"/>
            <p14:sldId id="704"/>
            <p14:sldId id="705"/>
          </p14:sldIdLst>
        </p14:section>
        <p14:section name="Reviews" id="{9BDD5B01-FF79-4ACE-AE07-B8509DFE6C4B}">
          <p14:sldIdLst>
            <p14:sldId id="557"/>
            <p14:sldId id="536"/>
            <p14:sldId id="587"/>
            <p14:sldId id="590"/>
            <p14:sldId id="680"/>
            <p14:sldId id="586"/>
            <p14:sldId id="588"/>
          </p14:sldIdLst>
        </p14:section>
        <p14:section name="spare" id="{EADAA30D-EE32-4C43-837B-E7EF9A2E0B4E}">
          <p14:sldIdLst>
            <p14:sldId id="612"/>
            <p14:sldId id="610"/>
            <p14:sldId id="613"/>
            <p14:sldId id="647"/>
            <p14:sldId id="6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olini" initials="v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2058"/>
    <a:srgbClr val="EAEFF7"/>
    <a:srgbClr val="E6E6E6"/>
    <a:srgbClr val="FFE955"/>
    <a:srgbClr val="F1D61E"/>
    <a:srgbClr val="EFDD18"/>
    <a:srgbClr val="F1DE0B"/>
    <a:srgbClr val="ECF10E"/>
    <a:srgbClr val="EEE00E"/>
    <a:srgbClr val="E3E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90" autoAdjust="0"/>
    <p:restoredTop sz="95803" autoAdjust="0"/>
  </p:normalViewPr>
  <p:slideViewPr>
    <p:cSldViewPr>
      <p:cViewPr>
        <p:scale>
          <a:sx n="100" d="100"/>
          <a:sy n="100" d="100"/>
        </p:scale>
        <p:origin x="648" y="376"/>
      </p:cViewPr>
      <p:guideLst>
        <p:guide orient="horz" pos="2112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3234" y="-8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notesMaster" Target="notesMasters/notesMaster1.xml"/><Relationship Id="rId124" Type="http://schemas.openxmlformats.org/officeDocument/2006/relationships/handoutMaster" Target="handoutMasters/handoutMaster1.xml"/><Relationship Id="rId125" Type="http://schemas.openxmlformats.org/officeDocument/2006/relationships/commentAuthors" Target="commentAuthors.xml"/><Relationship Id="rId126" Type="http://schemas.openxmlformats.org/officeDocument/2006/relationships/presProps" Target="presProps.xml"/><Relationship Id="rId127" Type="http://schemas.openxmlformats.org/officeDocument/2006/relationships/viewProps" Target="viewProps.xml"/><Relationship Id="rId128" Type="http://schemas.openxmlformats.org/officeDocument/2006/relationships/theme" Target="theme/theme1.xml"/><Relationship Id="rId12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contenuto_desktop_FZJ\ESS%20package%20group\T-REX_phase_1\detectors\benchmark_solid_ang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contenuto_desktop_FZJ\ESS%20package%20group\T-REX_phase_1\detectors\benchmark_solid_angl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contenuto_desktop_FZJ\ESS%20package%20group\T-REX_phase_1\detectors\benchmark_solid_ang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614349045001"/>
          <c:y val="0.159750329497177"/>
          <c:w val="0.737320961593795"/>
          <c:h val="0.681620618712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instrument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2">
                  <a:lumMod val="60000"/>
                  <a:lumOff val="40000"/>
                </a:schemeClr>
              </a:solidFill>
            </c:spPr>
          </c:marker>
          <c:dLbls>
            <c:dLbl>
              <c:idx val="0"/>
              <c:layout>
                <c:manualLayout>
                  <c:x val="-0.00969041616496158"/>
                  <c:y val="0.0318445884861967"/>
                </c:manualLayout>
              </c:layout>
              <c:tx>
                <c:strRef>
                  <c:f>Sheet1!$B$2</c:f>
                  <c:strCache>
                    <c:ptCount val="1"/>
                    <c:pt idx="0">
                      <c:v>AMATERAS</c:v>
                    </c:pt>
                  </c:strCache>
                </c:strRef>
              </c:tx>
              <c:spPr>
                <a:noFill/>
              </c:spPr>
              <c:txPr>
                <a:bodyPr/>
                <a:lstStyle/>
                <a:p>
                  <a:pPr>
                    <a:defRPr sz="1400">
                      <a:latin typeface="Cambria" panose="020405030504060302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999-4215-B5F2-F043C18919A4}"/>
                </c:ext>
                <c:ext xmlns:c15="http://schemas.microsoft.com/office/drawing/2012/chart" uri="{CE6537A1-D6FC-4f65-9D91-7224C49458BB}">
                  <c15:layout>
                    <c:manualLayout>
                      <c:w val="0.23028319315035"/>
                      <c:h val="0.0876353689824291"/>
                    </c:manualLayout>
                  </c15:layout>
                  <c15:dlblFieldTable>
                    <c15:dlblFTEntry>
                      <c15:txfldGUID>{D21E064D-53E5-204A-B743-BD2D86F650EE}</c15:txfldGUID>
                      <c15:f>Sheet1!$B$2</c15:f>
                      <c15:dlblFieldTableCache>
                        <c:ptCount val="1"/>
                        <c:pt idx="0">
                          <c:v>AMATERAS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-0.0371659640320011"/>
                  <c:y val="-0.0226869075816384"/>
                </c:manualLayout>
              </c:layout>
              <c:tx>
                <c:strRef>
                  <c:f>Sheet1!$B$3</c:f>
                  <c:strCache>
                    <c:ptCount val="1"/>
                    <c:pt idx="0">
                      <c:v>4-SEASONS</c:v>
                    </c:pt>
                  </c:strCache>
                </c:strRef>
              </c:tx>
              <c:spPr>
                <a:noFill/>
              </c:spPr>
              <c:txPr>
                <a:bodyPr/>
                <a:lstStyle/>
                <a:p>
                  <a:pPr>
                    <a:defRPr sz="1400">
                      <a:latin typeface="Cambria" panose="020405030504060302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99-4215-B5F2-F043C18919A4}"/>
                </c:ext>
                <c:ext xmlns:c15="http://schemas.microsoft.com/office/drawing/2012/chart" uri="{CE6537A1-D6FC-4f65-9D91-7224C49458BB}">
                  <c15:layout>
                    <c:manualLayout>
                      <c:w val="0.265891700588205"/>
                      <c:h val="0.100021993573585"/>
                    </c:manualLayout>
                  </c15:layout>
                  <c15:dlblFieldTable>
                    <c15:dlblFTEntry>
                      <c15:txfldGUID>{5E066CB3-D0FC-B442-AE3B-668B2A0A175A}</c15:txfldGUID>
                      <c15:f>Sheet1!$B$3</c15:f>
                      <c15:dlblFieldTableCache>
                        <c:ptCount val="1"/>
                        <c:pt idx="0">
                          <c:v>4-SEASONS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0.126119427688218"/>
                  <c:y val="-0.0256214205533753"/>
                </c:manualLayout>
              </c:layout>
              <c:tx>
                <c:strRef>
                  <c:f>Sheet1!$B$4</c:f>
                  <c:strCache>
                    <c:ptCount val="1"/>
                    <c:pt idx="0">
                      <c:v>CNCS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{C4E54C50-FE25-9C40-9D77-3380ABA5DA6F}</c15:txfldGUID>
                      <c15:f>Sheet1!$B$4</c15:f>
                      <c15:dlblFieldTableCache>
                        <c:ptCount val="1"/>
                        <c:pt idx="0">
                          <c:v>CNCS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0.187562225792734"/>
                  <c:y val="-0.0223929325519345"/>
                </c:manualLayout>
              </c:layout>
              <c:tx>
                <c:strRef>
                  <c:f>Sheet1!$B$5</c:f>
                  <c:strCache>
                    <c:ptCount val="1"/>
                    <c:pt idx="0">
                      <c:v>HYSPEC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{1F620F4A-6431-9A45-B6D6-82DA0CAF66AE}</c15:txfldGUID>
                      <c15:f>Sheet1!$B$5</c15:f>
                      <c15:dlblFieldTableCache>
                        <c:ptCount val="1"/>
                        <c:pt idx="0">
                          <c:v>HYSPEC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>
                <c:manualLayout>
                  <c:x val="-0.113184101771478"/>
                  <c:y val="-0.003207974772688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SEQUOIA/MAPS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999-4215-B5F2-F043C18919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39054753604958"/>
                  <c:y val="-0.00641594954537693"/>
                </c:manualLayout>
              </c:layout>
              <c:tx>
                <c:strRef>
                  <c:f>Sheet1!$B$7</c:f>
                  <c:strCache>
                    <c:ptCount val="1"/>
                    <c:pt idx="0">
                      <c:v>ARCS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{16DC22F8-1E50-C046-8035-CA47CE3302AA}</c15:txfldGUID>
                      <c15:f>Sheet1!$B$7</c15:f>
                      <c15:dlblFieldTableCache>
                        <c:ptCount val="1"/>
                        <c:pt idx="0">
                          <c:v>ARCS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999-4215-B5F2-F043C18919A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0161694120283253"/>
                  <c:y val="-0.048119621590327"/>
                </c:manualLayout>
              </c:layout>
              <c:tx>
                <c:strRef>
                  <c:f>Sheet1!$B$9</c:f>
                  <c:strCache>
                    <c:ptCount val="1"/>
                    <c:pt idx="0">
                      <c:v>MERLIN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{8787D368-FAFF-9547-9952-C94687A17EC4}</c15:txfldGUID>
                      <c15:f>Sheet1!$B$9</c15:f>
                      <c15:dlblFieldTableCache>
                        <c:ptCount val="1"/>
                        <c:pt idx="0">
                          <c:v>MERLIN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8"/>
              <c:layout>
                <c:manualLayout>
                  <c:x val="-0.100249030487137"/>
                  <c:y val="-0.0348845873949798"/>
                </c:manualLayout>
              </c:layout>
              <c:tx>
                <c:strRef>
                  <c:f>Sheet1!$B$10</c:f>
                  <c:strCache>
                    <c:ptCount val="1"/>
                    <c:pt idx="0">
                      <c:v>LET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{81044F64-D282-9944-A41E-6070BBE645E4}</c15:txfldGUID>
                      <c15:f>Sheet1!$B$10</c15:f>
                      <c15:dlblFieldTableCache>
                        <c:ptCount val="1"/>
                        <c:pt idx="0">
                          <c:v>LET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9"/>
              <c:layout>
                <c:manualLayout>
                  <c:x val="-0.00323383147918507"/>
                  <c:y val="0.00642908618415851"/>
                </c:manualLayout>
              </c:layout>
              <c:tx>
                <c:strRef>
                  <c:f>Sheet1!$B$11</c:f>
                  <c:strCache>
                    <c:ptCount val="1"/>
                    <c:pt idx="0">
                      <c:v>IN4C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{E0AA2CFB-88F2-F94A-AB9B-110D8B22AC8D}</c15:txfldGUID>
                      <c15:f>Sheet1!$B$11</c15:f>
                      <c15:dlblFieldTableCache>
                        <c:ptCount val="1"/>
                        <c:pt idx="0">
                          <c:v>IN4C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0"/>
              <c:layout>
                <c:manualLayout>
                  <c:x val="-0.113184101771478"/>
                  <c:y val="-0.0126975209926638"/>
                </c:manualLayout>
              </c:layout>
              <c:tx>
                <c:strRef>
                  <c:f>Sheet1!$B$12</c:f>
                  <c:strCache>
                    <c:ptCount val="1"/>
                    <c:pt idx="0">
                      <c:v>IN5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{7DC94781-7F16-FD44-A7EF-845AF610B6DA}</c15:txfldGUID>
                      <c15:f>Sheet1!$B$12</c15:f>
                      <c15:dlblFieldTableCache>
                        <c:ptCount val="1"/>
                        <c:pt idx="0">
                          <c:v>IN5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1"/>
              <c:layout>
                <c:manualLayout>
                  <c:x val="-0.0905472814171821"/>
                  <c:y val="-0.0449116581621634"/>
                </c:manualLayout>
              </c:layout>
              <c:tx>
                <c:strRef>
                  <c:f>Sheet1!$B$13</c:f>
                  <c:strCache>
                    <c:ptCount val="1"/>
                    <c:pt idx="0">
                      <c:v>IN6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999-4215-B5F2-F043C18919A4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{866DCD97-4046-7847-804E-465F6AE6832C}</c15:txfldGUID>
                      <c15:f>Sheet1!$B$13</c15:f>
                      <c15:dlblFieldTableCache>
                        <c:ptCount val="1"/>
                        <c:pt idx="0">
                          <c:v>IN6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Cambria" panose="020405030504060302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Sheet1!$F$2:$F$13</c:f>
              <c:numCache>
                <c:formatCode>General</c:formatCode>
                <c:ptCount val="12"/>
                <c:pt idx="0">
                  <c:v>80.0</c:v>
                </c:pt>
                <c:pt idx="1">
                  <c:v>300.0</c:v>
                </c:pt>
                <c:pt idx="2">
                  <c:v>80.0</c:v>
                </c:pt>
                <c:pt idx="3">
                  <c:v>60.0</c:v>
                </c:pt>
                <c:pt idx="4">
                  <c:v>2000.0</c:v>
                </c:pt>
                <c:pt idx="5">
                  <c:v>1500.0</c:v>
                </c:pt>
                <c:pt idx="6">
                  <c:v>2000.0</c:v>
                </c:pt>
                <c:pt idx="7">
                  <c:v>2000.0</c:v>
                </c:pt>
                <c:pt idx="8">
                  <c:v>30.0</c:v>
                </c:pt>
                <c:pt idx="9">
                  <c:v>100.0</c:v>
                </c:pt>
                <c:pt idx="10">
                  <c:v>25.0</c:v>
                </c:pt>
                <c:pt idx="11">
                  <c:v>4.87</c:v>
                </c:pt>
              </c:numCache>
            </c:numRef>
          </c:xVal>
          <c:yVal>
            <c:numRef>
              <c:f>Sheet1!$M$2:$M$13</c:f>
              <c:numCache>
                <c:formatCode>0.0</c:formatCode>
                <c:ptCount val="12"/>
                <c:pt idx="0">
                  <c:v>10.17863730312947</c:v>
                </c:pt>
                <c:pt idx="1">
                  <c:v>16.10095547310538</c:v>
                </c:pt>
                <c:pt idx="2">
                  <c:v>11.67645302247765</c:v>
                </c:pt>
                <c:pt idx="3">
                  <c:v>9.9419390780668</c:v>
                </c:pt>
                <c:pt idx="4">
                  <c:v>31.06455441969974</c:v>
                </c:pt>
                <c:pt idx="5">
                  <c:v>49.70969539033397</c:v>
                </c:pt>
                <c:pt idx="6">
                  <c:v>31.06455441969974</c:v>
                </c:pt>
                <c:pt idx="7">
                  <c:v>57.39981202988723</c:v>
                </c:pt>
                <c:pt idx="8">
                  <c:v>7.150337977662154</c:v>
                </c:pt>
                <c:pt idx="9">
                  <c:v>12.03125019248511</c:v>
                </c:pt>
                <c:pt idx="10">
                  <c:v>6.417494079726897</c:v>
                </c:pt>
                <c:pt idx="11">
                  <c:v>2.585674181144835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B999-4215-B5F2-F043C18919A4}"/>
            </c:ext>
          </c:extLst>
        </c:ser>
        <c:ser>
          <c:idx val="2"/>
          <c:order val="1"/>
          <c:tx>
            <c:strRef>
              <c:f>Sheet1!$B$17</c:f>
              <c:strCache>
                <c:ptCount val="1"/>
                <c:pt idx="0">
                  <c:v>50%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999-4215-B5F2-F043C18919A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186451380908126"/>
                  <c:y val="0.0220256373869294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>
                        <a:latin typeface="Cambria" panose="02040503050406030204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" panose="02040503050406030204" pitchFamily="18" charset="0"/>
                      </a:rPr>
                      <a:t>Project scope</a:t>
                    </a:r>
                    <a:endParaRPr lang="en-US" sz="1400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mbria" panose="02040503050406030204" pitchFamily="18" charset="0"/>
                    </a:endParaRPr>
                  </a:p>
                </c:rich>
              </c:tx>
              <c:numFmt formatCode="@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999-4215-B5F2-F043C18919A4}"/>
                </c:ext>
                <c:ext xmlns:c15="http://schemas.microsoft.com/office/drawing/2012/chart" uri="{CE6537A1-D6FC-4f65-9D91-7224C49458BB}">
                  <c15:layout>
                    <c:manualLayout>
                      <c:w val="0.326415182310065"/>
                      <c:h val="0.100021993573585"/>
                    </c:manualLayout>
                  </c15:layout>
                </c:ext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  <c:trendlineType val="power"/>
            <c:dispRSqr val="0"/>
            <c:dispEq val="0"/>
          </c:trendline>
          <c:xVal>
            <c:numRef>
              <c:f>Sheet1!$F$17:$F$18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Sheet1!$M$17:$M$18</c:f>
              <c:numCache>
                <c:formatCode>0.0</c:formatCode>
                <c:ptCount val="2"/>
                <c:pt idx="0">
                  <c:v>12.42582176787989</c:v>
                </c:pt>
                <c:pt idx="1">
                  <c:v>1.389249107463802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B999-4215-B5F2-F043C18919A4}"/>
            </c:ext>
          </c:extLst>
        </c:ser>
        <c:ser>
          <c:idx val="3"/>
          <c:order val="2"/>
          <c:tx>
            <c:strRef>
              <c:f>Sheet1!$B$19</c:f>
              <c:strCache>
                <c:ptCount val="1"/>
                <c:pt idx="0">
                  <c:v>cost cat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999-4215-B5F2-F043C18919A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999-4215-B5F2-F043C18919A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Sheet1!$F$19:$F$20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Sheet1!$M$19:$M$20</c:f>
              <c:numCache>
                <c:formatCode>0.0</c:formatCode>
                <c:ptCount val="2"/>
                <c:pt idx="0">
                  <c:v>5.137779454978095</c:v>
                </c:pt>
                <c:pt idx="1">
                  <c:v>0.574421205736642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B999-4215-B5F2-F043C18919A4}"/>
            </c:ext>
          </c:extLst>
        </c:ser>
        <c:ser>
          <c:idx val="1"/>
          <c:order val="3"/>
          <c:tx>
            <c:strRef>
              <c:f>Sheet1!$B$15</c:f>
              <c:strCache>
                <c:ptCount val="1"/>
                <c:pt idx="0">
                  <c:v>full scope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999-4215-B5F2-F043C18919A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5197682437587"/>
                  <c:y val="-0.15069584545784"/>
                </c:manualLayout>
              </c:layout>
              <c:tx>
                <c:rich>
                  <a:bodyPr rot="0"/>
                  <a:lstStyle/>
                  <a:p>
                    <a:pPr>
                      <a:defRPr sz="140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defRPr>
                    </a:pPr>
                    <a:r>
                      <a:rPr lang="en-US" sz="1400">
                        <a:latin typeface="Cambria" panose="02040503050406030204" pitchFamily="18" charset="0"/>
                      </a:rPr>
                      <a:t>Full</a:t>
                    </a:r>
                    <a:r>
                      <a:rPr lang="en-US" sz="1400" baseline="0">
                        <a:latin typeface="Cambria" panose="02040503050406030204" pitchFamily="18" charset="0"/>
                      </a:rPr>
                      <a:t> Scope</a:t>
                    </a:r>
                    <a:endParaRPr lang="en-US" sz="1400">
                      <a:latin typeface="Cambria" panose="020405030504060302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B999-4215-B5F2-F043C18919A4}"/>
                </c:ext>
                <c:ext xmlns:c15="http://schemas.microsoft.com/office/drawing/2012/chart" uri="{CE6537A1-D6FC-4f65-9D91-7224C49458BB}">
                  <c15:layout>
                    <c:manualLayout>
                      <c:w val="0.276726805994342"/>
                      <c:h val="0.1109531897752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400">
                <a:solidFill>
                  <a:schemeClr val="accent2">
                    <a:lumMod val="75000"/>
                  </a:schemeClr>
                </a:solidFill>
              </a:ln>
            </c:spPr>
            <c:trendlineType val="power"/>
            <c:dispRSqr val="0"/>
            <c:dispEq val="0"/>
          </c:trendline>
          <c:xVal>
            <c:numRef>
              <c:f>Sheet1!$F$15:$F$16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Sheet1!$M$15:$M$16</c:f>
              <c:numCache>
                <c:formatCode>0.0</c:formatCode>
                <c:ptCount val="2"/>
                <c:pt idx="0">
                  <c:v>16.71269329765715</c:v>
                </c:pt>
                <c:pt idx="1">
                  <c:v>1.868535915033326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B999-4215-B5F2-F043C1891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52314896"/>
        <c:axId val="-1052311168"/>
      </c:scatterChart>
      <c:valAx>
        <c:axId val="-1052314896"/>
        <c:scaling>
          <c:logBase val="10.0"/>
          <c:orientation val="minMax"/>
          <c:max val="2500.0"/>
          <c:min val="1.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 sz="1800" b="0">
                    <a:latin typeface="Cambria" panose="02040503050406030204" pitchFamily="18" charset="0"/>
                  </a:defRPr>
                </a:pPr>
                <a:r>
                  <a:rPr lang="en-US" sz="1800" b="0">
                    <a:latin typeface="Cambria" panose="02040503050406030204" pitchFamily="18" charset="0"/>
                  </a:rPr>
                  <a:t>E_i max (meV)</a:t>
                </a:r>
              </a:p>
            </c:rich>
          </c:tx>
          <c:layout>
            <c:manualLayout>
              <c:xMode val="edge"/>
              <c:yMode val="edge"/>
              <c:x val="0.379509474349666"/>
              <c:y val="0.919679079137364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600">
                <a:latin typeface="Cambria" panose="02040503050406030204" pitchFamily="18" charset="0"/>
              </a:defRPr>
            </a:pPr>
            <a:endParaRPr lang="en-US"/>
          </a:p>
        </c:txPr>
        <c:crossAx val="-1052311168"/>
        <c:crossesAt val="0.5"/>
        <c:crossBetween val="midCat"/>
      </c:valAx>
      <c:valAx>
        <c:axId val="-1052311168"/>
        <c:scaling>
          <c:logBase val="10.0"/>
          <c:orientation val="minMax"/>
          <c:min val="0.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800" b="0">
                    <a:latin typeface="Cambria" panose="02040503050406030204" pitchFamily="18" charset="0"/>
                  </a:defRPr>
                </a:pPr>
                <a:r>
                  <a:rPr lang="en-US" sz="1800" b="0">
                    <a:latin typeface="Cambria" panose="02040503050406030204" pitchFamily="18" charset="0"/>
                  </a:rPr>
                  <a:t>Q max (Å</a:t>
                </a:r>
                <a:r>
                  <a:rPr lang="en-US" sz="1800" b="0" baseline="30000">
                    <a:latin typeface="Cambria" panose="02040503050406030204" pitchFamily="18" charset="0"/>
                  </a:rPr>
                  <a:t>-1</a:t>
                </a:r>
                <a:r>
                  <a:rPr lang="en-US" sz="1800" b="0">
                    <a:latin typeface="Cambria" panose="020405030504060302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34853815885017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mbria" panose="02040503050406030204" pitchFamily="18" charset="0"/>
              </a:defRPr>
            </a:pPr>
            <a:endParaRPr lang="en-US"/>
          </a:p>
        </c:txPr>
        <c:crossAx val="-10523148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Budget (M€)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31444340706"/>
          <c:y val="0.301609858699169"/>
          <c:w val="0.778973834083451"/>
          <c:h val="0.420577607593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7D-4701-8E57-45AF268C7C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7D-4701-8E57-45AF268C7CA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67D-4701-8E57-45AF268C7CA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7D-4701-8E57-45AF268C7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056649248"/>
        <c:axId val="-1056695696"/>
      </c:barChart>
      <c:catAx>
        <c:axId val="-105664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56695696"/>
        <c:crossesAt val="0.0"/>
        <c:auto val="1"/>
        <c:lblAlgn val="ctr"/>
        <c:lblOffset val="100"/>
        <c:noMultiLvlLbl val="0"/>
      </c:catAx>
      <c:valAx>
        <c:axId val="-1056695696"/>
        <c:scaling>
          <c:orientation val="minMax"/>
          <c:max val="2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accen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56649248"/>
        <c:crosses val="autoZero"/>
        <c:crossBetween val="between"/>
        <c:majorUnit val="1.0"/>
        <c:minorUnit val="0.5"/>
      </c:valAx>
      <c:spPr>
        <a:noFill/>
        <a:ln>
          <a:solidFill>
            <a:schemeClr val="accent1">
              <a:shade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23871367991953"/>
          <c:y val="0.750247006795384"/>
          <c:w val="0.667572618596054"/>
          <c:h val="0.242903678136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614349045001"/>
          <c:y val="0.159750329497177"/>
          <c:w val="0.737320961593795"/>
          <c:h val="0.681620618712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instrument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2">
                  <a:lumMod val="60000"/>
                  <a:lumOff val="40000"/>
                </a:schemeClr>
              </a:solidFill>
            </c:spPr>
          </c:marker>
          <c:dLbls>
            <c:dLbl>
              <c:idx val="0"/>
              <c:layout>
                <c:manualLayout>
                  <c:x val="-0.0291044833126657"/>
                  <c:y val="0.0318445884861967"/>
                </c:manualLayout>
              </c:layout>
              <c:tx>
                <c:strRef>
                  <c:f>Sheet1!$B$2</c:f>
                  <c:strCache>
                    <c:ptCount val="1"/>
                    <c:pt idx="0">
                      <c:v>AMATERAS</c:v>
                    </c:pt>
                  </c:strCache>
                </c:strRef>
              </c:tx>
              <c:spPr>
                <a:noFill/>
              </c:spPr>
              <c:txPr>
                <a:bodyPr/>
                <a:lstStyle/>
                <a:p>
                  <a:pPr>
                    <a:defRPr sz="1100">
                      <a:latin typeface="Cambria" panose="020405030504060302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{9004A0F5-FBC2-7A4C-BF7B-71BD6586FA0C}</c15:txfldGUID>
                      <c15:f>Sheet1!$B$2</c15:f>
                      <c15:dlblFieldTableCache>
                        <c:ptCount val="1"/>
                        <c:pt idx="0">
                          <c:v>AMATERAS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-0.0776119555004418"/>
                  <c:y val="-0.0412668188531624"/>
                </c:manualLayout>
              </c:layout>
              <c:tx>
                <c:strRef>
                  <c:f>Sheet1!$B$3</c:f>
                  <c:strCache>
                    <c:ptCount val="1"/>
                    <c:pt idx="0">
                      <c:v>4-SEASONS</c:v>
                    </c:pt>
                  </c:strCache>
                </c:strRef>
              </c:tx>
              <c:spPr>
                <a:noFill/>
              </c:spPr>
              <c:txPr>
                <a:bodyPr/>
                <a:lstStyle/>
                <a:p>
                  <a:pPr>
                    <a:defRPr sz="1100">
                      <a:latin typeface="Cambria" panose="020405030504060302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{E3872385-D055-3840-88D6-361AA72B0ED9}</c15:txfldGUID>
                      <c15:f>Sheet1!$B$3</c15:f>
                      <c15:dlblFieldTableCache>
                        <c:ptCount val="1"/>
                        <c:pt idx="0">
                          <c:v>4-SEASONS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0.126119427688218"/>
                  <c:y val="-0.0256214205533753"/>
                </c:manualLayout>
              </c:layout>
              <c:tx>
                <c:strRef>
                  <c:f>Sheet1!$B$4</c:f>
                  <c:strCache>
                    <c:ptCount val="1"/>
                    <c:pt idx="0">
                      <c:v>CNCS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{3C5DD1F5-8F87-CD4E-87EE-FB68C85AC211}</c15:txfldGUID>
                      <c15:f>Sheet1!$B$4</c15:f>
                      <c15:dlblFieldTableCache>
                        <c:ptCount val="1"/>
                        <c:pt idx="0">
                          <c:v>CNCS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0.187562225792734"/>
                  <c:y val="-0.0223929325519345"/>
                </c:manualLayout>
              </c:layout>
              <c:tx>
                <c:strRef>
                  <c:f>Sheet1!$B$5</c:f>
                  <c:strCache>
                    <c:ptCount val="1"/>
                    <c:pt idx="0">
                      <c:v>HYSPEC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{2D1D7065-2FE5-DB4F-BE74-9DA2EDB24952}</c15:txfldGUID>
                      <c15:f>Sheet1!$B$5</c15:f>
                      <c15:dlblFieldTableCache>
                        <c:ptCount val="1"/>
                        <c:pt idx="0">
                          <c:v>HYSPEC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>
                <c:manualLayout>
                  <c:x val="-0.113184101771478"/>
                  <c:y val="-0.003207974772688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SEQUOIA/MAPS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2A0-4821-A0C8-97A3D3B740D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39054753604958"/>
                  <c:y val="-0.00641594954537693"/>
                </c:manualLayout>
              </c:layout>
              <c:tx>
                <c:strRef>
                  <c:f>Sheet1!$B$7</c:f>
                  <c:strCache>
                    <c:ptCount val="1"/>
                    <c:pt idx="0">
                      <c:v>ARCS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{C00B5EA9-54E8-EA42-A386-ECAB1CC660B0}</c15:txfldGUID>
                      <c15:f>Sheet1!$B$7</c15:f>
                      <c15:dlblFieldTableCache>
                        <c:ptCount val="1"/>
                        <c:pt idx="0">
                          <c:v>ARCS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2A0-4821-A0C8-97A3D3B740D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0161694120283253"/>
                  <c:y val="-0.048119621590327"/>
                </c:manualLayout>
              </c:layout>
              <c:tx>
                <c:strRef>
                  <c:f>Sheet1!$B$9</c:f>
                  <c:strCache>
                    <c:ptCount val="1"/>
                    <c:pt idx="0">
                      <c:v>MERLIN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{E2D80C97-F0D9-F54D-8D50-82E7F372D43A}</c15:txfldGUID>
                      <c15:f>Sheet1!$B$9</c15:f>
                      <c15:dlblFieldTableCache>
                        <c:ptCount val="1"/>
                        <c:pt idx="0">
                          <c:v>MERLIN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8"/>
              <c:layout>
                <c:manualLayout>
                  <c:x val="-0.100249030487137"/>
                  <c:y val="-0.0348845873949798"/>
                </c:manualLayout>
              </c:layout>
              <c:tx>
                <c:strRef>
                  <c:f>Sheet1!$B$10</c:f>
                  <c:strCache>
                    <c:ptCount val="1"/>
                    <c:pt idx="0">
                      <c:v>LET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{588CDA52-3EFC-B549-BF03-51996C21662F}</c15:txfldGUID>
                      <c15:f>Sheet1!$B$10</c15:f>
                      <c15:dlblFieldTableCache>
                        <c:ptCount val="1"/>
                        <c:pt idx="0">
                          <c:v>LET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9"/>
              <c:layout>
                <c:manualLayout>
                  <c:x val="-0.00323383147918507"/>
                  <c:y val="0.00642908618415851"/>
                </c:manualLayout>
              </c:layout>
              <c:tx>
                <c:strRef>
                  <c:f>Sheet1!$B$11</c:f>
                  <c:strCache>
                    <c:ptCount val="1"/>
                    <c:pt idx="0">
                      <c:v>IN4C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{C87A2B25-0219-654B-839C-F64BBFC227A7}</c15:txfldGUID>
                      <c15:f>Sheet1!$B$11</c15:f>
                      <c15:dlblFieldTableCache>
                        <c:ptCount val="1"/>
                        <c:pt idx="0">
                          <c:v>IN4C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0"/>
              <c:layout>
                <c:manualLayout>
                  <c:x val="-0.113184101771478"/>
                  <c:y val="-0.0126975209926638"/>
                </c:manualLayout>
              </c:layout>
              <c:tx>
                <c:strRef>
                  <c:f>Sheet1!$B$12</c:f>
                  <c:strCache>
                    <c:ptCount val="1"/>
                    <c:pt idx="0">
                      <c:v>IN5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{F0A0FF51-D74E-C74B-ABC7-C82F7C07DFB5}</c15:txfldGUID>
                      <c15:f>Sheet1!$B$12</c15:f>
                      <c15:dlblFieldTableCache>
                        <c:ptCount val="1"/>
                        <c:pt idx="0">
                          <c:v>IN5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1"/>
              <c:layout>
                <c:manualLayout>
                  <c:x val="-0.0905472814171821"/>
                  <c:y val="-0.0449116581621634"/>
                </c:manualLayout>
              </c:layout>
              <c:tx>
                <c:strRef>
                  <c:f>Sheet1!$B$13</c:f>
                  <c:strCache>
                    <c:ptCount val="1"/>
                    <c:pt idx="0">
                      <c:v>IN6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2A0-4821-A0C8-97A3D3B740DC}"/>
                </c:ex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{1633C3CD-03B1-294A-B0BC-80CEFCD7CC7D}</c15:txfldGUID>
                      <c15:f>Sheet1!$B$13</c15:f>
                      <c15:dlblFieldTableCache>
                        <c:ptCount val="1"/>
                        <c:pt idx="0">
                          <c:v>IN6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mbria" panose="020405030504060302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Sheet1!$F$2:$F$13</c:f>
              <c:numCache>
                <c:formatCode>General</c:formatCode>
                <c:ptCount val="12"/>
                <c:pt idx="0">
                  <c:v>80.0</c:v>
                </c:pt>
                <c:pt idx="1">
                  <c:v>300.0</c:v>
                </c:pt>
                <c:pt idx="2">
                  <c:v>80.0</c:v>
                </c:pt>
                <c:pt idx="3">
                  <c:v>60.0</c:v>
                </c:pt>
                <c:pt idx="4">
                  <c:v>2000.0</c:v>
                </c:pt>
                <c:pt idx="5">
                  <c:v>1500.0</c:v>
                </c:pt>
                <c:pt idx="6">
                  <c:v>2000.0</c:v>
                </c:pt>
                <c:pt idx="7">
                  <c:v>2000.0</c:v>
                </c:pt>
                <c:pt idx="8">
                  <c:v>30.0</c:v>
                </c:pt>
                <c:pt idx="9">
                  <c:v>100.0</c:v>
                </c:pt>
                <c:pt idx="10">
                  <c:v>25.0</c:v>
                </c:pt>
                <c:pt idx="11">
                  <c:v>4.87</c:v>
                </c:pt>
              </c:numCache>
            </c:numRef>
          </c:xVal>
          <c:yVal>
            <c:numRef>
              <c:f>Sheet1!$M$2:$M$13</c:f>
              <c:numCache>
                <c:formatCode>0.0</c:formatCode>
                <c:ptCount val="12"/>
                <c:pt idx="0">
                  <c:v>10.17863730312947</c:v>
                </c:pt>
                <c:pt idx="1">
                  <c:v>16.10095547310538</c:v>
                </c:pt>
                <c:pt idx="2">
                  <c:v>11.67645302247765</c:v>
                </c:pt>
                <c:pt idx="3">
                  <c:v>9.9419390780668</c:v>
                </c:pt>
                <c:pt idx="4">
                  <c:v>31.06455441969974</c:v>
                </c:pt>
                <c:pt idx="5">
                  <c:v>49.70969539033397</c:v>
                </c:pt>
                <c:pt idx="6">
                  <c:v>31.06455441969974</c:v>
                </c:pt>
                <c:pt idx="7">
                  <c:v>57.39981202988723</c:v>
                </c:pt>
                <c:pt idx="8">
                  <c:v>7.150337977662154</c:v>
                </c:pt>
                <c:pt idx="9">
                  <c:v>12.03125019248511</c:v>
                </c:pt>
                <c:pt idx="10">
                  <c:v>6.417494079726897</c:v>
                </c:pt>
                <c:pt idx="11">
                  <c:v>2.585674181144835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B2A0-4821-A0C8-97A3D3B740DC}"/>
            </c:ext>
          </c:extLst>
        </c:ser>
        <c:ser>
          <c:idx val="2"/>
          <c:order val="1"/>
          <c:tx>
            <c:strRef>
              <c:f>Sheet1!$B$16</c:f>
              <c:strCache>
                <c:ptCount val="1"/>
                <c:pt idx="0">
                  <c:v>50%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2A0-4821-A0C8-97A3D3B740D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0671345298234424"/>
                  <c:y val="-0.0051682148288053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Project scope</a:t>
                    </a:r>
                    <a:endPara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2A0-4821-A0C8-97A3D3B740DC}"/>
                </c:ext>
                <c:ext xmlns:c15="http://schemas.microsoft.com/office/drawing/2012/chart" uri="{CE6537A1-D6FC-4f65-9D91-7224C49458BB}">
                  <c15:layout>
                    <c:manualLayout>
                      <c:w val="0.305252365905053"/>
                      <c:h val="0.0927427723670354"/>
                    </c:manualLayout>
                  </c15:layout>
                </c:ext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mbria" panose="0204050305040603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  <c:trendlineType val="power"/>
            <c:dispRSqr val="0"/>
            <c:dispEq val="0"/>
          </c:trendline>
          <c:xVal>
            <c:numRef>
              <c:f>Sheet1!$F$16:$F$17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Sheet1!$M$16:$M$17</c:f>
              <c:numCache>
                <c:formatCode>0.0</c:formatCode>
                <c:ptCount val="2"/>
                <c:pt idx="0">
                  <c:v>12.42582176787989</c:v>
                </c:pt>
                <c:pt idx="1">
                  <c:v>1.389249107463802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B2A0-4821-A0C8-97A3D3B740DC}"/>
            </c:ext>
          </c:extLst>
        </c:ser>
        <c:ser>
          <c:idx val="3"/>
          <c:order val="2"/>
          <c:tx>
            <c:strRef>
              <c:f>Sheet1!$B$18</c:f>
              <c:strCache>
                <c:ptCount val="1"/>
                <c:pt idx="0">
                  <c:v>cost cat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xVal>
            <c:numRef>
              <c:f>Sheet1!$F$18:$F$19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Sheet1!$M$18:$M$19</c:f>
              <c:numCache>
                <c:formatCode>0.0</c:formatCode>
                <c:ptCount val="2"/>
                <c:pt idx="0">
                  <c:v>5.137779454978095</c:v>
                </c:pt>
                <c:pt idx="1">
                  <c:v>0.574421205736642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B2A0-4821-A0C8-97A3D3B740DC}"/>
            </c:ext>
          </c:extLst>
        </c:ser>
        <c:ser>
          <c:idx val="1"/>
          <c:order val="3"/>
          <c:tx>
            <c:strRef>
              <c:f>Sheet1!$B$14</c:f>
              <c:strCache>
                <c:ptCount val="1"/>
                <c:pt idx="0">
                  <c:v>full scope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2A0-4821-A0C8-97A3D3B740D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314818486880481"/>
                  <c:y val="-0.144728102093241"/>
                </c:manualLayout>
              </c:layout>
              <c:tx>
                <c:rich>
                  <a:bodyPr rot="0"/>
                  <a:lstStyle/>
                  <a:p>
                    <a:pPr>
                      <a:defRPr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defRPr>
                    </a:pPr>
                    <a:r>
                      <a:rPr lang="en-US">
                        <a:latin typeface="Cambria" panose="02040503050406030204" pitchFamily="18" charset="0"/>
                      </a:rPr>
                      <a:t>Full</a:t>
                    </a:r>
                    <a:r>
                      <a:rPr lang="en-US" baseline="0">
                        <a:latin typeface="Cambria" panose="02040503050406030204" pitchFamily="18" charset="0"/>
                      </a:rPr>
                      <a:t> Scope</a:t>
                    </a:r>
                    <a:endParaRPr lang="en-US">
                      <a:latin typeface="Cambria" panose="020405030504060302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B2A0-4821-A0C8-97A3D3B740D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400">
                <a:solidFill>
                  <a:schemeClr val="accent2">
                    <a:lumMod val="75000"/>
                  </a:schemeClr>
                </a:solidFill>
              </a:ln>
            </c:spPr>
            <c:trendlineType val="power"/>
            <c:dispRSqr val="0"/>
            <c:dispEq val="0"/>
          </c:trendline>
          <c:xVal>
            <c:numRef>
              <c:f>Sheet1!$F$14:$F$15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Sheet1!$M$14:$M$15</c:f>
              <c:numCache>
                <c:formatCode>0.0</c:formatCode>
                <c:ptCount val="2"/>
                <c:pt idx="0">
                  <c:v>16.71269329765715</c:v>
                </c:pt>
                <c:pt idx="1">
                  <c:v>1.868535915033326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B2A0-4821-A0C8-97A3D3B74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51979616"/>
        <c:axId val="-1051976272"/>
      </c:scatterChart>
      <c:valAx>
        <c:axId val="-1051979616"/>
        <c:scaling>
          <c:logBase val="10.0"/>
          <c:orientation val="minMax"/>
          <c:max val="2500.0"/>
          <c:min val="1.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 sz="1600" b="0">
                    <a:latin typeface="Cambria" panose="02040503050406030204" pitchFamily="18" charset="0"/>
                  </a:defRPr>
                </a:pPr>
                <a:r>
                  <a:rPr lang="en-US" sz="1600" b="0">
                    <a:latin typeface="Cambria" panose="02040503050406030204" pitchFamily="18" charset="0"/>
                  </a:rPr>
                  <a:t>E_i max (meV)</a:t>
                </a:r>
              </a:p>
            </c:rich>
          </c:tx>
          <c:layout>
            <c:manualLayout>
              <c:xMode val="edge"/>
              <c:yMode val="edge"/>
              <c:x val="0.475589919612552"/>
              <c:y val="0.907292379285807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>
                <a:latin typeface="Cambria" panose="02040503050406030204" pitchFamily="18" charset="0"/>
              </a:defRPr>
            </a:pPr>
            <a:endParaRPr lang="en-US"/>
          </a:p>
        </c:txPr>
        <c:crossAx val="-1051976272"/>
        <c:crossesAt val="0.5"/>
        <c:crossBetween val="midCat"/>
      </c:valAx>
      <c:valAx>
        <c:axId val="-1051976272"/>
        <c:scaling>
          <c:logBase val="10.0"/>
          <c:orientation val="minMax"/>
          <c:min val="0.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600" b="0">
                    <a:latin typeface="Cambria" panose="02040503050406030204" pitchFamily="18" charset="0"/>
                  </a:defRPr>
                </a:pPr>
                <a:r>
                  <a:rPr lang="en-US" sz="1600" b="0">
                    <a:latin typeface="Cambria" panose="02040503050406030204" pitchFamily="18" charset="0"/>
                  </a:rPr>
                  <a:t>Q max (Å</a:t>
                </a:r>
                <a:r>
                  <a:rPr lang="en-US" sz="1600" b="0" baseline="30000">
                    <a:latin typeface="Cambria" panose="02040503050406030204" pitchFamily="18" charset="0"/>
                  </a:rPr>
                  <a:t>-1</a:t>
                </a:r>
                <a:r>
                  <a:rPr lang="en-US" sz="1600" b="0">
                    <a:latin typeface="Cambria" panose="020405030504060302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0341332185789984"/>
              <c:y val="0.32686155997498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mbria" panose="02040503050406030204" pitchFamily="18" charset="0"/>
              </a:defRPr>
            </a:pPr>
            <a:endParaRPr lang="en-US"/>
          </a:p>
        </c:txPr>
        <c:crossAx val="-10519796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614349045001"/>
          <c:y val="0.159750329497177"/>
          <c:w val="0.737320961593795"/>
          <c:h val="0.681620618712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instrument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2">
                  <a:lumMod val="60000"/>
                  <a:lumOff val="40000"/>
                </a:schemeClr>
              </a:solidFill>
            </c:spPr>
          </c:marker>
          <c:dLbls>
            <c:dLbl>
              <c:idx val="0"/>
              <c:layout>
                <c:manualLayout>
                  <c:x val="-0.00969041616496158"/>
                  <c:y val="0.0318445884861967"/>
                </c:manualLayout>
              </c:layout>
              <c:tx>
                <c:strRef>
                  <c:f>Sheet1!$B$2</c:f>
                  <c:strCache>
                    <c:ptCount val="1"/>
                    <c:pt idx="0">
                      <c:v>AMATERAS</c:v>
                    </c:pt>
                  </c:strCache>
                </c:strRef>
              </c:tx>
              <c:spPr>
                <a:noFill/>
              </c:spPr>
              <c:txPr>
                <a:bodyPr/>
                <a:lstStyle/>
                <a:p>
                  <a:pPr>
                    <a:defRPr sz="1100"/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4D0-4348-BAC1-708A496B4E78}"/>
                </c:ext>
                <c:ext xmlns:c15="http://schemas.microsoft.com/office/drawing/2012/chart" uri="{CE6537A1-D6FC-4f65-9D91-7224C49458BB}">
                  <c15:layout>
                    <c:manualLayout>
                      <c:w val="0.23028319315035"/>
                      <c:h val="0.0876353689824291"/>
                    </c:manualLayout>
                  </c15:layout>
                  <c15:dlblFieldTable>
                    <c15:dlblFTEntry>
                      <c15:txfldGUID>{A5FC6C98-705C-5E4C-878C-A75359200C45}</c15:txfldGUID>
                      <c15:f>Sheet1!$B$2</c15:f>
                      <c15:dlblFieldTableCache>
                        <c:ptCount val="1"/>
                        <c:pt idx="0">
                          <c:v>AMATERAS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-0.0371659640320011"/>
                  <c:y val="-0.0226869075816384"/>
                </c:manualLayout>
              </c:layout>
              <c:tx>
                <c:strRef>
                  <c:f>Sheet1!$B$3</c:f>
                  <c:strCache>
                    <c:ptCount val="1"/>
                    <c:pt idx="0">
                      <c:v>4-SEASONS</c:v>
                    </c:pt>
                  </c:strCache>
                </c:strRef>
              </c:tx>
              <c:spPr>
                <a:noFill/>
              </c:spPr>
              <c:txPr>
                <a:bodyPr/>
                <a:lstStyle/>
                <a:p>
                  <a:pPr>
                    <a:defRPr sz="1100"/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4D0-4348-BAC1-708A496B4E78}"/>
                </c:ext>
                <c:ext xmlns:c15="http://schemas.microsoft.com/office/drawing/2012/chart" uri="{CE6537A1-D6FC-4f65-9D91-7224C49458BB}">
                  <c15:layout>
                    <c:manualLayout>
                      <c:w val="0.265891700588205"/>
                      <c:h val="0.100021993573585"/>
                    </c:manualLayout>
                  </c15:layout>
                  <c15:dlblFieldTable>
                    <c15:dlblFTEntry>
                      <c15:txfldGUID>{038BA44D-4942-6A45-A9E5-4F50886FF630}</c15:txfldGUID>
                      <c15:f>Sheet1!$B$3</c15:f>
                      <c15:dlblFieldTableCache>
                        <c:ptCount val="1"/>
                        <c:pt idx="0">
                          <c:v>4-SEASONS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0.126119427688218"/>
                  <c:y val="-0.0256214205533753"/>
                </c:manualLayout>
              </c:layout>
              <c:tx>
                <c:strRef>
                  <c:f>Sheet1!$B$4</c:f>
                  <c:strCache>
                    <c:ptCount val="1"/>
                    <c:pt idx="0">
                      <c:v>CNCS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{8F1EB36E-AFCD-9B43-AB6C-C621671C5666}</c15:txfldGUID>
                      <c15:f>Sheet1!$B$4</c15:f>
                      <c15:dlblFieldTableCache>
                        <c:ptCount val="1"/>
                        <c:pt idx="0">
                          <c:v>CNCS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0.187562225792734"/>
                  <c:y val="-0.0223929325519345"/>
                </c:manualLayout>
              </c:layout>
              <c:tx>
                <c:strRef>
                  <c:f>Sheet1!$B$5</c:f>
                  <c:strCache>
                    <c:ptCount val="1"/>
                    <c:pt idx="0">
                      <c:v>HYSPEC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{754D5727-B0D3-B848-B2B6-C5A5430CB4BD}</c15:txfldGUID>
                      <c15:f>Sheet1!$B$5</c15:f>
                      <c15:dlblFieldTableCache>
                        <c:ptCount val="1"/>
                        <c:pt idx="0">
                          <c:v>HYSPEC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>
                <c:manualLayout>
                  <c:x val="-0.113184101771478"/>
                  <c:y val="-0.003207974772688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SEQUOIA/MAPS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4D0-4348-BAC1-708A496B4E7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39054753604958"/>
                  <c:y val="-0.00641594954537693"/>
                </c:manualLayout>
              </c:layout>
              <c:tx>
                <c:strRef>
                  <c:f>Sheet1!$B$7</c:f>
                  <c:strCache>
                    <c:ptCount val="1"/>
                    <c:pt idx="0">
                      <c:v>ARCS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{A8696DDE-9A2C-A549-82BC-ECC47223805D}</c15:txfldGUID>
                      <c15:f>Sheet1!$B$7</c15:f>
                      <c15:dlblFieldTableCache>
                        <c:ptCount val="1"/>
                        <c:pt idx="0">
                          <c:v>ARCS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4D0-4348-BAC1-708A496B4E7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0161694120283253"/>
                  <c:y val="-0.048119621590327"/>
                </c:manualLayout>
              </c:layout>
              <c:tx>
                <c:strRef>
                  <c:f>Sheet1!$B$9</c:f>
                  <c:strCache>
                    <c:ptCount val="1"/>
                    <c:pt idx="0">
                      <c:v>MERLIN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{A0A28873-8653-C246-9078-DA92524E1DBC}</c15:txfldGUID>
                      <c15:f>Sheet1!$B$9</c15:f>
                      <c15:dlblFieldTableCache>
                        <c:ptCount val="1"/>
                        <c:pt idx="0">
                          <c:v>MERLIN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8"/>
              <c:layout>
                <c:manualLayout>
                  <c:x val="-0.100249030487137"/>
                  <c:y val="-0.0348845873949798"/>
                </c:manualLayout>
              </c:layout>
              <c:tx>
                <c:strRef>
                  <c:f>Sheet1!$B$10</c:f>
                  <c:strCache>
                    <c:ptCount val="1"/>
                    <c:pt idx="0">
                      <c:v>LET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{1CE8569C-4BD5-CA40-BE74-17C1457AED48}</c15:txfldGUID>
                      <c15:f>Sheet1!$B$10</c15:f>
                      <c15:dlblFieldTableCache>
                        <c:ptCount val="1"/>
                        <c:pt idx="0">
                          <c:v>LET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9"/>
              <c:layout>
                <c:manualLayout>
                  <c:x val="-0.00323383147918507"/>
                  <c:y val="0.00642908618415851"/>
                </c:manualLayout>
              </c:layout>
              <c:tx>
                <c:strRef>
                  <c:f>Sheet1!$B$11</c:f>
                  <c:strCache>
                    <c:ptCount val="1"/>
                    <c:pt idx="0">
                      <c:v>IN4C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{2D90014A-2FB5-B54F-A1BA-9AA4EB1DAB74}</c15:txfldGUID>
                      <c15:f>Sheet1!$B$11</c15:f>
                      <c15:dlblFieldTableCache>
                        <c:ptCount val="1"/>
                        <c:pt idx="0">
                          <c:v>IN4C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0"/>
              <c:layout>
                <c:manualLayout>
                  <c:x val="-0.113184101771478"/>
                  <c:y val="-0.0126975209926638"/>
                </c:manualLayout>
              </c:layout>
              <c:tx>
                <c:strRef>
                  <c:f>Sheet1!$B$12</c:f>
                  <c:strCache>
                    <c:ptCount val="1"/>
                    <c:pt idx="0">
                      <c:v>IN5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{84481269-483F-9446-BA6D-90B02D7F2333}</c15:txfldGUID>
                      <c15:f>Sheet1!$B$12</c15:f>
                      <c15:dlblFieldTableCache>
                        <c:ptCount val="1"/>
                        <c:pt idx="0">
                          <c:v>IN5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1"/>
              <c:layout>
                <c:manualLayout>
                  <c:x val="-0.0905472814171821"/>
                  <c:y val="-0.0449116581621634"/>
                </c:manualLayout>
              </c:layout>
              <c:tx>
                <c:strRef>
                  <c:f>Sheet1!$B$13</c:f>
                  <c:strCache>
                    <c:ptCount val="1"/>
                    <c:pt idx="0">
                      <c:v>IN6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4D0-4348-BAC1-708A496B4E78}"/>
                </c:ext>
                <c:ext xmlns:c15="http://schemas.microsoft.com/office/drawing/2012/chart" uri="{CE6537A1-D6FC-4f65-9D91-7224C49458BB}">
                  <c15:dlblFieldTable>
                    <c15:dlblFTEntry>
                      <c15:txfldGUID>{8490D36B-7118-3C49-A106-768789446024}</c15:txfldGUID>
                      <c15:f>Sheet1!$B$13</c15:f>
                      <c15:dlblFieldTableCache>
                        <c:ptCount val="1"/>
                        <c:pt idx="0">
                          <c:v>IN6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Sheet1!$F$2:$F$13</c:f>
              <c:numCache>
                <c:formatCode>General</c:formatCode>
                <c:ptCount val="12"/>
                <c:pt idx="0">
                  <c:v>80.0</c:v>
                </c:pt>
                <c:pt idx="1">
                  <c:v>300.0</c:v>
                </c:pt>
                <c:pt idx="2">
                  <c:v>80.0</c:v>
                </c:pt>
                <c:pt idx="3">
                  <c:v>60.0</c:v>
                </c:pt>
                <c:pt idx="4">
                  <c:v>2000.0</c:v>
                </c:pt>
                <c:pt idx="5">
                  <c:v>1500.0</c:v>
                </c:pt>
                <c:pt idx="6">
                  <c:v>2000.0</c:v>
                </c:pt>
                <c:pt idx="7">
                  <c:v>2000.0</c:v>
                </c:pt>
                <c:pt idx="8">
                  <c:v>30.0</c:v>
                </c:pt>
                <c:pt idx="9">
                  <c:v>100.0</c:v>
                </c:pt>
                <c:pt idx="10">
                  <c:v>25.0</c:v>
                </c:pt>
                <c:pt idx="11">
                  <c:v>4.87</c:v>
                </c:pt>
              </c:numCache>
            </c:numRef>
          </c:xVal>
          <c:yVal>
            <c:numRef>
              <c:f>Sheet1!$M$2:$M$13</c:f>
              <c:numCache>
                <c:formatCode>0.0</c:formatCode>
                <c:ptCount val="12"/>
                <c:pt idx="0">
                  <c:v>10.17863730312947</c:v>
                </c:pt>
                <c:pt idx="1">
                  <c:v>16.10095547310538</c:v>
                </c:pt>
                <c:pt idx="2">
                  <c:v>11.67645302247765</c:v>
                </c:pt>
                <c:pt idx="3">
                  <c:v>9.9419390780668</c:v>
                </c:pt>
                <c:pt idx="4">
                  <c:v>31.06455441969974</c:v>
                </c:pt>
                <c:pt idx="5">
                  <c:v>49.70969539033397</c:v>
                </c:pt>
                <c:pt idx="6">
                  <c:v>31.06455441969974</c:v>
                </c:pt>
                <c:pt idx="7">
                  <c:v>57.39981202988723</c:v>
                </c:pt>
                <c:pt idx="8">
                  <c:v>7.150337977662154</c:v>
                </c:pt>
                <c:pt idx="9">
                  <c:v>12.03125019248511</c:v>
                </c:pt>
                <c:pt idx="10">
                  <c:v>6.417494079726897</c:v>
                </c:pt>
                <c:pt idx="11">
                  <c:v>2.585674181144835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D4D0-4348-BAC1-708A496B4E78}"/>
            </c:ext>
          </c:extLst>
        </c:ser>
        <c:ser>
          <c:idx val="2"/>
          <c:order val="1"/>
          <c:tx>
            <c:strRef>
              <c:f>Sheet1!$B$17</c:f>
              <c:strCache>
                <c:ptCount val="1"/>
                <c:pt idx="0">
                  <c:v>50%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4D0-4348-BAC1-708A496B4E7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45244458009946"/>
                  <c:y val="0.02202551547133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Day 1</a:t>
                    </a:r>
                    <a:endPara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D4D0-4348-BAC1-708A496B4E78}"/>
                </c:ext>
                <c:ext xmlns:c15="http://schemas.microsoft.com/office/drawing/2012/chart" uri="{CE6537A1-D6FC-4f65-9D91-7224C49458BB}"/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  <c:trendlineType val="power"/>
            <c:dispRSqr val="0"/>
            <c:dispEq val="0"/>
          </c:trendline>
          <c:xVal>
            <c:numRef>
              <c:f>Sheet1!$F$17:$F$18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Sheet1!$M$17:$M$18</c:f>
              <c:numCache>
                <c:formatCode>0.0</c:formatCode>
                <c:ptCount val="2"/>
                <c:pt idx="0">
                  <c:v>12.42582176787989</c:v>
                </c:pt>
                <c:pt idx="1">
                  <c:v>1.389249107463802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D4D0-4348-BAC1-708A496B4E78}"/>
            </c:ext>
          </c:extLst>
        </c:ser>
        <c:ser>
          <c:idx val="3"/>
          <c:order val="2"/>
          <c:tx>
            <c:strRef>
              <c:f>Sheet1!$B$19</c:f>
              <c:strCache>
                <c:ptCount val="1"/>
                <c:pt idx="0">
                  <c:v>cost cat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D4D0-4348-BAC1-708A496B4E7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D4D0-4348-BAC1-708A496B4E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Sheet1!$F$19:$F$20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Sheet1!$M$19:$M$20</c:f>
              <c:numCache>
                <c:formatCode>0.0</c:formatCode>
                <c:ptCount val="2"/>
                <c:pt idx="0">
                  <c:v>5.137779454978095</c:v>
                </c:pt>
                <c:pt idx="1">
                  <c:v>0.574421205736642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D4D0-4348-BAC1-708A496B4E78}"/>
            </c:ext>
          </c:extLst>
        </c:ser>
        <c:ser>
          <c:idx val="1"/>
          <c:order val="3"/>
          <c:tx>
            <c:strRef>
              <c:f>Sheet1!$B$15</c:f>
              <c:strCache>
                <c:ptCount val="1"/>
                <c:pt idx="0">
                  <c:v>full scope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D4D0-4348-BAC1-708A496B4E7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873136204967708"/>
                  <c:y val="-0.1475993951371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Full</a:t>
                    </a:r>
                    <a:r>
                      <a:rPr lang="en-US" baseline="0"/>
                      <a:t> Scope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D4D0-4348-BAC1-708A496B4E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400">
                <a:solidFill>
                  <a:schemeClr val="accent2">
                    <a:lumMod val="75000"/>
                  </a:schemeClr>
                </a:solidFill>
              </a:ln>
            </c:spPr>
            <c:trendlineType val="power"/>
            <c:dispRSqr val="0"/>
            <c:dispEq val="0"/>
          </c:trendline>
          <c:xVal>
            <c:numRef>
              <c:f>Sheet1!$F$15:$F$16</c:f>
              <c:numCache>
                <c:formatCode>General</c:formatCode>
                <c:ptCount val="2"/>
                <c:pt idx="0">
                  <c:v>160.0</c:v>
                </c:pt>
                <c:pt idx="1">
                  <c:v>2.0</c:v>
                </c:pt>
              </c:numCache>
            </c:numRef>
          </c:xVal>
          <c:yVal>
            <c:numRef>
              <c:f>Sheet1!$M$15:$M$16</c:f>
              <c:numCache>
                <c:formatCode>0.0</c:formatCode>
                <c:ptCount val="2"/>
                <c:pt idx="0">
                  <c:v>16.71269329765715</c:v>
                </c:pt>
                <c:pt idx="1">
                  <c:v>1.868535915033326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D4D0-4348-BAC1-708A496B4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23328256"/>
        <c:axId val="-1023324496"/>
      </c:scatterChart>
      <c:valAx>
        <c:axId val="-1023328256"/>
        <c:scaling>
          <c:logBase val="10.0"/>
          <c:orientation val="minMax"/>
          <c:max val="2500.0"/>
          <c:min val="1.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E_i max (meV)</a:t>
                </a:r>
              </a:p>
            </c:rich>
          </c:tx>
          <c:layout>
            <c:manualLayout>
              <c:xMode val="edge"/>
              <c:yMode val="edge"/>
              <c:x val="0.475589919612552"/>
              <c:y val="0.907292379285807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crossAx val="-1023324496"/>
        <c:crossesAt val="0.5"/>
        <c:crossBetween val="midCat"/>
      </c:valAx>
      <c:valAx>
        <c:axId val="-1023324496"/>
        <c:scaling>
          <c:logBase val="10.0"/>
          <c:orientation val="minMax"/>
          <c:min val="0.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/>
                  <a:t>Q max (Å</a:t>
                </a:r>
                <a:r>
                  <a:rPr lang="en-US" sz="1400" b="0" baseline="30000"/>
                  <a:t>-1</a:t>
                </a:r>
                <a:r>
                  <a:rPr lang="en-US" sz="1400" b="0"/>
                  <a:t>)</a:t>
                </a:r>
              </a:p>
            </c:rich>
          </c:tx>
          <c:layout>
            <c:manualLayout>
              <c:xMode val="edge"/>
              <c:yMode val="edge"/>
              <c:x val="0.0341332185789984"/>
              <c:y val="0.32686155997498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crossAx val="-102332825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5025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5025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3DA438EA-2705-8949-AF4D-A26069E0726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230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C8366365-8126-574F-A03E-2E5A60E20E7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819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EAAF69-E81C-F244-907F-CE9BACFCACC0}" type="slidenum">
              <a:rPr lang="de-DE"/>
              <a:pPr eaLnBrk="1" hangingPunct="1"/>
              <a:t>1</a:t>
            </a:fld>
            <a:endParaRPr lang="de-D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 e02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slides e01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208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LoS</a:t>
            </a:r>
            <a:endParaRPr lang="en-US" dirty="0" smtClean="0"/>
          </a:p>
          <a:p>
            <a:r>
              <a:rPr lang="en-US" dirty="0" smtClean="0"/>
              <a:t>axis</a:t>
            </a:r>
          </a:p>
          <a:p>
            <a:r>
              <a:rPr lang="en-US" dirty="0" smtClean="0"/>
              <a:t>piling corridor</a:t>
            </a:r>
          </a:p>
          <a:p>
            <a:r>
              <a:rPr lang="en-US" dirty="0" smtClean="0"/>
              <a:t>ESS standard</a:t>
            </a:r>
          </a:p>
          <a:p>
            <a:r>
              <a:rPr lang="en-US" dirty="0" smtClean="0"/>
              <a:t>robust</a:t>
            </a:r>
            <a:r>
              <a:rPr lang="en-US" baseline="0" dirty="0" smtClean="0"/>
              <a:t> design</a:t>
            </a:r>
          </a:p>
          <a:p>
            <a:endParaRPr lang="en-US" baseline="0" dirty="0" smtClean="0"/>
          </a:p>
          <a:p>
            <a:r>
              <a:rPr lang="en-US" dirty="0" smtClean="0"/>
              <a:t>m-index optimal for cost and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323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vitess</a:t>
            </a:r>
            <a:r>
              <a:rPr lang="en-US" baseline="0" dirty="0" smtClean="0"/>
              <a:t> simulation give order of magnitude of neutron losses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substrates lifetime</a:t>
            </a:r>
          </a:p>
          <a:p>
            <a:r>
              <a:rPr lang="en-US" dirty="0" smtClean="0"/>
              <a:t>met 10^19</a:t>
            </a:r>
          </a:p>
          <a:p>
            <a:r>
              <a:rPr lang="en-US" dirty="0" smtClean="0"/>
              <a:t>bk7</a:t>
            </a:r>
            <a:r>
              <a:rPr lang="en-US" baseline="0" dirty="0" smtClean="0"/>
              <a:t> 10^17</a:t>
            </a:r>
          </a:p>
          <a:p>
            <a:r>
              <a:rPr lang="en-US" baseline="0" dirty="0" err="1" smtClean="0"/>
              <a:t>borofloat</a:t>
            </a:r>
            <a:r>
              <a:rPr lang="en-US" baseline="0" dirty="0" smtClean="0"/>
              <a:t> 10^16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409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03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butterfly</a:t>
            </a:r>
            <a:r>
              <a:rPr lang="en-US" baseline="0" dirty="0" smtClean="0"/>
              <a:t> 1 vs butterfly 2</a:t>
            </a:r>
          </a:p>
          <a:p>
            <a:r>
              <a:rPr lang="en-US" baseline="0" dirty="0" smtClean="0"/>
              <a:t>minor changes</a:t>
            </a:r>
          </a:p>
          <a:p>
            <a:r>
              <a:rPr lang="en-US" baseline="0" dirty="0" smtClean="0"/>
              <a:t>accept lower performance in cold range 1-2 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182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Lp</a:t>
            </a:r>
            <a:r>
              <a:rPr lang="en-US" baseline="0" dirty="0" smtClean="0"/>
              <a:t> Lm</a:t>
            </a:r>
          </a:p>
          <a:p>
            <a:r>
              <a:rPr lang="en-US" baseline="0" dirty="0" smtClean="0"/>
              <a:t>PC 4 slits </a:t>
            </a:r>
          </a:p>
          <a:p>
            <a:r>
              <a:rPr lang="en-US" baseline="0" dirty="0" smtClean="0"/>
              <a:t>MC 2 slits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138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restrict presentatio</a:t>
            </a:r>
            <a:r>
              <a:rPr lang="en-US" baseline="0" dirty="0" smtClean="0"/>
              <a:t>n to critical aspects</a:t>
            </a:r>
          </a:p>
          <a:p>
            <a:r>
              <a:rPr lang="en-US" baseline="0" dirty="0" smtClean="0"/>
              <a:t>development for T0 outside</a:t>
            </a:r>
          </a:p>
          <a:p>
            <a:r>
              <a:rPr lang="en-US" baseline="0" dirty="0" smtClean="0"/>
              <a:t>development of FAN integration into ESS</a:t>
            </a:r>
          </a:p>
          <a:p>
            <a:r>
              <a:rPr lang="en-US" baseline="0" dirty="0" smtClean="0"/>
              <a:t>lifetime of carbon fiber disks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577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32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05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90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300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CD0BDF-E88E-4636-B610-5D63F3E36B6F}" type="slidenum">
              <a:rPr lang="de-DE" altLang="en-US"/>
              <a:pPr eaLnBrk="1" hangingPunct="1"/>
              <a:t>39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1365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6974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77328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34097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5D89-830D-4FD3-9520-73FF5E10CB07}" type="datetime4">
              <a:rPr lang="de-DE"/>
              <a:pPr>
                <a:defRPr/>
              </a:pPr>
              <a:t>7. March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EF1F110-EDFA-4F1E-9711-3EDD56A2DE9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24356524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5D89-830D-4FD3-9520-73FF5E10CB07}" type="datetime4">
              <a:rPr lang="de-DE"/>
              <a:pPr>
                <a:defRPr/>
              </a:pPr>
              <a:t>7. March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EF1F110-EDFA-4F1E-9711-3EDD56A2DE9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9625054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5D89-830D-4FD3-9520-73FF5E10CB07}" type="datetime4">
              <a:rPr lang="de-DE"/>
              <a:pPr>
                <a:defRPr/>
              </a:pPr>
              <a:t>7. March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EF1F110-EDFA-4F1E-9711-3EDD56A2DE9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994020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5D89-830D-4FD3-9520-73FF5E10CB07}" type="datetime4">
              <a:rPr lang="de-DE"/>
              <a:pPr>
                <a:defRPr/>
              </a:pPr>
              <a:t>7. March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EF1F110-EDFA-4F1E-9711-3EDD56A2DE9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9335821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>
          <a:xfrm>
            <a:off x="720000" y="2636912"/>
            <a:ext cx="349196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E0E2-F8F2-4CC0-9AA1-68C88186EBFA}" type="datetime4">
              <a:rPr lang="de-DE"/>
              <a:pPr>
                <a:defRPr/>
              </a:pPr>
              <a:t>7. March 2017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DAB27E42-E11A-4861-90C2-12A26DBB611B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5373037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30FA-22FB-4ACD-98B3-C23276824E48}" type="datetime4">
              <a:rPr lang="de-DE"/>
              <a:pPr>
                <a:defRPr/>
              </a:pPr>
              <a:t>7. March 2017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00A802FF-6957-4CE7-90B7-DFB495C8F0C5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3578363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>
          <a:xfrm>
            <a:off x="720000" y="2636912"/>
            <a:ext cx="349196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8C1F-B14F-4236-B8B5-D9F9DD35DB9C}" type="datetime1">
              <a:rPr lang="en-US" smtClean="0"/>
              <a:t>3/7/17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FEAAE-CFAB-4592-BFA9-4DE0F86F87E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673350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796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4100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0980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8529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3437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0822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7635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37520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EEE6-905A-3946-A6A8-79E0BF353FBD}" type="datetime1">
              <a:rPr lang="de-DE" smtClean="0"/>
              <a:t>07.03.17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70C08-FDE1-1645-B049-144CAF695F4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7.emf"/><Relationship Id="rId6" Type="http://schemas.openxmlformats.org/officeDocument/2006/relationships/image" Target="../media/image16.png"/><Relationship Id="rId7" Type="http://schemas.openxmlformats.org/officeDocument/2006/relationships/image" Target="../media/image11.emf"/><Relationship Id="rId8" Type="http://schemas.openxmlformats.org/officeDocument/2006/relationships/image" Target="../media/image26.png"/><Relationship Id="rId9" Type="http://schemas.openxmlformats.org/officeDocument/2006/relationships/image" Target="../media/image8.emf"/><Relationship Id="rId10" Type="http://schemas.openxmlformats.org/officeDocument/2006/relationships/image" Target="../media/image2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image" Target="../media/image34.jpeg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30.png"/><Relationship Id="rId4" Type="http://schemas.microsoft.com/office/2007/relationships/hdphoto" Target="../media/hdphoto1.wdp"/><Relationship Id="rId5" Type="http://schemas.openxmlformats.org/officeDocument/2006/relationships/image" Target="../media/image31.png"/><Relationship Id="rId6" Type="http://schemas.openxmlformats.org/officeDocument/2006/relationships/image" Target="../media/image17.emf"/><Relationship Id="rId7" Type="http://schemas.openxmlformats.org/officeDocument/2006/relationships/image" Target="../media/image32.png"/><Relationship Id="rId8" Type="http://schemas.microsoft.com/office/2007/relationships/hdphoto" Target="../media/hdphoto2.wdp"/><Relationship Id="rId9" Type="http://schemas.openxmlformats.org/officeDocument/2006/relationships/image" Target="../media/image11.emf"/><Relationship Id="rId10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9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emf"/><Relationship Id="rId3" Type="http://schemas.openxmlformats.org/officeDocument/2006/relationships/image" Target="../media/image161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79.png"/><Relationship Id="rId5" Type="http://schemas.openxmlformats.org/officeDocument/2006/relationships/image" Target="../media/image9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eg"/><Relationship Id="rId3" Type="http://schemas.openxmlformats.org/officeDocument/2006/relationships/image" Target="../media/image10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1.emf"/><Relationship Id="rId5" Type="http://schemas.openxmlformats.org/officeDocument/2006/relationships/image" Target="../media/image1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wmf"/><Relationship Id="rId3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5" Type="http://schemas.openxmlformats.org/officeDocument/2006/relationships/image" Target="../media/image16.png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emf"/><Relationship Id="rId3" Type="http://schemas.openxmlformats.org/officeDocument/2006/relationships/image" Target="../media/image127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3.jpeg"/><Relationship Id="rId3" Type="http://schemas.openxmlformats.org/officeDocument/2006/relationships/image" Target="../media/image13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4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png"/><Relationship Id="rId3" Type="http://schemas.openxmlformats.org/officeDocument/2006/relationships/image" Target="../media/image153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384" y="228600"/>
            <a:ext cx="8941232" cy="1371600"/>
          </a:xfrm>
        </p:spPr>
        <p:txBody>
          <a:bodyPr/>
          <a:lstStyle/>
          <a:p>
            <a:pPr eaLnBrk="1" hangingPunct="1"/>
            <a:r>
              <a:rPr lang="en-US" sz="4600" b="1" dirty="0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T-REX Toll Gate 2</a:t>
            </a:r>
            <a:br>
              <a:rPr lang="en-US" sz="4600" b="1" dirty="0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</a:br>
            <a:r>
              <a:rPr lang="en-US" sz="4400" b="1" dirty="0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3200" b="1" dirty="0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ime-of-flight </a:t>
            </a:r>
            <a:r>
              <a:rPr lang="en-US" sz="4400" b="1" dirty="0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3200" b="1" dirty="0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eciprocal </a:t>
            </a:r>
            <a:r>
              <a:rPr lang="en-US" sz="3200" b="1" dirty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space </a:t>
            </a:r>
            <a:r>
              <a:rPr lang="en-US" sz="4400" b="1" dirty="0" err="1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EX</a:t>
            </a:r>
            <a:r>
              <a:rPr lang="en-US" sz="3200" b="1" dirty="0" err="1" smtClean="0">
                <a:latin typeface="Cambria" panose="02040503050406030204" pitchFamily="18" charset="0"/>
                <a:ea typeface="ＭＳ Ｐゴシック" charset="0"/>
                <a:cs typeface="ＭＳ Ｐゴシック" charset="0"/>
              </a:rPr>
              <a:t>plorer</a:t>
            </a:r>
            <a:endParaRPr lang="en-US" sz="6600" dirty="0">
              <a:latin typeface="Cambria" panose="02040503050406030204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6400800"/>
            <a:ext cx="8064500" cy="383597"/>
          </a:xfrm>
        </p:spPr>
        <p:txBody>
          <a:bodyPr/>
          <a:lstStyle/>
          <a:p>
            <a:pPr algn="r" eaLnBrk="1" hangingPunct="1"/>
            <a:r>
              <a:rPr lang="en-US" sz="2000" dirty="0" smtClean="0">
                <a:latin typeface="Cambria" panose="02040503050406030204" pitchFamily="18" charset="0"/>
                <a:cs typeface="Arial" charset="0"/>
              </a:rPr>
              <a:t>Lund, 8</a:t>
            </a:r>
            <a:r>
              <a:rPr lang="en-US" sz="2000" baseline="30000" dirty="0" smtClean="0">
                <a:latin typeface="Cambria" panose="02040503050406030204" pitchFamily="18" charset="0"/>
                <a:cs typeface="Arial" charset="0"/>
              </a:rPr>
              <a:t>th</a:t>
            </a:r>
            <a:r>
              <a:rPr lang="en-US" sz="2000" dirty="0" smtClean="0">
                <a:latin typeface="Cambria" panose="02040503050406030204" pitchFamily="18" charset="0"/>
                <a:cs typeface="Arial" charset="0"/>
              </a:rPr>
              <a:t> March 2017</a:t>
            </a:r>
            <a:endParaRPr lang="en-US" sz="2000" dirty="0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968423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A </a:t>
            </a:r>
            <a:r>
              <a:rPr lang="en-US" sz="2000" dirty="0" err="1" smtClean="0">
                <a:latin typeface="Cambria" panose="02040503050406030204" pitchFamily="18" charset="0"/>
              </a:rPr>
              <a:t>bispectral</a:t>
            </a:r>
            <a:r>
              <a:rPr lang="en-US" sz="2000" dirty="0" smtClean="0">
                <a:latin typeface="Cambria" panose="02040503050406030204" pitchFamily="18" charset="0"/>
              </a:rPr>
              <a:t> chopper spectrometer for 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magnetism, material science and soft matter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3584447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Nicol</a:t>
            </a:r>
            <a:r>
              <a:rPr lang="it-IT" dirty="0" smtClean="0">
                <a:latin typeface="Cambria" panose="02040503050406030204" pitchFamily="18" charset="0"/>
              </a:rPr>
              <a:t>ò Violini, </a:t>
            </a:r>
            <a:r>
              <a:rPr lang="de-DE" dirty="0" smtClean="0">
                <a:latin typeface="Cambria" panose="02040503050406030204" pitchFamily="18" charset="0"/>
              </a:rPr>
              <a:t>Jörg Voigt, Earl Babcock, Zahir Sahli, Günter Kemmerling, Klaus Bussmann, Thomas Brückel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00786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 panose="02040503050406030204" pitchFamily="18" charset="0"/>
              </a:rPr>
              <a:t>Hans Kämmerling, </a:t>
            </a:r>
          </a:p>
          <a:p>
            <a:r>
              <a:rPr lang="de-DE" dirty="0" smtClean="0">
                <a:latin typeface="Cambria" panose="02040503050406030204" pitchFamily="18" charset="0"/>
              </a:rPr>
              <a:t>Achim Heynen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584448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 panose="02040503050406030204" pitchFamily="18" charset="0"/>
              </a:rPr>
              <a:t>Andrea Orecchini, Alessandro Paciaroni, Marco Zanatta, Pietro Tozzi, Francesco Sacchetti 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53353"/>
            <a:ext cx="1417847" cy="576000"/>
          </a:xfrm>
          <a:prstGeom prst="rect">
            <a:avLst/>
          </a:prstGeom>
        </p:spPr>
      </p:pic>
      <p:grpSp>
        <p:nvGrpSpPr>
          <p:cNvPr id="9" name="Gruppo 21"/>
          <p:cNvGrpSpPr>
            <a:grpSpLocks noChangeAspect="1"/>
          </p:cNvGrpSpPr>
          <p:nvPr/>
        </p:nvGrpSpPr>
        <p:grpSpPr>
          <a:xfrm>
            <a:off x="7925270" y="4569331"/>
            <a:ext cx="657898" cy="720000"/>
            <a:chOff x="8198251" y="-7127"/>
            <a:chExt cx="997268" cy="1091405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98251" y="889968"/>
              <a:ext cx="997268" cy="194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/>
            <a:srcRect l="6299"/>
            <a:stretch>
              <a:fillRect/>
            </a:stretch>
          </p:blipFill>
          <p:spPr bwMode="auto">
            <a:xfrm>
              <a:off x="8243807" y="-7127"/>
              <a:ext cx="907262" cy="892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 descr="300dpi_trans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t="8283" r="4188" b="6626"/>
          <a:stretch>
            <a:fillRect/>
          </a:stretch>
        </p:blipFill>
        <p:spPr>
          <a:xfrm>
            <a:off x="374904" y="2981353"/>
            <a:ext cx="1811630" cy="72000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3" name="Picture 4" descr="zur Hauptseit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/>
          <a:stretch/>
        </p:blipFill>
        <p:spPr bwMode="auto">
          <a:xfrm>
            <a:off x="3193691" y="4649238"/>
            <a:ext cx="1387453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86" y="4114800"/>
            <a:ext cx="1505806" cy="1505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8754" b="50499"/>
          <a:stretch/>
        </p:blipFill>
        <p:spPr>
          <a:xfrm>
            <a:off x="1066800" y="762000"/>
            <a:ext cx="2249674" cy="1864895"/>
          </a:xfrm>
          <a:prstGeom prst="rect">
            <a:avLst/>
          </a:prstGeom>
        </p:spPr>
      </p:pic>
      <p:pic>
        <p:nvPicPr>
          <p:cNvPr id="11" name="Picture 10" descr="Cobaltate_ILL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8383" r="50752" b="17299"/>
          <a:stretch/>
        </p:blipFill>
        <p:spPr>
          <a:xfrm>
            <a:off x="5435458" y="533400"/>
            <a:ext cx="1803542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002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T-REX “Full scope” Science Cloud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4" name="Picture 3" descr="Paciaroni - Vibrational Collective Dynamics of Dry Proteins in the THz Region - J Phys Chem B (2012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6" t="34066" r="13732" b="55661"/>
          <a:stretch/>
        </p:blipFill>
        <p:spPr>
          <a:xfrm>
            <a:off x="6875373" y="4114800"/>
            <a:ext cx="2235206" cy="14039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14919" t="1808" b="5425"/>
          <a:stretch>
            <a:fillRect/>
          </a:stretch>
        </p:blipFill>
        <p:spPr bwMode="auto">
          <a:xfrm>
            <a:off x="6400800" y="5486400"/>
            <a:ext cx="210110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a806144a.pd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0" t="60069" r="6992" b="26101"/>
          <a:stretch/>
        </p:blipFill>
        <p:spPr>
          <a:xfrm>
            <a:off x="2667000" y="5486400"/>
            <a:ext cx="2880000" cy="1287084"/>
          </a:xfrm>
          <a:prstGeom prst="rect">
            <a:avLst/>
          </a:prstGeom>
        </p:spPr>
      </p:pic>
      <p:pic>
        <p:nvPicPr>
          <p:cNvPr id="8" name="Picture 19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79400"/>
            <a:ext cx="2160000" cy="174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2" descr="PhysRevLett.106.207201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228600" y="2579400"/>
            <a:ext cx="1765892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78348"/>
            <a:ext cx="1800000" cy="181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33" descr="nature09902-f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75" y="1192800"/>
            <a:ext cx="14756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2.large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2160000" cy="167466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59497" y="3591223"/>
            <a:ext cx="1458665" cy="159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7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100</a:t>
            </a:fld>
            <a:endParaRPr lang="en-US"/>
          </a:p>
        </p:txBody>
      </p:sp>
      <p:grpSp>
        <p:nvGrpSpPr>
          <p:cNvPr id="5" name="Group 251"/>
          <p:cNvGrpSpPr>
            <a:grpSpLocks/>
          </p:cNvGrpSpPr>
          <p:nvPr/>
        </p:nvGrpSpPr>
        <p:grpSpPr bwMode="auto">
          <a:xfrm>
            <a:off x="1457325" y="1871024"/>
            <a:ext cx="7000875" cy="3689633"/>
            <a:chOff x="599" y="-121"/>
            <a:chExt cx="735" cy="340"/>
          </a:xfrm>
        </p:grpSpPr>
        <p:sp>
          <p:nvSpPr>
            <p:cNvPr id="6" name="Rectangle 293"/>
            <p:cNvSpPr>
              <a:spLocks noChangeArrowheads="1"/>
            </p:cNvSpPr>
            <p:nvPr/>
          </p:nvSpPr>
          <p:spPr bwMode="auto">
            <a:xfrm>
              <a:off x="666" y="17"/>
              <a:ext cx="668" cy="202"/>
            </a:xfrm>
            <a:prstGeom prst="rect">
              <a:avLst/>
            </a:prstGeom>
            <a:solidFill>
              <a:srgbClr val="FFFFFF"/>
            </a:solidFill>
            <a:ln w="1">
              <a:solidFill>
                <a:srgbClr val="44444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8" name="Rectangle 291" descr="Thu 30/06/22"/>
            <p:cNvSpPr>
              <a:spLocks noChangeArrowheads="1"/>
            </p:cNvSpPr>
            <p:nvPr/>
          </p:nvSpPr>
          <p:spPr bwMode="auto">
            <a:xfrm>
              <a:off x="1199" y="-27"/>
              <a:ext cx="135" cy="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Finish</a:t>
              </a: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06/22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1" name="Rectangle 278" descr="Half 2, 2019"/>
            <p:cNvSpPr>
              <a:spLocks noChangeArrowheads="1"/>
            </p:cNvSpPr>
            <p:nvPr/>
          </p:nvSpPr>
          <p:spPr bwMode="auto">
            <a:xfrm>
              <a:off x="666" y="-26"/>
              <a:ext cx="64" cy="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Half 2, 2019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2" name="Freeform 277"/>
            <p:cNvSpPr>
              <a:spLocks noChangeArrowheads="1"/>
            </p:cNvSpPr>
            <p:nvPr/>
          </p:nvSpPr>
          <p:spPr bwMode="auto">
            <a:xfrm>
              <a:off x="66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23" name="Rectangle 276" descr="Half 1, 2020"/>
            <p:cNvSpPr>
              <a:spLocks noChangeArrowheads="1"/>
            </p:cNvSpPr>
            <p:nvPr/>
          </p:nvSpPr>
          <p:spPr bwMode="auto">
            <a:xfrm>
              <a:off x="774" y="-26"/>
              <a:ext cx="63" cy="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Half 1, 2020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4" name="Freeform 275"/>
            <p:cNvSpPr>
              <a:spLocks noChangeArrowheads="1"/>
            </p:cNvSpPr>
            <p:nvPr/>
          </p:nvSpPr>
          <p:spPr bwMode="auto">
            <a:xfrm>
              <a:off x="77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25" name="Rectangle 274" descr="Half 2, 2020"/>
            <p:cNvSpPr>
              <a:spLocks noChangeArrowheads="1"/>
            </p:cNvSpPr>
            <p:nvPr/>
          </p:nvSpPr>
          <p:spPr bwMode="auto">
            <a:xfrm>
              <a:off x="881" y="-26"/>
              <a:ext cx="63" cy="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Half 2, 2020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6" name="Freeform 273"/>
            <p:cNvSpPr>
              <a:spLocks noChangeArrowheads="1"/>
            </p:cNvSpPr>
            <p:nvPr/>
          </p:nvSpPr>
          <p:spPr bwMode="auto">
            <a:xfrm>
              <a:off x="88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27" name="Rectangle 272" descr="Half 1, 2021"/>
            <p:cNvSpPr>
              <a:spLocks noChangeArrowheads="1"/>
            </p:cNvSpPr>
            <p:nvPr/>
          </p:nvSpPr>
          <p:spPr bwMode="auto">
            <a:xfrm>
              <a:off x="988" y="-26"/>
              <a:ext cx="64" cy="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Half 1, 2021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8" name="Freeform 271"/>
            <p:cNvSpPr>
              <a:spLocks noChangeArrowheads="1"/>
            </p:cNvSpPr>
            <p:nvPr/>
          </p:nvSpPr>
          <p:spPr bwMode="auto">
            <a:xfrm>
              <a:off x="988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29" name="Rectangle 270" descr="Half 2, 2021"/>
            <p:cNvSpPr>
              <a:spLocks noChangeArrowheads="1"/>
            </p:cNvSpPr>
            <p:nvPr/>
          </p:nvSpPr>
          <p:spPr bwMode="auto">
            <a:xfrm>
              <a:off x="1096" y="-26"/>
              <a:ext cx="63" cy="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Half 2, 2021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0" name="Freeform 269"/>
            <p:cNvSpPr>
              <a:spLocks noChangeArrowheads="1"/>
            </p:cNvSpPr>
            <p:nvPr/>
          </p:nvSpPr>
          <p:spPr bwMode="auto">
            <a:xfrm>
              <a:off x="109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31" name="Rectangle 268" descr="assembly&#10;Mon 01/06/20 - Sat 31/07/21"/>
            <p:cNvSpPr>
              <a:spLocks noChangeArrowheads="1"/>
            </p:cNvSpPr>
            <p:nvPr/>
          </p:nvSpPr>
          <p:spPr bwMode="auto">
            <a:xfrm>
              <a:off x="885" y="34"/>
              <a:ext cx="121" cy="52"/>
            </a:xfrm>
            <a:prstGeom prst="rect">
              <a:avLst/>
            </a:prstGeom>
            <a:solidFill>
              <a:srgbClr val="FBE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Assembly</a:t>
              </a:r>
              <a:r>
                <a:rPr lang="en-US" altLang="en-US" sz="1400" dirty="0" smtClean="0">
                  <a:latin typeface="Cambria" panose="02040503050406030204" pitchFamily="18" charset="0"/>
                  <a:cs typeface="Arial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06/20 -</a:t>
              </a:r>
              <a:r>
                <a:rPr kumimoji="0" lang="en-US" altLang="en-US" sz="1400" b="1" i="0" u="none" strike="noStrike" cap="none" normalizeH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07/21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2" name="Rectangle 267" descr="coating production&#10;Tue 01/10/19 - Fri 01/05/20"/>
            <p:cNvSpPr>
              <a:spLocks noChangeArrowheads="1"/>
            </p:cNvSpPr>
            <p:nvPr/>
          </p:nvSpPr>
          <p:spPr bwMode="auto">
            <a:xfrm>
              <a:off x="713" y="21"/>
              <a:ext cx="168" cy="52"/>
            </a:xfrm>
            <a:prstGeom prst="rect">
              <a:avLst/>
            </a:prstGeom>
            <a:solidFill>
              <a:srgbClr val="FFD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b="1" dirty="0">
                  <a:solidFill>
                    <a:srgbClr val="444444"/>
                  </a:solidFill>
                  <a:latin typeface="Cambria" pitchFamily="18" charset="0"/>
                  <a:cs typeface="Arial" pitchFamily="34" charset="0"/>
                </a:rPr>
                <a:t>C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oating production</a:t>
              </a:r>
              <a:endParaRPr lang="en-US" altLang="en-US" sz="1400" dirty="0" smtClean="0">
                <a:latin typeface="Cambria" panose="02040503050406030204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10/19 - 05/20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3" name="Rectangle 266" descr="procurement&#10;Tue 01/10/19 - Fri 28/02/20"/>
            <p:cNvSpPr>
              <a:spLocks noChangeArrowheads="1"/>
            </p:cNvSpPr>
            <p:nvPr/>
          </p:nvSpPr>
          <p:spPr bwMode="auto">
            <a:xfrm>
              <a:off x="715" y="77"/>
              <a:ext cx="99" cy="52"/>
            </a:xfrm>
            <a:prstGeom prst="rect">
              <a:avLst/>
            </a:prstGeom>
            <a:solidFill>
              <a:srgbClr val="C5E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Procurement</a:t>
              </a:r>
              <a:endParaRPr lang="en-US" altLang="en-US" sz="1400" dirty="0">
                <a:latin typeface="Cambria" panose="02040503050406030204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10/19 - 02/20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4" name="Rectangle 265" descr="installation&#10;Tue 01/09/20 - Fri 01/10/21"/>
            <p:cNvSpPr>
              <a:spLocks noChangeArrowheads="1"/>
            </p:cNvSpPr>
            <p:nvPr/>
          </p:nvSpPr>
          <p:spPr bwMode="auto">
            <a:xfrm>
              <a:off x="942" y="101"/>
              <a:ext cx="209" cy="52"/>
            </a:xfrm>
            <a:prstGeom prst="rect">
              <a:avLst/>
            </a:prstGeom>
            <a:solidFill>
              <a:srgbClr val="F7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Installation</a:t>
              </a:r>
              <a:endParaRPr lang="en-US" altLang="en-US" sz="1400" dirty="0">
                <a:latin typeface="Cambria" panose="02040503050406030204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09/20 - 10/21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5" name="Rectangle 264" descr="commissioning&#10;Tue 01/06/21 - Thu 30/06/22"/>
            <p:cNvSpPr>
              <a:spLocks noChangeArrowheads="1"/>
            </p:cNvSpPr>
            <p:nvPr/>
          </p:nvSpPr>
          <p:spPr bwMode="auto">
            <a:xfrm>
              <a:off x="1103" y="160"/>
              <a:ext cx="231" cy="52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Commissioning</a:t>
              </a:r>
              <a:endParaRPr lang="en-US" altLang="en-US" sz="1400" dirty="0">
                <a:latin typeface="Cambria" panose="02040503050406030204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06/21 - 06/22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grpSp>
          <p:nvGrpSpPr>
            <p:cNvPr id="36" name="Group 261"/>
            <p:cNvGrpSpPr>
              <a:grpSpLocks/>
            </p:cNvGrpSpPr>
            <p:nvPr/>
          </p:nvGrpSpPr>
          <p:grpSpPr bwMode="auto">
            <a:xfrm>
              <a:off x="759" y="-12"/>
              <a:ext cx="22" cy="22"/>
              <a:chOff x="0" y="0"/>
              <a:chExt cx="100" cy="100"/>
            </a:xfrm>
          </p:grpSpPr>
          <p:sp>
            <p:nvSpPr>
              <p:cNvPr id="46" name="Freeform 26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Cambria" panose="02040503050406030204" pitchFamily="18" charset="0"/>
                </a:endParaRPr>
              </a:p>
            </p:txBody>
          </p:sp>
          <p:sp>
            <p:nvSpPr>
              <p:cNvPr id="47" name="Freeform 262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7" name="Freeform 260"/>
            <p:cNvSpPr>
              <a:spLocks noChangeArrowheads="1"/>
            </p:cNvSpPr>
            <p:nvPr/>
          </p:nvSpPr>
          <p:spPr bwMode="auto">
            <a:xfrm>
              <a:off x="770" y="-58"/>
              <a:ext cx="60" cy="51"/>
            </a:xfrm>
            <a:custGeom>
              <a:avLst/>
              <a:gdLst>
                <a:gd name="T0" fmla="*/ 0 w 86"/>
                <a:gd name="T1" fmla="*/ 31 h 31"/>
                <a:gd name="T2" fmla="*/ 86 w 86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6" h="31">
                  <a:moveTo>
                    <a:pt x="0" y="31"/>
                  </a:moveTo>
                  <a:lnTo>
                    <a:pt x="86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38" name="Rectangle 259" descr="Detector Vessel is delivered at ESS&#10;Wed 01/07/20"/>
            <p:cNvSpPr>
              <a:spLocks noChangeArrowheads="1"/>
            </p:cNvSpPr>
            <p:nvPr/>
          </p:nvSpPr>
          <p:spPr bwMode="auto">
            <a:xfrm>
              <a:off x="763" y="-121"/>
              <a:ext cx="163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Detector Vessel is delivered at ESS</a:t>
              </a:r>
              <a:endParaRPr lang="en-US" altLang="en-US" sz="1400" dirty="0">
                <a:latin typeface="Cambria" panose="02040503050406030204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07/20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grpSp>
          <p:nvGrpSpPr>
            <p:cNvPr id="39" name="Group 256"/>
            <p:cNvGrpSpPr>
              <a:grpSpLocks/>
            </p:cNvGrpSpPr>
            <p:nvPr/>
          </p:nvGrpSpPr>
          <p:grpSpPr bwMode="auto">
            <a:xfrm>
              <a:off x="731" y="-12"/>
              <a:ext cx="22" cy="22"/>
              <a:chOff x="0" y="0"/>
              <a:chExt cx="100" cy="100"/>
            </a:xfrm>
          </p:grpSpPr>
          <p:sp>
            <p:nvSpPr>
              <p:cNvPr id="44" name="Freeform 25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Cambria" panose="02040503050406030204" pitchFamily="18" charset="0"/>
                </a:endParaRPr>
              </a:p>
            </p:txBody>
          </p:sp>
          <p:sp>
            <p:nvSpPr>
              <p:cNvPr id="45" name="Freeform 257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40" name="Freeform 255"/>
            <p:cNvSpPr>
              <a:spLocks noChangeArrowheads="1"/>
            </p:cNvSpPr>
            <p:nvPr/>
          </p:nvSpPr>
          <p:spPr bwMode="auto">
            <a:xfrm>
              <a:off x="695" y="-38"/>
              <a:ext cx="47" cy="31"/>
            </a:xfrm>
            <a:custGeom>
              <a:avLst/>
              <a:gdLst>
                <a:gd name="T0" fmla="*/ 47 w 47"/>
                <a:gd name="T1" fmla="*/ 31 h 31"/>
                <a:gd name="T2" fmla="*/ 0 w 47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7" h="31">
                  <a:moveTo>
                    <a:pt x="47" y="3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Cambria" panose="02040503050406030204" pitchFamily="18" charset="0"/>
              </a:endParaRPr>
            </a:p>
          </p:txBody>
        </p:sp>
        <p:sp>
          <p:nvSpPr>
            <p:cNvPr id="41" name="Rectangle 254" descr="Installation Readiness Review&#10;Thu 14/05/20"/>
            <p:cNvSpPr>
              <a:spLocks noChangeArrowheads="1"/>
            </p:cNvSpPr>
            <p:nvPr/>
          </p:nvSpPr>
          <p:spPr bwMode="auto">
            <a:xfrm>
              <a:off x="599" y="-121"/>
              <a:ext cx="166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Installation Readiness Review</a:t>
              </a: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itchFamily="18" charset="0"/>
                  <a:cs typeface="Arial" pitchFamily="34" charset="0"/>
                </a:rPr>
                <a:t>05/20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295274" y="303155"/>
            <a:ext cx="9001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5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Timeline Detectors : MG production (ESS)</a:t>
            </a:r>
          </a:p>
          <a:p>
            <a:pPr algn="l"/>
            <a:endParaRPr lang="de-DE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l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Scenario: </a:t>
            </a:r>
          </a:p>
          <a:p>
            <a:pPr algn="l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T-REX detectors manufactured after completion of C-SPEC detectors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project scope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9" name="Rectangle 272" descr="Half 1, 2021"/>
          <p:cNvSpPr>
            <a:spLocks noChangeArrowheads="1"/>
          </p:cNvSpPr>
          <p:nvPr/>
        </p:nvSpPr>
        <p:spPr bwMode="auto">
          <a:xfrm>
            <a:off x="7162800" y="2918252"/>
            <a:ext cx="609600" cy="28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8575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>Half 1, 2022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0" name="Freeform 271"/>
          <p:cNvSpPr>
            <a:spLocks noChangeArrowheads="1"/>
          </p:cNvSpPr>
          <p:nvPr/>
        </p:nvSpPr>
        <p:spPr bwMode="auto">
          <a:xfrm>
            <a:off x="7162800" y="3037121"/>
            <a:ext cx="0" cy="151926"/>
          </a:xfrm>
          <a:custGeom>
            <a:avLst/>
            <a:gdLst>
              <a:gd name="T0" fmla="*/ 14 h 14"/>
              <a:gd name="T1" fmla="*/ 0 h 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">
                <a:moveTo>
                  <a:pt x="0" y="14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 w="1">
            <a:solidFill>
              <a:srgbClr val="44444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8" y="1295400"/>
            <a:ext cx="8916542" cy="5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862" y="0"/>
            <a:ext cx="7538690" cy="57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Timeline Choppers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1524000"/>
            <a:ext cx="10278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Q2 2017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1916668"/>
            <a:ext cx="1027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Q3 2019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5045" y="838200"/>
            <a:ext cx="877155" cy="55626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Design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838200"/>
            <a:ext cx="1295400" cy="5562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Construction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0" y="838200"/>
            <a:ext cx="1219200" cy="55626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Assembling </a:t>
            </a: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Test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5841429"/>
            <a:ext cx="6096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Clearly need for early procurement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102</a:t>
            </a:fld>
            <a:endParaRPr lang="de-DE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08751" y="1123264"/>
            <a:ext cx="8959049" cy="4972737"/>
            <a:chOff x="-21" y="-51"/>
            <a:chExt cx="1509" cy="475"/>
          </a:xfrm>
        </p:grpSpPr>
        <p:sp>
          <p:nvSpPr>
            <p:cNvPr id="6" name="Rectangle 51"/>
            <p:cNvSpPr>
              <a:spLocks noChangeArrowheads="1"/>
            </p:cNvSpPr>
            <p:nvPr/>
          </p:nvSpPr>
          <p:spPr bwMode="auto">
            <a:xfrm>
              <a:off x="27" y="16"/>
              <a:ext cx="1448" cy="408"/>
            </a:xfrm>
            <a:prstGeom prst="rect">
              <a:avLst/>
            </a:prstGeom>
            <a:solidFill>
              <a:srgbClr val="FFFFFF"/>
            </a:solidFill>
            <a:ln w="1">
              <a:solidFill>
                <a:srgbClr val="44444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Cambria" panose="02040503050406030204" pitchFamily="18" charset="0"/>
              </a:endParaRPr>
            </a:p>
          </p:txBody>
        </p:sp>
        <p:sp>
          <p:nvSpPr>
            <p:cNvPr id="7" name="Rectangle 50" descr="Sun 01/01/17"/>
            <p:cNvSpPr>
              <a:spLocks noChangeArrowheads="1"/>
            </p:cNvSpPr>
            <p:nvPr/>
          </p:nvSpPr>
          <p:spPr bwMode="auto">
            <a:xfrm>
              <a:off x="-21" y="-51"/>
              <a:ext cx="98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Start</a:t>
              </a: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01/17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8" name="Rectangle 49" descr="Fri 19/02/21"/>
            <p:cNvSpPr>
              <a:spLocks noChangeArrowheads="1"/>
            </p:cNvSpPr>
            <p:nvPr/>
          </p:nvSpPr>
          <p:spPr bwMode="auto">
            <a:xfrm>
              <a:off x="1371" y="-51"/>
              <a:ext cx="117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Finish</a:t>
              </a: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02/21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9" name="Rectangle 48" descr="Mar '17"/>
            <p:cNvSpPr>
              <a:spLocks noChangeArrowheads="1"/>
            </p:cNvSpPr>
            <p:nvPr/>
          </p:nvSpPr>
          <p:spPr bwMode="auto">
            <a:xfrm>
              <a:off x="98" y="-20"/>
              <a:ext cx="5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Mar '17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10" name="Freeform 47"/>
            <p:cNvSpPr>
              <a:spLocks noChangeArrowheads="1"/>
            </p:cNvSpPr>
            <p:nvPr/>
          </p:nvSpPr>
          <p:spPr bwMode="auto">
            <a:xfrm>
              <a:off x="98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11" name="Rectangle 46" descr="Jun '17"/>
            <p:cNvSpPr>
              <a:spLocks noChangeArrowheads="1"/>
            </p:cNvSpPr>
            <p:nvPr/>
          </p:nvSpPr>
          <p:spPr bwMode="auto">
            <a:xfrm>
              <a:off x="183" y="-20"/>
              <a:ext cx="48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Jun '17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12" name="Freeform 45"/>
            <p:cNvSpPr>
              <a:spLocks noChangeArrowheads="1"/>
            </p:cNvSpPr>
            <p:nvPr/>
          </p:nvSpPr>
          <p:spPr bwMode="auto">
            <a:xfrm>
              <a:off x="183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13" name="Rectangle 44" descr="Sep '17"/>
            <p:cNvSpPr>
              <a:spLocks noChangeArrowheads="1"/>
            </p:cNvSpPr>
            <p:nvPr/>
          </p:nvSpPr>
          <p:spPr bwMode="auto">
            <a:xfrm>
              <a:off x="266" y="-20"/>
              <a:ext cx="49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Sep '17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14" name="Freeform 43"/>
            <p:cNvSpPr>
              <a:spLocks noChangeArrowheads="1"/>
            </p:cNvSpPr>
            <p:nvPr/>
          </p:nvSpPr>
          <p:spPr bwMode="auto">
            <a:xfrm>
              <a:off x="26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15" name="Rectangle 42" descr="Dec '17"/>
            <p:cNvSpPr>
              <a:spLocks noChangeArrowheads="1"/>
            </p:cNvSpPr>
            <p:nvPr/>
          </p:nvSpPr>
          <p:spPr bwMode="auto">
            <a:xfrm>
              <a:off x="348" y="-20"/>
              <a:ext cx="50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Dec '17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16" name="Freeform 41"/>
            <p:cNvSpPr>
              <a:spLocks noChangeArrowheads="1"/>
            </p:cNvSpPr>
            <p:nvPr/>
          </p:nvSpPr>
          <p:spPr bwMode="auto">
            <a:xfrm>
              <a:off x="348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17" name="Rectangle 40" descr="Mar '18"/>
            <p:cNvSpPr>
              <a:spLocks noChangeArrowheads="1"/>
            </p:cNvSpPr>
            <p:nvPr/>
          </p:nvSpPr>
          <p:spPr bwMode="auto">
            <a:xfrm>
              <a:off x="430" y="-20"/>
              <a:ext cx="52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Mar '18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18" name="Freeform 39"/>
            <p:cNvSpPr>
              <a:spLocks noChangeArrowheads="1"/>
            </p:cNvSpPr>
            <p:nvPr/>
          </p:nvSpPr>
          <p:spPr bwMode="auto">
            <a:xfrm>
              <a:off x="43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19" name="Rectangle 38" descr="Jun '18"/>
            <p:cNvSpPr>
              <a:spLocks noChangeArrowheads="1"/>
            </p:cNvSpPr>
            <p:nvPr/>
          </p:nvSpPr>
          <p:spPr bwMode="auto">
            <a:xfrm>
              <a:off x="516" y="-20"/>
              <a:ext cx="48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Jun '18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0" name="Freeform 37"/>
            <p:cNvSpPr>
              <a:spLocks noChangeArrowheads="1"/>
            </p:cNvSpPr>
            <p:nvPr/>
          </p:nvSpPr>
          <p:spPr bwMode="auto">
            <a:xfrm>
              <a:off x="51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21" name="Rectangle 36" descr="Sep '18"/>
            <p:cNvSpPr>
              <a:spLocks noChangeArrowheads="1"/>
            </p:cNvSpPr>
            <p:nvPr/>
          </p:nvSpPr>
          <p:spPr bwMode="auto">
            <a:xfrm>
              <a:off x="598" y="-20"/>
              <a:ext cx="50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Sep '18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2" name="Freeform 35"/>
            <p:cNvSpPr>
              <a:spLocks noChangeArrowheads="1"/>
            </p:cNvSpPr>
            <p:nvPr/>
          </p:nvSpPr>
          <p:spPr bwMode="auto">
            <a:xfrm>
              <a:off x="598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23" name="Rectangle 34" descr="Dec '18"/>
            <p:cNvSpPr>
              <a:spLocks noChangeArrowheads="1"/>
            </p:cNvSpPr>
            <p:nvPr/>
          </p:nvSpPr>
          <p:spPr bwMode="auto">
            <a:xfrm>
              <a:off x="680" y="-20"/>
              <a:ext cx="50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Dec '18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4" name="Freeform 33"/>
            <p:cNvSpPr>
              <a:spLocks noChangeArrowheads="1"/>
            </p:cNvSpPr>
            <p:nvPr/>
          </p:nvSpPr>
          <p:spPr bwMode="auto">
            <a:xfrm>
              <a:off x="68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25" name="Rectangle 32" descr="Mar '19"/>
            <p:cNvSpPr>
              <a:spLocks noChangeArrowheads="1"/>
            </p:cNvSpPr>
            <p:nvPr/>
          </p:nvSpPr>
          <p:spPr bwMode="auto">
            <a:xfrm>
              <a:off x="762" y="-20"/>
              <a:ext cx="52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Mar '19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6" name="Freeform 31"/>
            <p:cNvSpPr>
              <a:spLocks noChangeArrowheads="1"/>
            </p:cNvSpPr>
            <p:nvPr/>
          </p:nvSpPr>
          <p:spPr bwMode="auto">
            <a:xfrm>
              <a:off x="762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27" name="Rectangle 30" descr="Jun '19"/>
            <p:cNvSpPr>
              <a:spLocks noChangeArrowheads="1"/>
            </p:cNvSpPr>
            <p:nvPr/>
          </p:nvSpPr>
          <p:spPr bwMode="auto">
            <a:xfrm>
              <a:off x="848" y="-20"/>
              <a:ext cx="48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Jun '19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28" name="Freeform 29"/>
            <p:cNvSpPr>
              <a:spLocks noChangeArrowheads="1"/>
            </p:cNvSpPr>
            <p:nvPr/>
          </p:nvSpPr>
          <p:spPr bwMode="auto">
            <a:xfrm>
              <a:off x="848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29" name="Rectangle 28" descr="Sep '19"/>
            <p:cNvSpPr>
              <a:spLocks noChangeArrowheads="1"/>
            </p:cNvSpPr>
            <p:nvPr/>
          </p:nvSpPr>
          <p:spPr bwMode="auto">
            <a:xfrm>
              <a:off x="931" y="-20"/>
              <a:ext cx="49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Sep '19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0" name="Freeform 27"/>
            <p:cNvSpPr>
              <a:spLocks noChangeArrowheads="1"/>
            </p:cNvSpPr>
            <p:nvPr/>
          </p:nvSpPr>
          <p:spPr bwMode="auto">
            <a:xfrm>
              <a:off x="93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31" name="Rectangle 26" descr="Dec '19"/>
            <p:cNvSpPr>
              <a:spLocks noChangeArrowheads="1"/>
            </p:cNvSpPr>
            <p:nvPr/>
          </p:nvSpPr>
          <p:spPr bwMode="auto">
            <a:xfrm>
              <a:off x="1013" y="-20"/>
              <a:ext cx="50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Dec '19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2" name="Freeform 25"/>
            <p:cNvSpPr>
              <a:spLocks noChangeArrowheads="1"/>
            </p:cNvSpPr>
            <p:nvPr/>
          </p:nvSpPr>
          <p:spPr bwMode="auto">
            <a:xfrm>
              <a:off x="1013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33" name="Rectangle 24" descr="Mar '20"/>
            <p:cNvSpPr>
              <a:spLocks noChangeArrowheads="1"/>
            </p:cNvSpPr>
            <p:nvPr/>
          </p:nvSpPr>
          <p:spPr bwMode="auto">
            <a:xfrm>
              <a:off x="1095" y="-20"/>
              <a:ext cx="52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Mar '20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4" name="Freeform 23"/>
            <p:cNvSpPr>
              <a:spLocks noChangeArrowheads="1"/>
            </p:cNvSpPr>
            <p:nvPr/>
          </p:nvSpPr>
          <p:spPr bwMode="auto">
            <a:xfrm>
              <a:off x="1095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35" name="Rectangle 22" descr="Jun '20"/>
            <p:cNvSpPr>
              <a:spLocks noChangeArrowheads="1"/>
            </p:cNvSpPr>
            <p:nvPr/>
          </p:nvSpPr>
          <p:spPr bwMode="auto">
            <a:xfrm>
              <a:off x="1181" y="-20"/>
              <a:ext cx="48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Jun '20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6" name="Freeform 21"/>
            <p:cNvSpPr>
              <a:spLocks noChangeArrowheads="1"/>
            </p:cNvSpPr>
            <p:nvPr/>
          </p:nvSpPr>
          <p:spPr bwMode="auto">
            <a:xfrm>
              <a:off x="118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37" name="Rectangle 20" descr="Sep '20"/>
            <p:cNvSpPr>
              <a:spLocks noChangeArrowheads="1"/>
            </p:cNvSpPr>
            <p:nvPr/>
          </p:nvSpPr>
          <p:spPr bwMode="auto">
            <a:xfrm>
              <a:off x="1264" y="-20"/>
              <a:ext cx="49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Sep '20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8" name="Freeform 19"/>
            <p:cNvSpPr>
              <a:spLocks noChangeArrowheads="1"/>
            </p:cNvSpPr>
            <p:nvPr/>
          </p:nvSpPr>
          <p:spPr bwMode="auto">
            <a:xfrm>
              <a:off x="126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39" name="Rectangle 18" descr="Dec '20"/>
            <p:cNvSpPr>
              <a:spLocks noChangeArrowheads="1"/>
            </p:cNvSpPr>
            <p:nvPr/>
          </p:nvSpPr>
          <p:spPr bwMode="auto">
            <a:xfrm>
              <a:off x="1346" y="-20"/>
              <a:ext cx="50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Dec '20</a:t>
              </a:r>
              <a:endPara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0" name="Freeform 17"/>
            <p:cNvSpPr>
              <a:spLocks noChangeArrowheads="1"/>
            </p:cNvSpPr>
            <p:nvPr/>
          </p:nvSpPr>
          <p:spPr bwMode="auto">
            <a:xfrm>
              <a:off x="134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41" name="Rectangle 16" descr="Neutronics Final Design &#10;Tue 31/01/17 - Sat 30/09/17"/>
            <p:cNvSpPr>
              <a:spLocks noChangeArrowheads="1"/>
            </p:cNvSpPr>
            <p:nvPr/>
          </p:nvSpPr>
          <p:spPr bwMode="auto">
            <a:xfrm>
              <a:off x="57" y="42"/>
              <a:ext cx="247" cy="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err="1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Neutronics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 Final Design 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01/17 - 09/17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2" name="Rectangle 15" descr="Engineering Drawings&#10;Mon 02/10/17 - Mon 25/12/17"/>
            <p:cNvSpPr>
              <a:spLocks noChangeArrowheads="1"/>
            </p:cNvSpPr>
            <p:nvPr/>
          </p:nvSpPr>
          <p:spPr bwMode="auto">
            <a:xfrm>
              <a:off x="304" y="67"/>
              <a:ext cx="126" cy="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Engineering Drawings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10/17 - 03/18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3" name="Rectangle 14" descr="Engineer Drawings structure&#10;Tue 26/12/17 - Tue 24/04/18"/>
            <p:cNvSpPr>
              <a:spLocks noChangeArrowheads="1"/>
            </p:cNvSpPr>
            <p:nvPr/>
          </p:nvSpPr>
          <p:spPr bwMode="auto">
            <a:xfrm>
              <a:off x="430" y="107"/>
              <a:ext cx="101" cy="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Engineer Drawings of </a:t>
              </a:r>
              <a:r>
                <a:rPr lang="en-US" altLang="en-US" sz="1200" b="1" dirty="0" smtClean="0">
                  <a:solidFill>
                    <a:srgbClr val="444444"/>
                  </a:solidFill>
                  <a:latin typeface="Cambria" panose="02040503050406030204" pitchFamily="18" charset="0"/>
                  <a:cs typeface="Segoe UI" pitchFamily="34" charset="0"/>
                </a:rPr>
                <a:t>mechanical 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structure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>03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/18 - 06/18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4" name="Rectangle 13" descr="Procurement&#10;Wed 25/04/18 - Fri 22/06/18"/>
            <p:cNvSpPr>
              <a:spLocks noChangeArrowheads="1"/>
            </p:cNvSpPr>
            <p:nvPr/>
          </p:nvSpPr>
          <p:spPr bwMode="auto">
            <a:xfrm>
              <a:off x="531" y="144"/>
              <a:ext cx="200" cy="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Procurement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lang="en-US" altLang="en-US" sz="1200" dirty="0" smtClean="0">
                  <a:solidFill>
                    <a:srgbClr val="444444"/>
                  </a:solidFill>
                  <a:latin typeface="Cambria" panose="02040503050406030204" pitchFamily="18" charset="0"/>
                  <a:cs typeface="Segoe UI" pitchFamily="34" charset="0"/>
                </a:rPr>
                <a:t>06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/18 -  12/18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5" name="Rectangle 12" descr="Production&#10;Mon 25/06/18 - Wed 26/06/19"/>
            <p:cNvSpPr>
              <a:spLocks noChangeArrowheads="1"/>
            </p:cNvSpPr>
            <p:nvPr/>
          </p:nvSpPr>
          <p:spPr bwMode="auto">
            <a:xfrm>
              <a:off x="731" y="168"/>
              <a:ext cx="317" cy="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Production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01/19 - 01/20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6" name="Rectangle 10" descr="Assembly &amp; alignment&#10;Mon 08/07/19 - Thu 05/09/19"/>
            <p:cNvSpPr>
              <a:spLocks noChangeArrowheads="1"/>
            </p:cNvSpPr>
            <p:nvPr/>
          </p:nvSpPr>
          <p:spPr bwMode="auto">
            <a:xfrm>
              <a:off x="1095" y="212"/>
              <a:ext cx="86" cy="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Assembly &amp; alignment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03/20 - 06/20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7" name="Rectangle 9" descr="conceptual design&#10;Sun 01/01/17 - Fri 30/06/17"/>
            <p:cNvSpPr>
              <a:spLocks noChangeArrowheads="1"/>
            </p:cNvSpPr>
            <p:nvPr/>
          </p:nvSpPr>
          <p:spPr bwMode="auto">
            <a:xfrm>
              <a:off x="27" y="155"/>
              <a:ext cx="164" cy="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Conceptual Design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01/17 - 06/17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8" name="Rectangle 8" descr="MCNP final simulations&#10;Mon 03/07/17 - Mon 02/10/17"/>
            <p:cNvSpPr>
              <a:spLocks noChangeArrowheads="1"/>
            </p:cNvSpPr>
            <p:nvPr/>
          </p:nvSpPr>
          <p:spPr bwMode="auto">
            <a:xfrm>
              <a:off x="189" y="199"/>
              <a:ext cx="119" cy="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MCNP final simulations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07/17 -</a:t>
              </a:r>
              <a:r>
                <a:rPr kumimoji="0" lang="en-US" altLang="en-US" sz="1200" b="0" i="0" u="none" strike="noStrike" cap="none" normalizeH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 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10/17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49" name="Rectangle 7" descr="report&#10;Tue 03/10/17 - Wed 01/11/17"/>
            <p:cNvSpPr>
              <a:spLocks noChangeArrowheads="1"/>
            </p:cNvSpPr>
            <p:nvPr/>
          </p:nvSpPr>
          <p:spPr bwMode="auto">
            <a:xfrm>
              <a:off x="308" y="235"/>
              <a:ext cx="25" cy="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Report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 10/17 - 11/17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50" name="Rectangle 6" descr="procurement&#10;Mon 04/02/19 - Thu 04/04/19"/>
            <p:cNvSpPr>
              <a:spLocks noChangeArrowheads="1"/>
            </p:cNvSpPr>
            <p:nvPr/>
          </p:nvSpPr>
          <p:spPr bwMode="auto">
            <a:xfrm>
              <a:off x="627" y="300"/>
              <a:ext cx="156" cy="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444444"/>
                  </a:solidFill>
                  <a:latin typeface="Cambria" panose="02040503050406030204" pitchFamily="18" charset="0"/>
                  <a:cs typeface="Segoe UI" pitchFamily="34" charset="0"/>
                </a:rPr>
                <a:t>P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rocurement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lang="en-US" altLang="en-US" sz="1200" dirty="0" smtClean="0">
                  <a:solidFill>
                    <a:srgbClr val="444444"/>
                  </a:solidFill>
                  <a:latin typeface="Cambria" panose="02040503050406030204" pitchFamily="18" charset="0"/>
                  <a:cs typeface="Segoe UI" pitchFamily="34" charset="0"/>
                </a:rPr>
                <a:t>09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/18 - 03/19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51" name="Rectangle 5" descr="construction&#10;Fri 05/04/19 - Mon 06/04/20"/>
            <p:cNvSpPr>
              <a:spLocks noChangeArrowheads="1"/>
            </p:cNvSpPr>
            <p:nvPr/>
          </p:nvSpPr>
          <p:spPr bwMode="auto">
            <a:xfrm>
              <a:off x="787" y="340"/>
              <a:ext cx="437" cy="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444444"/>
                  </a:solidFill>
                  <a:latin typeface="Cambria" panose="02040503050406030204" pitchFamily="18" charset="0"/>
                  <a:cs typeface="Segoe UI" pitchFamily="34" charset="0"/>
                </a:rPr>
                <a:t>C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onstruction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04/19 - 07/20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52" name="Rectangle 4" descr="transport to Lund&#10;Tue 07/04/20 - Thu 07/05/20"/>
            <p:cNvSpPr>
              <a:spLocks noChangeArrowheads="1"/>
            </p:cNvSpPr>
            <p:nvPr/>
          </p:nvSpPr>
          <p:spPr bwMode="auto">
            <a:xfrm>
              <a:off x="1232" y="315"/>
              <a:ext cx="25" cy="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transport to Lund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07/20 - 08/20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53" name="Rectangle 3" descr="installation&#10;Fri 08/05/20 - Tue 09/06/20"/>
            <p:cNvSpPr>
              <a:spLocks noChangeArrowheads="1"/>
            </p:cNvSpPr>
            <p:nvPr/>
          </p:nvSpPr>
          <p:spPr bwMode="auto">
            <a:xfrm>
              <a:off x="1257" y="352"/>
              <a:ext cx="64" cy="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installation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08/20 - 10/20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54" name="Rectangle 2" descr="engineering Drawings&#10;Thu 02/11/17 - Wed 07/11/18"/>
            <p:cNvSpPr>
              <a:spLocks noChangeArrowheads="1"/>
            </p:cNvSpPr>
            <p:nvPr/>
          </p:nvSpPr>
          <p:spPr bwMode="auto">
            <a:xfrm>
              <a:off x="333" y="271"/>
              <a:ext cx="290" cy="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444444"/>
                  </a:solidFill>
                  <a:latin typeface="Cambria" panose="02040503050406030204" pitchFamily="18" charset="0"/>
                  <a:cs typeface="Segoe UI" pitchFamily="34" charset="0"/>
                </a:rPr>
                <a:t>E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ngineering Drawings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  <a:t/>
              </a:r>
              <a:b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itchFamily="34" charset="0"/>
                </a:rPr>
              </a:b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444444"/>
                  </a:solidFill>
                  <a:effectLst/>
                  <a:latin typeface="Cambria" panose="02040503050406030204" pitchFamily="18" charset="0"/>
                  <a:cs typeface="Segoe UI" pitchFamily="34" charset="0"/>
                </a:rPr>
                <a:t>11/17 - 09/18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55" name="Rectangle 4" descr="transport to Lund&#10;Tue 07/04/20 - Thu 07/05/20"/>
          <p:cNvSpPr>
            <a:spLocks noChangeArrowheads="1"/>
          </p:cNvSpPr>
          <p:nvPr/>
        </p:nvSpPr>
        <p:spPr bwMode="auto">
          <a:xfrm>
            <a:off x="6455486" y="3489239"/>
            <a:ext cx="103888" cy="4187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none" lIns="95250" tIns="9525" rIns="9525" bIns="952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mbria" panose="02040503050406030204" pitchFamily="18" charset="0"/>
                <a:cs typeface="Segoe UI" pitchFamily="34" charset="0"/>
              </a:rPr>
              <a:t>transport to Lund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rPr>
              <a:t/>
            </a:r>
            <a:b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itchFamily="34" charset="0"/>
              </a:rPr>
            </a:b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mbria" panose="02040503050406030204" pitchFamily="18" charset="0"/>
                <a:cs typeface="Segoe UI" pitchFamily="34" charset="0"/>
              </a:rPr>
              <a:t>01/20 - 02/20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12773" y="2613298"/>
            <a:ext cx="777777" cy="369332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optics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15581" y="5152460"/>
            <a:ext cx="1083951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shielding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1862" y="0"/>
            <a:ext cx="7538690" cy="57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Timeline Optics and Shielding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6155653" y="1123264"/>
            <a:ext cx="0" cy="46377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127998" y="828990"/>
            <a:ext cx="1704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Access to D03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3" y="36653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Risk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Analysis / technical risks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103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685941"/>
            <a:ext cx="7080250" cy="5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3" y="36653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Risk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Analysis / cost risks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104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8889"/>
          <a:stretch/>
        </p:blipFill>
        <p:spPr>
          <a:xfrm>
            <a:off x="-533400" y="685941"/>
            <a:ext cx="9273536" cy="37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3" y="36653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Risk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Analysis / schedule risks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105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1112" b="34444"/>
          <a:stretch/>
        </p:blipFill>
        <p:spPr>
          <a:xfrm>
            <a:off x="-202456" y="1066800"/>
            <a:ext cx="888925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5401"/>
            <a:ext cx="8978900" cy="584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Hot commissioning draft: validation </a:t>
            </a:r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of requirements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106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57200" y="805320"/>
            <a:ext cx="7594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Validation of PSS and dose levels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Neutron Beam validation (needs a plan with/from NOSG):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Validate beam characteristics upstream\downstream choppers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At sample: validate beam with monitors, validate divergence with rocking curve of crystal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Fine alignment may be needed afterwards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Calibration with standard samples V, 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measure S/N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Measure first inelastic features from standard samples</a:t>
            </a: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Validate flipping ratio: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Cold neutrons: bender polarize, </a:t>
            </a:r>
            <a:r>
              <a:rPr lang="en-US" baseline="30000" dirty="0" smtClean="0">
                <a:latin typeface="Cambria" charset="0"/>
                <a:ea typeface="Cambria" charset="0"/>
                <a:cs typeface="Cambria" charset="0"/>
              </a:rPr>
              <a:t>3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He cell polarizer analyze, using monitors 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Thermal neutrons: </a:t>
            </a:r>
            <a:r>
              <a:rPr lang="en-US" baseline="30000" dirty="0" smtClean="0">
                <a:latin typeface="Cambria" charset="0"/>
                <a:ea typeface="Cambria" charset="0"/>
                <a:cs typeface="Cambria" charset="0"/>
              </a:rPr>
              <a:t>3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He cell polarizer using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Heussler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crystals, using detectors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PASTIS setup requests a set of measurements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x,y,z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from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ZrTi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or similar</a:t>
            </a:r>
          </a:p>
          <a:p>
            <a:pPr algn="l"/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5401"/>
            <a:ext cx="7886700" cy="584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Hot commissioning draft: scientific performance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107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57200" y="805320"/>
            <a:ext cx="7594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Well known samples to test inelastic capability: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e.g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Pb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or Be, Ni, Fe, MnF</a:t>
            </a:r>
            <a:r>
              <a:rPr lang="en-US" baseline="-25000" dirty="0" smtClean="0">
                <a:latin typeface="Cambria" charset="0"/>
                <a:ea typeface="Cambria" charset="0"/>
                <a:cs typeface="Cambria" charset="0"/>
              </a:rPr>
              <a:t>2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, RbMnF</a:t>
            </a:r>
            <a:r>
              <a:rPr lang="en-US" baseline="-25000" dirty="0" smtClean="0">
                <a:latin typeface="Cambria" charset="0"/>
                <a:ea typeface="Cambria" charset="0"/>
                <a:cs typeface="Cambria" charset="0"/>
              </a:rPr>
              <a:t>3,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single x-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tals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to test PSD capabilities and acquisition rates, map resolution ellipsoid</a:t>
            </a:r>
            <a:endParaRPr lang="en-US" baseline="-25000" dirty="0" smtClean="0">
              <a:latin typeface="Cambria" charset="0"/>
              <a:ea typeface="Cambria" charset="0"/>
              <a:cs typeface="Cambria" charset="0"/>
            </a:endParaRP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Friendly users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Troubleshooting and problem solving, challenging experiments, early success strategy</a:t>
            </a: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Enroll into the user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programme</a:t>
            </a: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14600"/>
            <a:ext cx="7886700" cy="1676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More Questions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about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W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ork Package Specification or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Hot commissioning</a:t>
            </a:r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108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5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990600" y="22098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Thanks for </a:t>
            </a:r>
            <a:r>
              <a:rPr lang="en-US" sz="320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your attention</a:t>
            </a:r>
            <a:endParaRPr lang="en-US" sz="320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86" y="4114800"/>
            <a:ext cx="1505806" cy="1505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r="68754" b="50499"/>
          <a:stretch/>
        </p:blipFill>
        <p:spPr>
          <a:xfrm>
            <a:off x="1066800" y="762000"/>
            <a:ext cx="2249674" cy="1864895"/>
          </a:xfrm>
          <a:prstGeom prst="rect">
            <a:avLst/>
          </a:prstGeom>
        </p:spPr>
      </p:pic>
      <p:pic>
        <p:nvPicPr>
          <p:cNvPr id="11" name="Picture 10" descr="Cobaltate_ILL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8383" r="50752" b="17299"/>
          <a:stretch/>
        </p:blipFill>
        <p:spPr>
          <a:xfrm>
            <a:off x="5435458" y="533400"/>
            <a:ext cx="1803542" cy="2880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759" y="-56847"/>
            <a:ext cx="8569325" cy="649288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“Project scope” agreed at SSM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4" name="Picture 3" descr="Paciaroni - Vibrational Collective Dynamics of Dry Proteins in the THz Region - J Phys Chem B (2012)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6" t="34066" r="13732" b="55661"/>
          <a:stretch/>
        </p:blipFill>
        <p:spPr>
          <a:xfrm>
            <a:off x="6875373" y="4114800"/>
            <a:ext cx="2235206" cy="14039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14919" t="1808" b="5425"/>
          <a:stretch>
            <a:fillRect/>
          </a:stretch>
        </p:blipFill>
        <p:spPr bwMode="auto">
          <a:xfrm>
            <a:off x="6400800" y="5486400"/>
            <a:ext cx="210110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a806144a.pdf"/>
          <p:cNvPicPr>
            <a:picLocks noChangeAspect="1"/>
          </p:cNvPicPr>
          <p:nvPr/>
        </p:nvPicPr>
        <p:blipFill rotWithShape="1">
          <a:blip r:embed="rId9" cstate="email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0" t="60069" r="6992" b="26101"/>
          <a:stretch/>
        </p:blipFill>
        <p:spPr>
          <a:xfrm>
            <a:off x="2667000" y="5486400"/>
            <a:ext cx="2880000" cy="1287084"/>
          </a:xfrm>
          <a:prstGeom prst="rect">
            <a:avLst/>
          </a:prstGeom>
        </p:spPr>
      </p:pic>
      <p:pic>
        <p:nvPicPr>
          <p:cNvPr id="8" name="Picture 19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79400"/>
            <a:ext cx="2160000" cy="174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2" descr="PhysRevLett.106.207201-1.pdf"/>
          <p:cNvPicPr>
            <a:picLocks noChangeAspect="1"/>
          </p:cNvPicPr>
          <p:nvPr/>
        </p:nvPicPr>
        <p:blipFill>
          <a:blip r:embed="rId11">
            <a:lum bright="-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228600" y="2579400"/>
            <a:ext cx="1765892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78348"/>
            <a:ext cx="1800000" cy="181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33" descr="nature09902-f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75" y="1192800"/>
            <a:ext cx="14756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2.large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2160000" cy="167466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5" cstate="print"/>
          <a:srcRect l="601" t="-1" r="-1" b="-1"/>
          <a:stretch/>
        </p:blipFill>
        <p:spPr bwMode="auto">
          <a:xfrm>
            <a:off x="4968240" y="3591223"/>
            <a:ext cx="1449922" cy="159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0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152400"/>
            <a:ext cx="8569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b="0" kern="0" dirty="0" smtClean="0"/>
              <a:t>Detectors Group review</a:t>
            </a:r>
            <a:endParaRPr lang="en-US" b="0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066800"/>
            <a:ext cx="815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Plan adequate shielding of beam focusing and transmitted beam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deg</a:t>
            </a:r>
            <a:r>
              <a:rPr lang="en-US" dirty="0" smtClean="0"/>
              <a:t> minimum angle is challenging due to background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local instantaneous </a:t>
            </a:r>
            <a:r>
              <a:rPr lang="en-GB" dirty="0" smtClean="0"/>
              <a:t>flux 1e4n/s/cm2 saturates 3He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/>
              <a:t>Detection efficiency is a “should”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/>
              <a:t>WPS doc says that detector tech decision has not been made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/>
              <a:t>Is detector an early procurement?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algn="l"/>
            <a:r>
              <a:rPr lang="en-GB" dirty="0" smtClean="0"/>
              <a:t>Issues to be addressed afterTG2: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err="1" smtClean="0"/>
              <a:t>Kapton</a:t>
            </a:r>
            <a:r>
              <a:rPr lang="en-GB" dirty="0" smtClean="0"/>
              <a:t> foils in the radial collimator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/>
              <a:t>Monitors requirements in </a:t>
            </a:r>
            <a:r>
              <a:rPr lang="en-GB" dirty="0" err="1" smtClean="0"/>
              <a:t>SysReq</a:t>
            </a:r>
            <a:r>
              <a:rPr lang="en-GB" dirty="0" smtClean="0"/>
              <a:t> doc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15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69325" cy="649288"/>
          </a:xfrm>
        </p:spPr>
        <p:txBody>
          <a:bodyPr/>
          <a:lstStyle/>
          <a:p>
            <a:r>
              <a:rPr lang="en-US" b="0" dirty="0" smtClean="0"/>
              <a:t>SAD review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Increase sample to cave ceiling distance to 3.5 - 4 m (</a:t>
            </a:r>
            <a:r>
              <a:rPr lang="en-US" dirty="0" err="1" smtClean="0"/>
              <a:t>cryomagnet</a:t>
            </a:r>
            <a:r>
              <a:rPr lang="en-US" dirty="0" smtClean="0"/>
              <a:t> + stick)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Magnetic field limits at M chopper position (detailed design, nice to know already now to set requirements of compensated magnet)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Concerns about the cave access, maybe not enough space for rolling SEE. Get lost tube and beam stop may be in the way.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PSD doc says racks are inside the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95" y="228600"/>
            <a:ext cx="8569325" cy="649288"/>
          </a:xfrm>
        </p:spPr>
        <p:txBody>
          <a:bodyPr/>
          <a:lstStyle/>
          <a:p>
            <a:r>
              <a:rPr lang="en-US" dirty="0" smtClean="0"/>
              <a:t>Motion Control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112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07" y="1328796"/>
            <a:ext cx="5717100" cy="47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49288"/>
          </a:xfrm>
        </p:spPr>
        <p:txBody>
          <a:bodyPr/>
          <a:lstStyle/>
          <a:p>
            <a:r>
              <a:rPr lang="en-US" dirty="0" smtClean="0"/>
              <a:t>NOSG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609600" y="10668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	Optics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New document ESS-0097645 to be used for calculations of substrates lifetime</a:t>
            </a:r>
          </a:p>
          <a:p>
            <a:pPr algn="l"/>
            <a:endParaRPr lang="en-US" dirty="0" smtClean="0"/>
          </a:p>
          <a:p>
            <a:pPr algn="l"/>
            <a:r>
              <a:rPr lang="en-US" dirty="0"/>
              <a:t>	</a:t>
            </a:r>
            <a:r>
              <a:rPr lang="en-US" dirty="0" smtClean="0"/>
              <a:t>Shielding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Discuss background issues during TG2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Docs do not say why the MCNP calculations are not ready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 first approximation background conditions similar to </a:t>
            </a:r>
            <a:r>
              <a:rPr lang="en-US" dirty="0" smtClean="0"/>
              <a:t>MAGIC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Out of LoS shielding could be calculated from </a:t>
            </a:r>
            <a:r>
              <a:rPr lang="en-US" dirty="0" err="1" smtClean="0"/>
              <a:t>Vitess</a:t>
            </a:r>
            <a:r>
              <a:rPr lang="en-US" dirty="0" smtClean="0"/>
              <a:t>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76200"/>
            <a:ext cx="8569325" cy="649288"/>
          </a:xfrm>
        </p:spPr>
        <p:txBody>
          <a:bodyPr/>
          <a:lstStyle/>
          <a:p>
            <a:r>
              <a:rPr lang="en-US" dirty="0" smtClean="0"/>
              <a:t>Choppers Group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114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5743629" cy="4122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3788" y="2209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T0 chopper outside bunker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0829" y="283713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FAN chopper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3659476"/>
            <a:ext cx="365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FAN chopper development</a:t>
            </a:r>
          </a:p>
          <a:p>
            <a:r>
              <a:rPr lang="en-US" dirty="0" smtClean="0"/>
              <a:t>M chopper 336Hz challenging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206" y="5426871"/>
            <a:ext cx="7621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field limits at the M chopper</a:t>
            </a:r>
          </a:p>
          <a:p>
            <a:r>
              <a:rPr lang="en-US" dirty="0" smtClean="0"/>
              <a:t>PBS and WBS and budget for provision of T0 chopper</a:t>
            </a:r>
          </a:p>
          <a:p>
            <a:r>
              <a:rPr lang="en-US" dirty="0" smtClean="0"/>
              <a:t>Early procurement is strongly advised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200"/>
            <a:ext cx="8569325" cy="649288"/>
          </a:xfrm>
        </p:spPr>
        <p:txBody>
          <a:bodyPr/>
          <a:lstStyle/>
          <a:p>
            <a:r>
              <a:rPr lang="en-US" dirty="0" smtClean="0"/>
              <a:t>Preparation meeting for TG2 of T-REX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323850" y="1028343"/>
            <a:ext cx="8667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The signal-to-noise ratio (S/N) of the instrument is a key performance parameter for the instrument. This needs to be reflected in both the high-level scientific requirements and the high-level system requirements, where it needs to be quantified. Please prepare a proposal for presentation and discussion at the review on how you might wish to quantify the S/N and the value to state in the requirements. This is important as it will drive many of the design choices being made over the coming months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49288"/>
          </a:xfrm>
        </p:spPr>
        <p:txBody>
          <a:bodyPr/>
          <a:lstStyle/>
          <a:p>
            <a:r>
              <a:rPr lang="en-US" dirty="0" smtClean="0"/>
              <a:t>Ken Andersen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116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426"/>
          <a:stretch/>
        </p:blipFill>
        <p:spPr>
          <a:xfrm>
            <a:off x="620807" y="685800"/>
            <a:ext cx="7902386" cy="4393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183231"/>
            <a:ext cx="6901723" cy="15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>
                <a:latin typeface="Cambria" panose="02040503050406030204" pitchFamily="18" charset="0"/>
              </a:rPr>
              <a:pPr/>
              <a:t>117</a:t>
            </a:fld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0"/>
          <a:stretch/>
        </p:blipFill>
        <p:spPr>
          <a:xfrm rot="5400000">
            <a:off x="780084" y="-300023"/>
            <a:ext cx="4070292" cy="5127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4646" y="-647954"/>
            <a:ext cx="4070308" cy="5760000"/>
          </a:xfrm>
          <a:prstGeom prst="rect">
            <a:avLst/>
          </a:prstGeom>
        </p:spPr>
      </p:pic>
      <p:pic>
        <p:nvPicPr>
          <p:cNvPr id="5" name="Picture 4" descr="T-REX_proposa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14244" r="13119" b="68858"/>
          <a:stretch/>
        </p:blipFill>
        <p:spPr>
          <a:xfrm>
            <a:off x="381000" y="3962400"/>
            <a:ext cx="8640000" cy="2849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81903" y="3844499"/>
            <a:ext cx="3229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Cambria" panose="02040503050406030204" pitchFamily="18" charset="0"/>
              </a:rPr>
              <a:t>Ei</a:t>
            </a:r>
            <a:r>
              <a:rPr lang="en-US" sz="2000" dirty="0">
                <a:latin typeface="Cambria" panose="02040503050406030204" pitchFamily="18" charset="0"/>
              </a:rPr>
              <a:t> range from </a:t>
            </a:r>
            <a:r>
              <a:rPr lang="en-US" sz="2000" dirty="0" smtClean="0">
                <a:latin typeface="Cambria" panose="02040503050406030204" pitchFamily="18" charset="0"/>
              </a:rPr>
              <a:t>2 </a:t>
            </a:r>
            <a:r>
              <a:rPr lang="en-US" sz="2000" dirty="0">
                <a:latin typeface="Cambria" panose="02040503050406030204" pitchFamily="18" charset="0"/>
              </a:rPr>
              <a:t>to 160 </a:t>
            </a:r>
            <a:r>
              <a:rPr lang="en-US" sz="2000" dirty="0" err="1">
                <a:latin typeface="Cambria" panose="02040503050406030204" pitchFamily="18" charset="0"/>
              </a:rPr>
              <a:t>meV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654143"/>
            <a:ext cx="2514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@ </a:t>
            </a:r>
            <a:r>
              <a:rPr lang="en-US" dirty="0" err="1" smtClean="0">
                <a:latin typeface="Cambria" panose="02040503050406030204" pitchFamily="18" charset="0"/>
              </a:rPr>
              <a:t>Ei</a:t>
            </a:r>
            <a:r>
              <a:rPr lang="en-US" dirty="0" smtClean="0">
                <a:latin typeface="Cambria" panose="02040503050406030204" pitchFamily="18" charset="0"/>
              </a:rPr>
              <a:t> = 3 </a:t>
            </a:r>
            <a:r>
              <a:rPr lang="en-US" dirty="0" err="1" smtClean="0">
                <a:latin typeface="Cambria" panose="02040503050406030204" pitchFamily="18" charset="0"/>
              </a:rPr>
              <a:t>meV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30 µeV &lt; </a:t>
            </a:r>
            <a:r>
              <a:rPr lang="el-GR" dirty="0" smtClean="0">
                <a:latin typeface="Cambria" panose="02040503050406030204" pitchFamily="18" charset="0"/>
              </a:rPr>
              <a:t>δ</a:t>
            </a:r>
            <a:r>
              <a:rPr lang="en-US" dirty="0" smtClean="0">
                <a:latin typeface="Cambria" panose="02040503050406030204" pitchFamily="18" charset="0"/>
              </a:rPr>
              <a:t>E &lt; 90 µeV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14" name="Straight Connector 13"/>
          <p:cNvCxnSpPr>
            <a:stCxn id="9" idx="2"/>
          </p:cNvCxnSpPr>
          <p:nvPr/>
        </p:nvCxnSpPr>
        <p:spPr bwMode="auto">
          <a:xfrm>
            <a:off x="1790700" y="2300474"/>
            <a:ext cx="0" cy="7709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1943100" y="2452874"/>
            <a:ext cx="2514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@ </a:t>
            </a:r>
            <a:r>
              <a:rPr lang="en-US" dirty="0" err="1" smtClean="0">
                <a:latin typeface="Cambria" panose="02040503050406030204" pitchFamily="18" charset="0"/>
              </a:rPr>
              <a:t>Ei</a:t>
            </a:r>
            <a:r>
              <a:rPr lang="en-US" dirty="0" smtClean="0">
                <a:latin typeface="Cambria" panose="02040503050406030204" pitchFamily="18" charset="0"/>
              </a:rPr>
              <a:t> = 100 </a:t>
            </a:r>
            <a:r>
              <a:rPr lang="en-US" dirty="0" err="1" smtClean="0">
                <a:latin typeface="Cambria" panose="02040503050406030204" pitchFamily="18" charset="0"/>
              </a:rPr>
              <a:t>meV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3 </a:t>
            </a:r>
            <a:r>
              <a:rPr lang="en-US" dirty="0" err="1" smtClean="0">
                <a:latin typeface="Cambria" panose="02040503050406030204" pitchFamily="18" charset="0"/>
              </a:rPr>
              <a:t>meV</a:t>
            </a:r>
            <a:r>
              <a:rPr lang="en-US" dirty="0" smtClean="0">
                <a:latin typeface="Cambria" panose="02040503050406030204" pitchFamily="18" charset="0"/>
              </a:rPr>
              <a:t> &lt; </a:t>
            </a:r>
            <a:r>
              <a:rPr lang="el-GR" dirty="0" smtClean="0">
                <a:latin typeface="Cambria" panose="02040503050406030204" pitchFamily="18" charset="0"/>
              </a:rPr>
              <a:t>δ</a:t>
            </a:r>
            <a:r>
              <a:rPr lang="en-US" dirty="0" smtClean="0">
                <a:latin typeface="Cambria" panose="02040503050406030204" pitchFamily="18" charset="0"/>
              </a:rPr>
              <a:t>E &lt; 6 </a:t>
            </a:r>
            <a:r>
              <a:rPr lang="en-US" dirty="0" err="1" smtClean="0">
                <a:latin typeface="Cambria" panose="02040503050406030204" pitchFamily="18" charset="0"/>
              </a:rPr>
              <a:t>meV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191000" y="957416"/>
            <a:ext cx="0" cy="14954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5867400" y="1692951"/>
            <a:ext cx="2514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Intensity</a:t>
            </a:r>
          </a:p>
          <a:p>
            <a:pPr algn="ctr"/>
            <a:r>
              <a:rPr lang="en-US" dirty="0" smtClean="0">
                <a:latin typeface="Cambria" panose="02040503050406030204" pitchFamily="18" charset="0"/>
              </a:rPr>
              <a:t>≤ 10</a:t>
            </a:r>
            <a:r>
              <a:rPr lang="en-US" baseline="30000" dirty="0" smtClean="0">
                <a:latin typeface="Cambria" panose="02040503050406030204" pitchFamily="18" charset="0"/>
              </a:rPr>
              <a:t>9</a:t>
            </a:r>
            <a:r>
              <a:rPr lang="en-US" dirty="0" smtClean="0">
                <a:latin typeface="Cambria" panose="02040503050406030204" pitchFamily="18" charset="0"/>
              </a:rPr>
              <a:t> n/s 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528" y="44624"/>
            <a:ext cx="912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tabLst>
                <a:tab pos="139700" algn="l"/>
                <a:tab pos="457200" algn="l"/>
              </a:tabLst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 smtClean="0">
                <a:latin typeface="Cambria" panose="02040503050406030204" pitchFamily="18" charset="0"/>
              </a:rPr>
              <a:t>T-REX Competitive to all existing DGCS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3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3528" y="44624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tabLst>
                <a:tab pos="139700" algn="l"/>
                <a:tab pos="457200" algn="l"/>
              </a:tabLst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 smtClean="0">
                <a:latin typeface="Cambria" panose="02040503050406030204" pitchFamily="18" charset="0"/>
              </a:rPr>
              <a:t>T-REX unique with 5D mapping</a:t>
            </a:r>
            <a:endParaRPr lang="en-US" sz="2800" dirty="0">
              <a:latin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-8839200" y="685800"/>
          <a:ext cx="8439272" cy="3093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60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533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9056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instrument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E_min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E_max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>
                          <a:effectLst/>
                        </a:rPr>
                        <a:t>ϑ_</a:t>
                      </a:r>
                      <a:r>
                        <a:rPr lang="en-US" sz="1400" u="none" strike="noStrike">
                          <a:effectLst/>
                        </a:rPr>
                        <a:t>min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ϑ_</a:t>
                      </a:r>
                      <a:r>
                        <a:rPr lang="en-US" sz="1400" u="none" strike="noStrike" dirty="0">
                          <a:effectLst/>
                        </a:rPr>
                        <a:t>max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>
                          <a:effectLst/>
                        </a:rPr>
                        <a:t>ϕ_</a:t>
                      </a:r>
                      <a:r>
                        <a:rPr lang="en-US" sz="1400" u="none" strike="noStrike">
                          <a:effectLst/>
                        </a:rPr>
                        <a:t>min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>
                          <a:effectLst/>
                        </a:rPr>
                        <a:t>ϕ_</a:t>
                      </a:r>
                      <a:r>
                        <a:rPr lang="en-US" sz="1400" u="none" strike="noStrike">
                          <a:effectLst/>
                        </a:rPr>
                        <a:t>max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L_SD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>
                          <a:effectLst/>
                        </a:rPr>
                        <a:t>ΔΩ</a:t>
                      </a:r>
                      <a:endParaRPr lang="el-G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max Q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AMATERAS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4-SEASONS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CNCS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11.7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HYSPEC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SEQUOIA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-30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31.1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ARCS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49.7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MAPS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31.1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MERLIN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57.4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LET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IN4C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12.0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-15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T-REX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16.7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2644170"/>
            <a:ext cx="41148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2"/>
                </a:solidFill>
              </a:rPr>
              <a:t>5D mapping</a:t>
            </a:r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de-DE" sz="2400" dirty="0" smtClean="0">
              <a:solidFill>
                <a:schemeClr val="tx2"/>
              </a:solidFill>
            </a:endParaRPr>
          </a:p>
          <a:p>
            <a:pPr algn="ctr"/>
            <a:r>
              <a:rPr lang="de-DE" sz="2400" dirty="0" smtClean="0">
                <a:solidFill>
                  <a:schemeClr val="tx2"/>
                </a:solidFill>
              </a:rPr>
              <a:t>Polychromatic experiments</a:t>
            </a:r>
          </a:p>
          <a:p>
            <a:pPr algn="ctr"/>
            <a:r>
              <a:rPr lang="de-DE" sz="2400" dirty="0" smtClean="0">
                <a:solidFill>
                  <a:schemeClr val="tx2"/>
                </a:solidFill>
              </a:rPr>
              <a:t>+ PA unique feature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876800" y="1600200"/>
          <a:ext cx="3924989" cy="410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7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5435" y="1551600"/>
            <a:ext cx="4392000" cy="439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r>
              <a:rPr lang="en-US" dirty="0" smtClean="0">
                <a:latin typeface="Cambria" panose="02040503050406030204" pitchFamily="18" charset="0"/>
              </a:rPr>
              <a:t>MERLIN/LET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9435" y="2601808"/>
            <a:ext cx="3348000" cy="334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r>
              <a:rPr lang="en-US" dirty="0" smtClean="0">
                <a:latin typeface="Cambria" panose="02040503050406030204" pitchFamily="18" charset="0"/>
              </a:rPr>
              <a:t>4-SEASONS/CNCS/IN5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7435" y="3241583"/>
            <a:ext cx="2700000" cy="27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r>
              <a:rPr lang="en-US" dirty="0" smtClean="0">
                <a:latin typeface="Cambria" panose="02040503050406030204" pitchFamily="18" charset="0"/>
              </a:rPr>
              <a:t>AMATERAS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5435" y="3514659"/>
            <a:ext cx="2412000" cy="241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r>
              <a:rPr lang="en-US" dirty="0" smtClean="0">
                <a:latin typeface="Cambria" panose="02040503050406030204" pitchFamily="18" charset="0"/>
              </a:rPr>
              <a:t>SEQUOIA/IN4C/IN6</a:t>
            </a:r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47435" y="4153158"/>
            <a:ext cx="1800000" cy="18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r>
              <a:rPr lang="en-US" dirty="0" smtClean="0">
                <a:latin typeface="Cambria" panose="02040503050406030204" pitchFamily="18" charset="0"/>
              </a:rPr>
              <a:t>MAPS/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HYSPEC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4184" y="2326659"/>
            <a:ext cx="3600000" cy="360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r>
              <a:rPr lang="en-US" dirty="0" smtClean="0">
                <a:latin typeface="Cambria" panose="02040503050406030204" pitchFamily="18" charset="0"/>
              </a:rPr>
              <a:t>Full Scope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69104" y="3406659"/>
            <a:ext cx="2520000" cy="252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r>
              <a:rPr lang="en-US" dirty="0" smtClean="0">
                <a:latin typeface="Cambria" panose="02040503050406030204" pitchFamily="18" charset="0"/>
              </a:rPr>
              <a:t>Project scope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94440" y="1745736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T-REX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528" y="44624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tabLst>
                <a:tab pos="139700" algn="l"/>
                <a:tab pos="457200" algn="l"/>
              </a:tabLst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 smtClean="0">
                <a:latin typeface="Cambria" panose="02040503050406030204" pitchFamily="18" charset="0"/>
              </a:rPr>
              <a:t>T-REX Competitive solid angle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67435" y="3046659"/>
            <a:ext cx="2880000" cy="288000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135" y="3666432"/>
            <a:ext cx="234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PANTHER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 hot commissioning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5824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688"/>
            <a:ext cx="78867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Project scope vs Full scope as agreed at SSM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>
                <a:latin typeface="Cambria" panose="02040503050406030204" pitchFamily="18" charset="0"/>
              </a:rPr>
              <a:pPr/>
              <a:t>12</a:t>
            </a:fld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064" y="914400"/>
            <a:ext cx="82680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was agreed that the instrument presented as configuration 2 in the scope-setting report will form the basis of the scope and budget for T-REX. It will be world-leading at 2MW beam power when it comes online by an order of magnitude or more and has a technically straightforward upgrade path to full scope.</a:t>
            </a:r>
            <a:endParaRPr lang="en-US" sz="2000" dirty="0">
              <a:latin typeface="Cambria" panose="02040503050406030204" pitchFamily="18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9005221"/>
              </p:ext>
            </p:extLst>
          </p:nvPr>
        </p:nvGraphicFramePr>
        <p:xfrm>
          <a:off x="4572000" y="2459051"/>
          <a:ext cx="4229789" cy="410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4191000"/>
            <a:ext cx="41148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2"/>
                </a:solidFill>
                <a:latin typeface="Cambria" panose="02040503050406030204" pitchFamily="18" charset="0"/>
              </a:rPr>
              <a:t>5D mapping</a:t>
            </a:r>
            <a:endParaRPr lang="en-US" sz="24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algn="ctr"/>
            <a:endParaRPr lang="de-DE" sz="2400" dirty="0" smtClean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algn="ctr"/>
            <a:r>
              <a:rPr lang="de-DE" sz="2400" dirty="0" smtClean="0">
                <a:solidFill>
                  <a:schemeClr val="tx2"/>
                </a:solidFill>
                <a:latin typeface="Cambria" panose="02040503050406030204" pitchFamily="18" charset="0"/>
              </a:rPr>
              <a:t>Polychromatic experiments</a:t>
            </a:r>
          </a:p>
          <a:p>
            <a:pPr algn="ctr"/>
            <a:r>
              <a:rPr lang="de-DE" sz="2400" dirty="0" smtClean="0">
                <a:solidFill>
                  <a:schemeClr val="tx2"/>
                </a:solidFill>
                <a:latin typeface="Cambria" panose="02040503050406030204" pitchFamily="18" charset="0"/>
              </a:rPr>
              <a:t>+ PA unique feature</a:t>
            </a:r>
          </a:p>
        </p:txBody>
      </p:sp>
    </p:spTree>
    <p:extLst>
      <p:ext uri="{BB962C8B-B14F-4D97-AF65-F5344CB8AC3E}">
        <p14:creationId xmlns:p14="http://schemas.microsoft.com/office/powerpoint/2010/main" val="293449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8201" y="2209800"/>
          <a:ext cx="693419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722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5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Steel ( m )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Concrete ( m )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&lt; 28 m 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bunker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28 m &lt;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L &lt; 45 m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0.35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45 m &lt;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L &lt; 50 m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0.25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0.3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50 m &lt;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L &lt; 162 m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0.18 m &lt; x &lt; 0.28 according to m-index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0.6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162 m &lt; L &lt; 172 m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Experimental Cave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794" y="79602"/>
            <a:ext cx="6096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Shielding: ESS-cost calculation process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9906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… “agreed </a:t>
            </a:r>
            <a:r>
              <a:rPr lang="en-US" dirty="0">
                <a:latin typeface="Cambria" panose="02040503050406030204" pitchFamily="18" charset="0"/>
              </a:rPr>
              <a:t>process with ESS management that should provide a 10% error bar on the positive side meaning that the safety shielding budget should not increase by more than 10% with the available </a:t>
            </a:r>
            <a:r>
              <a:rPr lang="en-US" dirty="0" smtClean="0">
                <a:latin typeface="Cambria" panose="02040503050406030204" pitchFamily="18" charset="0"/>
              </a:rPr>
              <a:t>information” …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548639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Engineering design ?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Potential savings  communal shielding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23" y="1276351"/>
            <a:ext cx="4516120" cy="514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"/>
          <a:stretch/>
        </p:blipFill>
        <p:spPr bwMode="auto">
          <a:xfrm>
            <a:off x="-76200" y="1219202"/>
            <a:ext cx="5129655" cy="52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8423" y="3429000"/>
            <a:ext cx="5334000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NO NEGATIVE IMPACT ON THE SCIENCE CASE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-7620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Cambria" panose="02040503050406030204" pitchFamily="18" charset="0"/>
              </a:rPr>
              <a:t>Expected </a:t>
            </a:r>
            <a:r>
              <a:rPr lang="en-US" sz="2800" dirty="0" smtClean="0">
                <a:latin typeface="Cambria" panose="02040503050406030204" pitchFamily="18" charset="0"/>
              </a:rPr>
              <a:t>performance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6820" y="4869160"/>
            <a:ext cx="1391564" cy="430887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Brightness</a:t>
            </a:r>
            <a:endParaRPr lang="en-US" sz="22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4559583"/>
            <a:ext cx="1391564" cy="473977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Brightness</a:t>
            </a:r>
            <a:endParaRPr lang="en-US" sz="2200" dirty="0">
              <a:latin typeface="Times"/>
              <a:cs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5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9655" r="6777" b="16646"/>
          <a:stretch/>
        </p:blipFill>
        <p:spPr>
          <a:xfrm rot="2580000">
            <a:off x="133360" y="-2244202"/>
            <a:ext cx="8140558" cy="9555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9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T-REX layout project scope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981200" y="1883691"/>
            <a:ext cx="60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D03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1559005"/>
            <a:ext cx="59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3036894"/>
            <a:ext cx="59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E01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965"/>
            <a:ext cx="9143999" cy="28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6356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T-REX Product Breakdown Structure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05644"/>
            <a:ext cx="8942783" cy="3766374"/>
          </a:xfrm>
          <a:prstGeom prst="rect">
            <a:avLst/>
          </a:prstGeom>
          <a:ln w="15875">
            <a:solidFill>
              <a:schemeClr val="bg2">
                <a:lumMod val="1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6799" y="48006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ESS standard nomenclature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11 High Level components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Nearly 200 Low Levels components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Baseline structure for </a:t>
            </a:r>
            <a:r>
              <a:rPr lang="en-US" dirty="0" err="1" smtClean="0">
                <a:latin typeface="Cambria" panose="02040503050406030204" pitchFamily="18" charset="0"/>
              </a:rPr>
              <a:t>SysReq</a:t>
            </a:r>
            <a:r>
              <a:rPr lang="en-US" dirty="0" smtClean="0">
                <a:latin typeface="Cambria" panose="02040503050406030204" pitchFamily="18" charset="0"/>
              </a:rPr>
              <a:t> and Budget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4555" y="4103346"/>
            <a:ext cx="351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High resolution pdf available in Indico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990600"/>
            <a:ext cx="3352800" cy="34545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0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PBS – a few more details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0919"/>
            <a:ext cx="8088626" cy="50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350215"/>
            <a:ext cx="737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Description of components follows in section ‘key components &amp; areas’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5371135" cy="396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PBS – a few more details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50215"/>
            <a:ext cx="737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Description of components follows in section ‘key components &amp; areas’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" y="76200"/>
            <a:ext cx="9079504" cy="63765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986951"/>
            <a:ext cx="4331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High resolution pdf available in </a:t>
            </a:r>
            <a:r>
              <a:rPr lang="en-US" sz="2000" dirty="0" err="1" smtClean="0">
                <a:latin typeface="Cambria" panose="02040503050406030204" pitchFamily="18" charset="0"/>
              </a:rPr>
              <a:t>Indico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5304" y="533400"/>
            <a:ext cx="1371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network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5304" y="1752600"/>
            <a:ext cx="1371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control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2835275"/>
            <a:ext cx="1371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hardware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5304" y="4644015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media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1" y="-49212"/>
            <a:ext cx="9143999" cy="811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T-REX life cycle (wrong numbering of TGRs)</a:t>
            </a:r>
            <a:endParaRPr lang="en-US" sz="2800" b="0" kern="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pic>
        <p:nvPicPr>
          <p:cNvPr id="55" name="Picture 54"/>
          <p:cNvPicPr/>
          <p:nvPr/>
        </p:nvPicPr>
        <p:blipFill rotWithShape="1">
          <a:blip r:embed="rId2"/>
          <a:srcRect t="12226" b="19030"/>
          <a:stretch/>
        </p:blipFill>
        <p:spPr bwMode="auto">
          <a:xfrm>
            <a:off x="0" y="762000"/>
            <a:ext cx="9144000" cy="525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59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53" r="4545" b="3918"/>
          <a:stretch/>
        </p:blipFill>
        <p:spPr>
          <a:xfrm>
            <a:off x="647699" y="381000"/>
            <a:ext cx="7868303" cy="63404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1" y="-49212"/>
            <a:ext cx="9143999" cy="8112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T-REX life cycle (correct numbering of TGRs)</a:t>
            </a:r>
            <a:endParaRPr lang="en-US" sz="2800" b="0" kern="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>
                <a:latin typeface="Cambria" panose="02040503050406030204" pitchFamily="18" charset="0"/>
              </a:rPr>
              <a:pPr/>
              <a:t>2</a:t>
            </a:fld>
            <a:endParaRPr lang="de-DE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01039"/>
            <a:ext cx="8537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mbria" panose="02040503050406030204" pitchFamily="18" charset="0"/>
              </a:rPr>
              <a:t>ConOps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/ T-REX Scientific Scope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	Overview of Science Case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</a:rPr>
              <a:t>“project” vs “full scope” after SSM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</a:rPr>
              <a:t>Overview of T-REX </a:t>
            </a:r>
            <a:r>
              <a:rPr lang="en-US" dirty="0">
                <a:latin typeface="Cambria" panose="02040503050406030204" pitchFamily="18" charset="0"/>
              </a:rPr>
              <a:t>layout &amp; </a:t>
            </a:r>
            <a:r>
              <a:rPr lang="en-US" dirty="0" smtClean="0">
                <a:latin typeface="Cambria" panose="02040503050406030204" pitchFamily="18" charset="0"/>
              </a:rPr>
              <a:t>PBS </a:t>
            </a:r>
            <a:r>
              <a:rPr lang="en-US" dirty="0">
                <a:latin typeface="Cambria" panose="02040503050406030204" pitchFamily="18" charset="0"/>
              </a:rPr>
              <a:t>&amp; </a:t>
            </a:r>
            <a:r>
              <a:rPr lang="en-US" dirty="0" smtClean="0">
                <a:latin typeface="Cambria" panose="02040503050406030204" pitchFamily="18" charset="0"/>
              </a:rPr>
              <a:t>P&amp;ID</a:t>
            </a:r>
          </a:p>
          <a:p>
            <a:pPr marL="457200" lvl="3" algn="l"/>
            <a:r>
              <a:rPr lang="en-US" dirty="0" smtClean="0">
                <a:latin typeface="Cambria" panose="02040503050406030204" pitchFamily="18" charset="0"/>
              </a:rPr>
              <a:t>	upgrade </a:t>
            </a:r>
            <a:r>
              <a:rPr lang="en-US" dirty="0">
                <a:latin typeface="Cambria" panose="02040503050406030204" pitchFamily="18" charset="0"/>
              </a:rPr>
              <a:t>stages from </a:t>
            </a:r>
            <a:r>
              <a:rPr lang="en-US" b="1" dirty="0">
                <a:latin typeface="Cambria" panose="02040503050406030204" pitchFamily="18" charset="0"/>
              </a:rPr>
              <a:t>IOSP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doc</a:t>
            </a:r>
          </a:p>
          <a:p>
            <a:pPr marL="457200" lvl="3" algn="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QA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COnOps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and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IOSP-SP</a:t>
            </a:r>
            <a:endParaRPr lang="en-US" dirty="0">
              <a:latin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ambria" panose="02040503050406030204" pitchFamily="18" charset="0"/>
              </a:rPr>
              <a:t>SysReq</a:t>
            </a:r>
            <a:r>
              <a:rPr lang="en-US" dirty="0" smtClean="0">
                <a:latin typeface="Cambria" panose="02040503050406030204" pitchFamily="18" charset="0"/>
              </a:rPr>
              <a:t> / T-REX HLSR in connection to Scientific Scope</a:t>
            </a:r>
          </a:p>
          <a:p>
            <a:pPr lvl="1" algn="l"/>
            <a:r>
              <a:rPr lang="en-US" dirty="0" smtClean="0">
                <a:latin typeface="Cambria" panose="02040503050406030204" pitchFamily="18" charset="0"/>
              </a:rPr>
              <a:t>	Functional requirements for High Level Components</a:t>
            </a:r>
          </a:p>
          <a:p>
            <a:pPr lvl="1" algn="l"/>
            <a:r>
              <a:rPr lang="en-US" dirty="0">
                <a:latin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</a:rPr>
              <a:t>							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QA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SysReq</a:t>
            </a:r>
            <a:endParaRPr lang="en-US" dirty="0" smtClean="0">
              <a:latin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mbria" panose="02040503050406030204" pitchFamily="18" charset="0"/>
              </a:rPr>
              <a:t>PSDD </a:t>
            </a:r>
            <a:r>
              <a:rPr lang="en-US" dirty="0" smtClean="0">
                <a:latin typeface="Cambria" panose="02040503050406030204" pitchFamily="18" charset="0"/>
              </a:rPr>
              <a:t>/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Description of Preliminary Design</a:t>
            </a:r>
          </a:p>
          <a:p>
            <a:pPr lvl="1" algn="l"/>
            <a:r>
              <a:rPr lang="en-US" dirty="0" smtClean="0">
                <a:latin typeface="Cambria" panose="02040503050406030204" pitchFamily="18" charset="0"/>
              </a:rPr>
              <a:t>	Interfaces with monolith and bunker and neighbors</a:t>
            </a:r>
          </a:p>
          <a:p>
            <a:pPr lvl="1" algn="l"/>
            <a:r>
              <a:rPr lang="en-US" dirty="0">
                <a:latin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</a:rPr>
              <a:t>Key components and areas</a:t>
            </a:r>
          </a:p>
          <a:p>
            <a:pPr lvl="1" algn="l"/>
            <a:r>
              <a:rPr lang="en-US" dirty="0" smtClean="0">
                <a:latin typeface="Cambria" panose="02040503050406030204" pitchFamily="18" charset="0"/>
              </a:rPr>
              <a:t>	Performance </a:t>
            </a:r>
            <a:r>
              <a:rPr lang="en-US" dirty="0">
                <a:latin typeface="Cambria" panose="02040503050406030204" pitchFamily="18" charset="0"/>
              </a:rPr>
              <a:t>at 2 MW</a:t>
            </a:r>
          </a:p>
          <a:p>
            <a:pPr algn="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QA PSDD</a:t>
            </a:r>
            <a:endParaRPr lang="en-US" dirty="0" smtClean="0">
              <a:latin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mbria" panose="02040503050406030204" pitchFamily="18" charset="0"/>
              </a:rPr>
              <a:t>WPS + IOSP </a:t>
            </a:r>
            <a:r>
              <a:rPr lang="en-US" dirty="0" smtClean="0">
                <a:latin typeface="Cambria" panose="02040503050406030204" pitchFamily="18" charset="0"/>
              </a:rPr>
              <a:t>/ Instrument life-cycle</a:t>
            </a:r>
            <a:endParaRPr lang="en-US" dirty="0">
              <a:latin typeface="Cambria" panose="02040503050406030204" pitchFamily="18" charset="0"/>
            </a:endParaRPr>
          </a:p>
          <a:p>
            <a:pPr lvl="1" algn="l"/>
            <a:r>
              <a:rPr lang="en-US" dirty="0" smtClean="0">
                <a:latin typeface="Cambria" panose="02040503050406030204" pitchFamily="18" charset="0"/>
              </a:rPr>
              <a:t>	Schedule</a:t>
            </a:r>
          </a:p>
          <a:p>
            <a:pPr lvl="1" algn="l"/>
            <a:r>
              <a:rPr lang="en-US" dirty="0" smtClean="0">
                <a:latin typeface="Cambria" panose="02040503050406030204" pitchFamily="18" charset="0"/>
              </a:rPr>
              <a:t>	Risk analysis</a:t>
            </a:r>
          </a:p>
          <a:p>
            <a:pPr lvl="1" algn="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QA WPS and IOSP-IO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537" y="148469"/>
            <a:ext cx="4430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Outline of TG2 presentation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-2764022" y="3511916"/>
            <a:ext cx="604978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Address issues from reviews</a:t>
            </a:r>
          </a:p>
        </p:txBody>
      </p:sp>
    </p:spTree>
    <p:extLst>
      <p:ext uri="{BB962C8B-B14F-4D97-AF65-F5344CB8AC3E}">
        <p14:creationId xmlns:p14="http://schemas.microsoft.com/office/powerpoint/2010/main" val="32896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1"/>
            <a:ext cx="7886700" cy="685800"/>
          </a:xfrm>
        </p:spPr>
        <p:txBody>
          <a:bodyPr>
            <a:normAutofit/>
          </a:bodyPr>
          <a:lstStyle/>
          <a:p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Budget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1201"/>
            <a:ext cx="7841994" cy="55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8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7204" y="116413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tabLst>
                <a:tab pos="139700" algn="l"/>
                <a:tab pos="457200" algn="l"/>
              </a:tabLst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Upgrade stages to full scope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716" y="1221020"/>
            <a:ext cx="4762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Increase Detectors coverage up to 2.2 </a:t>
            </a:r>
            <a:r>
              <a:rPr lang="en-US" sz="2000" dirty="0" err="1" smtClean="0">
                <a:latin typeface="Cambria" panose="02040503050406030204" pitchFamily="18" charset="0"/>
              </a:rPr>
              <a:t>sr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Sample Environment Equipment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+T0C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4-P choppers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Not mentioned in IOSP document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Faster choppers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Supermirror </a:t>
            </a:r>
            <a:r>
              <a:rPr lang="en-US" sz="2000" dirty="0" err="1" smtClean="0">
                <a:latin typeface="Cambria" panose="02040503050406030204" pitchFamily="18" charset="0"/>
              </a:rPr>
              <a:t>analyser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1221020"/>
            <a:ext cx="3924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+</a:t>
            </a:r>
            <a:r>
              <a:rPr lang="en-US" sz="2000" dirty="0">
                <a:latin typeface="Cambria" panose="02040503050406030204" pitchFamily="18" charset="0"/>
              </a:rPr>
              <a:t>2.3 M</a:t>
            </a:r>
            <a:r>
              <a:rPr lang="en-US" sz="2000" dirty="0" smtClean="0">
                <a:latin typeface="Cambria" panose="02040503050406030204" pitchFamily="18" charset="0"/>
              </a:rPr>
              <a:t>€ MG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+4.9 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€ 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He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+1.667 M€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+240 </a:t>
            </a:r>
            <a:r>
              <a:rPr lang="en-US" sz="2000" dirty="0">
                <a:latin typeface="Cambria" panose="02040503050406030204" pitchFamily="18" charset="0"/>
              </a:rPr>
              <a:t>k€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~ 0.5M</a:t>
            </a:r>
            <a:r>
              <a:rPr lang="en-US" sz="2000" dirty="0" smtClean="0">
                <a:latin typeface="Cambria" panose="02040503050406030204" pitchFamily="18" charset="0"/>
              </a:rPr>
              <a:t>€</a:t>
            </a: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~ </a:t>
            </a:r>
            <a:r>
              <a:rPr lang="en-US" sz="2000" dirty="0">
                <a:latin typeface="Cambria" panose="02040503050406030204" pitchFamily="18" charset="0"/>
              </a:rPr>
              <a:t>M</a:t>
            </a:r>
            <a:r>
              <a:rPr lang="en-US" sz="2000" dirty="0" smtClean="0">
                <a:latin typeface="Cambria" panose="02040503050406030204" pitchFamily="18" charset="0"/>
              </a:rPr>
              <a:t>€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~ M€</a:t>
            </a:r>
            <a:endParaRPr lang="en-US" sz="2000" dirty="0">
              <a:latin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2311" y="1221020"/>
            <a:ext cx="20478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</a:endParaRP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2022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2022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2024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When available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2025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0094" y="685800"/>
            <a:ext cx="198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PROPOSED START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8582" y="1405645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2022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386017077"/>
              </p:ext>
            </p:extLst>
          </p:nvPr>
        </p:nvGraphicFramePr>
        <p:xfrm>
          <a:off x="2144316" y="4809928"/>
          <a:ext cx="4702967" cy="185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81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5" y="150544"/>
            <a:ext cx="952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Sample Environment Priorities (Cost + ESS pool based)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393238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CCR</a:t>
            </a:r>
          </a:p>
          <a:p>
            <a:r>
              <a:rPr lang="it-IT" dirty="0">
                <a:latin typeface="Cambria" panose="02040503050406030204" pitchFamily="18" charset="0"/>
              </a:rPr>
              <a:t>I</a:t>
            </a:r>
            <a:r>
              <a:rPr lang="it-IT" dirty="0" smtClean="0">
                <a:latin typeface="Cambria" panose="02040503050406030204" pitchFamily="18" charset="0"/>
              </a:rPr>
              <a:t>LL Furnace</a:t>
            </a:r>
          </a:p>
          <a:p>
            <a:r>
              <a:rPr lang="it-IT" dirty="0" smtClean="0">
                <a:latin typeface="Cambria" panose="02040503050406030204" pitchFamily="18" charset="0"/>
              </a:rPr>
              <a:t>Clamp cells &lt; 3 GPa</a:t>
            </a:r>
          </a:p>
          <a:p>
            <a:r>
              <a:rPr lang="it-IT" dirty="0" smtClean="0">
                <a:latin typeface="Cambria" panose="02040503050406030204" pitchFamily="18" charset="0"/>
              </a:rPr>
              <a:t>6kV </a:t>
            </a:r>
            <a:r>
              <a:rPr lang="it-IT" dirty="0">
                <a:latin typeface="Cambria" panose="02040503050406030204" pitchFamily="18" charset="0"/>
              </a:rPr>
              <a:t>HV </a:t>
            </a:r>
            <a:r>
              <a:rPr lang="it-IT" dirty="0" smtClean="0">
                <a:latin typeface="Cambria" panose="02040503050406030204" pitchFamily="18" charset="0"/>
              </a:rPr>
              <a:t>supply</a:t>
            </a:r>
          </a:p>
          <a:p>
            <a:r>
              <a:rPr lang="it-IT" dirty="0" smtClean="0">
                <a:latin typeface="Cambria" panose="02040503050406030204" pitchFamily="18" charset="0"/>
              </a:rPr>
              <a:t>	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9671" y="1398317"/>
            <a:ext cx="28688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ambria" panose="02040503050406030204" pitchFamily="18" charset="0"/>
              </a:rPr>
              <a:t>3He Sorption Stick</a:t>
            </a:r>
          </a:p>
          <a:p>
            <a:r>
              <a:rPr lang="it-IT" dirty="0">
                <a:latin typeface="Cambria" panose="02040503050406030204" pitchFamily="18" charset="0"/>
              </a:rPr>
              <a:t>Humidity </a:t>
            </a:r>
            <a:r>
              <a:rPr lang="it-IT" dirty="0" smtClean="0">
                <a:latin typeface="Cambria" panose="02040503050406030204" pitchFamily="18" charset="0"/>
              </a:rPr>
              <a:t>Chamber</a:t>
            </a:r>
          </a:p>
          <a:p>
            <a:endParaRPr lang="it-IT" dirty="0">
              <a:latin typeface="Cambria" panose="02040503050406030204" pitchFamily="18" charset="0"/>
            </a:endParaRPr>
          </a:p>
          <a:p>
            <a:endParaRPr lang="it-IT" b="1" dirty="0" smtClean="0">
              <a:latin typeface="Cambria" panose="02040503050406030204" pitchFamily="18" charset="0"/>
            </a:endParaRPr>
          </a:p>
          <a:p>
            <a:r>
              <a:rPr lang="it-IT" dirty="0" smtClean="0">
                <a:latin typeface="Cambria" panose="02040503050406030204" pitchFamily="18" charset="0"/>
              </a:rPr>
              <a:t>Vertical </a:t>
            </a:r>
            <a:r>
              <a:rPr lang="it-IT" dirty="0">
                <a:latin typeface="Cambria" panose="02040503050406030204" pitchFamily="18" charset="0"/>
              </a:rPr>
              <a:t>cryomagnet  </a:t>
            </a:r>
            <a:r>
              <a:rPr lang="it-IT" dirty="0" smtClean="0">
                <a:latin typeface="Cambria" panose="02040503050406030204" pitchFamily="18" charset="0"/>
              </a:rPr>
              <a:t>7T (1) Paris-Edinburgh Cell (1)</a:t>
            </a:r>
          </a:p>
          <a:p>
            <a:r>
              <a:rPr lang="it-IT" dirty="0" smtClean="0">
                <a:latin typeface="Cambria" panose="02040503050406030204" pitchFamily="18" charset="0"/>
              </a:rPr>
              <a:t>Gas cells &lt; 1 GPa (2)</a:t>
            </a:r>
          </a:p>
          <a:p>
            <a:r>
              <a:rPr lang="it-IT" dirty="0" smtClean="0">
                <a:latin typeface="Cambria" panose="02040503050406030204" pitchFamily="18" charset="0"/>
              </a:rPr>
              <a:t>Gas Handling </a:t>
            </a:r>
            <a:r>
              <a:rPr lang="it-IT" dirty="0">
                <a:latin typeface="Cambria" panose="02040503050406030204" pitchFamily="18" charset="0"/>
              </a:rPr>
              <a:t>(2</a:t>
            </a:r>
            <a:r>
              <a:rPr lang="it-IT" dirty="0" smtClean="0">
                <a:latin typeface="Cambria" panose="02040503050406030204" pitchFamily="18" charset="0"/>
              </a:rPr>
              <a:t>)</a:t>
            </a:r>
          </a:p>
          <a:p>
            <a:endParaRPr lang="it-IT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8566" y="3636221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mbria" panose="02040503050406030204" pitchFamily="18" charset="0"/>
              </a:rPr>
              <a:t>+1200k</a:t>
            </a:r>
            <a:r>
              <a:rPr lang="it-IT" sz="2000" dirty="0">
                <a:latin typeface="Cambria" panose="02040503050406030204" pitchFamily="18" charset="0"/>
              </a:rPr>
              <a:t>€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584" y="995656"/>
            <a:ext cx="14973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Project scope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3571" y="980416"/>
            <a:ext cx="118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ambria" panose="02040503050406030204" pitchFamily="18" charset="0"/>
              </a:rPr>
              <a:t>Full Scope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4200" y="1398317"/>
            <a:ext cx="23011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Cambria" panose="02040503050406030204" pitchFamily="18" charset="0"/>
              </a:rPr>
              <a:t>IR furnace (1)</a:t>
            </a:r>
          </a:p>
          <a:p>
            <a:r>
              <a:rPr lang="it-IT" dirty="0" smtClean="0">
                <a:latin typeface="Cambria" panose="02040503050406030204" pitchFamily="18" charset="0"/>
              </a:rPr>
              <a:t>ES Levitator</a:t>
            </a:r>
          </a:p>
          <a:p>
            <a:r>
              <a:rPr lang="it-IT" dirty="0" smtClean="0">
                <a:latin typeface="Cambria" panose="02040503050406030204" pitchFamily="18" charset="0"/>
              </a:rPr>
              <a:t>Pump &amp; Probe set-up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99426" y="990600"/>
            <a:ext cx="17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ambria" panose="02040503050406030204" pitchFamily="18" charset="0"/>
              </a:rPr>
              <a:t>Future upgrade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https://www.ill.eu/typo3temp/pics/8fe258296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4" y="5224148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4" descr="Risultati immagini per ht furnace neutr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ttps://www.ill.eu/typo3temp/pics/01599246c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78"/>
          <a:stretch/>
        </p:blipFill>
        <p:spPr bwMode="auto">
          <a:xfrm>
            <a:off x="5334000" y="4242741"/>
            <a:ext cx="707382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2" descr="Risultati immagini per clamp cells neutr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4" descr="Risultati immagini per clamp cells neutr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https://www.ill.eu/fileadmin/users_files/img/instruments_and_support/sample_environment/High_Pressure/Cells/12PL70TZ12-Cell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r="59297"/>
          <a:stretch/>
        </p:blipFill>
        <p:spPr bwMode="auto">
          <a:xfrm>
            <a:off x="6289108" y="3928148"/>
            <a:ext cx="562968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6189"/>
          <a:stretch/>
        </p:blipFill>
        <p:spPr bwMode="auto">
          <a:xfrm>
            <a:off x="7058564" y="3841564"/>
            <a:ext cx="642704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https://www.ill.eu/typo3temp/pics/83042d51f5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2" r="32255"/>
          <a:stretch/>
        </p:blipFill>
        <p:spPr bwMode="auto">
          <a:xfrm>
            <a:off x="7330282" y="5314878"/>
            <a:ext cx="4146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arald Schneider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7" r="10845"/>
          <a:stretch/>
        </p:blipFill>
        <p:spPr bwMode="auto">
          <a:xfrm>
            <a:off x="6696733" y="4749295"/>
            <a:ext cx="5236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s://www.csec.ed.ac.uk/sites/default/files/content/images/PE-cell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49" y="4242741"/>
            <a:ext cx="124885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33" descr="Risultati immagini per aerodynamic levitation neutr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852472"/>
            <a:ext cx="1015166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504" y="4186914"/>
            <a:ext cx="3959225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Rely on ESS-pool on day 1</a:t>
            </a:r>
          </a:p>
          <a:p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Top-down, side access possible 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Magic PASTIS &lt; 1m diameter</a:t>
            </a:r>
          </a:p>
          <a:p>
            <a:r>
              <a:rPr lang="en-GB" dirty="0" smtClean="0">
                <a:latin typeface="Cambria" panose="02040503050406030204" pitchFamily="18" charset="0"/>
              </a:rPr>
              <a:t>Sample area shall enable installation of XL SEE</a:t>
            </a:r>
          </a:p>
          <a:p>
            <a:r>
              <a:rPr lang="en-GB" dirty="0">
                <a:latin typeface="Cambria" panose="02040503050406030204" pitchFamily="18" charset="0"/>
              </a:rPr>
              <a:t>&lt;</a:t>
            </a:r>
            <a:r>
              <a:rPr lang="en-GB" dirty="0" smtClean="0">
                <a:latin typeface="Cambria" panose="02040503050406030204" pitchFamily="18" charset="0"/>
              </a:rPr>
              <a:t>1000 kg, height &lt; 1.7 m, d &lt; </a:t>
            </a:r>
            <a:r>
              <a:rPr lang="en-GB" dirty="0">
                <a:latin typeface="Cambria" panose="02040503050406030204" pitchFamily="18" charset="0"/>
              </a:rPr>
              <a:t>0.8 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6160" y="1437611"/>
            <a:ext cx="2125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Orange cryofurnace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81482" y="2670511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mbria" panose="02040503050406030204" pitchFamily="18" charset="0"/>
              </a:rPr>
              <a:t>+219k</a:t>
            </a:r>
            <a:r>
              <a:rPr lang="it-IT" sz="2000" dirty="0">
                <a:latin typeface="Cambria" panose="02040503050406030204" pitchFamily="18" charset="0"/>
              </a:rPr>
              <a:t>€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13086" y="2017174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mbria" panose="02040503050406030204" pitchFamily="18" charset="0"/>
              </a:rPr>
              <a:t>+250k</a:t>
            </a:r>
            <a:r>
              <a:rPr lang="it-IT" sz="2000" dirty="0">
                <a:latin typeface="Cambria" panose="02040503050406030204" pitchFamily="18" charset="0"/>
              </a:rPr>
              <a:t>€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4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67000"/>
            <a:ext cx="7886700" cy="1676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More Questions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about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ConOps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and IOSP (Staging Plan) 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88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>
                <a:latin typeface="Cambria" panose="02040503050406030204" pitchFamily="18" charset="0"/>
              </a:rPr>
              <a:pPr/>
              <a:t>24</a:t>
            </a:fld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267454" y="76200"/>
            <a:ext cx="8769041" cy="98072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charset="0"/>
              <a:buChar char="§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charset="0"/>
              <a:buChar char="§"/>
              <a:defRPr sz="2200" i="1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Science driven High Level Requirements / Design Goals</a:t>
            </a:r>
            <a:endParaRPr lang="en-US" sz="2800" kern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303" y="685800"/>
            <a:ext cx="8497192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			</a:t>
            </a:r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				</a:t>
            </a:r>
            <a:r>
              <a:rPr lang="en-US" sz="2000" baseline="30000" dirty="0">
                <a:latin typeface="Cambria" panose="02040503050406030204" pitchFamily="18" charset="0"/>
              </a:rPr>
              <a:t>	</a:t>
            </a:r>
            <a:r>
              <a:rPr lang="en-US" sz="2000" baseline="30000" dirty="0" smtClean="0">
                <a:latin typeface="Cambria" panose="02040503050406030204" pitchFamily="18" charset="0"/>
              </a:rPr>
              <a:t>				</a:t>
            </a:r>
            <a:r>
              <a:rPr lang="en-US" sz="2000" dirty="0" smtClean="0">
                <a:latin typeface="Cambria" panose="02040503050406030204" pitchFamily="18" charset="0"/>
              </a:rPr>
              <a:t>										</a:t>
            </a:r>
            <a:br>
              <a:rPr lang="en-US" sz="2000" dirty="0" smtClean="0">
                <a:latin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021416"/>
              </p:ext>
            </p:extLst>
          </p:nvPr>
        </p:nvGraphicFramePr>
        <p:xfrm>
          <a:off x="173809" y="970327"/>
          <a:ext cx="8884095" cy="536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40">
                  <a:extLst>
                    <a:ext uri="{9D8B030D-6E8A-4147-A177-3AD203B41FA5}">
                      <a16:colId xmlns:a16="http://schemas.microsoft.com/office/drawing/2014/main" xmlns="" val="883102073"/>
                    </a:ext>
                  </a:extLst>
                </a:gridCol>
                <a:gridCol w="2695351">
                  <a:extLst>
                    <a:ext uri="{9D8B030D-6E8A-4147-A177-3AD203B41FA5}">
                      <a16:colId xmlns:a16="http://schemas.microsoft.com/office/drawing/2014/main" xmlns="" val="3001310263"/>
                    </a:ext>
                  </a:extLst>
                </a:gridCol>
                <a:gridCol w="2431878">
                  <a:extLst>
                    <a:ext uri="{9D8B030D-6E8A-4147-A177-3AD203B41FA5}">
                      <a16:colId xmlns:a16="http://schemas.microsoft.com/office/drawing/2014/main" xmlns="" val="2903072112"/>
                    </a:ext>
                  </a:extLst>
                </a:gridCol>
                <a:gridCol w="3425626">
                  <a:extLst>
                    <a:ext uri="{9D8B030D-6E8A-4147-A177-3AD203B41FA5}">
                      <a16:colId xmlns:a16="http://schemas.microsoft.com/office/drawing/2014/main" xmlns="" val="306923369"/>
                    </a:ext>
                  </a:extLst>
                </a:gridCol>
              </a:tblGrid>
              <a:tr h="49288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Diffusion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and relaxations</a:t>
                      </a:r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High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Tc SC</a:t>
                      </a:r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/materials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Incident Energy Range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meV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 - 160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meV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1618678"/>
                  </a:ext>
                </a:extLst>
              </a:tr>
              <a:tr h="940952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small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de-DE" sz="1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gaps</a:t>
                      </a:r>
                      <a:r>
                        <a:rPr lang="de-DE" sz="1800" b="0" baseline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/ lineshape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/</a:t>
                      </a:r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QENS </a:t>
                      </a:r>
                      <a:endParaRPr lang="de-DE" sz="1800" b="0" baseline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Magnetism/materials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Elastic energy resolution (FWHM)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1% at 2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meV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3% at 100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meV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9625571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Ion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transport/phonons/ diffusion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 range	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0.05 Å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– 10 Å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-1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0.05 Å</a:t>
                      </a:r>
                      <a:r>
                        <a:rPr lang="en-US" sz="1800" b="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 – 15 Å</a:t>
                      </a:r>
                      <a:r>
                        <a:rPr lang="en-US" sz="1800" b="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-1 </a:t>
                      </a:r>
                      <a:r>
                        <a:rPr lang="en-US" sz="1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(full scope)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8641572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Single x-tals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 resolution (FWHM)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0.05 Å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-1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at 80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meV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tailored to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369664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Magnetic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s. Factor/ disorder</a:t>
                      </a:r>
                      <a:endParaRPr lang="de-DE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Minimum 2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ϑ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33195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Single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x-tals + powders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Beam size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10mmx30mm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435026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Single x-tals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Beam profile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flat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962798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Magnetism/Single x-tals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Polarization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Analysis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X-Y-Z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358001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S/N	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444281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3809" y="5973762"/>
            <a:ext cx="8884095" cy="382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69001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S/N requirement (not in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SysReq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doc)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2858" y="6324600"/>
            <a:ext cx="2057400" cy="365125"/>
          </a:xfrm>
        </p:spPr>
        <p:txBody>
          <a:bodyPr/>
          <a:lstStyle/>
          <a:p>
            <a:fld id="{67270C08-FDE1-1645-B049-144CAF695F4F}" type="slidenum">
              <a:rPr lang="de-DE" smtClean="0">
                <a:latin typeface="Cambria" panose="02040503050406030204" pitchFamily="18" charset="0"/>
              </a:rPr>
              <a:pPr/>
              <a:t>25</a:t>
            </a:fld>
            <a:endParaRPr lang="de-DE" dirty="0">
              <a:latin typeface="Cambria" panose="02040503050406030204" pitchFamily="18" charset="0"/>
            </a:endParaRPr>
          </a:p>
        </p:txBody>
      </p:sp>
      <p:pic>
        <p:nvPicPr>
          <p:cNvPr id="5" name="Picture 4" descr="Common_Shielding_Concept_at_JPSRC_and_Applicability_at_ESS_-_IKON12_-_Arai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9124" r="47832" b="41102"/>
          <a:stretch/>
        </p:blipFill>
        <p:spPr>
          <a:xfrm>
            <a:off x="4480555" y="1787734"/>
            <a:ext cx="4627756" cy="3413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7913" y="1351545"/>
            <a:ext cx="4026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From M. Arai IKON 12 presentation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936" y="661531"/>
            <a:ext cx="753725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Energy or </a:t>
            </a:r>
            <a:r>
              <a:rPr lang="en-US" b="1" u="sng" dirty="0" smtClean="0">
                <a:latin typeface="Cambria" panose="02040503050406030204" pitchFamily="18" charset="0"/>
              </a:rPr>
              <a:t>time</a:t>
            </a:r>
            <a:r>
              <a:rPr lang="en-US" dirty="0" smtClean="0">
                <a:latin typeface="Cambria" panose="02040503050406030204" pitchFamily="18" charset="0"/>
              </a:rPr>
              <a:t> domain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Which </a:t>
            </a:r>
            <a:r>
              <a:rPr lang="en-US" dirty="0" err="1" smtClean="0">
                <a:latin typeface="Cambria" panose="02040503050406030204" pitchFamily="18" charset="0"/>
              </a:rPr>
              <a:t>subframe</a:t>
            </a:r>
            <a:r>
              <a:rPr lang="en-US" dirty="0" smtClean="0">
                <a:latin typeface="Cambria" panose="02040503050406030204" pitchFamily="18" charset="0"/>
              </a:rPr>
              <a:t>?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err="1" smtClean="0">
                <a:latin typeface="Cambria" panose="02040503050406030204" pitchFamily="18" charset="0"/>
              </a:rPr>
              <a:t>E</a:t>
            </a:r>
            <a:r>
              <a:rPr lang="en-US" baseline="-25000" dirty="0" err="1" smtClean="0">
                <a:latin typeface="Cambria" panose="02040503050406030204" pitchFamily="18" charset="0"/>
              </a:rPr>
              <a:t>i</a:t>
            </a:r>
            <a:r>
              <a:rPr lang="en-US" baseline="-25000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≥ 50 </a:t>
            </a:r>
            <a:r>
              <a:rPr lang="en-US" dirty="0" err="1" smtClean="0">
                <a:latin typeface="Cambria" panose="02040503050406030204" pitchFamily="18" charset="0"/>
              </a:rPr>
              <a:t>meV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Which TOF?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Beyond V and Al phonon cut-off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Sample conditions? 10% V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Cold to reduce energy up-scattering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Consider scattering from SEE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>
                <a:latin typeface="Cambria" panose="02040503050406030204" pitchFamily="18" charset="0"/>
              </a:rPr>
              <a:t>Sample inherent </a:t>
            </a:r>
            <a:r>
              <a:rPr lang="en-US" dirty="0" smtClean="0">
                <a:latin typeface="Cambria" panose="02040503050406030204" pitchFamily="18" charset="0"/>
              </a:rPr>
              <a:t>background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Better </a:t>
            </a:r>
            <a:r>
              <a:rPr lang="en-US" dirty="0">
                <a:latin typeface="Cambria" panose="02040503050406030204" pitchFamily="18" charset="0"/>
              </a:rPr>
              <a:t>discrimination of ‘unwanted’ features: 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PA </a:t>
            </a:r>
            <a:r>
              <a:rPr lang="en-US" dirty="0">
                <a:latin typeface="Cambria" panose="02040503050406030204" pitchFamily="18" charset="0"/>
              </a:rPr>
              <a:t>and large angle </a:t>
            </a:r>
            <a:r>
              <a:rPr lang="en-US" dirty="0" smtClean="0">
                <a:latin typeface="Cambria" panose="02040503050406030204" pitchFamily="18" charset="0"/>
              </a:rPr>
              <a:t>detectors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Taking Signal from </a:t>
            </a:r>
            <a:r>
              <a:rPr lang="en-US" dirty="0" err="1" smtClean="0">
                <a:latin typeface="Cambria" panose="02040503050406030204" pitchFamily="18" charset="0"/>
              </a:rPr>
              <a:t>Vitess</a:t>
            </a:r>
            <a:r>
              <a:rPr lang="en-US" dirty="0" smtClean="0">
                <a:latin typeface="Cambria" panose="02040503050406030204" pitchFamily="18" charset="0"/>
              </a:rPr>
              <a:t>/</a:t>
            </a:r>
            <a:r>
              <a:rPr lang="en-US" dirty="0" err="1" smtClean="0">
                <a:latin typeface="Cambria" panose="02040503050406030204" pitchFamily="18" charset="0"/>
              </a:rPr>
              <a:t>McStas</a:t>
            </a:r>
            <a:r>
              <a:rPr lang="en-US" dirty="0" smtClean="0">
                <a:latin typeface="Cambria" panose="02040503050406030204" pitchFamily="18" charset="0"/>
              </a:rPr>
              <a:t> simulations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  <a:sym typeface="Wingdings"/>
              </a:rPr>
              <a:t>S= 5·10</a:t>
            </a:r>
            <a:r>
              <a:rPr lang="en-US" baseline="30000" dirty="0" smtClean="0">
                <a:latin typeface="Cambria" panose="02040503050406030204" pitchFamily="18" charset="0"/>
                <a:sym typeface="Wingdings"/>
              </a:rPr>
              <a:t>4</a:t>
            </a:r>
            <a:r>
              <a:rPr lang="en-US" dirty="0" smtClean="0">
                <a:latin typeface="Cambria" panose="02040503050406030204" pitchFamily="18" charset="0"/>
                <a:sym typeface="Wingdings"/>
              </a:rPr>
              <a:t> n/s</a:t>
            </a:r>
            <a:r>
              <a:rPr lang="en-US" baseline="30000" dirty="0" smtClean="0">
                <a:latin typeface="Cambria" panose="02040503050406030204" pitchFamily="18" charset="0"/>
                <a:sym typeface="Wingdings"/>
              </a:rPr>
              <a:t> 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Noise from MCNP simulations for MAGIC</a:t>
            </a:r>
            <a:endParaRPr lang="en-US" dirty="0" smtClean="0">
              <a:latin typeface="Cambria" panose="02040503050406030204" pitchFamily="18" charset="0"/>
              <a:sym typeface="Wingdings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  <a:sym typeface="Wingdings"/>
              </a:rPr>
              <a:t>N=</a:t>
            </a:r>
            <a:r>
              <a:rPr lang="en-US" dirty="0">
                <a:latin typeface="Cambria" panose="02040503050406030204" pitchFamily="18" charset="0"/>
                <a:sym typeface="Wingdings"/>
              </a:rPr>
              <a:t> </a:t>
            </a:r>
            <a:r>
              <a:rPr lang="en-US" dirty="0" smtClean="0">
                <a:latin typeface="Cambria" panose="02040503050406030204" pitchFamily="18" charset="0"/>
                <a:sym typeface="Wingdings"/>
              </a:rPr>
              <a:t>4 n/s/cm</a:t>
            </a:r>
            <a:r>
              <a:rPr lang="en-US" baseline="30000" dirty="0" smtClean="0">
                <a:latin typeface="Cambria" panose="02040503050406030204" pitchFamily="18" charset="0"/>
                <a:sym typeface="Wingdings"/>
              </a:rPr>
              <a:t>2   </a:t>
            </a:r>
            <a:r>
              <a:rPr lang="en-US" dirty="0" smtClean="0">
                <a:latin typeface="Cambria" panose="02040503050406030204" pitchFamily="18" charset="0"/>
                <a:sym typeface="Wingdings"/>
              </a:rPr>
              <a:t>x 100 cm</a:t>
            </a:r>
            <a:r>
              <a:rPr lang="en-US" baseline="30000" dirty="0" smtClean="0">
                <a:latin typeface="Cambria" panose="02040503050406030204" pitchFamily="18" charset="0"/>
                <a:sym typeface="Wingdings"/>
              </a:rPr>
              <a:t>2</a:t>
            </a:r>
            <a:r>
              <a:rPr lang="en-US" dirty="0" smtClean="0">
                <a:latin typeface="Cambria" panose="02040503050406030204" pitchFamily="18" charset="0"/>
                <a:sym typeface="Wingdings"/>
              </a:rPr>
              <a:t> x 0.01 (detection efficiency)</a:t>
            </a:r>
            <a:endParaRPr lang="en-US" baseline="30000" dirty="0">
              <a:latin typeface="Cambria" panose="02040503050406030204" pitchFamily="18" charset="0"/>
              <a:sym typeface="Wingdings"/>
            </a:endParaRPr>
          </a:p>
          <a:p>
            <a:pPr marL="342900" indent="-342900" algn="l">
              <a:buFont typeface="Wingdings" panose="05000000000000000000" pitchFamily="2" charset="2"/>
              <a:buChar char="è"/>
            </a:pPr>
            <a:r>
              <a:rPr lang="en-US" dirty="0" smtClean="0">
                <a:latin typeface="Cambria" panose="02040503050406030204" pitchFamily="18" charset="0"/>
                <a:ea typeface="Wingdings"/>
                <a:cs typeface="Wingdings"/>
                <a:sym typeface="Wingdings"/>
              </a:rPr>
              <a:t>S/N </a:t>
            </a:r>
            <a:r>
              <a:rPr lang="en-US" dirty="0">
                <a:latin typeface="Cambria" panose="02040503050406030204" pitchFamily="18" charset="0"/>
                <a:ea typeface="Wingdings"/>
                <a:cs typeface="Wingdings"/>
                <a:sym typeface="Wingdings"/>
              </a:rPr>
              <a:t>10</a:t>
            </a:r>
            <a:r>
              <a:rPr lang="en-US" baseline="30000" dirty="0">
                <a:latin typeface="Cambria" panose="02040503050406030204" pitchFamily="18" charset="0"/>
                <a:ea typeface="Wingdings"/>
                <a:cs typeface="Wingdings"/>
                <a:sym typeface="Wingdings"/>
              </a:rPr>
              <a:t>4</a:t>
            </a:r>
            <a:r>
              <a:rPr lang="en-US" dirty="0">
                <a:latin typeface="Cambria" panose="02040503050406030204" pitchFamily="18" charset="0"/>
                <a:sym typeface="Wingdings"/>
              </a:rPr>
              <a:t> </a:t>
            </a:r>
            <a:r>
              <a:rPr lang="en-US" dirty="0" smtClean="0">
                <a:latin typeface="Cambria" panose="02040503050406030204" pitchFamily="18" charset="0"/>
                <a:sym typeface="Wingdings"/>
              </a:rPr>
              <a:t>expected 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sym typeface="Wingdings"/>
              </a:rPr>
              <a:t>!!no validation in project scope!!</a:t>
            </a:r>
          </a:p>
          <a:p>
            <a:pPr algn="l"/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sym typeface="Wingdings"/>
            </a:endParaRPr>
          </a:p>
          <a:p>
            <a:pPr algn="l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sym typeface="Wingdings"/>
              </a:rPr>
              <a:t>?? Beam stop, skyshine, groundshine, cross talks,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sym typeface="Wingdings"/>
              </a:rPr>
              <a:t>n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sym typeface="Wingdings"/>
              </a:rPr>
              <a:t>eutronics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sym typeface="Wingdings"/>
              </a:rPr>
              <a:t> calculations ??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1373" y="2113467"/>
            <a:ext cx="61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HRC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4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87337" y="102493"/>
            <a:ext cx="8780463" cy="649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Functional Requirements </a:t>
            </a:r>
          </a:p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Beam Transport and Conditioning System</a:t>
            </a:r>
            <a:endParaRPr lang="en-US" sz="2800" b="0" kern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7337" y="914400"/>
            <a:ext cx="11066463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Cambria" panose="02040503050406030204" pitchFamily="18" charset="0"/>
              </a:rPr>
              <a:t>n</a:t>
            </a:r>
            <a:r>
              <a:rPr lang="en-US" sz="2000" dirty="0" smtClean="0">
                <a:latin typeface="Cambria" panose="02040503050406030204" pitchFamily="18" charset="0"/>
              </a:rPr>
              <a:t>’s </a:t>
            </a:r>
            <a:r>
              <a:rPr lang="en-US" sz="2000" dirty="0">
                <a:latin typeface="Cambria" panose="02040503050406030204" pitchFamily="18" charset="0"/>
              </a:rPr>
              <a:t>w</a:t>
            </a:r>
            <a:r>
              <a:rPr lang="en-US" sz="2000" dirty="0" smtClean="0">
                <a:latin typeface="Cambria" panose="02040503050406030204" pitchFamily="18" charset="0"/>
              </a:rPr>
              <a:t>avelength 		transport:			0.7Å – </a:t>
            </a:r>
            <a:r>
              <a:rPr lang="en-US" sz="2000" dirty="0">
                <a:latin typeface="Cambria" panose="02040503050406030204" pitchFamily="18" charset="0"/>
              </a:rPr>
              <a:t>6.5 </a:t>
            </a:r>
            <a:r>
              <a:rPr lang="en-US" sz="2000" dirty="0" smtClean="0">
                <a:latin typeface="Cambria" panose="02040503050406030204" pitchFamily="18" charset="0"/>
              </a:rPr>
              <a:t>Å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band selection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(continuous)</a:t>
            </a:r>
            <a:r>
              <a:rPr lang="en-US" sz="2000" dirty="0" smtClean="0">
                <a:latin typeface="Cambria" panose="02040503050406030204" pitchFamily="18" charset="0"/>
              </a:rPr>
              <a:t>:	</a:t>
            </a:r>
            <a:r>
              <a:rPr lang="el-GR" sz="2000" dirty="0" smtClean="0">
                <a:latin typeface="Cambria" panose="02040503050406030204" pitchFamily="18" charset="0"/>
              </a:rPr>
              <a:t>Δλ</a:t>
            </a:r>
            <a:r>
              <a:rPr lang="en-US" sz="2000" dirty="0" smtClean="0">
                <a:latin typeface="Cambria" panose="02040503050406030204" pitchFamily="18" charset="0"/>
              </a:rPr>
              <a:t> = 1.67Å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			suppression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(rate)</a:t>
            </a:r>
            <a:r>
              <a:rPr lang="en-US" sz="2000" dirty="0" smtClean="0">
                <a:latin typeface="Cambria" panose="02040503050406030204" pitchFamily="18" charset="0"/>
              </a:rPr>
              <a:t>:		others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to 10</a:t>
            </a:r>
            <a:r>
              <a:rPr lang="en-US" sz="2000" baseline="30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-4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resolution:			0.5% &lt; </a:t>
            </a:r>
            <a:r>
              <a:rPr lang="el-GR" sz="2000" dirty="0" smtClean="0">
                <a:latin typeface="Cambria" panose="02040503050406030204" pitchFamily="18" charset="0"/>
              </a:rPr>
              <a:t>δλ</a:t>
            </a:r>
            <a:r>
              <a:rPr lang="en-US" sz="2000" dirty="0" smtClean="0">
                <a:latin typeface="Cambria" panose="02040503050406030204" pitchFamily="18" charset="0"/>
              </a:rPr>
              <a:t>/</a:t>
            </a:r>
            <a:r>
              <a:rPr lang="el-GR" sz="2000" dirty="0" smtClean="0">
                <a:latin typeface="Cambria" panose="02040503050406030204" pitchFamily="18" charset="0"/>
              </a:rPr>
              <a:t>λ</a:t>
            </a:r>
            <a:r>
              <a:rPr lang="en-US" sz="2000" dirty="0" smtClean="0">
                <a:latin typeface="Cambria" panose="02040503050406030204" pitchFamily="18" charset="0"/>
              </a:rPr>
              <a:t> &lt; 3%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err="1" smtClean="0">
                <a:latin typeface="Cambria" panose="02040503050406030204" pitchFamily="18" charset="0"/>
              </a:rPr>
              <a:t>ToF</a:t>
            </a:r>
            <a:r>
              <a:rPr lang="en-US" sz="2000" dirty="0" smtClean="0">
                <a:latin typeface="Cambria" panose="02040503050406030204" pitchFamily="18" charset="0"/>
              </a:rPr>
              <a:t> resolution	selection	10 µs </a:t>
            </a:r>
            <a:r>
              <a:rPr lang="en-US" sz="2000" dirty="0">
                <a:latin typeface="Cambria" panose="02040503050406030204" pitchFamily="18" charset="0"/>
              </a:rPr>
              <a:t>&lt; </a:t>
            </a:r>
            <a:r>
              <a:rPr lang="el-GR" sz="2000" dirty="0" smtClean="0">
                <a:latin typeface="Cambria" panose="02040503050406030204" pitchFamily="18" charset="0"/>
              </a:rPr>
              <a:t>δ</a:t>
            </a:r>
            <a:r>
              <a:rPr lang="en-US" sz="2000" dirty="0" smtClean="0">
                <a:latin typeface="Cambria" panose="02040503050406030204" pitchFamily="18" charset="0"/>
              </a:rPr>
              <a:t>t/t </a:t>
            </a:r>
            <a:r>
              <a:rPr lang="en-US" sz="2000" dirty="0">
                <a:latin typeface="Cambria" panose="02040503050406030204" pitchFamily="18" charset="0"/>
              </a:rPr>
              <a:t>&lt; </a:t>
            </a:r>
            <a:r>
              <a:rPr lang="en-US" sz="2000" dirty="0" smtClean="0">
                <a:latin typeface="Cambria" panose="02040503050406030204" pitchFamily="18" charset="0"/>
              </a:rPr>
              <a:t>80 µs</a:t>
            </a:r>
          </a:p>
          <a:p>
            <a:pPr algn="l"/>
            <a:endParaRPr lang="en-US" sz="2000" b="1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Beam 		size		</a:t>
            </a:r>
            <a:r>
              <a:rPr lang="en-US" sz="2000" dirty="0" smtClean="0">
                <a:latin typeface="Cambria" panose="02040503050406030204" pitchFamily="18" charset="0"/>
              </a:rPr>
              <a:t>10mm </a:t>
            </a:r>
            <a:r>
              <a:rPr lang="en-US" sz="2000" dirty="0">
                <a:latin typeface="Cambria" panose="02040503050406030204" pitchFamily="18" charset="0"/>
              </a:rPr>
              <a:t>x </a:t>
            </a:r>
            <a:r>
              <a:rPr lang="en-US" sz="2000" dirty="0" smtClean="0">
                <a:latin typeface="Cambria" panose="02040503050406030204" pitchFamily="18" charset="0"/>
              </a:rPr>
              <a:t>30mm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(W x H)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tailor to sample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	profile		</a:t>
            </a:r>
            <a:r>
              <a:rPr lang="en-US" sz="2000" dirty="0" smtClean="0">
                <a:latin typeface="Cambria" panose="02040503050406030204" pitchFamily="18" charset="0"/>
              </a:rPr>
              <a:t>flat 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		collimation 	</a:t>
            </a:r>
            <a:r>
              <a:rPr lang="el-GR" sz="2000" dirty="0" smtClean="0">
                <a:latin typeface="Cambria" panose="02040503050406030204" pitchFamily="18" charset="0"/>
              </a:rPr>
              <a:t>λ</a:t>
            </a:r>
            <a:r>
              <a:rPr lang="en-US" sz="2000" dirty="0" smtClean="0">
                <a:latin typeface="Cambria" panose="02040503050406030204" pitchFamily="18" charset="0"/>
              </a:rPr>
              <a:t> dependent	from +/- 0.25° to +/-1°							improvable	+/- 0.25°, +/-0.5° 	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profile		smooth	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		polarization	flipping ratio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shall</a:t>
            </a:r>
            <a:r>
              <a:rPr lang="en-US" sz="2000" dirty="0" smtClean="0">
                <a:latin typeface="Cambria" panose="02040503050406030204" pitchFamily="18" charset="0"/>
              </a:rPr>
              <a:t> ≥ 20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monitors 	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time resolution of 2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 µs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S/N		</a:t>
            </a:r>
            <a:r>
              <a:rPr lang="en-US" sz="2000" dirty="0">
                <a:latin typeface="Cambria" panose="02040503050406030204" pitchFamily="18" charset="0"/>
              </a:rPr>
              <a:t>b</a:t>
            </a:r>
            <a:r>
              <a:rPr lang="en-US" sz="2000" dirty="0" smtClean="0">
                <a:latin typeface="Cambria" panose="02040503050406030204" pitchFamily="18" charset="0"/>
              </a:rPr>
              <a:t>reaking the LoS</a:t>
            </a:r>
            <a:br>
              <a:rPr lang="en-US" sz="2000" dirty="0" smtClean="0">
                <a:latin typeface="Cambria" panose="02040503050406030204" pitchFamily="18" charset="0"/>
              </a:rPr>
            </a:br>
            <a:r>
              <a:rPr lang="en-US" sz="2000" dirty="0" smtClean="0">
                <a:latin typeface="Cambria" panose="02040503050406030204" pitchFamily="18" charset="0"/>
              </a:rPr>
              <a:t>		brilliance transfer should be 100%</a:t>
            </a:r>
          </a:p>
        </p:txBody>
      </p:sp>
    </p:spTree>
    <p:extLst>
      <p:ext uri="{BB962C8B-B14F-4D97-AF65-F5344CB8AC3E}">
        <p14:creationId xmlns:p14="http://schemas.microsoft.com/office/powerpoint/2010/main" val="18492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87337" y="102493"/>
            <a:ext cx="8780463" cy="649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Functional Requirements </a:t>
            </a:r>
          </a:p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Sample Exposure System</a:t>
            </a:r>
            <a:endParaRPr lang="en-US" sz="2800" b="0" kern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37" y="1335832"/>
            <a:ext cx="11066463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Sample 		positioning:		a ± 0.1 mm</a:t>
            </a:r>
            <a:r>
              <a:rPr lang="en-US" sz="2000" dirty="0">
                <a:latin typeface="Cambria" panose="02040503050406030204" pitchFamily="18" charset="0"/>
              </a:rPr>
              <a:t>, p ± 0.1 mm  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rotation:		a ± 0.5°, p </a:t>
            </a:r>
            <a:r>
              <a:rPr lang="en-US" sz="2000" dirty="0">
                <a:latin typeface="Cambria" panose="02040503050406030204" pitchFamily="18" charset="0"/>
              </a:rPr>
              <a:t>± </a:t>
            </a:r>
            <a:r>
              <a:rPr lang="en-US" sz="2000" dirty="0" smtClean="0">
                <a:latin typeface="Cambria" panose="02040503050406030204" pitchFamily="18" charset="0"/>
              </a:rPr>
              <a:t>0.1°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Sample Environment Equipment		XL SEE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	diameter &lt; 1 m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	weight &lt; 2 t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	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4 m free height from sample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Interface with Instrument Control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288" y="836712"/>
            <a:ext cx="8977311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Sample-detector distance:	3 m ± 1 mm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Large solid angle: 		vertical 		-15° to +25°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horizontal	+1° </a:t>
            </a:r>
            <a:r>
              <a:rPr lang="en-US" sz="2000" dirty="0">
                <a:latin typeface="Cambria" panose="02040503050406030204" pitchFamily="18" charset="0"/>
              </a:rPr>
              <a:t>to </a:t>
            </a:r>
            <a:r>
              <a:rPr lang="en-US" sz="2000" dirty="0" smtClean="0">
                <a:latin typeface="Cambria" panose="02040503050406030204" pitchFamily="18" charset="0"/>
              </a:rPr>
              <a:t>+70° (project scope)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						</a:t>
            </a:r>
            <a:endParaRPr lang="en-US" sz="2000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Minimum angle:			1°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Time resolution (FWHM):		≤ 5 µs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PSD Positional resolution (FWHM):	20 mm x 20 mm x 10 mm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Detection Efficiency:		≥ 70 % at 1.8 Å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average 74 %, 1.6 Å &lt; </a:t>
            </a:r>
            <a:r>
              <a:rPr lang="el-GR" sz="2000" dirty="0" smtClean="0">
                <a:latin typeface="Cambria" panose="02040503050406030204" pitchFamily="18" charset="0"/>
              </a:rPr>
              <a:t>λ</a:t>
            </a:r>
            <a:r>
              <a:rPr lang="en-US" sz="2000" dirty="0" smtClean="0">
                <a:latin typeface="Cambria" panose="02040503050406030204" pitchFamily="18" charset="0"/>
              </a:rPr>
              <a:t> &lt; 5 </a:t>
            </a:r>
            <a:r>
              <a:rPr lang="en-US" sz="2000" dirty="0">
                <a:latin typeface="Cambria" panose="02040503050406030204" pitchFamily="18" charset="0"/>
              </a:rPr>
              <a:t>Å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Count Rate:			&lt;10</a:t>
            </a:r>
            <a:r>
              <a:rPr lang="en-US" sz="2000" baseline="30000" dirty="0" smtClean="0">
                <a:latin typeface="Cambria" panose="02040503050406030204" pitchFamily="18" charset="0"/>
              </a:rPr>
              <a:t>4 </a:t>
            </a:r>
            <a:r>
              <a:rPr lang="en-US" sz="2000" dirty="0" smtClean="0">
                <a:latin typeface="Cambria" panose="02040503050406030204" pitchFamily="18" charset="0"/>
              </a:rPr>
              <a:t>Hz/cm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Neutron Selectivity:		&lt;10</a:t>
            </a:r>
            <a:r>
              <a:rPr lang="en-US" sz="2000" baseline="30000" dirty="0" smtClean="0">
                <a:latin typeface="Cambria" panose="02040503050406030204" pitchFamily="18" charset="0"/>
              </a:rPr>
              <a:t>-6</a:t>
            </a:r>
            <a:r>
              <a:rPr lang="en-US" sz="2000" dirty="0" smtClean="0">
                <a:latin typeface="Cambria" panose="02040503050406030204" pitchFamily="18" charset="0"/>
              </a:rPr>
              <a:t> gamma detection prob.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Noise:				&lt;10</a:t>
            </a:r>
            <a:r>
              <a:rPr lang="en-US" sz="2000" baseline="30000" dirty="0" smtClean="0">
                <a:latin typeface="Cambria" panose="02040503050406030204" pitchFamily="18" charset="0"/>
              </a:rPr>
              <a:t>-4</a:t>
            </a:r>
            <a:r>
              <a:rPr lang="en-US" sz="2000" dirty="0" smtClean="0">
                <a:latin typeface="Cambria" panose="02040503050406030204" pitchFamily="18" charset="0"/>
              </a:rPr>
              <a:t> events/s/cm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Vacuum </a:t>
            </a:r>
            <a:r>
              <a:rPr lang="en-US" sz="2000" dirty="0">
                <a:latin typeface="Cambria" panose="02040503050406030204" pitchFamily="18" charset="0"/>
              </a:rPr>
              <a:t>	 ≤ 10</a:t>
            </a:r>
            <a:r>
              <a:rPr lang="en-US" sz="2000" baseline="30000" dirty="0" smtClean="0">
                <a:latin typeface="Cambria" panose="02040503050406030204" pitchFamily="18" charset="0"/>
              </a:rPr>
              <a:t>-6</a:t>
            </a:r>
            <a:r>
              <a:rPr lang="en-US" sz="2000" dirty="0" smtClean="0">
                <a:latin typeface="Cambria" panose="02040503050406030204" pitchFamily="18" charset="0"/>
              </a:rPr>
              <a:t> mbar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Prevention of secondary scattering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Scattered beam polarization 	flipping ratio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shall</a:t>
            </a:r>
            <a:r>
              <a:rPr lang="en-US" sz="2000" dirty="0" smtClean="0">
                <a:latin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</a:rPr>
              <a:t>≥ </a:t>
            </a:r>
            <a:r>
              <a:rPr lang="en-US" sz="2000" dirty="0" smtClean="0">
                <a:latin typeface="Cambria" panose="02040503050406030204" pitchFamily="18" charset="0"/>
              </a:rPr>
              <a:t>20 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/>
            </a:r>
            <a:br>
              <a:rPr lang="en-US" sz="2000" dirty="0" smtClean="0">
                <a:latin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6650" y="836712"/>
            <a:ext cx="132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~ 20 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7337" y="102493"/>
            <a:ext cx="8780463" cy="649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Functional Requirements </a:t>
            </a:r>
          </a:p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Scattering Characterization System</a:t>
            </a:r>
            <a:endParaRPr lang="en-US" sz="2800" b="0" kern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4328" y="1807800"/>
            <a:ext cx="2670668" cy="369332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ambria" charset="0"/>
                <a:ea typeface="Cambria" charset="0"/>
                <a:cs typeface="Cambria" charset="0"/>
              </a:rPr>
              <a:t>-36° to +144° (full scope)</a:t>
            </a:r>
          </a:p>
        </p:txBody>
      </p:sp>
    </p:spTree>
    <p:extLst>
      <p:ext uri="{BB962C8B-B14F-4D97-AF65-F5344CB8AC3E}">
        <p14:creationId xmlns:p14="http://schemas.microsoft.com/office/powerpoint/2010/main" val="29920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0288" y="1600200"/>
            <a:ext cx="8497192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Wavelength 	rejection:	others</a:t>
            </a:r>
          </a:p>
          <a:p>
            <a:pPr algn="l"/>
            <a:r>
              <a:rPr lang="en-US" sz="2000" dirty="0" err="1" smtClean="0">
                <a:latin typeface="Cambria" panose="02040503050406030204" pitchFamily="18" charset="0"/>
              </a:rPr>
              <a:t>ToF</a:t>
            </a:r>
            <a:r>
              <a:rPr lang="en-US" sz="2000" dirty="0" smtClean="0">
                <a:latin typeface="Cambria" panose="02040503050406030204" pitchFamily="18" charset="0"/>
              </a:rPr>
              <a:t> resolution</a:t>
            </a:r>
            <a:r>
              <a:rPr lang="en-US" sz="2000" dirty="0">
                <a:latin typeface="Cambria" panose="02040503050406030204" pitchFamily="18" charset="0"/>
              </a:rPr>
              <a:t>	achieve	</a:t>
            </a:r>
            <a:r>
              <a:rPr lang="en-US" sz="2000" dirty="0" smtClean="0">
                <a:latin typeface="Cambria" panose="02040503050406030204" pitchFamily="18" charset="0"/>
              </a:rPr>
              <a:t>	10 </a:t>
            </a:r>
            <a:r>
              <a:rPr lang="en-US" sz="2000" dirty="0">
                <a:latin typeface="Cambria" panose="02040503050406030204" pitchFamily="18" charset="0"/>
              </a:rPr>
              <a:t>µs </a:t>
            </a:r>
            <a:r>
              <a:rPr lang="en-US" sz="2000" dirty="0" smtClean="0">
                <a:latin typeface="Cambria" panose="02040503050406030204" pitchFamily="18" charset="0"/>
              </a:rPr>
              <a:t>(M choppers) </a:t>
            </a:r>
            <a:r>
              <a:rPr lang="en-US" sz="2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max frequency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</a:t>
            </a:r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100 µs (P </a:t>
            </a:r>
            <a:r>
              <a:rPr lang="en-US" sz="2000" dirty="0">
                <a:latin typeface="Cambria" panose="02040503050406030204" pitchFamily="18" charset="0"/>
              </a:rPr>
              <a:t>choppers</a:t>
            </a:r>
            <a:r>
              <a:rPr lang="en-US" sz="2000" dirty="0" smtClean="0">
                <a:latin typeface="Cambria" panose="02040503050406030204" pitchFamily="18" charset="0"/>
              </a:rPr>
              <a:t>) </a:t>
            </a:r>
            <a:r>
              <a:rPr lang="en-US" sz="2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max frequency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selection:</a:t>
            </a:r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10 µs - 80 µs </a:t>
            </a:r>
            <a:r>
              <a:rPr lang="en-US" sz="2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given L</a:t>
            </a:r>
            <a:r>
              <a:rPr lang="en-US" sz="2000" baseline="-25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M</a:t>
            </a:r>
            <a:r>
              <a:rPr lang="en-US" sz="2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/L</a:t>
            </a:r>
            <a:r>
              <a:rPr lang="en-US" sz="2000" baseline="-25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P</a:t>
            </a:r>
            <a:endParaRPr lang="en-US" sz="2000" baseline="-25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Frame overlap	avoidance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Frequency	stability, precision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Position		precision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Vacuum 	HV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Interface 	with the other BTS sub-systems (</a:t>
            </a:r>
            <a:r>
              <a:rPr lang="en-US" sz="2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Cambria" panose="02040503050406030204" pitchFamily="18" charset="0"/>
              </a:rPr>
              <a:t>beam quality)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with the other systems and subsystems (</a:t>
            </a:r>
            <a:r>
              <a:rPr lang="en-US" sz="2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materials)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/>
            </a:r>
            <a:br>
              <a:rPr lang="en-US" sz="2000" dirty="0" smtClean="0">
                <a:latin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38400" y="5321510"/>
            <a:ext cx="8497192" cy="307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+ Non functional requirements: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Reliability </a:t>
            </a:r>
            <a:r>
              <a:rPr lang="en-US" sz="2000" dirty="0">
                <a:latin typeface="Cambria" panose="02040503050406030204" pitchFamily="18" charset="0"/>
              </a:rPr>
              <a:t>Accessibility </a:t>
            </a:r>
            <a:r>
              <a:rPr lang="en-US" sz="2000" dirty="0" smtClean="0">
                <a:latin typeface="Cambria" panose="02040503050406030204" pitchFamily="18" charset="0"/>
              </a:rPr>
              <a:t>Maintenance </a:t>
            </a:r>
            <a:r>
              <a:rPr lang="en-US" sz="2000" dirty="0">
                <a:latin typeface="Cambria" panose="02040503050406030204" pitchFamily="18" charset="0"/>
              </a:rPr>
              <a:t>Integration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Safety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/>
            </a:r>
            <a:br>
              <a:rPr lang="en-US" sz="2000" dirty="0" smtClean="0">
                <a:latin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67017" y="76200"/>
            <a:ext cx="8876983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Functional Requirements </a:t>
            </a:r>
          </a:p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Beam Transport and Conditioning System</a:t>
            </a:r>
          </a:p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	Choppers (not requested in </a:t>
            </a:r>
            <a:r>
              <a:rPr lang="en-US" sz="2800" b="0" kern="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SysReq</a:t>
            </a:r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 doc)</a:t>
            </a:r>
            <a:endParaRPr lang="en-US" sz="2800" b="0" kern="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0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" y="2903306"/>
            <a:ext cx="9067800" cy="373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>
                <a:latin typeface="Cambria" panose="02040503050406030204" pitchFamily="18" charset="0"/>
              </a:rPr>
              <a:pPr/>
              <a:t>3</a:t>
            </a:fld>
            <a:endParaRPr lang="de-DE">
              <a:latin typeface="Cambria" panose="02040503050406030204" pitchFamily="18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00583" y="18694"/>
            <a:ext cx="8229600" cy="7729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 spectrometer for a broad user community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26284"/>
            <a:ext cx="64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Wide energy and Q range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Instrument configurations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</a:rPr>
              <a:t>energy resolution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</a:rPr>
              <a:t>Q resolution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</a:rPr>
              <a:t>polarization analysis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Sample environment</a:t>
            </a:r>
          </a:p>
          <a:p>
            <a:pPr algn="l"/>
            <a:r>
              <a:rPr lang="de-DE" dirty="0" smtClean="0">
                <a:latin typeface="Cambria" panose="02040503050406030204" pitchFamily="18" charset="0"/>
              </a:rPr>
              <a:t>Predict trends and developments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4100332" y="1621951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latin typeface="Cambria" panose="02040503050406030204" pitchFamily="18" charset="0"/>
              </a:rPr>
              <a:pPr/>
              <a:t>3</a:t>
            </a:fld>
            <a:endParaRPr lang="en-US"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3080912"/>
            <a:ext cx="762000" cy="3243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3171374"/>
            <a:ext cx="1905000" cy="3000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3066444"/>
            <a:ext cx="762000" cy="324368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3800" y="3171374"/>
            <a:ext cx="1066800" cy="3000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7702" y="2514600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30%-40%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0499" y="2514600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Cambria" panose="02040503050406030204" pitchFamily="18" charset="0"/>
              </a:rPr>
              <a:t>20-30% </a:t>
            </a:r>
            <a:r>
              <a:rPr lang="en-US" sz="2800" dirty="0" smtClean="0">
                <a:latin typeface="Cambria" panose="02040503050406030204" pitchFamily="18" charset="0"/>
              </a:rPr>
              <a:t>+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8219" y="230798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= </a:t>
            </a:r>
            <a:r>
              <a:rPr lang="en-US" sz="2000" dirty="0" smtClean="0">
                <a:latin typeface="Cambria" panose="02040503050406030204" pitchFamily="18" charset="0"/>
              </a:rPr>
              <a:t>more chances 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of </a:t>
            </a:r>
            <a:r>
              <a:rPr lang="en-US" sz="2000" dirty="0">
                <a:latin typeface="Cambria" panose="02040503050406030204" pitchFamily="18" charset="0"/>
              </a:rPr>
              <a:t>early success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7529" y="400590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SNS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4312" y="4005902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ISIS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0600" y="1545706"/>
            <a:ext cx="1981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2"/>
                </a:solidFill>
              </a:rPr>
              <a:t>5D </a:t>
            </a:r>
            <a:r>
              <a:rPr lang="de-DE" sz="2400" dirty="0" smtClean="0">
                <a:solidFill>
                  <a:schemeClr val="tx2"/>
                </a:solidFill>
              </a:rPr>
              <a:t>mapping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1750"/>
            <a:ext cx="8569325" cy="649288"/>
          </a:xfrm>
        </p:spPr>
        <p:txBody>
          <a:bodyPr/>
          <a:lstStyle/>
          <a:p>
            <a:r>
              <a:rPr lang="en-US" b="0" dirty="0" smtClean="0"/>
              <a:t>High Level Scientific Requirements 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228600" y="963960"/>
            <a:ext cx="8915400" cy="527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data to be collected to minimum energy transfer of 20 µeV.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data to be collected to maximum energy transfer of 140 </a:t>
            </a:r>
            <a:r>
              <a:rPr lang="en-GB" sz="1400" dirty="0" err="1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meV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data to be collected to minimum </a:t>
            </a:r>
            <a:r>
              <a:rPr lang="en-GB" sz="1400" dirty="0" err="1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wavevector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 transfer of 0.05 Å</a:t>
            </a:r>
            <a:r>
              <a:rPr lang="en-GB" sz="1400" baseline="300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-1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data to be collected to maximum </a:t>
            </a:r>
            <a:r>
              <a:rPr lang="en-GB" sz="1400" dirty="0" err="1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wavevector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 transfer of 10 Å</a:t>
            </a:r>
            <a:r>
              <a:rPr lang="en-GB" sz="1400" baseline="300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-1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match the size of the neutron beam to the size of the sample, assuring the homogenous illumination of rotating samples.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data to be collected to minimum scattering angle of 1°.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the analysis of neutron spin polarization.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the energy resolution to be optimized for the experiment.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should allow the Q resolution to be optimized for the experiment.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should be capable of providing elastic energy resolution of 1% at incident energy of 2 </a:t>
            </a:r>
            <a:r>
              <a:rPr lang="en-GB" sz="1400" dirty="0" err="1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meV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should be capable of providing energy resolution of 3% for an energy transfer of 100 </a:t>
            </a:r>
            <a:r>
              <a:rPr lang="en-GB" sz="1400" dirty="0" err="1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meV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</a:t>
            </a:r>
            <a:r>
              <a:rPr lang="en-GB" sz="1400" strike="sngStrike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should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 be capable of providing a Q resolution in elastic scattering condition of 0.05 Å</a:t>
            </a:r>
            <a:r>
              <a:rPr lang="en-GB" sz="1400" baseline="300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-1 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at incident energy 80 </a:t>
            </a:r>
            <a:r>
              <a:rPr lang="en-GB" sz="1400" dirty="0" err="1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meV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should allow data collection from samples &lt; 10</a:t>
            </a:r>
            <a:r>
              <a:rPr lang="en-GB" sz="1400" baseline="300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2 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mm</a:t>
            </a:r>
            <a:r>
              <a:rPr lang="en-GB" sz="1400" baseline="300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3</a:t>
            </a: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 volume.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should maximize the signal-to-background (S/B) ratio in the scattering pattern.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ArialMT"/>
              </a:rPr>
              <a:t>The instrument shall allow the control of the physical and thermodynamical condition of the sample.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The System’s design shall provide the space and flexibility necessary to host and drive the staging process to achieve the full scientific scope.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T-REX should serve the user, science and instrumental development program without interruptions during source operation.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9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67000"/>
            <a:ext cx="7886700" cy="1676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More Questions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about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System Requirements Doc?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4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0545">
            <a:off x="1424242" y="-85494"/>
            <a:ext cx="6657702" cy="8181514"/>
          </a:xfrm>
          <a:prstGeom prst="rect">
            <a:avLst/>
          </a:prstGeom>
        </p:spPr>
      </p:pic>
      <p:sp>
        <p:nvSpPr>
          <p:cNvPr id="15368" name="Textfeld 8"/>
          <p:cNvSpPr txBox="1">
            <a:spLocks noChangeArrowheads="1"/>
          </p:cNvSpPr>
          <p:nvPr/>
        </p:nvSpPr>
        <p:spPr bwMode="auto">
          <a:xfrm>
            <a:off x="6193595" y="1828800"/>
            <a:ext cx="590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E01</a:t>
            </a:r>
            <a:endParaRPr lang="de-DE" altLang="de-DE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3204630" y="5652000"/>
            <a:ext cx="0" cy="900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Textfeld 17"/>
          <p:cNvSpPr txBox="1">
            <a:spLocks noChangeArrowheads="1"/>
          </p:cNvSpPr>
          <p:nvPr/>
        </p:nvSpPr>
        <p:spPr bwMode="auto">
          <a:xfrm>
            <a:off x="1103430" y="5823566"/>
            <a:ext cx="1608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>
                <a:solidFill>
                  <a:srgbClr val="FF0000"/>
                </a:solidFill>
                <a:latin typeface="Cambria" panose="02040503050406030204" pitchFamily="18" charset="0"/>
              </a:rPr>
              <a:t>Proton Beam</a:t>
            </a:r>
          </a:p>
        </p:txBody>
      </p:sp>
      <p:sp>
        <p:nvSpPr>
          <p:cNvPr id="15372" name="Textfeld 18"/>
          <p:cNvSpPr txBox="1">
            <a:spLocks noChangeArrowheads="1"/>
          </p:cNvSpPr>
          <p:nvPr/>
        </p:nvSpPr>
        <p:spPr bwMode="auto">
          <a:xfrm>
            <a:off x="5001991" y="4471178"/>
            <a:ext cx="986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Bunker</a:t>
            </a:r>
          </a:p>
        </p:txBody>
      </p:sp>
      <p:cxnSp>
        <p:nvCxnSpPr>
          <p:cNvPr id="21" name="Gerade Verbindung 20"/>
          <p:cNvCxnSpPr>
            <a:endCxn id="15372" idx="1"/>
          </p:cNvCxnSpPr>
          <p:nvPr/>
        </p:nvCxnSpPr>
        <p:spPr>
          <a:xfrm>
            <a:off x="3586141" y="4572000"/>
            <a:ext cx="1415850" cy="9923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6" name="Textfeld 1"/>
          <p:cNvSpPr txBox="1">
            <a:spLocks noChangeArrowheads="1"/>
          </p:cNvSpPr>
          <p:nvPr/>
        </p:nvSpPr>
        <p:spPr bwMode="auto">
          <a:xfrm>
            <a:off x="1243141" y="4909308"/>
            <a:ext cx="1175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Monolith</a:t>
            </a:r>
          </a:p>
        </p:txBody>
      </p:sp>
      <p:cxnSp>
        <p:nvCxnSpPr>
          <p:cNvPr id="5" name="Gerade Verbindung 4"/>
          <p:cNvCxnSpPr>
            <a:endCxn id="15376" idx="3"/>
          </p:cNvCxnSpPr>
          <p:nvPr/>
        </p:nvCxnSpPr>
        <p:spPr>
          <a:xfrm flipH="1">
            <a:off x="2418463" y="4800198"/>
            <a:ext cx="698038" cy="309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"/>
          <p:cNvSpPr txBox="1">
            <a:spLocks noChangeArrowheads="1"/>
          </p:cNvSpPr>
          <p:nvPr/>
        </p:nvSpPr>
        <p:spPr bwMode="auto">
          <a:xfrm>
            <a:off x="5001991" y="2883972"/>
            <a:ext cx="590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E02</a:t>
            </a:r>
            <a:endParaRPr lang="de-DE" altLang="de-DE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xtfeld 8"/>
          <p:cNvSpPr txBox="1">
            <a:spLocks noChangeArrowheads="1"/>
          </p:cNvSpPr>
          <p:nvPr/>
        </p:nvSpPr>
        <p:spPr bwMode="auto">
          <a:xfrm>
            <a:off x="3586141" y="3543320"/>
            <a:ext cx="619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D03</a:t>
            </a:r>
            <a:endParaRPr lang="de-DE" altLang="de-DE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7"/>
          </p:nvPr>
        </p:nvSpPr>
        <p:spPr>
          <a:xfrm>
            <a:off x="173156" y="201514"/>
            <a:ext cx="7488832" cy="576064"/>
          </a:xfrm>
        </p:spPr>
        <p:txBody>
          <a:bodyPr/>
          <a:lstStyle/>
          <a:p>
            <a:r>
              <a:rPr lang="de-DE" b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Layout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48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5400"/>
            <a:ext cx="7886700" cy="63468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Neighbours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E01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610600" cy="48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34412"/>
            <a:ext cx="7391400" cy="5474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52401"/>
            <a:ext cx="78867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Shielding footprint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D03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4106529" y="1238946"/>
            <a:ext cx="117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Cambria" charset="0"/>
                <a:ea typeface="Cambria" charset="0"/>
                <a:cs typeface="Cambria" charset="0"/>
              </a:rPr>
              <a:t>W7 T-REX</a:t>
            </a:r>
            <a:endParaRPr lang="en-US" dirty="0">
              <a:solidFill>
                <a:srgbClr val="00B0F0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9931" y="1263134"/>
            <a:ext cx="126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W6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MAGIC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4791" y="1962544"/>
            <a:ext cx="154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W8 HEIMDAL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2359" y="2586335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D03</a:t>
            </a:r>
            <a:endParaRPr lang="en-US" sz="240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90600"/>
            <a:ext cx="6754812" cy="5024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Inhaltsplatzhalter 2"/>
          <p:cNvSpPr>
            <a:spLocks noGrp="1"/>
          </p:cNvSpPr>
          <p:nvPr>
            <p:ph idx="17"/>
          </p:nvPr>
        </p:nvSpPr>
        <p:spPr bwMode="auto">
          <a:xfrm>
            <a:off x="216694" y="152400"/>
            <a:ext cx="2084388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altLang="de-DE" b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Layout – D03</a:t>
            </a:r>
          </a:p>
          <a:p>
            <a:endParaRPr lang="de-DE" altLang="de-DE" dirty="0" smtClean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387" name="Textfeld 8"/>
          <p:cNvSpPr txBox="1">
            <a:spLocks noChangeArrowheads="1"/>
          </p:cNvSpPr>
          <p:nvPr/>
        </p:nvSpPr>
        <p:spPr bwMode="auto">
          <a:xfrm>
            <a:off x="879420" y="6242050"/>
            <a:ext cx="7582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Monolith, Bunker, </a:t>
            </a:r>
            <a:r>
              <a:rPr lang="de-DE" altLang="de-DE" sz="2000" dirty="0" smtClean="0">
                <a:latin typeface="Cambria" panose="02040503050406030204" pitchFamily="18" charset="0"/>
              </a:rPr>
              <a:t>D03 with </a:t>
            </a:r>
            <a:r>
              <a:rPr lang="de-DE" altLang="de-DE" sz="2000" dirty="0">
                <a:latin typeface="Cambria" panose="02040503050406030204" pitchFamily="18" charset="0"/>
              </a:rPr>
              <a:t>Bandwidth </a:t>
            </a:r>
            <a:r>
              <a:rPr lang="de-DE" altLang="de-DE" sz="2000" dirty="0" smtClean="0">
                <a:latin typeface="Cambria" panose="02040503050406030204" pitchFamily="18" charset="0"/>
              </a:rPr>
              <a:t>Choppers BWC </a:t>
            </a:r>
            <a:r>
              <a:rPr lang="de-DE" altLang="de-DE" sz="2000" dirty="0">
                <a:latin typeface="Cambria" panose="02040503050406030204" pitchFamily="18" charset="0"/>
              </a:rPr>
              <a:t>1 and </a:t>
            </a:r>
            <a:r>
              <a:rPr lang="de-DE" altLang="de-DE" sz="2000" dirty="0" smtClean="0">
                <a:latin typeface="Cambria" panose="02040503050406030204" pitchFamily="18" charset="0"/>
              </a:rPr>
              <a:t>BWC </a:t>
            </a:r>
            <a:r>
              <a:rPr lang="de-DE" altLang="de-DE" sz="2000" dirty="0">
                <a:latin typeface="Cambria" panose="02040503050406030204" pitchFamily="18" charset="0"/>
              </a:rPr>
              <a:t>2</a:t>
            </a:r>
          </a:p>
          <a:p>
            <a:pPr eaLnBrk="1" hangingPunct="1"/>
            <a:endParaRPr lang="de-DE" altLang="de-DE" sz="2400" dirty="0">
              <a:latin typeface="Cambria" panose="02040503050406030204" pitchFamily="18" charset="0"/>
            </a:endParaRPr>
          </a:p>
        </p:txBody>
      </p:sp>
      <p:sp>
        <p:nvSpPr>
          <p:cNvPr id="16389" name="Textfeld 1"/>
          <p:cNvSpPr txBox="1">
            <a:spLocks noChangeArrowheads="1"/>
          </p:cNvSpPr>
          <p:nvPr/>
        </p:nvSpPr>
        <p:spPr bwMode="auto">
          <a:xfrm>
            <a:off x="4358737" y="2161535"/>
            <a:ext cx="8435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BWC </a:t>
            </a:r>
            <a:r>
              <a:rPr lang="de-DE" altLang="de-DE" sz="1600" dirty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</a:p>
          <a:p>
            <a:pPr eaLnBrk="1" hangingPunct="1"/>
            <a:r>
              <a:rPr lang="de-DE" altLang="de-DE" sz="1600" dirty="0">
                <a:solidFill>
                  <a:schemeClr val="bg1"/>
                </a:solidFill>
                <a:latin typeface="Cambria" panose="02040503050406030204" pitchFamily="18" charset="0"/>
              </a:rPr>
              <a:t>at 32 m</a:t>
            </a:r>
          </a:p>
        </p:txBody>
      </p:sp>
      <p:cxnSp>
        <p:nvCxnSpPr>
          <p:cNvPr id="4" name="Gerade Verbindung 3"/>
          <p:cNvCxnSpPr>
            <a:endCxn id="16389" idx="2"/>
          </p:cNvCxnSpPr>
          <p:nvPr/>
        </p:nvCxnSpPr>
        <p:spPr>
          <a:xfrm flipH="1" flipV="1">
            <a:off x="4780488" y="2746310"/>
            <a:ext cx="629712" cy="327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Textfeld 5"/>
          <p:cNvSpPr txBox="1">
            <a:spLocks noChangeArrowheads="1"/>
          </p:cNvSpPr>
          <p:nvPr/>
        </p:nvSpPr>
        <p:spPr bwMode="auto">
          <a:xfrm>
            <a:off x="5202238" y="1739612"/>
            <a:ext cx="8435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BWC </a:t>
            </a:r>
            <a:r>
              <a:rPr lang="de-DE" altLang="de-DE" sz="16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br>
              <a:rPr lang="de-DE" altLang="de-DE" sz="16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de-DE" altLang="de-DE" sz="1600" dirty="0">
                <a:solidFill>
                  <a:schemeClr val="bg1"/>
                </a:solidFill>
                <a:latin typeface="Cambria" panose="02040503050406030204" pitchFamily="18" charset="0"/>
              </a:rPr>
              <a:t>at 40 m</a:t>
            </a:r>
          </a:p>
        </p:txBody>
      </p:sp>
      <p:cxnSp>
        <p:nvCxnSpPr>
          <p:cNvPr id="8" name="Gerade Verbindung 7"/>
          <p:cNvCxnSpPr/>
          <p:nvPr/>
        </p:nvCxnSpPr>
        <p:spPr>
          <a:xfrm flipH="1" flipV="1">
            <a:off x="5795963" y="2238375"/>
            <a:ext cx="431800" cy="349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440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162800" cy="4843602"/>
          </a:xfrm>
        </p:spPr>
      </p:pic>
      <p:sp>
        <p:nvSpPr>
          <p:cNvPr id="3" name="Content Placeholder 2"/>
          <p:cNvSpPr>
            <a:spLocks noGrp="1"/>
          </p:cNvSpPr>
          <p:nvPr>
            <p:ph idx="17"/>
          </p:nvPr>
        </p:nvSpPr>
        <p:spPr>
          <a:xfrm>
            <a:off x="228600" y="152400"/>
            <a:ext cx="7488832" cy="576064"/>
          </a:xfrm>
        </p:spPr>
        <p:txBody>
          <a:bodyPr/>
          <a:lstStyle/>
          <a:p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2D view monolith + D03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EF1F110-EDFA-4F1E-9711-3EDD56A2DE93}" type="slidenum">
              <a:rPr lang="de-DE" altLang="en-US" smtClean="0"/>
              <a:pPr/>
              <a:t>36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17629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1030288"/>
            <a:ext cx="4679950" cy="5002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Inhaltsplatzhalter 2"/>
          <p:cNvSpPr>
            <a:spLocks noGrp="1"/>
          </p:cNvSpPr>
          <p:nvPr>
            <p:ph idx="17"/>
          </p:nvPr>
        </p:nvSpPr>
        <p:spPr bwMode="auto">
          <a:xfrm>
            <a:off x="76200" y="110331"/>
            <a:ext cx="4495800" cy="582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altLang="de-DE" b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Target- monolith interface</a:t>
            </a:r>
          </a:p>
        </p:txBody>
      </p:sp>
      <p:sp>
        <p:nvSpPr>
          <p:cNvPr id="10244" name="Textfeld 7"/>
          <p:cNvSpPr txBox="1">
            <a:spLocks noChangeArrowheads="1"/>
          </p:cNvSpPr>
          <p:nvPr/>
        </p:nvSpPr>
        <p:spPr bwMode="auto">
          <a:xfrm>
            <a:off x="3459262" y="6327775"/>
            <a:ext cx="46543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>
                <a:latin typeface="Cambria" panose="02040503050406030204" pitchFamily="18" charset="0"/>
              </a:rPr>
              <a:t>Monolith: Cut at upper Moderator Center</a:t>
            </a:r>
          </a:p>
        </p:txBody>
      </p:sp>
      <p:sp>
        <p:nvSpPr>
          <p:cNvPr id="10245" name="Textfeld 1"/>
          <p:cNvSpPr txBox="1">
            <a:spLocks noChangeArrowheads="1"/>
          </p:cNvSpPr>
          <p:nvPr/>
        </p:nvSpPr>
        <p:spPr bwMode="auto">
          <a:xfrm>
            <a:off x="7532150" y="3201928"/>
            <a:ext cx="1608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>
                <a:latin typeface="Cambria" panose="02040503050406030204" pitchFamily="18" charset="0"/>
              </a:rPr>
              <a:t>Proton Beam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7308850" y="3602038"/>
            <a:ext cx="1698625" cy="9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7" name="Textfeld 7"/>
          <p:cNvSpPr txBox="1">
            <a:spLocks noChangeArrowheads="1"/>
          </p:cNvSpPr>
          <p:nvPr/>
        </p:nvSpPr>
        <p:spPr bwMode="auto">
          <a:xfrm>
            <a:off x="4572000" y="506116"/>
            <a:ext cx="13814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W7 </a:t>
            </a:r>
            <a:r>
              <a:rPr lang="de-DE" altLang="de-DE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T–REX</a:t>
            </a:r>
            <a:endParaRPr lang="de-DE" altLang="de-DE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0248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89363"/>
            <a:ext cx="23590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 Verbindung 2"/>
          <p:cNvCxnSpPr/>
          <p:nvPr/>
        </p:nvCxnSpPr>
        <p:spPr>
          <a:xfrm flipH="1">
            <a:off x="2627313" y="3573463"/>
            <a:ext cx="3240087" cy="1223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Textfeld 4"/>
          <p:cNvSpPr txBox="1">
            <a:spLocks noChangeArrowheads="1"/>
          </p:cNvSpPr>
          <p:nvPr/>
        </p:nvSpPr>
        <p:spPr bwMode="auto">
          <a:xfrm>
            <a:off x="890742" y="3365500"/>
            <a:ext cx="2088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>
                <a:latin typeface="Cambria" panose="02040503050406030204" pitchFamily="18" charset="0"/>
              </a:rPr>
              <a:t>Upper Moderator</a:t>
            </a: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4439444" y="523479"/>
            <a:ext cx="1275556" cy="2754709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617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820863"/>
            <a:ext cx="5603875" cy="436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nhaltsplatzhalter 2"/>
          <p:cNvSpPr>
            <a:spLocks noGrp="1"/>
          </p:cNvSpPr>
          <p:nvPr>
            <p:ph idx="17"/>
          </p:nvPr>
        </p:nvSpPr>
        <p:spPr bwMode="auto">
          <a:xfrm>
            <a:off x="304800" y="152400"/>
            <a:ext cx="4495800" cy="582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altLang="de-DE" b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Target- monolith interface</a:t>
            </a:r>
          </a:p>
        </p:txBody>
      </p:sp>
      <p:sp>
        <p:nvSpPr>
          <p:cNvPr id="12292" name="Textfeld 7"/>
          <p:cNvSpPr txBox="1">
            <a:spLocks noChangeArrowheads="1"/>
          </p:cNvSpPr>
          <p:nvPr/>
        </p:nvSpPr>
        <p:spPr bwMode="auto">
          <a:xfrm>
            <a:off x="235764" y="4962495"/>
            <a:ext cx="1695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Target Wheel</a:t>
            </a:r>
          </a:p>
        </p:txBody>
      </p:sp>
      <p:cxnSp>
        <p:nvCxnSpPr>
          <p:cNvPr id="10" name="Gerade Verbindung 9"/>
          <p:cNvCxnSpPr>
            <a:endCxn id="12292" idx="0"/>
          </p:cNvCxnSpPr>
          <p:nvPr/>
        </p:nvCxnSpPr>
        <p:spPr>
          <a:xfrm flipH="1">
            <a:off x="1083336" y="4343370"/>
            <a:ext cx="1023144" cy="619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feld 10"/>
          <p:cNvSpPr txBox="1">
            <a:spLocks noChangeArrowheads="1"/>
          </p:cNvSpPr>
          <p:nvPr/>
        </p:nvSpPr>
        <p:spPr bwMode="auto">
          <a:xfrm>
            <a:off x="162800" y="2975788"/>
            <a:ext cx="13498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Upper </a:t>
            </a:r>
            <a:endParaRPr lang="de-DE" altLang="de-DE" sz="2000" dirty="0" smtClean="0">
              <a:latin typeface="Cambria" panose="02040503050406030204" pitchFamily="18" charset="0"/>
            </a:endParaRPr>
          </a:p>
          <a:p>
            <a:pPr eaLnBrk="1" hangingPunct="1"/>
            <a:r>
              <a:rPr lang="de-DE" altLang="de-DE" sz="2000" dirty="0" smtClean="0">
                <a:latin typeface="Cambria" panose="02040503050406030204" pitchFamily="18" charset="0"/>
              </a:rPr>
              <a:t>Moderator</a:t>
            </a:r>
            <a:endParaRPr lang="de-DE" altLang="de-DE" sz="2000" dirty="0">
              <a:latin typeface="Cambria" panose="02040503050406030204" pitchFamily="18" charset="0"/>
            </a:endParaRPr>
          </a:p>
        </p:txBody>
      </p:sp>
      <p:cxnSp>
        <p:nvCxnSpPr>
          <p:cNvPr id="13" name="Gerade Verbindung 12"/>
          <p:cNvCxnSpPr/>
          <p:nvPr/>
        </p:nvCxnSpPr>
        <p:spPr>
          <a:xfrm flipH="1" flipV="1">
            <a:off x="1519238" y="3587750"/>
            <a:ext cx="204470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feld 1"/>
          <p:cNvSpPr txBox="1">
            <a:spLocks noChangeArrowheads="1"/>
          </p:cNvSpPr>
          <p:nvPr/>
        </p:nvSpPr>
        <p:spPr bwMode="auto">
          <a:xfrm>
            <a:off x="7635103" y="3722757"/>
            <a:ext cx="12869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T –REX </a:t>
            </a:r>
            <a:endParaRPr lang="de-DE" altLang="de-DE" sz="2000" dirty="0" smtClean="0">
              <a:latin typeface="Cambria" panose="02040503050406030204" pitchFamily="18" charset="0"/>
            </a:endParaRPr>
          </a:p>
          <a:p>
            <a:pPr eaLnBrk="1" hangingPunct="1"/>
            <a:r>
              <a:rPr lang="de-DE" altLang="de-DE" sz="2000" dirty="0" smtClean="0">
                <a:latin typeface="Cambria" panose="02040503050406030204" pitchFamily="18" charset="0"/>
              </a:rPr>
              <a:t>centreline</a:t>
            </a:r>
            <a:endParaRPr lang="de-DE" altLang="de-DE" sz="2000" dirty="0">
              <a:latin typeface="Cambria" panose="02040503050406030204" pitchFamily="18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7092950" y="4076700"/>
            <a:ext cx="19431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635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nhaltsplatzhalter 1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03432"/>
            <a:ext cx="4052888" cy="237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34" y="146808"/>
            <a:ext cx="4095598" cy="3061411"/>
          </a:xfrm>
          <a:prstGeom prst="rect">
            <a:avLst/>
          </a:prstGeom>
        </p:spPr>
      </p:pic>
      <p:sp>
        <p:nvSpPr>
          <p:cNvPr id="13316" name="Inhaltsplatzhalter 13"/>
          <p:cNvSpPr>
            <a:spLocks noGrp="1"/>
          </p:cNvSpPr>
          <p:nvPr>
            <p:ph idx="14"/>
          </p:nvPr>
        </p:nvSpPr>
        <p:spPr bwMode="auto">
          <a:xfrm>
            <a:off x="142874" y="146808"/>
            <a:ext cx="6181725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In-monolith </a:t>
            </a:r>
            <a:r>
              <a:rPr lang="de-DE" altLang="de-DE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insert</a:t>
            </a: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(not in </a:t>
            </a:r>
            <a:r>
              <a:rPr lang="de-DE" altLang="de-DE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project</a:t>
            </a: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scope</a:t>
            </a: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)</a:t>
            </a:r>
            <a:endParaRPr lang="de-DE" altLang="de-DE" sz="2800" dirty="0" smtClean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de-DE" altLang="de-DE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3318" name="Picture 7" descr="N:\PROJEKT\231_T- Rex\50 Zeichnungen Fotos\Staff Meating\Drawing Insert 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57856"/>
            <a:ext cx="84963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feld 1"/>
          <p:cNvSpPr txBox="1">
            <a:spLocks noChangeArrowheads="1"/>
          </p:cNvSpPr>
          <p:nvPr/>
        </p:nvSpPr>
        <p:spPr bwMode="auto">
          <a:xfrm>
            <a:off x="3947703" y="3601824"/>
            <a:ext cx="5162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de-DE" sz="1600" dirty="0">
                <a:latin typeface="Cambria" panose="02040503050406030204" pitchFamily="18" charset="0"/>
              </a:rPr>
              <a:t/>
            </a:r>
            <a:br>
              <a:rPr lang="de-DE" altLang="de-DE" sz="1600" dirty="0">
                <a:latin typeface="Cambria" panose="02040503050406030204" pitchFamily="18" charset="0"/>
              </a:rPr>
            </a:br>
            <a:endParaRPr lang="de-DE" altLang="de-DE" sz="1600" dirty="0"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537" y="3798786"/>
            <a:ext cx="4359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 smtClean="0">
                <a:solidFill>
                  <a:srgbClr val="FF0000"/>
                </a:solidFill>
                <a:latin typeface="Cambria" panose="02040503050406030204" pitchFamily="18" charset="0"/>
              </a:rPr>
              <a:t>NBOA Drawings delivered to ESS in Jan</a:t>
            </a:r>
            <a:r>
              <a:rPr lang="en-US" altLang="de-DE" dirty="0" smtClean="0">
                <a:solidFill>
                  <a:srgbClr val="FF0000"/>
                </a:solidFill>
                <a:latin typeface="Cambria" panose="02040503050406030204" pitchFamily="18" charset="0"/>
              </a:rPr>
              <a:t> ‘17</a:t>
            </a:r>
            <a:endParaRPr lang="de-DE" altLang="de-DE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50354"/>
              </p:ext>
            </p:extLst>
          </p:nvPr>
        </p:nvGraphicFramePr>
        <p:xfrm>
          <a:off x="3540933" y="297180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389025600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713547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51328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Neutron Beam Optics Assembly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733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eaLnBrk="1" hangingPunct="1"/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Entrance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30 mm x 90 m (HxW)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614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Exit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46 mm x 60 mm  (HxW)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7497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Thickness of the walls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8 mm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9511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Material</a:t>
                      </a:r>
                      <a:endParaRPr lang="en-US" sz="18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800" dirty="0" smtClean="0">
                          <a:latin typeface="Cambria" panose="02040503050406030204" pitchFamily="18" charset="0"/>
                        </a:rPr>
                        <a:t>Al or Cu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5540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995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>
                <a:latin typeface="Cambria" panose="02040503050406030204" pitchFamily="18" charset="0"/>
              </a:rPr>
              <a:pPr/>
              <a:t>4</a:t>
            </a:fld>
            <a:endParaRPr lang="de-DE">
              <a:latin typeface="Cambria" panose="02040503050406030204" pitchFamily="18" charset="0"/>
            </a:endParaRPr>
          </a:p>
        </p:txBody>
      </p:sp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130302" y="19512"/>
            <a:ext cx="8382000" cy="838200"/>
          </a:xfrm>
        </p:spPr>
        <p:txBody>
          <a:bodyPr lIns="0" tIns="0" rIns="0" bIns="0">
            <a:normAutofit/>
          </a:bodyPr>
          <a:lstStyle/>
          <a:p>
            <a:pPr defTabSz="3984625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Order at high temperature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High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nergy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xcitations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36937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Interplay </a:t>
            </a:r>
            <a:r>
              <a:rPr lang="en-US" sz="2000" dirty="0">
                <a:latin typeface="Cambria" panose="02040503050406030204" pitchFamily="18" charset="0"/>
              </a:rPr>
              <a:t>lattice, charge, </a:t>
            </a:r>
            <a:r>
              <a:rPr lang="en-US" sz="2000" dirty="0" smtClean="0">
                <a:latin typeface="Cambria" panose="02040503050406030204" pitchFamily="18" charset="0"/>
              </a:rPr>
              <a:t>spin </a:t>
            </a:r>
            <a:r>
              <a:rPr lang="en-US" sz="2000" dirty="0" smtClean="0">
                <a:latin typeface="Cambria" panose="02040503050406030204" pitchFamily="18" charset="0"/>
                <a:ea typeface="Wingdings"/>
                <a:cs typeface="Wingdings"/>
                <a:sym typeface="Wingdings"/>
              </a:rPr>
              <a:t> Distinguish excitations</a:t>
            </a:r>
            <a:endParaRPr lang="en-US" sz="2000" dirty="0">
              <a:latin typeface="Cambria" panose="020405030504060302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Resolving gaps and zone boundary behavior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Line shapes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Identify </a:t>
            </a:r>
            <a:r>
              <a:rPr lang="en-US" sz="2000" dirty="0" err="1" smtClean="0">
                <a:latin typeface="Cambria" panose="02040503050406030204" pitchFamily="18" charset="0"/>
              </a:rPr>
              <a:t>spurions</a:t>
            </a:r>
            <a:r>
              <a:rPr lang="en-US" sz="2000" dirty="0" smtClean="0">
                <a:latin typeface="Cambria" panose="02040503050406030204" pitchFamily="18" charset="0"/>
              </a:rPr>
              <a:t> with PA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04800" y="5181600"/>
            <a:ext cx="3048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smtClean="0">
                <a:latin typeface="Cambria" panose="02040503050406030204" pitchFamily="18" charset="0"/>
              </a:rPr>
              <a:t>Hour glass magnetic spectrum in  La</a:t>
            </a:r>
            <a:r>
              <a:rPr lang="en-GB" sz="1600" baseline="-25000" dirty="0" smtClean="0">
                <a:latin typeface="Cambria" panose="02040503050406030204" pitchFamily="18" charset="0"/>
              </a:rPr>
              <a:t>2-x</a:t>
            </a:r>
            <a:r>
              <a:rPr lang="en-GB" sz="1600" dirty="0" smtClean="0">
                <a:latin typeface="Cambria" panose="02040503050406030204" pitchFamily="18" charset="0"/>
              </a:rPr>
              <a:t>Sr</a:t>
            </a:r>
            <a:r>
              <a:rPr lang="en-GB" sz="1600" baseline="-25000" dirty="0">
                <a:latin typeface="Cambria" panose="02040503050406030204" pitchFamily="18" charset="0"/>
              </a:rPr>
              <a:t>x</a:t>
            </a:r>
            <a:r>
              <a:rPr lang="en-GB" sz="1600" dirty="0" smtClean="0">
                <a:latin typeface="Cambria" panose="02040503050406030204" pitchFamily="18" charset="0"/>
              </a:rPr>
              <a:t>CoO</a:t>
            </a:r>
            <a:r>
              <a:rPr lang="en-GB" sz="1600" baseline="-25000" dirty="0" smtClean="0">
                <a:latin typeface="Cambria" panose="02040503050406030204" pitchFamily="18" charset="0"/>
              </a:rPr>
              <a:t>4</a:t>
            </a:r>
            <a:r>
              <a:rPr lang="en-GB" sz="1600" dirty="0">
                <a:latin typeface="Cambria" panose="02040503050406030204" pitchFamily="18" charset="0"/>
              </a:rPr>
              <a:t>.</a:t>
            </a:r>
          </a:p>
          <a:p>
            <a:r>
              <a:rPr lang="en-GB" sz="1200" dirty="0" smtClean="0">
                <a:latin typeface="Cambria" panose="02040503050406030204" pitchFamily="18" charset="0"/>
              </a:rPr>
              <a:t>ILL Science highlight</a:t>
            </a:r>
          </a:p>
          <a:p>
            <a:r>
              <a:rPr lang="en-GB" sz="1200" dirty="0" smtClean="0">
                <a:latin typeface="Cambria" panose="02040503050406030204" pitchFamily="18" charset="0"/>
              </a:rPr>
              <a:t>Y. Drees </a:t>
            </a:r>
            <a:r>
              <a:rPr lang="en-GB" sz="1200" i="1" dirty="0" smtClean="0">
                <a:latin typeface="Cambria" panose="02040503050406030204" pitchFamily="18" charset="0"/>
              </a:rPr>
              <a:t>et al., </a:t>
            </a:r>
            <a:r>
              <a:rPr lang="en-GB" sz="1200" dirty="0" smtClean="0">
                <a:latin typeface="Cambria" panose="02040503050406030204" pitchFamily="18" charset="0"/>
              </a:rPr>
              <a:t>Nat. Comm. 4:2449</a:t>
            </a:r>
            <a:endParaRPr lang="en-GB" sz="1200" dirty="0">
              <a:latin typeface="Cambria" panose="020405030504060302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3638" y="3179802"/>
            <a:ext cx="3124200" cy="110799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mbria" panose="02040503050406030204" pitchFamily="18" charset="0"/>
              </a:rPr>
              <a:t>T</a:t>
            </a:r>
            <a:r>
              <a:rPr lang="en-US" sz="2200" dirty="0" smtClean="0">
                <a:latin typeface="Cambria" panose="02040503050406030204" pitchFamily="18" charset="0"/>
              </a:rPr>
              <a:t>hermal energy range (beyond 100 </a:t>
            </a:r>
            <a:r>
              <a:rPr lang="en-US" sz="2200" dirty="0" err="1" smtClean="0">
                <a:latin typeface="Cambria" panose="02040503050406030204" pitchFamily="18" charset="0"/>
              </a:rPr>
              <a:t>meV</a:t>
            </a:r>
            <a:r>
              <a:rPr lang="en-US" sz="2200" dirty="0" smtClean="0">
                <a:latin typeface="Cambria" panose="02040503050406030204" pitchFamily="18" charset="0"/>
              </a:rPr>
              <a:t>)</a:t>
            </a:r>
            <a:br>
              <a:rPr lang="en-US" sz="2200" dirty="0" smtClean="0">
                <a:latin typeface="Cambria" panose="02040503050406030204" pitchFamily="18" charset="0"/>
              </a:rPr>
            </a:br>
            <a:r>
              <a:rPr lang="en-US" sz="2200" dirty="0" smtClean="0">
                <a:latin typeface="Cambria" panose="02040503050406030204" pitchFamily="18" charset="0"/>
              </a:rPr>
              <a:t>indispensable!</a:t>
            </a:r>
            <a:endParaRPr lang="en-US" sz="2200" dirty="0">
              <a:latin typeface="Cambria" panose="02040503050406030204" pitchFamily="18" charset="0"/>
            </a:endParaRPr>
          </a:p>
        </p:txBody>
      </p:sp>
      <p:pic>
        <p:nvPicPr>
          <p:cNvPr id="5" name="Picture 4" descr="Cobaltate_I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4535" r="3728" b="16562"/>
          <a:stretch/>
        </p:blipFill>
        <p:spPr>
          <a:xfrm>
            <a:off x="3622876" y="1620456"/>
            <a:ext cx="5254906" cy="4328931"/>
          </a:xfrm>
          <a:prstGeom prst="rect">
            <a:avLst/>
          </a:prstGeom>
        </p:spPr>
      </p:pic>
      <p:sp useBgFill="1">
        <p:nvSpPr>
          <p:cNvPr id="6" name="TextBox 5"/>
          <p:cNvSpPr txBox="1"/>
          <p:nvPr/>
        </p:nvSpPr>
        <p:spPr>
          <a:xfrm>
            <a:off x="3962400" y="2590800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90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1" name="TextBox 10"/>
          <p:cNvSpPr txBox="1"/>
          <p:nvPr/>
        </p:nvSpPr>
        <p:spPr>
          <a:xfrm>
            <a:off x="3962400" y="35022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85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2" name="TextBox 11"/>
          <p:cNvSpPr txBox="1"/>
          <p:nvPr/>
        </p:nvSpPr>
        <p:spPr>
          <a:xfrm>
            <a:off x="3962400" y="43404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80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3" name="TextBox 12"/>
          <p:cNvSpPr txBox="1"/>
          <p:nvPr/>
        </p:nvSpPr>
        <p:spPr>
          <a:xfrm>
            <a:off x="3962400" y="52548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75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4" name="TextBox 13"/>
          <p:cNvSpPr txBox="1"/>
          <p:nvPr/>
        </p:nvSpPr>
        <p:spPr>
          <a:xfrm>
            <a:off x="6858000" y="1752600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35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5" name="TextBox 14"/>
          <p:cNvSpPr txBox="1"/>
          <p:nvPr/>
        </p:nvSpPr>
        <p:spPr>
          <a:xfrm>
            <a:off x="6858000" y="21306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30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6" name="TextBox 15"/>
          <p:cNvSpPr txBox="1"/>
          <p:nvPr/>
        </p:nvSpPr>
        <p:spPr>
          <a:xfrm>
            <a:off x="6858000" y="25116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25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7" name="TextBox 16"/>
          <p:cNvSpPr txBox="1"/>
          <p:nvPr/>
        </p:nvSpPr>
        <p:spPr>
          <a:xfrm>
            <a:off x="6858000" y="29688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20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8" name="TextBox 17"/>
          <p:cNvSpPr txBox="1"/>
          <p:nvPr/>
        </p:nvSpPr>
        <p:spPr>
          <a:xfrm>
            <a:off x="6858000" y="34260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25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19" name="TextBox 18"/>
          <p:cNvSpPr txBox="1"/>
          <p:nvPr/>
        </p:nvSpPr>
        <p:spPr>
          <a:xfrm>
            <a:off x="6858000" y="38070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20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20" name="TextBox 19"/>
          <p:cNvSpPr txBox="1"/>
          <p:nvPr/>
        </p:nvSpPr>
        <p:spPr>
          <a:xfrm>
            <a:off x="6858000" y="42642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15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21" name="TextBox 20"/>
          <p:cNvSpPr txBox="1"/>
          <p:nvPr/>
        </p:nvSpPr>
        <p:spPr>
          <a:xfrm>
            <a:off x="6858000" y="46452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10</a:t>
            </a:r>
            <a:endParaRPr lang="en-US" sz="1400" dirty="0">
              <a:latin typeface="Cambria" panose="02040503050406030204" pitchFamily="18" charset="0"/>
            </a:endParaRPr>
          </a:p>
        </p:txBody>
      </p:sp>
      <p:sp useBgFill="1">
        <p:nvSpPr>
          <p:cNvPr id="22" name="TextBox 21"/>
          <p:cNvSpPr txBox="1"/>
          <p:nvPr/>
        </p:nvSpPr>
        <p:spPr>
          <a:xfrm>
            <a:off x="6907924" y="5102423"/>
            <a:ext cx="99850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5</a:t>
            </a:r>
            <a:endParaRPr 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24195"/>
      </p:ext>
    </p:extLst>
  </p:cSld>
  <p:clrMapOvr>
    <a:masterClrMapping/>
  </p:clrMapOvr>
  <p:transition advTm="47666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8074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Light shutter system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609600" y="757362"/>
            <a:ext cx="5551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Integrates the Cold Neutrons Extraction system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Drawings and model ‘ESS-0092689’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1800" y="2268668"/>
            <a:ext cx="432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1800" y="2831734"/>
            <a:ext cx="432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81800" y="3394800"/>
            <a:ext cx="432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05400" y="2114536"/>
            <a:ext cx="0" cy="14400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71246" y="3554536"/>
            <a:ext cx="104855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71246" y="2114536"/>
            <a:ext cx="104855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38600" y="26470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200 mm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45800" y="3356536"/>
            <a:ext cx="504000" cy="396000"/>
          </a:xfrm>
          <a:prstGeom prst="rect">
            <a:avLst/>
          </a:prstGeom>
          <a:noFill/>
          <a:ln w="47625">
            <a:solidFill>
              <a:srgbClr val="BE2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13" y="1742362"/>
            <a:ext cx="59436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26306"/>
            <a:ext cx="3641364" cy="4576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8074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Light shutter system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609600" y="757362"/>
            <a:ext cx="5551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Integrates the Cold Neutrons Extraction system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Drawings and model ‘ESS-0092689’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3" t="42782" r="6732" b="13751"/>
          <a:stretch/>
        </p:blipFill>
        <p:spPr>
          <a:xfrm>
            <a:off x="6629400" y="4520317"/>
            <a:ext cx="2209800" cy="190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7800" y="2114536"/>
            <a:ext cx="108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81800" y="2268668"/>
            <a:ext cx="432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1800" y="2831734"/>
            <a:ext cx="432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81800" y="3394800"/>
            <a:ext cx="432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05400" y="2114536"/>
            <a:ext cx="0" cy="14400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71246" y="3554536"/>
            <a:ext cx="104855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71246" y="2114536"/>
            <a:ext cx="104855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5773" y="4520317"/>
            <a:ext cx="16464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braked </a:t>
            </a:r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vertical </a:t>
            </a:r>
          </a:p>
          <a:p>
            <a:r>
              <a:rPr lang="en-US" dirty="0">
                <a:latin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</a:rPr>
              <a:t>ervo</a:t>
            </a:r>
          </a:p>
          <a:p>
            <a:r>
              <a:rPr lang="en-US" dirty="0">
                <a:latin typeface="Cambria" panose="02040503050406030204" pitchFamily="18" charset="0"/>
              </a:rPr>
              <a:t>50 µm </a:t>
            </a:r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 err="1" smtClean="0">
                <a:latin typeface="Cambria" panose="02040503050406030204" pitchFamily="18" charset="0"/>
              </a:rPr>
              <a:t>pos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resolution </a:t>
            </a:r>
          </a:p>
          <a:p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155962" y="4161161"/>
            <a:ext cx="0" cy="14400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38600" y="26470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200 mm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28466" y="2178543"/>
            <a:ext cx="276225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sz="2200" dirty="0" smtClean="0">
                <a:latin typeface="Cambria" panose="02040503050406030204" pitchFamily="18" charset="0"/>
              </a:rPr>
              <a:t>Guide</a:t>
            </a: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sz="2200" dirty="0" smtClean="0">
                <a:latin typeface="Cambria" panose="02040503050406030204" pitchFamily="18" charset="0"/>
              </a:rPr>
              <a:t>Bender + guide</a:t>
            </a: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sz="2200" dirty="0" smtClean="0">
                <a:latin typeface="Cambria" panose="02040503050406030204" pitchFamily="18" charset="0"/>
              </a:rPr>
              <a:t>Polarizing bender</a:t>
            </a:r>
          </a:p>
          <a:p>
            <a:pPr algn="l"/>
            <a:r>
              <a:rPr lang="en-US" sz="2200" dirty="0" smtClean="0">
                <a:latin typeface="Cambria" panose="02040503050406030204" pitchFamily="18" charset="0"/>
              </a:rPr>
              <a:t>     + guide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45800" y="3356536"/>
            <a:ext cx="504000" cy="396000"/>
          </a:xfrm>
          <a:prstGeom prst="rect">
            <a:avLst/>
          </a:prstGeom>
          <a:noFill/>
          <a:ln w="47625">
            <a:solidFill>
              <a:srgbClr val="BE2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77010" y="5112842"/>
            <a:ext cx="1866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Saturation field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1 </a:t>
            </a:r>
            <a:r>
              <a:rPr lang="en-US" sz="2000" dirty="0" err="1" smtClean="0">
                <a:latin typeface="Cambria" panose="02040503050406030204" pitchFamily="18" charset="0"/>
              </a:rPr>
              <a:t>kG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4" grpId="0"/>
      <p:bldP spid="25" grpId="0"/>
      <p:bldP spid="27" grpId="0" animBg="1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561"/>
            <a:ext cx="7886700" cy="72644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Neighbours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inside bunker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>
                <a:latin typeface="Cambria" panose="02040503050406030204" pitchFamily="18" charset="0"/>
              </a:rPr>
              <a:pPr/>
              <a:t>42</a:t>
            </a:fld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0813">
            <a:off x="551035" y="1560176"/>
            <a:ext cx="8174963" cy="37902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484518" y="3352800"/>
            <a:ext cx="850708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62000" y="3200400"/>
            <a:ext cx="9906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89521"/>
            <a:ext cx="3475565" cy="3450515"/>
          </a:xfrm>
          <a:prstGeom prst="ellipse">
            <a:avLst/>
          </a:prstGeom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4738059" y="3200400"/>
            <a:ext cx="261506" cy="254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3641" y="2092919"/>
            <a:ext cx="15103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Proposed position of T0 chopper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11800" y="3225344"/>
            <a:ext cx="432000" cy="254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7950" y="2225814"/>
            <a:ext cx="17583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Proposed position of heavy shutter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5696634"/>
            <a:ext cx="3145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Close collaboration and follow up with </a:t>
            </a:r>
            <a:r>
              <a:rPr lang="en-US" dirty="0" err="1" smtClean="0">
                <a:latin typeface="Cambria" panose="02040503050406030204" pitchFamily="18" charset="0"/>
              </a:rPr>
              <a:t>neighbours</a:t>
            </a:r>
            <a:r>
              <a:rPr lang="en-US" dirty="0" smtClean="0">
                <a:latin typeface="Cambria" panose="02040503050406030204" pitchFamily="18" charset="0"/>
              </a:rPr>
              <a:t> and CG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" y="38101"/>
            <a:ext cx="7886700" cy="723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T0 chopper (not in project scope)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67000"/>
            <a:ext cx="3158073" cy="3882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633" y="1446308"/>
            <a:ext cx="886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Phase 1 study for DREAM (Neutronics + engineering)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ESS Chopper group: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Prototype development envisaged possibly at FZJ, managed by </a:t>
            </a:r>
            <a:r>
              <a:rPr lang="en-US" sz="2000" dirty="0" err="1" smtClean="0">
                <a:latin typeface="Cambria" panose="02040503050406030204" pitchFamily="18" charset="0"/>
              </a:rPr>
              <a:t>Dariusz</a:t>
            </a:r>
            <a:r>
              <a:rPr lang="en-US" sz="2000" dirty="0" smtClean="0">
                <a:latin typeface="Cambria" panose="02040503050406030204" pitchFamily="18" charset="0"/>
              </a:rPr>
              <a:t> Zielinski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3350" y="2917443"/>
            <a:ext cx="457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Proposal of provision in project scope: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Make easier later installation/alignment inside bunker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Removable guide section of equal-size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Bottom part of the CHIM, +50k€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Further development for installation outside bunker (may not fit into neutron guide 60 mm x 85 mm </a:t>
            </a:r>
            <a:r>
              <a:rPr lang="en-US" sz="2000" dirty="0" err="1" smtClean="0">
                <a:latin typeface="Cambria" panose="02040503050406030204" pitchFamily="18" charset="0"/>
              </a:rPr>
              <a:t>WxH</a:t>
            </a:r>
            <a:r>
              <a:rPr lang="en-US" sz="2000" dirty="0" smtClean="0">
                <a:latin typeface="Cambria" panose="02040503050406030204" pitchFamily="18" charset="0"/>
              </a:rPr>
              <a:t>)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785790"/>
            <a:ext cx="81296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To be installed if operational experience shows that it is necessary</a:t>
            </a:r>
            <a:endParaRPr lang="en-US" sz="2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1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Heavy shutter inside bunker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8" y="572096"/>
            <a:ext cx="8333642" cy="62026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657600" y="6195401"/>
            <a:ext cx="39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From </a:t>
            </a:r>
            <a:r>
              <a:rPr lang="en-US" dirty="0" err="1" smtClean="0">
                <a:latin typeface="Cambria" panose="02040503050406030204" pitchFamily="18" charset="0"/>
              </a:rPr>
              <a:t>Gàbor</a:t>
            </a:r>
            <a:r>
              <a:rPr lang="en-US" dirty="0" smtClean="0">
                <a:latin typeface="Cambria" panose="02040503050406030204" pitchFamily="18" charset="0"/>
              </a:rPr>
              <a:t> Laszlo – IKON12 Feb 2017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Bunker feed-thru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45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9" y="2332864"/>
            <a:ext cx="6632143" cy="4393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755968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Neutron Optics Drawings delivered to ESS 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in Feb 2017 </a:t>
            </a:r>
            <a:r>
              <a:rPr lang="en-US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bunker procurement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Guide Support and alignment </a:t>
            </a:r>
            <a:r>
              <a:rPr lang="en-US" dirty="0" err="1" smtClean="0">
                <a:latin typeface="Cambria" panose="02040503050406030204" pitchFamily="18" charset="0"/>
              </a:rPr>
              <a:t>tbd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2098"/>
            <a:ext cx="3106110" cy="21004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3960" y="1181864"/>
            <a:ext cx="4572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BW choppers + shielding D03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46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584"/>
            <a:ext cx="9144000" cy="408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725488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Access to choppers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Horizontal split CHIM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load limit 14 t/m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  <a:r>
              <a:rPr lang="en-US" sz="2000" dirty="0" smtClean="0">
                <a:latin typeface="Cambria" panose="02040503050406030204" pitchFamily="18" charset="0"/>
              </a:rPr>
              <a:t> 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40" y="337998"/>
            <a:ext cx="3106110" cy="21004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24800" y="1167764"/>
            <a:ext cx="9906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0" y="5029200"/>
            <a:ext cx="0" cy="1539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19800" y="5347874"/>
            <a:ext cx="0" cy="1539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5983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32 m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6211" y="559830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40 m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5373" y="5029200"/>
            <a:ext cx="0" cy="1539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1785" y="559830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28 m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780080" y="5023652"/>
            <a:ext cx="0" cy="1539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86492" y="559275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45 m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0545">
            <a:off x="1424242" y="-85494"/>
            <a:ext cx="6657702" cy="8181514"/>
          </a:xfrm>
          <a:prstGeom prst="rect">
            <a:avLst/>
          </a:prstGeom>
        </p:spPr>
      </p:pic>
      <p:sp>
        <p:nvSpPr>
          <p:cNvPr id="15368" name="Textfeld 8"/>
          <p:cNvSpPr txBox="1">
            <a:spLocks noChangeArrowheads="1"/>
          </p:cNvSpPr>
          <p:nvPr/>
        </p:nvSpPr>
        <p:spPr bwMode="auto">
          <a:xfrm>
            <a:off x="6193595" y="1828800"/>
            <a:ext cx="590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E01</a:t>
            </a:r>
            <a:endParaRPr lang="de-DE" altLang="de-DE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3204630" y="5652000"/>
            <a:ext cx="0" cy="900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Textfeld 17"/>
          <p:cNvSpPr txBox="1">
            <a:spLocks noChangeArrowheads="1"/>
          </p:cNvSpPr>
          <p:nvPr/>
        </p:nvSpPr>
        <p:spPr bwMode="auto">
          <a:xfrm>
            <a:off x="1103430" y="5823566"/>
            <a:ext cx="1608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>
                <a:solidFill>
                  <a:srgbClr val="FF0000"/>
                </a:solidFill>
                <a:latin typeface="Cambria" panose="02040503050406030204" pitchFamily="18" charset="0"/>
              </a:rPr>
              <a:t>Proton Beam</a:t>
            </a:r>
          </a:p>
        </p:txBody>
      </p:sp>
      <p:sp>
        <p:nvSpPr>
          <p:cNvPr id="15372" name="Textfeld 18"/>
          <p:cNvSpPr txBox="1">
            <a:spLocks noChangeArrowheads="1"/>
          </p:cNvSpPr>
          <p:nvPr/>
        </p:nvSpPr>
        <p:spPr bwMode="auto">
          <a:xfrm>
            <a:off x="5001991" y="4471178"/>
            <a:ext cx="986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Bunker</a:t>
            </a:r>
          </a:p>
        </p:txBody>
      </p:sp>
      <p:cxnSp>
        <p:nvCxnSpPr>
          <p:cNvPr id="21" name="Gerade Verbindung 20"/>
          <p:cNvCxnSpPr>
            <a:endCxn id="15372" idx="1"/>
          </p:cNvCxnSpPr>
          <p:nvPr/>
        </p:nvCxnSpPr>
        <p:spPr>
          <a:xfrm>
            <a:off x="3586141" y="4572000"/>
            <a:ext cx="1415850" cy="9923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6" name="Textfeld 1"/>
          <p:cNvSpPr txBox="1">
            <a:spLocks noChangeArrowheads="1"/>
          </p:cNvSpPr>
          <p:nvPr/>
        </p:nvSpPr>
        <p:spPr bwMode="auto">
          <a:xfrm>
            <a:off x="1243141" y="4909308"/>
            <a:ext cx="1175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mbria" panose="02040503050406030204" pitchFamily="18" charset="0"/>
              </a:rPr>
              <a:t>Monolith</a:t>
            </a:r>
          </a:p>
        </p:txBody>
      </p:sp>
      <p:cxnSp>
        <p:nvCxnSpPr>
          <p:cNvPr id="5" name="Gerade Verbindung 4"/>
          <p:cNvCxnSpPr>
            <a:endCxn id="15376" idx="3"/>
          </p:cNvCxnSpPr>
          <p:nvPr/>
        </p:nvCxnSpPr>
        <p:spPr>
          <a:xfrm flipH="1">
            <a:off x="2418463" y="4800198"/>
            <a:ext cx="698038" cy="309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"/>
          <p:cNvSpPr txBox="1">
            <a:spLocks noChangeArrowheads="1"/>
          </p:cNvSpPr>
          <p:nvPr/>
        </p:nvSpPr>
        <p:spPr bwMode="auto">
          <a:xfrm>
            <a:off x="5001991" y="2883972"/>
            <a:ext cx="590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E02</a:t>
            </a:r>
            <a:endParaRPr lang="de-DE" altLang="de-DE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xtfeld 8"/>
          <p:cNvSpPr txBox="1">
            <a:spLocks noChangeArrowheads="1"/>
          </p:cNvSpPr>
          <p:nvPr/>
        </p:nvSpPr>
        <p:spPr bwMode="auto">
          <a:xfrm>
            <a:off x="3586141" y="3543320"/>
            <a:ext cx="619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D03</a:t>
            </a:r>
            <a:endParaRPr lang="de-DE" altLang="de-DE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7"/>
          </p:nvPr>
        </p:nvSpPr>
        <p:spPr>
          <a:xfrm>
            <a:off x="173156" y="201514"/>
            <a:ext cx="7488832" cy="576064"/>
          </a:xfrm>
        </p:spPr>
        <p:txBody>
          <a:bodyPr/>
          <a:lstStyle/>
          <a:p>
            <a:r>
              <a:rPr lang="de-DE" b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Layout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62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3D view of T-REX in E01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48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25" y="1046602"/>
            <a:ext cx="6358750" cy="57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425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T-REX (view from E01 – without exp. cave)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49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776"/>
            <a:ext cx="9144000" cy="46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>
                <a:latin typeface="Cambria" panose="02040503050406030204" pitchFamily="18" charset="0"/>
              </a:rPr>
              <a:pPr/>
              <a:t>5</a:t>
            </a:fld>
            <a:endParaRPr lang="de-DE">
              <a:latin typeface="Cambria" panose="02040503050406030204" pitchFamily="18" charset="0"/>
            </a:endParaRPr>
          </a:p>
        </p:txBody>
      </p:sp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152400" y="55096"/>
            <a:ext cx="8229600" cy="914400"/>
          </a:xfrm>
        </p:spPr>
        <p:txBody>
          <a:bodyPr lIns="0" tIns="0" rIns="0" bIns="0"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Functional Materials: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Multiferroics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173" name="Bild 2" descr="PhysRevLett.106.207201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381000" y="2590800"/>
            <a:ext cx="3600000" cy="35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304800" y="6172200"/>
            <a:ext cx="3276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latin typeface="Cambria" panose="02040503050406030204" pitchFamily="18" charset="0"/>
              </a:rPr>
              <a:t>IN5: </a:t>
            </a:r>
            <a:r>
              <a:rPr lang="en-US" dirty="0">
                <a:latin typeface="Cambria" panose="02040503050406030204" pitchFamily="18" charset="0"/>
              </a:rPr>
              <a:t>Ba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</a:rPr>
              <a:t>NbFe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</a:rPr>
              <a:t>Si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dirty="0">
                <a:latin typeface="Cambria" panose="02040503050406030204" pitchFamily="18" charset="0"/>
              </a:rPr>
              <a:t>O</a:t>
            </a:r>
            <a:r>
              <a:rPr lang="en-US" baseline="-25000" dirty="0">
                <a:latin typeface="Cambria" panose="02040503050406030204" pitchFamily="18" charset="0"/>
              </a:rPr>
              <a:t>14 </a:t>
            </a:r>
          </a:p>
          <a:p>
            <a:pPr algn="l" eaLnBrk="1" hangingPunct="1"/>
            <a:r>
              <a:rPr lang="en-US" sz="1200" dirty="0">
                <a:latin typeface="Cambria" panose="02040503050406030204" pitchFamily="18" charset="0"/>
              </a:rPr>
              <a:t>Loire </a:t>
            </a:r>
            <a:r>
              <a:rPr lang="en-US" sz="1200" i="1" dirty="0">
                <a:latin typeface="Cambria" panose="02040503050406030204" pitchFamily="18" charset="0"/>
              </a:rPr>
              <a:t>et al., </a:t>
            </a:r>
            <a:r>
              <a:rPr lang="en-US" sz="1200" dirty="0">
                <a:latin typeface="Cambria" panose="02040503050406030204" pitchFamily="18" charset="0"/>
              </a:rPr>
              <a:t>PRL </a:t>
            </a:r>
            <a:r>
              <a:rPr lang="en-US" sz="1200" b="1" dirty="0">
                <a:latin typeface="Cambria" panose="02040503050406030204" pitchFamily="18" charset="0"/>
              </a:rPr>
              <a:t>106</a:t>
            </a:r>
            <a:r>
              <a:rPr lang="en-US" sz="1200" dirty="0">
                <a:latin typeface="Cambria" panose="02040503050406030204" pitchFamily="18" charset="0"/>
              </a:rPr>
              <a:t>, 207201 (2011)</a:t>
            </a:r>
          </a:p>
        </p:txBody>
      </p:sp>
      <p:pic>
        <p:nvPicPr>
          <p:cNvPr id="7183" name="Bild 3" descr="PhysRevLett.106.207201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5" t="19475" r="10484" b="66251"/>
          <a:stretch>
            <a:fillRect/>
          </a:stretch>
        </p:blipFill>
        <p:spPr bwMode="auto">
          <a:xfrm>
            <a:off x="5046601" y="2591142"/>
            <a:ext cx="3563999" cy="380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9906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Very good energy </a:t>
            </a:r>
            <a:r>
              <a:rPr lang="en-US" sz="2000" dirty="0" smtClean="0">
                <a:latin typeface="Cambria" panose="02040503050406030204" pitchFamily="18" charset="0"/>
              </a:rPr>
              <a:t>resolution</a:t>
            </a:r>
            <a:endParaRPr lang="en-US" sz="2000" dirty="0">
              <a:latin typeface="Cambria" panose="020405030504060302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Good </a:t>
            </a:r>
            <a:r>
              <a:rPr lang="en-US" sz="2000" b="1" dirty="0" smtClean="0">
                <a:latin typeface="Cambria" panose="02040503050406030204" pitchFamily="18" charset="0"/>
              </a:rPr>
              <a:t>Q</a:t>
            </a:r>
            <a:r>
              <a:rPr lang="en-US" sz="2000" dirty="0" smtClean="0">
                <a:latin typeface="Cambria" panose="02040503050406030204" pitchFamily="18" charset="0"/>
              </a:rPr>
              <a:t> resolution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Test ground for theory (line shape </a:t>
            </a:r>
            <a:r>
              <a:rPr lang="is-IS" sz="2000" dirty="0" smtClean="0">
                <a:latin typeface="Cambria" panose="02040503050406030204" pitchFamily="18" charset="0"/>
              </a:rPr>
              <a:t>…)</a:t>
            </a:r>
            <a:endParaRPr lang="en-US" sz="2000" dirty="0">
              <a:latin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98358"/>
      </p:ext>
    </p:extLst>
  </p:cSld>
  <p:clrMapOvr>
    <a:masterClrMapping/>
  </p:clrMapOvr>
  <p:transition advTm="62617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Around the sample area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50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4" y="1905000"/>
            <a:ext cx="8749004" cy="4811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85800" y="3744304"/>
            <a:ext cx="163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FAN chopper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124200" y="2677504"/>
            <a:ext cx="16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Adiabatic Field rotation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410200" y="3041148"/>
            <a:ext cx="16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Primary beam Collimators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4609116" y="4963504"/>
            <a:ext cx="192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Flange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Vessel/chopper 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533041" y="4515192"/>
            <a:ext cx="76200" cy="50352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flipH="1">
            <a:off x="5715000" y="5609835"/>
            <a:ext cx="192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Guide field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x</a:t>
            </a:r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-y-z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638925" y="5161523"/>
            <a:ext cx="76200" cy="50352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51460" y="2833237"/>
            <a:ext cx="8382000" cy="2120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844421">
            <a:off x="219374" y="2792173"/>
            <a:ext cx="1649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Neutron beam 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centreline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6638925" y="4104314"/>
            <a:ext cx="163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sample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43800" y="4506304"/>
            <a:ext cx="586740" cy="44730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flipH="1">
            <a:off x="7352302" y="5490920"/>
            <a:ext cx="16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MAGIC 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PASTIS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5278" r="4132" b="20823"/>
          <a:stretch/>
        </p:blipFill>
        <p:spPr>
          <a:xfrm>
            <a:off x="5410200" y="301015"/>
            <a:ext cx="3435458" cy="237648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19879741">
            <a:off x="6714643" y="1195995"/>
            <a:ext cx="1011556" cy="6107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510544" y="2661924"/>
            <a:ext cx="163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M chopper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9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PBS – a few more details (a remind of slides 15-16)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51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9435"/>
          <a:stretch/>
        </p:blipFill>
        <p:spPr>
          <a:xfrm>
            <a:off x="381000" y="1020919"/>
            <a:ext cx="8088626" cy="1036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6161" t="19053"/>
          <a:stretch/>
        </p:blipFill>
        <p:spPr>
          <a:xfrm>
            <a:off x="310836" y="2276632"/>
            <a:ext cx="4354826" cy="407971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81000" y="2590800"/>
            <a:ext cx="4044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5257800"/>
            <a:ext cx="4044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" y="5638800"/>
            <a:ext cx="4044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48250" y="2743200"/>
            <a:ext cx="281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Neutron guide</a:t>
            </a:r>
          </a:p>
          <a:p>
            <a:pPr algn="l">
              <a:lnSpc>
                <a:spcPct val="1400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Choppers </a:t>
            </a:r>
          </a:p>
          <a:p>
            <a:pPr algn="l">
              <a:lnSpc>
                <a:spcPct val="1400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Collimators/slits </a:t>
            </a:r>
          </a:p>
          <a:p>
            <a:pPr algn="l">
              <a:lnSpc>
                <a:spcPct val="1400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Polarization Equipment</a:t>
            </a:r>
          </a:p>
          <a:p>
            <a:pPr algn="l">
              <a:lnSpc>
                <a:spcPct val="1400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Monitors</a:t>
            </a:r>
          </a:p>
          <a:p>
            <a:pPr algn="l">
              <a:lnSpc>
                <a:spcPct val="140000"/>
              </a:lnSpc>
            </a:pPr>
            <a:endParaRPr lang="en-US" sz="2000" dirty="0">
              <a:latin typeface="Cambria" panose="02040503050406030204" pitchFamily="18" charset="0"/>
            </a:endParaRPr>
          </a:p>
          <a:p>
            <a:pPr algn="l">
              <a:lnSpc>
                <a:spcPct val="140000"/>
              </a:lnSpc>
            </a:pPr>
            <a:endParaRPr lang="en-US" sz="2000" dirty="0" smtClean="0">
              <a:latin typeface="Cambria" panose="02040503050406030204" pitchFamily="18" charset="0"/>
            </a:endParaRPr>
          </a:p>
          <a:p>
            <a:pPr algn="l">
              <a:lnSpc>
                <a:spcPct val="1400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Shielding</a:t>
            </a:r>
          </a:p>
        </p:txBody>
      </p:sp>
    </p:spTree>
    <p:extLst>
      <p:ext uri="{BB962C8B-B14F-4D97-AF65-F5344CB8AC3E}">
        <p14:creationId xmlns:p14="http://schemas.microsoft.com/office/powerpoint/2010/main" val="24546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r="11653"/>
          <a:stretch/>
        </p:blipFill>
        <p:spPr bwMode="auto">
          <a:xfrm>
            <a:off x="152400" y="1847898"/>
            <a:ext cx="7048500" cy="260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962400"/>
            <a:ext cx="7816850" cy="278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4912" y="2057400"/>
            <a:ext cx="1625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insert axis -17 mm</a:t>
            </a:r>
            <a:endParaRPr lang="en-US" sz="1400" b="1" dirty="0"/>
          </a:p>
        </p:txBody>
      </p:sp>
      <p:pic>
        <p:nvPicPr>
          <p:cNvPr id="6" name="Picture 5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762000"/>
            <a:ext cx="8305799" cy="34569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81200" y="1663232"/>
            <a:ext cx="41148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From back tracing option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762" y="76200"/>
            <a:ext cx="8569325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Neutron guide (baseline)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“Report on Neutron Optics”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9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7925"/>
            <a:ext cx="7848600" cy="4015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072107"/>
            <a:ext cx="7816850" cy="278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mbria" panose="02040503050406030204" pitchFamily="18" charset="0"/>
              </a:rPr>
              <a:pPr/>
              <a:t>53</a:t>
            </a:fld>
            <a:endParaRPr lang="en-US">
              <a:latin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762" y="76200"/>
            <a:ext cx="8569325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Substrates (baseline)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“Report on Neutron Optics”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066800" y="3581400"/>
            <a:ext cx="3048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53200" y="18288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5023" y="1558602"/>
            <a:ext cx="109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borofloat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36094" y="1092894"/>
            <a:ext cx="170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Cambria" panose="02040503050406030204" pitchFamily="18" charset="0"/>
              </a:rPr>
              <a:t>Borkron N-BK7</a:t>
            </a:r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57468" y="748529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metallic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190" y="250335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100 years lifetime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7166" y="3171587"/>
            <a:ext cx="164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ambria" panose="02040503050406030204" pitchFamily="18" charset="0"/>
              </a:rPr>
              <a:t>Neutron losses</a:t>
            </a:r>
            <a:endParaRPr lang="en-US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0167" y="3035069"/>
            <a:ext cx="3135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Needs revision after 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new document ‘ESS-0097645’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6800" y="4441532"/>
            <a:ext cx="1028700" cy="1415018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metallic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5500" y="4441532"/>
            <a:ext cx="5143500" cy="1415018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Borkron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 N-BK7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6920" y="5856550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OK with ‘ESS-0039408’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4" grpId="0"/>
      <p:bldP spid="17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/>
          <a:stretch/>
        </p:blipFill>
        <p:spPr bwMode="auto">
          <a:xfrm>
            <a:off x="4114800" y="1101726"/>
            <a:ext cx="4828331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8200" y="121644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Current design top moderator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385500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" y="269548"/>
            <a:ext cx="77724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Brilliance transfer (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Vitess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calculations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)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“Report on Neutron Optics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”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endParaRPr lang="en-US" sz="4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193067"/>
            <a:ext cx="3810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It looks worse than it is!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30 mm beam height challenging with 30 mm moderator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Optimal for collimated thermal beam – Q resolution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Using focus-to-focus 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Same flux expected from 6cm moderator (intrinsic gain) for cold neutrons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err="1" smtClean="0">
                <a:latin typeface="Cambria" panose="02040503050406030204" pitchFamily="18" charset="0"/>
              </a:rPr>
              <a:t>McStas</a:t>
            </a:r>
            <a:r>
              <a:rPr lang="en-US" sz="2000" dirty="0" smtClean="0">
                <a:latin typeface="Cambria" panose="02040503050406030204" pitchFamily="18" charset="0"/>
              </a:rPr>
              <a:t> calculations to validate</a:t>
            </a:r>
          </a:p>
        </p:txBody>
      </p:sp>
    </p:spTree>
    <p:extLst>
      <p:ext uri="{BB962C8B-B14F-4D97-AF65-F5344CB8AC3E}">
        <p14:creationId xmlns:p14="http://schemas.microsoft.com/office/powerpoint/2010/main" val="36370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6" y="725488"/>
            <a:ext cx="8893407" cy="4055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044" y="3264234"/>
            <a:ext cx="3501653" cy="34374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55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7580" y="228600"/>
            <a:ext cx="8569325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Neutron guide (alternatives 1) </a:t>
            </a:r>
          </a:p>
          <a:p>
            <a:pPr fontAlgn="auto">
              <a:spcAft>
                <a:spcPts val="0"/>
              </a:spcAft>
            </a:pP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“Report on Neutron Optics”</a:t>
            </a:r>
          </a:p>
          <a:p>
            <a:pPr fontAlgn="auto">
              <a:spcAft>
                <a:spcPts val="0"/>
              </a:spcAft>
            </a:pP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71" y="4796528"/>
            <a:ext cx="3371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mbria" panose="02040503050406030204" pitchFamily="18" charset="0"/>
              </a:rPr>
              <a:t>Breaking LoS earlier may reduce shielding cost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Breaking LoS at bunker wall costs 1 order of magnitude at 100 </a:t>
            </a:r>
            <a:r>
              <a:rPr lang="en-US" sz="2000" dirty="0" err="1" smtClean="0">
                <a:latin typeface="Cambria" panose="02040503050406030204" pitchFamily="18" charset="0"/>
              </a:rPr>
              <a:t>meV</a:t>
            </a:r>
            <a:r>
              <a:rPr lang="en-US" sz="2000" dirty="0" smtClean="0">
                <a:latin typeface="Cambria" panose="02040503050406030204" pitchFamily="18" charset="0"/>
              </a:rPr>
              <a:t> n. energy </a:t>
            </a:r>
          </a:p>
        </p:txBody>
      </p:sp>
    </p:spTree>
    <p:extLst>
      <p:ext uri="{BB962C8B-B14F-4D97-AF65-F5344CB8AC3E}">
        <p14:creationId xmlns:p14="http://schemas.microsoft.com/office/powerpoint/2010/main" val="14743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56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49957"/>
            <a:ext cx="9161585" cy="14051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284577"/>
            <a:ext cx="8569325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Neutron guide (alternatives 2)</a:t>
            </a:r>
          </a:p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“Report on Neutron Optics”</a:t>
            </a:r>
          </a:p>
          <a:p>
            <a:pPr fontAlgn="auto">
              <a:spcAft>
                <a:spcPts val="0"/>
              </a:spcAft>
            </a:pP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71800"/>
            <a:ext cx="2134800" cy="92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752" y="3389492"/>
            <a:ext cx="4456396" cy="2839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6122" y="968689"/>
            <a:ext cx="3593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Breaking LoS with vertical kink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22" y="4690411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Supermirrors m</a:t>
            </a:r>
            <a:r>
              <a:rPr lang="it-IT" sz="2000" dirty="0" smtClean="0">
                <a:latin typeface="Cambria" panose="02040503050406030204" pitchFamily="18" charset="0"/>
              </a:rPr>
              <a:t>=6 needed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Low performance expected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MCNP calculations needed moderator emission and background at sample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203848" y="3315274"/>
            <a:ext cx="395126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7153338" y="3315274"/>
            <a:ext cx="56880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0000">
            <a:off x="-3096000" y="1697741"/>
            <a:ext cx="5270500" cy="34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1043608" y="2838274"/>
            <a:ext cx="810039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90482" y="2448899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Insert axis</a:t>
            </a:r>
            <a:endParaRPr lang="en-US" sz="2400" dirty="0">
              <a:latin typeface="Cambria" panose="0204050305040603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03848" y="2254962"/>
            <a:ext cx="0" cy="117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42400" y="1614138"/>
            <a:ext cx="0" cy="2505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202241" y="1614138"/>
            <a:ext cx="1991350" cy="640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130000" y="1614138"/>
            <a:ext cx="2012400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 flipV="1">
            <a:off x="3202241" y="3414338"/>
            <a:ext cx="2016000" cy="710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 flipV="1">
            <a:off x="5130000" y="3824674"/>
            <a:ext cx="2016000" cy="299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3208220" y="2334218"/>
            <a:ext cx="3934180" cy="41649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5" idx="1"/>
            <a:endCxn id="126" idx="1"/>
          </p:cNvCxnSpPr>
          <p:nvPr/>
        </p:nvCxnSpPr>
        <p:spPr>
          <a:xfrm flipH="1" flipV="1">
            <a:off x="3199177" y="1078724"/>
            <a:ext cx="3064" cy="855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7142400" y="1110082"/>
            <a:ext cx="0" cy="612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1331640" y="1254098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023732" y="731796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2000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435899" y="73278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5500</a:t>
            </a:r>
            <a:endParaRPr lang="en-US" sz="2400" dirty="0">
              <a:latin typeface="Cambria" panose="02040503050406030204" pitchFamily="18" charset="0"/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 flipH="1" flipV="1">
            <a:off x="7704001" y="1127332"/>
            <a:ext cx="347" cy="2359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7561014" y="730825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6000</a:t>
            </a:r>
            <a:endParaRPr lang="en-US" sz="2400" dirty="0">
              <a:latin typeface="Cambria" panose="02040503050406030204" pitchFamily="18" charset="0"/>
            </a:endParaRPr>
          </a:p>
        </p:txBody>
      </p:sp>
      <p:cxnSp>
        <p:nvCxnSpPr>
          <p:cNvPr id="137" name="Straight Connector 136"/>
          <p:cNvCxnSpPr/>
          <p:nvPr/>
        </p:nvCxnSpPr>
        <p:spPr>
          <a:xfrm>
            <a:off x="7142400" y="2758214"/>
            <a:ext cx="56880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/>
          <p:cNvSpPr/>
          <p:nvPr/>
        </p:nvSpPr>
        <p:spPr>
          <a:xfrm>
            <a:off x="6300192" y="2758215"/>
            <a:ext cx="2808312" cy="728132"/>
          </a:xfrm>
          <a:prstGeom prst="arc">
            <a:avLst>
              <a:gd name="adj1" fmla="val 16237836"/>
              <a:gd name="adj2" fmla="val 20929870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39" name="Arc 138"/>
          <p:cNvSpPr/>
          <p:nvPr/>
        </p:nvSpPr>
        <p:spPr>
          <a:xfrm>
            <a:off x="6315128" y="3315274"/>
            <a:ext cx="2808312" cy="728132"/>
          </a:xfrm>
          <a:prstGeom prst="arc">
            <a:avLst>
              <a:gd name="adj1" fmla="val 16237836"/>
              <a:gd name="adj2" fmla="val 20929870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072574" y="2334411"/>
            <a:ext cx="91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curve</a:t>
            </a:r>
            <a:endParaRPr lang="en-US" sz="2400" dirty="0">
              <a:latin typeface="Cambria" panose="02040503050406030204" pitchFamily="18" charset="0"/>
            </a:endParaRPr>
          </a:p>
        </p:txBody>
      </p:sp>
      <p:cxnSp>
        <p:nvCxnSpPr>
          <p:cNvPr id="144" name="Straight Connector 143"/>
          <p:cNvCxnSpPr/>
          <p:nvPr/>
        </p:nvCxnSpPr>
        <p:spPr>
          <a:xfrm>
            <a:off x="2807804" y="3278880"/>
            <a:ext cx="4680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339752" y="3409384"/>
            <a:ext cx="936104" cy="42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915816" y="2841762"/>
            <a:ext cx="0" cy="4356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2483768" y="2841762"/>
            <a:ext cx="0" cy="5688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 rot="16200000">
            <a:off x="2478191" y="2830138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45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2108859" y="2891449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60</a:t>
            </a:r>
            <a:endParaRPr lang="en-US" sz="2400" dirty="0">
              <a:latin typeface="Cambria" panose="02040503050406030204" pitchFamily="18" charset="0"/>
            </a:endParaRPr>
          </a:p>
        </p:txBody>
      </p:sp>
      <p:cxnSp>
        <p:nvCxnSpPr>
          <p:cNvPr id="157" name="Straight Connector 156"/>
          <p:cNvCxnSpPr/>
          <p:nvPr/>
        </p:nvCxnSpPr>
        <p:spPr>
          <a:xfrm flipV="1">
            <a:off x="1043608" y="3026909"/>
            <a:ext cx="8064896" cy="2738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000106" y="2756974"/>
            <a:ext cx="258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o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ptics axis -17mm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53338" y="1614139"/>
            <a:ext cx="557868" cy="10997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shutter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7033212" y="3448708"/>
            <a:ext cx="779980" cy="56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latin typeface="Cambria" panose="02040503050406030204" pitchFamily="18" charset="0"/>
              </a:rPr>
              <a:t>light</a:t>
            </a:r>
            <a:endParaRPr lang="en-US" sz="2400" dirty="0">
              <a:latin typeface="Cambria" panose="020405030504060302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164288" y="966066"/>
            <a:ext cx="1808162" cy="2340997"/>
            <a:chOff x="2664000" y="3241343"/>
            <a:chExt cx="1808162" cy="1830255"/>
          </a:xfrm>
        </p:grpSpPr>
        <p:grpSp>
          <p:nvGrpSpPr>
            <p:cNvPr id="41" name="Group 40"/>
            <p:cNvGrpSpPr/>
            <p:nvPr/>
          </p:nvGrpSpPr>
          <p:grpSpPr>
            <a:xfrm>
              <a:off x="2664000" y="3386685"/>
              <a:ext cx="1808162" cy="1684913"/>
              <a:chOff x="2664000" y="3366000"/>
              <a:chExt cx="1808162" cy="1684913"/>
            </a:xfrm>
          </p:grpSpPr>
          <p:sp>
            <p:nvSpPr>
              <p:cNvPr id="51" name="Arc 50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2" name="Arc 51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3" name="Arc 52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4" name="Arc 53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5" name="Arc 54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7" name="Arc 56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8" name="Arc 57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664000" y="3241343"/>
              <a:ext cx="1808162" cy="1684913"/>
              <a:chOff x="2664000" y="3366000"/>
              <a:chExt cx="1808162" cy="1684913"/>
            </a:xfrm>
          </p:grpSpPr>
          <p:sp>
            <p:nvSpPr>
              <p:cNvPr id="43" name="Arc 42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44" name="Arc 43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45" name="Arc 44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46" name="Arc 45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47" name="Arc 46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48" name="Arc 47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50" name="Arc 49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7164288" y="894058"/>
            <a:ext cx="1808162" cy="2340997"/>
            <a:chOff x="2664000" y="3241343"/>
            <a:chExt cx="1808162" cy="1830255"/>
          </a:xfrm>
        </p:grpSpPr>
        <p:grpSp>
          <p:nvGrpSpPr>
            <p:cNvPr id="60" name="Group 59"/>
            <p:cNvGrpSpPr/>
            <p:nvPr/>
          </p:nvGrpSpPr>
          <p:grpSpPr>
            <a:xfrm>
              <a:off x="2664000" y="3386685"/>
              <a:ext cx="1808162" cy="1684913"/>
              <a:chOff x="2664000" y="3366000"/>
              <a:chExt cx="1808162" cy="1684913"/>
            </a:xfrm>
          </p:grpSpPr>
          <p:sp>
            <p:nvSpPr>
              <p:cNvPr id="70" name="Arc 69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71" name="Arc 70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72" name="Arc 71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73" name="Arc 72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74" name="Arc 73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75" name="Arc 74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76" name="Arc 75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77" name="Arc 76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664000" y="3241343"/>
              <a:ext cx="1808162" cy="1684913"/>
              <a:chOff x="2664000" y="3366000"/>
              <a:chExt cx="1808162" cy="1684913"/>
            </a:xfrm>
          </p:grpSpPr>
          <p:sp>
            <p:nvSpPr>
              <p:cNvPr id="62" name="Arc 61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63" name="Arc 62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64" name="Arc 63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65" name="Arc 64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66" name="Arc 65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67" name="Arc 66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68" name="Arc 67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  <p:sp>
            <p:nvSpPr>
              <p:cNvPr id="69" name="Arc 68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</a:endParaRPr>
              </a:p>
            </p:txBody>
          </p:sp>
        </p:grpSp>
      </p:grpSp>
      <p:cxnSp>
        <p:nvCxnSpPr>
          <p:cNvPr id="81" name="Straight Arrow Connector 80"/>
          <p:cNvCxnSpPr/>
          <p:nvPr/>
        </p:nvCxnSpPr>
        <p:spPr>
          <a:xfrm flipV="1">
            <a:off x="3095836" y="3407741"/>
            <a:ext cx="0" cy="22262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3095836" y="3135533"/>
            <a:ext cx="0" cy="14756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3095836" y="3170643"/>
            <a:ext cx="0" cy="31570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777124" y="33754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12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13772" y="3376387"/>
            <a:ext cx="252667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2280" y="63066"/>
            <a:ext cx="5221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Cold Neutrons Extraction System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3" name="Block Arc 82"/>
          <p:cNvSpPr/>
          <p:nvPr/>
        </p:nvSpPr>
        <p:spPr>
          <a:xfrm>
            <a:off x="4428970" y="3451186"/>
            <a:ext cx="2819400" cy="2743200"/>
          </a:xfrm>
          <a:prstGeom prst="blockArc">
            <a:avLst>
              <a:gd name="adj1" fmla="val 5543156"/>
              <a:gd name="adj2" fmla="val 8220514"/>
              <a:gd name="adj3" fmla="val 1368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5791200" y="4776748"/>
            <a:ext cx="9370" cy="141763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037499" y="5093216"/>
            <a:ext cx="2841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Radius of curvature 7.16 m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400 Si wafers of 150 µm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m=4 supermirror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09970" y="630074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L=50mm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074553" y="5844399"/>
            <a:ext cx="1124623" cy="8548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Front view</a:t>
            </a:r>
          </a:p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207863" y="6385878"/>
            <a:ext cx="87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60 mm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189786" y="6113904"/>
            <a:ext cx="87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46 mm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92" name="Straight Connector 91"/>
          <p:cNvCxnSpPr>
            <a:endCxn id="83" idx="1"/>
          </p:cNvCxnSpPr>
          <p:nvPr/>
        </p:nvCxnSpPr>
        <p:spPr>
          <a:xfrm>
            <a:off x="3959920" y="4802814"/>
            <a:ext cx="998220" cy="84083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3" idx="1"/>
          </p:cNvCxnSpPr>
          <p:nvPr/>
        </p:nvCxnSpPr>
        <p:spPr>
          <a:xfrm flipH="1">
            <a:off x="3733800" y="5643647"/>
            <a:ext cx="122434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/>
          <p:nvPr/>
        </p:nvSpPr>
        <p:spPr>
          <a:xfrm>
            <a:off x="4000106" y="4776748"/>
            <a:ext cx="2686573" cy="1600200"/>
          </a:xfrm>
          <a:prstGeom prst="arc">
            <a:avLst>
              <a:gd name="adj1" fmla="val 10643623"/>
              <a:gd name="adj2" fmla="val 12303481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322406" y="50617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0.4°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2013"/>
            <a:ext cx="5905500" cy="54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747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Expected cold-n extraction performance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614" y="2114550"/>
            <a:ext cx="16383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84" y="3972854"/>
            <a:ext cx="15430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4703" y="1783271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2D POS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4223" y="360352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2D DIV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5141" y="3420642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2Å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25950" y="1073437"/>
            <a:ext cx="10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Vitess 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59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62" y="76200"/>
            <a:ext cx="8569325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Choppers overview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542"/>
          <a:stretch/>
        </p:blipFill>
        <p:spPr>
          <a:xfrm>
            <a:off x="321322" y="866526"/>
            <a:ext cx="7408862" cy="232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5965"/>
            <a:ext cx="9143999" cy="28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9600" y="9906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Very good energy resolution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Good </a:t>
            </a:r>
            <a:r>
              <a:rPr lang="en-US" sz="2000" b="1" dirty="0" smtClean="0">
                <a:latin typeface="Cambria" panose="02040503050406030204" pitchFamily="18" charset="0"/>
              </a:rPr>
              <a:t>Q</a:t>
            </a:r>
            <a:r>
              <a:rPr lang="en-US" sz="2000" dirty="0" smtClean="0">
                <a:latin typeface="Cambria" panose="02040503050406030204" pitchFamily="18" charset="0"/>
              </a:rPr>
              <a:t> resolution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Test ground for theory (line shape </a:t>
            </a:r>
            <a:r>
              <a:rPr lang="is-IS" sz="2000" dirty="0" smtClean="0">
                <a:latin typeface="Cambria" panose="02040503050406030204" pitchFamily="18" charset="0"/>
              </a:rPr>
              <a:t>…)</a:t>
            </a:r>
            <a:endParaRPr lang="en-US" sz="2000" dirty="0">
              <a:latin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>
                <a:latin typeface="Cambria" panose="02040503050406030204" pitchFamily="18" charset="0"/>
              </a:rPr>
              <a:pPr/>
              <a:t>6</a:t>
            </a:fld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7173" name="Bild 2" descr="PhysRevLett.106.207201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381000" y="2590800"/>
            <a:ext cx="3600000" cy="35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304800" y="6172200"/>
            <a:ext cx="3276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latin typeface="Cambria" panose="02040503050406030204" pitchFamily="18" charset="0"/>
              </a:rPr>
              <a:t>IN5: </a:t>
            </a:r>
            <a:r>
              <a:rPr lang="en-US" dirty="0">
                <a:latin typeface="Cambria" panose="02040503050406030204" pitchFamily="18" charset="0"/>
              </a:rPr>
              <a:t>Ba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</a:rPr>
              <a:t>NbFe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</a:rPr>
              <a:t>Si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dirty="0">
                <a:latin typeface="Cambria" panose="02040503050406030204" pitchFamily="18" charset="0"/>
              </a:rPr>
              <a:t>O</a:t>
            </a:r>
            <a:r>
              <a:rPr lang="en-US" baseline="-25000" dirty="0">
                <a:latin typeface="Cambria" panose="02040503050406030204" pitchFamily="18" charset="0"/>
              </a:rPr>
              <a:t>14 </a:t>
            </a:r>
          </a:p>
          <a:p>
            <a:pPr algn="l" eaLnBrk="1" hangingPunct="1"/>
            <a:r>
              <a:rPr lang="en-US" sz="1200" dirty="0">
                <a:latin typeface="Cambria" panose="02040503050406030204" pitchFamily="18" charset="0"/>
              </a:rPr>
              <a:t>Loire </a:t>
            </a:r>
            <a:r>
              <a:rPr lang="en-US" sz="1200" i="1" dirty="0">
                <a:latin typeface="Cambria" panose="02040503050406030204" pitchFamily="18" charset="0"/>
              </a:rPr>
              <a:t>et al., </a:t>
            </a:r>
            <a:r>
              <a:rPr lang="en-US" sz="1200" dirty="0">
                <a:latin typeface="Cambria" panose="02040503050406030204" pitchFamily="18" charset="0"/>
              </a:rPr>
              <a:t>PRL </a:t>
            </a:r>
            <a:r>
              <a:rPr lang="en-US" sz="1200" b="1" dirty="0">
                <a:latin typeface="Cambria" panose="02040503050406030204" pitchFamily="18" charset="0"/>
              </a:rPr>
              <a:t>106</a:t>
            </a:r>
            <a:r>
              <a:rPr lang="en-US" sz="1200" dirty="0">
                <a:latin typeface="Cambria" panose="02040503050406030204" pitchFamily="18" charset="0"/>
              </a:rPr>
              <a:t>, 207201 (2011)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62579" y="6216134"/>
            <a:ext cx="301813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PA:  now TAS;  future:  T-REX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 flipV="1">
            <a:off x="2514600" y="5715000"/>
            <a:ext cx="762000" cy="501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/>
          <p:nvPr/>
        </p:nvCxnSpPr>
        <p:spPr bwMode="auto">
          <a:xfrm flipH="1" flipV="1">
            <a:off x="2895600" y="5715000"/>
            <a:ext cx="457200" cy="4719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9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90800"/>
            <a:ext cx="445504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555734" y="3547794"/>
            <a:ext cx="4374532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High Intensity, High Resolution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&amp;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Polarization Analysis 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52400" y="55096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Functional Materials: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Multiferroics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49500"/>
      </p:ext>
    </p:extLst>
  </p:cSld>
  <p:clrMapOvr>
    <a:masterClrMapping/>
  </p:clrMapOvr>
  <p:transition advTm="62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" y="0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Choppers Group Review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66800"/>
            <a:ext cx="5743629" cy="4122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0829" y="2215246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T0 chopper outside bunker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829" y="283713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FAN chopper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659476"/>
            <a:ext cx="365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FAN chopper development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M chopper 336Hz challenging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206" y="5426871"/>
            <a:ext cx="7621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Magnetic field limits at the M chopper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PBS and WBS and budget for provision of T0 chopper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Early procurement is strongly advised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10200" y="4161580"/>
            <a:ext cx="7200000" cy="2772254"/>
            <a:chOff x="1905000" y="4038600"/>
            <a:chExt cx="7200000" cy="2772254"/>
          </a:xfrm>
        </p:grpSpPr>
        <p:pic>
          <p:nvPicPr>
            <p:cNvPr id="10" name="Picture 9" descr="FlightPath_150m_zoom_port.pd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9" t="74566" r="21732" b="5452"/>
            <a:stretch/>
          </p:blipFill>
          <p:spPr>
            <a:xfrm>
              <a:off x="1905000" y="4038600"/>
              <a:ext cx="7200000" cy="2772254"/>
            </a:xfrm>
            <a:prstGeom prst="rect">
              <a:avLst/>
            </a:prstGeom>
          </p:spPr>
        </p:pic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3657600" y="5955268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60205" y="4888468"/>
              <a:ext cx="1287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M-chopper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6600" y="5193268"/>
              <a:ext cx="1480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Fan chopper</a:t>
              </a:r>
              <a:endParaRPr lang="en-US" dirty="0"/>
            </a:p>
          </p:txBody>
        </p:sp>
        <p:sp useBgFill="1">
          <p:nvSpPr>
            <p:cNvPr id="13" name="TextBox 12"/>
            <p:cNvSpPr txBox="1"/>
            <p:nvPr/>
          </p:nvSpPr>
          <p:spPr>
            <a:xfrm>
              <a:off x="2307396" y="4343400"/>
              <a:ext cx="527007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170</a:t>
              </a:r>
              <a:endParaRPr lang="en-US" sz="1600" dirty="0"/>
            </a:p>
          </p:txBody>
        </p:sp>
        <p:sp useBgFill="1">
          <p:nvSpPr>
            <p:cNvPr id="14" name="TextBox 13"/>
            <p:cNvSpPr txBox="1"/>
            <p:nvPr/>
          </p:nvSpPr>
          <p:spPr>
            <a:xfrm>
              <a:off x="2307396" y="5029200"/>
              <a:ext cx="527007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165</a:t>
              </a:r>
              <a:endParaRPr lang="en-US" sz="1600" dirty="0"/>
            </a:p>
          </p:txBody>
        </p:sp>
        <p:sp useBgFill="1">
          <p:nvSpPr>
            <p:cNvPr id="15" name="TextBox 14"/>
            <p:cNvSpPr txBox="1"/>
            <p:nvPr/>
          </p:nvSpPr>
          <p:spPr>
            <a:xfrm>
              <a:off x="2264603" y="5675868"/>
              <a:ext cx="569800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160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338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FAN chopper enables QENS @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8" y="830580"/>
            <a:ext cx="4060850" cy="2903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320" r="4132" b="20823"/>
          <a:stretch/>
        </p:blipFill>
        <p:spPr>
          <a:xfrm>
            <a:off x="5410200" y="242889"/>
            <a:ext cx="3435458" cy="289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1812926"/>
            <a:ext cx="1066800" cy="85407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93122" y="3420542"/>
            <a:ext cx="5712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Umbra shadows &gt; </a:t>
            </a:r>
            <a:r>
              <a:rPr lang="en-US" dirty="0" err="1" smtClean="0">
                <a:latin typeface="Cambria" panose="02040503050406030204" pitchFamily="18" charset="0"/>
                <a:cs typeface="Symbol" charset="2"/>
              </a:rPr>
              <a:t>t</a:t>
            </a:r>
            <a:r>
              <a:rPr lang="en-US" baseline="-25000" dirty="0" err="1" smtClean="0">
                <a:latin typeface="Cambria" panose="02040503050406030204" pitchFamily="18" charset="0"/>
                <a:cs typeface="Symbol" charset="2"/>
              </a:rPr>
              <a:t>M</a:t>
            </a:r>
            <a:r>
              <a:rPr lang="en-US" baseline="-25000" dirty="0" smtClean="0">
                <a:latin typeface="Cambria" panose="02040503050406030204" pitchFamily="18" charset="0"/>
                <a:cs typeface="Symbol" charset="2"/>
              </a:rPr>
              <a:t> </a:t>
            </a:r>
            <a:r>
              <a:rPr lang="en-US" dirty="0" smtClean="0">
                <a:latin typeface="Cambria" panose="02040503050406030204" pitchFamily="18" charset="0"/>
                <a:cs typeface="Symbol" charset="2"/>
              </a:rPr>
              <a:t>(~20 µs)</a:t>
            </a:r>
          </a:p>
          <a:p>
            <a:pPr algn="r"/>
            <a:r>
              <a:rPr lang="en-US" dirty="0" smtClean="0">
                <a:latin typeface="Cambria" panose="02040503050406030204" pitchFamily="18" charset="0"/>
                <a:cs typeface="Symbol" charset="2"/>
              </a:rPr>
              <a:t>Penumbra shadows &lt; 2/</a:t>
            </a:r>
            <a:r>
              <a:rPr lang="en-US" dirty="0" err="1" smtClean="0">
                <a:latin typeface="Cambria" panose="02040503050406030204" pitchFamily="18" charset="0"/>
                <a:cs typeface="Symbol" charset="2"/>
              </a:rPr>
              <a:t>f</a:t>
            </a:r>
            <a:r>
              <a:rPr lang="en-US" baseline="-25000" dirty="0" err="1" smtClean="0">
                <a:latin typeface="Cambria" panose="02040503050406030204" pitchFamily="18" charset="0"/>
                <a:cs typeface="Symbol" charset="2"/>
              </a:rPr>
              <a:t>M</a:t>
            </a:r>
            <a:r>
              <a:rPr lang="en-US" dirty="0" smtClean="0">
                <a:latin typeface="Cambria" panose="02040503050406030204" pitchFamily="18" charset="0"/>
                <a:cs typeface="Symbol" charset="2"/>
              </a:rPr>
              <a:t> (&lt; 5.95 </a:t>
            </a:r>
            <a:r>
              <a:rPr lang="en-US" dirty="0" err="1" smtClean="0">
                <a:latin typeface="Cambria" panose="02040503050406030204" pitchFamily="18" charset="0"/>
                <a:cs typeface="Symbol" charset="2"/>
              </a:rPr>
              <a:t>ms</a:t>
            </a:r>
            <a:r>
              <a:rPr lang="en-US" dirty="0" smtClean="0">
                <a:latin typeface="Cambria" panose="02040503050406030204" pitchFamily="18" charset="0"/>
                <a:cs typeface="Symbol" charset="2"/>
              </a:rPr>
              <a:t>)</a:t>
            </a:r>
          </a:p>
          <a:p>
            <a:pPr algn="r"/>
            <a:r>
              <a:rPr lang="en-US" dirty="0" smtClean="0">
                <a:latin typeface="Cambria" panose="02040503050406030204" pitchFamily="18" charset="0"/>
                <a:ea typeface="Wingdings"/>
                <a:cs typeface="Wingdings"/>
                <a:sym typeface="Wingdings"/>
              </a:rPr>
              <a:t> 5º &lt; blade size</a:t>
            </a:r>
            <a:r>
              <a:rPr lang="en-US" dirty="0" smtClean="0">
                <a:latin typeface="Cambria" panose="02040503050406030204" pitchFamily="18" charset="0"/>
                <a:ea typeface="Wingdings"/>
                <a:cs typeface="Symbol" charset="2"/>
                <a:sym typeface="Wingdings"/>
              </a:rPr>
              <a:t> &lt; 30º , large freedom for device layout</a:t>
            </a:r>
            <a:endParaRPr lang="en-US" dirty="0">
              <a:latin typeface="Cambria" panose="02040503050406030204" pitchFamily="18" charset="0"/>
              <a:cs typeface="Symbol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73" y="4749984"/>
            <a:ext cx="1841552" cy="19714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880" y="4401228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14 Hz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4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7886700" cy="51816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First tests at LET @ ISIS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 descr="CIMG14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33400"/>
            <a:ext cx="3600000" cy="27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23404"/>
            <a:ext cx="4145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Proof of principle with a prototype not designed for LET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Issues: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Synchronization with source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Encoders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Blade width not adapted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5020" y="3517499"/>
            <a:ext cx="4293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Change </a:t>
            </a:r>
            <a:r>
              <a:rPr lang="en-US" sz="2000" dirty="0">
                <a:latin typeface="Cambria" panose="02040503050406030204" pitchFamily="18" charset="0"/>
              </a:rPr>
              <a:t>synchronization scheme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Test </a:t>
            </a:r>
            <a:r>
              <a:rPr lang="en-US" sz="2000" dirty="0">
                <a:latin typeface="Cambria" panose="02040503050406030204" pitchFamily="18" charset="0"/>
              </a:rPr>
              <a:t>in </a:t>
            </a:r>
            <a:r>
              <a:rPr lang="en-US" sz="2000" dirty="0" err="1">
                <a:latin typeface="Cambria" panose="02040503050406030204" pitchFamily="18" charset="0"/>
              </a:rPr>
              <a:t>Jülich</a:t>
            </a:r>
            <a:r>
              <a:rPr lang="en-US" sz="2000" dirty="0">
                <a:latin typeface="Cambria" panose="02040503050406030204" pitchFamily="18" charset="0"/>
              </a:rPr>
              <a:t> with Stroboscope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From Rexroth to </a:t>
            </a:r>
            <a:r>
              <a:rPr lang="en-US" sz="2000" dirty="0" err="1">
                <a:latin typeface="Cambria" panose="02040503050406030204" pitchFamily="18" charset="0"/>
              </a:rPr>
              <a:t>Beckhoff</a:t>
            </a:r>
            <a:r>
              <a:rPr lang="en-US" sz="2000" dirty="0">
                <a:latin typeface="Cambria" panose="02040503050406030204" pitchFamily="18" charset="0"/>
              </a:rPr>
              <a:t> control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Refine </a:t>
            </a:r>
            <a:r>
              <a:rPr lang="en-US" sz="2000" dirty="0">
                <a:latin typeface="Cambria" panose="02040503050406030204" pitchFamily="18" charset="0"/>
              </a:rPr>
              <a:t>mechanical </a:t>
            </a:r>
            <a:r>
              <a:rPr lang="en-US" sz="2000" dirty="0" smtClean="0">
                <a:latin typeface="Cambria" panose="02040503050406030204" pitchFamily="18" charset="0"/>
              </a:rPr>
              <a:t>setup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Instrument specific device compatible with ESS standards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Follow-up/communicate with ESS CG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2918083"/>
            <a:ext cx="5400000" cy="4061155"/>
            <a:chOff x="0" y="2918083"/>
            <a:chExt cx="5400000" cy="4061155"/>
          </a:xfrm>
        </p:grpSpPr>
        <p:pic>
          <p:nvPicPr>
            <p:cNvPr id="3" name="Picture 2" descr="cp_fullBand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3" t="8436" r="55640" b="54115"/>
            <a:stretch/>
          </p:blipFill>
          <p:spPr>
            <a:xfrm>
              <a:off x="0" y="2918083"/>
              <a:ext cx="5400000" cy="4061155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267200" y="3451018"/>
              <a:ext cx="72000" cy="7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267200" y="3276600"/>
              <a:ext cx="72000" cy="7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47500" y="56388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latin typeface="Cambria" panose="02040503050406030204" pitchFamily="18" charset="0"/>
                </a:rPr>
                <a:t>1   2   3  45   678</a:t>
              </a:r>
              <a:endParaRPr lang="en-US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85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Primary beam collimators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63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45420"/>
            <a:ext cx="5097382" cy="33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320" r="4132" b="20823"/>
          <a:stretch/>
        </p:blipFill>
        <p:spPr>
          <a:xfrm>
            <a:off x="5410200" y="242889"/>
            <a:ext cx="3435458" cy="289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10400" y="1676400"/>
            <a:ext cx="381000" cy="381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" y="851237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Clean up the divergence profiles 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Vacuum compatible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Guide field compatible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2D collimation with honeycomb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o</a:t>
            </a:r>
            <a:r>
              <a:rPr lang="en-US" dirty="0" smtClean="0">
                <a:latin typeface="Cambria" panose="02040503050406030204" pitchFamily="18" charset="0"/>
              </a:rPr>
              <a:t>r 1D collimation with </a:t>
            </a:r>
            <a:r>
              <a:rPr lang="en-US" dirty="0" err="1" smtClean="0">
                <a:latin typeface="Cambria" panose="02040503050406030204" pitchFamily="18" charset="0"/>
              </a:rPr>
              <a:t>soller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Al foils 0.1mm </a:t>
            </a:r>
            <a:r>
              <a:rPr lang="en-US" dirty="0" err="1" smtClean="0">
                <a:latin typeface="Cambria" panose="02040503050406030204" pitchFamily="18" charset="0"/>
              </a:rPr>
              <a:t>Gd</a:t>
            </a:r>
            <a:r>
              <a:rPr lang="en-US" dirty="0" smtClean="0">
                <a:latin typeface="Cambria" panose="02040503050406030204" pitchFamily="18" charset="0"/>
              </a:rPr>
              <a:t> paint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66800" y="5105400"/>
            <a:ext cx="2209800" cy="6096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694353">
            <a:off x="1765178" y="512868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99 cm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334" y="4129089"/>
            <a:ext cx="1510894" cy="1598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-16262" t="15586" r="-1"/>
          <a:stretch/>
        </p:blipFill>
        <p:spPr>
          <a:xfrm>
            <a:off x="8514615" y="4267200"/>
            <a:ext cx="292976" cy="1247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" r="17135" b="17508"/>
          <a:stretch/>
        </p:blipFill>
        <p:spPr>
          <a:xfrm>
            <a:off x="8229600" y="4267201"/>
            <a:ext cx="208814" cy="1219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57950" y="5774454"/>
            <a:ext cx="244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NIMA 489, 304 (2002)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" y="35561"/>
            <a:ext cx="7886700" cy="5740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Beam shaping slits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614667" cy="39282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64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4724400" y="1636316"/>
            <a:ext cx="415229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Reduce beam size &lt; 10 mm x 30 mm</a:t>
            </a:r>
          </a:p>
          <a:p>
            <a:pPr algn="l"/>
            <a:r>
              <a:rPr lang="it-IT" sz="2000" dirty="0">
                <a:latin typeface="Cambria" panose="02040503050406030204" pitchFamily="18" charset="0"/>
              </a:rPr>
              <a:t>Compact (along the beam)</a:t>
            </a:r>
          </a:p>
          <a:p>
            <a:pPr algn="l"/>
            <a:endParaRPr lang="it-IT" sz="2000" dirty="0" smtClean="0">
              <a:latin typeface="Cambria" panose="02040503050406030204" pitchFamily="18" charset="0"/>
            </a:endParaRP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Vacuum compatible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Magnetic field compatible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	Al frame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	Ceramics tracks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	Piezo actuators</a:t>
            </a:r>
          </a:p>
          <a:p>
            <a:pPr algn="l"/>
            <a:endParaRPr lang="it-IT" sz="2000" dirty="0">
              <a:latin typeface="Cambria" panose="02040503050406030204" pitchFamily="18" charset="0"/>
            </a:endParaRP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B</a:t>
            </a:r>
            <a:r>
              <a:rPr lang="it-IT" sz="2000" baseline="-25000" dirty="0" smtClean="0">
                <a:latin typeface="Cambria" panose="02040503050406030204" pitchFamily="18" charset="0"/>
              </a:rPr>
              <a:t>4</a:t>
            </a:r>
            <a:r>
              <a:rPr lang="it-IT" sz="2000" dirty="0" smtClean="0">
                <a:latin typeface="Cambria" panose="02040503050406030204" pitchFamily="18" charset="0"/>
              </a:rPr>
              <a:t>C blades</a:t>
            </a:r>
            <a:endParaRPr lang="it-IT" sz="2000" dirty="0">
              <a:latin typeface="Cambria" panose="02040503050406030204" pitchFamily="18" charset="0"/>
            </a:endParaRPr>
          </a:p>
          <a:p>
            <a:pPr algn="l"/>
            <a:endParaRPr lang="it-IT" sz="2000" dirty="0" smtClean="0">
              <a:latin typeface="Cambria" panose="02040503050406030204" pitchFamily="18" charset="0"/>
            </a:endParaRPr>
          </a:p>
          <a:p>
            <a:pPr algn="l"/>
            <a:endParaRPr lang="it-IT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979"/>
            <a:ext cx="9143999" cy="28578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66" y="24888"/>
            <a:ext cx="8268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Polarization Equipment of T-REX</a:t>
            </a:r>
          </a:p>
          <a:p>
            <a:pPr algn="l"/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l"/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619606" y="3736066"/>
            <a:ext cx="10488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 smtClean="0">
                <a:latin typeface="Cambria" panose="02040503050406030204" pitchFamily="18" charset="0"/>
              </a:rPr>
              <a:t>3</a:t>
            </a:r>
            <a:r>
              <a:rPr lang="en-US" sz="2000" dirty="0" smtClean="0">
                <a:latin typeface="Cambria" panose="02040503050406030204" pitchFamily="18" charset="0"/>
              </a:rPr>
              <a:t>He cell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923987" y="1887838"/>
            <a:ext cx="104886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Magic PASTIS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762000" y="3436629"/>
            <a:ext cx="7753350" cy="299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guide field along the guide (20 Gauss)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5137151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42666" y="2520699"/>
            <a:ext cx="12954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Polarizing bender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859"/>
            <a:ext cx="8569325" cy="649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Guide field 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53484"/>
            <a:ext cx="3698292" cy="2680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6575" y="403542"/>
            <a:ext cx="160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Inside bunker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0373" y="5380672"/>
            <a:ext cx="4446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Power supply 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Construction cost and schedule to be investigated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Or other permanent magnets?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6146" y="12466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latin typeface="Cambria" panose="02040503050406030204" pitchFamily="18" charset="0"/>
              </a:rPr>
              <a:t>NdFeB</a:t>
            </a:r>
            <a:r>
              <a:rPr lang="en-US" dirty="0" smtClean="0">
                <a:latin typeface="Cambria" panose="02040503050406030204" pitchFamily="18" charset="0"/>
              </a:rPr>
              <a:t> -20-30% magnetization in 2 years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(see MAGIC simulations MCNP) 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529" y="1141389"/>
            <a:ext cx="175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Outside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bunker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3476" y="2013135"/>
            <a:ext cx="3600000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5276" y="2175135"/>
            <a:ext cx="3240000" cy="3240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69876" y="2841912"/>
            <a:ext cx="1584000" cy="1944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43276" y="2985135"/>
            <a:ext cx="1224000" cy="165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15276" y="3057135"/>
            <a:ext cx="1080000" cy="1512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58872" y="2013135"/>
            <a:ext cx="7620" cy="3600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13552" y="364853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≥ 200 mm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21876" y="4345989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41728" y="40327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60 mm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5128" y="34993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85 mm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93453" y="3057135"/>
            <a:ext cx="0" cy="1512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64676" y="5673880"/>
            <a:ext cx="2857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Al Vacuum casing 10mm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571" y="4925548"/>
            <a:ext cx="2529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Al/Cu substrate 8mm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13844" y="2953804"/>
            <a:ext cx="108000" cy="172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493276" y="2953804"/>
            <a:ext cx="108000" cy="172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5438" y="2256915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NdFeB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magnets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2231925" y="2163881"/>
            <a:ext cx="51273" cy="15285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6200000">
            <a:off x="2231925" y="3943156"/>
            <a:ext cx="51273" cy="15285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28" idx="2"/>
            <a:endCxn id="27" idx="1"/>
          </p:cNvCxnSpPr>
          <p:nvPr/>
        </p:nvCxnSpPr>
        <p:spPr>
          <a:xfrm>
            <a:off x="1132642" y="2964801"/>
            <a:ext cx="360634" cy="853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50337" y="2812909"/>
            <a:ext cx="1221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Iron yoke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87844" y="4330604"/>
            <a:ext cx="1345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Al coils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j</a:t>
            </a:r>
            <a:r>
              <a:rPr lang="en-US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=2A/mm</a:t>
            </a:r>
            <a:r>
              <a:rPr lang="en-US" sz="2000" baseline="30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/>
          <p:cNvCxnSpPr>
            <a:endCxn id="33" idx="0"/>
          </p:cNvCxnSpPr>
          <p:nvPr/>
        </p:nvCxnSpPr>
        <p:spPr>
          <a:xfrm flipH="1">
            <a:off x="5860464" y="4127652"/>
            <a:ext cx="460384" cy="2029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345274" y="3016740"/>
            <a:ext cx="913744" cy="5049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52338" y="2309214"/>
            <a:ext cx="1607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Soft iron sheet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 5 mm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4887" y="1956491"/>
            <a:ext cx="4779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potential alternative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risk mitigation drawings of bunker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feedthru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6567" y="852965"/>
            <a:ext cx="385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+</a:t>
            </a:r>
            <a:r>
              <a:rPr lang="en-US" dirty="0">
                <a:latin typeface="Cambria" panose="02040503050406030204" pitchFamily="18" charset="0"/>
              </a:rPr>
              <a:t>40 mm </a:t>
            </a:r>
            <a:r>
              <a:rPr lang="en-US" dirty="0" smtClean="0">
                <a:latin typeface="Cambria" panose="02040503050406030204" pitchFamily="18" charset="0"/>
              </a:rPr>
              <a:t>from centerline 10</a:t>
            </a:r>
            <a:r>
              <a:rPr lang="en-US" baseline="30000" dirty="0" smtClean="0">
                <a:latin typeface="Cambria" panose="02040503050406030204" pitchFamily="18" charset="0"/>
              </a:rPr>
              <a:t>6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n/s/cm</a:t>
            </a:r>
            <a:r>
              <a:rPr lang="en-US" baseline="30000" dirty="0">
                <a:latin typeface="Cambria" panose="02040503050406030204" pitchFamily="18" charset="0"/>
              </a:rPr>
              <a:t>2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6" grpId="0"/>
      <p:bldP spid="33" grpId="0"/>
      <p:bldP spid="8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3202"/>
            <a:ext cx="7886700" cy="566737"/>
          </a:xfrm>
        </p:spPr>
        <p:txBody>
          <a:bodyPr>
            <a:noAutofit/>
          </a:bodyPr>
          <a:lstStyle/>
          <a:p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Exchange </a:t>
            </a:r>
            <a:r>
              <a:rPr lang="de-DE" altLang="de-DE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Unit </a:t>
            </a: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Neutron </a:t>
            </a:r>
            <a:r>
              <a:rPr lang="de-DE" altLang="de-DE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Guide </a:t>
            </a: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/ Polarizer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320" r="4132" b="20823"/>
          <a:stretch/>
        </p:blipFill>
        <p:spPr>
          <a:xfrm>
            <a:off x="5410200" y="242889"/>
            <a:ext cx="3435458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1812926"/>
            <a:ext cx="1066800" cy="85407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6" y="3581400"/>
            <a:ext cx="3889375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581400"/>
            <a:ext cx="4045059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5"/>
          <p:cNvSpPr txBox="1">
            <a:spLocks noChangeArrowheads="1"/>
          </p:cNvSpPr>
          <p:nvPr/>
        </p:nvSpPr>
        <p:spPr bwMode="auto">
          <a:xfrm>
            <a:off x="4417750" y="6935788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 sz="20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>
            <a:off x="470861" y="3821053"/>
            <a:ext cx="1841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  <a:latin typeface="Cambria" panose="02040503050406030204" pitchFamily="18" charset="0"/>
              </a:rPr>
              <a:t>Neutron </a:t>
            </a:r>
            <a:r>
              <a:rPr lang="de-DE" altLang="de-DE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Guide </a:t>
            </a:r>
            <a:endParaRPr lang="de-DE" altLang="de-DE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feld 5"/>
          <p:cNvSpPr txBox="1">
            <a:spLocks noChangeArrowheads="1"/>
          </p:cNvSpPr>
          <p:nvPr/>
        </p:nvSpPr>
        <p:spPr bwMode="auto">
          <a:xfrm>
            <a:off x="3200086" y="5441950"/>
            <a:ext cx="11801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  <a:latin typeface="Cambria" panose="02040503050406030204" pitchFamily="18" charset="0"/>
              </a:rPr>
              <a:t>Polarizer</a:t>
            </a:r>
          </a:p>
        </p:txBody>
      </p:sp>
      <p:cxnSp>
        <p:nvCxnSpPr>
          <p:cNvPr id="15" name="Gerade Verbindung 8"/>
          <p:cNvCxnSpPr>
            <a:stCxn id="13" idx="2"/>
          </p:cNvCxnSpPr>
          <p:nvPr/>
        </p:nvCxnSpPr>
        <p:spPr>
          <a:xfrm>
            <a:off x="1391658" y="4221163"/>
            <a:ext cx="508002" cy="2491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0"/>
          <p:cNvCxnSpPr/>
          <p:nvPr/>
        </p:nvCxnSpPr>
        <p:spPr>
          <a:xfrm>
            <a:off x="3042471" y="4941888"/>
            <a:ext cx="647700" cy="5000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2131" y="1389837"/>
            <a:ext cx="380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Development for TOPAS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Construction drawings available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Minor modifications needed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6" y="4242914"/>
            <a:ext cx="3586413" cy="23947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Inhaltsplatzhalter 10"/>
          <p:cNvPicPr>
            <a:picLocks noGrp="1" noChangeAspect="1"/>
          </p:cNvPicPr>
          <p:nvPr>
            <p:ph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6" y="890016"/>
            <a:ext cx="3616325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feld 4"/>
          <p:cNvSpPr txBox="1">
            <a:spLocks noChangeArrowheads="1"/>
          </p:cNvSpPr>
          <p:nvPr/>
        </p:nvSpPr>
        <p:spPr bwMode="auto">
          <a:xfrm>
            <a:off x="3362118" y="2906141"/>
            <a:ext cx="73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  <a:latin typeface="Cambria" panose="02040503050406030204" pitchFamily="18" charset="0"/>
              </a:rPr>
              <a:t>Laser</a:t>
            </a:r>
            <a:br>
              <a:rPr lang="de-DE" altLang="de-DE" sz="140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de-DE" altLang="de-DE" sz="1400">
                <a:solidFill>
                  <a:schemeClr val="bg1"/>
                </a:solidFill>
                <a:latin typeface="Cambria" panose="02040503050406030204" pitchFamily="18" charset="0"/>
              </a:rPr>
              <a:t>System</a:t>
            </a:r>
          </a:p>
        </p:txBody>
      </p:sp>
      <p:cxnSp>
        <p:nvCxnSpPr>
          <p:cNvPr id="7" name="Gerade Verbindung 6"/>
          <p:cNvCxnSpPr>
            <a:endCxn id="26630" idx="1"/>
          </p:cNvCxnSpPr>
          <p:nvPr/>
        </p:nvCxnSpPr>
        <p:spPr>
          <a:xfrm>
            <a:off x="2414588" y="2690241"/>
            <a:ext cx="947530" cy="4775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>
            <a:endCxn id="26630" idx="1"/>
          </p:cNvCxnSpPr>
          <p:nvPr/>
        </p:nvCxnSpPr>
        <p:spPr>
          <a:xfrm flipV="1">
            <a:off x="2414588" y="3167751"/>
            <a:ext cx="947530" cy="1384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4" name="Textfeld 12"/>
          <p:cNvSpPr txBox="1">
            <a:spLocks noChangeArrowheads="1"/>
          </p:cNvSpPr>
          <p:nvPr/>
        </p:nvSpPr>
        <p:spPr bwMode="auto">
          <a:xfrm>
            <a:off x="3389113" y="2207641"/>
            <a:ext cx="7703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chemeClr val="bg1"/>
                </a:solidFill>
                <a:latin typeface="Cambria" panose="02040503050406030204" pitchFamily="18" charset="0"/>
              </a:rPr>
              <a:t>Mirrors</a:t>
            </a:r>
          </a:p>
        </p:txBody>
      </p:sp>
      <p:cxnSp>
        <p:nvCxnSpPr>
          <p:cNvPr id="16" name="Gerade Verbindung 15"/>
          <p:cNvCxnSpPr>
            <a:endCxn id="26634" idx="1"/>
          </p:cNvCxnSpPr>
          <p:nvPr/>
        </p:nvCxnSpPr>
        <p:spPr>
          <a:xfrm flipV="1">
            <a:off x="2917826" y="2361530"/>
            <a:ext cx="471287" cy="184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>
            <a:endCxn id="26634" idx="1"/>
          </p:cNvCxnSpPr>
          <p:nvPr/>
        </p:nvCxnSpPr>
        <p:spPr>
          <a:xfrm flipV="1">
            <a:off x="2917826" y="2361530"/>
            <a:ext cx="471287" cy="7446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74" y="890016"/>
            <a:ext cx="2967766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"/>
          <p:cNvSpPr txBox="1"/>
          <p:nvPr/>
        </p:nvSpPr>
        <p:spPr>
          <a:xfrm>
            <a:off x="5166475" y="1211183"/>
            <a:ext cx="1289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Magicbox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feld 4"/>
          <p:cNvSpPr txBox="1"/>
          <p:nvPr/>
        </p:nvSpPr>
        <p:spPr>
          <a:xfrm>
            <a:off x="7208923" y="3463238"/>
            <a:ext cx="6930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Oven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0" name="Gerade Verbindung 6"/>
          <p:cNvCxnSpPr>
            <a:endCxn id="18" idx="0"/>
          </p:cNvCxnSpPr>
          <p:nvPr/>
        </p:nvCxnSpPr>
        <p:spPr>
          <a:xfrm>
            <a:off x="6574593" y="2728722"/>
            <a:ext cx="980839" cy="7345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7"/>
          <p:cNvSpPr txBox="1"/>
          <p:nvPr/>
        </p:nvSpPr>
        <p:spPr>
          <a:xfrm>
            <a:off x="6182858" y="3548101"/>
            <a:ext cx="989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aseline="30000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He-Cell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2" name="Gerade Verbindung 9"/>
          <p:cNvCxnSpPr>
            <a:endCxn id="21" idx="0"/>
          </p:cNvCxnSpPr>
          <p:nvPr/>
        </p:nvCxnSpPr>
        <p:spPr>
          <a:xfrm>
            <a:off x="6235300" y="2819400"/>
            <a:ext cx="442163" cy="7287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0" y="203202"/>
            <a:ext cx="7886700" cy="566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Thermal neutrons Polarizer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3790" y="6109883"/>
            <a:ext cx="88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TOPAS 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593" y="4648486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Includes Adiabatic </a:t>
            </a:r>
            <a:r>
              <a:rPr lang="en-US" sz="2000" dirty="0" smtClean="0">
                <a:latin typeface="Cambria" panose="02040503050406030204" pitchFamily="18" charset="0"/>
              </a:rPr>
              <a:t>Fast Passage</a:t>
            </a: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Does </a:t>
            </a:r>
            <a:r>
              <a:rPr lang="en-US" sz="2000" dirty="0" smtClean="0">
                <a:latin typeface="Cambria" panose="02040503050406030204" pitchFamily="18" charset="0"/>
              </a:rPr>
              <a:t>not need </a:t>
            </a:r>
            <a:r>
              <a:rPr lang="en-US" sz="2000" baseline="30000" dirty="0" smtClean="0">
                <a:latin typeface="Cambria" panose="02040503050406030204" pitchFamily="18" charset="0"/>
              </a:rPr>
              <a:t>3</a:t>
            </a:r>
            <a:r>
              <a:rPr lang="en-US" sz="2000" dirty="0" smtClean="0">
                <a:latin typeface="Cambria" panose="02040503050406030204" pitchFamily="18" charset="0"/>
              </a:rPr>
              <a:t>He supply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0A802FF-6957-4CE7-90B7-DFB495C8F0C5}" type="slidenum">
              <a:rPr lang="de-DE" altLang="en-US" smtClean="0"/>
              <a:pPr/>
              <a:t>68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51798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0A802FF-6957-4CE7-90B7-DFB495C8F0C5}" type="slidenum">
              <a:rPr lang="de-DE" altLang="en-US" smtClean="0"/>
              <a:pPr/>
              <a:t>69</a:t>
            </a:fld>
            <a:endParaRPr lang="de-DE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7886700" cy="566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Adiabatic Field Rotation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0" t="22080"/>
          <a:stretch/>
        </p:blipFill>
        <p:spPr>
          <a:xfrm>
            <a:off x="1418846" y="2790082"/>
            <a:ext cx="6306307" cy="3748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232" y="642937"/>
            <a:ext cx="86492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between Fan Chopper and M Chopper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Larger distance and less feedback to/on PASTIS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X or Y or Z guide field from M chopper to sample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Rotation of Hallbach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magnet rings for transverse directions + solenoid for longitudinal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Direct Double Helix (DDH™) around beam tubes/collimators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Rotation around [111] direction of </a:t>
            </a:r>
            <a:r>
              <a:rPr lang="en-US" dirty="0" err="1" smtClean="0">
                <a:latin typeface="Cambria" panose="02040503050406030204" pitchFamily="18" charset="0"/>
              </a:rPr>
              <a:t>Hallbach</a:t>
            </a:r>
            <a:r>
              <a:rPr lang="en-US" dirty="0" smtClean="0">
                <a:latin typeface="Cambria" panose="02040503050406030204" pitchFamily="18" charset="0"/>
              </a:rPr>
              <a:t> magnet array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05000" y="3124200"/>
            <a:ext cx="0" cy="5334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491733" y="3763263"/>
            <a:ext cx="439424" cy="2413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489015" y="4355583"/>
            <a:ext cx="2014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Adiabatic rotation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491733" y="3999733"/>
            <a:ext cx="462410" cy="1143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497542" y="3515110"/>
            <a:ext cx="12767" cy="49682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782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>
                <a:latin typeface="Cambria" panose="02040503050406030204" pitchFamily="18" charset="0"/>
              </a:rPr>
              <a:pPr/>
              <a:t>7</a:t>
            </a:fld>
            <a:endParaRPr lang="de-DE">
              <a:latin typeface="Cambria" panose="02040503050406030204" pitchFamily="18" charset="0"/>
            </a:endParaRPr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4733544" y="6495965"/>
            <a:ext cx="4648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3984625"/>
            <a:r>
              <a:rPr lang="en-US" sz="1200" dirty="0" smtClean="0">
                <a:latin typeface="Cambria" panose="02040503050406030204" pitchFamily="18" charset="0"/>
              </a:rPr>
              <a:t>W. Paulus </a:t>
            </a:r>
            <a:r>
              <a:rPr lang="en-US" sz="1200" i="1" dirty="0" smtClean="0">
                <a:latin typeface="Cambria" panose="02040503050406030204" pitchFamily="18" charset="0"/>
              </a:rPr>
              <a:t>et al</a:t>
            </a:r>
            <a:r>
              <a:rPr lang="en-US" sz="1200" dirty="0" smtClean="0">
                <a:latin typeface="Cambria" panose="02040503050406030204" pitchFamily="18" charset="0"/>
              </a:rPr>
              <a:t>, JACS </a:t>
            </a:r>
            <a:r>
              <a:rPr lang="en-US" sz="1200" b="1" dirty="0" smtClean="0">
                <a:latin typeface="Cambria" panose="02040503050406030204" pitchFamily="18" charset="0"/>
              </a:rPr>
              <a:t>130</a:t>
            </a:r>
            <a:r>
              <a:rPr lang="en-US" sz="1200" dirty="0" smtClean="0">
                <a:latin typeface="Cambria" panose="02040503050406030204" pitchFamily="18" charset="0"/>
              </a:rPr>
              <a:t>, (2008), 16080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2" name="Picture 1" descr="ja806144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0" t="60069" r="6992" b="26101"/>
          <a:stretch/>
        </p:blipFill>
        <p:spPr>
          <a:xfrm>
            <a:off x="4824000" y="2743200"/>
            <a:ext cx="4320000" cy="19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7620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err="1" smtClean="0">
                <a:latin typeface="Cambria" panose="02040503050406030204" pitchFamily="18" charset="0"/>
              </a:rPr>
              <a:t>Thermoelectrics</a:t>
            </a:r>
            <a:r>
              <a:rPr lang="en-US" dirty="0" smtClean="0">
                <a:latin typeface="Cambria" panose="02040503050406030204" pitchFamily="18" charset="0"/>
              </a:rPr>
              <a:t>: Electron-Phonon coupling: Line shape at high energy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Ion Transport: QENS at large momentum transfer + PA (H, Na, Li, </a:t>
            </a:r>
            <a:r>
              <a:rPr lang="en-US" dirty="0" err="1" smtClean="0">
                <a:latin typeface="Cambria" panose="02040503050406030204" pitchFamily="18" charset="0"/>
              </a:rPr>
              <a:t>Cl</a:t>
            </a:r>
            <a:r>
              <a:rPr lang="en-US" dirty="0" smtClean="0">
                <a:latin typeface="Cambria" panose="02040503050406030204" pitchFamily="18" charset="0"/>
              </a:rPr>
              <a:t>, N, </a:t>
            </a:r>
            <a:r>
              <a:rPr lang="is-IS" dirty="0" smtClean="0">
                <a:latin typeface="Cambria" panose="02040503050406030204" pitchFamily="18" charset="0"/>
              </a:rPr>
              <a:t>…</a:t>
            </a:r>
            <a:r>
              <a:rPr lang="en-US" dirty="0" smtClean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32830" y="7467600"/>
            <a:ext cx="7202741" cy="1754326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From lattice dynamics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to diffusive motion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4800" y="7162800"/>
            <a:ext cx="4343400" cy="110799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mbria" panose="02040503050406030204" pitchFamily="18" charset="0"/>
              </a:rPr>
              <a:t>T</a:t>
            </a:r>
            <a:r>
              <a:rPr lang="en-US" sz="2200" dirty="0" smtClean="0">
                <a:latin typeface="Cambria" panose="02040503050406030204" pitchFamily="18" charset="0"/>
              </a:rPr>
              <a:t>hermal energies to tens of µ</a:t>
            </a:r>
            <a:r>
              <a:rPr lang="en-US" sz="2200" dirty="0" err="1" smtClean="0">
                <a:latin typeface="Cambria" panose="02040503050406030204" pitchFamily="18" charset="0"/>
              </a:rPr>
              <a:t>eV</a:t>
            </a:r>
            <a:r>
              <a:rPr lang="en-US" sz="2200" dirty="0" smtClean="0">
                <a:latin typeface="Cambria" panose="02040503050406030204" pitchFamily="18" charset="0"/>
              </a:rPr>
              <a:t> </a:t>
            </a:r>
          </a:p>
          <a:p>
            <a:r>
              <a:rPr lang="en-US" sz="2200" dirty="0" smtClean="0">
                <a:latin typeface="Cambria" panose="02040503050406030204" pitchFamily="18" charset="0"/>
              </a:rPr>
              <a:t>+</a:t>
            </a:r>
          </a:p>
          <a:p>
            <a:r>
              <a:rPr lang="en-US" sz="2200" dirty="0" smtClean="0">
                <a:latin typeface="Cambria" panose="02040503050406030204" pitchFamily="18" charset="0"/>
              </a:rPr>
              <a:t>large Q</a:t>
            </a:r>
            <a:endParaRPr lang="en-US" sz="2200" dirty="0">
              <a:latin typeface="Cambria" panose="0204050305040603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320000" cy="436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228600" y="6561951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dirty="0">
                <a:latin typeface="Cambria" panose="02040503050406030204" pitchFamily="18" charset="0"/>
              </a:rPr>
              <a:t>Olivier </a:t>
            </a:r>
            <a:r>
              <a:rPr lang="en-GB" sz="1200" dirty="0" err="1">
                <a:latin typeface="Cambria" panose="02040503050406030204" pitchFamily="18" charset="0"/>
              </a:rPr>
              <a:t>Delaire</a:t>
            </a:r>
            <a:r>
              <a:rPr lang="en-GB" sz="1200" dirty="0">
                <a:latin typeface="Cambria" panose="02040503050406030204" pitchFamily="18" charset="0"/>
              </a:rPr>
              <a:t> et al. PNAS 2011;108:4725-4730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52400" y="55096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Functional Materials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118742"/>
      </p:ext>
    </p:extLst>
  </p:cSld>
  <p:clrMapOvr>
    <a:masterClrMapping/>
  </p:clrMapOvr>
  <p:transition advTm="40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73" y="76201"/>
            <a:ext cx="78867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MAGIC PASTIS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70</a:t>
            </a:fld>
            <a:endParaRPr lang="de-DE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8903"/>
          <a:stretch/>
        </p:blipFill>
        <p:spPr bwMode="auto">
          <a:xfrm>
            <a:off x="5334000" y="375612"/>
            <a:ext cx="3181350" cy="29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96" y="3722769"/>
            <a:ext cx="4241304" cy="2816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914400"/>
            <a:ext cx="3808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X-Y-Z analysis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Development for TOPAS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Construction drawings available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Needs </a:t>
            </a:r>
            <a:r>
              <a:rPr lang="en-US" baseline="30000" dirty="0" smtClean="0">
                <a:latin typeface="Cambria" panose="020405030504060302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</a:rPr>
              <a:t>He support lab/staff to provide </a:t>
            </a:r>
            <a:r>
              <a:rPr lang="en-US" baseline="30000" dirty="0" smtClean="0">
                <a:latin typeface="Cambria" panose="020405030504060302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</a:rPr>
              <a:t>He cells, needs set of cells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273" y="3540206"/>
            <a:ext cx="380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Reduce blind spots/ 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adapt to detectors gaps /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Adapt to detector height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34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78867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Load Lock system / sample change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71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287"/>
            <a:ext cx="3968168" cy="327937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495800" y="2167819"/>
            <a:ext cx="0" cy="20574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1447800"/>
            <a:ext cx="3867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Independent vacuum system/environment for sample change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15 min recovery 10</a:t>
            </a:r>
            <a:r>
              <a:rPr lang="en-US" sz="2000" baseline="30000" dirty="0" smtClean="0">
                <a:latin typeface="Cambria" panose="02040503050406030204" pitchFamily="18" charset="0"/>
              </a:rPr>
              <a:t>-4</a:t>
            </a:r>
            <a:r>
              <a:rPr lang="en-US" sz="2000" dirty="0" smtClean="0">
                <a:latin typeface="Cambria" panose="02040503050406030204" pitchFamily="18" charset="0"/>
              </a:rPr>
              <a:t> mbar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Common vacuum during measurements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Last window at M chopper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Simple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5884"/>
          <a:stretch/>
        </p:blipFill>
        <p:spPr>
          <a:xfrm>
            <a:off x="-5080" y="4552469"/>
            <a:ext cx="9143999" cy="15465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78114"/>
          <a:stretch/>
        </p:blipFill>
        <p:spPr>
          <a:xfrm>
            <a:off x="1930" y="6080124"/>
            <a:ext cx="9143999" cy="625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Neutron Beam Monitors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72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981200" y="4114800"/>
            <a:ext cx="1322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Monitor 1 </a:t>
            </a:r>
            <a:endParaRPr lang="en-US" sz="2000" dirty="0">
              <a:latin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stCxn id="5" idx="2"/>
          </p:cNvCxnSpPr>
          <p:nvPr/>
        </p:nvCxnSpPr>
        <p:spPr>
          <a:xfrm flipH="1">
            <a:off x="2362200" y="4514910"/>
            <a:ext cx="280400" cy="8952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09720" y="4114800"/>
            <a:ext cx="1323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Monitor 2 </a:t>
            </a:r>
            <a:endParaRPr lang="en-US" sz="2000" dirty="0">
              <a:latin typeface="Cambria" panose="02040503050406030204" pitchFamily="18" charset="0"/>
            </a:endParaRPr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 flipH="1">
            <a:off x="5791200" y="4514910"/>
            <a:ext cx="280400" cy="8952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64900" y="4114800"/>
            <a:ext cx="1323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Monitor 3 </a:t>
            </a:r>
            <a:endParaRPr lang="en-US" sz="2000" dirty="0">
              <a:latin typeface="Cambria" panose="02040503050406030204" pitchFamily="18" charset="0"/>
            </a:endParaRPr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>
            <a:off x="7926780" y="4514910"/>
            <a:ext cx="521199" cy="8952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87" y="1448986"/>
            <a:ext cx="3058126" cy="2264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31540"/>
            <a:ext cx="5410200" cy="1633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8608" y="3237454"/>
            <a:ext cx="1449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CDT Design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600" y="2686776"/>
            <a:ext cx="53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Vacuum compatible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&lt;15mm thickness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2D </a:t>
            </a:r>
            <a:r>
              <a:rPr lang="en-US" dirty="0" smtClean="0">
                <a:latin typeface="Cambria" panose="02040503050406030204" pitchFamily="18" charset="0"/>
              </a:rPr>
              <a:t>readout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Gas supply (depends on provider </a:t>
            </a:r>
            <a:r>
              <a:rPr lang="en-US" baseline="30000" dirty="0" smtClean="0">
                <a:latin typeface="Cambria" panose="020405030504060302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</a:rPr>
              <a:t>He, </a:t>
            </a:r>
            <a:r>
              <a:rPr lang="en-US" dirty="0" err="1" smtClean="0">
                <a:latin typeface="Cambria" panose="02040503050406030204" pitchFamily="18" charset="0"/>
              </a:rPr>
              <a:t>Ar</a:t>
            </a:r>
            <a:r>
              <a:rPr lang="en-US" dirty="0" smtClean="0">
                <a:latin typeface="Cambria" panose="02040503050406030204" pitchFamily="18" charset="0"/>
              </a:rPr>
              <a:t>, CO</a:t>
            </a:r>
            <a:r>
              <a:rPr lang="en-US" baseline="-25000" dirty="0" smtClean="0">
                <a:latin typeface="Cambria" panose="02040503050406030204" pitchFamily="18" charset="0"/>
              </a:rPr>
              <a:t>2</a:t>
            </a:r>
            <a:r>
              <a:rPr lang="en-US" dirty="0" smtClean="0">
                <a:latin typeface="Cambria" panose="02040503050406030204" pitchFamily="18" charset="0"/>
              </a:rPr>
              <a:t>,N</a:t>
            </a:r>
            <a:r>
              <a:rPr lang="en-US" baseline="-25000" dirty="0" smtClean="0">
                <a:latin typeface="Cambria" panose="02040503050406030204" pitchFamily="18" charset="0"/>
              </a:rPr>
              <a:t>2</a:t>
            </a:r>
            <a:r>
              <a:rPr lang="en-US" dirty="0" smtClean="0">
                <a:latin typeface="Cambria" panose="02040503050406030204" pitchFamily="18" charset="0"/>
              </a:rPr>
              <a:t>)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3109" b="31935"/>
          <a:stretch/>
        </p:blipFill>
        <p:spPr>
          <a:xfrm>
            <a:off x="152399" y="3505200"/>
            <a:ext cx="8839201" cy="23810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2899907"/>
            <a:ext cx="3462019" cy="6814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Outside LoS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Gammas from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th.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n’s capture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Ti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19" y="76201"/>
            <a:ext cx="78867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Shielding outside the bunker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73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18774" y="5886209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&lt; 14 t /m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4596" y="5886209"/>
            <a:ext cx="2669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Present layout exceeds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5 t /m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9215" y="5886209"/>
            <a:ext cx="130035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&lt; 20 t /m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  <a:endParaRPr lang="en-US" sz="2000" dirty="0">
              <a:latin typeface="Cambria" panose="02040503050406030204" pitchFamily="18" charset="0"/>
            </a:endParaRPr>
          </a:p>
          <a:p>
            <a:endParaRPr lang="en-US" sz="2000" baseline="30000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774" y="838200"/>
            <a:ext cx="788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MCNP model of T-REX available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Calculations are CPU demanding, source-code license not available yet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Use of the ‘</a:t>
            </a:r>
            <a:r>
              <a:rPr lang="en-US" sz="2000" dirty="0" err="1" smtClean="0">
                <a:latin typeface="Cambria" panose="02040503050406030204" pitchFamily="18" charset="0"/>
              </a:rPr>
              <a:t>thermsource</a:t>
            </a:r>
            <a:r>
              <a:rPr lang="en-US" sz="2000" dirty="0" smtClean="0">
                <a:latin typeface="Cambria" panose="02040503050406030204" pitchFamily="18" charset="0"/>
              </a:rPr>
              <a:t>’ (spectra at 2m) is envisaged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Access to SC possible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2899906"/>
            <a:ext cx="4114800" cy="6814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Within LoS</a:t>
            </a:r>
          </a:p>
          <a:p>
            <a:pPr algn="ctr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Fast neutrons / Spallation 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9286" y="2193536"/>
            <a:ext cx="654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latin typeface="Cambria" panose="02040503050406030204" pitchFamily="18" charset="0"/>
              </a:rPr>
              <a:t>Vitess</a:t>
            </a:r>
            <a:r>
              <a:rPr lang="en-US" dirty="0" smtClean="0">
                <a:latin typeface="Cambria" panose="02040503050406030204" pitchFamily="18" charset="0"/>
              </a:rPr>
              <a:t>: 10</a:t>
            </a:r>
            <a:r>
              <a:rPr lang="en-US" baseline="30000" dirty="0" smtClean="0">
                <a:latin typeface="Cambria" panose="020405030504060302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</a:rPr>
              <a:t>-10</a:t>
            </a:r>
            <a:r>
              <a:rPr lang="en-US" baseline="30000" dirty="0" smtClean="0">
                <a:latin typeface="Cambria" panose="02040503050406030204" pitchFamily="18" charset="0"/>
              </a:rPr>
              <a:t>4</a:t>
            </a:r>
            <a:r>
              <a:rPr lang="en-US" dirty="0" smtClean="0">
                <a:latin typeface="Cambria" panose="02040503050406030204" pitchFamily="18" charset="0"/>
              </a:rPr>
              <a:t> n/s/cm</a:t>
            </a:r>
            <a:r>
              <a:rPr lang="en-US" baseline="30000" dirty="0" smtClean="0">
                <a:latin typeface="Cambria" panose="02040503050406030204" pitchFamily="18" charset="0"/>
              </a:rPr>
              <a:t>2</a:t>
            </a:r>
            <a:r>
              <a:rPr lang="en-US" dirty="0" smtClean="0">
                <a:latin typeface="Cambria" panose="02040503050406030204" pitchFamily="18" charset="0"/>
              </a:rPr>
              <a:t> on substrate 0.1-10Å - 20cm concrete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MCNP MAGIC: 10</a:t>
            </a:r>
            <a:r>
              <a:rPr lang="en-US" baseline="30000" dirty="0" smtClean="0">
                <a:latin typeface="Cambria" panose="02040503050406030204" pitchFamily="18" charset="0"/>
              </a:rPr>
              <a:t>4</a:t>
            </a:r>
            <a:r>
              <a:rPr lang="en-US" dirty="0" smtClean="0">
                <a:latin typeface="Cambria" panose="02040503050406030204" pitchFamily="18" charset="0"/>
              </a:rPr>
              <a:t>n/s 1eV-1GeV – 50 cm concrete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6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Straight Connector 110"/>
          <p:cNvCxnSpPr/>
          <p:nvPr/>
        </p:nvCxnSpPr>
        <p:spPr>
          <a:xfrm rot="5400000" flipH="1">
            <a:off x="7535347" y="1393248"/>
            <a:ext cx="8115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1291" y="1587225"/>
            <a:ext cx="3664846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3208768" y="2159805"/>
            <a:ext cx="618284" cy="2856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643444" y="3128638"/>
            <a:ext cx="672600" cy="82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640166" y="3344638"/>
            <a:ext cx="689464" cy="39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353916" y="3608082"/>
            <a:ext cx="3593347" cy="1720973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6314512" y="3062690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8072741" y="3174388"/>
            <a:ext cx="95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1</a:t>
            </a:r>
            <a:r>
              <a:rPr lang="el-GR" dirty="0">
                <a:latin typeface="Cambria" panose="02040503050406030204" pitchFamily="18" charset="0"/>
              </a:rPr>
              <a:t> μ</a:t>
            </a:r>
            <a:r>
              <a:rPr lang="en-US" dirty="0" err="1">
                <a:latin typeface="Cambria" panose="02040503050406030204" pitchFamily="18" charset="0"/>
              </a:rPr>
              <a:t>Sv</a:t>
            </a:r>
            <a:r>
              <a:rPr lang="en-US" dirty="0">
                <a:latin typeface="Cambria" panose="02040503050406030204" pitchFamily="18" charset="0"/>
              </a:rPr>
              <a:t>/h</a:t>
            </a:r>
            <a:endParaRPr lang="en-US" dirty="0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7906316" y="3543720"/>
            <a:ext cx="540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906845" y="905448"/>
            <a:ext cx="95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1</a:t>
            </a:r>
            <a:r>
              <a:rPr lang="el-GR" dirty="0">
                <a:latin typeface="Cambria" panose="02040503050406030204" pitchFamily="18" charset="0"/>
              </a:rPr>
              <a:t> μ</a:t>
            </a:r>
            <a:r>
              <a:rPr lang="en-US" dirty="0" err="1">
                <a:latin typeface="Cambria" panose="02040503050406030204" pitchFamily="18" charset="0"/>
              </a:rPr>
              <a:t>Sv</a:t>
            </a:r>
            <a:r>
              <a:rPr lang="en-US" dirty="0">
                <a:latin typeface="Cambria" panose="02040503050406030204" pitchFamily="18" charset="0"/>
              </a:rPr>
              <a:t>/h</a:t>
            </a:r>
            <a:endParaRPr lang="en-US" dirty="0"/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5948380" y="1101410"/>
            <a:ext cx="0" cy="42269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990059" y="5389526"/>
            <a:ext cx="113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0.2</a:t>
            </a:r>
            <a:r>
              <a:rPr lang="el-GR" dirty="0">
                <a:latin typeface="Cambria" panose="02040503050406030204" pitchFamily="18" charset="0"/>
              </a:rPr>
              <a:t> μ</a:t>
            </a:r>
            <a:r>
              <a:rPr lang="en-US" dirty="0" err="1">
                <a:latin typeface="Cambria" panose="02040503050406030204" pitchFamily="18" charset="0"/>
              </a:rPr>
              <a:t>Sv</a:t>
            </a:r>
            <a:r>
              <a:rPr lang="en-US" dirty="0">
                <a:latin typeface="Cambria" panose="02040503050406030204" pitchFamily="18" charset="0"/>
              </a:rPr>
              <a:t>/h</a:t>
            </a:r>
            <a:endParaRPr lang="en-US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7889095" y="5250469"/>
            <a:ext cx="218633" cy="20256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8044059" y="1088565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 flipH="1">
            <a:off x="7638267" y="1393248"/>
            <a:ext cx="8115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8107728" y="781470"/>
            <a:ext cx="1030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0.3 </a:t>
            </a:r>
            <a:r>
              <a:rPr lang="en-US" dirty="0" smtClean="0">
                <a:latin typeface="Cambria" panose="02040503050406030204" pitchFamily="18" charset="0"/>
              </a:rPr>
              <a:t>m 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concrete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9" name="Isosceles Triangle 98"/>
          <p:cNvSpPr/>
          <p:nvPr/>
        </p:nvSpPr>
        <p:spPr>
          <a:xfrm>
            <a:off x="3411566" y="3074205"/>
            <a:ext cx="457200" cy="9906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901074" y="1319801"/>
            <a:ext cx="828000" cy="10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353883" y="1536155"/>
            <a:ext cx="3638471" cy="2071927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3335754" y="3504405"/>
            <a:ext cx="2209800" cy="65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4849806" y="2456955"/>
            <a:ext cx="2160000" cy="2160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569807" y="3150088"/>
            <a:ext cx="720000" cy="720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5021777" y="3791606"/>
            <a:ext cx="121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160</a:t>
            </a:r>
            <a:r>
              <a:rPr lang="el-GR" dirty="0">
                <a:latin typeface="Cambria" panose="02040503050406030204" pitchFamily="18" charset="0"/>
              </a:rPr>
              <a:t> μ</a:t>
            </a:r>
            <a:r>
              <a:rPr lang="en-US" dirty="0" err="1">
                <a:latin typeface="Cambria" panose="02040503050406030204" pitchFamily="18" charset="0"/>
              </a:rPr>
              <a:t>Sv</a:t>
            </a:r>
            <a:r>
              <a:rPr lang="en-US" dirty="0">
                <a:latin typeface="Cambria" panose="02040503050406030204" pitchFamily="18" charset="0"/>
              </a:rPr>
              <a:t>/h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569807" y="4698058"/>
            <a:ext cx="95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8</a:t>
            </a:r>
            <a:r>
              <a:rPr lang="el-GR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 μ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Sv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/h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265927" y="4173106"/>
            <a:ext cx="108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18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μ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Sv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/h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0" name="Arc 109"/>
          <p:cNvSpPr/>
          <p:nvPr/>
        </p:nvSpPr>
        <p:spPr>
          <a:xfrm>
            <a:off x="4309807" y="1884404"/>
            <a:ext cx="3240000" cy="3240000"/>
          </a:xfrm>
          <a:prstGeom prst="arc">
            <a:avLst>
              <a:gd name="adj1" fmla="val 11299110"/>
              <a:gd name="adj2" fmla="val 10152215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 rot="16200000">
            <a:off x="6064919" y="3375678"/>
            <a:ext cx="3883418" cy="10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4309806" y="1445989"/>
            <a:ext cx="2880000" cy="1056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16200000">
            <a:off x="2376768" y="3371638"/>
            <a:ext cx="3960000" cy="10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309805" y="5305367"/>
            <a:ext cx="3747400" cy="10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ambria" panose="02040503050406030204" pitchFamily="18" charset="0"/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7685859" y="1087948"/>
            <a:ext cx="252000" cy="1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7810059" y="1089204"/>
            <a:ext cx="3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31138" y="5495343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10.5 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21614" y="104405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8 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 rot="16200000">
            <a:off x="3692905" y="172867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11 m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rot="5400000">
            <a:off x="7315074" y="814367"/>
            <a:ext cx="0" cy="8280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974379" y="914355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2.3 m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75762" y="374063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400" dirty="0" smtClean="0">
                <a:latin typeface="Cambria" panose="02040503050406030204" pitchFamily="18" charset="0"/>
              </a:rPr>
              <a:t>No </a:t>
            </a:r>
            <a:r>
              <a:rPr lang="en-US" sz="2400" dirty="0">
                <a:latin typeface="Cambria" panose="02040503050406030204" pitchFamily="18" charset="0"/>
              </a:rPr>
              <a:t>direct </a:t>
            </a:r>
            <a:r>
              <a:rPr lang="en-US" sz="2400" dirty="0" smtClean="0">
                <a:latin typeface="Cambria" panose="02040503050406030204" pitchFamily="18" charset="0"/>
              </a:rPr>
              <a:t>view </a:t>
            </a:r>
            <a: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</a:p>
          <a:p>
            <a:pPr algn="l"/>
            <a: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  <a:t>thermal flux</a:t>
            </a:r>
          </a:p>
          <a:p>
            <a:pPr algn="l"/>
            <a: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  <a:t>≤10</a:t>
            </a:r>
            <a:r>
              <a:rPr lang="en-US" sz="2400" baseline="30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9 </a:t>
            </a:r>
            <a: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  <a:t>n/s converted in gammas </a:t>
            </a:r>
          </a:p>
          <a:p>
            <a:pPr algn="l"/>
            <a: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  <a:t>by 3 cm</a:t>
            </a:r>
            <a:r>
              <a:rPr lang="en-US" sz="2400" baseline="30000" dirty="0" smtClean="0">
                <a:latin typeface="Cambria" panose="02040503050406030204" pitchFamily="18" charset="0"/>
                <a:sym typeface="Wingdings" panose="05000000000000000000" pitchFamily="2" charset="2"/>
              </a:rPr>
              <a:t>3</a:t>
            </a:r>
            <a: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sym typeface="Wingdings" panose="05000000000000000000" pitchFamily="2" charset="2"/>
              </a:rPr>
              <a:t>FeCd</a:t>
            </a:r>
            <a:endParaRPr lang="en-US" sz="2400" dirty="0" smtClean="0">
              <a:latin typeface="Cambria" panose="02040503050406030204" pitchFamily="18" charset="0"/>
            </a:endParaRPr>
          </a:p>
          <a:p>
            <a:pPr algn="l"/>
            <a:endParaRPr lang="en-US" sz="2400" dirty="0">
              <a:latin typeface="Cambria" panose="02040503050406030204" pitchFamily="18" charset="0"/>
            </a:endParaRPr>
          </a:p>
          <a:p>
            <a:pPr algn="l"/>
            <a:r>
              <a:rPr lang="en-US" sz="2400" dirty="0" smtClean="0">
                <a:latin typeface="Cambria" panose="02040503050406030204" pitchFamily="18" charset="0"/>
              </a:rPr>
              <a:t>6 </a:t>
            </a:r>
            <a:r>
              <a:rPr lang="en-US" sz="2400" dirty="0">
                <a:latin typeface="Cambria" panose="02040503050406030204" pitchFamily="18" charset="0"/>
              </a:rPr>
              <a:t>m </a:t>
            </a:r>
            <a:r>
              <a:rPr lang="en-US" sz="2400" dirty="0" smtClean="0">
                <a:latin typeface="Cambria" panose="02040503050406030204" pitchFamily="18" charset="0"/>
              </a:rPr>
              <a:t>high walls</a:t>
            </a:r>
          </a:p>
          <a:p>
            <a:pPr algn="l"/>
            <a:endParaRPr lang="en-US" sz="2400" dirty="0" smtClean="0">
              <a:latin typeface="Cambria" panose="02040503050406030204" pitchFamily="18" charset="0"/>
            </a:endParaRPr>
          </a:p>
          <a:p>
            <a:pPr algn="l"/>
            <a:r>
              <a:rPr lang="en-US" sz="2400" dirty="0" smtClean="0">
                <a:latin typeface="Cambria" panose="02040503050406030204" pitchFamily="18" charset="0"/>
              </a:rPr>
              <a:t>Load </a:t>
            </a:r>
            <a:r>
              <a:rPr lang="en-US" sz="2400" dirty="0">
                <a:latin typeface="Cambria" panose="02040503050406030204" pitchFamily="18" charset="0"/>
              </a:rPr>
              <a:t>= </a:t>
            </a:r>
            <a:r>
              <a:rPr lang="en-US" sz="2400" dirty="0" smtClean="0">
                <a:latin typeface="Cambria" panose="02040503050406030204" pitchFamily="18" charset="0"/>
              </a:rPr>
              <a:t>4.5 </a:t>
            </a:r>
            <a:r>
              <a:rPr lang="en-US" sz="2400" dirty="0">
                <a:latin typeface="Cambria" panose="02040503050406030204" pitchFamily="18" charset="0"/>
              </a:rPr>
              <a:t>t</a:t>
            </a:r>
            <a:r>
              <a:rPr lang="en-US" sz="2400" dirty="0" smtClean="0">
                <a:latin typeface="Cambria" panose="02040503050406030204" pitchFamily="18" charset="0"/>
              </a:rPr>
              <a:t>/m</a:t>
            </a:r>
            <a:r>
              <a:rPr lang="en-US" sz="2400" baseline="30000" dirty="0" smtClean="0">
                <a:latin typeface="Cambria" panose="02040503050406030204" pitchFamily="18" charset="0"/>
              </a:rPr>
              <a:t>2</a:t>
            </a:r>
            <a:r>
              <a:rPr lang="en-US" sz="2400" dirty="0" smtClean="0">
                <a:latin typeface="Cambria" panose="02040503050406030204" pitchFamily="18" charset="0"/>
              </a:rPr>
              <a:t>	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47319" y="76201"/>
            <a:ext cx="78867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Shielding Experimental Cave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295400"/>
            <a:ext cx="2940343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30" y="1295400"/>
            <a:ext cx="2769470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303" y="5925882"/>
            <a:ext cx="435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Previous experience has a value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704707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IKON12 – M. Arai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446" r="13941"/>
          <a:stretch/>
        </p:blipFill>
        <p:spPr>
          <a:xfrm>
            <a:off x="228600" y="1676400"/>
            <a:ext cx="2667000" cy="346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91" y="1828800"/>
            <a:ext cx="2280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Main hall @ J-PARC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35" y="838200"/>
            <a:ext cx="7885715" cy="5360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704707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IKON12 – M. Arai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mon_Shielding_Concept_at_JPSRC_and_Applicability_at_ESS_-_IKON12_-_Arai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31075" r="1964" b="5149"/>
          <a:stretch/>
        </p:blipFill>
        <p:spPr>
          <a:xfrm>
            <a:off x="1371600" y="3105600"/>
            <a:ext cx="6603400" cy="360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886700" cy="69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From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IKON12 – M. Arai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77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582200" y="828546"/>
            <a:ext cx="7413120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High energy neutrons eliminated either by T0 chopper or a curved guide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Ex. Los 28m, 40m instrument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>
                <a:latin typeface="Cambria" panose="02040503050406030204" pitchFamily="18" charset="0"/>
              </a:rPr>
              <a:t>T0 and curved guide are not </a:t>
            </a:r>
            <a:r>
              <a:rPr lang="en-US" dirty="0" smtClean="0">
                <a:latin typeface="Cambria" panose="02040503050406030204" pitchFamily="18" charset="0"/>
              </a:rPr>
              <a:t>perfect </a:t>
            </a:r>
            <a:r>
              <a:rPr lang="en-US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use their combination in full scope</a:t>
            </a:r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>
                <a:latin typeface="Cambria" panose="02040503050406030204" pitchFamily="18" charset="0"/>
              </a:rPr>
              <a:t>Gain from larger distance to source 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>
                <a:latin typeface="Cambria" panose="02040503050406030204" pitchFamily="18" charset="0"/>
              </a:rPr>
              <a:t>Longer source pulse  ~ 10 </a:t>
            </a:r>
            <a:r>
              <a:rPr lang="en-US" dirty="0" err="1">
                <a:latin typeface="Cambria" panose="02040503050406030204" pitchFamily="18" charset="0"/>
              </a:rPr>
              <a:t>ms</a:t>
            </a:r>
            <a:r>
              <a:rPr lang="en-US" dirty="0">
                <a:latin typeface="Cambria" panose="02040503050406030204" pitchFamily="18" charset="0"/>
              </a:rPr>
              <a:t> prompt </a:t>
            </a:r>
            <a:r>
              <a:rPr lang="en-US" dirty="0" smtClean="0">
                <a:latin typeface="Cambria" panose="02040503050406030204" pitchFamily="18" charset="0"/>
              </a:rPr>
              <a:t>flash affects 14meV&lt;</a:t>
            </a:r>
            <a:r>
              <a:rPr lang="en-US" dirty="0" err="1" smtClean="0">
                <a:latin typeface="Cambria" panose="02040503050406030204" pitchFamily="18" charset="0"/>
              </a:rPr>
              <a:t>Ei</a:t>
            </a:r>
            <a:r>
              <a:rPr lang="en-US" dirty="0" smtClean="0">
                <a:latin typeface="Cambria" panose="02040503050406030204" pitchFamily="18" charset="0"/>
              </a:rPr>
              <a:t>&lt;28meV</a:t>
            </a:r>
            <a:endParaRPr lang="en-US" dirty="0">
              <a:latin typeface="Cambria" panose="02040503050406030204" pitchFamily="18" charset="0"/>
            </a:endParaRP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78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5371135" cy="396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76200"/>
            <a:ext cx="8569325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PBS – a few more details (a remind of slides 15-16)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0" y="3810000"/>
            <a:ext cx="4044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4724400"/>
            <a:ext cx="4044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92735" y="3113966"/>
            <a:ext cx="2190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Detector Vessel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Detectors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Get Lost tube Beam Stop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Radial collimator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00" y="838200"/>
            <a:ext cx="5400000" cy="5017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00" y="851272"/>
            <a:ext cx="5400000" cy="5034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00" y="851272"/>
            <a:ext cx="5400000" cy="50349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79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Detector Vessel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869502"/>
            <a:ext cx="3058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10</a:t>
            </a:r>
            <a:r>
              <a:rPr lang="en-US" sz="2000" baseline="30000" dirty="0" smtClean="0">
                <a:latin typeface="Cambria" panose="02040503050406030204" pitchFamily="18" charset="0"/>
              </a:rPr>
              <a:t>-6</a:t>
            </a:r>
            <a:r>
              <a:rPr lang="en-US" sz="2000" dirty="0" smtClean="0">
                <a:latin typeface="Cambria" panose="02040503050406030204" pitchFamily="18" charset="0"/>
              </a:rPr>
              <a:t> mbar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Stainless s</a:t>
            </a:r>
            <a:r>
              <a:rPr lang="en-US" sz="2000" dirty="0" smtClean="0">
                <a:latin typeface="Cambria" panose="02040503050406030204" pitchFamily="18" charset="0"/>
              </a:rPr>
              <a:t>teel </a:t>
            </a:r>
            <a:r>
              <a:rPr lang="en-US" sz="2000" dirty="0" smtClean="0">
                <a:latin typeface="Cambria" panose="02040503050406030204" pitchFamily="18" charset="0"/>
              </a:rPr>
              <a:t>10 mm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Magnetic req.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2m </a:t>
            </a:r>
            <a:r>
              <a:rPr lang="en-US" sz="2000" dirty="0" smtClean="0">
                <a:latin typeface="Cambria" panose="02040503050406030204" pitchFamily="18" charset="0"/>
              </a:rPr>
              <a:t>R from </a:t>
            </a:r>
            <a:r>
              <a:rPr lang="en-US" sz="2000" dirty="0" smtClean="0">
                <a:latin typeface="Cambria" panose="02040503050406030204" pitchFamily="18" charset="0"/>
              </a:rPr>
              <a:t>sample 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Access from lateral door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Inside: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Primary collimator,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Holding field,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PASTIS / SEE,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Radial collimators,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Detectors,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Get lost tube, beam stop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3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56723" y="914772"/>
            <a:ext cx="5836096" cy="1708160"/>
          </a:xfrm>
          <a:prstGeom prst="rect">
            <a:avLst/>
          </a:prstGeom>
          <a:noFill/>
        </p:spPr>
        <p:txBody>
          <a:bodyPr wrap="square" rIns="360000" bIns="0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Dynamics in bio-molecular components: </a:t>
            </a:r>
          </a:p>
          <a:p>
            <a:pPr algn="l"/>
            <a:r>
              <a:rPr lang="en-US" dirty="0" smtClean="0">
                <a:solidFill>
                  <a:srgbClr val="0000FF"/>
                </a:solidFill>
                <a:latin typeface="Cambria" panose="02040503050406030204" pitchFamily="18" charset="0"/>
              </a:rPr>
              <a:t>Proteins</a:t>
            </a:r>
            <a:r>
              <a:rPr lang="en-US" dirty="0" smtClean="0">
                <a:latin typeface="Cambria" panose="02040503050406030204" pitchFamily="18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ambria" panose="02040503050406030204" pitchFamily="18" charset="0"/>
              </a:rPr>
              <a:t>DNA</a:t>
            </a:r>
            <a:r>
              <a:rPr lang="en-US" dirty="0" smtClean="0">
                <a:latin typeface="Cambria" panose="02040503050406030204" pitchFamily="18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ambria" panose="02040503050406030204" pitchFamily="18" charset="0"/>
              </a:rPr>
              <a:t>RNA</a:t>
            </a:r>
            <a:r>
              <a:rPr lang="en-US" dirty="0" smtClean="0">
                <a:latin typeface="Cambria" panose="02040503050406030204" pitchFamily="18" charset="0"/>
              </a:rPr>
              <a:t> and </a:t>
            </a:r>
            <a:r>
              <a:rPr lang="en-US" dirty="0" smtClean="0">
                <a:solidFill>
                  <a:srgbClr val="0000FF"/>
                </a:solidFill>
                <a:latin typeface="Cambria" panose="02040503050406030204" pitchFamily="18" charset="0"/>
              </a:rPr>
              <a:t>lipid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mbria" panose="02040503050406030204" pitchFamily="18" charset="0"/>
              </a:rPr>
              <a:t>membranes</a:t>
            </a:r>
            <a:r>
              <a:rPr lang="en-US" dirty="0" smtClean="0">
                <a:latin typeface="Cambria" panose="02040503050406030204" pitchFamily="18" charset="0"/>
              </a:rPr>
              <a:t> are central to cellular function.</a:t>
            </a:r>
          </a:p>
          <a:p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>
                <a:latin typeface="Cambria" panose="02040503050406030204" pitchFamily="18" charset="0"/>
              </a:rPr>
              <a:t>B</a:t>
            </a:r>
            <a:r>
              <a:rPr lang="en-US" dirty="0" smtClean="0">
                <a:latin typeface="Cambria" panose="02040503050406030204" pitchFamily="18" charset="0"/>
              </a:rPr>
              <a:t>iological functions are governed by their </a:t>
            </a:r>
            <a:r>
              <a:rPr lang="en-US" dirty="0" smtClean="0">
                <a:solidFill>
                  <a:srgbClr val="0000FF"/>
                </a:solidFill>
                <a:latin typeface="Cambria" panose="02040503050406030204" pitchFamily="18" charset="0"/>
              </a:rPr>
              <a:t>dynamical</a:t>
            </a:r>
            <a:r>
              <a:rPr lang="en-US" dirty="0" smtClean="0">
                <a:latin typeface="Cambria" panose="02040503050406030204" pitchFamily="18" charset="0"/>
              </a:rPr>
              <a:t> character, particularly on the </a:t>
            </a:r>
            <a:r>
              <a:rPr lang="en-US" dirty="0" smtClean="0">
                <a:solidFill>
                  <a:srgbClr val="0000FF"/>
                </a:solidFill>
                <a:latin typeface="Cambria" panose="02040503050406030204" pitchFamily="18" charset="0"/>
              </a:rPr>
              <a:t>picosecond</a:t>
            </a:r>
            <a:r>
              <a:rPr lang="en-US" dirty="0" smtClean="0">
                <a:latin typeface="Cambria" panose="02040503050406030204" pitchFamily="18" charset="0"/>
              </a:rPr>
              <a:t> time-scale.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88033" y="4227255"/>
            <a:ext cx="4360167" cy="24314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Cambria" panose="02040503050406030204" pitchFamily="18" charset="0"/>
              </a:rPr>
              <a:t>Diffusional</a:t>
            </a:r>
            <a:r>
              <a:rPr lang="en-US" sz="2000" dirty="0" smtClean="0">
                <a:latin typeface="Cambria" panose="02040503050406030204" pitchFamily="18" charset="0"/>
              </a:rPr>
              <a:t> and </a:t>
            </a:r>
            <a:r>
              <a:rPr lang="en-US" sz="2000" dirty="0" err="1" smtClean="0">
                <a:solidFill>
                  <a:srgbClr val="0000FF"/>
                </a:solidFill>
                <a:latin typeface="Cambria" panose="02040503050406030204" pitchFamily="18" charset="0"/>
              </a:rPr>
              <a:t>relaxational</a:t>
            </a:r>
            <a:r>
              <a:rPr lang="en-US" sz="2000" dirty="0" smtClean="0">
                <a:latin typeface="Cambria" panose="02040503050406030204" pitchFamily="18" charset="0"/>
              </a:rPr>
              <a:t> motions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Widely studied by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QENS</a:t>
            </a:r>
          </a:p>
          <a:p>
            <a:pPr algn="l"/>
            <a:endParaRPr lang="en-US" sz="1600" dirty="0" smtClean="0">
              <a:latin typeface="Cambria" panose="02040503050406030204" pitchFamily="18" charset="0"/>
            </a:endParaRPr>
          </a:p>
          <a:p>
            <a:pPr algn="l"/>
            <a:endParaRPr lang="en-US" sz="1600" dirty="0" smtClean="0">
              <a:latin typeface="Cambria" panose="02040503050406030204" pitchFamily="18" charset="0"/>
            </a:endParaRPr>
          </a:p>
          <a:p>
            <a:pPr algn="l"/>
            <a:r>
              <a:rPr lang="en-US" sz="1600" dirty="0" smtClean="0">
                <a:solidFill>
                  <a:srgbClr val="0000FF"/>
                </a:solidFill>
                <a:latin typeface="Cambria" panose="02040503050406030204" pitchFamily="18" charset="0"/>
              </a:rPr>
              <a:t>T-REX:</a:t>
            </a:r>
          </a:p>
          <a:p>
            <a:pPr algn="l"/>
            <a:endParaRPr lang="en-US" sz="1600" dirty="0" smtClean="0">
              <a:solidFill>
                <a:srgbClr val="0000FF"/>
              </a:solidFill>
              <a:latin typeface="Cambria" panose="02040503050406030204" pitchFamily="18" charset="0"/>
            </a:endParaRPr>
          </a:p>
          <a:p>
            <a:pPr marL="176213" lvl="1" algn="l"/>
            <a:endParaRPr lang="en-US" sz="1600" dirty="0" smtClean="0">
              <a:latin typeface="Cambria" panose="02040503050406030204" pitchFamily="18" charset="0"/>
            </a:endParaRPr>
          </a:p>
          <a:p>
            <a:pPr marL="176213" lvl="1" indent="92075" algn="l">
              <a:buFontTx/>
              <a:buChar char="-"/>
            </a:pPr>
            <a:r>
              <a:rPr lang="en-US" sz="1600" dirty="0" smtClean="0">
                <a:latin typeface="Cambria" panose="02040503050406030204" pitchFamily="18" charset="0"/>
              </a:rPr>
              <a:t> Cold </a:t>
            </a:r>
            <a:r>
              <a:rPr lang="en-US" sz="1600" i="1" dirty="0" err="1" smtClean="0">
                <a:latin typeface="Cambria" panose="02040503050406030204" pitchFamily="18" charset="0"/>
              </a:rPr>
              <a:t>E</a:t>
            </a:r>
            <a:r>
              <a:rPr lang="en-US" sz="1600" i="1" baseline="-25000" dirty="0" err="1" smtClean="0">
                <a:latin typeface="Cambria" panose="02040503050406030204" pitchFamily="18" charset="0"/>
              </a:rPr>
              <a:t>i</a:t>
            </a:r>
            <a:r>
              <a:rPr lang="en-US" sz="1600" dirty="0" smtClean="0">
                <a:latin typeface="Cambria" panose="02040503050406030204" pitchFamily="18" charset="0"/>
              </a:rPr>
              <a:t>  and  </a:t>
            </a:r>
            <a:r>
              <a:rPr lang="en-US" sz="1600" dirty="0" smtClean="0">
                <a:latin typeface="Cambria" panose="02040503050406030204" pitchFamily="18" charset="0"/>
                <a:sym typeface="Symbol"/>
              </a:rPr>
              <a:t></a:t>
            </a:r>
            <a:r>
              <a:rPr lang="en-US" sz="1600" i="1" dirty="0" smtClean="0">
                <a:latin typeface="Cambria" panose="02040503050406030204" pitchFamily="18" charset="0"/>
                <a:sym typeface="Symbol"/>
              </a:rPr>
              <a:t>E</a:t>
            </a:r>
            <a:r>
              <a:rPr lang="en-US" sz="1600" dirty="0" smtClean="0">
                <a:latin typeface="Cambria" panose="02040503050406030204" pitchFamily="18" charset="0"/>
                <a:sym typeface="Symbol"/>
              </a:rPr>
              <a:t> down to 20 </a:t>
            </a:r>
            <a:r>
              <a:rPr lang="en-US" sz="1600" dirty="0" err="1" smtClean="0">
                <a:latin typeface="Cambria" panose="02040503050406030204" pitchFamily="18" charset="0"/>
                <a:sym typeface="Symbol"/>
              </a:rPr>
              <a:t>eV</a:t>
            </a:r>
            <a:endParaRPr lang="en-US" sz="1600" dirty="0" smtClean="0">
              <a:latin typeface="Cambria" panose="02040503050406030204" pitchFamily="18" charset="0"/>
              <a:sym typeface="Symbol"/>
            </a:endParaRPr>
          </a:p>
          <a:p>
            <a:pPr marL="176213" lvl="1" indent="92075" algn="l">
              <a:buFontTx/>
              <a:buChar char="-"/>
            </a:pPr>
            <a:r>
              <a:rPr lang="en-US" sz="1600" dirty="0" smtClean="0">
                <a:latin typeface="Cambria" panose="02040503050406030204" pitchFamily="18" charset="0"/>
                <a:sym typeface="Symbol"/>
              </a:rPr>
              <a:t> PA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60032" y="4267200"/>
            <a:ext cx="4104456" cy="21852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Cambria" panose="02040503050406030204" pitchFamily="18" charset="0"/>
              </a:rPr>
              <a:t>Vibrational</a:t>
            </a:r>
            <a:r>
              <a:rPr lang="en-US" sz="2000" dirty="0" smtClean="0">
                <a:latin typeface="Cambria" panose="02040503050406030204" pitchFamily="18" charset="0"/>
              </a:rPr>
              <a:t> collective motions.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…Purely </a:t>
            </a:r>
            <a:r>
              <a:rPr lang="en-US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Inelastic Scattering</a:t>
            </a:r>
          </a:p>
          <a:p>
            <a:pPr algn="l"/>
            <a:endParaRPr lang="en-US" sz="1600" dirty="0" smtClean="0">
              <a:latin typeface="Cambria" panose="02040503050406030204" pitchFamily="18" charset="0"/>
            </a:endParaRPr>
          </a:p>
          <a:p>
            <a:pPr algn="l"/>
            <a:endParaRPr lang="en-US" sz="1600" dirty="0">
              <a:latin typeface="Cambria" panose="02040503050406030204" pitchFamily="18" charset="0"/>
            </a:endParaRPr>
          </a:p>
          <a:p>
            <a:pPr algn="l"/>
            <a:endParaRPr lang="en-US" sz="1600" dirty="0" smtClean="0">
              <a:latin typeface="Cambria" panose="02040503050406030204" pitchFamily="18" charset="0"/>
            </a:endParaRPr>
          </a:p>
          <a:p>
            <a:pPr algn="l">
              <a:buFontTx/>
              <a:buChar char="-"/>
            </a:pPr>
            <a:r>
              <a:rPr lang="en-US" sz="1600" dirty="0" smtClean="0">
                <a:latin typeface="Cambria" panose="02040503050406030204" pitchFamily="18" charset="0"/>
              </a:rPr>
              <a:t>  New topic</a:t>
            </a:r>
          </a:p>
          <a:p>
            <a:pPr algn="l">
              <a:buFontTx/>
              <a:buChar char="-"/>
            </a:pPr>
            <a:r>
              <a:rPr lang="en-US" sz="1600" dirty="0" smtClean="0">
                <a:latin typeface="Cambria" panose="02040503050406030204" pitchFamily="18" charset="0"/>
              </a:rPr>
              <a:t>  Thermal </a:t>
            </a:r>
            <a:r>
              <a:rPr lang="en-US" sz="1600" i="1" dirty="0" err="1" smtClean="0">
                <a:latin typeface="Cambria" panose="02040503050406030204" pitchFamily="18" charset="0"/>
              </a:rPr>
              <a:t>E</a:t>
            </a:r>
            <a:r>
              <a:rPr lang="en-US" sz="1600" i="1" baseline="-25000" dirty="0" err="1" smtClean="0">
                <a:latin typeface="Cambria" panose="02040503050406030204" pitchFamily="18" charset="0"/>
              </a:rPr>
              <a:t>i</a:t>
            </a:r>
            <a:endParaRPr lang="en-US" sz="1600" dirty="0">
              <a:latin typeface="Cambria" panose="02040503050406030204" pitchFamily="18" charset="0"/>
            </a:endParaRPr>
          </a:p>
          <a:p>
            <a:pPr algn="l">
              <a:buFontTx/>
              <a:buChar char="-"/>
            </a:pP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 Flux limited</a:t>
            </a:r>
            <a:endParaRPr lang="en-US" sz="1600" dirty="0">
              <a:latin typeface="Cambria" panose="02040503050406030204" pitchFamily="18" charset="0"/>
            </a:endParaRPr>
          </a:p>
        </p:txBody>
      </p:sp>
      <p:pic>
        <p:nvPicPr>
          <p:cNvPr id="11" name="Immagine 10" descr="lipid_bilayer.png"/>
          <p:cNvPicPr>
            <a:picLocks noChangeAspect="1"/>
          </p:cNvPicPr>
          <p:nvPr/>
        </p:nvPicPr>
        <p:blipFill>
          <a:blip r:embed="rId2" cstate="print"/>
          <a:srcRect l="2756" t="21000" r="45281" b="23625"/>
          <a:stretch>
            <a:fillRect/>
          </a:stretch>
        </p:blipFill>
        <p:spPr>
          <a:xfrm>
            <a:off x="7146361" y="645605"/>
            <a:ext cx="2050761" cy="1639417"/>
          </a:xfrm>
          <a:prstGeom prst="rect">
            <a:avLst/>
          </a:prstGeom>
        </p:spPr>
      </p:pic>
      <p:pic>
        <p:nvPicPr>
          <p:cNvPr id="9" name="Picture 8" descr="D:\BRISP\Presentazioni\6IDMRCS\RNAse3.bmp"/>
          <p:cNvPicPr>
            <a:picLocks noChangeAspect="1" noChangeArrowheads="1"/>
          </p:cNvPicPr>
          <p:nvPr/>
        </p:nvPicPr>
        <p:blipFill>
          <a:blip r:embed="rId3" cstate="print"/>
          <a:srcRect t="2104" r="1702"/>
          <a:stretch>
            <a:fillRect/>
          </a:stretch>
        </p:blipFill>
        <p:spPr bwMode="auto">
          <a:xfrm>
            <a:off x="6962934" y="2244260"/>
            <a:ext cx="1515658" cy="183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D:\BRISP\Presentazioni\6IDMRCS\DNA_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162" y="663201"/>
            <a:ext cx="1285826" cy="222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ttore 2 13"/>
          <p:cNvCxnSpPr>
            <a:endCxn id="7" idx="0"/>
          </p:cNvCxnSpPr>
          <p:nvPr/>
        </p:nvCxnSpPr>
        <p:spPr>
          <a:xfrm flipH="1">
            <a:off x="2468117" y="2851160"/>
            <a:ext cx="1265683" cy="1376095"/>
          </a:xfrm>
          <a:prstGeom prst="straightConnector1">
            <a:avLst/>
          </a:prstGeom>
          <a:ln w="2540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endCxn id="8" idx="0"/>
          </p:cNvCxnSpPr>
          <p:nvPr/>
        </p:nvCxnSpPr>
        <p:spPr>
          <a:xfrm>
            <a:off x="3733800" y="2851160"/>
            <a:ext cx="3178460" cy="1376096"/>
          </a:xfrm>
          <a:prstGeom prst="straightConnector1">
            <a:avLst/>
          </a:prstGeom>
          <a:ln w="2540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4919" t="1808" b="5425"/>
          <a:stretch>
            <a:fillRect/>
          </a:stretch>
        </p:blipFill>
        <p:spPr bwMode="auto">
          <a:xfrm>
            <a:off x="2242298" y="4876800"/>
            <a:ext cx="210110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9075" y="115271"/>
            <a:ext cx="8569325" cy="649288"/>
          </a:xfrm>
        </p:spPr>
        <p:txBody>
          <a:bodyPr/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Soft Matter &amp; Life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Science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Paciaroni - Vibrational Collective Dynamics of Dry Proteins in the THz Region - J Phys Chem B (2012)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6" t="34066" r="13732" b="55661"/>
          <a:stretch/>
        </p:blipFill>
        <p:spPr>
          <a:xfrm>
            <a:off x="6553194" y="5029200"/>
            <a:ext cx="2235206" cy="1403992"/>
          </a:xfrm>
          <a:prstGeom prst="rect">
            <a:avLst/>
          </a:prstGeom>
        </p:spPr>
      </p:pic>
      <p:grpSp>
        <p:nvGrpSpPr>
          <p:cNvPr id="21" name="Gruppo 18"/>
          <p:cNvGrpSpPr/>
          <p:nvPr/>
        </p:nvGrpSpPr>
        <p:grpSpPr>
          <a:xfrm>
            <a:off x="576785" y="2999391"/>
            <a:ext cx="3240360" cy="3669528"/>
            <a:chOff x="179512" y="3664304"/>
            <a:chExt cx="3242763" cy="3729784"/>
          </a:xfrm>
        </p:grpSpPr>
        <p:pic>
          <p:nvPicPr>
            <p:cNvPr id="22" name="Immagine 15" descr="LysCrystal_small.png"/>
            <p:cNvPicPr>
              <a:picLocks noChangeAspect="1"/>
            </p:cNvPicPr>
            <p:nvPr/>
          </p:nvPicPr>
          <p:blipFill>
            <a:blip r:embed="rId7" cstate="print"/>
            <a:srcRect l="8894" r="3335"/>
            <a:stretch>
              <a:fillRect/>
            </a:stretch>
          </p:blipFill>
          <p:spPr>
            <a:xfrm>
              <a:off x="611560" y="3664304"/>
              <a:ext cx="2810715" cy="372978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23" name="CasellaDiTesto 16"/>
            <p:cNvSpPr txBox="1"/>
            <p:nvPr/>
          </p:nvSpPr>
          <p:spPr>
            <a:xfrm>
              <a:off x="326056" y="3965676"/>
              <a:ext cx="1872208" cy="1876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5F5F5F"/>
                  </a:solidFill>
                  <a:latin typeface="Cambria" panose="02040503050406030204" pitchFamily="18" charset="0"/>
                </a:rPr>
                <a:t>Frequency  (cm</a:t>
              </a:r>
              <a:r>
                <a:rPr lang="en-US" sz="1200" b="1" baseline="30000" dirty="0" smtClean="0">
                  <a:solidFill>
                    <a:srgbClr val="5F5F5F"/>
                  </a:solidFill>
                  <a:latin typeface="Cambria" panose="02040503050406030204" pitchFamily="18" charset="0"/>
                </a:rPr>
                <a:t>-1</a:t>
              </a:r>
              <a:r>
                <a:rPr lang="en-US" sz="1200" b="1" dirty="0" smtClean="0">
                  <a:solidFill>
                    <a:srgbClr val="5F5F5F"/>
                  </a:solidFill>
                  <a:latin typeface="Cambria" panose="02040503050406030204" pitchFamily="18" charset="0"/>
                </a:rPr>
                <a:t>)</a:t>
              </a:r>
              <a:endParaRPr lang="it-IT" sz="1200" b="1" dirty="0">
                <a:solidFill>
                  <a:srgbClr val="5F5F5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4" name="CasellaDiTesto 17"/>
            <p:cNvSpPr txBox="1"/>
            <p:nvPr/>
          </p:nvSpPr>
          <p:spPr>
            <a:xfrm rot="5400000">
              <a:off x="-664259" y="5496907"/>
              <a:ext cx="187220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5F5F5F"/>
                  </a:solidFill>
                  <a:latin typeface="Cambria" panose="02040503050406030204" pitchFamily="18" charset="0"/>
                </a:rPr>
                <a:t>Crystal  Angle   (degrees)</a:t>
              </a:r>
              <a:endParaRPr lang="it-IT" sz="1200" b="1" dirty="0">
                <a:solidFill>
                  <a:srgbClr val="5F5F5F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9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247" t="20286"/>
          <a:stretch/>
        </p:blipFill>
        <p:spPr>
          <a:xfrm>
            <a:off x="1371600" y="2427605"/>
            <a:ext cx="7630338" cy="4298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Vacuum system for Detector Vessel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80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-152400" y="685801"/>
            <a:ext cx="175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pumps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4 roots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3 turbo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1 screw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1 </a:t>
            </a:r>
            <a:r>
              <a:rPr lang="en-US" sz="2000" dirty="0" err="1" smtClean="0">
                <a:latin typeface="Cambria" panose="02040503050406030204" pitchFamily="18" charset="0"/>
              </a:rPr>
              <a:t>cryo</a:t>
            </a:r>
            <a:endParaRPr lang="en-US" sz="2000" dirty="0" smtClean="0">
              <a:latin typeface="Cambria" panose="02040503050406030204" pitchFamily="18" charset="0"/>
            </a:endParaRP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&lt; 2 h to restore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829830"/>
            <a:ext cx="5334000" cy="47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81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Multi-GRID detectors (baseline)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17666"/>
            <a:ext cx="2582963" cy="20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4101" y="4909418"/>
            <a:ext cx="33968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Prototype </a:t>
            </a:r>
            <a:r>
              <a:rPr lang="en-US" dirty="0" smtClean="0">
                <a:latin typeface="Cambria" panose="02040503050406030204" pitchFamily="18" charset="0"/>
              </a:rPr>
              <a:t>under </a:t>
            </a:r>
            <a:r>
              <a:rPr lang="en-US" dirty="0">
                <a:latin typeface="Cambria" panose="02040503050406030204" pitchFamily="18" charset="0"/>
              </a:rPr>
              <a:t>construction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20-24 </a:t>
            </a:r>
            <a:r>
              <a:rPr lang="en-US" baseline="30000" dirty="0" smtClean="0">
                <a:latin typeface="Cambria" panose="02040503050406030204" pitchFamily="18" charset="0"/>
              </a:rPr>
              <a:t>10</a:t>
            </a:r>
            <a:r>
              <a:rPr lang="en-US" dirty="0" smtClean="0">
                <a:latin typeface="Cambria" panose="02040503050406030204" pitchFamily="18" charset="0"/>
              </a:rPr>
              <a:t>B</a:t>
            </a:r>
            <a:r>
              <a:rPr lang="en-US" baseline="-25000" dirty="0" smtClean="0">
                <a:latin typeface="Cambria" panose="02040503050406030204" pitchFamily="18" charset="0"/>
              </a:rPr>
              <a:t>4</a:t>
            </a:r>
            <a:r>
              <a:rPr lang="en-US" dirty="0" smtClean="0">
                <a:latin typeface="Cambria" panose="02040503050406030204" pitchFamily="18" charset="0"/>
              </a:rPr>
              <a:t>C layers 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6 x 1 µm, 10 x </a:t>
            </a:r>
            <a:r>
              <a:rPr lang="en-US" dirty="0">
                <a:latin typeface="Cambria" panose="02040503050406030204" pitchFamily="18" charset="0"/>
              </a:rPr>
              <a:t>1.25 µm</a:t>
            </a:r>
            <a:r>
              <a:rPr lang="en-US" dirty="0" smtClean="0">
                <a:latin typeface="Cambria" panose="02040503050406030204" pitchFamily="18" charset="0"/>
              </a:rPr>
              <a:t>, 4 x </a:t>
            </a:r>
            <a:r>
              <a:rPr lang="en-US" dirty="0">
                <a:latin typeface="Cambria" panose="02040503050406030204" pitchFamily="18" charset="0"/>
              </a:rPr>
              <a:t>2 µm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to reach 45-48% efficiency @ 1Å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Fairly compares to </a:t>
            </a:r>
            <a:r>
              <a:rPr lang="en-US" baseline="30000" dirty="0" smtClean="0">
                <a:latin typeface="Cambria" panose="020405030504060302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</a:rPr>
              <a:t>He at 6 bar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Pure </a:t>
            </a:r>
            <a:r>
              <a:rPr lang="en-US" dirty="0" smtClean="0">
                <a:latin typeface="Cambria" panose="02040503050406030204" pitchFamily="18" charset="0"/>
              </a:rPr>
              <a:t>Al frames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7" descr="P713037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82752"/>
            <a:ext cx="4452444" cy="3339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944527"/>
            <a:ext cx="586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latin typeface="Cambria" panose="02040503050406030204" pitchFamily="18" charset="0"/>
              </a:rPr>
              <a:t>MG @ CNCS</a:t>
            </a:r>
          </a:p>
          <a:p>
            <a:pPr algn="l"/>
            <a:endParaRPr lang="en-US" b="1" dirty="0" smtClean="0">
              <a:latin typeface="Cambria" panose="020405030504060302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Size = half of “8-pack” module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Installation June-July 2016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Test at spectrometer 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Operation for 6</a:t>
            </a:r>
            <a:r>
              <a:rPr lang="en-US" dirty="0">
                <a:latin typeface="Cambria" panose="02040503050406030204" pitchFamily="18" charset="0"/>
              </a:rPr>
              <a:t>+</a:t>
            </a:r>
            <a:r>
              <a:rPr lang="en-US" dirty="0" smtClean="0">
                <a:latin typeface="Cambria" panose="02040503050406030204" pitchFamily="18" charset="0"/>
              </a:rPr>
              <a:t> months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Side-by-side comparison to He3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User experiments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nhaltsplatzhalter 10"/>
          <p:cNvPicPr>
            <a:picLocks noGrp="1" noChangeAspect="1"/>
          </p:cNvPicPr>
          <p:nvPr>
            <p:ph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609600"/>
            <a:ext cx="4033837" cy="542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10"/>
          <p:cNvPicPr>
            <a:picLocks noGrp="1" noChangeAspect="1"/>
          </p:cNvPicPr>
          <p:nvPr>
            <p:ph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44032" r="85506" b="46531"/>
          <a:stretch/>
        </p:blipFill>
        <p:spPr bwMode="auto">
          <a:xfrm>
            <a:off x="3200399" y="4495800"/>
            <a:ext cx="1771225" cy="216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stCxn id="9" idx="3"/>
            <a:endCxn id="12" idx="3"/>
          </p:cNvCxnSpPr>
          <p:nvPr/>
        </p:nvCxnSpPr>
        <p:spPr>
          <a:xfrm flipV="1">
            <a:off x="4971624" y="3390900"/>
            <a:ext cx="590976" cy="2184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2" idx="1"/>
          </p:cNvCxnSpPr>
          <p:nvPr/>
        </p:nvCxnSpPr>
        <p:spPr>
          <a:xfrm flipV="1">
            <a:off x="3200400" y="3390900"/>
            <a:ext cx="1909763" cy="2184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10163" y="3124200"/>
            <a:ext cx="452437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0872" y="5512046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1mm gap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8446" y="3884299"/>
            <a:ext cx="115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2mm gap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27625" y="5575800"/>
            <a:ext cx="0" cy="30557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73729" y="4343924"/>
            <a:ext cx="325175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86600" y="762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20 columns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88725" y="2352119"/>
            <a:ext cx="98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96 rows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72FEAAE-CFAB-4592-BFA9-4DE0F86F87E1}" type="slidenum">
              <a:rPr lang="de-DE" smtClean="0"/>
              <a:pPr>
                <a:defRPr/>
              </a:pPr>
              <a:t>82</a:t>
            </a:fld>
            <a:endParaRPr lang="de-DE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Multi-GRID detectors (baseline)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37" y="685801"/>
            <a:ext cx="42271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Full scope needs 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100 modules = 5 banks x 20 modules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Project scope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40 modules = 2 banks x 20 modules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18" name="Picture 17" descr="transparent_vesse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1" y="2147053"/>
            <a:ext cx="1257198" cy="4369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716" y="385251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CNCS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 prototype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nhaltsplatzhalter 10"/>
          <p:cNvPicPr>
            <a:picLocks noGrp="1" noChangeAspect="1"/>
          </p:cNvPicPr>
          <p:nvPr>
            <p:ph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609600"/>
            <a:ext cx="4033837" cy="542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idx="16"/>
          </p:nvPr>
        </p:nvSpPr>
        <p:spPr>
          <a:xfrm>
            <a:off x="304800" y="1143000"/>
            <a:ext cx="3457575" cy="4032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800" dirty="0" smtClean="0">
                <a:latin typeface="Cambria" panose="02040503050406030204" pitchFamily="18" charset="0"/>
              </a:rPr>
              <a:t>1 bank = 1 box</a:t>
            </a:r>
          </a:p>
          <a:p>
            <a:pPr>
              <a:defRPr/>
            </a:pPr>
            <a:endParaRPr lang="de-DE" sz="2000" dirty="0" smtClean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AlMg4.5Mn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e-DE" sz="2000" dirty="0" smtClean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Thickness of the Walls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Sides	7 mm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Top	10 mm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Bottom 10 mm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Back	5 mm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Front	2 mm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Ribs	2 mm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95600" y="4800600"/>
            <a:ext cx="23622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895600" y="5867400"/>
            <a:ext cx="5562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60560" y="5854378"/>
            <a:ext cx="83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36°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233942">
            <a:off x="4837390" y="6131377"/>
            <a:ext cx="24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Cambria" panose="02040503050406030204" pitchFamily="18" charset="0"/>
              </a:rPr>
              <a:t>Inner </a:t>
            </a:r>
            <a:r>
              <a:rPr lang="de-DE" dirty="0" smtClean="0">
                <a:latin typeface="Cambria" panose="02040503050406030204" pitchFamily="18" charset="0"/>
              </a:rPr>
              <a:t>Radius 3000 </a:t>
            </a:r>
            <a:r>
              <a:rPr lang="de-DE" dirty="0">
                <a:latin typeface="Cambria" panose="02040503050406030204" pitchFamily="18" charset="0"/>
              </a:rPr>
              <a:t>mm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455368" y="2486100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2200 mm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849879" y="6351270"/>
            <a:ext cx="91441" cy="99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438400" y="6421488"/>
            <a:ext cx="223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sample</a:t>
            </a:r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rot="1200000">
            <a:off x="4516056" y="3367179"/>
            <a:ext cx="51816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72FEAAE-CFAB-4592-BFA9-4DE0F86F87E1}" type="slidenum">
              <a:rPr lang="de-DE" smtClean="0"/>
              <a:pPr>
                <a:defRPr/>
              </a:pPr>
              <a:t>83</a:t>
            </a:fld>
            <a:endParaRPr lang="de-DE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Multi-GRID detectors (baseline)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0"/>
            <a:ext cx="6092169" cy="2880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22200"/>
            <a:ext cx="6092174" cy="2880000"/>
          </a:xfrm>
        </p:spPr>
      </p:pic>
      <p:sp>
        <p:nvSpPr>
          <p:cNvPr id="11" name="TextBox 10"/>
          <p:cNvSpPr txBox="1"/>
          <p:nvPr/>
        </p:nvSpPr>
        <p:spPr>
          <a:xfrm>
            <a:off x="381000" y="4654952"/>
            <a:ext cx="214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Deformation 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&lt; 1.5 mm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946701"/>
            <a:ext cx="214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Stress 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&lt; 75N/mm</a:t>
            </a:r>
            <a:r>
              <a:rPr lang="en-US" sz="2400" baseline="30000" dirty="0" smtClean="0">
                <a:latin typeface="Cambria" panose="02040503050406030204" pitchFamily="18" charset="0"/>
              </a:rPr>
              <a:t>2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678" y="914400"/>
            <a:ext cx="1253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Pressure </a:t>
            </a:r>
          </a:p>
          <a:p>
            <a:pPr>
              <a:defRPr/>
            </a:pPr>
            <a:r>
              <a:rPr lang="de-DE" sz="2000" dirty="0" smtClean="0">
                <a:latin typeface="Cambria" panose="02040503050406030204" pitchFamily="18" charset="0"/>
              </a:rPr>
              <a:t>500 </a:t>
            </a:r>
            <a:r>
              <a:rPr lang="de-DE" sz="2000" dirty="0">
                <a:latin typeface="Cambria" panose="02040503050406030204" pitchFamily="18" charset="0"/>
              </a:rPr>
              <a:t>mbar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72FEAAE-CFAB-4592-BFA9-4DE0F86F87E1}" type="slidenum">
              <a:rPr lang="de-DE" smtClean="0"/>
              <a:pPr>
                <a:defRPr/>
              </a:pPr>
              <a:t>84</a:t>
            </a:fld>
            <a:endParaRPr lang="de-DE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Multi-GRID detectors (baseline)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85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aseline="300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3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He detectors (alternative)</a:t>
            </a:r>
            <a:endParaRPr lang="en-US" sz="2800" baseline="30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7" descr="Junctionbox 0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t="1" r="29886" b="861"/>
          <a:stretch/>
        </p:blipFill>
        <p:spPr>
          <a:xfrm>
            <a:off x="914400" y="1577793"/>
            <a:ext cx="2590800" cy="35500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7019" y="1914394"/>
            <a:ext cx="889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" panose="02040503050406030204" pitchFamily="18" charset="0"/>
              </a:rPr>
              <a:t>TOPAS </a:t>
            </a:r>
          </a:p>
          <a:p>
            <a:r>
              <a:rPr lang="de-DE" dirty="0" smtClean="0">
                <a:solidFill>
                  <a:schemeClr val="bg1"/>
                </a:solidFill>
                <a:latin typeface="Cambria" panose="02040503050406030204" pitchFamily="18" charset="0"/>
              </a:rPr>
              <a:t>Design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7150" y="990600"/>
            <a:ext cx="5181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Alternative within budget and minimum scientific impact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Full scope: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368 1” PSD tubes, 2.2 m high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23 x ‘16 packs’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Project scope (based on todays price information)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144 tubes, 9 packs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6 bars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Construction drawings available for mechanics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Vacuum compatible 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Potential issue with detection rate req. &gt;400KHz/tube from 10% sc. Vanadium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Needs new construction or tubes assembly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4" y="1"/>
            <a:ext cx="78867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Get-lost tube / Beam stop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86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789" r="31682" b="13570"/>
          <a:stretch/>
        </p:blipFill>
        <p:spPr>
          <a:xfrm rot="5400000">
            <a:off x="1551914" y="-637513"/>
            <a:ext cx="2895600" cy="76758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3306" y="3352800"/>
            <a:ext cx="7473344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10568" y="3505200"/>
            <a:ext cx="3647632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7628" y="3554969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m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19" y="4958636"/>
            <a:ext cx="6245661" cy="176284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568440" y="5361057"/>
            <a:ext cx="2352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MAGIC 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presentation at TG2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142" y="905714"/>
            <a:ext cx="7494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Neutronics calculations needed to define materials and dimensions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6169581"/>
            <a:ext cx="42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2x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Right Bracket 15"/>
          <p:cNvSpPr/>
          <p:nvPr/>
        </p:nvSpPr>
        <p:spPr>
          <a:xfrm>
            <a:off x="4286250" y="3165800"/>
            <a:ext cx="361950" cy="381000"/>
          </a:xfrm>
          <a:prstGeom prst="rightBracket">
            <a:avLst>
              <a:gd name="adj" fmla="val 16151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7241839" y="2968965"/>
            <a:ext cx="2895600" cy="4628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Cave shielding</a:t>
            </a:r>
            <a:endParaRPr lang="en-US" sz="2000" dirty="0">
              <a:latin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431855" y="389714"/>
            <a:ext cx="2811546" cy="2104901"/>
            <a:chOff x="5431855" y="389714"/>
            <a:chExt cx="2811546" cy="2104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855" y="389714"/>
              <a:ext cx="2811546" cy="210490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45115" y="905714"/>
              <a:ext cx="970224" cy="92308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30387" y="2493800"/>
            <a:ext cx="2813014" cy="2106000"/>
            <a:chOff x="5430387" y="2493800"/>
            <a:chExt cx="2813014" cy="210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387" y="2493800"/>
              <a:ext cx="2813014" cy="2106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245115" y="3043657"/>
              <a:ext cx="970224" cy="92308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099286" y="126788"/>
            <a:ext cx="99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4 Å data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9814" y="185926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Normal guide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4241" y="3761282"/>
            <a:ext cx="1542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mbria" panose="02040503050406030204" pitchFamily="18" charset="0"/>
              </a:rPr>
              <a:t>w</a:t>
            </a:r>
            <a:r>
              <a:rPr lang="en-US" smtClean="0">
                <a:solidFill>
                  <a:schemeClr val="bg1"/>
                </a:solidFill>
                <a:latin typeface="Cambria" panose="02040503050406030204" pitchFamily="18" charset="0"/>
              </a:rPr>
              <a:t>ith </a:t>
            </a:r>
            <a:r>
              <a:rPr lang="en-US" smtClean="0">
                <a:solidFill>
                  <a:schemeClr val="bg1"/>
                </a:solidFill>
                <a:latin typeface="Cambria" panose="02040503050406030204" pitchFamily="18" charset="0"/>
              </a:rPr>
              <a:t>primary 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collimator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24" name="Straight Arrow Connector 23"/>
          <p:cNvCxnSpPr>
            <a:stCxn id="3" idx="1"/>
          </p:cNvCxnSpPr>
          <p:nvPr/>
        </p:nvCxnSpPr>
        <p:spPr>
          <a:xfrm flipH="1">
            <a:off x="4810568" y="1442165"/>
            <a:ext cx="621287" cy="19106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649018" y="389713"/>
            <a:ext cx="379581" cy="4017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20" grpId="0"/>
      <p:bldP spid="21" grpId="0"/>
      <p:bldP spid="22" grpId="0"/>
      <p:bldP spid="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065" r="11421"/>
          <a:stretch/>
        </p:blipFill>
        <p:spPr>
          <a:xfrm rot="5400000">
            <a:off x="2554200" y="509676"/>
            <a:ext cx="5943600" cy="6480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95800" y="3444876"/>
            <a:ext cx="1620000" cy="1620000"/>
          </a:xfrm>
          <a:prstGeom prst="ellipse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87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35169" y="0"/>
            <a:ext cx="4498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Radial Oscillating collimator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914400"/>
            <a:ext cx="3124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latin typeface="Cambria" panose="02040503050406030204" pitchFamily="18" charset="0"/>
              </a:rPr>
              <a:t>R</a:t>
            </a:r>
            <a:r>
              <a:rPr lang="en-US" baseline="-25000" dirty="0" err="1" smtClean="0">
                <a:latin typeface="Cambria" panose="02040503050406030204" pitchFamily="18" charset="0"/>
              </a:rPr>
              <a:t>in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it-IT" dirty="0" smtClean="0">
                <a:latin typeface="Cambria" panose="02040503050406030204" pitchFamily="18" charset="0"/>
              </a:rPr>
              <a:t>= 50 cm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R</a:t>
            </a:r>
            <a:r>
              <a:rPr lang="it-IT" baseline="-25000" dirty="0" smtClean="0">
                <a:latin typeface="Cambria" panose="02040503050406030204" pitchFamily="18" charset="0"/>
              </a:rPr>
              <a:t>out</a:t>
            </a:r>
            <a:r>
              <a:rPr lang="it-IT" dirty="0" smtClean="0">
                <a:latin typeface="Cambria" panose="02040503050406030204" pitchFamily="18" charset="0"/>
              </a:rPr>
              <a:t>= 70 cm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Vertical -25°to +15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dirty="0" smtClean="0">
                <a:latin typeface="Cambria" panose="02040503050406030204" pitchFamily="18" charset="0"/>
              </a:rPr>
              <a:t>°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Horizontal </a:t>
            </a:r>
            <a:r>
              <a:rPr lang="it-IT" dirty="0" smtClean="0">
                <a:solidFill>
                  <a:srgbClr val="FF0000"/>
                </a:solidFill>
                <a:latin typeface="Cambria" panose="02040503050406030204" pitchFamily="18" charset="0"/>
              </a:rPr>
              <a:t>-149°to +41°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Full scope detector coverage</a:t>
            </a:r>
          </a:p>
          <a:p>
            <a:pPr algn="l"/>
            <a:endParaRPr lang="it-IT" dirty="0" smtClean="0">
              <a:latin typeface="Cambria" panose="02040503050406030204" pitchFamily="18" charset="0"/>
            </a:endParaRP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Kapton foils 50 µm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+50 µm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Gd2O3 or </a:t>
            </a:r>
            <a:r>
              <a:rPr lang="it-IT" baseline="30000" dirty="0" smtClean="0">
                <a:latin typeface="Cambria" panose="02040503050406030204" pitchFamily="18" charset="0"/>
              </a:rPr>
              <a:t>10</a:t>
            </a:r>
            <a:r>
              <a:rPr lang="it-IT" dirty="0" smtClean="0">
                <a:latin typeface="Cambria" panose="02040503050406030204" pitchFamily="18" charset="0"/>
              </a:rPr>
              <a:t>B paint</a:t>
            </a:r>
            <a:endParaRPr lang="it-IT" dirty="0">
              <a:latin typeface="Cambria" panose="02040503050406030204" pitchFamily="18" charset="0"/>
            </a:endParaRPr>
          </a:p>
          <a:p>
            <a:pPr algn="l"/>
            <a:endParaRPr lang="it-IT" dirty="0" smtClean="0">
              <a:latin typeface="Cambria" panose="02040503050406030204" pitchFamily="18" charset="0"/>
            </a:endParaRP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1 °separation</a:t>
            </a:r>
          </a:p>
          <a:p>
            <a:pPr algn="l"/>
            <a:endParaRPr lang="it-IT" dirty="0">
              <a:latin typeface="Cambria" panose="02040503050406030204" pitchFamily="18" charset="0"/>
            </a:endParaRP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Oscillation 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+/- 5</a:t>
            </a:r>
            <a:r>
              <a:rPr lang="it-IT" dirty="0"/>
              <a:t> </a:t>
            </a:r>
            <a:r>
              <a:rPr lang="it-IT" dirty="0" smtClean="0"/>
              <a:t>°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0.1 Hz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4391400" y="3352800"/>
            <a:ext cx="1828800" cy="1752600"/>
          </a:xfrm>
          <a:prstGeom prst="arc">
            <a:avLst>
              <a:gd name="adj1" fmla="val 14231659"/>
              <a:gd name="adj2" fmla="val 0"/>
            </a:avLst>
          </a:prstGeom>
          <a:ln w="254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76201"/>
            <a:ext cx="78867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Performance @2MW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88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01"/>
          <a:stretch/>
        </p:blipFill>
        <p:spPr>
          <a:xfrm>
            <a:off x="260" y="1295400"/>
            <a:ext cx="4800340" cy="50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68357"/>
            <a:ext cx="457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2 anticipated choppers configurations:</a:t>
            </a:r>
          </a:p>
          <a:p>
            <a:pPr algn="l"/>
            <a:endParaRPr lang="it-IT" sz="2000" dirty="0" smtClean="0">
              <a:latin typeface="Cambria" panose="02040503050406030204" pitchFamily="18" charset="0"/>
            </a:endParaRPr>
          </a:p>
          <a:p>
            <a:pPr algn="l"/>
            <a:r>
              <a:rPr lang="it-IT" sz="2000" dirty="0">
                <a:latin typeface="Cambria" panose="02040503050406030204" pitchFamily="18" charset="0"/>
              </a:rPr>
              <a:t>High </a:t>
            </a:r>
            <a:r>
              <a:rPr lang="it-IT" sz="2000" dirty="0" smtClean="0">
                <a:latin typeface="Cambria" panose="02040503050406030204" pitchFamily="18" charset="0"/>
              </a:rPr>
              <a:t>Flux</a:t>
            </a:r>
            <a:endParaRPr lang="it-IT" sz="2000" dirty="0">
              <a:latin typeface="Cambria" panose="02040503050406030204" pitchFamily="18" charset="0"/>
            </a:endParaRPr>
          </a:p>
          <a:p>
            <a:pPr algn="l"/>
            <a:r>
              <a:rPr lang="it-IT" sz="2000" dirty="0">
                <a:latin typeface="Cambria" panose="02040503050406030204" pitchFamily="18" charset="0"/>
              </a:rPr>
              <a:t>5·10</a:t>
            </a:r>
            <a:r>
              <a:rPr lang="it-IT" sz="2000" baseline="30000" dirty="0">
                <a:latin typeface="Cambria" panose="02040503050406030204" pitchFamily="18" charset="0"/>
              </a:rPr>
              <a:t>6</a:t>
            </a:r>
            <a:r>
              <a:rPr lang="it-IT" sz="2000" dirty="0">
                <a:latin typeface="Cambria" panose="02040503050406030204" pitchFamily="18" charset="0"/>
              </a:rPr>
              <a:t> n/s/cm</a:t>
            </a:r>
            <a:r>
              <a:rPr lang="it-IT" sz="2000" baseline="30000" dirty="0">
                <a:latin typeface="Cambria" panose="02040503050406030204" pitchFamily="18" charset="0"/>
              </a:rPr>
              <a:t>2</a:t>
            </a:r>
            <a:r>
              <a:rPr lang="it-IT" sz="2000" dirty="0">
                <a:latin typeface="Cambria" panose="02040503050406030204" pitchFamily="18" charset="0"/>
              </a:rPr>
              <a:t> @ 10 meV</a:t>
            </a:r>
          </a:p>
          <a:p>
            <a:pPr algn="l"/>
            <a:r>
              <a:rPr lang="it-IT" sz="2000" dirty="0">
                <a:latin typeface="Cambria" panose="02040503050406030204" pitchFamily="18" charset="0"/>
              </a:rPr>
              <a:t>2·10</a:t>
            </a:r>
            <a:r>
              <a:rPr lang="it-IT" sz="2000" baseline="30000" dirty="0">
                <a:latin typeface="Cambria" panose="02040503050406030204" pitchFamily="18" charset="0"/>
              </a:rPr>
              <a:t>6</a:t>
            </a:r>
            <a:r>
              <a:rPr lang="it-IT" sz="2000" dirty="0">
                <a:latin typeface="Cambria" panose="02040503050406030204" pitchFamily="18" charset="0"/>
              </a:rPr>
              <a:t> n/s/cm</a:t>
            </a:r>
            <a:r>
              <a:rPr lang="it-IT" sz="2000" baseline="30000" dirty="0">
                <a:latin typeface="Cambria" panose="02040503050406030204" pitchFamily="18" charset="0"/>
              </a:rPr>
              <a:t>2</a:t>
            </a:r>
            <a:r>
              <a:rPr lang="it-IT" sz="2000" dirty="0">
                <a:latin typeface="Cambria" panose="02040503050406030204" pitchFamily="18" charset="0"/>
              </a:rPr>
              <a:t> @ 60 </a:t>
            </a:r>
            <a:r>
              <a:rPr lang="it-IT" sz="2000" dirty="0" smtClean="0">
                <a:latin typeface="Cambria" panose="02040503050406030204" pitchFamily="18" charset="0"/>
              </a:rPr>
              <a:t>meV</a:t>
            </a:r>
          </a:p>
          <a:p>
            <a:pPr algn="l"/>
            <a:endParaRPr lang="it-IT" sz="2000" dirty="0">
              <a:latin typeface="Cambria" panose="02040503050406030204" pitchFamily="18" charset="0"/>
            </a:endParaRP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Calculation method</a:t>
            </a:r>
            <a:r>
              <a:rPr lang="en-US" dirty="0" smtClean="0">
                <a:latin typeface="Cambria" panose="02040503050406030204" pitchFamily="18" charset="0"/>
              </a:rPr>
              <a:t>:</a:t>
            </a:r>
            <a:r>
              <a:rPr lang="it-IT" dirty="0" smtClean="0">
                <a:latin typeface="Cambria" panose="02040503050406030204" pitchFamily="18" charset="0"/>
              </a:rPr>
              <a:t> </a:t>
            </a:r>
          </a:p>
          <a:p>
            <a:pPr algn="l"/>
            <a:r>
              <a:rPr lang="it-IT" dirty="0" smtClean="0">
                <a:latin typeface="Cambria" panose="02040503050406030204" pitchFamily="18" charset="0"/>
              </a:rPr>
              <a:t>‘Vitess OT6’ x gain factors x B.T. Ratio x 2/5</a:t>
            </a:r>
            <a:endParaRPr lang="it-IT" dirty="0">
              <a:latin typeface="Cambria" panose="02040503050406030204" pitchFamily="18" charset="0"/>
            </a:endParaRPr>
          </a:p>
          <a:p>
            <a:pPr algn="l"/>
            <a:endParaRPr lang="it-IT" sz="2000" dirty="0" smtClean="0">
              <a:latin typeface="Cambria" panose="02040503050406030204" pitchFamily="18" charset="0"/>
            </a:endParaRP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High Resolution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3% el en resolution at Ei 100 meV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1% el en resolution at Ei 2 meV</a:t>
            </a:r>
          </a:p>
          <a:p>
            <a:pPr algn="l"/>
            <a:endParaRPr lang="it-IT" sz="2000" dirty="0" smtClean="0">
              <a:latin typeface="Cambria" panose="02040503050406030204" pitchFamily="18" charset="0"/>
            </a:endParaRP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++</a:t>
            </a:r>
            <a:r>
              <a:rPr lang="it-IT" sz="2000" dirty="0">
                <a:latin typeface="Cambria" panose="02040503050406030204" pitchFamily="18" charset="0"/>
              </a:rPr>
              <a:t>PA available on day 1</a:t>
            </a:r>
          </a:p>
          <a:p>
            <a:pPr algn="l"/>
            <a:endParaRPr lang="it-IT" sz="2000" dirty="0">
              <a:latin typeface="Cambria" panose="02040503050406030204" pitchFamily="18" charset="0"/>
            </a:endParaRP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50% detector coverage is </a:t>
            </a: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less critical for thermal neutrons</a:t>
            </a:r>
          </a:p>
          <a:p>
            <a:pPr algn="l"/>
            <a:endParaRPr lang="it-IT" sz="2000" dirty="0">
              <a:latin typeface="Cambria" panose="02040503050406030204" pitchFamily="18" charset="0"/>
            </a:endParaRPr>
          </a:p>
          <a:p>
            <a:pPr algn="l"/>
            <a:r>
              <a:rPr lang="it-IT" sz="2000" dirty="0" smtClean="0">
                <a:latin typeface="Cambria" panose="02040503050406030204" pitchFamily="18" charset="0"/>
              </a:rPr>
              <a:t>Butterfly 2 moderator is more critical for cold neutrons</a:t>
            </a:r>
          </a:p>
          <a:p>
            <a:pPr algn="l"/>
            <a:endParaRPr lang="it-IT" sz="2000" dirty="0" smtClean="0">
              <a:latin typeface="Cambria" panose="0204050305040603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089075" y="2289973"/>
            <a:ext cx="2610217" cy="3373547"/>
            <a:chOff x="1089075" y="2289973"/>
            <a:chExt cx="2610217" cy="3373547"/>
          </a:xfrm>
        </p:grpSpPr>
        <p:sp>
          <p:nvSpPr>
            <p:cNvPr id="7" name="Oval 6"/>
            <p:cNvSpPr/>
            <p:nvPr/>
          </p:nvSpPr>
          <p:spPr>
            <a:xfrm>
              <a:off x="1812255" y="304151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826655" y="507600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516800" y="228997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24000" y="507600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515120" y="2710441"/>
              <a:ext cx="72000" cy="7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524450" y="5334000"/>
              <a:ext cx="72000" cy="7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653200" y="299075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53200" y="488220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627292" y="403568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624446" y="315965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3623418" y="3159656"/>
              <a:ext cx="73028" cy="720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3623418" y="4035687"/>
              <a:ext cx="73028" cy="720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2653200" y="2983137"/>
              <a:ext cx="73028" cy="72000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2653200" y="4874583"/>
              <a:ext cx="73028" cy="72000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30866" y="5072720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mbria" panose="02040503050406030204" pitchFamily="18" charset="0"/>
                </a:rPr>
                <a:t>LET</a:t>
              </a:r>
              <a:endParaRPr lang="en-US" sz="1400" dirty="0">
                <a:latin typeface="Cambria" panose="0204050305040603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89075" y="5355743"/>
              <a:ext cx="597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mbria" panose="02040503050406030204" pitchFamily="18" charset="0"/>
                </a:rPr>
                <a:t>CNCS</a:t>
              </a:r>
              <a:endParaRPr lang="en-US" sz="1400" dirty="0">
                <a:latin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1006" y="4874583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mbria" panose="02040503050406030204" pitchFamily="18" charset="0"/>
                </a:rPr>
                <a:t>IN5</a:t>
              </a:r>
              <a:endParaRPr lang="en-US" sz="1400" dirty="0">
                <a:latin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67766" y="4904097"/>
              <a:ext cx="10643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mbria" panose="02040503050406030204" pitchFamily="18" charset="0"/>
                </a:rPr>
                <a:t>AMATERAS</a:t>
              </a:r>
              <a:endParaRPr lang="en-US" sz="1400" dirty="0">
                <a:latin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76315" y="3704904"/>
              <a:ext cx="1062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mbria" panose="02040503050406030204" pitchFamily="18" charset="0"/>
                </a:rPr>
                <a:t>4-SEASONS</a:t>
              </a:r>
              <a:endParaRPr lang="en-US" sz="1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1029" y="691230"/>
            <a:ext cx="400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mbria" panose="02040503050406030204" pitchFamily="18" charset="0"/>
              </a:rPr>
              <a:t>3</a:t>
            </a:r>
            <a:r>
              <a:rPr lang="en-US" sz="2000" dirty="0" smtClean="0">
                <a:latin typeface="Cambria" panose="02040503050406030204" pitchFamily="18" charset="0"/>
              </a:rPr>
              <a:t>x </a:t>
            </a:r>
            <a:r>
              <a:rPr lang="en-US" sz="2000" dirty="0" smtClean="0">
                <a:latin typeface="Cambria" panose="02040503050406030204" pitchFamily="18" charset="0"/>
              </a:rPr>
              <a:t>IN5 </a:t>
            </a:r>
            <a:r>
              <a:rPr lang="en-US" sz="2000" dirty="0" smtClean="0">
                <a:latin typeface="Cambria" panose="02040503050406030204" pitchFamily="18" charset="0"/>
              </a:rPr>
              <a:t>same </a:t>
            </a:r>
            <a:r>
              <a:rPr lang="en-US" sz="2000" dirty="0" err="1" smtClean="0">
                <a:latin typeface="Cambria" panose="02040503050406030204" pitchFamily="18" charset="0"/>
              </a:rPr>
              <a:t>config</a:t>
            </a:r>
            <a:r>
              <a:rPr lang="en-US" sz="2000" dirty="0" smtClean="0">
                <a:latin typeface="Cambria" panose="02040503050406030204" pitchFamily="18" charset="0"/>
              </a:rPr>
              <a:t>.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6x 4-SEASONS same </a:t>
            </a:r>
            <a:r>
              <a:rPr lang="en-US" sz="2000" dirty="0" err="1" smtClean="0">
                <a:latin typeface="Cambria" panose="02040503050406030204" pitchFamily="18" charset="0"/>
              </a:rPr>
              <a:t>config</a:t>
            </a:r>
            <a:r>
              <a:rPr lang="en-US" sz="2000" dirty="0" smtClean="0">
                <a:latin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8349" y="845118"/>
            <a:ext cx="1287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x</a:t>
            </a:r>
            <a:r>
              <a:rPr lang="en-US" sz="2000" dirty="0" smtClean="0">
                <a:latin typeface="Cambria" panose="02040503050406030204" pitchFamily="18" charset="0"/>
              </a:rPr>
              <a:t> RRM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1680" b="2162"/>
          <a:stretch/>
        </p:blipFill>
        <p:spPr bwMode="auto">
          <a:xfrm>
            <a:off x="76200" y="892314"/>
            <a:ext cx="4436083" cy="39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1676400" y="3997319"/>
            <a:ext cx="1440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>
            <a:spLocks noChangeAspect="1"/>
          </p:cNvSpPr>
          <p:nvPr/>
        </p:nvSpPr>
        <p:spPr>
          <a:xfrm>
            <a:off x="621984" y="1273170"/>
            <a:ext cx="2909088" cy="290908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838200" y="1489386"/>
            <a:ext cx="2476656" cy="2476656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76200" y="1417314"/>
            <a:ext cx="0" cy="26208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435252" y="1065497"/>
            <a:ext cx="3282552" cy="3282552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110281"/>
            <a:ext cx="3527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Cold-n energy</a:t>
            </a:r>
          </a:p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HR ( E , Q )</a:t>
            </a:r>
          </a:p>
          <a:p>
            <a:pPr algn="ctr"/>
            <a:r>
              <a:rPr lang="en-US" sz="2000" dirty="0">
                <a:latin typeface="Cambria" panose="02040503050406030204" pitchFamily="18" charset="0"/>
              </a:rPr>
              <a:t>4D </a:t>
            </a:r>
            <a:r>
              <a:rPr lang="en-US" sz="2000" dirty="0" smtClean="0">
                <a:latin typeface="Cambria" panose="02040503050406030204" pitchFamily="18" charset="0"/>
              </a:rPr>
              <a:t>INS</a:t>
            </a:r>
          </a:p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Spin correlations </a:t>
            </a:r>
          </a:p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Q-range is the limiting factor</a:t>
            </a:r>
          </a:p>
          <a:p>
            <a:pPr algn="ctr"/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4572000"/>
            <a:ext cx="2193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mbria" panose="02040503050406030204" pitchFamily="18" charset="0"/>
              </a:rPr>
              <a:t>Baker, Nat Phys (2012)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717" y="4482982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Cr</a:t>
            </a:r>
            <a:r>
              <a:rPr lang="en-US" baseline="-25000" dirty="0" smtClean="0">
                <a:latin typeface="Cambria" panose="02040503050406030204" pitchFamily="18" charset="0"/>
              </a:rPr>
              <a:t>8</a:t>
            </a:r>
            <a:r>
              <a:rPr lang="en-US" dirty="0" smtClean="0">
                <a:latin typeface="Cambria" panose="02040503050406030204" pitchFamily="18" charset="0"/>
              </a:rPr>
              <a:t> rings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52400"/>
            <a:ext cx="5403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Detection area vs scientific impact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-2533845" y="1449144"/>
            <a:ext cx="1980000" cy="1980000"/>
          </a:xfrm>
          <a:prstGeom prst="ellipse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20" name="Immagin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7" y="5638800"/>
            <a:ext cx="1330101" cy="648000"/>
          </a:xfrm>
          <a:prstGeom prst="rect">
            <a:avLst/>
          </a:prstGeom>
        </p:spPr>
      </p:pic>
      <p:pic>
        <p:nvPicPr>
          <p:cNvPr id="21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0" y="751386"/>
            <a:ext cx="2578572" cy="14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3275" y="2155978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</a:t>
            </a:r>
            <a:r>
              <a:rPr lang="en-US" dirty="0" smtClean="0">
                <a:latin typeface="Cambria" panose="02040503050406030204" pitchFamily="18" charset="0"/>
              </a:rPr>
              <a:t>aking </a:t>
            </a:r>
            <a:r>
              <a:rPr lang="en-US" dirty="0" err="1" smtClean="0">
                <a:latin typeface="Cambria" panose="02040503050406030204" pitchFamily="18" charset="0"/>
              </a:rPr>
              <a:t>qbits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mbria" panose="02040503050406030204" pitchFamily="18" charset="0"/>
              </a:rPr>
              <a:pPr/>
              <a:t>89</a:t>
            </a:fld>
            <a:endParaRPr lang="en-US">
              <a:latin typeface="Cambria" panose="02040503050406030204" pitchFamily="18" charset="0"/>
            </a:endParaRPr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826254"/>
              </p:ext>
            </p:extLst>
          </p:nvPr>
        </p:nvGraphicFramePr>
        <p:xfrm>
          <a:off x="4632270" y="2340644"/>
          <a:ext cx="4321919" cy="4423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10400" y="990600"/>
            <a:ext cx="18288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IN5 equivalent resolution at longer wavelength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2" grpId="0"/>
      <p:bldP spid="16" grpId="0"/>
      <p:bldP spid="17" grpId="0"/>
      <p:bldP spid="19" grpId="0" animBg="1"/>
      <p:bldP spid="19" grpId="1" animBg="1"/>
      <p:bldP spid="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-3048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INS close to forward direction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3450" y="2469939"/>
            <a:ext cx="4752528" cy="66172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Calibri"/>
              </a:rPr>
              <a:t>collective coherent</a:t>
            </a:r>
          </a:p>
          <a:p>
            <a:pPr algn="l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Calibri"/>
              </a:rPr>
              <a:t>excitations in glasses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14638" y="3657600"/>
            <a:ext cx="4879958" cy="3743996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48254"/>
            <a:ext cx="1458665" cy="159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"/>
          <p:cNvSpPr txBox="1"/>
          <p:nvPr/>
        </p:nvSpPr>
        <p:spPr>
          <a:xfrm>
            <a:off x="381000" y="3267437"/>
            <a:ext cx="25587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>
                <a:latin typeface="Cambria" panose="02040503050406030204" pitchFamily="18" charset="0"/>
              </a:rPr>
              <a:t>Zanatta et al.,</a:t>
            </a:r>
          </a:p>
          <a:p>
            <a:pPr algn="l"/>
            <a:r>
              <a:rPr lang="de-DE" sz="1100" dirty="0">
                <a:latin typeface="Cambria" panose="02040503050406030204" pitchFamily="18" charset="0"/>
              </a:rPr>
              <a:t>J. Phys. Chem. </a:t>
            </a:r>
            <a:r>
              <a:rPr lang="de-DE" sz="1100" dirty="0" err="1">
                <a:latin typeface="Cambria" panose="02040503050406030204" pitchFamily="18" charset="0"/>
              </a:rPr>
              <a:t>Lett</a:t>
            </a:r>
            <a:r>
              <a:rPr lang="de-DE" sz="1100" dirty="0">
                <a:latin typeface="Cambria" panose="02040503050406030204" pitchFamily="18" charset="0"/>
              </a:rPr>
              <a:t>. 2013, 4, 1143−1147</a:t>
            </a:r>
            <a:endParaRPr lang="it-IT" sz="1100" dirty="0"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247" y="482085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Tof-Tof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466" y="556731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Cambria" panose="02040503050406030204" pitchFamily="18" charset="0"/>
              </a:rPr>
              <a:t>BRISP</a:t>
            </a:r>
            <a:endParaRPr lang="en-US" dirty="0">
              <a:solidFill>
                <a:srgbClr val="0000CC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75" y="609600"/>
            <a:ext cx="4556709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698" y="2067580"/>
            <a:ext cx="4422507" cy="33165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8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2994" y="-1463"/>
            <a:ext cx="2646302" cy="3565308"/>
            <a:chOff x="230018" y="67545"/>
            <a:chExt cx="2646302" cy="3565308"/>
          </a:xfrm>
        </p:grpSpPr>
        <p:sp>
          <p:nvSpPr>
            <p:cNvPr id="67" name="TextBox 66"/>
            <p:cNvSpPr txBox="1"/>
            <p:nvPr/>
          </p:nvSpPr>
          <p:spPr>
            <a:xfrm>
              <a:off x="264522" y="93423"/>
              <a:ext cx="382137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TOPOLOGY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0018" y="67545"/>
              <a:ext cx="26463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T-REX first day  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1162" y="2529135"/>
            <a:ext cx="6218164" cy="4266053"/>
            <a:chOff x="227313" y="2524246"/>
            <a:chExt cx="6218164" cy="4266053"/>
          </a:xfrm>
        </p:grpSpPr>
        <p:sp>
          <p:nvSpPr>
            <p:cNvPr id="39" name="Block Arc 38"/>
            <p:cNvSpPr/>
            <p:nvPr/>
          </p:nvSpPr>
          <p:spPr>
            <a:xfrm rot="7358444">
              <a:off x="999360" y="2649601"/>
              <a:ext cx="3600000" cy="3600000"/>
            </a:xfrm>
            <a:prstGeom prst="blockArc">
              <a:avLst>
                <a:gd name="adj1" fmla="val 8803725"/>
                <a:gd name="adj2" fmla="val 16189874"/>
                <a:gd name="adj3" fmla="val 2618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 rot="14622485">
              <a:off x="999361" y="2643664"/>
              <a:ext cx="3600000" cy="3600000"/>
            </a:xfrm>
            <a:prstGeom prst="blockArc">
              <a:avLst>
                <a:gd name="adj1" fmla="val 8803725"/>
                <a:gd name="adj2" fmla="val 16189874"/>
                <a:gd name="adj3" fmla="val 26187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27313" y="2524246"/>
              <a:ext cx="6218164" cy="4266053"/>
              <a:chOff x="227313" y="2524246"/>
              <a:chExt cx="6218164" cy="4266053"/>
            </a:xfrm>
          </p:grpSpPr>
          <p:sp>
            <p:nvSpPr>
              <p:cNvPr id="42" name="Block Arc 41"/>
              <p:cNvSpPr/>
              <p:nvPr/>
            </p:nvSpPr>
            <p:spPr>
              <a:xfrm>
                <a:off x="999361" y="2643664"/>
                <a:ext cx="3600000" cy="3600000"/>
              </a:xfrm>
              <a:prstGeom prst="blockArc">
                <a:avLst>
                  <a:gd name="adj1" fmla="val 8871516"/>
                  <a:gd name="adj2" fmla="val 16189874"/>
                  <a:gd name="adj3" fmla="val 2618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913762" y="3558064"/>
                <a:ext cx="1752600" cy="1752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de-DE" sz="2800" dirty="0" smtClean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Topology</a:t>
                </a:r>
                <a:endParaRPr lang="en-US" sz="28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95069" y="5215764"/>
                <a:ext cx="2989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Condensed Matter</a:t>
                </a:r>
                <a:endParaRPr lang="en-US" sz="28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027972" y="3606895"/>
                <a:ext cx="2844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dirty="0" smtClean="0">
                    <a:latin typeface="Cambria" panose="02040503050406030204" pitchFamily="18" charset="0"/>
                  </a:rPr>
                  <a:t>Materials Science</a:t>
                </a:r>
                <a:endParaRPr lang="en-US" sz="280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12318" y="3170577"/>
                <a:ext cx="19788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dirty="0" smtClean="0">
                    <a:latin typeface="Cambria" panose="02040503050406030204" pitchFamily="18" charset="0"/>
                  </a:rPr>
                  <a:t>Life Science</a:t>
                </a:r>
                <a:endParaRPr lang="en-US" sz="280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245447" y="6143968"/>
                <a:ext cx="23539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>
                    <a:latin typeface="Cambria" panose="02040503050406030204" pitchFamily="18" charset="0"/>
                  </a:rPr>
                  <a:t>Superconductors</a:t>
                </a:r>
              </a:p>
              <a:p>
                <a:pPr algn="ctr"/>
                <a:r>
                  <a:rPr lang="de-DE" dirty="0" smtClean="0">
                    <a:latin typeface="Cambria" panose="02040503050406030204" pitchFamily="18" charset="0"/>
                  </a:rPr>
                  <a:t>Insulators transitions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6151" y="6126916"/>
                <a:ext cx="1909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Higgs Mechanism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594184" y="5738984"/>
                <a:ext cx="2851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Quantum phase transitions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106141" y="5031098"/>
                <a:ext cx="2208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Formation of defects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92499" y="5679996"/>
                <a:ext cx="9772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latin typeface="Cambria" panose="02040503050406030204" pitchFamily="18" charset="0"/>
                  </a:rPr>
                  <a:t>C</a:t>
                </a:r>
                <a:r>
                  <a:rPr lang="de-DE" dirty="0" smtClean="0">
                    <a:latin typeface="Cambria" panose="02040503050406030204" pitchFamily="18" charset="0"/>
                  </a:rPr>
                  <a:t>rystals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122501" y="4239578"/>
                <a:ext cx="1799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Ion-conductivity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391563" y="2896990"/>
                <a:ext cx="17185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>
                    <a:latin typeface="Cambria" panose="02040503050406030204" pitchFamily="18" charset="0"/>
                  </a:rPr>
                  <a:t>n</a:t>
                </a:r>
                <a:r>
                  <a:rPr lang="de-DE" dirty="0" smtClean="0">
                    <a:latin typeface="Cambria" panose="02040503050406030204" pitchFamily="18" charset="0"/>
                  </a:rPr>
                  <a:t>anostructured</a:t>
                </a:r>
              </a:p>
              <a:p>
                <a:pPr algn="ctr"/>
                <a:r>
                  <a:rPr lang="de-DE" dirty="0" smtClean="0">
                    <a:latin typeface="Cambria" panose="02040503050406030204" pitchFamily="18" charset="0"/>
                  </a:rPr>
                  <a:t>materials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50837" y="5387512"/>
                <a:ext cx="1563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Entanglement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7818" y="2524246"/>
                <a:ext cx="18383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Human telomere</a:t>
                </a:r>
              </a:p>
              <a:p>
                <a:pPr algn="ctr"/>
                <a:r>
                  <a:rPr lang="de-DE" dirty="0" smtClean="0">
                    <a:latin typeface="Cambria" panose="02040503050406030204" pitchFamily="18" charset="0"/>
                  </a:rPr>
                  <a:t>sequences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06871" y="3736717"/>
                <a:ext cx="15187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DNA, RNA </a:t>
                </a:r>
              </a:p>
              <a:p>
                <a:r>
                  <a:rPr lang="de-DE" dirty="0" smtClean="0">
                    <a:latin typeface="Cambria" panose="02040503050406030204" pitchFamily="18" charset="0"/>
                  </a:rPr>
                  <a:t>conformation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771274" y="2527658"/>
                <a:ext cx="11097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polymers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7313" y="4424244"/>
                <a:ext cx="125162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Oriented </a:t>
                </a:r>
              </a:p>
              <a:p>
                <a:r>
                  <a:rPr lang="de-DE" dirty="0" smtClean="0">
                    <a:latin typeface="Cambria" panose="02040503050406030204" pitchFamily="18" charset="0"/>
                  </a:rPr>
                  <a:t>Crystals </a:t>
                </a:r>
              </a:p>
              <a:p>
                <a:r>
                  <a:rPr lang="de-DE" dirty="0" smtClean="0">
                    <a:latin typeface="Cambria" panose="02040503050406030204" pitchFamily="18" charset="0"/>
                  </a:rPr>
                  <a:t>of proteins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046206" y="4661766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" panose="02040503050406030204" pitchFamily="18" charset="0"/>
                  </a:rPr>
                  <a:t>thermoelectrics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</p:grpSp>
      </p:grpSp>
      <p:pic>
        <p:nvPicPr>
          <p:cNvPr id="60" name="Picture 59" descr="PhysRevB.91.144414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9254" r="64721" b="41102"/>
          <a:stretch/>
        </p:blipFill>
        <p:spPr>
          <a:xfrm>
            <a:off x="7366803" y="3453374"/>
            <a:ext cx="1412488" cy="3404626"/>
          </a:xfrm>
          <a:prstGeom prst="rect">
            <a:avLst/>
          </a:prstGeom>
        </p:spPr>
      </p:pic>
      <p:pic>
        <p:nvPicPr>
          <p:cNvPr id="61" name="Picture 60" descr="PhysRevB.91.144414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8401" r="51603" b="64047"/>
          <a:stretch/>
        </p:blipFill>
        <p:spPr>
          <a:xfrm>
            <a:off x="3393361" y="329155"/>
            <a:ext cx="2412000" cy="217650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219239" y="1585612"/>
            <a:ext cx="22550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mbria" panose="02040503050406030204" pitchFamily="18" charset="0"/>
              </a:rPr>
              <a:t>Inter-chain interactions</a:t>
            </a:r>
          </a:p>
          <a:p>
            <a:r>
              <a:rPr lang="en-US" sz="1600" dirty="0" smtClean="0">
                <a:latin typeface="Cambria" panose="02040503050406030204" pitchFamily="18" charset="0"/>
              </a:rPr>
              <a:t>Low neutron energy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04988" y="6267467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K. </a:t>
            </a:r>
            <a:r>
              <a:rPr lang="en-US" sz="1400" dirty="0" err="1" smtClean="0">
                <a:latin typeface="Cambria" panose="02040503050406030204" pitchFamily="18" charset="0"/>
              </a:rPr>
              <a:t>Bera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r>
              <a:rPr lang="en-US" sz="1400" i="1" dirty="0" smtClean="0">
                <a:latin typeface="Cambria" panose="02040503050406030204" pitchFamily="18" charset="0"/>
              </a:rPr>
              <a:t>et al.</a:t>
            </a:r>
            <a:r>
              <a:rPr lang="en-US" sz="1400" dirty="0" smtClean="0">
                <a:latin typeface="Cambria" panose="02040503050406030204" pitchFamily="18" charset="0"/>
              </a:rPr>
              <a:t>, </a:t>
            </a:r>
            <a:endParaRPr lang="en-US" sz="1400" dirty="0">
              <a:latin typeface="Cambria" panose="02040503050406030204" pitchFamily="18" charset="0"/>
            </a:endParaRPr>
          </a:p>
          <a:p>
            <a:r>
              <a:rPr lang="en-US" sz="1400" dirty="0" smtClean="0">
                <a:latin typeface="Cambria" panose="02040503050406030204" pitchFamily="18" charset="0"/>
              </a:rPr>
              <a:t>PRB </a:t>
            </a:r>
            <a:r>
              <a:rPr lang="en-US" sz="1400" b="1" dirty="0" smtClean="0">
                <a:latin typeface="Cambria" panose="02040503050406030204" pitchFamily="18" charset="0"/>
              </a:rPr>
              <a:t>91</a:t>
            </a:r>
            <a:r>
              <a:rPr lang="en-US" sz="1400" dirty="0" smtClean="0">
                <a:latin typeface="Cambria" panose="02040503050406030204" pitchFamily="18" charset="0"/>
              </a:rPr>
              <a:t>, 144414</a:t>
            </a:r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65" name="Picture 4" descr="haldane1.jpg (103995 bytes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83" y="762000"/>
            <a:ext cx="289044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5921583" y="194616"/>
            <a:ext cx="289044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Highlight: Haldane chains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using Multiple energy scales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39090" y="2980251"/>
            <a:ext cx="230941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mbria" panose="02040503050406030204" pitchFamily="18" charset="0"/>
              </a:rPr>
              <a:t>Intra-chain interactions:</a:t>
            </a:r>
          </a:p>
          <a:p>
            <a:r>
              <a:rPr lang="de-DE" sz="1600" dirty="0" smtClean="0">
                <a:latin typeface="Cambria" panose="02040503050406030204" pitchFamily="18" charset="0"/>
              </a:rPr>
              <a:t>High neutron energy</a:t>
            </a:r>
            <a:endParaRPr 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4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 animBg="1"/>
      <p:bldP spid="6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67000"/>
            <a:ext cx="7886700" cy="1676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More Questions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about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Preliminary System Description?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C08-FDE1-1645-B049-144CAF695F4F}" type="slidenum">
              <a:rPr lang="de-DE" smtClean="0"/>
              <a:pPr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9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53" r="4545" b="3918"/>
          <a:stretch/>
        </p:blipFill>
        <p:spPr>
          <a:xfrm>
            <a:off x="304800" y="-49212"/>
            <a:ext cx="8360262" cy="67369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92</a:t>
            </a:fld>
            <a:endParaRPr lang="de-DE"/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1" y="-49212"/>
            <a:ext cx="9143999" cy="8112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T-REX life cycle</a:t>
            </a:r>
            <a:endParaRPr lang="en-US" sz="2800" b="0" kern="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6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93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98"/>
          <a:stretch/>
        </p:blipFill>
        <p:spPr>
          <a:xfrm>
            <a:off x="-6324600" y="762000"/>
            <a:ext cx="16134157" cy="5547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638800" y="4648200"/>
            <a:ext cx="533400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1" y="-49212"/>
            <a:ext cx="9143999" cy="8112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T-REX schedule available (MS project format)</a:t>
            </a:r>
            <a:endParaRPr lang="en-US" sz="2800" b="0" kern="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72200" y="5486400"/>
            <a:ext cx="533400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4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45"/>
          <a:stretch/>
        </p:blipFill>
        <p:spPr>
          <a:xfrm>
            <a:off x="2569799" y="1600200"/>
            <a:ext cx="6434130" cy="48344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81000" cy="365125"/>
          </a:xfrm>
          <a:solidFill>
            <a:schemeClr val="bg1"/>
          </a:solidFill>
        </p:spPr>
        <p:txBody>
          <a:bodyPr/>
          <a:lstStyle/>
          <a:p>
            <a:fld id="{67270C08-FDE1-1645-B049-144CAF695F4F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" y="-49212"/>
            <a:ext cx="9143999" cy="8112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Tailoring installation to access plan </a:t>
            </a:r>
            <a:endParaRPr lang="en-US" sz="2800" b="0" kern="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" y="1143000"/>
            <a:ext cx="29409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Inserts to be installed Mar-’19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E01 - access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Apr-’19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In bunker 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Nov ‘19-May ’20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From cave 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back towards bunker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95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200" y="622113"/>
            <a:ext cx="14157063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-228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dirty="0" smtClean="0">
                <a:solidFill>
                  <a:schemeClr val="tx2"/>
                </a:solidFill>
                <a:latin typeface="Cambria" panose="02040503050406030204" pitchFamily="18" charset="0"/>
              </a:rPr>
              <a:t>Critical dates/MS of T-REX project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714594"/>
            <a:ext cx="7772400" cy="5919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dirty="0" smtClean="0">
                <a:latin typeface="Cambria" panose="02040503050406030204" pitchFamily="18" charset="0"/>
              </a:rPr>
              <a:t>Detector </a:t>
            </a:r>
            <a:r>
              <a:rPr lang="en-GB" dirty="0">
                <a:latin typeface="Cambria" panose="02040503050406030204" pitchFamily="18" charset="0"/>
              </a:rPr>
              <a:t>Vessel    -- Early procurement </a:t>
            </a:r>
            <a:r>
              <a:rPr lang="en-GB" dirty="0" smtClean="0">
                <a:latin typeface="Cambria" panose="02040503050406030204" pitchFamily="18" charset="0"/>
              </a:rPr>
              <a:t>necessary --</a:t>
            </a: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Q2/2017  Preliminary </a:t>
            </a:r>
            <a:r>
              <a:rPr lang="en-GB" dirty="0">
                <a:latin typeface="Cambria" panose="02040503050406030204" pitchFamily="18" charset="0"/>
              </a:rPr>
              <a:t>Engineering design and interfaces </a:t>
            </a:r>
            <a:endParaRPr lang="en-GB" dirty="0" smtClean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Cambria" panose="02040503050406030204" pitchFamily="18" charset="0"/>
              </a:rPr>
              <a:t>Q3/2017</a:t>
            </a:r>
            <a:r>
              <a:rPr lang="en-GB" dirty="0" smtClean="0">
                <a:latin typeface="Cambria" panose="02040503050406030204" pitchFamily="18" charset="0"/>
              </a:rPr>
              <a:t>  Final </a:t>
            </a:r>
            <a:r>
              <a:rPr lang="en-GB" dirty="0">
                <a:latin typeface="Cambria" panose="02040503050406030204" pitchFamily="18" charset="0"/>
              </a:rPr>
              <a:t>design </a:t>
            </a:r>
            <a:r>
              <a:rPr lang="en-GB" dirty="0" smtClean="0">
                <a:latin typeface="Cambria" panose="02040503050406030204" pitchFamily="18" charset="0"/>
              </a:rPr>
              <a:t> (WPS progress MS 6 Mar-18)</a:t>
            </a:r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Cambria" panose="02040503050406030204" pitchFamily="18" charset="0"/>
              </a:rPr>
              <a:t>Q2/2019</a:t>
            </a:r>
            <a:r>
              <a:rPr lang="en-GB" dirty="0" smtClean="0">
                <a:latin typeface="Cambria" panose="02040503050406030204" pitchFamily="18" charset="0"/>
              </a:rPr>
              <a:t>  Delivery at ESS (WPS </a:t>
            </a:r>
            <a:r>
              <a:rPr lang="en-GB" dirty="0">
                <a:latin typeface="Cambria" panose="02040503050406030204" pitchFamily="18" charset="0"/>
              </a:rPr>
              <a:t>progress MS </a:t>
            </a:r>
            <a:r>
              <a:rPr lang="en-GB" dirty="0" smtClean="0">
                <a:latin typeface="Cambria" panose="02040503050406030204" pitchFamily="18" charset="0"/>
              </a:rPr>
              <a:t>17 Apr-20)</a:t>
            </a: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Q4/2019  Commissioning </a:t>
            </a:r>
          </a:p>
          <a:p>
            <a:pPr algn="l"/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Detectors   -- Early procurement? --</a:t>
            </a: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Q2/2017  MG prototype available for tests</a:t>
            </a:r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Q1/2018  engineering design</a:t>
            </a:r>
          </a:p>
          <a:p>
            <a:pPr algn="l"/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>
                <a:latin typeface="Cambria" panose="02040503050406030204" pitchFamily="18" charset="0"/>
              </a:rPr>
              <a:t>Choppers </a:t>
            </a:r>
            <a:r>
              <a:rPr lang="en-GB" dirty="0" smtClean="0">
                <a:latin typeface="Cambria" panose="02040503050406030204" pitchFamily="18" charset="0"/>
              </a:rPr>
              <a:t>  -- </a:t>
            </a:r>
            <a:r>
              <a:rPr lang="en-GB" dirty="0">
                <a:latin typeface="Cambria" panose="02040503050406030204" pitchFamily="18" charset="0"/>
              </a:rPr>
              <a:t>Early </a:t>
            </a:r>
            <a:r>
              <a:rPr lang="en-GB" dirty="0" smtClean="0">
                <a:latin typeface="Cambria" panose="02040503050406030204" pitchFamily="18" charset="0"/>
              </a:rPr>
              <a:t>procurement advised --</a:t>
            </a:r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Q1/2018  engineering design</a:t>
            </a: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Q1/2018  contract </a:t>
            </a:r>
            <a:r>
              <a:rPr lang="en-GB" dirty="0">
                <a:latin typeface="Cambria" panose="02040503050406030204" pitchFamily="18" charset="0"/>
              </a:rPr>
              <a:t>signed </a:t>
            </a:r>
            <a:endParaRPr lang="en-GB" dirty="0" smtClean="0">
              <a:latin typeface="Cambria" panose="02040503050406030204" pitchFamily="18" charset="0"/>
            </a:endParaRPr>
          </a:p>
          <a:p>
            <a:pPr algn="l"/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Neutron Optics inside </a:t>
            </a:r>
            <a:r>
              <a:rPr lang="en-GB" dirty="0">
                <a:latin typeface="Cambria" panose="02040503050406030204" pitchFamily="18" charset="0"/>
              </a:rPr>
              <a:t>bunker -- Early </a:t>
            </a:r>
            <a:r>
              <a:rPr lang="en-GB" dirty="0" smtClean="0">
                <a:latin typeface="Cambria" panose="02040503050406030204" pitchFamily="18" charset="0"/>
              </a:rPr>
              <a:t>procurement under consideration </a:t>
            </a:r>
            <a:r>
              <a:rPr lang="en-GB" dirty="0">
                <a:latin typeface="Cambria" panose="02040503050406030204" pitchFamily="18" charset="0"/>
              </a:rPr>
              <a:t>--</a:t>
            </a:r>
            <a:endParaRPr lang="en-GB" dirty="0" smtClean="0">
              <a:latin typeface="Cambria" panose="02040503050406030204" pitchFamily="18" charset="0"/>
            </a:endParaRPr>
          </a:p>
          <a:p>
            <a:pPr algn="l"/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Q4/2017  engineering design</a:t>
            </a:r>
          </a:p>
          <a:p>
            <a:pPr algn="l"/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Q2/2018  contract signed</a:t>
            </a:r>
          </a:p>
          <a:p>
            <a:pPr algn="l"/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Neutron Optics  outside bunker &amp; Shielding</a:t>
            </a:r>
            <a:endParaRPr lang="en-GB" dirty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Q2/2018  engineering </a:t>
            </a:r>
            <a:r>
              <a:rPr lang="en-GB" dirty="0">
                <a:latin typeface="Cambria" panose="02040503050406030204" pitchFamily="18" charset="0"/>
              </a:rPr>
              <a:t>design </a:t>
            </a:r>
            <a:endParaRPr lang="en-GB" dirty="0" smtClean="0">
              <a:latin typeface="Cambria" panose="02040503050406030204" pitchFamily="18" charset="0"/>
            </a:endParaRPr>
          </a:p>
          <a:p>
            <a:pPr algn="l"/>
            <a:r>
              <a:rPr lang="en-GB" dirty="0" smtClean="0">
                <a:latin typeface="Cambria" panose="02040503050406030204" pitchFamily="18" charset="0"/>
              </a:rPr>
              <a:t>	Q4/2018  contract signed</a:t>
            </a:r>
          </a:p>
        </p:txBody>
      </p:sp>
    </p:spTree>
    <p:extLst>
      <p:ext uri="{BB962C8B-B14F-4D97-AF65-F5344CB8AC3E}">
        <p14:creationId xmlns:p14="http://schemas.microsoft.com/office/powerpoint/2010/main" val="2923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8200"/>
            <a:ext cx="3976688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nhaltsplatzhalter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838200"/>
            <a:ext cx="412908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Inhaltsplatzhalter 12"/>
          <p:cNvGraphicFramePr>
            <a:graphicFrameLocks/>
          </p:cNvGraphicFramePr>
          <p:nvPr>
            <p:extLst/>
          </p:nvPr>
        </p:nvGraphicFramePr>
        <p:xfrm>
          <a:off x="240189" y="3949065"/>
          <a:ext cx="8074026" cy="2773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1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1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5261">
                <a:tc>
                  <a:txBody>
                    <a:bodyPr/>
                    <a:lstStyle/>
                    <a:p>
                      <a:pPr algn="ctr"/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 -REX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TOPAS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Material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Stainless</a:t>
                      </a:r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000" dirty="0" err="1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steel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Stainless</a:t>
                      </a:r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000" dirty="0" err="1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steel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Vacuum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&lt; 10</a:t>
                      </a:r>
                      <a:r>
                        <a:rPr lang="de-DE" sz="2000" baseline="30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-5</a:t>
                      </a:r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mbar 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&lt; 10</a:t>
                      </a:r>
                      <a:r>
                        <a:rPr lang="de-DE" sz="2000" baseline="30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-5</a:t>
                      </a:r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mbar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Height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3250 mm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3200 mm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Diameter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8500 mm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6500 mm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Volume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85 m</a:t>
                      </a:r>
                      <a:r>
                        <a:rPr lang="de-DE" sz="2000" baseline="30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de-DE" sz="2000" baseline="30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75 m</a:t>
                      </a:r>
                      <a:r>
                        <a:rPr lang="de-DE" sz="2000" baseline="30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de-DE" sz="2000" baseline="30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Horizontal det.</a:t>
                      </a:r>
                      <a:r>
                        <a:rPr lang="de-DE" sz="2000" baseline="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00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angles</a:t>
                      </a:r>
                      <a:endParaRPr lang="de-DE" sz="200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aseline="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-36°- 144°</a:t>
                      </a:r>
                      <a:endParaRPr lang="de-DE" sz="2000" baseline="0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aseline="0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-30° - 140°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0" y="0"/>
            <a:ext cx="7293610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charset="0"/>
              </a:rPr>
              <a:t>Detector Vessel : Schedule &amp; Experience</a:t>
            </a:r>
          </a:p>
        </p:txBody>
      </p:sp>
    </p:spTree>
    <p:extLst>
      <p:ext uri="{BB962C8B-B14F-4D97-AF65-F5344CB8AC3E}">
        <p14:creationId xmlns:p14="http://schemas.microsoft.com/office/powerpoint/2010/main" val="3137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98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75"/>
          <a:stretch/>
        </p:blipFill>
        <p:spPr>
          <a:xfrm>
            <a:off x="-9144000" y="566195"/>
            <a:ext cx="16230600" cy="54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5533" y="6013590"/>
            <a:ext cx="3327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Vessel delivered 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6 months later at the earliest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6356"/>
            <a:ext cx="8569325" cy="9342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Timeline Detector Vessel – </a:t>
            </a:r>
            <a:b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scenario 1 manufacturing at FZJ</a:t>
            </a:r>
            <a:endParaRPr lang="en-US" sz="2800" b="0" kern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743200" y="1791693"/>
            <a:ext cx="0" cy="42873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0" y="6106702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Access to E01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52800" y="5001491"/>
            <a:ext cx="0" cy="10775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8" y="152400"/>
            <a:ext cx="8569325" cy="64928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Timeline Detector Vessel –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scenario 2 external procurement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99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6500" y="1621402"/>
            <a:ext cx="13079675" cy="407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841429"/>
            <a:ext cx="6096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charset="0"/>
                <a:ea typeface="Cambria" charset="0"/>
                <a:cs typeface="Cambria" charset="0"/>
              </a:rPr>
              <a:t>N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eed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for early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procurement independent from scenarios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54412</TotalTime>
  <Words>4571</Words>
  <Application>Microsoft Macintosh PowerPoint</Application>
  <PresentationFormat>On-screen Show (4:3)</PresentationFormat>
  <Paragraphs>1491</Paragraphs>
  <Slides>121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6" baseType="lpstr">
      <vt:lpstr>ArialMT</vt:lpstr>
      <vt:lpstr>Calibri</vt:lpstr>
      <vt:lpstr>Calibri Light</vt:lpstr>
      <vt:lpstr>Cambria</vt:lpstr>
      <vt:lpstr>Helvetica</vt:lpstr>
      <vt:lpstr>ＭＳ Ｐゴシック</vt:lpstr>
      <vt:lpstr>msgothic</vt:lpstr>
      <vt:lpstr>Segoe UI</vt:lpstr>
      <vt:lpstr>Symbol</vt:lpstr>
      <vt:lpstr>Tahoma</vt:lpstr>
      <vt:lpstr>Times</vt:lpstr>
      <vt:lpstr>Times New Roman</vt:lpstr>
      <vt:lpstr>Wingdings</vt:lpstr>
      <vt:lpstr>Arial</vt:lpstr>
      <vt:lpstr>Office Theme</vt:lpstr>
      <vt:lpstr>T-REX Toll Gate 2 Time-of-flight Reciprocal space EXplorer</vt:lpstr>
      <vt:lpstr>PowerPoint Presentation</vt:lpstr>
      <vt:lpstr>PowerPoint Presentation</vt:lpstr>
      <vt:lpstr>Order at high temperature High energy excitations</vt:lpstr>
      <vt:lpstr>Functional Materials: Multiferroics</vt:lpstr>
      <vt:lpstr>PowerPoint Presentation</vt:lpstr>
      <vt:lpstr>PowerPoint Presentation</vt:lpstr>
      <vt:lpstr>Soft Matter &amp; Life Science</vt:lpstr>
      <vt:lpstr>PowerPoint Presentation</vt:lpstr>
      <vt:lpstr>T-REX “Full scope” Science Cloud</vt:lpstr>
      <vt:lpstr>“Project scope” agreed at SSM</vt:lpstr>
      <vt:lpstr>Project scope vs Full scope as agreed at SSM</vt:lpstr>
      <vt:lpstr>T-REX layout project scope</vt:lpstr>
      <vt:lpstr>T-REX Product Breakdown Structure</vt:lpstr>
      <vt:lpstr>PBS – a few more details</vt:lpstr>
      <vt:lpstr>PBS – a few more details</vt:lpstr>
      <vt:lpstr>PowerPoint Presentation</vt:lpstr>
      <vt:lpstr>PowerPoint Presentation</vt:lpstr>
      <vt:lpstr>PowerPoint Presentation</vt:lpstr>
      <vt:lpstr>Budget</vt:lpstr>
      <vt:lpstr>PowerPoint Presentation</vt:lpstr>
      <vt:lpstr>PowerPoint Presentation</vt:lpstr>
      <vt:lpstr>More Questions  about ConOps and IOSP (Staging Plan) ?</vt:lpstr>
      <vt:lpstr>PowerPoint Presentation</vt:lpstr>
      <vt:lpstr>S/N requirement (not in SysReq doc)</vt:lpstr>
      <vt:lpstr>PowerPoint Presentation</vt:lpstr>
      <vt:lpstr>PowerPoint Presentation</vt:lpstr>
      <vt:lpstr>PowerPoint Presentation</vt:lpstr>
      <vt:lpstr>PowerPoint Presentation</vt:lpstr>
      <vt:lpstr>High Level Scientific Requirements </vt:lpstr>
      <vt:lpstr>More Questions  about System Requirements Doc?</vt:lpstr>
      <vt:lpstr>PowerPoint Presentation</vt:lpstr>
      <vt:lpstr>Neighbours E01</vt:lpstr>
      <vt:lpstr>Shielding footprint D03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shutter system</vt:lpstr>
      <vt:lpstr>Light shutter system</vt:lpstr>
      <vt:lpstr>Neighbours inside bunker</vt:lpstr>
      <vt:lpstr>T0 chopper (not in project scope)</vt:lpstr>
      <vt:lpstr>Heavy shutter inside bunker</vt:lpstr>
      <vt:lpstr>Bunker feed-thru</vt:lpstr>
      <vt:lpstr>BW choppers + shielding D03</vt:lpstr>
      <vt:lpstr>PowerPoint Presentation</vt:lpstr>
      <vt:lpstr>3D view of T-REX in E01</vt:lpstr>
      <vt:lpstr>T-REX (view from E01 – without exp. cave)</vt:lpstr>
      <vt:lpstr>Around the sample area</vt:lpstr>
      <vt:lpstr>PBS – a few more details (a remind of slides 15-16)</vt:lpstr>
      <vt:lpstr>PowerPoint Presentation</vt:lpstr>
      <vt:lpstr>PowerPoint Presentation</vt:lpstr>
      <vt:lpstr>Brilliance transfer (Vitess calculations) from “Report on Neutron Optics”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Choppers Group Review</vt:lpstr>
      <vt:lpstr>FAN chopper enables QENS @ ps</vt:lpstr>
      <vt:lpstr> First tests at LET @ ISIS</vt:lpstr>
      <vt:lpstr>Primary beam collimators</vt:lpstr>
      <vt:lpstr>Beam shaping slits</vt:lpstr>
      <vt:lpstr>PowerPoint Presentation</vt:lpstr>
      <vt:lpstr>Guide field  </vt:lpstr>
      <vt:lpstr>Exchange Unit  Neutron Guide / Polarizer</vt:lpstr>
      <vt:lpstr>PowerPoint Presentation</vt:lpstr>
      <vt:lpstr>PowerPoint Presentation</vt:lpstr>
      <vt:lpstr>MAGIC PASTIS</vt:lpstr>
      <vt:lpstr>Load Lock system / sample change</vt:lpstr>
      <vt:lpstr>Neutron Beam Monitors</vt:lpstr>
      <vt:lpstr>Shielding outside the bunker</vt:lpstr>
      <vt:lpstr>Shielding Experimental Cave</vt:lpstr>
      <vt:lpstr>From IKON12 – M. Arai</vt:lpstr>
      <vt:lpstr>From IKON12 – M. Arai</vt:lpstr>
      <vt:lpstr>PowerPoint Presentation</vt:lpstr>
      <vt:lpstr>PowerPoint Presentation</vt:lpstr>
      <vt:lpstr>PowerPoint Presentation</vt:lpstr>
      <vt:lpstr>Vacuum system for Detector Vessel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Get-lost tube / Beam stop</vt:lpstr>
      <vt:lpstr>PowerPoint Presentation</vt:lpstr>
      <vt:lpstr>Performance @2MW</vt:lpstr>
      <vt:lpstr>PowerPoint Presentation</vt:lpstr>
      <vt:lpstr>PowerPoint Presentation</vt:lpstr>
      <vt:lpstr>More Questions  about Preliminary System Description?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 Detector Vessel –  scenario 2 external procurement</vt:lpstr>
      <vt:lpstr>PowerPoint Presentation</vt:lpstr>
      <vt:lpstr>PowerPoint Presentation</vt:lpstr>
      <vt:lpstr>PowerPoint Presentation</vt:lpstr>
      <vt:lpstr>Risk Analysis / technical risks</vt:lpstr>
      <vt:lpstr>Risk Analysis / cost risks</vt:lpstr>
      <vt:lpstr>Risk Analysis / schedule risks</vt:lpstr>
      <vt:lpstr>Hot commissioning draft: validation of requirements</vt:lpstr>
      <vt:lpstr>Hot commissioning draft: scientific performance</vt:lpstr>
      <vt:lpstr>More Questions  about Work Package Specification or Hot commissioning?</vt:lpstr>
      <vt:lpstr>PowerPoint Presentation</vt:lpstr>
      <vt:lpstr>PowerPoint Presentation</vt:lpstr>
      <vt:lpstr>SAD review</vt:lpstr>
      <vt:lpstr>Motion Control</vt:lpstr>
      <vt:lpstr>NOSG Review</vt:lpstr>
      <vt:lpstr>Choppers Group Review</vt:lpstr>
      <vt:lpstr>Preparation meeting for TG2 of T-REX</vt:lpstr>
      <vt:lpstr>Ken Andersen Review</vt:lpstr>
      <vt:lpstr>PowerPoint Presentation</vt:lpstr>
      <vt:lpstr>PowerPoint Presentation</vt:lpstr>
      <vt:lpstr>PowerPoint Presentation</vt:lpstr>
      <vt:lpstr>PowerPoint Presentation</vt:lpstr>
      <vt:lpstr>Expected performance</vt:lpstr>
    </vt:vector>
  </TitlesOfParts>
  <Company>Forschungszentrum Jülich GmbH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violini</dc:creator>
  <dc:description/>
  <cp:lastModifiedBy>Microsoft Office User</cp:lastModifiedBy>
  <cp:revision>1471</cp:revision>
  <cp:lastPrinted>2015-05-12T13:29:29Z</cp:lastPrinted>
  <dcterms:created xsi:type="dcterms:W3CDTF">2011-09-27T11:20:20Z</dcterms:created>
  <dcterms:modified xsi:type="dcterms:W3CDTF">2017-03-07T15:38:41Z</dcterms:modified>
</cp:coreProperties>
</file>