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1" r:id="rId3"/>
    <p:sldMasterId id="2147483814" r:id="rId4"/>
    <p:sldMasterId id="2147483830" r:id="rId5"/>
  </p:sldMasterIdLst>
  <p:notesMasterIdLst>
    <p:notesMasterId r:id="rId26"/>
  </p:notesMasterIdLst>
  <p:sldIdLst>
    <p:sldId id="389" r:id="rId6"/>
    <p:sldId id="402" r:id="rId7"/>
    <p:sldId id="400" r:id="rId8"/>
    <p:sldId id="396" r:id="rId9"/>
    <p:sldId id="395" r:id="rId10"/>
    <p:sldId id="415" r:id="rId11"/>
    <p:sldId id="404" r:id="rId12"/>
    <p:sldId id="422" r:id="rId13"/>
    <p:sldId id="423" r:id="rId14"/>
    <p:sldId id="391" r:id="rId15"/>
    <p:sldId id="387" r:id="rId16"/>
    <p:sldId id="412" r:id="rId17"/>
    <p:sldId id="398" r:id="rId18"/>
    <p:sldId id="409" r:id="rId19"/>
    <p:sldId id="410" r:id="rId20"/>
    <p:sldId id="420" r:id="rId21"/>
    <p:sldId id="421" r:id="rId22"/>
    <p:sldId id="408" r:id="rId23"/>
    <p:sldId id="394" r:id="rId24"/>
    <p:sldId id="407" r:id="rId25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400"/>
            <p14:sldId id="396"/>
            <p14:sldId id="395"/>
            <p14:sldId id="415"/>
            <p14:sldId id="404"/>
            <p14:sldId id="422"/>
            <p14:sldId id="423"/>
            <p14:sldId id="391"/>
            <p14:sldId id="387"/>
            <p14:sldId id="412"/>
            <p14:sldId id="398"/>
            <p14:sldId id="409"/>
            <p14:sldId id="410"/>
            <p14:sldId id="420"/>
            <p14:sldId id="421"/>
            <p14:sldId id="408"/>
          </p14:sldIdLst>
        </p14:section>
        <p14:section name="backup" id="{A04CBDAF-C05D-244A-9508-AEBC629E2C85}">
          <p14:sldIdLst>
            <p14:sldId id="39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4" autoAdjust="0"/>
    <p:restoredTop sz="95728" autoAdjust="0"/>
  </p:normalViewPr>
  <p:slideViewPr>
    <p:cSldViewPr snapToGrid="0" snapToObjects="1">
      <p:cViewPr varScale="1">
        <p:scale>
          <a:sx n="129" d="100"/>
          <a:sy n="129" d="100"/>
        </p:scale>
        <p:origin x="200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046"/>
            <a:ext cx="2972335" cy="457493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35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20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40" indent="-318340" defTabSz="914208">
              <a:spcBef>
                <a:spcPts val="600"/>
              </a:spcBef>
              <a:defRPr sz="2600"/>
            </a:lvl1pPr>
            <a:lvl2pPr marL="766601" indent="-309497" defTabSz="914208">
              <a:spcBef>
                <a:spcPts val="600"/>
              </a:spcBef>
              <a:defRPr sz="2600"/>
            </a:lvl2pPr>
            <a:lvl3pPr marL="1211325" indent="-297116" defTabSz="914208">
              <a:spcBef>
                <a:spcPts val="600"/>
              </a:spcBef>
              <a:defRPr sz="2600"/>
            </a:lvl3pPr>
            <a:lvl4pPr marL="1701444" indent="-330128" defTabSz="914208">
              <a:spcBef>
                <a:spcPts val="600"/>
              </a:spcBef>
              <a:defRPr sz="2600"/>
            </a:lvl4pPr>
            <a:lvl5pPr marL="2125535" indent="-297116" defTabSz="91420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61972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20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411356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11431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35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8" y="378773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5"/>
            <a:ext cx="7139138" cy="1508126"/>
          </a:xfrm>
          <a:prstGeom prst="rect">
            <a:avLst/>
          </a:prstGeom>
        </p:spPr>
        <p:txBody>
          <a:bodyPr lIns="45709" tIns="45709" rIns="45709" bIns="45709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09" tIns="45709" rIns="45709" bIns="45709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8" indent="-333305" defTabSz="914208">
              <a:spcBef>
                <a:spcPts val="600"/>
              </a:spcBef>
              <a:defRPr sz="2800"/>
            </a:lvl2pPr>
            <a:lvl3pPr marL="1234181" indent="-319972" defTabSz="914208">
              <a:spcBef>
                <a:spcPts val="600"/>
              </a:spcBef>
              <a:defRPr sz="2800"/>
            </a:lvl3pPr>
            <a:lvl4pPr marL="1726837" indent="-355524" defTabSz="914208">
              <a:spcBef>
                <a:spcPts val="600"/>
              </a:spcBef>
              <a:defRPr sz="2800"/>
            </a:lvl4pPr>
            <a:lvl5pPr marL="2148391" indent="-319969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50" y="6400436"/>
            <a:ext cx="273252" cy="276979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7" y="92087"/>
            <a:ext cx="7139137" cy="1508125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1"/>
            <a:ext cx="2133600" cy="276989"/>
          </a:xfrm>
          <a:prstGeom prst="rect">
            <a:avLst/>
          </a:prstGeom>
        </p:spPr>
        <p:txBody>
          <a:bodyPr wrap="square"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0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822861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086"/>
            <a:ext cx="7139138" cy="1508125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822861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2" cy="5257801"/>
          </a:xfrm>
          <a:prstGeom prst="rect">
            <a:avLst/>
          </a:prstGeom>
        </p:spPr>
        <p:txBody>
          <a:bodyPr lIns="45714" tIns="45714" rIns="45714" bIns="45714"/>
          <a:lstStyle>
            <a:lvl1pPr marL="318369" indent="-318369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670" indent="-309525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435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596" indent="-330160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724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4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86" tIns="34286" rIns="34286" bIns="34286"/>
          <a:lstStyle>
            <a:lvl1pPr defTabSz="438913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6" y="6077763"/>
            <a:ext cx="2823211" cy="545754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4" tIns="45714" rIns="45714" bIns="45714" anchor="t">
            <a:normAutofit/>
          </a:bodyPr>
          <a:lstStyle>
            <a:lvl1pPr defTabSz="438913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40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62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57145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062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91429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7" y="274649"/>
            <a:ext cx="7139137" cy="1143001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2" cy="276989"/>
          </a:xfrm>
          <a:prstGeom prst="rect">
            <a:avLst/>
          </a:prstGeom>
        </p:spPr>
        <p:txBody>
          <a:bodyPr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08/03/2017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3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777" indent="-342795" defTabSz="457059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776" indent="-311905" defTabSz="457059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12" indent="-314229" defTabSz="457059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785" indent="-285911" defTabSz="457059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6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50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0722" y="7072643"/>
            <a:ext cx="388692" cy="18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6" y="294690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8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861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4" y="7072313"/>
            <a:ext cx="486003" cy="438648"/>
          </a:xfrm>
          <a:prstGeom prst="rect">
            <a:avLst/>
          </a:prstGeom>
        </p:spPr>
        <p:txBody>
          <a:bodyPr lIns="32142" tIns="32142" rIns="32142" bIns="32142" anchor="t"/>
          <a:lstStyle>
            <a:lvl1pPr algn="l" defTabSz="822861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9" tIns="45709" rIns="45709" bIns="4570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2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 algn="r" defTabSz="45709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 spd="med"/>
  <p:txStyles>
    <p:titleStyle>
      <a:lvl1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17" marR="0" indent="-342817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83" marR="0" indent="-32649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8907" marR="0" indent="-304726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694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03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12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21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305" marR="0" indent="-36567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394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9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8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27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36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45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54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63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72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2017-03-08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2017-03-08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7" r:id="rId16"/>
    <p:sldLayoutId id="2147483838" r:id="rId17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2017-03-08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21" tIns="45710" rIns="91421" bIns="4571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2017-03-08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21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795" indent="-285691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762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9986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697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4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8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3" Type="http://schemas.openxmlformats.org/officeDocument/2006/relationships/image" Target="../media/image37.jpeg"/><Relationship Id="rId14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gif"/><Relationship Id="rId1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7" y="1254016"/>
            <a:ext cx="700789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T-REX </a:t>
            </a:r>
            <a:r>
              <a:rPr lang="sv-SE" sz="4000" dirty="0"/>
              <a:t>– </a:t>
            </a:r>
            <a:r>
              <a:rPr lang="sv-SE" sz="4000" dirty="0" err="1"/>
              <a:t>Tollgate</a:t>
            </a:r>
            <a:r>
              <a:rPr lang="sv-SE" sz="4000" dirty="0"/>
              <a:t> 2</a:t>
            </a:r>
            <a:br>
              <a:rPr lang="sv-SE" sz="4000" dirty="0"/>
            </a:br>
            <a:r>
              <a:rPr lang="sv-SE" sz="4000" dirty="0"/>
              <a:t>NSS status and meeting </a:t>
            </a:r>
            <a:r>
              <a:rPr lang="sv-SE" sz="4000" dirty="0" err="1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Shane Kennedy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NSS Project </a:t>
            </a:r>
            <a:r>
              <a:rPr lang="sv-SE" sz="2400" dirty="0" err="1">
                <a:solidFill>
                  <a:schemeClr val="bg1"/>
                </a:solidFill>
              </a:rPr>
              <a:t>Leader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>
                <a:solidFill>
                  <a:schemeClr val="bg1"/>
                </a:solidFill>
              </a:rPr>
              <a:t>European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Spallation</a:t>
            </a:r>
            <a:r>
              <a:rPr lang="sv-SE" sz="2400" dirty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8</a:t>
            </a:r>
            <a:r>
              <a:rPr lang="en-GB" sz="1400" baseline="30000" dirty="0" smtClean="0">
                <a:solidFill>
                  <a:srgbClr val="FFFFFF"/>
                </a:solidFill>
              </a:rPr>
              <a:t>th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March 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6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665999"/>
              <a:ext cx="8997584" cy="4428000"/>
              <a:chOff x="72000" y="599849"/>
              <a:chExt cx="8997584" cy="442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599849"/>
                <a:ext cx="3168000" cy="4428000"/>
                <a:chOff x="72000" y="533699"/>
                <a:chExt cx="3168000" cy="4428000"/>
              </a:xfrm>
            </p:grpSpPr>
            <p:sp>
              <p:nvSpPr>
                <p:cNvPr id="2" name="Rounded Rectangle 1"/>
                <p:cNvSpPr>
                  <a:spLocks/>
                </p:cNvSpPr>
                <p:nvPr/>
              </p:nvSpPr>
              <p:spPr>
                <a:xfrm>
                  <a:off x="72000" y="533699"/>
                  <a:ext cx="3168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/>
                    <a:t>cience case covering scientific relevance, impact and usage</a:t>
                  </a:r>
                </a:p>
                <a:p>
                  <a:pPr marL="88889" indent="-89989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/>
                    <a:t> </a:t>
                  </a:r>
                  <a:r>
                    <a:rPr lang="en-AU" sz="900" dirty="0"/>
                    <a:t>C</a:t>
                  </a:r>
                  <a:r>
                    <a:rPr sz="900" dirty="0"/>
                    <a:t>onceptual design with credible estimates of performance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/>
                    <a:t>reliminary </a:t>
                  </a:r>
                  <a:r>
                    <a:rPr lang="en-AU" sz="900" dirty="0"/>
                    <a:t>costing</a:t>
                  </a:r>
                  <a:r>
                    <a:rPr sz="900" dirty="0"/>
                    <a:t>.</a:t>
                  </a: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Proposal and 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0 </a:t>
                  </a:r>
                </a:p>
                <a:p>
                  <a:pPr lvl="0" algn="ctr"/>
                  <a:r>
                    <a:rPr lang="en-US" sz="1000" b="1" dirty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Conceptual design updates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Prototyping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Definition of facility requirements and interfaces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/>
                    <a:t>C</a:t>
                  </a:r>
                  <a:r>
                    <a:rPr lang="en-AU" sz="900" dirty="0" err="1"/>
                    <a:t>larification</a:t>
                  </a:r>
                  <a:r>
                    <a:rPr lang="en-AU" sz="900" dirty="0"/>
                    <a:t> of institutional responsibilities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Scientific and technical requirements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Technical design concept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plan for all phases (including hot commissioning)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Schedule covering all phases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Staging plan for later enhancements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/>
                    <a:t>Budget with contingency at 10% of cost to complete</a:t>
                  </a:r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1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599849"/>
                <a:ext cx="2790000" cy="4428000"/>
                <a:chOff x="3381584" y="533699"/>
                <a:chExt cx="2790000" cy="4428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533699"/>
                  <a:ext cx="2790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Design and 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2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3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Complete definition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3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 for phase 4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delivery schedule, with critical path items and dependencies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budget with contingency at 10% of cost to complete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Procurement and manufacture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4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Site preparation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plans for phase 5 and for staging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 instrument delivery schedule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599849"/>
                <a:ext cx="2826000" cy="4428000"/>
                <a:chOff x="6315584" y="533699"/>
                <a:chExt cx="2826000" cy="4428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533699"/>
                  <a:ext cx="2826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Installation and 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4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5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Construction of physical infrastructure on site.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Assembly and installation of technical components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Integration and testing of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Installation, integration and testing of 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Submission of application for approval to hot commission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Verification of performance of </a:t>
                  </a:r>
                  <a:r>
                    <a:rPr lang="en-AU" sz="900" dirty="0"/>
                    <a:t>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Proof of compliance with radiation dose limits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Critical performance demonstration of basic functionality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Scientific performance demonstration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Friendly user experiments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technical and user manuals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SAC</a:t>
                  </a:r>
                  <a:r>
                    <a:rPr lang="en-AU" sz="800" dirty="0"/>
                    <a:t> </a:t>
                  </a:r>
                  <a:r>
                    <a:rPr sz="800" dirty="0"/>
                    <a:t>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STC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2 (PDR)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Preliminary Design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scope review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assign cost book value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 smtClean="0"/>
                    <a:t>Approval by SD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3 (CDR)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Critical Design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  <a:endParaRPr lang="en-AU"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4 (IRR)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Installation Readiness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5 (SAR)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Safety systems acceptance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6 (ORR)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Operations readiness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45" latinLnBrk="1"/>
              <a:r>
                <a:rPr lang="en-US" dirty="0"/>
                <a:t>NSS Project; Neutron Instrument project phases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1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0" y="1511391"/>
            <a:ext cx="8229600" cy="18099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+mj-lt"/>
              </a:rPr>
              <a:t>TOLLGATE 2 MEETING: evaluation of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final technical design concept,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scientific scope,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project budget,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schedule and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resource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59" y="3427891"/>
            <a:ext cx="8450980" cy="163120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TOLLGATE 2 REVIEW </a:t>
            </a:r>
            <a:r>
              <a:rPr lang="en-US" dirty="0" smtClean="0"/>
              <a:t>possible outcomes: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No major problems: </a:t>
            </a:r>
            <a:r>
              <a:rPr lang="en-US" dirty="0" smtClean="0"/>
              <a:t>implement recommended </a:t>
            </a:r>
            <a:r>
              <a:rPr lang="en-US" dirty="0"/>
              <a:t>changes and </a:t>
            </a:r>
            <a:r>
              <a:rPr lang="en-US" dirty="0" smtClean="0"/>
              <a:t>revise baseline </a:t>
            </a:r>
            <a:r>
              <a:rPr lang="en-US" dirty="0"/>
              <a:t>documents</a:t>
            </a:r>
            <a:r>
              <a:rPr lang="en-US" dirty="0" smtClean="0"/>
              <a:t>, before moving instrument project into</a:t>
            </a:r>
            <a:r>
              <a:rPr lang="en-US" dirty="0"/>
              <a:t> </a:t>
            </a:r>
            <a:r>
              <a:rPr lang="en-US" dirty="0" smtClean="0"/>
              <a:t>Phase 2 (&lt; 3 months allowed).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Major problems: </a:t>
            </a:r>
            <a:r>
              <a:rPr lang="en-US" dirty="0" smtClean="0"/>
              <a:t>continue </a:t>
            </a:r>
            <a:r>
              <a:rPr lang="en-US" dirty="0"/>
              <a:t>in Phase 1 and prepare for </a:t>
            </a:r>
            <a:r>
              <a:rPr lang="en-US" dirty="0" smtClean="0"/>
              <a:t>a second </a:t>
            </a:r>
            <a:r>
              <a:rPr lang="en-US" dirty="0"/>
              <a:t>TG2 review (&lt; </a:t>
            </a:r>
            <a:r>
              <a:rPr lang="en-US" dirty="0" smtClean="0"/>
              <a:t>6 </a:t>
            </a:r>
            <a:r>
              <a:rPr lang="en-US" dirty="0"/>
              <a:t>months allowed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381" y="5379291"/>
            <a:ext cx="8653112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Review committee report submitted to Science Director within two weeks </a:t>
            </a:r>
            <a:r>
              <a:rPr lang="en-US" smtClean="0"/>
              <a:t>of TG2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1806780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scientific parameters </a:t>
            </a:r>
            <a:r>
              <a:rPr lang="en-US" sz="1800" dirty="0">
                <a:solidFill>
                  <a:schemeClr val="tx1"/>
                </a:solidFill>
              </a:rPr>
              <a:t>-that it will meet the stated performance criteria (TPM),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engineering</a:t>
            </a:r>
            <a:r>
              <a:rPr lang="en-US" sz="1800" dirty="0">
                <a:solidFill>
                  <a:schemeClr val="tx1"/>
                </a:solidFill>
              </a:rPr>
              <a:t> -that it is feasible to build with all of the appropriate interfaces,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safety and licensing</a:t>
            </a:r>
            <a:r>
              <a:rPr lang="en-US" sz="1800" dirty="0">
                <a:solidFill>
                  <a:schemeClr val="tx1"/>
                </a:solidFill>
              </a:rPr>
              <a:t> -that it meets the requirements for safe operations and licensing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</a:t>
            </a:r>
            <a:r>
              <a:rPr lang="en-US" sz="1800" b="1" dirty="0">
                <a:solidFill>
                  <a:schemeClr val="tx1"/>
                </a:solidFill>
              </a:rPr>
              <a:t> budget </a:t>
            </a:r>
            <a:r>
              <a:rPr lang="en-US" sz="1800" dirty="0">
                <a:solidFill>
                  <a:schemeClr val="tx1"/>
                </a:solidFill>
              </a:rPr>
              <a:t>-that it can be built within the budget,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schedule</a:t>
            </a:r>
            <a:r>
              <a:rPr lang="en-US" sz="1800" dirty="0">
                <a:solidFill>
                  <a:schemeClr val="tx1"/>
                </a:solidFill>
              </a:rPr>
              <a:t> -that it can be built and made ready for hot commissioning in the required       timeframe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 management </a:t>
            </a:r>
            <a:r>
              <a:rPr lang="en-US" sz="1800" dirty="0">
                <a:solidFill>
                  <a:schemeClr val="tx1"/>
                </a:solidFill>
              </a:rPr>
              <a:t>-that the instrument consortium has the capability and sufficient resources to deliver according to their plan.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Operation and maintenance </a:t>
            </a:r>
            <a:r>
              <a:rPr lang="en-US" sz="1800" dirty="0">
                <a:solidFill>
                  <a:schemeClr val="tx1"/>
                </a:solidFill>
              </a:rPr>
              <a:t>– that it can be operated (incl. performing  experiments using samples and sample environment) and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12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(ESS-0051706)</a:t>
            </a: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6" y="11"/>
            <a:ext cx="6972199" cy="1441531"/>
          </a:xfrm>
        </p:spPr>
        <p:txBody>
          <a:bodyPr/>
          <a:lstStyle/>
          <a:p>
            <a:r>
              <a:rPr lang="en-US" sz="3600" dirty="0"/>
              <a:t>Phase 2: detailed design 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13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06" y="1676577"/>
            <a:ext cx="8673771" cy="38164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b="1" dirty="0" smtClean="0"/>
              <a:t>Aim: </a:t>
            </a:r>
            <a:r>
              <a:rPr lang="en-US" dirty="0" smtClean="0"/>
              <a:t>To bring the design </a:t>
            </a:r>
            <a:r>
              <a:rPr lang="en-US" dirty="0"/>
              <a:t>of the Neutron Instrument components to a state of readiness for M</a:t>
            </a:r>
            <a:r>
              <a:rPr lang="en-US" dirty="0" smtClean="0"/>
              <a:t>anufacturing and Procurement </a:t>
            </a:r>
            <a:r>
              <a:rPr lang="en-US" dirty="0"/>
              <a:t>(M&amp;P)</a:t>
            </a:r>
            <a:r>
              <a:rPr lang="en-US" dirty="0" smtClean="0"/>
              <a:t>. </a:t>
            </a:r>
          </a:p>
          <a:p>
            <a:endParaRPr lang="en-US" sz="1600" dirty="0"/>
          </a:p>
          <a:p>
            <a:r>
              <a:rPr lang="en-US" b="1" dirty="0" smtClean="0"/>
              <a:t>Essential achievements:</a:t>
            </a:r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dirty="0"/>
              <a:t>detailed design of all </a:t>
            </a:r>
            <a:r>
              <a:rPr lang="en-US" dirty="0" smtClean="0"/>
              <a:t>major components coherently </a:t>
            </a:r>
            <a:r>
              <a:rPr lang="en-US" dirty="0"/>
              <a:t>so as to minimize risk </a:t>
            </a:r>
            <a:r>
              <a:rPr lang="en-US" dirty="0" smtClean="0"/>
              <a:t>of incompatibilities </a:t>
            </a:r>
            <a:r>
              <a:rPr lang="en-US" dirty="0"/>
              <a:t>and </a:t>
            </a:r>
            <a:r>
              <a:rPr lang="en-US" dirty="0" smtClean="0"/>
              <a:t>need </a:t>
            </a:r>
            <a:r>
              <a:rPr lang="en-US" dirty="0"/>
              <a:t>for redesign work as the </a:t>
            </a:r>
            <a:r>
              <a:rPr lang="en-US" dirty="0" smtClean="0"/>
              <a:t>Project moves </a:t>
            </a:r>
            <a:r>
              <a:rPr lang="en-US" dirty="0"/>
              <a:t>into Phase </a:t>
            </a:r>
            <a:r>
              <a:rPr lang="en-US" dirty="0" smtClean="0"/>
              <a:t>3: M&amp;P. 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</a:t>
            </a:r>
            <a:r>
              <a:rPr lang="en-US" dirty="0" smtClean="0"/>
              <a:t>M&amp;P.  Note Phase 2 does not include M</a:t>
            </a:r>
            <a:r>
              <a:rPr lang="en-US" dirty="0"/>
              <a:t>&amp;</a:t>
            </a:r>
            <a:r>
              <a:rPr lang="en-US" dirty="0" smtClean="0"/>
              <a:t>P.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Exception:</a:t>
            </a:r>
            <a:r>
              <a:rPr lang="en-US" dirty="0" smtClean="0"/>
              <a:t> where long lead</a:t>
            </a:r>
            <a:r>
              <a:rPr lang="en-US" dirty="0"/>
              <a:t>-time procurements </a:t>
            </a:r>
            <a:r>
              <a:rPr lang="en-US" dirty="0" smtClean="0"/>
              <a:t>add </a:t>
            </a:r>
            <a:r>
              <a:rPr lang="en-US" dirty="0"/>
              <a:t>considerable risk </a:t>
            </a:r>
            <a:r>
              <a:rPr lang="en-US" dirty="0" smtClean="0"/>
              <a:t>to project schedule.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to begin early M&amp;P:  </a:t>
            </a:r>
            <a:r>
              <a:rPr lang="en-US" dirty="0" smtClean="0"/>
              <a:t>by NSS Project via Neutron Instruments Lead Engineer</a:t>
            </a:r>
            <a:r>
              <a:rPr lang="en-US" dirty="0"/>
              <a:t> </a:t>
            </a:r>
            <a:r>
              <a:rPr lang="en-US" dirty="0" smtClean="0"/>
              <a:t>							(Gabor Laszlo).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Phase </a:t>
            </a:r>
            <a:r>
              <a:rPr lang="en-US" dirty="0" smtClean="0"/>
              <a:t>4: Installation </a:t>
            </a:r>
            <a:r>
              <a:rPr lang="en-US" dirty="0"/>
              <a:t>and </a:t>
            </a:r>
            <a:r>
              <a:rPr lang="en-US" dirty="0" smtClean="0"/>
              <a:t>Integration.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675" y="5777490"/>
            <a:ext cx="8216808" cy="72327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Technical </a:t>
            </a:r>
            <a:r>
              <a:rPr lang="en-US" dirty="0" err="1" smtClean="0">
                <a:solidFill>
                  <a:srgbClr val="0000FF"/>
                </a:solidFill>
              </a:rPr>
              <a:t>Annexe</a:t>
            </a:r>
            <a:r>
              <a:rPr lang="en-US" dirty="0" smtClean="0">
                <a:solidFill>
                  <a:srgbClr val="0000FF"/>
                </a:solidFill>
              </a:rPr>
              <a:t> for whole of project to be completed within 3 months of Phase 2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Draft Template for the TA is available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(to be released on </a:t>
            </a:r>
            <a:r>
              <a:rPr lang="en-US" dirty="0" smtClean="0">
                <a:solidFill>
                  <a:srgbClr val="0000FF"/>
                </a:solidFill>
              </a:rPr>
              <a:t>this week)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2" y="11"/>
            <a:ext cx="6303352" cy="1441531"/>
          </a:xfrm>
        </p:spPr>
        <p:txBody>
          <a:bodyPr/>
          <a:lstStyle/>
          <a:p>
            <a:r>
              <a:rPr lang="en-US" sz="3600" dirty="0"/>
              <a:t>Phase 2: detailed design </a:t>
            </a:r>
            <a:r>
              <a:rPr lang="en-US" sz="2000" dirty="0"/>
              <a:t>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14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3" y="1713378"/>
            <a:ext cx="8179312" cy="379590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Notes on Phase 2: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Careful </a:t>
            </a:r>
            <a:r>
              <a:rPr lang="en-US" dirty="0"/>
              <a:t>scheduling of Phases 3 &amp; 4 </a:t>
            </a:r>
            <a:r>
              <a:rPr lang="en-US" dirty="0" smtClean="0"/>
              <a:t>ensures </a:t>
            </a:r>
            <a:r>
              <a:rPr lang="en-US" dirty="0"/>
              <a:t>resource planning for M&amp;P processes (e.g. FAT &amp; SAT), site preparation, installation and system integration, cold commissioning activities and licensing processes.</a:t>
            </a:r>
          </a:p>
          <a:p>
            <a:pPr marL="285716" indent="-285716">
              <a:lnSpc>
                <a:spcPts val="24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Critical </a:t>
            </a:r>
            <a:r>
              <a:rPr lang="en-US" dirty="0"/>
              <a:t>dependencies should be identified and a </a:t>
            </a:r>
            <a:r>
              <a:rPr lang="en-US" dirty="0" smtClean="0"/>
              <a:t>critical path </a:t>
            </a:r>
            <a:r>
              <a:rPr lang="en-US" dirty="0"/>
              <a:t>analysis should be performed in this phase</a:t>
            </a:r>
            <a:r>
              <a:rPr lang="en-US" dirty="0" smtClean="0"/>
              <a:t>.</a:t>
            </a:r>
            <a:endParaRPr lang="en-US" dirty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Support </a:t>
            </a:r>
            <a:r>
              <a:rPr lang="en-US" dirty="0"/>
              <a:t>from the NSS Project Office will include construction managers under leadership of the NSS Construction Engineer. </a:t>
            </a:r>
            <a:endParaRPr lang="en-US" dirty="0" smtClean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NSS Construction Engineer will develop and maintain an integrated installation plan that takes into account the procurement schedules for all Neutron Instruments, CF building schedules, and resource allocation.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2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5" y="3429000"/>
            <a:ext cx="2592152" cy="3285000"/>
            <a:chOff x="1691816" y="3429000"/>
            <a:chExt cx="2592152" cy="3285000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419849"/>
              <a:ext cx="1224000" cy="2138061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/>
              <a:t>NSS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SSM application</a:t>
              </a:r>
              <a:endParaRPr sz="900" dirty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Safety Systems analysis &amp; design</a:t>
              </a:r>
              <a:endParaRPr sz="9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8" y="3212977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Budgets &amp; workflow</a:t>
                  </a:r>
                  <a:endParaRPr sz="1000" b="1" dirty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Schedule</a:t>
                  </a:r>
                  <a:endParaRPr sz="1000" b="1" dirty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Neutron Bunker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2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71767" y="2132856"/>
              <a:ext cx="1224369" cy="2160240"/>
              <a:chOff x="4015121" y="1903250"/>
              <a:chExt cx="1224369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Memoranda of Understanding</a:t>
                </a:r>
                <a:endParaRPr sz="900" dirty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100075"/>
                <a:ext cx="1066391" cy="2744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Technical </a:t>
                </a:r>
                <a:r>
                  <a:rPr lang="en-AU" sz="1000" b="1" dirty="0" smtClean="0"/>
                  <a:t>Annexes</a:t>
                </a:r>
                <a:endParaRPr lang="en-AU" sz="900" dirty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494458"/>
                <a:ext cx="1065736" cy="5690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In-Kind Collaboration Agreements</a:t>
                </a:r>
                <a:endParaRPr lang="en-AU" sz="9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015121" y="1903250"/>
                <a:ext cx="14633" cy="1888103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789591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788840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22506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Partner coordination</a:t>
              </a:r>
              <a:endParaRPr sz="9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80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NMX (ESS)</a:t>
                  </a:r>
                  <a:endParaRPr sz="1000" b="1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HEIMDAL (ÅU)</a:t>
                  </a:r>
                  <a:endParaRPr sz="1000" b="1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MAGIC (LLB)</a:t>
                  </a:r>
                  <a:endParaRPr sz="1000" b="1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DREAM (FRJ)</a:t>
                  </a:r>
                  <a:endParaRPr sz="1000" b="1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FREIA (ISIS)</a:t>
                    </a:r>
                    <a:endParaRPr sz="1000" b="1" dirty="0"/>
                  </a:p>
                  <a:p>
                    <a:pPr>
                      <a:spcBef>
                        <a:spcPts val="300"/>
                      </a:spcBef>
                      <a:buSzPct val="100000"/>
                    </a:pPr>
                    <a:endParaRPr sz="9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SKADI (FRJ)</a:t>
                    </a:r>
                    <a:endParaRPr sz="1000" b="1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ESTIA (PSI)</a:t>
                    </a:r>
                    <a:endParaRPr sz="1000" b="1" dirty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ODIN (TUM/PSI)</a:t>
                  </a:r>
                  <a:endParaRPr sz="1000" b="1" dirty="0"/>
                </a:p>
                <a:p>
                  <a:pPr>
                    <a:spcBef>
                      <a:spcPts val="300"/>
                    </a:spcBef>
                    <a:buSzPct val="100000"/>
                  </a:pPr>
                  <a:endParaRPr sz="900" dirty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BEER (HZG/NPI)</a:t>
                  </a:r>
                  <a:endParaRPr sz="1000" b="1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419849"/>
              <a:ext cx="1099037" cy="1955571"/>
              <a:chOff x="3112923" y="4017766"/>
              <a:chExt cx="1099037" cy="19555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4017766"/>
                <a:ext cx="1099037" cy="1955571"/>
                <a:chOff x="3328947" y="4506504"/>
                <a:chExt cx="1099037" cy="195557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506504"/>
                  <a:ext cx="1099037" cy="1955571"/>
                  <a:chOff x="4409068" y="4199596"/>
                  <a:chExt cx="1099037" cy="1955571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99596"/>
                    <a:ext cx="1064886" cy="705817"/>
                    <a:chOff x="4427984" y="4038723"/>
                    <a:chExt cx="1064886" cy="705817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4038723"/>
                      <a:ext cx="1063186" cy="303350"/>
                      <a:chOff x="4276721" y="5059723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59723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 C-SPEC (TUM)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431610"/>
                      <a:ext cx="1063820" cy="312930"/>
                      <a:chOff x="1973886" y="2676897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676897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T-REX (FZJ)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99015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09068" y="4985370"/>
                    <a:ext cx="1099037" cy="1169797"/>
                    <a:chOff x="4426002" y="4985370"/>
                    <a:chExt cx="1099037" cy="1169797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4429749" y="4985370"/>
                      <a:ext cx="1095289" cy="306908"/>
                      <a:chOff x="1997980" y="3903300"/>
                      <a:chExt cx="1095289" cy="306908"/>
                    </a:xfrm>
                  </p:grpSpPr>
                  <p:sp>
                    <p:nvSpPr>
                      <p:cNvPr id="39" name="Shape 54"/>
                      <p:cNvSpPr/>
                      <p:nvPr/>
                    </p:nvSpPr>
                    <p:spPr>
                      <a:xfrm>
                        <a:off x="2142436" y="3903300"/>
                        <a:ext cx="950833" cy="3069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BIFROST (DTU)</a:t>
                        </a:r>
                        <a:endParaRPr sz="1000" b="1" dirty="0"/>
                      </a:p>
                      <a:p>
                        <a:pPr>
                          <a:spcBef>
                            <a:spcPts val="300"/>
                          </a:spcBef>
                          <a:buSzPct val="100000"/>
                        </a:pPr>
                        <a:endParaRPr sz="900" dirty="0"/>
                      </a:p>
                    </p:txBody>
                  </p: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997980" y="4036367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426002" y="5378257"/>
                      <a:ext cx="1099037" cy="627431"/>
                      <a:chOff x="588004" y="3899291"/>
                      <a:chExt cx="1099037" cy="627431"/>
                    </a:xfrm>
                  </p:grpSpPr>
                  <p:sp>
                    <p:nvSpPr>
                      <p:cNvPr id="37" name="Shape 54"/>
                      <p:cNvSpPr/>
                      <p:nvPr/>
                    </p:nvSpPr>
                    <p:spPr>
                      <a:xfrm>
                        <a:off x="742099" y="3899291"/>
                        <a:ext cx="944942" cy="40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MIRACLES (ESS Bilbao)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21540000">
                        <a:off x="588004" y="4526722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sp>
                  <p:nvSpPr>
                    <p:cNvPr id="35" name="Shape 54"/>
                    <p:cNvSpPr/>
                    <p:nvPr/>
                  </p:nvSpPr>
                  <p:spPr>
                    <a:xfrm>
                      <a:off x="4580096" y="5871364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000" b="1" dirty="0"/>
                        <a:t>VESPA(CNR)</a:t>
                      </a:r>
                      <a:endParaRPr sz="1000" b="1" dirty="0"/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12933" y="4159101"/>
                <a:ext cx="18908" cy="166601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4233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93478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4122" y="1486363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72439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2" y="2780929"/>
            <a:ext cx="8999588" cy="600164"/>
            <a:chOff x="54001" y="1844824"/>
            <a:chExt cx="8999588" cy="600163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3"/>
              <a:chOff x="2051920" y="1628800"/>
              <a:chExt cx="7001669" cy="600163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3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 Scientist: </a:t>
                </a:r>
                <a:r>
                  <a:rPr lang="en-AU" sz="1100" dirty="0"/>
                  <a:t>Ken Andersen</a:t>
                </a:r>
              </a:p>
              <a:p>
                <a:pPr lvl="0" algn="ctr"/>
                <a:r>
                  <a:rPr lang="en-AU" sz="1100" b="1" dirty="0"/>
                  <a:t>Lead Engineer:</a:t>
                </a:r>
                <a:r>
                  <a:rPr lang="en-AU" sz="1100" dirty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Michela</a:t>
                </a:r>
                <a:r>
                  <a:rPr lang="en-AU" sz="1100" dirty="0"/>
                  <a:t> </a:t>
                </a:r>
                <a:r>
                  <a:rPr lang="en-AU" sz="1100" dirty="0" err="1"/>
                  <a:t>Del’Anno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Boulton</a:t>
                </a:r>
                <a:endParaRPr lang="en-AU" sz="1100" dirty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Zvonko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Lazic</a:t>
                </a:r>
                <a:endParaRPr lang="en-AU" sz="1100" dirty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Sofie</a:t>
                </a:r>
                <a:r>
                  <a:rPr lang="en-AU" sz="1100" dirty="0"/>
                  <a:t> </a:t>
                </a:r>
                <a:r>
                  <a:rPr lang="en-AU" sz="1100" dirty="0" err="1"/>
                  <a:t>Ossowski</a:t>
                </a:r>
                <a:endParaRPr lang="en-AU" sz="1100" dirty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6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/>
                <a:t>Lead: </a:t>
              </a:r>
              <a:r>
                <a:rPr lang="en-AU" sz="1100" dirty="0"/>
                <a:t>Arno </a:t>
              </a:r>
              <a:r>
                <a:rPr lang="en-AU" sz="1100" dirty="0" err="1"/>
                <a:t>Hiess</a:t>
              </a:r>
              <a:r>
                <a:rPr lang="en-AU" sz="1100" dirty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6346" y="1521970"/>
            <a:ext cx="7191222" cy="969765"/>
            <a:chOff x="1250750" y="945905"/>
            <a:chExt cx="7191222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37245" y="945905"/>
              <a:ext cx="2088494" cy="573231"/>
              <a:chOff x="6323056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67303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23056" y="712276"/>
                <a:ext cx="2088494" cy="430888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Director for Science</a:t>
                </a:r>
              </a:p>
              <a:p>
                <a:pPr lvl="0" algn="ctr"/>
                <a:r>
                  <a:rPr lang="en-AU" sz="1100" dirty="0"/>
                  <a:t>Andreas Schreyer</a:t>
                </a:r>
              </a:p>
            </p:txBody>
          </p:sp>
        </p:grpSp>
        <p:sp>
          <p:nvSpPr>
            <p:cNvPr id="129" name="Shape 67"/>
            <p:cNvSpPr/>
            <p:nvPr/>
          </p:nvSpPr>
          <p:spPr>
            <a:xfrm>
              <a:off x="1250750" y="1484784"/>
              <a:ext cx="1574365" cy="430887"/>
            </a:xfrm>
            <a:prstGeom prst="rect">
              <a:avLst/>
            </a:prstGeom>
            <a:ln w="127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ESS Technical Board</a:t>
              </a:r>
            </a:p>
            <a:p>
              <a:pPr lvl="0" algn="ctr"/>
              <a:r>
                <a:rPr lang="en-AU" sz="1100" dirty="0"/>
                <a:t>Chair: Roland </a:t>
              </a:r>
              <a:r>
                <a:rPr lang="en-AU" sz="1100" dirty="0" err="1"/>
                <a:t>Garoby</a:t>
              </a:r>
              <a:endParaRPr lang="en-AU" sz="11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13509" y="1484784"/>
              <a:ext cx="2528463" cy="430887"/>
              <a:chOff x="5882177" y="841693"/>
              <a:chExt cx="2528463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882177" y="1057717"/>
                <a:ext cx="43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322146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Instrument Collaboration Board</a:t>
                </a:r>
              </a:p>
              <a:p>
                <a:pPr lvl="0" algn="ctr"/>
                <a:r>
                  <a:rPr lang="en-AU" sz="1100" dirty="0"/>
                  <a:t>Chair: Andreas Schreyer</a:t>
                </a: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/>
                <a:t>Four Instrument Classes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Large scale structures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Engineering &amp; imaging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Diffraction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87400" y="5373216"/>
              <a:ext cx="2232248" cy="26613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Shape 54"/>
          <p:cNvSpPr/>
          <p:nvPr/>
        </p:nvSpPr>
        <p:spPr>
          <a:xfrm>
            <a:off x="72136" y="6030030"/>
            <a:ext cx="1619544" cy="57610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46800" rIns="36000" bIns="0"/>
          <a:lstStyle/>
          <a:p>
            <a:pPr algn="ctr">
              <a:spcBef>
                <a:spcPts val="300"/>
              </a:spcBef>
            </a:pPr>
            <a:r>
              <a:rPr lang="en-AU" sz="1000" b="1" dirty="0" smtClean="0"/>
              <a:t>Instrument Class Co-ordinator (scientist) assigned to each instrument</a:t>
            </a:r>
            <a:endParaRPr sz="9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2783781" y="2281701"/>
            <a:ext cx="43200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375400" cy="1143000"/>
          </a:xfrm>
        </p:spPr>
        <p:txBody>
          <a:bodyPr lIns="85689" tIns="42845" rIns="85689" bIns="42845">
            <a:normAutofit/>
          </a:bodyPr>
          <a:lstStyle/>
          <a:p>
            <a:pPr marL="360320" indent="-360320"/>
            <a:r>
              <a:rPr lang="en-GB" sz="3400" dirty="0"/>
              <a:t>NSS </a:t>
            </a:r>
            <a:r>
              <a:rPr lang="en-GB" sz="3400"/>
              <a:t>Project </a:t>
            </a:r>
            <a:r>
              <a:rPr lang="en-GB" sz="3400" smtClean="0"/>
              <a:t>Integration Support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Iain Sutton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18" y="4126256"/>
            <a:ext cx="127755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Gabor Laszlo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354" y="5805264"/>
            <a:ext cx="1577291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Antonio Bianchi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9258" y="1734929"/>
            <a:ext cx="2329040" cy="407033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Neutron Bunker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Beam inserts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Choppers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Transport optics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Vacuum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Shutters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Shielding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Cranes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Penetrations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Services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Controls </a:t>
            </a:r>
            <a:r>
              <a:rPr lang="en-US" sz="1600" dirty="0" smtClean="0"/>
              <a:t>&amp; </a:t>
            </a:r>
            <a:r>
              <a:rPr lang="en-US" sz="1600" dirty="0"/>
              <a:t>sensors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Remote handling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Safety </a:t>
            </a:r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744" t="9449" r="9932" b="261"/>
          <a:stretch/>
        </p:blipFill>
        <p:spPr>
          <a:xfrm>
            <a:off x="1916400" y="1476001"/>
            <a:ext cx="5358230" cy="5358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25636" y="2474934"/>
            <a:ext cx="2155888" cy="23313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Processes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In-kind agreements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Technical annexes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Project Management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Tollgates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Schedule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risk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planning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6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2" r="25681" b="10117"/>
          <a:stretch/>
        </p:blipFill>
        <p:spPr>
          <a:xfrm>
            <a:off x="0" y="-3908"/>
            <a:ext cx="9172211" cy="689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9955" y="1637288"/>
            <a:ext cx="80889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LINAC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81" y="1358594"/>
            <a:ext cx="155248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Central Utilities Building (CUB)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52" y="3899504"/>
            <a:ext cx="151264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West sector (160 m) Instruments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03466" y="3613678"/>
            <a:ext cx="808892" cy="622169"/>
            <a:chOff x="4627621" y="3755639"/>
            <a:chExt cx="808892" cy="622169"/>
          </a:xfrm>
        </p:grpSpPr>
        <p:sp>
          <p:nvSpPr>
            <p:cNvPr id="4" name="TextBox 3"/>
            <p:cNvSpPr txBox="1"/>
            <p:nvPr/>
          </p:nvSpPr>
          <p:spPr>
            <a:xfrm>
              <a:off x="4627621" y="4008476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Target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4900208" y="3755639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riangle 9"/>
          <p:cNvSpPr/>
          <p:nvPr/>
        </p:nvSpPr>
        <p:spPr>
          <a:xfrm rot="10800000">
            <a:off x="5152297" y="2119883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riangle 10"/>
          <p:cNvSpPr/>
          <p:nvPr/>
        </p:nvSpPr>
        <p:spPr>
          <a:xfrm rot="10800000">
            <a:off x="1229496" y="2291786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0779" y="1532342"/>
            <a:ext cx="901518" cy="916887"/>
            <a:chOff x="7917704" y="1497173"/>
            <a:chExt cx="901518" cy="916887"/>
          </a:xfrm>
        </p:grpSpPr>
        <p:sp>
          <p:nvSpPr>
            <p:cNvPr id="8" name="TextBox 7"/>
            <p:cNvSpPr txBox="1"/>
            <p:nvPr/>
          </p:nvSpPr>
          <p:spPr>
            <a:xfrm>
              <a:off x="7917704" y="1497173"/>
              <a:ext cx="901518" cy="6400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Site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Offices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riangle 11"/>
            <p:cNvSpPr/>
            <p:nvPr/>
          </p:nvSpPr>
          <p:spPr>
            <a:xfrm rot="10800000">
              <a:off x="8223155" y="216951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6200000">
            <a:off x="82800" y="4225201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0754" y="5716359"/>
            <a:ext cx="2923737" cy="658125"/>
          </a:xfrm>
          <a:prstGeom prst="rect">
            <a:avLst/>
          </a:prstGeom>
          <a:noFill/>
        </p:spPr>
        <p:txBody>
          <a:bodyPr wrap="none" lIns="103118" tIns="51560" rIns="103118" bIns="51560" rtlCol="0">
            <a:spAutoFit/>
          </a:bodyPr>
          <a:lstStyle/>
          <a:p>
            <a:pPr defTabSz="1031186"/>
            <a:r>
              <a:rPr lang="en-US" sz="3600" smtClean="0">
                <a:solidFill>
                  <a:prstClr val="white"/>
                </a:solidFill>
              </a:rPr>
              <a:t>February 2017</a:t>
            </a:r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23220" y="2047569"/>
            <a:ext cx="1434787" cy="909908"/>
            <a:chOff x="5723220" y="2047569"/>
            <a:chExt cx="1434787" cy="909908"/>
          </a:xfrm>
        </p:grpSpPr>
        <p:sp>
          <p:nvSpPr>
            <p:cNvPr id="15" name="TextBox 14"/>
            <p:cNvSpPr txBox="1"/>
            <p:nvPr/>
          </p:nvSpPr>
          <p:spPr>
            <a:xfrm>
              <a:off x="5723220" y="2047569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East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riangle 12"/>
            <p:cNvSpPr/>
            <p:nvPr/>
          </p:nvSpPr>
          <p:spPr>
            <a:xfrm rot="10800000">
              <a:off x="6266362" y="2712928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72584" y="3501169"/>
            <a:ext cx="1434787" cy="901027"/>
            <a:chOff x="2651850" y="1971096"/>
            <a:chExt cx="1434787" cy="901027"/>
          </a:xfrm>
        </p:grpSpPr>
        <p:sp>
          <p:nvSpPr>
            <p:cNvPr id="17" name="TextBox 16"/>
            <p:cNvSpPr txBox="1"/>
            <p:nvPr/>
          </p:nvSpPr>
          <p:spPr>
            <a:xfrm>
              <a:off x="2651850" y="1971096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riangle 12"/>
            <p:cNvSpPr/>
            <p:nvPr/>
          </p:nvSpPr>
          <p:spPr>
            <a:xfrm rot="10800000">
              <a:off x="3203873" y="2627574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xmlns:p14="http://schemas.microsoft.com/office/powerpoint/2010/main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Agenda for </a:t>
            </a:r>
            <a:r>
              <a:rPr lang="en-US" sz="3600" dirty="0" smtClean="0"/>
              <a:t>T-REX </a:t>
            </a:r>
            <a:r>
              <a:rPr lang="en-US" sz="3600" dirty="0" smtClean="0"/>
              <a:t>TG2 meeting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18</a:t>
            </a:fld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b="213"/>
          <a:stretch/>
        </p:blipFill>
        <p:spPr>
          <a:xfrm>
            <a:off x="797213" y="2268000"/>
            <a:ext cx="7467600" cy="37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220" y="1779526"/>
            <a:ext cx="73977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Wednesday,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March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16" y="1806779"/>
            <a:ext cx="8232430" cy="3521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questions: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has adequate planning been done to move the project into Phase 2?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is the proposed budget consistent with the proposed scope?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does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preliminary</a:t>
            </a:r>
            <a:r>
              <a:rPr lang="de-DE" sz="1800" dirty="0">
                <a:solidFill>
                  <a:srgbClr val="000000"/>
                </a:solidFill>
              </a:rPr>
              <a:t> design </a:t>
            </a:r>
            <a:r>
              <a:rPr lang="de-DE" sz="1800" dirty="0" err="1">
                <a:solidFill>
                  <a:srgbClr val="000000"/>
                </a:solidFill>
              </a:rPr>
              <a:t>satisfy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requirements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is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presented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baseline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sound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anything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forgotten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neglected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where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several</a:t>
            </a:r>
            <a:r>
              <a:rPr lang="de-DE" sz="1800" dirty="0">
                <a:solidFill>
                  <a:srgbClr val="000000"/>
                </a:solidFill>
              </a:rPr>
              <a:t> In-kind </a:t>
            </a:r>
            <a:r>
              <a:rPr lang="de-DE" sz="1800" dirty="0" err="1">
                <a:solidFill>
                  <a:srgbClr val="000000"/>
                </a:solidFill>
              </a:rPr>
              <a:t>partners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collaborating</a:t>
            </a:r>
            <a:r>
              <a:rPr lang="de-DE" sz="1800" dirty="0">
                <a:solidFill>
                  <a:srgbClr val="000000"/>
                </a:solidFill>
              </a:rPr>
              <a:t> -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roles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responsibilities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adequately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defined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agreed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19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6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8"/>
          <a:ext cx="9144002" cy="55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91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4" y="2972195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With a further ~ 53 M€ investment ESS will more than double the performance of these instruments</a:t>
            </a: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0" y="1602526"/>
            <a:ext cx="8472214" cy="40987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Low level questions: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safety-related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been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connections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made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critical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project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software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data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storage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hardware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sample </a:t>
            </a:r>
            <a:r>
              <a:rPr lang="de-DE" sz="1800" dirty="0" err="1">
                <a:solidFill>
                  <a:srgbClr val="000000"/>
                </a:solidFill>
              </a:rPr>
              <a:t>environment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instrument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context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 in </a:t>
            </a:r>
            <a:r>
              <a:rPr lang="de-DE" sz="1800" dirty="0" err="1">
                <a:solidFill>
                  <a:srgbClr val="000000"/>
                </a:solidFill>
              </a:rPr>
              <a:t>terms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physical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bunker</a:t>
            </a:r>
            <a:r>
              <a:rPr lang="de-DE" sz="1800" dirty="0">
                <a:solidFill>
                  <a:srgbClr val="000000"/>
                </a:solidFill>
              </a:rPr>
              <a:t>, beam </a:t>
            </a:r>
            <a:r>
              <a:rPr lang="de-DE" sz="1800" dirty="0" err="1">
                <a:solidFill>
                  <a:srgbClr val="000000"/>
                </a:solidFill>
              </a:rPr>
              <a:t>extraction</a:t>
            </a:r>
            <a:r>
              <a:rPr lang="de-DE" sz="1800" dirty="0">
                <a:solidFill>
                  <a:srgbClr val="000000"/>
                </a:solidFill>
              </a:rPr>
              <a:t>, ICS etc. 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available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engineering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standards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implemented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cost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duration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estimates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reasonable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team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planned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risks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both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otherwise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Reliability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Maintenance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20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4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327882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instruments (August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0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2" y="2762143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Instrument positions: </a:t>
            </a:r>
            <a:br>
              <a:rPr lang="en-US" dirty="0" smtClean="0"/>
            </a:br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61273" y="6371032"/>
            <a:ext cx="1966899" cy="2462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(June 2016)</a:t>
            </a: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68139" y="1713060"/>
            <a:ext cx="6023719" cy="4637438"/>
            <a:chOff x="2398052" y="1639312"/>
            <a:chExt cx="6623114" cy="509888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52" y="1639312"/>
              <a:ext cx="6525251" cy="501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270860" y="3556415"/>
              <a:ext cx="643627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86703" y="3421823"/>
              <a:ext cx="827052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86351" y="1699201"/>
              <a:ext cx="614326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29100" y="2744722"/>
              <a:ext cx="1036501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43573" y="1840001"/>
              <a:ext cx="617410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39886" y="2191579"/>
              <a:ext cx="7811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29796" y="3448090"/>
              <a:ext cx="677364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04334" y="3057331"/>
              <a:ext cx="7811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6210" y="2414182"/>
              <a:ext cx="8939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2621" y="3952911"/>
              <a:ext cx="9785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8451" y="5386488"/>
              <a:ext cx="682444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6999" y="5069189"/>
              <a:ext cx="553216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89855" y="5789186"/>
              <a:ext cx="700978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09435" y="5266762"/>
              <a:ext cx="7388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17056" y="5876988"/>
              <a:ext cx="668344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32852" y="4593557"/>
              <a:ext cx="564397" cy="33840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VOR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24351" y="6643973"/>
              <a:ext cx="4475982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4351" y="6554363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85049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245747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571012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491194" y="6246223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50 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2044" y="6246223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100 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60550" y="6236904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150 m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8383" y="6278242"/>
            <a:ext cx="3688311" cy="5320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436630" y="6399320"/>
            <a:ext cx="250171" cy="279186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851" y="1466160"/>
            <a:ext cx="1987976" cy="3400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18" tIns="45710" rIns="91418" bIns="4571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Two instruments have moved once;</a:t>
            </a:r>
          </a:p>
          <a:p>
            <a:pPr marL="177779" indent="-177779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ESTIA; E1 -&gt; E2 – for cleaner view of source</a:t>
            </a:r>
          </a:p>
          <a:p>
            <a:pPr marL="177779" indent="-177779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DREAM ; S4 -&gt; S3 – for more space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SKADI has moved twice;</a:t>
            </a:r>
          </a:p>
          <a:p>
            <a:pPr marL="342859" indent="-342859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from E8 -&gt; E5 – for more space</a:t>
            </a:r>
          </a:p>
          <a:p>
            <a:pPr marL="342859" indent="-342859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from E5 -&gt; E3 – to allow more space for ANNI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81281" y="1444343"/>
            <a:ext cx="6877448" cy="4708675"/>
            <a:chOff x="2081281" y="1444343"/>
            <a:chExt cx="6877448" cy="4708675"/>
          </a:xfrm>
        </p:grpSpPr>
        <p:grpSp>
          <p:nvGrpSpPr>
            <p:cNvPr id="10" name="Group 9"/>
            <p:cNvGrpSpPr/>
            <p:nvPr/>
          </p:nvGrpSpPr>
          <p:grpSpPr>
            <a:xfrm>
              <a:off x="2081281" y="1444343"/>
              <a:ext cx="6877448" cy="4708675"/>
              <a:chOff x="2081281" y="1444342"/>
              <a:chExt cx="6877448" cy="470867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081281" y="1496138"/>
                <a:ext cx="6877448" cy="4656879"/>
                <a:chOff x="2081281" y="1496138"/>
                <a:chExt cx="6877448" cy="4656879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374609" y="1496138"/>
                  <a:ext cx="2646518" cy="70788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>
                  <a:spAutoFit/>
                </a:bodyPr>
                <a:lstStyle/>
                <a:p>
                  <a:pPr algn="ctr"/>
                  <a:r>
                    <a:rPr lang="en-US" sz="2000" dirty="0"/>
                    <a:t>ESS Lead Partners for instrument construction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2081281" y="1496138"/>
                  <a:ext cx="6877448" cy="4656879"/>
                  <a:chOff x="1425396" y="1496138"/>
                  <a:chExt cx="6877448" cy="4656879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425396" y="1568501"/>
                    <a:ext cx="6877448" cy="4584516"/>
                    <a:chOff x="1425396" y="1363651"/>
                    <a:chExt cx="6877448" cy="4584516"/>
                  </a:xfrm>
                </p:grpSpPr>
                <p:pic>
                  <p:nvPicPr>
                    <p:cNvPr id="90" name="Picture 89" descr="logo.png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675387" y="4561730"/>
                      <a:ext cx="1328400" cy="32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" name="Picture 91" descr="logo.gif;jsessionid=F764BA670D8CCC9EF18F9A6D1D7845E0.gif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15441" t="7488" r="7604" b="13948"/>
                    <a:stretch/>
                  </p:blipFill>
                  <p:spPr>
                    <a:xfrm>
                      <a:off x="1559212" y="2859290"/>
                      <a:ext cx="880691" cy="32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Picture 92" descr="logo.gif;jsessionid=F764BA670D8CCC9EF18F9A6D1D7845E0.gif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15441" t="7488" r="7604" b="13948"/>
                    <a:stretch/>
                  </p:blipFill>
                  <p:spPr>
                    <a:xfrm>
                      <a:off x="1864110" y="5531925"/>
                      <a:ext cx="880691" cy="32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" name="Picture 94" descr="logo.gif;jsessionid=F764BA670D8CCC9EF18F9A6D1D7845E0.gif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15441" t="7488" r="7604" b="13948"/>
                    <a:stretch/>
                  </p:blipFill>
                  <p:spPr>
                    <a:xfrm>
                      <a:off x="7422153" y="3370060"/>
                      <a:ext cx="880691" cy="32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6" name="Picture 95" descr="LogoLLB.jpg"/>
                    <p:cNvPicPr>
                      <a:picLocks noChangeAspect="1"/>
                    </p:cNvPicPr>
                    <p:nvPr/>
                  </p:nvPicPr>
                  <p:blipFill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547082" y="2748554"/>
                      <a:ext cx="502920" cy="5029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" name="Picture 96" descr="ess-superconductores.png"/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475072" y="2409792"/>
                      <a:ext cx="756000" cy="32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" name="Picture 97" descr="Danmarks_Tekniske_Universitet_(logo).png"/>
                    <p:cNvPicPr>
                      <a:picLocks noChangeAspect="1"/>
                    </p:cNvPicPr>
                    <p:nvPr/>
                  </p:nvPicPr>
                  <p:blipFill>
                    <a:blip r:embed="rId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103604" y="2135457"/>
                      <a:ext cx="320040" cy="46634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0" name="Picture 99" descr="tum_logo.png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2477919" y="2988514"/>
                      <a:ext cx="953486" cy="324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</p:pic>
                <p:pic>
                  <p:nvPicPr>
                    <p:cNvPr id="101" name="Picture 100" descr="tum_logo.png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319143" y="1779165"/>
                      <a:ext cx="953486" cy="324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</p:spPr>
                </p:pic>
                <p:pic>
                  <p:nvPicPr>
                    <p:cNvPr id="102" name="Picture 101" descr="logo.png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533631" y="5014256"/>
                      <a:ext cx="1328400" cy="32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 descr="logo_hzg_cms10.gif"/>
                    <p:cNvPicPr>
                      <a:picLocks noChangeAspect="1"/>
                    </p:cNvPicPr>
                    <p:nvPr/>
                  </p:nvPicPr>
                  <p:blipFill>
                    <a:blip r:embed="rId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44314" y="1363651"/>
                      <a:ext cx="1303902" cy="36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 descr="logo-cnr.png"/>
                    <p:cNvPicPr>
                      <a:picLocks noChangeAspect="1"/>
                    </p:cNvPicPr>
                    <p:nvPr/>
                  </p:nvPicPr>
                  <p:blipFill rotWithShape="1">
                    <a:blip r:embed="rId10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425396" y="4522354"/>
                      <a:ext cx="929740" cy="32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Picture 104" descr="PSI-Logo.png"/>
                    <p:cNvPicPr>
                      <a:picLocks noChangeAspect="1"/>
                    </p:cNvPicPr>
                    <p:nvPr/>
                  </p:nvPicPr>
                  <p:blipFill rotWithShape="1">
                    <a:blip r:embed="rId11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2775605" y="5624167"/>
                      <a:ext cx="907200" cy="324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" name="Picture 105" descr="aulogo.jpg"/>
                    <p:cNvPicPr>
                      <a:picLocks noChangeAspect="1"/>
                    </p:cNvPicPr>
                    <p:nvPr/>
                  </p:nvPicPr>
                  <p:blipFill>
                    <a:blip r:embed="rId1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390932" y="3863975"/>
                      <a:ext cx="816693" cy="3240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8" name="Picture 107" descr="Macintosh HD:Users:helenebjorkman:Desktop:ESS_Logo_Frugal_Blue_RGB.jpeg"/>
                  <p:cNvPicPr>
                    <a:picLocks noChangeAspect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2000" y="1496138"/>
                    <a:ext cx="644499" cy="345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7662985" y="1444342"/>
                <a:ext cx="1267630" cy="482390"/>
                <a:chOff x="446465" y="5090295"/>
                <a:chExt cx="1267630" cy="482390"/>
              </a:xfrm>
            </p:grpSpPr>
            <p:pic>
              <p:nvPicPr>
                <p:cNvPr id="59" name="Picture 58" descr="logoujf.gif"/>
                <p:cNvPicPr>
                  <a:picLocks noChangeAspect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096" y="5122440"/>
                  <a:ext cx="228264" cy="450245"/>
                </a:xfrm>
                <a:prstGeom prst="rect">
                  <a:avLst/>
                </a:prstGeom>
              </p:spPr>
            </p:pic>
            <p:sp>
              <p:nvSpPr>
                <p:cNvPr id="71" name="TextBox 70"/>
                <p:cNvSpPr txBox="1"/>
                <p:nvPr/>
              </p:nvSpPr>
              <p:spPr>
                <a:xfrm>
                  <a:off x="446465" y="5126773"/>
                  <a:ext cx="350702" cy="4001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algn="r"/>
                  <a:r>
                    <a:rPr lang="en-US" sz="2000" dirty="0"/>
                    <a:t>+  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875792" y="5090295"/>
                  <a:ext cx="838303" cy="338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algn="ctr"/>
                  <a:r>
                    <a:rPr lang="en-US" sz="800" i="1" dirty="0"/>
                    <a:t>Nuclear Physics Institute</a:t>
                  </a:r>
                </a:p>
              </p:txBody>
            </p:sp>
          </p:grpSp>
        </p:grpSp>
        <p:pic>
          <p:nvPicPr>
            <p:cNvPr id="81" name="Picture 80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3257" y="1960144"/>
              <a:ext cx="342900" cy="34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86543" y="1868833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449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5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50" y="6548572"/>
            <a:ext cx="389199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Instruments: Phase 1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17166"/>
              </p:ext>
            </p:extLst>
          </p:nvPr>
        </p:nvGraphicFramePr>
        <p:xfrm>
          <a:off x="38309" y="1477223"/>
          <a:ext cx="8808203" cy="5141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9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1391053" y="5404905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7944" tIns="45715" rIns="71991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5014784" cy="5028647"/>
            <a:chOff x="1255180" y="594302"/>
            <a:chExt cx="5014784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10/5</a:t>
              </a: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22-23/6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17/6</a:t>
              </a: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12-13/9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69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14-15/6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99206" y="1408702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29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29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14835" y="5497398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72000" y="537321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12</a:t>
            </a:r>
          </a:p>
        </p:txBody>
      </p:sp>
      <p:sp>
        <p:nvSpPr>
          <p:cNvPr id="47" name="Oval 46"/>
          <p:cNvSpPr/>
          <p:nvPr/>
        </p:nvSpPr>
        <p:spPr>
          <a:xfrm>
            <a:off x="4427985" y="472514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4572000" y="508518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19</a:t>
            </a:r>
          </a:p>
        </p:txBody>
      </p:sp>
      <p:sp>
        <p:nvSpPr>
          <p:cNvPr id="50" name="Oval 49"/>
          <p:cNvSpPr/>
          <p:nvPr/>
        </p:nvSpPr>
        <p:spPr>
          <a:xfrm>
            <a:off x="4769993" y="3789041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31</a:t>
            </a:r>
          </a:p>
        </p:txBody>
      </p:sp>
      <p:sp>
        <p:nvSpPr>
          <p:cNvPr id="51" name="Oval 50"/>
          <p:cNvSpPr/>
          <p:nvPr/>
        </p:nvSpPr>
        <p:spPr>
          <a:xfrm>
            <a:off x="4499993" y="285293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17</a:t>
            </a:r>
          </a:p>
        </p:txBody>
      </p:sp>
      <p:sp>
        <p:nvSpPr>
          <p:cNvPr id="52" name="Oval 51"/>
          <p:cNvSpPr/>
          <p:nvPr/>
        </p:nvSpPr>
        <p:spPr>
          <a:xfrm>
            <a:off x="4716016" y="602128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28</a:t>
            </a:r>
          </a:p>
        </p:txBody>
      </p:sp>
      <p:sp>
        <p:nvSpPr>
          <p:cNvPr id="53" name="Oval 52"/>
          <p:cNvSpPr/>
          <p:nvPr/>
        </p:nvSpPr>
        <p:spPr>
          <a:xfrm>
            <a:off x="4716016" y="5661249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21</a:t>
            </a:r>
          </a:p>
        </p:txBody>
      </p:sp>
      <p:sp>
        <p:nvSpPr>
          <p:cNvPr id="54" name="Oval 53"/>
          <p:cNvSpPr/>
          <p:nvPr/>
        </p:nvSpPr>
        <p:spPr>
          <a:xfrm>
            <a:off x="4427985" y="4437113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0197" y="6283630"/>
            <a:ext cx="443881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dirty="0"/>
              <a:t>27</a:t>
            </a:r>
          </a:p>
        </p:txBody>
      </p:sp>
      <p:sp>
        <p:nvSpPr>
          <p:cNvPr id="57" name="Oval 56"/>
          <p:cNvSpPr/>
          <p:nvPr/>
        </p:nvSpPr>
        <p:spPr>
          <a:xfrm>
            <a:off x="5832218" y="4097076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05302" y="6537799"/>
            <a:ext cx="660608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IKON12</a:t>
            </a:r>
          </a:p>
        </p:txBody>
      </p:sp>
      <p:sp>
        <p:nvSpPr>
          <p:cNvPr id="61" name="Oval 60"/>
          <p:cNvSpPr/>
          <p:nvPr/>
        </p:nvSpPr>
        <p:spPr>
          <a:xfrm flipH="1">
            <a:off x="6685871" y="3446525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31</a:t>
            </a:r>
          </a:p>
        </p:txBody>
      </p:sp>
      <p:sp>
        <p:nvSpPr>
          <p:cNvPr id="62" name="Oval 61"/>
          <p:cNvSpPr/>
          <p:nvPr/>
        </p:nvSpPr>
        <p:spPr>
          <a:xfrm flipH="1">
            <a:off x="6905303" y="4416538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223507" y="1794731"/>
            <a:ext cx="0" cy="4789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flipH="1">
            <a:off x="7236296" y="474976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24</a:t>
            </a:r>
          </a:p>
        </p:txBody>
      </p:sp>
      <p:sp>
        <p:nvSpPr>
          <p:cNvPr id="64" name="Oval 63"/>
          <p:cNvSpPr/>
          <p:nvPr/>
        </p:nvSpPr>
        <p:spPr>
          <a:xfrm flipH="1">
            <a:off x="7511484" y="5057972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 flipH="1">
            <a:off x="7707489" y="2158736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smtClean="0">
                <a:solidFill>
                  <a:srgbClr val="FFFFFF"/>
                </a:solidFill>
                <a:latin typeface="Calibri"/>
              </a:rPr>
              <a:t>10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7626663" y="604080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7956035" y="5391581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24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5200" y="1128912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12-09 at 17.34.2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00" y="1638361"/>
            <a:ext cx="6472800" cy="4570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67" y="-27383"/>
            <a:ext cx="6872168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Neutron Beam Instrument </a:t>
            </a:r>
            <a:r>
              <a:rPr lang="en-US" dirty="0" smtClean="0"/>
              <a:t>Construction   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 smtClean="0"/>
              <a:t>Working Schedule: V3.0</a:t>
            </a:r>
            <a:r>
              <a:rPr lang="en-US" sz="2400" i="1" dirty="0"/>
              <a:t>, 9</a:t>
            </a:r>
            <a:r>
              <a:rPr lang="en-US" sz="2400" i="1" baseline="30000" dirty="0"/>
              <a:t>th</a:t>
            </a:r>
            <a:r>
              <a:rPr lang="en-US" sz="2400" i="1" dirty="0"/>
              <a:t> December 2016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" y="1186404"/>
            <a:ext cx="2016300" cy="2254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45715" rIns="36000" bIns="45715" rtlCol="0">
            <a:spAutoFit/>
          </a:bodyPr>
          <a:lstStyle/>
          <a:p>
            <a:pPr defTabSz="914290"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</a:rPr>
              <a:t>Early </a:t>
            </a:r>
            <a:r>
              <a:rPr lang="en-US" sz="1400" b="1" dirty="0" err="1">
                <a:solidFill>
                  <a:prstClr val="black"/>
                </a:solidFill>
              </a:rPr>
              <a:t>bldg</a:t>
            </a:r>
            <a:r>
              <a:rPr lang="en-US" sz="1400" b="1" dirty="0">
                <a:solidFill>
                  <a:prstClr val="black"/>
                </a:solidFill>
              </a:rPr>
              <a:t> access dates; 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Monolith </a:t>
            </a:r>
            <a:r>
              <a:rPr lang="en-US" sz="1100" dirty="0">
                <a:solidFill>
                  <a:prstClr val="black"/>
                </a:solidFill>
              </a:rPr>
              <a:t>(D02)   </a:t>
            </a:r>
            <a:r>
              <a:rPr lang="en-US" sz="1200" dirty="0">
                <a:solidFill>
                  <a:prstClr val="black"/>
                </a:solidFill>
              </a:rPr>
              <a:t>      </a:t>
            </a:r>
            <a:r>
              <a:rPr lang="en-US" sz="1100" dirty="0">
                <a:solidFill>
                  <a:prstClr val="black"/>
                </a:solidFill>
              </a:rPr>
              <a:t>7 Feb </a:t>
            </a:r>
            <a:r>
              <a:rPr lang="uk-UA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North </a:t>
            </a:r>
            <a:r>
              <a:rPr lang="en-US" sz="1100" dirty="0">
                <a:solidFill>
                  <a:prstClr val="black"/>
                </a:solidFill>
              </a:rPr>
              <a:t>(D03)                1 Nov ‘19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East </a:t>
            </a:r>
            <a:r>
              <a:rPr lang="en-US" sz="1100" dirty="0">
                <a:solidFill>
                  <a:prstClr val="black"/>
                </a:solidFill>
              </a:rPr>
              <a:t>(D01-E)</a:t>
            </a:r>
            <a:r>
              <a:rPr lang="en-US" sz="1200" dirty="0">
                <a:solidFill>
                  <a:prstClr val="black"/>
                </a:solidFill>
              </a:rPr>
              <a:t>          </a:t>
            </a:r>
            <a:r>
              <a:rPr lang="en-US" sz="1100" dirty="0">
                <a:solidFill>
                  <a:prstClr val="black"/>
                </a:solidFill>
              </a:rPr>
              <a:t>      6 Jan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20</a:t>
            </a:r>
            <a:endParaRPr lang="en-US" sz="1100" i="1" dirty="0">
              <a:solidFill>
                <a:prstClr val="black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South </a:t>
            </a:r>
            <a:r>
              <a:rPr lang="en-US" sz="1100" dirty="0">
                <a:solidFill>
                  <a:prstClr val="black"/>
                </a:solidFill>
              </a:rPr>
              <a:t>(D01-S)</a:t>
            </a:r>
            <a:r>
              <a:rPr lang="en-US" sz="1200" dirty="0">
                <a:solidFill>
                  <a:prstClr val="black"/>
                </a:solidFill>
              </a:rPr>
              <a:t>           </a:t>
            </a:r>
            <a:r>
              <a:rPr lang="en-US" sz="1100" dirty="0">
                <a:solidFill>
                  <a:prstClr val="black"/>
                </a:solidFill>
              </a:rPr>
              <a:t>2 Mar ‘20</a:t>
            </a:r>
            <a:endParaRPr lang="en-US" sz="1100" dirty="0">
              <a:solidFill>
                <a:srgbClr val="7F7F7F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West </a:t>
            </a:r>
            <a:r>
              <a:rPr lang="en-US" sz="1100" dirty="0">
                <a:solidFill>
                  <a:prstClr val="black"/>
                </a:solidFill>
              </a:rPr>
              <a:t>(4 areas) 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(D03-W)      1 Nov ‘19</a:t>
            </a:r>
            <a:endParaRPr lang="en-US" sz="1100" dirty="0">
              <a:solidFill>
                <a:srgbClr val="7F7F7F"/>
              </a:solidFill>
            </a:endParaRP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(E02-2)       15 Oct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(E02-1)      27 Apr ‘19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Caves (E01)                    “     	</a:t>
            </a:r>
            <a:endParaRPr lang="en-US" sz="11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57839" y="5457170"/>
            <a:ext cx="2045005" cy="1374698"/>
            <a:chOff x="-36890" y="3212975"/>
            <a:chExt cx="2063866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36890" y="3212975"/>
              <a:ext cx="2063866" cy="1374698"/>
              <a:chOff x="-11866" y="4869160"/>
              <a:chExt cx="2063866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-11866" y="4941167"/>
                <a:ext cx="1583330" cy="143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9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180686" y="1071636"/>
            <a:ext cx="824437" cy="652926"/>
          </a:xfrm>
          <a:prstGeom prst="rect">
            <a:avLst/>
          </a:prstGeom>
          <a:noFill/>
        </p:spPr>
        <p:txBody>
          <a:bodyPr wrap="square" lIns="0" tIns="45715" rIns="35996" bIns="45715" rtlCol="0">
            <a:spAutoFit/>
          </a:bodyPr>
          <a:lstStyle/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 Hot Commission </a:t>
            </a:r>
          </a:p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666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defTabSz="91429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09772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90"/>
              <a:r>
                <a:rPr lang="en-US" sz="1200" dirty="0">
                  <a:solidFill>
                    <a:prstClr val="black"/>
                  </a:solidFill>
                </a:rPr>
                <a:t>2016       2017       2018      2019       2020       2021       2022      2023       2024       2025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4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6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20981" y="1046598"/>
            <a:ext cx="5760219" cy="4912838"/>
            <a:chOff x="1979712" y="1417688"/>
            <a:chExt cx="5760219" cy="4912838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39290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01785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76419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20488" y="1417688"/>
              <a:ext cx="4319443" cy="646331"/>
              <a:chOff x="3420488" y="1417688"/>
              <a:chExt cx="4319443" cy="6463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20488" y="1504205"/>
                <a:ext cx="702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11402" y="1417688"/>
                <a:ext cx="636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prstClr val="black"/>
                    </a:solidFill>
                  </a:rPr>
                  <a:t>Access 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187" y="1491376"/>
                <a:ext cx="72274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36692" y="1455674"/>
                <a:ext cx="726833" cy="573661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>
                  <a:lnSpc>
                    <a:spcPts val="1240"/>
                  </a:lnSpc>
                </a:pPr>
                <a:r>
                  <a:rPr lang="en-US" sz="1200" dirty="0">
                    <a:solidFill>
                      <a:srgbClr val="FF0000"/>
                    </a:solidFill>
                  </a:rPr>
                  <a:t>Ready for Beam on Target 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6089" y="3503963"/>
            <a:ext cx="18893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1991" tIns="45715" rIns="71991" bIns="45715" rtlCol="0">
            <a:spAutoFit/>
          </a:bodyPr>
          <a:lstStyle/>
          <a:p>
            <a:pPr algn="ctr" defTabSz="914290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Provisionally aligned with Accelerator planning</a:t>
            </a:r>
          </a:p>
        </p:txBody>
      </p: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19823" y="1724563"/>
            <a:ext cx="473081" cy="27282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68184" y="2304000"/>
            <a:ext cx="4941986" cy="4498125"/>
            <a:chOff x="34190" y="-1689784"/>
            <a:chExt cx="4941987" cy="449812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190" y="2358611"/>
              <a:ext cx="4941987" cy="44972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Access to other “instrument construction areas” will be later (see top left panel)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7990" y="4134207"/>
            <a:ext cx="1976900" cy="11541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smtClean="0">
                <a:solidFill>
                  <a:srgbClr val="0000FF"/>
                </a:solidFill>
              </a:rPr>
              <a:t>ESS </a:t>
            </a:r>
            <a:r>
              <a:rPr lang="en-US" sz="1600" dirty="0" smtClean="0">
                <a:solidFill>
                  <a:srgbClr val="0000FF"/>
                </a:solidFill>
              </a:rPr>
              <a:t>internal working schedule:  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still under discussion with the 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80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9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80" y="1028458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10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7" y="2061787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9" y="1596971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4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400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3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5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8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1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4" y="975353"/>
            <a:ext cx="369179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4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4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1" y="4144615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9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6" y="2378095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8" y="5847544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8" y="4076461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2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8" y="5251586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28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6" y="1025284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89"/>
            <a:ext cx="482034" cy="292388"/>
            <a:chOff x="363172" y="7817246"/>
            <a:chExt cx="434212" cy="409341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80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9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3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3"/>
            <a:ext cx="2651986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3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4963214" y="926174"/>
            <a:ext cx="449607" cy="292388"/>
            <a:chOff x="271990" y="7771652"/>
            <a:chExt cx="629451" cy="409341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1990" y="7771652"/>
              <a:ext cx="629451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865741" y="1276108"/>
            <a:ext cx="579875" cy="292388"/>
            <a:chOff x="180808" y="7771652"/>
            <a:chExt cx="811826" cy="409341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808" y="7771652"/>
              <a:ext cx="81182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8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0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7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3" y="203129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35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90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3" y="2348155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39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8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1" y="2701088"/>
            <a:ext cx="3551497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34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3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6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9" y="3047489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1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6"/>
            <a:ext cx="3336342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4" y="3426489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9" y="4144615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2" y="3889841"/>
            <a:ext cx="1131555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2" y="5649699"/>
            <a:ext cx="1182989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8" y="6155332"/>
            <a:ext cx="1173513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1" y="4383754"/>
            <a:ext cx="1131555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5298" tIns="32649" rIns="65298" bIns="3264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5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5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5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1" y="5614324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8" y="5739562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4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8" tIns="32649" rIns="65298" bIns="3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1" y="613681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9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2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4" y="6310467"/>
            <a:ext cx="1199021" cy="52760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30" y="6007191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NSS Floor </a:t>
            </a:r>
            <a:r>
              <a:rPr lang="en-US" sz="3200" dirty="0"/>
              <a:t>loading </a:t>
            </a:r>
            <a:r>
              <a:rPr lang="en-US" sz="3200" dirty="0" smtClean="0"/>
              <a:t>limits: </a:t>
            </a:r>
            <a:br>
              <a:rPr lang="en-US" sz="3200" dirty="0" smtClean="0"/>
            </a:br>
            <a:r>
              <a:rPr lang="en-US" sz="2400" dirty="0" smtClean="0"/>
              <a:t>Reduced in D01 &amp; D03 in February 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8</a:t>
            </a:fld>
            <a:endParaRPr lang="sv-SE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208" y="1544189"/>
            <a:ext cx="46945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Under the bunker (D02 &amp; inner parts of D01 &amp; D03</a:t>
            </a:r>
            <a:r>
              <a:rPr lang="en-US" sz="1000" dirty="0"/>
              <a:t>); </a:t>
            </a:r>
            <a:r>
              <a:rPr lang="en-US" sz="1000" dirty="0" smtClean="0"/>
              <a:t>	</a:t>
            </a:r>
            <a:r>
              <a:rPr lang="en-US" sz="1000" b="1" dirty="0" smtClean="0"/>
              <a:t>30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the rest of D01 &amp; D03 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In general (under guides &amp; instrument </a:t>
            </a:r>
            <a:r>
              <a:rPr lang="en-US" sz="1000" dirty="0"/>
              <a:t>caves</a:t>
            </a:r>
            <a:r>
              <a:rPr lang="en-US" sz="1000" dirty="0" smtClean="0"/>
              <a:t>); 		</a:t>
            </a:r>
            <a:r>
              <a:rPr lang="en-US" sz="1000" b="1" dirty="0" smtClean="0"/>
              <a:t>14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  <a:endParaRPr lang="en-US" sz="1000" b="1" dirty="0" smtClean="0"/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Around perimeter (3 </a:t>
            </a:r>
            <a:r>
              <a:rPr lang="en-US" sz="1000" dirty="0" err="1" smtClean="0"/>
              <a:t>metres</a:t>
            </a:r>
            <a:r>
              <a:rPr lang="en-US" sz="1000" dirty="0" smtClean="0"/>
              <a:t> from wall); 		</a:t>
            </a:r>
            <a:r>
              <a:rPr lang="en-US" sz="1000" b="1" dirty="0" smtClean="0"/>
              <a:t>10 t/m</a:t>
            </a:r>
            <a:r>
              <a:rPr lang="en-US" sz="1000" b="1" baseline="30000" dirty="0" smtClean="0"/>
              <a:t>2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Staging areas (near truck access doors);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E01 &amp; E02 (long instruments in west sector);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b="1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11367" r="12270" b="41196"/>
          <a:stretch/>
        </p:blipFill>
        <p:spPr>
          <a:xfrm>
            <a:off x="1403998" y="1307875"/>
            <a:ext cx="6236440" cy="55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11208" y="1327919"/>
            <a:ext cx="5698171" cy="5497132"/>
            <a:chOff x="1611208" y="1327919"/>
            <a:chExt cx="5698171" cy="5497132"/>
          </a:xfrm>
        </p:grpSpPr>
        <p:sp>
          <p:nvSpPr>
            <p:cNvPr id="9" name="TextBox 8"/>
            <p:cNvSpPr txBox="1"/>
            <p:nvPr/>
          </p:nvSpPr>
          <p:spPr>
            <a:xfrm>
              <a:off x="6905334" y="38323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D04</a:t>
              </a:r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5991" y="543143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D06</a:t>
              </a:r>
              <a:endParaRPr lang="en-US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71349" y="65755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D07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1217" y="6400422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D08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1208" y="2105879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E03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5404" y="1543690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 smtClean="0"/>
                <a:t>E04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5" y="1327919"/>
              <a:ext cx="375279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100" dirty="0" smtClean="0"/>
                <a:t>E05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0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9" y="11"/>
            <a:ext cx="7092461" cy="1441531"/>
          </a:xfrm>
        </p:spPr>
        <p:txBody>
          <a:bodyPr/>
          <a:lstStyle/>
          <a:p>
            <a:pPr algn="ctr"/>
            <a:r>
              <a:rPr lang="en-US" dirty="0" smtClean="0"/>
              <a:t>NSS provisions for </a:t>
            </a:r>
            <a:r>
              <a:rPr lang="en-US" dirty="0" smtClean="0"/>
              <a:t>T-REX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50" y="1514214"/>
            <a:ext cx="9034344" cy="1905662"/>
          </a:xfrm>
        </p:spPr>
        <p:txBody>
          <a:bodyPr/>
          <a:lstStyle/>
          <a:p>
            <a:pPr marL="342859" indent="-342859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Local workshops </a:t>
            </a:r>
            <a:r>
              <a:rPr lang="en-US" sz="1800" i="1" dirty="0">
                <a:solidFill>
                  <a:srgbClr val="000000"/>
                </a:solidFill>
              </a:rPr>
              <a:t>and workshop support for on-site </a:t>
            </a:r>
            <a:r>
              <a:rPr lang="en-US" sz="1800" i="1" dirty="0" smtClean="0">
                <a:solidFill>
                  <a:srgbClr val="000000"/>
                </a:solidFill>
              </a:rPr>
              <a:t>installation from early 2019</a:t>
            </a:r>
          </a:p>
          <a:p>
            <a:pPr marL="800004" lvl="1" indent="-342859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1800" i="1" dirty="0" smtClean="0">
                <a:solidFill>
                  <a:srgbClr val="000000"/>
                </a:solidFill>
              </a:rPr>
              <a:t>Some workshops are likely to be off-site (in Lund) initially</a:t>
            </a:r>
          </a:p>
          <a:p>
            <a:pPr marL="342859" indent="-342859"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Chemistry laboratories and sample handling facilities includes RML in D08 from </a:t>
            </a:r>
            <a:r>
              <a:rPr lang="en-US" sz="1800" i="1" dirty="0" smtClean="0">
                <a:solidFill>
                  <a:schemeClr val="tx1"/>
                </a:solidFill>
              </a:rPr>
              <a:t>2020</a:t>
            </a:r>
          </a:p>
          <a:p>
            <a:pPr marL="342859" indent="-342859"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T-REX </a:t>
            </a:r>
            <a:r>
              <a:rPr lang="en-US" sz="1800" b="1" dirty="0">
                <a:solidFill>
                  <a:srgbClr val="000000"/>
                </a:solidFill>
              </a:rPr>
              <a:t>specific Sample Environment : </a:t>
            </a:r>
          </a:p>
          <a:p>
            <a:pPr marL="800004" lvl="1" indent="-342859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i="1" dirty="0" err="1">
                <a:solidFill>
                  <a:schemeClr val="tx1"/>
                </a:solidFill>
              </a:rPr>
              <a:t>Cryo</a:t>
            </a:r>
            <a:r>
              <a:rPr lang="en-US" sz="1800" i="1" dirty="0">
                <a:solidFill>
                  <a:schemeClr val="tx1"/>
                </a:solidFill>
              </a:rPr>
              <a:t>-furnace (Tm &gt;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600K</a:t>
            </a:r>
            <a:r>
              <a:rPr lang="en-US" sz="1800" i="1" dirty="0" smtClean="0">
                <a:solidFill>
                  <a:schemeClr val="tx1"/>
                </a:solidFill>
              </a:rPr>
              <a:t>); Q1/24; </a:t>
            </a:r>
            <a:endParaRPr lang="en-US" sz="1800" i="1" dirty="0">
              <a:solidFill>
                <a:schemeClr val="tx1"/>
              </a:solidFill>
            </a:endParaRPr>
          </a:p>
          <a:p>
            <a:pPr marL="342859" indent="-342859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Sample </a:t>
            </a:r>
            <a:r>
              <a:rPr lang="en-US" sz="1800" b="1" dirty="0" smtClean="0">
                <a:solidFill>
                  <a:srgbClr val="000000"/>
                </a:solidFill>
              </a:rPr>
              <a:t>Environment: </a:t>
            </a:r>
            <a:r>
              <a:rPr lang="en-US" sz="1800" i="1" dirty="0" smtClean="0">
                <a:solidFill>
                  <a:srgbClr val="000000"/>
                </a:solidFill>
              </a:rPr>
              <a:t>NSS Sample Environment pool to include</a:t>
            </a:r>
          </a:p>
          <a:p>
            <a:pPr marL="342859" indent="-342859">
              <a:buFont typeface="Arial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9</a:t>
            </a:fld>
            <a:endParaRPr lang="sv-SE"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7856" y="4098827"/>
            <a:ext cx="8829019" cy="1924285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 marL="0" indent="0" algn="l" defTabSz="457145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4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90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43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581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10T vertical </a:t>
            </a:r>
            <a:r>
              <a:rPr lang="en-US" sz="1800" i="1" dirty="0" err="1" smtClean="0">
                <a:solidFill>
                  <a:schemeClr val="tx1"/>
                </a:solidFill>
              </a:rPr>
              <a:t>cryomagnet</a:t>
            </a:r>
            <a:r>
              <a:rPr lang="en-US" sz="1800" i="1" dirty="0" smtClean="0">
                <a:solidFill>
                  <a:schemeClr val="tx1"/>
                </a:solidFill>
              </a:rPr>
              <a:t>    </a:t>
            </a:r>
            <a:r>
              <a:rPr lang="en-US" sz="1800" i="1" dirty="0" smtClean="0">
                <a:solidFill>
                  <a:schemeClr val="tx1"/>
                </a:solidFill>
              </a:rPr>
              <a:t>	(Q2/23)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err="1" smtClean="0">
                <a:solidFill>
                  <a:schemeClr val="tx1"/>
                </a:solidFill>
              </a:rPr>
              <a:t>Cryofurnace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(4K &lt; T </a:t>
            </a:r>
            <a:r>
              <a:rPr lang="en-US" sz="1800" i="1" dirty="0">
                <a:solidFill>
                  <a:schemeClr val="tx1"/>
                </a:solidFill>
              </a:rPr>
              <a:t>&lt; </a:t>
            </a:r>
            <a:r>
              <a:rPr lang="en-US" sz="1800" i="1" dirty="0" smtClean="0">
                <a:solidFill>
                  <a:schemeClr val="tx1"/>
                </a:solidFill>
              </a:rPr>
              <a:t>600K</a:t>
            </a:r>
            <a:r>
              <a:rPr lang="en-US" sz="1800" i="1" dirty="0">
                <a:solidFill>
                  <a:schemeClr val="tx1"/>
                </a:solidFill>
              </a:rPr>
              <a:t>) </a:t>
            </a:r>
            <a:r>
              <a:rPr lang="en-US" sz="1800" i="1" dirty="0" smtClean="0">
                <a:solidFill>
                  <a:schemeClr val="tx1"/>
                </a:solidFill>
              </a:rPr>
              <a:t>	(</a:t>
            </a:r>
            <a:r>
              <a:rPr lang="en-US" sz="1800" i="1" dirty="0" smtClean="0">
                <a:solidFill>
                  <a:schemeClr val="tx1"/>
                </a:solidFill>
              </a:rPr>
              <a:t>Q1/22)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HT vacuum furnace                   </a:t>
            </a:r>
            <a:r>
              <a:rPr lang="en-US" sz="1800" i="1" dirty="0" smtClean="0">
                <a:solidFill>
                  <a:schemeClr val="tx1"/>
                </a:solidFill>
              </a:rPr>
              <a:t>(possible) 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Infrared furnace                        (</a:t>
            </a:r>
            <a:r>
              <a:rPr lang="en-US" sz="1800" i="1" dirty="0" smtClean="0">
                <a:solidFill>
                  <a:schemeClr val="tx1"/>
                </a:solidFill>
              </a:rPr>
              <a:t>Q1/22)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Sorption </a:t>
            </a:r>
            <a:r>
              <a:rPr lang="en-US" sz="1800" i="1" dirty="0">
                <a:solidFill>
                  <a:schemeClr val="tx1"/>
                </a:solidFill>
              </a:rPr>
              <a:t>fridge (</a:t>
            </a:r>
            <a:r>
              <a:rPr lang="en-US" sz="1800" i="1" dirty="0" err="1">
                <a:solidFill>
                  <a:schemeClr val="tx1"/>
                </a:solidFill>
              </a:rPr>
              <a:t>T</a:t>
            </a:r>
            <a:r>
              <a:rPr lang="en-US" sz="1800" i="1" baseline="-25000" dirty="0" err="1">
                <a:solidFill>
                  <a:schemeClr val="tx1"/>
                </a:solidFill>
              </a:rPr>
              <a:t>min</a:t>
            </a:r>
            <a:r>
              <a:rPr lang="en-US" sz="1800" i="1" dirty="0">
                <a:solidFill>
                  <a:schemeClr val="tx1"/>
                </a:solidFill>
              </a:rPr>
              <a:t> &lt; </a:t>
            </a:r>
            <a:r>
              <a:rPr lang="en-US" sz="1800" i="1" dirty="0" smtClean="0">
                <a:solidFill>
                  <a:schemeClr val="tx1"/>
                </a:solidFill>
              </a:rPr>
              <a:t>0.5K)	(</a:t>
            </a:r>
            <a:r>
              <a:rPr lang="en-US" sz="1800" i="1" dirty="0" smtClean="0">
                <a:solidFill>
                  <a:schemeClr val="tx1"/>
                </a:solidFill>
              </a:rPr>
              <a:t>Q2/23)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Pump probe laser system	(</a:t>
            </a:r>
            <a:r>
              <a:rPr lang="en-US" sz="1800" i="1" dirty="0" smtClean="0">
                <a:solidFill>
                  <a:schemeClr val="tx1"/>
                </a:solidFill>
              </a:rPr>
              <a:t>Q3/24)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Paris-Edinburgh cells       		(</a:t>
            </a:r>
            <a:r>
              <a:rPr lang="en-US" sz="1800" i="1" dirty="0" smtClean="0">
                <a:solidFill>
                  <a:schemeClr val="tx1"/>
                </a:solidFill>
              </a:rPr>
              <a:t>Q2/23)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 Clamp cells  (P &lt; 3GPa)         	(</a:t>
            </a:r>
            <a:r>
              <a:rPr lang="en-US" sz="1800" i="1" dirty="0" smtClean="0">
                <a:solidFill>
                  <a:schemeClr val="tx1"/>
                </a:solidFill>
              </a:rPr>
              <a:t>Q2/23)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 Gas cells       (P &lt; 1GPa)     	(</a:t>
            </a:r>
            <a:r>
              <a:rPr lang="en-US" sz="1800" i="1" dirty="0" smtClean="0">
                <a:solidFill>
                  <a:schemeClr val="tx1"/>
                </a:solidFill>
              </a:rPr>
              <a:t>Q2/23)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Gas </a:t>
            </a:r>
            <a:r>
              <a:rPr lang="en-US" sz="1800" i="1" dirty="0" smtClean="0">
                <a:solidFill>
                  <a:schemeClr val="tx1"/>
                </a:solidFill>
              </a:rPr>
              <a:t>processing 			(</a:t>
            </a:r>
            <a:r>
              <a:rPr lang="en-US" sz="1800" i="1" dirty="0" smtClean="0">
                <a:solidFill>
                  <a:schemeClr val="tx1"/>
                </a:solidFill>
              </a:rPr>
              <a:t>Q2/23)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Humidity chamber 			(</a:t>
            </a:r>
            <a:r>
              <a:rPr lang="en-US" sz="1800" i="1" dirty="0" smtClean="0">
                <a:solidFill>
                  <a:schemeClr val="tx1"/>
                </a:solidFill>
              </a:rPr>
              <a:t>Q2/23)</a:t>
            </a:r>
            <a:endParaRPr lang="en-US" sz="1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7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14981</TotalTime>
  <Words>2419</Words>
  <Application>Microsoft Macintosh PowerPoint</Application>
  <PresentationFormat>On-screen Show (4:3)</PresentationFormat>
  <Paragraphs>562</Paragraphs>
  <Slides>20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Avenir Book</vt:lpstr>
      <vt:lpstr>Avenir Roman</vt:lpstr>
      <vt:lpstr>Calibri</vt:lpstr>
      <vt:lpstr>Helvetica</vt:lpstr>
      <vt:lpstr>Lucida Grande</vt:lpstr>
      <vt:lpstr>Tahoma</vt:lpstr>
      <vt:lpstr>Wingdings</vt:lpstr>
      <vt:lpstr>Arial</vt:lpstr>
      <vt:lpstr>Default</vt:lpstr>
      <vt:lpstr>Office-tema</vt:lpstr>
      <vt:lpstr>1_Office-tema</vt:lpstr>
      <vt:lpstr>3_Office-tema</vt:lpstr>
      <vt:lpstr>ESS Core Powerpoint</vt:lpstr>
      <vt:lpstr>T-REX – Tollgate 2 NSS status and meeting objectives</vt:lpstr>
      <vt:lpstr>The 15 NSS Project Instruments   All are funded to be world leading in 2023</vt:lpstr>
      <vt:lpstr>Planned order of commencement of operation of first 8 instruments (August 2023)</vt:lpstr>
      <vt:lpstr>NSS Neutron Instrument positions:  December 2016</vt:lpstr>
      <vt:lpstr>Neutron Instruments: Phase 1 schedule</vt:lpstr>
      <vt:lpstr>Neutron Beam Instrument Construction    Working Schedule: V3.0, 9th December 2016 </vt:lpstr>
      <vt:lpstr>2019/2020: NSS Proposed Access Dates (Excludes Full Access Dates) </vt:lpstr>
      <vt:lpstr>NSS Floor loading limits:  Reduced in D01 &amp; D03 in February 17</vt:lpstr>
      <vt:lpstr>NSS provisions for T-REX</vt:lpstr>
      <vt:lpstr>PowerPoint Presentation</vt:lpstr>
      <vt:lpstr>Tollgate 2 Process</vt:lpstr>
      <vt:lpstr>Objectives for this meeting </vt:lpstr>
      <vt:lpstr>Phase 2: detailed design  (1/2)</vt:lpstr>
      <vt:lpstr>Phase 2: detailed design (2/2)</vt:lpstr>
      <vt:lpstr>NSS Project management</vt:lpstr>
      <vt:lpstr>NSS Project Integration Support</vt:lpstr>
      <vt:lpstr>PowerPoint Presentation</vt:lpstr>
      <vt:lpstr>Agenda for T-REX TG2 meeting</vt:lpstr>
      <vt:lpstr>Objectives for this meeting (1/2)</vt:lpstr>
      <vt:lpstr>Objectives for this meeting (2/2)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Shane Kennedy</cp:lastModifiedBy>
  <cp:revision>581</cp:revision>
  <cp:lastPrinted>2016-07-20T04:38:31Z</cp:lastPrinted>
  <dcterms:modified xsi:type="dcterms:W3CDTF">2017-03-08T05:30:57Z</dcterms:modified>
  <cp:category/>
</cp:coreProperties>
</file>