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91" r:id="rId3"/>
    <p:sldMasterId id="2147483814" r:id="rId4"/>
    <p:sldMasterId id="2147483830" r:id="rId5"/>
  </p:sldMasterIdLst>
  <p:notesMasterIdLst>
    <p:notesMasterId r:id="rId27"/>
  </p:notesMasterIdLst>
  <p:sldIdLst>
    <p:sldId id="389" r:id="rId6"/>
    <p:sldId id="402" r:id="rId7"/>
    <p:sldId id="400" r:id="rId8"/>
    <p:sldId id="425" r:id="rId9"/>
    <p:sldId id="395" r:id="rId10"/>
    <p:sldId id="415" r:id="rId11"/>
    <p:sldId id="404" r:id="rId12"/>
    <p:sldId id="422" r:id="rId13"/>
    <p:sldId id="423" r:id="rId14"/>
    <p:sldId id="424" r:id="rId15"/>
    <p:sldId id="391" r:id="rId16"/>
    <p:sldId id="387" r:id="rId17"/>
    <p:sldId id="412" r:id="rId18"/>
    <p:sldId id="398" r:id="rId19"/>
    <p:sldId id="409" r:id="rId20"/>
    <p:sldId id="410" r:id="rId21"/>
    <p:sldId id="420" r:id="rId22"/>
    <p:sldId id="421" r:id="rId23"/>
    <p:sldId id="408" r:id="rId24"/>
    <p:sldId id="394" r:id="rId25"/>
    <p:sldId id="407" r:id="rId26"/>
  </p:sldIdLst>
  <p:sldSz cx="9144000" cy="6858000" type="screen4x3"/>
  <p:notesSz cx="6858000" cy="9144000"/>
  <p:defaultTextStyle>
    <a:defPPr marL="0" marR="0" indent="0" algn="l" defTabSz="91429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059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120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180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238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5299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2359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199417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6478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031BD2B8-F27D-7346-8C43-E9CA4C2C7F71}">
          <p14:sldIdLst>
            <p14:sldId id="389"/>
            <p14:sldId id="402"/>
            <p14:sldId id="400"/>
            <p14:sldId id="425"/>
            <p14:sldId id="395"/>
            <p14:sldId id="415"/>
            <p14:sldId id="404"/>
            <p14:sldId id="422"/>
            <p14:sldId id="423"/>
            <p14:sldId id="424"/>
            <p14:sldId id="391"/>
            <p14:sldId id="387"/>
            <p14:sldId id="412"/>
            <p14:sldId id="398"/>
            <p14:sldId id="409"/>
            <p14:sldId id="410"/>
            <p14:sldId id="420"/>
            <p14:sldId id="421"/>
            <p14:sldId id="408"/>
          </p14:sldIdLst>
        </p14:section>
        <p14:section name="backup" id="{A04CBDAF-C05D-244A-9508-AEBC629E2C85}">
          <p14:sldIdLst>
            <p14:sldId id="394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0022" autoAdjust="0"/>
    <p:restoredTop sz="95728" autoAdjust="0"/>
  </p:normalViewPr>
  <p:slideViewPr>
    <p:cSldViewPr snapToGrid="0" snapToObjects="1">
      <p:cViewPr varScale="1">
        <p:scale>
          <a:sx n="148" d="100"/>
          <a:sy n="148" d="100"/>
        </p:scale>
        <p:origin x="75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4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7" name="Shape 4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4938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573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145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718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290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2863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435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008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581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64" y="8685046"/>
            <a:ext cx="2972335" cy="457493"/>
          </a:xfrm>
          <a:prstGeom prst="rect">
            <a:avLst/>
          </a:prstGeom>
        </p:spPr>
        <p:txBody>
          <a:bodyPr/>
          <a:lstStyle/>
          <a:p>
            <a:fld id="{161A53A7-64CD-4D0E-AAE8-1AC9C79D7085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sv-S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3295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2353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167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4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/Relationships>
</file>

<file path=ppt/slideLayouts/_rels/slideLayout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Layouts/_rels/slideLayout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-2" y="0"/>
            <a:ext cx="9144004" cy="1434355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914208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174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28"/>
            <a:ext cx="1370481" cy="73321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457200" y="92075"/>
            <a:ext cx="7139138" cy="1508126"/>
          </a:xfrm>
          <a:prstGeom prst="rect">
            <a:avLst/>
          </a:prstGeom>
        </p:spPr>
        <p:txBody>
          <a:bodyPr lIns="0" tIns="0" rIns="0" bIns="0"/>
          <a:lstStyle>
            <a:lvl1pPr algn="l" defTabSz="914208">
              <a:defRPr sz="3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457198" y="1600200"/>
            <a:ext cx="8229604" cy="5257802"/>
          </a:xfrm>
          <a:prstGeom prst="rect">
            <a:avLst/>
          </a:prstGeom>
        </p:spPr>
        <p:txBody>
          <a:bodyPr lIns="0" tIns="0" rIns="0" bIns="0"/>
          <a:lstStyle>
            <a:lvl1pPr marL="318340" indent="-318340" defTabSz="914208">
              <a:spcBef>
                <a:spcPts val="600"/>
              </a:spcBef>
              <a:defRPr sz="2600"/>
            </a:lvl1pPr>
            <a:lvl2pPr marL="766601" indent="-309497" defTabSz="914208">
              <a:spcBef>
                <a:spcPts val="600"/>
              </a:spcBef>
              <a:defRPr sz="2600"/>
            </a:lvl2pPr>
            <a:lvl3pPr marL="1211325" indent="-297116" defTabSz="914208">
              <a:spcBef>
                <a:spcPts val="600"/>
              </a:spcBef>
              <a:defRPr sz="2600"/>
            </a:lvl3pPr>
            <a:lvl4pPr marL="1701444" indent="-330128" defTabSz="914208">
              <a:spcBef>
                <a:spcPts val="600"/>
              </a:spcBef>
              <a:defRPr sz="2600"/>
            </a:lvl4pPr>
            <a:lvl5pPr marL="2125535" indent="-297116" defTabSz="914208">
              <a:spcBef>
                <a:spcPts val="600"/>
              </a:spcBef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xfrm>
            <a:off x="6553200" y="6461972"/>
            <a:ext cx="2133602" cy="153888"/>
          </a:xfrm>
          <a:prstGeom prst="rect">
            <a:avLst/>
          </a:prstGeom>
        </p:spPr>
        <p:txBody>
          <a:bodyPr wrap="square" lIns="0" tIns="0" rIns="0" bIns="0"/>
          <a:lstStyle>
            <a:lvl1pPr defTabSz="914208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/>
        </p:nvSpPr>
        <p:spPr>
          <a:xfrm>
            <a:off x="0" y="0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457059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8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8" y="378773"/>
            <a:ext cx="1359829" cy="727509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Shape 389"/>
          <p:cNvSpPr>
            <a:spLocks noGrp="1"/>
          </p:cNvSpPr>
          <p:nvPr>
            <p:ph type="title"/>
          </p:nvPr>
        </p:nvSpPr>
        <p:spPr>
          <a:xfrm>
            <a:off x="593516" y="11"/>
            <a:ext cx="5762627" cy="1441451"/>
          </a:xfrm>
          <a:prstGeom prst="rect">
            <a:avLst/>
          </a:prstGeom>
        </p:spPr>
        <p:txBody>
          <a:bodyPr lIns="0" tIns="0" rIns="0" bIns="0"/>
          <a:lstStyle>
            <a:lvl1pPr algn="l" defTabSz="457059"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90" name="Shape 390"/>
          <p:cNvSpPr/>
          <p:nvPr/>
        </p:nvSpPr>
        <p:spPr>
          <a:xfrm>
            <a:off x="-326074" y="1452410"/>
            <a:ext cx="9696400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45714" tIns="45715" rIns="45714" bIns="45715"/>
          <a:lstStyle/>
          <a:p>
            <a:pPr defTabSz="457059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391" name="Shape 391"/>
          <p:cNvSpPr>
            <a:spLocks noGrp="1"/>
          </p:cNvSpPr>
          <p:nvPr>
            <p:ph type="sldNum" sz="quarter" idx="2"/>
          </p:nvPr>
        </p:nvSpPr>
        <p:spPr>
          <a:xfrm>
            <a:off x="6279946" y="6217871"/>
            <a:ext cx="273254" cy="276981"/>
          </a:xfrm>
          <a:prstGeom prst="rect">
            <a:avLst/>
          </a:prstGeom>
        </p:spPr>
        <p:txBody>
          <a:bodyPr lIns="45705" tIns="45705" rIns="45705" bIns="45705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/>
        </p:nvSpPr>
        <p:spPr>
          <a:xfrm>
            <a:off x="0" y="-2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91420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406" name="Shape 406"/>
          <p:cNvSpPr>
            <a:spLocks noGrp="1"/>
          </p:cNvSpPr>
          <p:nvPr>
            <p:ph type="title"/>
          </p:nvPr>
        </p:nvSpPr>
        <p:spPr>
          <a:xfrm>
            <a:off x="457202" y="92075"/>
            <a:ext cx="7139138" cy="1508126"/>
          </a:xfrm>
          <a:prstGeom prst="rect">
            <a:avLst/>
          </a:prstGeom>
        </p:spPr>
        <p:txBody>
          <a:bodyPr lIns="45709" tIns="45709" rIns="45709" bIns="45709"/>
          <a:lstStyle>
            <a:lvl1pPr algn="l" defTabSz="91420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7" name="Shape 40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09" tIns="45709" rIns="45709" bIns="45709"/>
          <a:lstStyle>
            <a:lvl1pPr marL="342829" indent="-342829" defTabSz="914208">
              <a:spcBef>
                <a:spcPts val="600"/>
              </a:spcBef>
              <a:defRPr sz="2800"/>
            </a:lvl1pPr>
            <a:lvl2pPr marL="790408" indent="-333305" defTabSz="914208">
              <a:spcBef>
                <a:spcPts val="600"/>
              </a:spcBef>
              <a:defRPr sz="2800"/>
            </a:lvl2pPr>
            <a:lvl3pPr marL="1234181" indent="-319972" defTabSz="914208">
              <a:spcBef>
                <a:spcPts val="600"/>
              </a:spcBef>
              <a:defRPr sz="2800"/>
            </a:lvl3pPr>
            <a:lvl4pPr marL="1726837" indent="-355524" defTabSz="914208">
              <a:spcBef>
                <a:spcPts val="600"/>
              </a:spcBef>
              <a:defRPr sz="2800"/>
            </a:lvl4pPr>
            <a:lvl5pPr marL="2148391" indent="-319969" defTabSz="91420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08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41"/>
            <a:ext cx="1370481" cy="733209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Shape 409"/>
          <p:cNvSpPr>
            <a:spLocks noGrp="1"/>
          </p:cNvSpPr>
          <p:nvPr>
            <p:ph type="sldNum" sz="quarter" idx="2"/>
          </p:nvPr>
        </p:nvSpPr>
        <p:spPr>
          <a:xfrm>
            <a:off x="8413550" y="6400436"/>
            <a:ext cx="273252" cy="276979"/>
          </a:xfrm>
          <a:prstGeom prst="rect">
            <a:avLst/>
          </a:prstGeom>
        </p:spPr>
        <p:txBody>
          <a:bodyPr lIns="45705" tIns="45705" rIns="45705" bIns="45705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81895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859" indent="-342859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50413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37798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927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11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9" y="1964949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145" indent="0">
              <a:buNone/>
            </a:lvl2pPr>
            <a:lvl3pPr marL="914290" indent="0">
              <a:buNone/>
            </a:lvl3pPr>
            <a:lvl4pPr marL="1371435" indent="0">
              <a:buNone/>
            </a:lvl4pPr>
            <a:lvl5pPr marL="1828581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2017-03-09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89980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2017-03-09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39577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2017-03-09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8256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2017-03-09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2712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-1" y="0"/>
            <a:ext cx="9144002" cy="1434355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714" tIns="45715" rIns="45714" bIns="45715" anchor="ctr"/>
          <a:lstStyle/>
          <a:p>
            <a:pPr algn="ctr" defTabSz="822861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457200" y="92086"/>
            <a:ext cx="7139138" cy="1508125"/>
          </a:xfrm>
          <a:prstGeom prst="rect">
            <a:avLst/>
          </a:prstGeom>
        </p:spPr>
        <p:txBody>
          <a:bodyPr lIns="45714" tIns="45714" rIns="45714" bIns="45714"/>
          <a:lstStyle>
            <a:lvl1pPr algn="l" defTabSz="822861">
              <a:defRPr sz="3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xfrm>
            <a:off x="457200" y="1600211"/>
            <a:ext cx="8229602" cy="5257801"/>
          </a:xfrm>
          <a:prstGeom prst="rect">
            <a:avLst/>
          </a:prstGeom>
        </p:spPr>
        <p:txBody>
          <a:bodyPr lIns="45714" tIns="45714" rIns="45714" bIns="45714"/>
          <a:lstStyle>
            <a:lvl1pPr marL="318369" indent="-318369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1pPr>
            <a:lvl2pPr marL="766670" indent="-309525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2pPr>
            <a:lvl3pPr marL="1211435" indent="-297144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3pPr>
            <a:lvl4pPr marL="1701596" indent="-330160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4pPr>
            <a:lvl5pPr marL="2125724" indent="-297144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xfrm>
            <a:off x="6553200" y="6415814"/>
            <a:ext cx="2133600" cy="246219"/>
          </a:xfrm>
          <a:prstGeom prst="rect">
            <a:avLst/>
          </a:prstGeom>
        </p:spPr>
        <p:txBody>
          <a:bodyPr wrap="square" lIns="45714" tIns="45714" rIns="45714" bIns="45714"/>
          <a:lstStyle>
            <a:lvl1pPr defTabSz="822861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99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1" cy="7332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2017-03-09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32227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2017-03-09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44164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2017-03-09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68087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2017-03-09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42265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2017-03-09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08192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2017-03-09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20726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1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2017-03-09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4" y="130723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329360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15267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859" indent="-342859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79370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6357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5964740"/>
            <a:ext cx="9146977" cy="893260"/>
          </a:xfrm>
          <a:prstGeom prst="rect">
            <a:avLst/>
          </a:prstGeom>
          <a:ln w="3175"/>
          <a:effectLst>
            <a:outerShdw blurRad="76200" dist="38100" dir="16200000" rotWithShape="0">
              <a:srgbClr val="424242">
                <a:alpha val="15000"/>
              </a:srgbClr>
            </a:outerShdw>
          </a:effectLst>
        </p:spPr>
      </p:pic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457354" y="158737"/>
            <a:ext cx="8232280" cy="603265"/>
          </a:xfrm>
          <a:prstGeom prst="rect">
            <a:avLst/>
          </a:prstGeom>
          <a:ln w="3175">
            <a:round/>
          </a:ln>
        </p:spPr>
        <p:txBody>
          <a:bodyPr lIns="34286" tIns="34286" rIns="34286" bIns="34286"/>
          <a:lstStyle>
            <a:lvl1pPr defTabSz="438913">
              <a:defRPr sz="2800" b="1">
                <a:solidFill>
                  <a:srgbClr val="00A5D4"/>
                </a:solidFill>
                <a:uFill>
                  <a:solidFill>
                    <a:srgbClr val="00A5D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08" name="Shape 208"/>
          <p:cNvSpPr/>
          <p:nvPr/>
        </p:nvSpPr>
        <p:spPr>
          <a:xfrm>
            <a:off x="6138536" y="6077763"/>
            <a:ext cx="2823211" cy="545754"/>
          </a:xfrm>
          <a:prstGeom prst="rect">
            <a:avLst/>
          </a:prstGeom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6" tIns="34286" rIns="34286" bIns="34286">
            <a:spAutoFit/>
          </a:bodyPr>
          <a:lstStyle/>
          <a:p>
            <a:pPr algn="r" defTabSz="438913">
              <a:lnSpc>
                <a:spcPct val="130000"/>
              </a:lnSpc>
              <a:buClr>
                <a:srgbClr val="FFFFFF"/>
              </a:buClr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SAC-10</a:t>
            </a:r>
          </a:p>
          <a:p>
            <a:pPr algn="r" defTabSz="438913">
              <a:lnSpc>
                <a:spcPct val="130000"/>
              </a:lnSpc>
              <a:buClr>
                <a:srgbClr val="FFFFFF"/>
              </a:buClr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Science Directorate - Dimitri Argyriou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8441397" y="6470977"/>
            <a:ext cx="245404" cy="226987"/>
          </a:xfrm>
          <a:prstGeom prst="rect">
            <a:avLst/>
          </a:prstGeom>
        </p:spPr>
        <p:txBody>
          <a:bodyPr lIns="45714" tIns="45714" rIns="45714" bIns="45714" anchor="t">
            <a:normAutofit/>
          </a:bodyPr>
          <a:lstStyle>
            <a:lvl1pPr defTabSz="438913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971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11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9" y="1964949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145" indent="0">
              <a:buNone/>
            </a:lvl2pPr>
            <a:lvl3pPr marL="914290" indent="0">
              <a:buNone/>
            </a:lvl3pPr>
            <a:lvl4pPr marL="1371435" indent="0">
              <a:buNone/>
            </a:lvl4pPr>
            <a:lvl5pPr marL="1828581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2017-03-09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38385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2017-03-09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93707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2017-03-09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12968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2017-03-09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22061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2017-03-09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63465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2017-03-09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851104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2017-03-09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9555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2017-03-09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75729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2017-03-09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56032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-1" y="-3"/>
            <a:ext cx="9144002" cy="1434360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457062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237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1"/>
            <a:ext cx="1359830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/>
          <p:nvPr/>
        </p:nvSpPr>
        <p:spPr>
          <a:xfrm>
            <a:off x="-326073" y="1452410"/>
            <a:ext cx="9696396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4" tIns="45715" rIns="45714" bIns="45715"/>
          <a:lstStyle/>
          <a:p>
            <a:pPr defTabSz="457145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56" name="Group 256"/>
          <p:cNvGrpSpPr/>
          <p:nvPr/>
        </p:nvGrpSpPr>
        <p:grpSpPr>
          <a:xfrm>
            <a:off x="5147631" y="1176949"/>
            <a:ext cx="3881445" cy="201617"/>
            <a:chOff x="-1" y="0"/>
            <a:chExt cx="3881444" cy="201616"/>
          </a:xfrm>
        </p:grpSpPr>
        <p:pic>
          <p:nvPicPr>
            <p:cNvPr id="239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0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1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4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2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3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4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5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6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4" cy="19428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7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5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8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9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3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0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-1"/>
              <a:ext cx="192510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1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3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2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3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6" y="1471"/>
              <a:ext cx="192906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4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5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8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593510" y="-1"/>
            <a:ext cx="5762628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57062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8" name="Shape 258"/>
          <p:cNvSpPr>
            <a:spLocks noGrp="1"/>
          </p:cNvSpPr>
          <p:nvPr>
            <p:ph type="sldNum" sz="quarter" idx="2"/>
          </p:nvPr>
        </p:nvSpPr>
        <p:spPr>
          <a:xfrm>
            <a:off x="6553200" y="6233252"/>
            <a:ext cx="2133600" cy="246219"/>
          </a:xfrm>
          <a:prstGeom prst="rect">
            <a:avLst/>
          </a:prstGeom>
        </p:spPr>
        <p:txBody>
          <a:bodyPr wrap="square" lIns="45714" tIns="45714" rIns="45714" bIns="45714"/>
          <a:lstStyle>
            <a:lvl1pPr defTabSz="91429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2017-03-09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19549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1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2017-03-09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4" y="130723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064753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7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8340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G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6"/>
          <p:cNvSpPr/>
          <p:nvPr userDrawn="1"/>
        </p:nvSpPr>
        <p:spPr>
          <a:xfrm>
            <a:off x="-18580" y="0"/>
            <a:ext cx="9162580" cy="476672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-18580" y="0"/>
            <a:ext cx="6084168" cy="476672"/>
          </a:xfrm>
        </p:spPr>
        <p:txBody>
          <a:bodyPr>
            <a:normAutofit/>
          </a:bodyPr>
          <a:lstStyle>
            <a:lvl1pPr>
              <a:defRPr sz="2000" b="0"/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1" y="119728"/>
            <a:ext cx="1460059" cy="27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00449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859" indent="-342859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40752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9292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526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1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4" y="1964946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145" indent="0">
              <a:buNone/>
            </a:lvl2pPr>
            <a:lvl3pPr marL="914290" indent="0">
              <a:buNone/>
            </a:lvl3pPr>
            <a:lvl4pPr marL="1371435" indent="0">
              <a:buNone/>
            </a:lvl4pPr>
            <a:lvl5pPr marL="1828581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/>
              <a:pPr/>
              <a:t>2017-03-09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35414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/>
              <a:pPr/>
              <a:t>2017-03-09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9621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0" y="-1"/>
            <a:ext cx="9144000" cy="1434356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91420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457207" y="274649"/>
            <a:ext cx="7139137" cy="1143001"/>
          </a:xfrm>
          <a:prstGeom prst="rect">
            <a:avLst/>
          </a:prstGeom>
        </p:spPr>
        <p:txBody>
          <a:bodyPr lIns="45710" tIns="45710" rIns="45710" bIns="45710"/>
          <a:lstStyle>
            <a:lvl1pPr algn="l" defTabSz="91420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7" name="Shape 267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45710" tIns="45710" rIns="45710" bIns="45710"/>
          <a:lstStyle>
            <a:lvl1pPr marL="342829" indent="-342829" defTabSz="914208">
              <a:spcBef>
                <a:spcPts val="600"/>
              </a:spcBef>
              <a:defRPr sz="2800"/>
            </a:lvl1pPr>
            <a:lvl2pPr marL="790409" indent="-333305" defTabSz="914208">
              <a:spcBef>
                <a:spcPts val="600"/>
              </a:spcBef>
              <a:defRPr sz="2800"/>
            </a:lvl2pPr>
            <a:lvl3pPr marL="1234182" indent="-319972" defTabSz="914208">
              <a:spcBef>
                <a:spcPts val="600"/>
              </a:spcBef>
              <a:defRPr sz="2800"/>
            </a:lvl3pPr>
            <a:lvl4pPr marL="1726838" indent="-355524" defTabSz="914208">
              <a:spcBef>
                <a:spcPts val="600"/>
              </a:spcBef>
              <a:defRPr sz="2800"/>
            </a:lvl4pPr>
            <a:lvl5pPr marL="2148391" indent="-319972" defTabSz="91420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8" name="Shape 268"/>
          <p:cNvSpPr>
            <a:spLocks noGrp="1"/>
          </p:cNvSpPr>
          <p:nvPr>
            <p:ph type="sldNum" sz="quarter" idx="2"/>
          </p:nvPr>
        </p:nvSpPr>
        <p:spPr>
          <a:xfrm>
            <a:off x="8413540" y="6400431"/>
            <a:ext cx="273262" cy="276989"/>
          </a:xfrm>
          <a:prstGeom prst="rect">
            <a:avLst/>
          </a:prstGeom>
        </p:spPr>
        <p:txBody>
          <a:bodyPr lIns="45710" tIns="45710" rIns="45710" bIns="45710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9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41"/>
            <a:ext cx="1370481" cy="733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/>
              <a:pPr/>
              <a:t>2017-03-09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84338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/>
              <a:pPr/>
              <a:t>2017-03-09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19565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/>
              <a:pPr/>
              <a:t>2017-03-09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082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/>
              <a:pPr/>
              <a:t>2017-03-09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3270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/>
              <a:pPr/>
              <a:t>2017-03-09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60985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/>
              <a:pPr/>
              <a:t>2017-03-09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47534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/>
              <a:pPr/>
              <a:t>2017-03-09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924725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/>
              <a:pPr/>
              <a:t>2017-03-09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563710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/>
              <a:pPr/>
              <a:t>2017-03-09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9" y="130719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074424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C8AF-8001-1E43-8EF9-7E94DB65C1E0}" type="datetime1">
              <a:rPr lang="en-GB" smtClean="0"/>
              <a:t>09/03/2017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9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41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0" y="0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457059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28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73"/>
            <a:ext cx="1359830" cy="727509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>
            <a:spLocks noGrp="1"/>
          </p:cNvSpPr>
          <p:nvPr>
            <p:ph type="body" sz="half" idx="1"/>
          </p:nvPr>
        </p:nvSpPr>
        <p:spPr>
          <a:xfrm>
            <a:off x="593514" y="1955800"/>
            <a:ext cx="4766946" cy="4902202"/>
          </a:xfrm>
          <a:prstGeom prst="rect">
            <a:avLst/>
          </a:prstGeom>
        </p:spPr>
        <p:txBody>
          <a:bodyPr lIns="0" tIns="0" rIns="0" bIns="0"/>
          <a:lstStyle>
            <a:lvl1pPr marL="396777" indent="-342795" defTabSz="457059">
              <a:spcBef>
                <a:spcPts val="1200"/>
              </a:spcBef>
              <a:defRPr sz="2400">
                <a:solidFill>
                  <a:srgbClr val="0094CA"/>
                </a:solidFill>
              </a:defRPr>
            </a:lvl1pPr>
            <a:lvl2pPr marL="725776" indent="-311905" defTabSz="457059">
              <a:spcBef>
                <a:spcPts val="1200"/>
              </a:spcBef>
              <a:buSzPct val="75000"/>
              <a:buChar char="-"/>
              <a:defRPr sz="2400">
                <a:solidFill>
                  <a:srgbClr val="0094CA"/>
                </a:solidFill>
              </a:defRPr>
            </a:lvl2pPr>
            <a:lvl3pPr marL="0" indent="0" defTabSz="457059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3pPr>
            <a:lvl4pPr marL="0" indent="0" defTabSz="457059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4pPr>
            <a:lvl5pPr marL="0" indent="0" defTabSz="457059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xfrm>
            <a:off x="593516" y="11"/>
            <a:ext cx="5762627" cy="1441451"/>
          </a:xfrm>
          <a:prstGeom prst="rect">
            <a:avLst/>
          </a:prstGeom>
        </p:spPr>
        <p:txBody>
          <a:bodyPr lIns="0" tIns="0" rIns="0" bIns="0"/>
          <a:lstStyle>
            <a:lvl1pPr algn="l" defTabSz="457059"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91" name="Shape 291"/>
          <p:cNvSpPr/>
          <p:nvPr/>
        </p:nvSpPr>
        <p:spPr>
          <a:xfrm>
            <a:off x="-326074" y="1452410"/>
            <a:ext cx="9696400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45714" tIns="45715" rIns="45714" bIns="45715"/>
          <a:lstStyle/>
          <a:p>
            <a:pPr defTabSz="457059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grpSp>
        <p:nvGrpSpPr>
          <p:cNvPr id="309" name="Group 309"/>
          <p:cNvGrpSpPr/>
          <p:nvPr/>
        </p:nvGrpSpPr>
        <p:grpSpPr>
          <a:xfrm>
            <a:off x="5147623" y="1176938"/>
            <a:ext cx="3881448" cy="201620"/>
            <a:chOff x="0" y="0"/>
            <a:chExt cx="3881446" cy="201618"/>
          </a:xfrm>
        </p:grpSpPr>
        <p:pic>
          <p:nvPicPr>
            <p:cNvPr id="292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1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3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664"/>
              <a:ext cx="192907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4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4" y="6576"/>
              <a:ext cx="192905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5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4" y="585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6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1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7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1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8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7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9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0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6" y="3664"/>
              <a:ext cx="192907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1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7" y="585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2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4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3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1" y="-1"/>
              <a:ext cx="192511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4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4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5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1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6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7" y="1471"/>
              <a:ext cx="192907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7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7" y="657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8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9" y="3664"/>
              <a:ext cx="192908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10" name="Shape 310"/>
          <p:cNvSpPr>
            <a:spLocks noGrp="1"/>
          </p:cNvSpPr>
          <p:nvPr>
            <p:ph type="sldNum" sz="quarter" idx="2"/>
          </p:nvPr>
        </p:nvSpPr>
        <p:spPr>
          <a:xfrm>
            <a:off x="6279946" y="6217871"/>
            <a:ext cx="273254" cy="276981"/>
          </a:xfrm>
          <a:prstGeom prst="rect">
            <a:avLst/>
          </a:prstGeom>
        </p:spPr>
        <p:txBody>
          <a:bodyPr lIns="45705" tIns="45705" rIns="45705" bIns="45705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2017-03-09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50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574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 defTabSz="914210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2017-03-09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605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 defTabSz="914210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2017-03-09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9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352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5" indent="0">
              <a:buNone/>
              <a:defRPr sz="1600" b="1"/>
            </a:lvl4pPr>
            <a:lvl5pPr marL="1828420" indent="0">
              <a:buNone/>
              <a:defRPr sz="1600" b="1"/>
            </a:lvl5pPr>
            <a:lvl6pPr marL="2285524" indent="0">
              <a:buNone/>
              <a:defRPr sz="1600" b="1"/>
            </a:lvl6pPr>
            <a:lvl7pPr marL="2742629" indent="0">
              <a:buNone/>
              <a:defRPr sz="1600" b="1"/>
            </a:lvl7pPr>
            <a:lvl8pPr marL="3199733" indent="0">
              <a:buNone/>
              <a:defRPr sz="1600" b="1"/>
            </a:lvl8pPr>
            <a:lvl9pPr marL="3656838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5" indent="0">
              <a:buNone/>
              <a:defRPr sz="1600" b="1"/>
            </a:lvl4pPr>
            <a:lvl5pPr marL="1828420" indent="0">
              <a:buNone/>
              <a:defRPr sz="1600" b="1"/>
            </a:lvl5pPr>
            <a:lvl6pPr marL="2285524" indent="0">
              <a:buNone/>
              <a:defRPr sz="1600" b="1"/>
            </a:lvl6pPr>
            <a:lvl7pPr marL="2742629" indent="0">
              <a:buNone/>
              <a:defRPr sz="1600" b="1"/>
            </a:lvl7pPr>
            <a:lvl8pPr marL="3199733" indent="0">
              <a:buNone/>
              <a:defRPr sz="1600" b="1"/>
            </a:lvl8pPr>
            <a:lvl9pPr marL="3656838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2017-03-09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 defTabSz="914210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87020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49114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-2" y="11"/>
            <a:ext cx="9144004" cy="1434355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457059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1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0"/>
            <a:ext cx="1359828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319"/>
          <p:cNvSpPr>
            <a:spLocks noGrp="1"/>
          </p:cNvSpPr>
          <p:nvPr>
            <p:ph type="body" sz="half" idx="1"/>
          </p:nvPr>
        </p:nvSpPr>
        <p:spPr>
          <a:xfrm>
            <a:off x="593514" y="1955801"/>
            <a:ext cx="4766946" cy="4902200"/>
          </a:xfrm>
          <a:prstGeom prst="rect">
            <a:avLst/>
          </a:prstGeom>
        </p:spPr>
        <p:txBody>
          <a:bodyPr lIns="0" tIns="0" rIns="0" bIns="0"/>
          <a:lstStyle>
            <a:lvl1pPr marL="368212" indent="-314229" defTabSz="457059">
              <a:spcBef>
                <a:spcPts val="1200"/>
              </a:spcBef>
              <a:defRPr sz="2200">
                <a:solidFill>
                  <a:srgbClr val="0094CA"/>
                </a:solidFill>
              </a:defRPr>
            </a:lvl1pPr>
            <a:lvl2pPr marL="699785" indent="-285911" defTabSz="457059">
              <a:spcBef>
                <a:spcPts val="1200"/>
              </a:spcBef>
              <a:buSzPct val="75000"/>
              <a:buChar char="-"/>
              <a:defRPr sz="2200">
                <a:solidFill>
                  <a:srgbClr val="0094CA"/>
                </a:solidFill>
              </a:defRPr>
            </a:lvl2pPr>
            <a:lvl3pPr marL="0" indent="0" defTabSz="457059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3pPr>
            <a:lvl4pPr marL="0" indent="0" defTabSz="457059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4pPr>
            <a:lvl5pPr marL="0" indent="0" defTabSz="457059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593516" y="-2"/>
            <a:ext cx="5762627" cy="1441454"/>
          </a:xfrm>
          <a:prstGeom prst="rect">
            <a:avLst/>
          </a:prstGeom>
        </p:spPr>
        <p:txBody>
          <a:bodyPr lIns="0" tIns="0" rIns="0" bIns="0"/>
          <a:lstStyle>
            <a:lvl1pPr algn="l" defTabSz="457059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21" name="Shape 321"/>
          <p:cNvSpPr/>
          <p:nvPr/>
        </p:nvSpPr>
        <p:spPr>
          <a:xfrm>
            <a:off x="-326073" y="1452409"/>
            <a:ext cx="9696398" cy="1"/>
          </a:xfrm>
          <a:prstGeom prst="line">
            <a:avLst/>
          </a:prstGeom>
          <a:ln w="3175">
            <a:solidFill>
              <a:srgbClr val="FFFFFF"/>
            </a:solidFill>
          </a:ln>
        </p:spPr>
        <p:txBody>
          <a:bodyPr lIns="45714" tIns="45715" rIns="45714" bIns="45715"/>
          <a:lstStyle/>
          <a:p>
            <a:pPr defTabSz="457059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grpSp>
        <p:nvGrpSpPr>
          <p:cNvPr id="339" name="Group 339"/>
          <p:cNvGrpSpPr/>
          <p:nvPr/>
        </p:nvGrpSpPr>
        <p:grpSpPr>
          <a:xfrm>
            <a:off x="5147626" y="1176950"/>
            <a:ext cx="3881442" cy="201615"/>
            <a:chOff x="0" y="0"/>
            <a:chExt cx="3881440" cy="201613"/>
          </a:xfrm>
        </p:grpSpPr>
        <p:pic>
          <p:nvPicPr>
            <p:cNvPr id="322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3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664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4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3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5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6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69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7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69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8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9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69" y="7328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0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4" y="3664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1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2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2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3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0"/>
              <a:ext cx="192508" cy="19428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4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2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5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6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5" y="1471"/>
              <a:ext cx="192905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7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8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6" y="3664"/>
              <a:ext cx="192905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40" name="Shape 340"/>
          <p:cNvSpPr>
            <a:spLocks noGrp="1"/>
          </p:cNvSpPr>
          <p:nvPr>
            <p:ph type="sldNum" sz="quarter" idx="2"/>
          </p:nvPr>
        </p:nvSpPr>
        <p:spPr>
          <a:xfrm>
            <a:off x="6279946" y="6217871"/>
            <a:ext cx="273254" cy="276981"/>
          </a:xfrm>
          <a:prstGeom prst="rect">
            <a:avLst/>
          </a:prstGeom>
        </p:spPr>
        <p:txBody>
          <a:bodyPr lIns="45705" tIns="45705" rIns="45705" bIns="45705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image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443" y="839390"/>
            <a:ext cx="8132714" cy="6098978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Shape 348"/>
          <p:cNvSpPr/>
          <p:nvPr/>
        </p:nvSpPr>
        <p:spPr>
          <a:xfrm>
            <a:off x="7480722" y="7072643"/>
            <a:ext cx="388692" cy="186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822960">
              <a:defRPr sz="1200" b="1">
                <a:solidFill>
                  <a:srgbClr val="1C405B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28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1200" b="1">
                <a:solidFill>
                  <a:srgbClr val="1C405B"/>
                </a:solidFill>
                <a:latin typeface="Lucida Grande"/>
                <a:ea typeface="Lucida Grande"/>
                <a:cs typeface="Lucida Grande"/>
                <a:sym typeface="Lucida Grande"/>
              </a:rPr>
              <a:t>page</a:t>
            </a:r>
          </a:p>
        </p:txBody>
      </p:sp>
      <p:pic>
        <p:nvPicPr>
          <p:cNvPr id="349" name="image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96" y="294690"/>
            <a:ext cx="1190999" cy="634009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xfrm>
            <a:off x="2000250" y="392908"/>
            <a:ext cx="6858000" cy="120729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822861">
              <a:defRPr sz="3200">
                <a:solidFill>
                  <a:srgbClr val="1C405B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51" name="Shape 351"/>
          <p:cNvSpPr>
            <a:spLocks noGrp="1"/>
          </p:cNvSpPr>
          <p:nvPr>
            <p:ph type="sldNum" sz="quarter" idx="2"/>
          </p:nvPr>
        </p:nvSpPr>
        <p:spPr>
          <a:xfrm>
            <a:off x="8214204" y="7072313"/>
            <a:ext cx="486003" cy="438648"/>
          </a:xfrm>
          <a:prstGeom prst="rect">
            <a:avLst/>
          </a:prstGeom>
        </p:spPr>
        <p:txBody>
          <a:bodyPr lIns="32142" tIns="32142" rIns="32142" bIns="32142" anchor="t"/>
          <a:lstStyle>
            <a:lvl1pPr algn="l" defTabSz="822861">
              <a:defRPr sz="2400" b="1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/>
        </p:nvSpPr>
        <p:spPr>
          <a:xfrm>
            <a:off x="-1" y="-3"/>
            <a:ext cx="9144002" cy="1434360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714" tIns="45715" rIns="45714" bIns="45715" anchor="ctr"/>
          <a:lstStyle/>
          <a:p>
            <a:pPr algn="ctr" defTabSz="411356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59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1"/>
            <a:ext cx="1359830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/>
        </p:nvSpPr>
        <p:spPr>
          <a:xfrm>
            <a:off x="-326073" y="1452410"/>
            <a:ext cx="9696396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4" tIns="45715" rIns="45714" bIns="45715"/>
          <a:lstStyle/>
          <a:p>
            <a:pPr defTabSz="411431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378" name="Group 378"/>
          <p:cNvGrpSpPr/>
          <p:nvPr/>
        </p:nvGrpSpPr>
        <p:grpSpPr>
          <a:xfrm>
            <a:off x="5147631" y="1176949"/>
            <a:ext cx="3881445" cy="201617"/>
            <a:chOff x="-1" y="0"/>
            <a:chExt cx="3881444" cy="201616"/>
          </a:xfrm>
        </p:grpSpPr>
        <p:pic>
          <p:nvPicPr>
            <p:cNvPr id="361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2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3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4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4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5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6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7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8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4" cy="19428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9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5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0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1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3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2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-1"/>
              <a:ext cx="192510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3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3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4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5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6" y="1471"/>
              <a:ext cx="192906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6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7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8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xfrm>
            <a:off x="593510" y="-1"/>
            <a:ext cx="5762628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11356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80" name="Shape 380"/>
          <p:cNvSpPr>
            <a:spLocks noGrp="1"/>
          </p:cNvSpPr>
          <p:nvPr>
            <p:ph type="sldNum" sz="quarter" idx="2"/>
          </p:nvPr>
        </p:nvSpPr>
        <p:spPr>
          <a:xfrm>
            <a:off x="6553200" y="6233252"/>
            <a:ext cx="2133600" cy="246219"/>
          </a:xfrm>
          <a:prstGeom prst="rect">
            <a:avLst/>
          </a:prstGeom>
        </p:spPr>
        <p:txBody>
          <a:bodyPr wrap="square" lIns="45714" tIns="45714" rIns="45714" bIns="45714"/>
          <a:lstStyle>
            <a:lvl1pPr defTabSz="822861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7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3.xml"/><Relationship Id="rId18" Type="http://schemas.openxmlformats.org/officeDocument/2006/relationships/theme" Target="../theme/theme3.xml"/><Relationship Id="rId19" Type="http://schemas.openxmlformats.org/officeDocument/2006/relationships/image" Target="../media/image23.pn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59.xml"/><Relationship Id="rId17" Type="http://schemas.openxmlformats.org/officeDocument/2006/relationships/theme" Target="../theme/theme4.xml"/><Relationship Id="rId18" Type="http://schemas.openxmlformats.org/officeDocument/2006/relationships/image" Target="../media/image23.png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theme" Target="../theme/theme5.xml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09" tIns="45709" rIns="45709" bIns="4570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13540" y="6400432"/>
            <a:ext cx="273260" cy="276987"/>
          </a:xfrm>
          <a:prstGeom prst="rect">
            <a:avLst/>
          </a:prstGeom>
          <a:ln w="12700">
            <a:miter lim="400000"/>
          </a:ln>
        </p:spPr>
        <p:txBody>
          <a:bodyPr wrap="none" lIns="45709" tIns="45709" rIns="45709" bIns="45709" anchor="ctr">
            <a:spAutoFit/>
          </a:bodyPr>
          <a:lstStyle>
            <a:lvl1pPr algn="r" defTabSz="457090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0" r:id="rId3"/>
    <p:sldLayoutId id="2147483663" r:id="rId4"/>
    <p:sldLayoutId id="2147483664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</p:sldLayoutIdLst>
  <p:transition spd="med"/>
  <p:txStyles>
    <p:titleStyle>
      <a:lvl1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817" marR="0" indent="-342817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583" marR="0" indent="-326493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8907" marR="0" indent="-304726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6942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032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123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213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5305" marR="0" indent="-365673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2394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90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80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270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36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45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54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63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72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7" y="1964949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536FF277-5E8C-C849-958D-3EBBE89D3841}" type="datetime1">
              <a:rPr lang="sv-SE" kern="1200" smtClean="0">
                <a:ea typeface="+mn-ea"/>
                <a:cs typeface="+mn-cs"/>
              </a:rPr>
              <a:pPr defTabSz="457145" hangingPunct="1"/>
              <a:t>2017-03-09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endParaRPr lang="sv-SE" kern="1200"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038C62C7-F79B-CD4A-A5DF-5683BBEC4A65}" type="slidenum">
              <a:rPr lang="sv-SE" kern="1200" smtClean="0">
                <a:ea typeface="+mn-ea"/>
                <a:cs typeface="+mn-cs"/>
              </a:rPr>
              <a:pPr defTabSz="457145" hangingPunct="1"/>
              <a:t>‹#›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26974" y="37876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82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ransition/>
  <p:hf hdr="0" ftr="0" dt="0"/>
  <p:txStyles>
    <p:titleStyle>
      <a:lvl1pPr algn="l" defTabSz="45714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45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4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90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43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581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7" y="1964949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536FF277-5E8C-C849-958D-3EBBE89D3841}" type="datetime1">
              <a:rPr lang="sv-SE" kern="1200" smtClean="0">
                <a:ea typeface="+mn-ea"/>
                <a:cs typeface="+mn-cs"/>
              </a:rPr>
              <a:pPr defTabSz="457145" hangingPunct="1"/>
              <a:t>2017-03-09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endParaRPr lang="sv-SE" kern="1200"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038C62C7-F79B-CD4A-A5DF-5683BBEC4A65}" type="slidenum">
              <a:rPr lang="sv-SE" kern="1200" smtClean="0">
                <a:ea typeface="+mn-ea"/>
                <a:cs typeface="+mn-cs"/>
              </a:rPr>
              <a:pPr defTabSz="457145" hangingPunct="1"/>
              <a:t>‹#›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26974" y="37876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308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837" r:id="rId16"/>
    <p:sldLayoutId id="2147483838" r:id="rId17"/>
  </p:sldLayoutIdLst>
  <p:transition/>
  <p:hf hdr="0" ftr="0" dt="0"/>
  <p:txStyles>
    <p:titleStyle>
      <a:lvl1pPr algn="l" defTabSz="45714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45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4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90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43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581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2" y="1964946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536FF277-5E8C-C849-958D-3EBBE89D3841}" type="datetime1">
              <a:rPr lang="sv-SE" kern="1200" smtClean="0"/>
              <a:pPr defTabSz="457145" hangingPunct="1"/>
              <a:t>2017-03-09</a:t>
            </a:fld>
            <a:endParaRPr lang="sv-SE" kern="12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endParaRPr lang="sv-SE" kern="120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038C62C7-F79B-CD4A-A5DF-5683BBEC4A65}" type="slidenum">
              <a:rPr lang="sv-SE" kern="1200" smtClean="0"/>
              <a:pPr defTabSz="457145" hangingPunct="1"/>
              <a:t>‹#›</a:t>
            </a:fld>
            <a:endParaRPr lang="sv-SE" kern="1200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6" r:id="rId16"/>
  </p:sldLayoutIdLst>
  <p:transition/>
  <p:hf hdr="0" ftr="0" dt="0"/>
  <p:txStyles>
    <p:titleStyle>
      <a:lvl1pPr algn="l" defTabSz="45714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45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4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90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43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581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9136" cy="1143000"/>
          </a:xfrm>
          <a:prstGeom prst="rect">
            <a:avLst/>
          </a:prstGeom>
        </p:spPr>
        <p:txBody>
          <a:bodyPr vert="horz" lIns="91421" tIns="45710" rIns="91421" bIns="4571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1" tIns="45710" rIns="91421" bIns="4571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21" tIns="45710" rIns="91421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0" hangingPunct="1"/>
            <a:fld id="{7103233B-D569-4A6E-878F-CDE152514C47}" type="datetime1">
              <a:rPr lang="sv-SE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914210" hangingPunct="1"/>
              <a:t>2017-03-09</a:t>
            </a:fld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21" tIns="45710" rIns="91421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0" hangingPunct="1"/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1" tIns="45710" rIns="91421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0" hangingPunct="1"/>
            <a:fld id="{551115BC-487E-4422-894C-CB7CD3E79223}" type="slidenum">
              <a:rPr lang="sv-SE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914210" hangingPunct="1"/>
              <a:t>‹#›</a:t>
            </a:fld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45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</p:sldLayoutIdLst>
  <p:hf hdr="0" ftr="0" dt="0"/>
  <p:txStyles>
    <p:titleStyle>
      <a:lvl1pPr algn="l" defTabSz="91421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29" indent="-342829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795" indent="-285691" algn="l" defTabSz="914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2762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599866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6971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76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1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6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89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5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4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29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3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38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jpeg"/><Relationship Id="rId12" Type="http://schemas.openxmlformats.org/officeDocument/2006/relationships/image" Target="../media/image36.jpeg"/><Relationship Id="rId13" Type="http://schemas.openxmlformats.org/officeDocument/2006/relationships/image" Target="../media/image37.gif"/><Relationship Id="rId14" Type="http://schemas.openxmlformats.org/officeDocument/2006/relationships/image" Target="../media/image38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gif"/><Relationship Id="rId5" Type="http://schemas.openxmlformats.org/officeDocument/2006/relationships/image" Target="../media/image29.jpe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247" y="1254016"/>
            <a:ext cx="7007895" cy="237626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sv-SE" sz="4000" dirty="0" smtClean="0"/>
              <a:t>SKADI </a:t>
            </a:r>
            <a:r>
              <a:rPr lang="sv-SE" sz="4000" dirty="0"/>
              <a:t>– </a:t>
            </a:r>
            <a:r>
              <a:rPr lang="sv-SE" sz="4000" dirty="0" err="1"/>
              <a:t>Tollgate</a:t>
            </a:r>
            <a:r>
              <a:rPr lang="sv-SE" sz="4000" dirty="0"/>
              <a:t> 2</a:t>
            </a:r>
            <a:br>
              <a:rPr lang="sv-SE" sz="4000" dirty="0"/>
            </a:br>
            <a:r>
              <a:rPr lang="sv-SE" sz="4000" dirty="0"/>
              <a:t>NSS status and meeting </a:t>
            </a:r>
            <a:r>
              <a:rPr lang="sv-SE" sz="4000" dirty="0" err="1"/>
              <a:t>objectives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168356"/>
            <a:ext cx="5400600" cy="13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>
                <a:solidFill>
                  <a:schemeClr val="bg1"/>
                </a:solidFill>
              </a:rPr>
              <a:t>Shane Kennedy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>
                <a:solidFill>
                  <a:schemeClr val="bg1"/>
                </a:solidFill>
              </a:rPr>
              <a:t>NSS Project </a:t>
            </a:r>
            <a:r>
              <a:rPr lang="sv-SE" sz="2400" dirty="0" err="1">
                <a:solidFill>
                  <a:schemeClr val="bg1"/>
                </a:solidFill>
              </a:rPr>
              <a:t>Leader</a:t>
            </a:r>
            <a:endParaRPr lang="sv-SE" sz="2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err="1">
                <a:solidFill>
                  <a:schemeClr val="bg1"/>
                </a:solidFill>
              </a:rPr>
              <a:t>European</a:t>
            </a:r>
            <a:r>
              <a:rPr lang="sv-SE" sz="2400" dirty="0">
                <a:solidFill>
                  <a:schemeClr val="bg1"/>
                </a:solidFill>
              </a:rPr>
              <a:t> </a:t>
            </a:r>
            <a:r>
              <a:rPr lang="sv-SE" sz="2400" dirty="0" err="1">
                <a:solidFill>
                  <a:schemeClr val="bg1"/>
                </a:solidFill>
              </a:rPr>
              <a:t>Spallation</a:t>
            </a:r>
            <a:r>
              <a:rPr lang="sv-SE" sz="2400" dirty="0">
                <a:solidFill>
                  <a:schemeClr val="bg1"/>
                </a:solidFill>
              </a:rPr>
              <a:t> Source ERIC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1600" dirty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10</a:t>
            </a:r>
            <a:r>
              <a:rPr lang="en-GB" sz="1400" baseline="30000" dirty="0" smtClean="0">
                <a:solidFill>
                  <a:srgbClr val="FFFFFF"/>
                </a:solidFill>
              </a:rPr>
              <a:t>th</a:t>
            </a:r>
            <a:r>
              <a:rPr lang="en-GB" sz="1400" dirty="0" smtClean="0">
                <a:solidFill>
                  <a:srgbClr val="FFFFFF"/>
                </a:solidFill>
              </a:rPr>
              <a:t> </a:t>
            </a:r>
            <a:r>
              <a:rPr lang="en-GB" sz="1400" dirty="0" smtClean="0">
                <a:solidFill>
                  <a:srgbClr val="FFFFFF"/>
                </a:solidFill>
              </a:rPr>
              <a:t>March 2017</a:t>
            </a:r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39" y="11"/>
            <a:ext cx="7092461" cy="1441531"/>
          </a:xfrm>
        </p:spPr>
        <p:txBody>
          <a:bodyPr/>
          <a:lstStyle/>
          <a:p>
            <a:pPr algn="ctr"/>
            <a:r>
              <a:rPr lang="en-US" dirty="0" smtClean="0"/>
              <a:t>NSS </a:t>
            </a:r>
            <a:r>
              <a:rPr lang="en-US" dirty="0" smtClean="0"/>
              <a:t>SEE pool provisions </a:t>
            </a:r>
            <a:r>
              <a:rPr lang="en-US" dirty="0" smtClean="0"/>
              <a:t>for </a:t>
            </a:r>
            <a:r>
              <a:rPr lang="en-US" dirty="0" smtClean="0"/>
              <a:t>SKADI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39" y="1815614"/>
            <a:ext cx="9034344" cy="439213"/>
          </a:xfrm>
        </p:spPr>
        <p:txBody>
          <a:bodyPr/>
          <a:lstStyle/>
          <a:p>
            <a:pPr marL="342859" indent="-342859">
              <a:buFont typeface="Arial"/>
              <a:buChar char="•"/>
            </a:pPr>
            <a:r>
              <a:rPr lang="en-US" sz="1800" b="1" dirty="0" smtClean="0">
                <a:solidFill>
                  <a:srgbClr val="000000"/>
                </a:solidFill>
              </a:rPr>
              <a:t>Sample Environment: </a:t>
            </a:r>
            <a:r>
              <a:rPr lang="en-US" sz="1800" i="1" dirty="0" smtClean="0">
                <a:solidFill>
                  <a:srgbClr val="000000"/>
                </a:solidFill>
              </a:rPr>
              <a:t>NSS Sample Environment pool to include</a:t>
            </a:r>
          </a:p>
          <a:p>
            <a:pPr marL="342859" indent="-342859">
              <a:buFont typeface="Arial"/>
              <a:buChar char="•"/>
            </a:pPr>
            <a:endParaRPr lang="en-US" sz="1800" i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10</a:t>
            </a:fld>
            <a:endParaRPr lang="sv-SE">
              <a:latin typeface="Calibri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6539" y="2383275"/>
            <a:ext cx="8829019" cy="3844637"/>
          </a:xfrm>
          <a:prstGeom prst="rect">
            <a:avLst/>
          </a:prstGeom>
        </p:spPr>
        <p:txBody>
          <a:bodyPr vert="horz" lIns="0" tIns="0" rIns="0" bIns="0" numCol="2" spcCol="180000" rtlCol="0">
            <a:noAutofit/>
          </a:bodyPr>
          <a:lstStyle>
            <a:lvl1pPr marL="0" indent="0" algn="l" defTabSz="457145" rtl="0" eaLnBrk="1" latinLnBrk="0" hangingPunct="1">
              <a:lnSpc>
                <a:spcPts val="2400"/>
              </a:lnSpc>
              <a:spcBef>
                <a:spcPct val="20000"/>
              </a:spcBef>
              <a:spcAft>
                <a:spcPts val="1200"/>
              </a:spcAft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145" indent="0" algn="l" defTabSz="457145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290" indent="0" algn="l" defTabSz="457145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435" indent="0" algn="l" defTabSz="457145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581" indent="0" algn="l" defTabSz="457145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298" indent="-228573" algn="l" defTabSz="4571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3" indent="-228573" algn="l" defTabSz="4571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3" algn="l" defTabSz="4571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4" indent="-228573" algn="l" defTabSz="4571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11T horizontal </a:t>
            </a:r>
            <a:r>
              <a:rPr lang="en-US" sz="1800" i="1" dirty="0" err="1" smtClean="0">
                <a:solidFill>
                  <a:schemeClr val="tx1"/>
                </a:solidFill>
              </a:rPr>
              <a:t>cryomagnet</a:t>
            </a:r>
            <a:r>
              <a:rPr lang="en-US" sz="1800" i="1" dirty="0" smtClean="0">
                <a:solidFill>
                  <a:schemeClr val="tx1"/>
                </a:solidFill>
              </a:rPr>
              <a:t>    	</a:t>
            </a:r>
            <a:r>
              <a:rPr lang="en-US" sz="1800" i="1" dirty="0" smtClean="0">
                <a:solidFill>
                  <a:schemeClr val="tx1"/>
                </a:solidFill>
              </a:rPr>
              <a:t>   (Q1/23</a:t>
            </a:r>
            <a:r>
              <a:rPr lang="en-US" sz="1800" i="1" dirty="0" smtClean="0">
                <a:solidFill>
                  <a:schemeClr val="tx1"/>
                </a:solidFill>
              </a:rPr>
              <a:t>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Wet cryostat				   (Q3/22)</a:t>
            </a:r>
            <a:endParaRPr lang="en-US" sz="1800" i="1" dirty="0" smtClean="0">
              <a:solidFill>
                <a:schemeClr val="tx1"/>
              </a:solidFill>
            </a:endParaRP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err="1" smtClean="0">
                <a:solidFill>
                  <a:schemeClr val="tx1"/>
                </a:solidFill>
              </a:rPr>
              <a:t>Cryofurnace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smtClean="0">
                <a:solidFill>
                  <a:schemeClr val="tx1"/>
                </a:solidFill>
              </a:rPr>
              <a:t>(4K &lt; T </a:t>
            </a:r>
            <a:r>
              <a:rPr lang="en-US" sz="1800" i="1" dirty="0">
                <a:solidFill>
                  <a:schemeClr val="tx1"/>
                </a:solidFill>
              </a:rPr>
              <a:t>&lt; </a:t>
            </a:r>
            <a:r>
              <a:rPr lang="en-US" sz="1800" i="1" dirty="0" smtClean="0">
                <a:solidFill>
                  <a:schemeClr val="tx1"/>
                </a:solidFill>
              </a:rPr>
              <a:t>600K</a:t>
            </a:r>
            <a:r>
              <a:rPr lang="en-US" sz="1800" i="1" dirty="0">
                <a:solidFill>
                  <a:schemeClr val="tx1"/>
                </a:solidFill>
              </a:rPr>
              <a:t>) </a:t>
            </a:r>
            <a:r>
              <a:rPr lang="en-US" sz="1800" i="1" dirty="0" smtClean="0">
                <a:solidFill>
                  <a:schemeClr val="tx1"/>
                </a:solidFill>
              </a:rPr>
              <a:t>	</a:t>
            </a:r>
            <a:r>
              <a:rPr lang="en-US" sz="1800" i="1" dirty="0" smtClean="0">
                <a:solidFill>
                  <a:schemeClr val="tx1"/>
                </a:solidFill>
              </a:rPr>
              <a:t>   (Q3/22</a:t>
            </a:r>
            <a:r>
              <a:rPr lang="en-US" sz="1800" i="1" dirty="0" smtClean="0">
                <a:solidFill>
                  <a:schemeClr val="tx1"/>
                </a:solidFill>
              </a:rPr>
              <a:t>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>
                <a:solidFill>
                  <a:schemeClr val="tx1"/>
                </a:solidFill>
              </a:rPr>
              <a:t>6 kV HV supply				</a:t>
            </a:r>
            <a:r>
              <a:rPr lang="en-US" sz="1800" i="1" dirty="0" smtClean="0">
                <a:solidFill>
                  <a:schemeClr val="tx1"/>
                </a:solidFill>
              </a:rPr>
              <a:t>   (</a:t>
            </a:r>
            <a:r>
              <a:rPr lang="en-US" sz="1800" i="1" dirty="0">
                <a:solidFill>
                  <a:schemeClr val="tx1"/>
                </a:solidFill>
              </a:rPr>
              <a:t>Q1/22)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Humidity </a:t>
            </a:r>
            <a:r>
              <a:rPr lang="en-US" sz="1800" i="1" dirty="0" smtClean="0">
                <a:solidFill>
                  <a:schemeClr val="tx1"/>
                </a:solidFill>
              </a:rPr>
              <a:t>chamber 			</a:t>
            </a:r>
            <a:r>
              <a:rPr lang="en-US" sz="1800" i="1" dirty="0" smtClean="0">
                <a:solidFill>
                  <a:schemeClr val="tx1"/>
                </a:solidFill>
              </a:rPr>
              <a:t>   (Q4/22)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Injection system, syringe pump (Q4/22)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Stopped flow systems		   (Q1/22)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Shear cell </a:t>
            </a:r>
            <a:r>
              <a:rPr lang="en-US" sz="1800" i="1" dirty="0" err="1" smtClean="0">
                <a:solidFill>
                  <a:schemeClr val="tx1"/>
                </a:solidFill>
              </a:rPr>
              <a:t>couette</a:t>
            </a:r>
            <a:r>
              <a:rPr lang="en-US" sz="1800" i="1" dirty="0" smtClean="0">
                <a:solidFill>
                  <a:schemeClr val="tx1"/>
                </a:solidFill>
              </a:rPr>
              <a:t>			   (Q4/22)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>
                <a:solidFill>
                  <a:schemeClr val="tx1"/>
                </a:solidFill>
              </a:rPr>
              <a:t>Shear cell </a:t>
            </a:r>
            <a:r>
              <a:rPr lang="en-US" sz="1800" i="1" dirty="0" smtClean="0">
                <a:solidFill>
                  <a:schemeClr val="tx1"/>
                </a:solidFill>
              </a:rPr>
              <a:t>plate</a:t>
            </a:r>
            <a:r>
              <a:rPr lang="en-US" sz="1800" i="1" dirty="0">
                <a:solidFill>
                  <a:schemeClr val="tx1"/>
                </a:solidFill>
              </a:rPr>
              <a:t>			   (Q4/22)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Rheometer	</a:t>
            </a:r>
            <a:r>
              <a:rPr lang="en-US" sz="1800" i="1" dirty="0">
                <a:solidFill>
                  <a:schemeClr val="tx1"/>
                </a:solidFill>
              </a:rPr>
              <a:t>			   (Q4/22</a:t>
            </a:r>
            <a:r>
              <a:rPr lang="en-US" sz="1800" i="1" dirty="0" smtClean="0">
                <a:solidFill>
                  <a:schemeClr val="tx1"/>
                </a:solidFill>
              </a:rPr>
              <a:t>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Gas blower (thermal jet)</a:t>
            </a:r>
            <a:r>
              <a:rPr lang="en-US" sz="1800" i="1" dirty="0">
                <a:solidFill>
                  <a:schemeClr val="tx1"/>
                </a:solidFill>
              </a:rPr>
              <a:t>		   (Q4/22</a:t>
            </a:r>
            <a:r>
              <a:rPr lang="en-US" sz="1800" i="1" dirty="0" smtClean="0">
                <a:solidFill>
                  <a:schemeClr val="tx1"/>
                </a:solidFill>
              </a:rPr>
              <a:t>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SANS sample changer (T ctrl)	   (Q1/22)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endParaRPr lang="en-US" sz="18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Dry cryostat 				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possible)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HT vacuum furnace                 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  (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possible) 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Infrared furnace                      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(possible)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Dilution fridge (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sz="1800" i="1" baseline="-25000" dirty="0" err="1">
                <a:solidFill>
                  <a:schemeClr val="bg1">
                    <a:lumMod val="50000"/>
                  </a:schemeClr>
                </a:solidFill>
              </a:rPr>
              <a:t>min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&lt; 0.1K)	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  (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possible)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Sorption fridge (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sz="1800" i="1" baseline="-25000" dirty="0" err="1">
                <a:solidFill>
                  <a:schemeClr val="bg1">
                    <a:lumMod val="50000"/>
                  </a:schemeClr>
                </a:solidFill>
              </a:rPr>
              <a:t>min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&lt; 0.5K)	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  (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possible)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Diamond anvil cell system      	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  (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possible)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Gas processing 			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  (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possible)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Shear cell (confined geometry) (possible)</a:t>
            </a:r>
            <a:endParaRPr lang="en-US" sz="1800" i="1" dirty="0">
              <a:solidFill>
                <a:schemeClr val="bg1">
                  <a:lumMod val="50000"/>
                </a:schemeClr>
              </a:solidFill>
            </a:endParaRP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endParaRPr lang="en-US" sz="1800" i="1" dirty="0">
              <a:solidFill>
                <a:schemeClr val="tx1"/>
              </a:solidFill>
            </a:endParaRP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endParaRPr lang="en-US" sz="18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14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888888"/>
                </a:solidFill>
              </a:rPr>
              <a:t>11</a:t>
            </a:fld>
            <a:endParaRPr>
              <a:solidFill>
                <a:srgbClr val="888888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2000" y="76156"/>
            <a:ext cx="9054000" cy="6685093"/>
            <a:chOff x="72000" y="76155"/>
            <a:chExt cx="9054000" cy="6685093"/>
          </a:xfrm>
        </p:grpSpPr>
        <p:grpSp>
          <p:nvGrpSpPr>
            <p:cNvPr id="15" name="Group 14"/>
            <p:cNvGrpSpPr/>
            <p:nvPr/>
          </p:nvGrpSpPr>
          <p:grpSpPr>
            <a:xfrm>
              <a:off x="72000" y="665999"/>
              <a:ext cx="8997584" cy="4428000"/>
              <a:chOff x="72000" y="599849"/>
              <a:chExt cx="8997584" cy="442800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2000" y="599849"/>
                <a:ext cx="3168000" cy="4428000"/>
                <a:chOff x="72000" y="533699"/>
                <a:chExt cx="3168000" cy="4428000"/>
              </a:xfrm>
            </p:grpSpPr>
            <p:sp>
              <p:nvSpPr>
                <p:cNvPr id="2" name="Rounded Rectangle 1"/>
                <p:cNvSpPr>
                  <a:spLocks/>
                </p:cNvSpPr>
                <p:nvPr/>
              </p:nvSpPr>
              <p:spPr>
                <a:xfrm>
                  <a:off x="72000" y="533699"/>
                  <a:ext cx="3168000" cy="4428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defTabSz="457145" latinLnBrk="1"/>
                  <a:endParaRPr lang="en-US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54" name="Shape 54"/>
                <p:cNvSpPr/>
                <p:nvPr/>
              </p:nvSpPr>
              <p:spPr>
                <a:xfrm>
                  <a:off x="144000" y="1545076"/>
                  <a:ext cx="766800" cy="290675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</a:t>
                  </a:r>
                  <a:r>
                    <a:rPr sz="900" dirty="0"/>
                    <a:t>cience case covering scientific relevance, impact and usage</a:t>
                  </a:r>
                </a:p>
                <a:p>
                  <a:pPr marL="88889" indent="-89989">
                    <a:spcBef>
                      <a:spcPts val="600"/>
                    </a:spcBef>
                    <a:buSzPct val="100000"/>
                    <a:buChar char="•"/>
                  </a:pPr>
                  <a:r>
                    <a:rPr sz="900" dirty="0"/>
                    <a:t> </a:t>
                  </a:r>
                  <a:r>
                    <a:rPr lang="en-AU" sz="900" dirty="0"/>
                    <a:t>C</a:t>
                  </a:r>
                  <a:r>
                    <a:rPr sz="900" dirty="0"/>
                    <a:t>onceptual design with credible estimates of performance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P</a:t>
                  </a:r>
                  <a:r>
                    <a:rPr sz="900" dirty="0"/>
                    <a:t>reliminary </a:t>
                  </a:r>
                  <a:r>
                    <a:rPr lang="en-AU" sz="900" dirty="0"/>
                    <a:t>costing</a:t>
                  </a:r>
                  <a:r>
                    <a:rPr sz="900" dirty="0"/>
                    <a:t>.</a:t>
                  </a:r>
                </a:p>
              </p:txBody>
            </p:sp>
            <p:sp>
              <p:nvSpPr>
                <p:cNvPr id="55" name="Shape 55"/>
                <p:cNvSpPr/>
                <p:nvPr/>
              </p:nvSpPr>
              <p:spPr>
                <a:xfrm>
                  <a:off x="208758" y="4549230"/>
                  <a:ext cx="680631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8" name="Shape 68"/>
                <p:cNvSpPr/>
                <p:nvPr/>
              </p:nvSpPr>
              <p:spPr>
                <a:xfrm>
                  <a:off x="583795" y="540198"/>
                  <a:ext cx="1900384" cy="219841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/>
                    <a:t>Proposal and Planning</a:t>
                  </a:r>
                  <a:endParaRPr sz="1400" dirty="0"/>
                </a:p>
              </p:txBody>
            </p:sp>
            <p:sp>
              <p:nvSpPr>
                <p:cNvPr id="47" name="Shape 68"/>
                <p:cNvSpPr/>
                <p:nvPr/>
              </p:nvSpPr>
              <p:spPr>
                <a:xfrm>
                  <a:off x="115596" y="1009573"/>
                  <a:ext cx="831792" cy="33855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Instrument Proposal</a:t>
                  </a:r>
                  <a:endParaRPr sz="1100" dirty="0"/>
                </a:p>
              </p:txBody>
            </p:sp>
            <p:sp>
              <p:nvSpPr>
                <p:cNvPr id="48" name="Shape 68"/>
                <p:cNvSpPr/>
                <p:nvPr/>
              </p:nvSpPr>
              <p:spPr>
                <a:xfrm>
                  <a:off x="993021" y="972000"/>
                  <a:ext cx="864000" cy="47705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0 </a:t>
                  </a:r>
                </a:p>
                <a:p>
                  <a:pPr lvl="0" algn="ctr"/>
                  <a:r>
                    <a:rPr lang="en-US" sz="1000" b="1" dirty="0"/>
                    <a:t>Preparation for Design</a:t>
                  </a:r>
                  <a:endParaRPr sz="1000" dirty="0"/>
                </a:p>
              </p:txBody>
            </p:sp>
            <p:sp>
              <p:nvSpPr>
                <p:cNvPr id="49" name="Shape 54"/>
                <p:cNvSpPr/>
                <p:nvPr/>
              </p:nvSpPr>
              <p:spPr>
                <a:xfrm>
                  <a:off x="997200" y="1545076"/>
                  <a:ext cx="864000" cy="290675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Conceptual design updates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Prototyping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Definition of facility requirements and interfaces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US" sz="900" dirty="0"/>
                    <a:t>C</a:t>
                  </a:r>
                  <a:r>
                    <a:rPr lang="en-AU" sz="900" dirty="0" err="1"/>
                    <a:t>larification</a:t>
                  </a:r>
                  <a:r>
                    <a:rPr lang="en-AU" sz="900" dirty="0"/>
                    <a:t> of institutional responsibilities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Resource planning</a:t>
                  </a:r>
                  <a:endParaRPr sz="900" dirty="0"/>
                </a:p>
              </p:txBody>
            </p:sp>
            <p:sp>
              <p:nvSpPr>
                <p:cNvPr id="50" name="Shape 54"/>
                <p:cNvSpPr/>
                <p:nvPr/>
              </p:nvSpPr>
              <p:spPr>
                <a:xfrm>
                  <a:off x="1944000" y="1542520"/>
                  <a:ext cx="1224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Scientific and technical requirements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Technical design concept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Delivery plan for all phases (including hot commissioning)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Delivery Schedule covering all phases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Resource plan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Staging plan for later enhancements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AU" sz="900" dirty="0"/>
                    <a:t>Budget with contingency at 10% of cost to complete</a:t>
                  </a:r>
                </a:p>
              </p:txBody>
            </p:sp>
            <p:sp>
              <p:nvSpPr>
                <p:cNvPr id="51" name="Shape 68"/>
                <p:cNvSpPr/>
                <p:nvPr/>
              </p:nvSpPr>
              <p:spPr>
                <a:xfrm>
                  <a:off x="2016605" y="972000"/>
                  <a:ext cx="1043999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1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Preliminary Design</a:t>
                  </a:r>
                  <a:endParaRPr sz="1000" dirty="0"/>
                </a:p>
              </p:txBody>
            </p:sp>
            <p:sp>
              <p:nvSpPr>
                <p:cNvPr id="98" name="Shape 55"/>
                <p:cNvSpPr/>
                <p:nvPr/>
              </p:nvSpPr>
              <p:spPr>
                <a:xfrm>
                  <a:off x="1110332" y="4549230"/>
                  <a:ext cx="671917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9" name="Shape 55"/>
                <p:cNvSpPr/>
                <p:nvPr/>
              </p:nvSpPr>
              <p:spPr>
                <a:xfrm>
                  <a:off x="2180295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3345584" y="599849"/>
                <a:ext cx="2790000" cy="4428000"/>
                <a:chOff x="3381584" y="533699"/>
                <a:chExt cx="2790000" cy="4428000"/>
              </a:xfrm>
            </p:grpSpPr>
            <p:sp>
              <p:nvSpPr>
                <p:cNvPr id="52" name="Rounded Rectangle 51"/>
                <p:cNvSpPr/>
                <p:nvPr/>
              </p:nvSpPr>
              <p:spPr>
                <a:xfrm>
                  <a:off x="3381584" y="533699"/>
                  <a:ext cx="2790000" cy="4428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defTabSz="457145" latinLnBrk="1"/>
                  <a:endParaRPr lang="en-US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69" name="Shape 68"/>
                <p:cNvSpPr/>
                <p:nvPr/>
              </p:nvSpPr>
              <p:spPr>
                <a:xfrm>
                  <a:off x="3785217" y="540000"/>
                  <a:ext cx="1900384" cy="219841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/>
                    <a:t>Design and Construction</a:t>
                  </a:r>
                  <a:endParaRPr sz="1400" dirty="0"/>
                </a:p>
              </p:txBody>
            </p:sp>
            <p:sp>
              <p:nvSpPr>
                <p:cNvPr id="71" name="Shape 68"/>
                <p:cNvSpPr/>
                <p:nvPr/>
              </p:nvSpPr>
              <p:spPr>
                <a:xfrm>
                  <a:off x="3453585" y="972000"/>
                  <a:ext cx="1261404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2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Detailed Design</a:t>
                  </a:r>
                  <a:endParaRPr sz="1000" dirty="0"/>
                </a:p>
              </p:txBody>
            </p:sp>
            <p:sp>
              <p:nvSpPr>
                <p:cNvPr id="72" name="Shape 68"/>
                <p:cNvSpPr/>
                <p:nvPr/>
              </p:nvSpPr>
              <p:spPr>
                <a:xfrm>
                  <a:off x="4803585" y="972000"/>
                  <a:ext cx="1296000" cy="515526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3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Manufacturing and Procurement</a:t>
                  </a:r>
                  <a:endParaRPr sz="1000" dirty="0"/>
                </a:p>
              </p:txBody>
            </p:sp>
            <p:sp>
              <p:nvSpPr>
                <p:cNvPr id="74" name="Shape 54"/>
                <p:cNvSpPr/>
                <p:nvPr/>
              </p:nvSpPr>
              <p:spPr>
                <a:xfrm>
                  <a:off x="3453584" y="1554774"/>
                  <a:ext cx="1261405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Complete definition of all major technical components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Completion of detailed plan for Phase 3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plan for phase 4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Resource plan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delivery schedule, with critical path items and dependencies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budget with contingency at 10% of cost to complete</a:t>
                  </a:r>
                </a:p>
                <a:p>
                  <a:pPr>
                    <a:spcBef>
                      <a:spcPts val="600"/>
                    </a:spcBef>
                    <a:buSzPct val="100000"/>
                  </a:pPr>
                  <a:endParaRPr lang="en-AU" sz="900" dirty="0"/>
                </a:p>
              </p:txBody>
            </p:sp>
            <p:sp>
              <p:nvSpPr>
                <p:cNvPr id="91" name="Shape 54"/>
                <p:cNvSpPr/>
                <p:nvPr/>
              </p:nvSpPr>
              <p:spPr>
                <a:xfrm>
                  <a:off x="4803584" y="1555029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Procurement and manufacture of all major technical components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Completion of detailed plan for phase 4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Site preparation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plans for phase 5 and for staging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Resource plan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 instrument delivery schedule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Maintain budget with contingency at 10% of cost to complete</a:t>
                  </a:r>
                </a:p>
              </p:txBody>
            </p:sp>
            <p:sp>
              <p:nvSpPr>
                <p:cNvPr id="100" name="Shape 55"/>
                <p:cNvSpPr/>
                <p:nvPr/>
              </p:nvSpPr>
              <p:spPr>
                <a:xfrm>
                  <a:off x="3678022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1" name="Shape 55"/>
                <p:cNvSpPr/>
                <p:nvPr/>
              </p:nvSpPr>
              <p:spPr>
                <a:xfrm>
                  <a:off x="5017192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6243584" y="599849"/>
                <a:ext cx="2826000" cy="4428000"/>
                <a:chOff x="6315584" y="533699"/>
                <a:chExt cx="2826000" cy="4428000"/>
              </a:xfrm>
            </p:grpSpPr>
            <p:sp>
              <p:nvSpPr>
                <p:cNvPr id="92" name="Rounded Rectangle 91"/>
                <p:cNvSpPr/>
                <p:nvPr/>
              </p:nvSpPr>
              <p:spPr>
                <a:xfrm>
                  <a:off x="6315584" y="533699"/>
                  <a:ext cx="2826000" cy="4428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defTabSz="457145" latinLnBrk="1"/>
                  <a:endParaRPr lang="en-US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93" name="Shape 68"/>
                <p:cNvSpPr/>
                <p:nvPr/>
              </p:nvSpPr>
              <p:spPr>
                <a:xfrm>
                  <a:off x="6470642" y="540000"/>
                  <a:ext cx="2473822" cy="219841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/>
                    <a:t>Installation and Commissioning</a:t>
                  </a:r>
                  <a:endParaRPr sz="1400" dirty="0"/>
                </a:p>
              </p:txBody>
            </p:sp>
            <p:sp>
              <p:nvSpPr>
                <p:cNvPr id="94" name="Shape 68"/>
                <p:cNvSpPr/>
                <p:nvPr/>
              </p:nvSpPr>
              <p:spPr>
                <a:xfrm>
                  <a:off x="6443671" y="972000"/>
                  <a:ext cx="1285215" cy="515526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4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Installation and Integration</a:t>
                  </a:r>
                  <a:endParaRPr sz="1000" dirty="0"/>
                </a:p>
              </p:txBody>
            </p:sp>
            <p:sp>
              <p:nvSpPr>
                <p:cNvPr id="95" name="Shape 68"/>
                <p:cNvSpPr/>
                <p:nvPr/>
              </p:nvSpPr>
              <p:spPr>
                <a:xfrm>
                  <a:off x="7806333" y="972000"/>
                  <a:ext cx="1182038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5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Hot Commissioning</a:t>
                  </a:r>
                  <a:endParaRPr sz="1000" dirty="0"/>
                </a:p>
              </p:txBody>
            </p:sp>
            <p:sp>
              <p:nvSpPr>
                <p:cNvPr id="96" name="Shape 54"/>
                <p:cNvSpPr/>
                <p:nvPr/>
              </p:nvSpPr>
              <p:spPr>
                <a:xfrm>
                  <a:off x="6387584" y="1555029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Construction of physical infrastructure on site.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Assembly and installation of technical components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Integration and testing of technical components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Installation, integration and testing of Personnel Safety System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Submission of application for approval to hot commission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Formal project completion</a:t>
                  </a:r>
                </a:p>
              </p:txBody>
            </p:sp>
            <p:sp>
              <p:nvSpPr>
                <p:cNvPr id="97" name="Shape 54"/>
                <p:cNvSpPr/>
                <p:nvPr/>
              </p:nvSpPr>
              <p:spPr>
                <a:xfrm>
                  <a:off x="7773584" y="1555813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Verification of performance of </a:t>
                  </a:r>
                  <a:r>
                    <a:rPr lang="en-AU" sz="900" dirty="0"/>
                    <a:t>Personnel Safety System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Proof of compliance with radiation dose limits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Critical performance demonstration of basic functionality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Scientific performance demonstration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Friendly user experiments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Completion of technical and user manuals</a:t>
                  </a:r>
                </a:p>
                <a:p>
                  <a:pPr>
                    <a:spcBef>
                      <a:spcPts val="600"/>
                    </a:spcBef>
                    <a:buSzPct val="100000"/>
                  </a:pPr>
                  <a:endParaRPr lang="en-AU" sz="900" dirty="0"/>
                </a:p>
              </p:txBody>
            </p:sp>
            <p:sp>
              <p:nvSpPr>
                <p:cNvPr id="102" name="Shape 55"/>
                <p:cNvSpPr/>
                <p:nvPr/>
              </p:nvSpPr>
              <p:spPr>
                <a:xfrm>
                  <a:off x="6743078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3" name="Shape 55"/>
                <p:cNvSpPr/>
                <p:nvPr/>
              </p:nvSpPr>
              <p:spPr>
                <a:xfrm>
                  <a:off x="8051217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562249" y="5134770"/>
              <a:ext cx="8563751" cy="1626478"/>
              <a:chOff x="562249" y="5134770"/>
              <a:chExt cx="8563751" cy="162647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62249" y="5134770"/>
                <a:ext cx="1122618" cy="1419321"/>
                <a:chOff x="562249" y="5068620"/>
                <a:chExt cx="1122618" cy="1419321"/>
              </a:xfrm>
            </p:grpSpPr>
            <p:sp>
              <p:nvSpPr>
                <p:cNvPr id="66" name="Shape 66"/>
                <p:cNvSpPr/>
                <p:nvPr/>
              </p:nvSpPr>
              <p:spPr>
                <a:xfrm flipV="1">
                  <a:off x="1050872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67" name="Shape 67"/>
                <p:cNvSpPr/>
                <p:nvPr/>
              </p:nvSpPr>
              <p:spPr>
                <a:xfrm>
                  <a:off x="562249" y="5580000"/>
                  <a:ext cx="1122618" cy="907941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1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SAC</a:t>
                  </a:r>
                  <a:r>
                    <a:rPr lang="en-AU" sz="800" dirty="0"/>
                    <a:t> </a:t>
                  </a:r>
                  <a:r>
                    <a:rPr sz="800" dirty="0"/>
                    <a:t>recommendation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 recommendation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STC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599267" y="5134770"/>
                <a:ext cx="1286317" cy="1626478"/>
                <a:chOff x="2645572" y="5068620"/>
                <a:chExt cx="1286317" cy="1626478"/>
              </a:xfrm>
            </p:grpSpPr>
            <p:sp>
              <p:nvSpPr>
                <p:cNvPr id="37" name="Shape 66"/>
                <p:cNvSpPr/>
                <p:nvPr/>
              </p:nvSpPr>
              <p:spPr>
                <a:xfrm flipV="1">
                  <a:off x="3330027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4" name="Shape 67"/>
                <p:cNvSpPr/>
                <p:nvPr/>
              </p:nvSpPr>
              <p:spPr>
                <a:xfrm>
                  <a:off x="2645572" y="5579408"/>
                  <a:ext cx="1286317" cy="1115690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2 (PDR)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AU" sz="800" dirty="0"/>
                    <a:t>Preliminary Design Review</a:t>
                  </a:r>
                  <a:endParaRPr sz="800" dirty="0"/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 </a:t>
                  </a:r>
                </a:p>
                <a:p>
                  <a:pPr marL="271430" indent="-177779">
                    <a:buFont typeface="Wingdings" charset="2"/>
                    <a:buChar char="Ø"/>
                  </a:pPr>
                  <a:r>
                    <a:rPr lang="en-AU" sz="800" dirty="0"/>
                    <a:t>scope review</a:t>
                  </a:r>
                </a:p>
                <a:p>
                  <a:pPr marL="271430" indent="-177779">
                    <a:buFont typeface="Wingdings" charset="2"/>
                    <a:buChar char="Ø"/>
                  </a:pPr>
                  <a:r>
                    <a:rPr lang="en-AU" sz="800" dirty="0"/>
                    <a:t>assign cost book value </a:t>
                  </a:r>
                </a:p>
                <a:p>
                  <a:pPr marL="271430" indent="-177779">
                    <a:buFont typeface="Wingdings" charset="2"/>
                    <a:buChar char="Ø"/>
                  </a:pPr>
                  <a:r>
                    <a:rPr lang="en-AU" sz="800" dirty="0" smtClean="0"/>
                    <a:t>Approval by SD</a:t>
                  </a:r>
                  <a:endParaRPr sz="800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4140200" y="5134950"/>
                <a:ext cx="1092199" cy="1419141"/>
                <a:chOff x="4166660" y="5068800"/>
                <a:chExt cx="1092199" cy="1419141"/>
              </a:xfrm>
            </p:grpSpPr>
            <p:sp>
              <p:nvSpPr>
                <p:cNvPr id="38" name="Shape 66"/>
                <p:cNvSpPr/>
                <p:nvPr/>
              </p:nvSpPr>
              <p:spPr>
                <a:xfrm flipV="1">
                  <a:off x="4726370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5" name="Shape 67"/>
                <p:cNvSpPr/>
                <p:nvPr/>
              </p:nvSpPr>
              <p:spPr>
                <a:xfrm>
                  <a:off x="4166660" y="5580000"/>
                  <a:ext cx="1092199" cy="907941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3 (CDR)</a:t>
                  </a:r>
                  <a:endParaRPr sz="1100" b="1" dirty="0"/>
                </a:p>
                <a:p>
                  <a:pPr marL="179366" indent="-179366">
                    <a:spcBef>
                      <a:spcPts val="300"/>
                    </a:spcBef>
                  </a:pPr>
                  <a:r>
                    <a:rPr lang="en-AU" sz="800" dirty="0"/>
                    <a:t>Critical Design Review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  <a:endParaRPr lang="en-AU" sz="800" dirty="0"/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ICB review</a:t>
                  </a:r>
                  <a:endParaRPr sz="800" dirty="0"/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5649601" y="5134950"/>
                <a:ext cx="1021477" cy="1380669"/>
                <a:chOff x="5695906" y="5068800"/>
                <a:chExt cx="1021477" cy="1380669"/>
              </a:xfrm>
            </p:grpSpPr>
            <p:sp>
              <p:nvSpPr>
                <p:cNvPr id="39" name="Shape 66"/>
                <p:cNvSpPr/>
                <p:nvPr/>
              </p:nvSpPr>
              <p:spPr>
                <a:xfrm flipV="1">
                  <a:off x="6236384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6" name="Shape 67"/>
                <p:cNvSpPr/>
                <p:nvPr/>
              </p:nvSpPr>
              <p:spPr>
                <a:xfrm>
                  <a:off x="5695906" y="5580000"/>
                  <a:ext cx="1021477" cy="869469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4 (IRR)</a:t>
                  </a:r>
                  <a:endParaRPr sz="1100" b="1" dirty="0"/>
                </a:p>
                <a:p>
                  <a:pPr marL="179366" indent="-179366">
                    <a:spcBef>
                      <a:spcPts val="300"/>
                    </a:spcBef>
                  </a:pPr>
                  <a:r>
                    <a:rPr lang="en-AU" sz="800" dirty="0"/>
                    <a:t>Installation Readiness Review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ICB review</a:t>
                  </a:r>
                  <a:endParaRPr sz="800" dirty="0"/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7018867" y="5134950"/>
                <a:ext cx="1028878" cy="1219086"/>
                <a:chOff x="7045327" y="5068800"/>
                <a:chExt cx="1028878" cy="1219086"/>
              </a:xfrm>
            </p:grpSpPr>
            <p:sp>
              <p:nvSpPr>
                <p:cNvPr id="40" name="Shape 66"/>
                <p:cNvSpPr/>
                <p:nvPr/>
              </p:nvSpPr>
              <p:spPr>
                <a:xfrm flipV="1">
                  <a:off x="7687184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7" name="Shape 67"/>
                <p:cNvSpPr/>
                <p:nvPr/>
              </p:nvSpPr>
              <p:spPr>
                <a:xfrm>
                  <a:off x="7045327" y="5580000"/>
                  <a:ext cx="1028878" cy="707886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5 (SAR)</a:t>
                  </a:r>
                  <a:endParaRPr sz="1100" b="1" dirty="0"/>
                </a:p>
                <a:p>
                  <a:pPr algn="ctr">
                    <a:spcBef>
                      <a:spcPts val="300"/>
                    </a:spcBef>
                  </a:pPr>
                  <a:r>
                    <a:rPr lang="en-AU" sz="800" dirty="0"/>
                    <a:t>Safety systems acceptance review</a:t>
                  </a:r>
                  <a:endParaRPr sz="800" dirty="0"/>
                </a:p>
                <a:p>
                  <a:pPr marL="93652" indent="-93652" algn="ctr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8118000" y="5134770"/>
                <a:ext cx="1008000" cy="1219266"/>
                <a:chOff x="8118000" y="5068620"/>
                <a:chExt cx="1008000" cy="1219266"/>
              </a:xfrm>
            </p:grpSpPr>
            <p:sp>
              <p:nvSpPr>
                <p:cNvPr id="108" name="Shape 66"/>
                <p:cNvSpPr/>
                <p:nvPr/>
              </p:nvSpPr>
              <p:spPr>
                <a:xfrm flipV="1">
                  <a:off x="8923968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9" name="Shape 67"/>
                <p:cNvSpPr/>
                <p:nvPr/>
              </p:nvSpPr>
              <p:spPr>
                <a:xfrm>
                  <a:off x="8118000" y="5580000"/>
                  <a:ext cx="1008000" cy="707886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rIns="36000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6 (ORR)</a:t>
                  </a:r>
                  <a:endParaRPr sz="1100" b="1" dirty="0"/>
                </a:p>
                <a:p>
                  <a:pPr algn="ctr">
                    <a:spcBef>
                      <a:spcPts val="300"/>
                    </a:spcBef>
                  </a:pPr>
                  <a:r>
                    <a:rPr lang="en-AU" sz="800" dirty="0"/>
                    <a:t>Operations readiness review</a:t>
                  </a:r>
                  <a:endParaRPr sz="800" dirty="0"/>
                </a:p>
                <a:p>
                  <a:pPr marL="93652" indent="-93652" algn="ctr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</p:grpSp>
        <p:sp>
          <p:nvSpPr>
            <p:cNvPr id="13" name="TextBox 12"/>
            <p:cNvSpPr txBox="1"/>
            <p:nvPr/>
          </p:nvSpPr>
          <p:spPr>
            <a:xfrm>
              <a:off x="2180295" y="76155"/>
              <a:ext cx="4769190" cy="36933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alpha val="71000"/>
                  </a:schemeClr>
                </a:gs>
                <a:gs pos="100000">
                  <a:srgbClr val="FFFFFF"/>
                </a:gs>
              </a:gsLst>
              <a:lin ang="5400000" scaled="0"/>
              <a:tileRect/>
            </a:gradFill>
            <a:ln w="12700" cap="flat">
              <a:solidFill>
                <a:schemeClr val="accent4"/>
              </a:solidFill>
              <a:miter lim="400000"/>
            </a:ln>
            <a:effectLst>
              <a:glow rad="63500">
                <a:schemeClr val="accent4">
                  <a:lumMod val="20000"/>
                  <a:lumOff val="80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defTabSz="457145" latinLnBrk="1"/>
              <a:r>
                <a:rPr lang="en-US" dirty="0"/>
                <a:t>NSS Project; Neutron Instrument project phases</a:t>
              </a:r>
            </a:p>
          </p:txBody>
        </p:sp>
      </p:grpSp>
      <p:sp>
        <p:nvSpPr>
          <p:cNvPr id="56" name="Rectangle 55"/>
          <p:cNvSpPr/>
          <p:nvPr/>
        </p:nvSpPr>
        <p:spPr>
          <a:xfrm>
            <a:off x="1944001" y="1104300"/>
            <a:ext cx="5716723" cy="35772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55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Tollgate 2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550" y="1511391"/>
            <a:ext cx="8229600" cy="1809929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+mj-lt"/>
              </a:rPr>
              <a:t>TOLLGATE 2 MEETING: evaluation of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+mj-lt"/>
              </a:rPr>
              <a:t>final technical design concept,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+mj-lt"/>
              </a:rPr>
              <a:t>scientific scope,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+mj-lt"/>
              </a:rPr>
              <a:t>project budget,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+mj-lt"/>
              </a:rPr>
              <a:t>schedule and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+mj-lt"/>
              </a:rPr>
              <a:t>resource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59" y="3427891"/>
            <a:ext cx="8450980" cy="1631206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 lIns="91429" tIns="45715" rIns="91429" bIns="45715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TOLLGATE 2 REVIEW </a:t>
            </a:r>
            <a:r>
              <a:rPr lang="en-US" dirty="0" smtClean="0"/>
              <a:t>possible outcomes: 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i="1" dirty="0" smtClean="0"/>
              <a:t>No major problems: </a:t>
            </a:r>
            <a:r>
              <a:rPr lang="en-US" dirty="0" smtClean="0"/>
              <a:t>implement recommended </a:t>
            </a:r>
            <a:r>
              <a:rPr lang="en-US" dirty="0"/>
              <a:t>changes and </a:t>
            </a:r>
            <a:r>
              <a:rPr lang="en-US" dirty="0" smtClean="0"/>
              <a:t>revise baseline </a:t>
            </a:r>
            <a:r>
              <a:rPr lang="en-US" dirty="0"/>
              <a:t>documents</a:t>
            </a:r>
            <a:r>
              <a:rPr lang="en-US" dirty="0" smtClean="0"/>
              <a:t>, before moving instrument project into</a:t>
            </a:r>
            <a:r>
              <a:rPr lang="en-US" dirty="0"/>
              <a:t> </a:t>
            </a:r>
            <a:r>
              <a:rPr lang="en-US" dirty="0" smtClean="0"/>
              <a:t>Phase 2 (&lt; 3 months allowed).</a:t>
            </a:r>
            <a:endParaRPr lang="en-US" dirty="0"/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i="1" dirty="0" smtClean="0"/>
              <a:t>Major problems: </a:t>
            </a:r>
            <a:r>
              <a:rPr lang="en-US" dirty="0" smtClean="0"/>
              <a:t>continue </a:t>
            </a:r>
            <a:r>
              <a:rPr lang="en-US" dirty="0"/>
              <a:t>in Phase 1 and prepare for </a:t>
            </a:r>
            <a:r>
              <a:rPr lang="en-US" dirty="0" smtClean="0"/>
              <a:t>a second </a:t>
            </a:r>
            <a:r>
              <a:rPr lang="en-US" dirty="0"/>
              <a:t>TG2 review (&lt; </a:t>
            </a:r>
            <a:r>
              <a:rPr lang="en-US" dirty="0" smtClean="0"/>
              <a:t>6 </a:t>
            </a:r>
            <a:r>
              <a:rPr lang="en-US" dirty="0"/>
              <a:t>months allowed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1381" y="5379291"/>
            <a:ext cx="8653112" cy="36932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 smtClean="0"/>
              <a:t>Review committee report submitted to Science Director within two weeks </a:t>
            </a:r>
            <a:r>
              <a:rPr lang="en-US" smtClean="0"/>
              <a:t>of TG2 </a:t>
            </a:r>
            <a:r>
              <a:rPr lang="en-US" dirty="0" smtClean="0"/>
              <a:t>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40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11"/>
            <a:ext cx="6572988" cy="1441531"/>
          </a:xfrm>
        </p:spPr>
        <p:txBody>
          <a:bodyPr/>
          <a:lstStyle/>
          <a:p>
            <a:r>
              <a:rPr lang="en-US" sz="3600" dirty="0"/>
              <a:t>Objectives for this meeting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262" y="1806780"/>
            <a:ext cx="8491085" cy="406835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 </a:t>
            </a:r>
            <a:r>
              <a:rPr lang="en-US" sz="1800" b="1" dirty="0">
                <a:solidFill>
                  <a:schemeClr val="tx1"/>
                </a:solidFill>
              </a:rPr>
              <a:t>scientific parameters </a:t>
            </a:r>
            <a:r>
              <a:rPr lang="en-US" sz="1800" dirty="0">
                <a:solidFill>
                  <a:schemeClr val="tx1"/>
                </a:solidFill>
              </a:rPr>
              <a:t>-that it will meet the stated performance criteria (TPM),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 </a:t>
            </a:r>
            <a:r>
              <a:rPr lang="en-US" sz="1800" b="1" dirty="0">
                <a:solidFill>
                  <a:schemeClr val="tx1"/>
                </a:solidFill>
              </a:rPr>
              <a:t>engineering</a:t>
            </a:r>
            <a:r>
              <a:rPr lang="en-US" sz="1800" dirty="0">
                <a:solidFill>
                  <a:schemeClr val="tx1"/>
                </a:solidFill>
              </a:rPr>
              <a:t> -that it is feasible to build with all of the appropriate interfaces,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 </a:t>
            </a:r>
            <a:r>
              <a:rPr lang="en-US" sz="1800" b="1" dirty="0">
                <a:solidFill>
                  <a:schemeClr val="tx1"/>
                </a:solidFill>
              </a:rPr>
              <a:t>safety and licensing</a:t>
            </a:r>
            <a:r>
              <a:rPr lang="en-US" sz="1800" dirty="0">
                <a:solidFill>
                  <a:schemeClr val="tx1"/>
                </a:solidFill>
              </a:rPr>
              <a:t> -that it meets the requirements for safe operations and licensing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</a:t>
            </a:r>
            <a:r>
              <a:rPr lang="en-US" sz="1800" b="1" dirty="0">
                <a:solidFill>
                  <a:schemeClr val="tx1"/>
                </a:solidFill>
              </a:rPr>
              <a:t> budget </a:t>
            </a:r>
            <a:r>
              <a:rPr lang="en-US" sz="1800" dirty="0">
                <a:solidFill>
                  <a:schemeClr val="tx1"/>
                </a:solidFill>
              </a:rPr>
              <a:t>-that it can be built within the budget,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 </a:t>
            </a:r>
            <a:r>
              <a:rPr lang="en-US" sz="1800" b="1" dirty="0">
                <a:solidFill>
                  <a:schemeClr val="tx1"/>
                </a:solidFill>
              </a:rPr>
              <a:t>schedule</a:t>
            </a:r>
            <a:r>
              <a:rPr lang="en-US" sz="1800" dirty="0">
                <a:solidFill>
                  <a:schemeClr val="tx1"/>
                </a:solidFill>
              </a:rPr>
              <a:t> -that it can be built and made ready for hot commissioning in the required       timeframe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 management </a:t>
            </a:r>
            <a:r>
              <a:rPr lang="en-US" sz="1800" dirty="0">
                <a:solidFill>
                  <a:schemeClr val="tx1"/>
                </a:solidFill>
              </a:rPr>
              <a:t>-that the instrument consortium has the capability and sufficient resources to deliver according to their plan.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 </a:t>
            </a:r>
            <a:r>
              <a:rPr lang="en-US" sz="1800" b="1" dirty="0">
                <a:solidFill>
                  <a:schemeClr val="tx1"/>
                </a:solidFill>
              </a:rPr>
              <a:t>Operation and maintenance </a:t>
            </a:r>
            <a:r>
              <a:rPr lang="en-US" sz="1800" dirty="0">
                <a:solidFill>
                  <a:schemeClr val="tx1"/>
                </a:solidFill>
              </a:rPr>
              <a:t>– that it can be operated (incl. performing  experiments using samples and sample environment) and maintained.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13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13" y="6483088"/>
            <a:ext cx="118116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(ESS-0051706)</a:t>
            </a:r>
          </a:p>
        </p:txBody>
      </p:sp>
    </p:spTree>
    <p:extLst>
      <p:ext uri="{BB962C8B-B14F-4D97-AF65-F5344CB8AC3E}">
        <p14:creationId xmlns:p14="http://schemas.microsoft.com/office/powerpoint/2010/main" val="4053197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06" y="11"/>
            <a:ext cx="6972199" cy="1441531"/>
          </a:xfrm>
        </p:spPr>
        <p:txBody>
          <a:bodyPr/>
          <a:lstStyle/>
          <a:p>
            <a:r>
              <a:rPr lang="en-US" sz="3600" dirty="0"/>
              <a:t>Phase 2: detailed design  </a:t>
            </a:r>
            <a:r>
              <a:rPr lang="en-US" dirty="0" smtClean="0"/>
              <a:t>(1/2)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14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706" y="1676577"/>
            <a:ext cx="8673771" cy="3816420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en-US" b="1" dirty="0" smtClean="0"/>
              <a:t>Aim: </a:t>
            </a:r>
            <a:r>
              <a:rPr lang="en-US" dirty="0" smtClean="0"/>
              <a:t>To bring the design </a:t>
            </a:r>
            <a:r>
              <a:rPr lang="en-US" dirty="0"/>
              <a:t>of the Neutron Instrument components to a state of readiness for M</a:t>
            </a:r>
            <a:r>
              <a:rPr lang="en-US" dirty="0" smtClean="0"/>
              <a:t>anufacturing and Procurement </a:t>
            </a:r>
            <a:r>
              <a:rPr lang="en-US" dirty="0"/>
              <a:t>(M&amp;P)</a:t>
            </a:r>
            <a:r>
              <a:rPr lang="en-US" dirty="0" smtClean="0"/>
              <a:t>. </a:t>
            </a:r>
          </a:p>
          <a:p>
            <a:endParaRPr lang="en-US" sz="1600" dirty="0"/>
          </a:p>
          <a:p>
            <a:r>
              <a:rPr lang="en-US" b="1" dirty="0" smtClean="0"/>
              <a:t>Essential achievements:</a:t>
            </a:r>
          </a:p>
          <a:p>
            <a:pPr marL="285716" indent="-285716">
              <a:buFont typeface="Arial"/>
              <a:buChar char="•"/>
            </a:pPr>
            <a:r>
              <a:rPr lang="en-US" dirty="0" smtClean="0"/>
              <a:t>Complete </a:t>
            </a:r>
            <a:r>
              <a:rPr lang="en-US" dirty="0"/>
              <a:t>detailed design of all </a:t>
            </a:r>
            <a:r>
              <a:rPr lang="en-US" dirty="0" smtClean="0"/>
              <a:t>major components coherently </a:t>
            </a:r>
            <a:r>
              <a:rPr lang="en-US" dirty="0"/>
              <a:t>so as to minimize risk </a:t>
            </a:r>
            <a:r>
              <a:rPr lang="en-US" dirty="0" smtClean="0"/>
              <a:t>of incompatibilities </a:t>
            </a:r>
            <a:r>
              <a:rPr lang="en-US" dirty="0"/>
              <a:t>and </a:t>
            </a:r>
            <a:r>
              <a:rPr lang="en-US" dirty="0" smtClean="0"/>
              <a:t>need </a:t>
            </a:r>
            <a:r>
              <a:rPr lang="en-US" dirty="0"/>
              <a:t>for redesign work as the </a:t>
            </a:r>
            <a:r>
              <a:rPr lang="en-US" dirty="0" smtClean="0"/>
              <a:t>Project moves </a:t>
            </a:r>
            <a:r>
              <a:rPr lang="en-US" dirty="0"/>
              <a:t>into Phase </a:t>
            </a:r>
            <a:r>
              <a:rPr lang="en-US" dirty="0" smtClean="0"/>
              <a:t>3: M&amp;P. </a:t>
            </a:r>
          </a:p>
          <a:p>
            <a:endParaRPr lang="en-US" dirty="0" smtClean="0"/>
          </a:p>
          <a:p>
            <a:pPr marL="285716" indent="-285716">
              <a:buFont typeface="Arial"/>
              <a:buChar char="•"/>
            </a:pPr>
            <a:r>
              <a:rPr lang="en-US" dirty="0" smtClean="0"/>
              <a:t>Detailed </a:t>
            </a:r>
            <a:r>
              <a:rPr lang="en-US" dirty="0"/>
              <a:t>planning for </a:t>
            </a:r>
            <a:r>
              <a:rPr lang="en-US" dirty="0" smtClean="0"/>
              <a:t>M&amp;P.  Note Phase 2 does not include M</a:t>
            </a:r>
            <a:r>
              <a:rPr lang="en-US" dirty="0"/>
              <a:t>&amp;</a:t>
            </a:r>
            <a:r>
              <a:rPr lang="en-US" dirty="0" smtClean="0"/>
              <a:t>P. 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Exception:</a:t>
            </a:r>
            <a:r>
              <a:rPr lang="en-US" dirty="0" smtClean="0"/>
              <a:t> where long lead</a:t>
            </a:r>
            <a:r>
              <a:rPr lang="en-US" dirty="0"/>
              <a:t>-time procurements </a:t>
            </a:r>
            <a:r>
              <a:rPr lang="en-US" dirty="0" smtClean="0"/>
              <a:t>add </a:t>
            </a:r>
            <a:r>
              <a:rPr lang="en-US" dirty="0"/>
              <a:t>considerable risk </a:t>
            </a:r>
            <a:r>
              <a:rPr lang="en-US" dirty="0" smtClean="0"/>
              <a:t>to project schedule. 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Approval</a:t>
            </a:r>
            <a:r>
              <a:rPr lang="en-US" dirty="0" smtClean="0"/>
              <a:t> </a:t>
            </a:r>
            <a:r>
              <a:rPr lang="en-US" b="1" dirty="0" smtClean="0"/>
              <a:t>to begin early M&amp;P:  </a:t>
            </a:r>
            <a:r>
              <a:rPr lang="en-US" dirty="0" smtClean="0"/>
              <a:t>by NSS Project via Neutron Instruments Lead Engineer</a:t>
            </a:r>
            <a:r>
              <a:rPr lang="en-US" dirty="0"/>
              <a:t> </a:t>
            </a:r>
            <a:r>
              <a:rPr lang="en-US" dirty="0" smtClean="0"/>
              <a:t>							(Gabor Laszlo).</a:t>
            </a:r>
          </a:p>
          <a:p>
            <a:endParaRPr lang="en-US" dirty="0" smtClean="0"/>
          </a:p>
          <a:p>
            <a:pPr marL="285716" indent="-285716">
              <a:buFont typeface="Arial"/>
              <a:buChar char="•"/>
            </a:pPr>
            <a:r>
              <a:rPr lang="en-US" dirty="0" smtClean="0"/>
              <a:t>Detailed </a:t>
            </a:r>
            <a:r>
              <a:rPr lang="en-US" dirty="0"/>
              <a:t>planning for Phase </a:t>
            </a:r>
            <a:r>
              <a:rPr lang="en-US" dirty="0" smtClean="0"/>
              <a:t>4: Installation </a:t>
            </a:r>
            <a:r>
              <a:rPr lang="en-US" dirty="0"/>
              <a:t>and </a:t>
            </a:r>
            <a:r>
              <a:rPr lang="en-US" dirty="0" smtClean="0"/>
              <a:t>Integration.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0675" y="5777490"/>
            <a:ext cx="8216808" cy="723275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Technical </a:t>
            </a:r>
            <a:r>
              <a:rPr lang="en-US" dirty="0" err="1" smtClean="0">
                <a:solidFill>
                  <a:srgbClr val="0000FF"/>
                </a:solidFill>
              </a:rPr>
              <a:t>Annexe</a:t>
            </a:r>
            <a:r>
              <a:rPr lang="en-US" dirty="0" smtClean="0">
                <a:solidFill>
                  <a:srgbClr val="0000FF"/>
                </a:solidFill>
              </a:rPr>
              <a:t> for whole of project to be completed within 3 months of Phase 2 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Draft Template for the TA is available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(to be released on this week)</a:t>
            </a:r>
          </a:p>
        </p:txBody>
      </p:sp>
    </p:spTree>
    <p:extLst>
      <p:ext uri="{BB962C8B-B14F-4D97-AF65-F5344CB8AC3E}">
        <p14:creationId xmlns:p14="http://schemas.microsoft.com/office/powerpoint/2010/main" val="4254715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42" y="11"/>
            <a:ext cx="6303352" cy="1441531"/>
          </a:xfrm>
        </p:spPr>
        <p:txBody>
          <a:bodyPr/>
          <a:lstStyle/>
          <a:p>
            <a:r>
              <a:rPr lang="en-US" sz="3600" dirty="0"/>
              <a:t>Phase 2: detailed design </a:t>
            </a:r>
            <a:r>
              <a:rPr lang="en-US" sz="2000" dirty="0"/>
              <a:t>(2/2)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15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283" y="1713378"/>
            <a:ext cx="8179312" cy="379590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 smtClean="0"/>
              <a:t>Notes on Phase 2:</a:t>
            </a:r>
          </a:p>
          <a:p>
            <a:pPr marL="285716" indent="-285716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Careful </a:t>
            </a:r>
            <a:r>
              <a:rPr lang="en-US" dirty="0"/>
              <a:t>scheduling of Phases 3 &amp; 4 </a:t>
            </a:r>
            <a:r>
              <a:rPr lang="en-US" dirty="0" smtClean="0"/>
              <a:t>ensures </a:t>
            </a:r>
            <a:r>
              <a:rPr lang="en-US" dirty="0"/>
              <a:t>resource planning for M&amp;P processes (e.g. FAT &amp; SAT), site preparation, installation and system integration, cold commissioning activities and licensing processes.</a:t>
            </a:r>
          </a:p>
          <a:p>
            <a:pPr marL="285716" indent="-285716">
              <a:lnSpc>
                <a:spcPts val="2400"/>
              </a:lnSpc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Critical </a:t>
            </a:r>
            <a:r>
              <a:rPr lang="en-US" dirty="0"/>
              <a:t>dependencies should be identified and a </a:t>
            </a:r>
            <a:r>
              <a:rPr lang="en-US" dirty="0" smtClean="0"/>
              <a:t>critical path </a:t>
            </a:r>
            <a:r>
              <a:rPr lang="en-US" dirty="0"/>
              <a:t>analysis should be performed in this phase</a:t>
            </a:r>
            <a:r>
              <a:rPr lang="en-US" dirty="0" smtClean="0"/>
              <a:t>.</a:t>
            </a:r>
            <a:endParaRPr lang="en-US" dirty="0"/>
          </a:p>
          <a:p>
            <a:pPr marL="285716" indent="-285716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Support </a:t>
            </a:r>
            <a:r>
              <a:rPr lang="en-US" dirty="0"/>
              <a:t>from the NSS Project Office will include construction managers under leadership of the NSS Construction Engineer. </a:t>
            </a:r>
            <a:endParaRPr lang="en-US" dirty="0" smtClean="0"/>
          </a:p>
          <a:p>
            <a:pPr marL="285716" indent="-285716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NSS Construction Engineer will develop and maintain an integrated installation plan that takes into account the procurement schedules for all Neutron Instruments, CF building schedules, and resource allocation.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3026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81"/>
          <p:cNvGrpSpPr/>
          <p:nvPr/>
        </p:nvGrpSpPr>
        <p:grpSpPr>
          <a:xfrm>
            <a:off x="1763825" y="3429000"/>
            <a:ext cx="2592152" cy="3285000"/>
            <a:chOff x="1691816" y="3429000"/>
            <a:chExt cx="2592152" cy="3285000"/>
          </a:xfrm>
        </p:grpSpPr>
        <p:sp>
          <p:nvSpPr>
            <p:cNvPr id="178" name="Rectangle 177"/>
            <p:cNvSpPr/>
            <p:nvPr/>
          </p:nvSpPr>
          <p:spPr>
            <a:xfrm>
              <a:off x="3059968" y="4419849"/>
              <a:ext cx="1224000" cy="2138061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059968" y="3429000"/>
              <a:ext cx="1224000" cy="864096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692136" y="3429000"/>
              <a:ext cx="1224000" cy="1584000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1691816" y="5130000"/>
              <a:ext cx="1224000" cy="1584000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296" y="125760"/>
            <a:ext cx="5698976" cy="1143000"/>
          </a:xfrm>
        </p:spPr>
        <p:txBody>
          <a:bodyPr/>
          <a:lstStyle/>
          <a:p>
            <a:r>
              <a:rPr lang="en-US" sz="3600" dirty="0"/>
              <a:t>NSS Project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381329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/>
          </a:p>
        </p:txBody>
      </p:sp>
      <p:grpSp>
        <p:nvGrpSpPr>
          <p:cNvPr id="8" name="Group 7"/>
          <p:cNvGrpSpPr/>
          <p:nvPr/>
        </p:nvGrpSpPr>
        <p:grpSpPr>
          <a:xfrm>
            <a:off x="181789" y="3212976"/>
            <a:ext cx="1138984" cy="1013432"/>
            <a:chOff x="120648" y="2486775"/>
            <a:chExt cx="1138984" cy="1013432"/>
          </a:xfrm>
        </p:grpSpPr>
        <p:cxnSp>
          <p:nvCxnSpPr>
            <p:cNvPr id="114" name="Straight Arrow Connector 113"/>
            <p:cNvCxnSpPr/>
            <p:nvPr/>
          </p:nvCxnSpPr>
          <p:spPr>
            <a:xfrm>
              <a:off x="120648" y="2486775"/>
              <a:ext cx="0" cy="770400"/>
            </a:xfrm>
            <a:prstGeom prst="straightConnector1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  <a:tailEnd type="non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5" name="Shape 54"/>
            <p:cNvSpPr/>
            <p:nvPr/>
          </p:nvSpPr>
          <p:spPr>
            <a:xfrm>
              <a:off x="253580" y="2644034"/>
              <a:ext cx="1006052" cy="32507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SSM application</a:t>
              </a:r>
              <a:endParaRPr sz="900" dirty="0"/>
            </a:p>
          </p:txBody>
        </p:sp>
        <p:sp>
          <p:nvSpPr>
            <p:cNvPr id="116" name="Shape 54"/>
            <p:cNvSpPr/>
            <p:nvPr/>
          </p:nvSpPr>
          <p:spPr>
            <a:xfrm>
              <a:off x="247230" y="3068159"/>
              <a:ext cx="1012402" cy="43204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Safety Systems analysis &amp; design</a:t>
              </a:r>
              <a:endParaRPr sz="900" dirty="0"/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120648" y="2825095"/>
              <a:ext cx="116417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8" name="Straight Connector 117"/>
            <p:cNvCxnSpPr/>
            <p:nvPr/>
          </p:nvCxnSpPr>
          <p:spPr>
            <a:xfrm rot="21480000">
              <a:off x="132231" y="3258862"/>
              <a:ext cx="98484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" name="Group 8"/>
          <p:cNvGrpSpPr/>
          <p:nvPr/>
        </p:nvGrpSpPr>
        <p:grpSpPr>
          <a:xfrm>
            <a:off x="7706278" y="3212977"/>
            <a:ext cx="1330219" cy="1161338"/>
            <a:chOff x="7709193" y="2238919"/>
            <a:chExt cx="1330219" cy="1161338"/>
          </a:xfrm>
        </p:grpSpPr>
        <p:grpSp>
          <p:nvGrpSpPr>
            <p:cNvPr id="104" name="Group 103"/>
            <p:cNvGrpSpPr/>
            <p:nvPr/>
          </p:nvGrpSpPr>
          <p:grpSpPr>
            <a:xfrm>
              <a:off x="7709193" y="2238919"/>
              <a:ext cx="1313784" cy="1022400"/>
              <a:chOff x="7709193" y="2343879"/>
              <a:chExt cx="1313784" cy="1022400"/>
            </a:xfrm>
          </p:grpSpPr>
          <p:cxnSp>
            <p:nvCxnSpPr>
              <p:cNvPr id="107" name="Straight Arrow Connector 106"/>
              <p:cNvCxnSpPr/>
              <p:nvPr/>
            </p:nvCxnSpPr>
            <p:spPr>
              <a:xfrm>
                <a:off x="7709193" y="2343879"/>
                <a:ext cx="0" cy="1022400"/>
              </a:xfrm>
              <a:prstGeom prst="straightConnector1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108" name="Group 107"/>
              <p:cNvGrpSpPr/>
              <p:nvPr/>
            </p:nvGrpSpPr>
            <p:grpSpPr>
              <a:xfrm>
                <a:off x="7709193" y="2431047"/>
                <a:ext cx="1313784" cy="310825"/>
                <a:chOff x="2097177" y="3787742"/>
                <a:chExt cx="1313784" cy="310825"/>
              </a:xfrm>
            </p:grpSpPr>
            <p:sp>
              <p:nvSpPr>
                <p:cNvPr id="112" name="Shape 54"/>
                <p:cNvSpPr/>
                <p:nvPr/>
              </p:nvSpPr>
              <p:spPr>
                <a:xfrm>
                  <a:off x="2225078" y="3787742"/>
                  <a:ext cx="1185883" cy="310825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Budgets &amp; workflow</a:t>
                  </a:r>
                  <a:endParaRPr sz="1000" b="1" dirty="0"/>
                </a:p>
              </p:txBody>
            </p: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2097177" y="3934374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109" name="Group 108"/>
              <p:cNvGrpSpPr/>
              <p:nvPr/>
            </p:nvGrpSpPr>
            <p:grpSpPr>
              <a:xfrm>
                <a:off x="7709193" y="2831501"/>
                <a:ext cx="1313784" cy="289016"/>
                <a:chOff x="2097177" y="3518315"/>
                <a:chExt cx="1313784" cy="289016"/>
              </a:xfrm>
            </p:grpSpPr>
            <p:sp>
              <p:nvSpPr>
                <p:cNvPr id="110" name="Shape 54"/>
                <p:cNvSpPr/>
                <p:nvPr/>
              </p:nvSpPr>
              <p:spPr>
                <a:xfrm>
                  <a:off x="2225078" y="3518315"/>
                  <a:ext cx="1185883" cy="289016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Schedule</a:t>
                  </a:r>
                  <a:endParaRPr sz="1000" b="1" dirty="0"/>
                </a:p>
              </p:txBody>
            </p: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2097177" y="3685643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cxnSp>
          <p:nvCxnSpPr>
            <p:cNvPr id="105" name="Straight Connector 104"/>
            <p:cNvCxnSpPr/>
            <p:nvPr/>
          </p:nvCxnSpPr>
          <p:spPr>
            <a:xfrm>
              <a:off x="7709193" y="3264807"/>
              <a:ext cx="144000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6" name="Shape 54"/>
            <p:cNvSpPr/>
            <p:nvPr/>
          </p:nvSpPr>
          <p:spPr>
            <a:xfrm>
              <a:off x="7853529" y="3109893"/>
              <a:ext cx="1185883" cy="29036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Risk Management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29711" y="3212976"/>
            <a:ext cx="1224886" cy="2934000"/>
            <a:chOff x="6083418" y="2439216"/>
            <a:chExt cx="1224886" cy="2934000"/>
          </a:xfrm>
        </p:grpSpPr>
        <p:grpSp>
          <p:nvGrpSpPr>
            <p:cNvPr id="91" name="Group 90"/>
            <p:cNvGrpSpPr/>
            <p:nvPr/>
          </p:nvGrpSpPr>
          <p:grpSpPr>
            <a:xfrm>
              <a:off x="6083418" y="2439216"/>
              <a:ext cx="1224886" cy="2934000"/>
              <a:chOff x="5852192" y="2347472"/>
              <a:chExt cx="1224886" cy="2934000"/>
            </a:xfrm>
          </p:grpSpPr>
          <p:sp>
            <p:nvSpPr>
              <p:cNvPr id="94" name="Shape 54"/>
              <p:cNvSpPr/>
              <p:nvPr/>
            </p:nvSpPr>
            <p:spPr>
              <a:xfrm>
                <a:off x="6106893" y="3906280"/>
                <a:ext cx="970185" cy="430264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Conventional Facilities</a:t>
                </a:r>
              </a:p>
            </p:txBody>
          </p:sp>
          <p:sp>
            <p:nvSpPr>
              <p:cNvPr id="95" name="Shape 54"/>
              <p:cNvSpPr/>
              <p:nvPr/>
            </p:nvSpPr>
            <p:spPr>
              <a:xfrm>
                <a:off x="6104774" y="3373456"/>
                <a:ext cx="972304" cy="43438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Systems Engineering</a:t>
                </a:r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>
                <a:off x="5852774" y="4120520"/>
                <a:ext cx="252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5852774" y="3544456"/>
                <a:ext cx="252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98" name="Group 97"/>
              <p:cNvGrpSpPr/>
              <p:nvPr/>
            </p:nvGrpSpPr>
            <p:grpSpPr>
              <a:xfrm>
                <a:off x="5852192" y="2347472"/>
                <a:ext cx="1224886" cy="2934000"/>
                <a:chOff x="5852192" y="2347472"/>
                <a:chExt cx="1224886" cy="2934000"/>
              </a:xfrm>
            </p:grpSpPr>
            <p:cxnSp>
              <p:nvCxnSpPr>
                <p:cNvPr id="99" name="Straight Arrow Connector 98"/>
                <p:cNvCxnSpPr/>
                <p:nvPr/>
              </p:nvCxnSpPr>
              <p:spPr>
                <a:xfrm flipH="1">
                  <a:off x="5852192" y="2347472"/>
                  <a:ext cx="390" cy="293400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  <a:tailEnd type="arrow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100" name="Shape 54"/>
                <p:cNvSpPr/>
                <p:nvPr/>
              </p:nvSpPr>
              <p:spPr>
                <a:xfrm>
                  <a:off x="6097699" y="2442870"/>
                  <a:ext cx="979379" cy="309498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Neutron Bunker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 </a:t>
                  </a:r>
                  <a:endParaRPr sz="900" dirty="0"/>
                </a:p>
              </p:txBody>
            </p:sp>
            <p:sp>
              <p:nvSpPr>
                <p:cNvPr id="101" name="Shape 54"/>
                <p:cNvSpPr/>
                <p:nvPr/>
              </p:nvSpPr>
              <p:spPr>
                <a:xfrm>
                  <a:off x="6108738" y="2844256"/>
                  <a:ext cx="968340" cy="432048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Requirements &amp; Standards</a:t>
                  </a:r>
                </a:p>
              </p:txBody>
            </p: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5852192" y="2608352"/>
                  <a:ext cx="252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5852192" y="3040400"/>
                  <a:ext cx="252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sp>
          <p:nvSpPr>
            <p:cNvPr id="92" name="Shape 54"/>
            <p:cNvSpPr/>
            <p:nvPr/>
          </p:nvSpPr>
          <p:spPr>
            <a:xfrm>
              <a:off x="6336000" y="4506788"/>
              <a:ext cx="972304" cy="29036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Target Project</a:t>
              </a: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6084168" y="4653136"/>
              <a:ext cx="252000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1" name="Group 10"/>
          <p:cNvGrpSpPr/>
          <p:nvPr/>
        </p:nvGrpSpPr>
        <p:grpSpPr>
          <a:xfrm>
            <a:off x="4718052" y="3212976"/>
            <a:ext cx="1224378" cy="2160240"/>
            <a:chOff x="4571758" y="2132856"/>
            <a:chExt cx="1224378" cy="2160240"/>
          </a:xfrm>
        </p:grpSpPr>
        <p:grpSp>
          <p:nvGrpSpPr>
            <p:cNvPr id="81" name="Group 80"/>
            <p:cNvGrpSpPr/>
            <p:nvPr/>
          </p:nvGrpSpPr>
          <p:grpSpPr>
            <a:xfrm>
              <a:off x="4571767" y="2132856"/>
              <a:ext cx="1224369" cy="2160240"/>
              <a:chOff x="4015121" y="1903250"/>
              <a:chExt cx="1224369" cy="2160240"/>
            </a:xfrm>
          </p:grpSpPr>
          <p:sp>
            <p:nvSpPr>
              <p:cNvPr id="84" name="Shape 54"/>
              <p:cNvSpPr/>
              <p:nvPr/>
            </p:nvSpPr>
            <p:spPr>
              <a:xfrm>
                <a:off x="4173099" y="2571091"/>
                <a:ext cx="1066391" cy="41901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Memoranda of Understanding</a:t>
                </a:r>
                <a:endParaRPr sz="900" dirty="0"/>
              </a:p>
            </p:txBody>
          </p:sp>
          <p:sp>
            <p:nvSpPr>
              <p:cNvPr id="85" name="Shape 54"/>
              <p:cNvSpPr/>
              <p:nvPr/>
            </p:nvSpPr>
            <p:spPr>
              <a:xfrm>
                <a:off x="4173099" y="3100075"/>
                <a:ext cx="1066391" cy="27448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Technical </a:t>
                </a:r>
                <a:r>
                  <a:rPr lang="en-AU" sz="1000" b="1" dirty="0" smtClean="0"/>
                  <a:t>Annexes</a:t>
                </a:r>
                <a:endParaRPr lang="en-AU" sz="900" dirty="0"/>
              </a:p>
            </p:txBody>
          </p:sp>
          <p:sp>
            <p:nvSpPr>
              <p:cNvPr id="86" name="Shape 54"/>
              <p:cNvSpPr/>
              <p:nvPr/>
            </p:nvSpPr>
            <p:spPr>
              <a:xfrm>
                <a:off x="4173754" y="3494458"/>
                <a:ext cx="1065736" cy="56903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In-Kind Collaboration Agreements</a:t>
                </a:r>
                <a:endParaRPr lang="en-AU" sz="900" dirty="0"/>
              </a:p>
            </p:txBody>
          </p:sp>
          <p:cxnSp>
            <p:nvCxnSpPr>
              <p:cNvPr id="87" name="Straight Arrow Connector 86"/>
              <p:cNvCxnSpPr/>
              <p:nvPr/>
            </p:nvCxnSpPr>
            <p:spPr>
              <a:xfrm flipH="1">
                <a:off x="4015121" y="1903250"/>
                <a:ext cx="14633" cy="1888103"/>
              </a:xfrm>
              <a:prstGeom prst="straightConnector1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4040384" y="2789591"/>
                <a:ext cx="12737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21480000">
                <a:off x="4026154" y="3788840"/>
                <a:ext cx="144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040384" y="3225068"/>
                <a:ext cx="12737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82" name="Shape 54"/>
            <p:cNvSpPr/>
            <p:nvPr/>
          </p:nvSpPr>
          <p:spPr>
            <a:xfrm>
              <a:off x="4716016" y="2274540"/>
              <a:ext cx="1080120" cy="43438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Partner coordination</a:t>
              </a:r>
              <a:endParaRPr sz="900" dirty="0"/>
            </a:p>
          </p:txBody>
        </p:sp>
        <p:cxnSp>
          <p:nvCxnSpPr>
            <p:cNvPr id="83" name="Straight Connector 82"/>
            <p:cNvCxnSpPr/>
            <p:nvPr/>
          </p:nvCxnSpPr>
          <p:spPr>
            <a:xfrm rot="21540000">
              <a:off x="4571758" y="2484000"/>
              <a:ext cx="127370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2" name="Group 11"/>
          <p:cNvGrpSpPr/>
          <p:nvPr/>
        </p:nvGrpSpPr>
        <p:grpSpPr>
          <a:xfrm>
            <a:off x="1816780" y="3356992"/>
            <a:ext cx="2467189" cy="3310568"/>
            <a:chOff x="1763688" y="3286784"/>
            <a:chExt cx="2467189" cy="3310568"/>
          </a:xfrm>
        </p:grpSpPr>
        <p:grpSp>
          <p:nvGrpSpPr>
            <p:cNvPr id="13" name="Group 12"/>
            <p:cNvGrpSpPr/>
            <p:nvPr/>
          </p:nvGrpSpPr>
          <p:grpSpPr>
            <a:xfrm>
              <a:off x="1763688" y="5116778"/>
              <a:ext cx="1120246" cy="1480574"/>
              <a:chOff x="1259632" y="4151420"/>
              <a:chExt cx="1120246" cy="1480574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1259632" y="4911872"/>
                <a:ext cx="1120246" cy="342274"/>
                <a:chOff x="3152956" y="4702865"/>
                <a:chExt cx="1120246" cy="342274"/>
              </a:xfrm>
            </p:grpSpPr>
            <p:sp>
              <p:nvSpPr>
                <p:cNvPr id="79" name="Shape 54"/>
                <p:cNvSpPr/>
                <p:nvPr/>
              </p:nvSpPr>
              <p:spPr>
                <a:xfrm>
                  <a:off x="3152956" y="4702865"/>
                  <a:ext cx="955187" cy="34227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NMX (ESS)</a:t>
                  </a:r>
                  <a:endParaRPr sz="1000" b="1" dirty="0"/>
                </a:p>
              </p:txBody>
            </p: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4120644" y="4881289"/>
                  <a:ext cx="152558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69" name="Group 68"/>
              <p:cNvGrpSpPr/>
              <p:nvPr/>
            </p:nvGrpSpPr>
            <p:grpSpPr>
              <a:xfrm>
                <a:off x="1259632" y="4514232"/>
                <a:ext cx="1100851" cy="316331"/>
                <a:chOff x="2265578" y="3732913"/>
                <a:chExt cx="1100851" cy="316331"/>
              </a:xfrm>
            </p:grpSpPr>
            <p:sp>
              <p:nvSpPr>
                <p:cNvPr id="77" name="Shape 54"/>
                <p:cNvSpPr/>
                <p:nvPr/>
              </p:nvSpPr>
              <p:spPr>
                <a:xfrm>
                  <a:off x="2265578" y="3732913"/>
                  <a:ext cx="942287" cy="31633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HEIMDAL (ÅU)</a:t>
                  </a:r>
                  <a:endParaRPr sz="1000" b="1" dirty="0"/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3199207" y="3876929"/>
                  <a:ext cx="167222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70" name="Group 69"/>
              <p:cNvGrpSpPr/>
              <p:nvPr/>
            </p:nvGrpSpPr>
            <p:grpSpPr>
              <a:xfrm>
                <a:off x="1259632" y="5340272"/>
                <a:ext cx="1110377" cy="291722"/>
                <a:chOff x="827951" y="3860043"/>
                <a:chExt cx="1110377" cy="291722"/>
              </a:xfrm>
            </p:grpSpPr>
            <p:sp>
              <p:nvSpPr>
                <p:cNvPr id="75" name="Shape 54"/>
                <p:cNvSpPr/>
                <p:nvPr/>
              </p:nvSpPr>
              <p:spPr>
                <a:xfrm>
                  <a:off x="827951" y="3860043"/>
                  <a:ext cx="966378" cy="29172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MAGIC (LLB)</a:t>
                  </a:r>
                  <a:endParaRPr sz="1000" b="1" dirty="0"/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1794328" y="4042115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71" name="Group 70"/>
              <p:cNvGrpSpPr/>
              <p:nvPr/>
            </p:nvGrpSpPr>
            <p:grpSpPr>
              <a:xfrm>
                <a:off x="1259632" y="4151420"/>
                <a:ext cx="1094754" cy="290804"/>
                <a:chOff x="845882" y="4454346"/>
                <a:chExt cx="1094754" cy="290804"/>
              </a:xfrm>
            </p:grpSpPr>
            <p:sp>
              <p:nvSpPr>
                <p:cNvPr id="73" name="Shape 54"/>
                <p:cNvSpPr/>
                <p:nvPr/>
              </p:nvSpPr>
              <p:spPr>
                <a:xfrm>
                  <a:off x="845882" y="4454346"/>
                  <a:ext cx="950754" cy="2908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DREAM (FRJ)</a:t>
                  </a:r>
                  <a:endParaRPr sz="1000" b="1" dirty="0"/>
                </a:p>
              </p:txBody>
            </p: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796636" y="4601134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72" name="Straight Arrow Connector 71"/>
              <p:cNvCxnSpPr/>
              <p:nvPr/>
            </p:nvCxnSpPr>
            <p:spPr>
              <a:xfrm>
                <a:off x="2362853" y="4299872"/>
                <a:ext cx="0" cy="1224000"/>
              </a:xfrm>
              <a:prstGeom prst="straightConnector1">
                <a:avLst/>
              </a:prstGeom>
              <a:noFill/>
              <a:ln w="1905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1764190" y="3436835"/>
              <a:ext cx="1079618" cy="1432325"/>
              <a:chOff x="3204350" y="2649019"/>
              <a:chExt cx="1079618" cy="1432325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3204350" y="2649019"/>
                <a:ext cx="1079618" cy="1432325"/>
                <a:chOff x="3204350" y="2589750"/>
                <a:chExt cx="1079618" cy="1432325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3205094" y="2589750"/>
                  <a:ext cx="1078874" cy="280197"/>
                  <a:chOff x="2156843" y="2715652"/>
                  <a:chExt cx="1078874" cy="280197"/>
                </a:xfrm>
              </p:grpSpPr>
              <p:sp>
                <p:nvSpPr>
                  <p:cNvPr id="66" name="Shape 54"/>
                  <p:cNvSpPr/>
                  <p:nvPr/>
                </p:nvSpPr>
                <p:spPr>
                  <a:xfrm>
                    <a:off x="2156843" y="2715652"/>
                    <a:ext cx="934858" cy="280197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0" tIns="46800" rIns="36000" bIns="0"/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n-AU" sz="1000" b="1" dirty="0"/>
                      <a:t> LOKI  (ISIS)</a:t>
                    </a:r>
                  </a:p>
                </p:txBody>
              </p: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3091717" y="2851833"/>
                    <a:ext cx="144000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57" name="Group 56"/>
                <p:cNvGrpSpPr/>
                <p:nvPr/>
              </p:nvGrpSpPr>
              <p:grpSpPr>
                <a:xfrm>
                  <a:off x="3211314" y="3695025"/>
                  <a:ext cx="1072654" cy="327050"/>
                  <a:chOff x="3063299" y="4111184"/>
                  <a:chExt cx="1072654" cy="327050"/>
                </a:xfrm>
              </p:grpSpPr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3991953" y="4294218"/>
                    <a:ext cx="144000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sp>
                <p:nvSpPr>
                  <p:cNvPr id="65" name="Shape 54"/>
                  <p:cNvSpPr/>
                  <p:nvPr/>
                </p:nvSpPr>
                <p:spPr>
                  <a:xfrm>
                    <a:off x="3063299" y="4111184"/>
                    <a:ext cx="928638" cy="32705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36000" tIns="46800" rIns="36000" bIns="0"/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n-AU" sz="1000" b="1" dirty="0"/>
                      <a:t>FREIA (ISIS)</a:t>
                    </a:r>
                    <a:endParaRPr sz="1000" b="1" dirty="0"/>
                  </a:p>
                  <a:p>
                    <a:pPr>
                      <a:spcBef>
                        <a:spcPts val="300"/>
                      </a:spcBef>
                      <a:buSzPct val="100000"/>
                    </a:pPr>
                    <a:endParaRPr sz="900" dirty="0"/>
                  </a:p>
                </p:txBody>
              </p:sp>
            </p:grpSp>
            <p:grpSp>
              <p:nvGrpSpPr>
                <p:cNvPr id="58" name="Group 57"/>
                <p:cNvGrpSpPr/>
                <p:nvPr/>
              </p:nvGrpSpPr>
              <p:grpSpPr>
                <a:xfrm>
                  <a:off x="3204350" y="2941955"/>
                  <a:ext cx="1079618" cy="297944"/>
                  <a:chOff x="485741" y="4192320"/>
                  <a:chExt cx="1348650" cy="297944"/>
                </a:xfrm>
              </p:grpSpPr>
              <p:sp>
                <p:nvSpPr>
                  <p:cNvPr id="62" name="Shape 54"/>
                  <p:cNvSpPr/>
                  <p:nvPr/>
                </p:nvSpPr>
                <p:spPr>
                  <a:xfrm>
                    <a:off x="485741" y="4192320"/>
                    <a:ext cx="1168745" cy="297944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36000" tIns="46800" rIns="36000" bIns="0"/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n-AU" sz="1000" b="1" dirty="0"/>
                      <a:t>SKADI (FRJ)</a:t>
                    </a:r>
                    <a:endParaRPr sz="1000" b="1" dirty="0"/>
                  </a:p>
                </p:txBody>
              </p:sp>
              <p:cxnSp>
                <p:nvCxnSpPr>
                  <p:cNvPr id="63" name="Straight Connector 62"/>
                  <p:cNvCxnSpPr/>
                  <p:nvPr/>
                </p:nvCxnSpPr>
                <p:spPr>
                  <a:xfrm flipH="1">
                    <a:off x="1645513" y="4336336"/>
                    <a:ext cx="188878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3207299" y="3301995"/>
                  <a:ext cx="1076669" cy="315626"/>
                  <a:chOff x="778274" y="3922352"/>
                  <a:chExt cx="1076669" cy="315626"/>
                </a:xfrm>
              </p:grpSpPr>
              <p:sp>
                <p:nvSpPr>
                  <p:cNvPr id="60" name="Shape 54"/>
                  <p:cNvSpPr/>
                  <p:nvPr/>
                </p:nvSpPr>
                <p:spPr>
                  <a:xfrm>
                    <a:off x="778274" y="3922352"/>
                    <a:ext cx="932653" cy="315626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36000" tIns="46800" rIns="36000" bIns="0"/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n-AU" sz="1000" b="1" dirty="0"/>
                      <a:t>ESTIA (PSI)</a:t>
                    </a:r>
                    <a:endParaRPr sz="1000" b="1" dirty="0"/>
                  </a:p>
                </p:txBody>
              </p: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1710943" y="4066368"/>
                    <a:ext cx="144000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</p:grpSp>
          <p:cxnSp>
            <p:nvCxnSpPr>
              <p:cNvPr id="55" name="Straight Arrow Connector 54"/>
              <p:cNvCxnSpPr/>
              <p:nvPr/>
            </p:nvCxnSpPr>
            <p:spPr>
              <a:xfrm>
                <a:off x="4283968" y="2776160"/>
                <a:ext cx="0" cy="1170000"/>
              </a:xfrm>
              <a:prstGeom prst="straightConnector1">
                <a:avLst/>
              </a:prstGeom>
              <a:noFill/>
              <a:ln w="1905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3082395" y="3429000"/>
              <a:ext cx="1129565" cy="683415"/>
              <a:chOff x="1467114" y="2471430"/>
              <a:chExt cx="1129565" cy="683415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467114" y="2471430"/>
                <a:ext cx="1129137" cy="330781"/>
                <a:chOff x="2080999" y="3868782"/>
                <a:chExt cx="1129137" cy="330781"/>
              </a:xfrm>
            </p:grpSpPr>
            <p:sp>
              <p:nvSpPr>
                <p:cNvPr id="52" name="Shape 54"/>
                <p:cNvSpPr/>
                <p:nvPr/>
              </p:nvSpPr>
              <p:spPr>
                <a:xfrm>
                  <a:off x="2233557" y="3868782"/>
                  <a:ext cx="976579" cy="33078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ODIN (TUM/PSI)</a:t>
                  </a:r>
                  <a:endParaRPr sz="1000" b="1" dirty="0"/>
                </a:p>
                <a:p>
                  <a:pPr>
                    <a:spcBef>
                      <a:spcPts val="300"/>
                    </a:spcBef>
                    <a:buSzPct val="100000"/>
                  </a:pPr>
                  <a:endParaRPr sz="900" dirty="0"/>
                </a:p>
              </p:txBody>
            </p: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080999" y="4012848"/>
                  <a:ext cx="152558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48" name="Group 47"/>
              <p:cNvGrpSpPr/>
              <p:nvPr/>
            </p:nvGrpSpPr>
            <p:grpSpPr>
              <a:xfrm>
                <a:off x="1475672" y="2874219"/>
                <a:ext cx="1121007" cy="280626"/>
                <a:chOff x="638259" y="4777748"/>
                <a:chExt cx="1121007" cy="280626"/>
              </a:xfrm>
            </p:grpSpPr>
            <p:sp>
              <p:nvSpPr>
                <p:cNvPr id="50" name="Shape 54"/>
                <p:cNvSpPr/>
                <p:nvPr/>
              </p:nvSpPr>
              <p:spPr>
                <a:xfrm>
                  <a:off x="782259" y="4777748"/>
                  <a:ext cx="977007" cy="28062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BEER (HZG/NPI)</a:t>
                  </a:r>
                  <a:endParaRPr sz="1000" b="1" dirty="0"/>
                </a:p>
              </p:txBody>
            </p: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638259" y="4921764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49" name="Straight Arrow Connector 48"/>
              <p:cNvCxnSpPr/>
              <p:nvPr/>
            </p:nvCxnSpPr>
            <p:spPr>
              <a:xfrm>
                <a:off x="1475656" y="2622235"/>
                <a:ext cx="0" cy="396000"/>
              </a:xfrm>
              <a:prstGeom prst="straightConnector1">
                <a:avLst/>
              </a:prstGeom>
              <a:noFill/>
              <a:ln w="1905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3131840" y="4419849"/>
              <a:ext cx="1099037" cy="1955571"/>
              <a:chOff x="3112923" y="4017766"/>
              <a:chExt cx="1099037" cy="1955571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3112923" y="4017766"/>
                <a:ext cx="1099037" cy="1955571"/>
                <a:chOff x="3328947" y="4506504"/>
                <a:chExt cx="1099037" cy="1955571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3328947" y="4506504"/>
                  <a:ext cx="1099037" cy="1955571"/>
                  <a:chOff x="4409068" y="4199596"/>
                  <a:chExt cx="1099037" cy="1955571"/>
                </a:xfrm>
              </p:grpSpPr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4427984" y="4199596"/>
                    <a:ext cx="1064886" cy="705817"/>
                    <a:chOff x="4427984" y="4038723"/>
                    <a:chExt cx="1064886" cy="705817"/>
                  </a:xfrm>
                </p:grpSpPr>
                <p:grpSp>
                  <p:nvGrpSpPr>
                    <p:cNvPr id="41" name="Group 40"/>
                    <p:cNvGrpSpPr/>
                    <p:nvPr/>
                  </p:nvGrpSpPr>
                  <p:grpSpPr>
                    <a:xfrm>
                      <a:off x="4429684" y="4038723"/>
                      <a:ext cx="1063186" cy="303350"/>
                      <a:chOff x="4276721" y="5059723"/>
                      <a:chExt cx="1063186" cy="303350"/>
                    </a:xfrm>
                  </p:grpSpPr>
                  <p:sp>
                    <p:nvSpPr>
                      <p:cNvPr id="45" name="Shape 54"/>
                      <p:cNvSpPr/>
                      <p:nvPr/>
                    </p:nvSpPr>
                    <p:spPr>
                      <a:xfrm>
                        <a:off x="4419037" y="5059723"/>
                        <a:ext cx="920870" cy="303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0" tIns="46800" rIns="36000" bIns="0"/>
                      <a:lstStyle/>
                      <a:p>
                        <a:pPr>
                          <a:spcBef>
                            <a:spcPts val="300"/>
                          </a:spcBef>
                        </a:pPr>
                        <a:r>
                          <a:rPr lang="en-AU" sz="1000" b="1" dirty="0"/>
                          <a:t> C-SPEC (TUM)</a:t>
                        </a:r>
                        <a:endParaRPr sz="1000" b="1" dirty="0"/>
                      </a:p>
                    </p:txBody>
                  </p:sp>
                  <p:cxnSp>
                    <p:nvCxnSpPr>
                      <p:cNvPr id="46" name="Straight Connector 45"/>
                      <p:cNvCxnSpPr/>
                      <p:nvPr/>
                    </p:nvCxnSpPr>
                    <p:spPr>
                      <a:xfrm>
                        <a:off x="4276721" y="5206355"/>
                        <a:ext cx="126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4427984" y="4431610"/>
                      <a:ext cx="1063820" cy="312930"/>
                      <a:chOff x="1973886" y="2676897"/>
                      <a:chExt cx="1063820" cy="312930"/>
                    </a:xfrm>
                  </p:grpSpPr>
                  <p:sp>
                    <p:nvSpPr>
                      <p:cNvPr id="43" name="Shape 54"/>
                      <p:cNvSpPr/>
                      <p:nvPr/>
                    </p:nvSpPr>
                    <p:spPr>
                      <a:xfrm>
                        <a:off x="2117902" y="2676897"/>
                        <a:ext cx="919804" cy="31293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36000" tIns="46800" rIns="36000" bIns="0"/>
                      <a:lstStyle/>
                      <a:p>
                        <a:pPr>
                          <a:spcBef>
                            <a:spcPts val="300"/>
                          </a:spcBef>
                        </a:pPr>
                        <a:r>
                          <a:rPr lang="en-AU" sz="1000" b="1" dirty="0"/>
                          <a:t>T-REX (FZJ)</a:t>
                        </a:r>
                        <a:endParaRPr sz="1000" b="1" dirty="0"/>
                      </a:p>
                    </p:txBody>
                  </p:sp>
                  <p:cxnSp>
                    <p:nvCxnSpPr>
                      <p:cNvPr id="44" name="Straight Connector 43"/>
                      <p:cNvCxnSpPr/>
                      <p:nvPr/>
                    </p:nvCxnSpPr>
                    <p:spPr>
                      <a:xfrm>
                        <a:off x="1973886" y="2799015"/>
                        <a:ext cx="144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</p:grpSp>
              <p:grpSp>
                <p:nvGrpSpPr>
                  <p:cNvPr id="30" name="Group 29"/>
                  <p:cNvGrpSpPr/>
                  <p:nvPr/>
                </p:nvGrpSpPr>
                <p:grpSpPr>
                  <a:xfrm>
                    <a:off x="4409068" y="4985370"/>
                    <a:ext cx="1099037" cy="1169797"/>
                    <a:chOff x="4426002" y="4985370"/>
                    <a:chExt cx="1099037" cy="1169797"/>
                  </a:xfrm>
                </p:grpSpPr>
                <p:grpSp>
                  <p:nvGrpSpPr>
                    <p:cNvPr id="32" name="Group 31"/>
                    <p:cNvGrpSpPr/>
                    <p:nvPr/>
                  </p:nvGrpSpPr>
                  <p:grpSpPr>
                    <a:xfrm>
                      <a:off x="4429749" y="4985370"/>
                      <a:ext cx="1095289" cy="306908"/>
                      <a:chOff x="1997980" y="3903300"/>
                      <a:chExt cx="1095289" cy="306908"/>
                    </a:xfrm>
                  </p:grpSpPr>
                  <p:sp>
                    <p:nvSpPr>
                      <p:cNvPr id="39" name="Shape 54"/>
                      <p:cNvSpPr/>
                      <p:nvPr/>
                    </p:nvSpPr>
                    <p:spPr>
                      <a:xfrm>
                        <a:off x="2142436" y="3903300"/>
                        <a:ext cx="950833" cy="30690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36000" tIns="46800" rIns="36000" bIns="0"/>
                      <a:lstStyle/>
                      <a:p>
                        <a:pPr>
                          <a:spcBef>
                            <a:spcPts val="300"/>
                          </a:spcBef>
                        </a:pPr>
                        <a:r>
                          <a:rPr lang="en-AU" sz="1000" b="1" dirty="0"/>
                          <a:t>BIFROST (DTU)</a:t>
                        </a:r>
                        <a:endParaRPr sz="1000" b="1" dirty="0"/>
                      </a:p>
                      <a:p>
                        <a:pPr>
                          <a:spcBef>
                            <a:spcPts val="300"/>
                          </a:spcBef>
                          <a:buSzPct val="100000"/>
                        </a:pPr>
                        <a:endParaRPr sz="900" dirty="0"/>
                      </a:p>
                    </p:txBody>
                  </p:sp>
                  <p:cxnSp>
                    <p:nvCxnSpPr>
                      <p:cNvPr id="40" name="Straight Connector 39"/>
                      <p:cNvCxnSpPr/>
                      <p:nvPr/>
                    </p:nvCxnSpPr>
                    <p:spPr>
                      <a:xfrm>
                        <a:off x="1997980" y="4036367"/>
                        <a:ext cx="144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  <p:grpSp>
                  <p:nvGrpSpPr>
                    <p:cNvPr id="33" name="Group 32"/>
                    <p:cNvGrpSpPr/>
                    <p:nvPr/>
                  </p:nvGrpSpPr>
                  <p:grpSpPr>
                    <a:xfrm>
                      <a:off x="4426002" y="5378257"/>
                      <a:ext cx="1099037" cy="627431"/>
                      <a:chOff x="588004" y="3899291"/>
                      <a:chExt cx="1099037" cy="627431"/>
                    </a:xfrm>
                  </p:grpSpPr>
                  <p:sp>
                    <p:nvSpPr>
                      <p:cNvPr id="37" name="Shape 54"/>
                      <p:cNvSpPr/>
                      <p:nvPr/>
                    </p:nvSpPr>
                    <p:spPr>
                      <a:xfrm>
                        <a:off x="742099" y="3899291"/>
                        <a:ext cx="944942" cy="40644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36000" tIns="46800" rIns="36000" bIns="0"/>
                      <a:lstStyle/>
                      <a:p>
                        <a:pPr>
                          <a:spcBef>
                            <a:spcPts val="300"/>
                          </a:spcBef>
                        </a:pPr>
                        <a:r>
                          <a:rPr lang="en-AU" sz="1000" b="1" dirty="0"/>
                          <a:t>MIRACLES (ESS Bilbao)</a:t>
                        </a:r>
                        <a:endParaRPr sz="1000" b="1" dirty="0"/>
                      </a:p>
                    </p:txBody>
                  </p:sp>
                  <p:cxnSp>
                    <p:nvCxnSpPr>
                      <p:cNvPr id="38" name="Straight Connector 37"/>
                      <p:cNvCxnSpPr/>
                      <p:nvPr/>
                    </p:nvCxnSpPr>
                    <p:spPr>
                      <a:xfrm rot="21540000">
                        <a:off x="588004" y="4526722"/>
                        <a:ext cx="144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  <p:sp>
                  <p:nvSpPr>
                    <p:cNvPr id="35" name="Shape 54"/>
                    <p:cNvSpPr/>
                    <p:nvPr/>
                  </p:nvSpPr>
                  <p:spPr>
                    <a:xfrm>
                      <a:off x="4580096" y="5871364"/>
                      <a:ext cx="944941" cy="28380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4F81BD"/>
                      </a:solidFill>
                    </a:ln>
                    <a:effectLst>
                      <a:outerShdw blurRad="38100" dist="23000" dir="5400000" rotWithShape="0">
                        <a:srgbClr val="000000">
                          <a:alpha val="35000"/>
                        </a:srgbClr>
                      </a:outerShdw>
                    </a:effectLst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lIns="36000" tIns="46800" rIns="36000" bIns="0"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en-AU" sz="1000" b="1" dirty="0"/>
                        <a:t>VESPA(CNR)</a:t>
                      </a:r>
                      <a:endParaRPr sz="1000" b="1" dirty="0"/>
                    </a:p>
                  </p:txBody>
                </p:sp>
              </p:grpSp>
            </p:grpSp>
            <p:cxnSp>
              <p:nvCxnSpPr>
                <p:cNvPr id="27" name="Straight Connector 26"/>
                <p:cNvCxnSpPr/>
                <p:nvPr/>
              </p:nvCxnSpPr>
              <p:spPr>
                <a:xfrm rot="21540000">
                  <a:off x="3347890" y="5749160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25" name="Straight Arrow Connector 24"/>
              <p:cNvCxnSpPr/>
              <p:nvPr/>
            </p:nvCxnSpPr>
            <p:spPr>
              <a:xfrm flipH="1">
                <a:off x="3112933" y="4159101"/>
                <a:ext cx="18908" cy="1666014"/>
              </a:xfrm>
              <a:prstGeom prst="straightConnector1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2844000" y="3286784"/>
              <a:ext cx="296400" cy="2446472"/>
              <a:chOff x="2844000" y="2930058"/>
              <a:chExt cx="296400" cy="244647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2844000" y="2930058"/>
                <a:ext cx="252000" cy="2446472"/>
                <a:chOff x="2624416" y="2617017"/>
                <a:chExt cx="252000" cy="2446472"/>
              </a:xfrm>
            </p:grpSpPr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2768416" y="2617017"/>
                  <a:ext cx="0" cy="244080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  <a:tailEnd type="non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2624416" y="5063489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624416" y="3403991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768416" y="3115959"/>
                  <a:ext cx="108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19" name="Straight Connector 18"/>
              <p:cNvCxnSpPr/>
              <p:nvPr/>
            </p:nvCxnSpPr>
            <p:spPr>
              <a:xfrm flipV="1">
                <a:off x="2996400" y="5085184"/>
                <a:ext cx="144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120" name="Group 119"/>
          <p:cNvGrpSpPr/>
          <p:nvPr/>
        </p:nvGrpSpPr>
        <p:grpSpPr>
          <a:xfrm>
            <a:off x="834233" y="2088000"/>
            <a:ext cx="7596000" cy="727200"/>
            <a:chOff x="671524" y="928570"/>
            <a:chExt cx="7596000" cy="727200"/>
          </a:xfrm>
        </p:grpSpPr>
        <p:sp>
          <p:nvSpPr>
            <p:cNvPr id="138" name="Shape 67"/>
            <p:cNvSpPr/>
            <p:nvPr/>
          </p:nvSpPr>
          <p:spPr>
            <a:xfrm>
              <a:off x="3050980" y="928570"/>
              <a:ext cx="2655798" cy="430887"/>
            </a:xfrm>
            <a:prstGeom prst="rect">
              <a:avLst/>
            </a:prstGeom>
            <a:ln w="25400">
              <a:solidFill>
                <a:schemeClr val="accent4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lvl="0" algn="ctr"/>
              <a:r>
                <a:rPr lang="en-AU" sz="1100" b="1" dirty="0"/>
                <a:t>Project Leader: </a:t>
              </a:r>
              <a:r>
                <a:rPr lang="en-AU" sz="1100" dirty="0"/>
                <a:t>Shane Kennedy</a:t>
              </a:r>
            </a:p>
            <a:p>
              <a:pPr lvl="0" algn="ctr"/>
              <a:r>
                <a:rPr lang="en-AU" sz="1100" b="1" dirty="0"/>
                <a:t>Deputy Project Leader: </a:t>
              </a:r>
              <a:r>
                <a:rPr lang="en-AU" sz="1100" dirty="0"/>
                <a:t>Oliver Kirstein</a:t>
              </a:r>
              <a:endParaRPr lang="en-AU" sz="800" dirty="0"/>
            </a:p>
          </p:txBody>
        </p:sp>
        <p:cxnSp>
          <p:nvCxnSpPr>
            <p:cNvPr id="139" name="Straight Connector 138"/>
            <p:cNvCxnSpPr/>
            <p:nvPr/>
          </p:nvCxnSpPr>
          <p:spPr>
            <a:xfrm flipV="1">
              <a:off x="671524" y="1477482"/>
              <a:ext cx="7596000" cy="35052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4401124" y="1360570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679464" y="1511770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2693478" y="1511770"/>
              <a:ext cx="0" cy="126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4814122" y="1486363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6672439" y="1477482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8247924" y="1477482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21" name="Group 120"/>
          <p:cNvGrpSpPr/>
          <p:nvPr/>
        </p:nvGrpSpPr>
        <p:grpSpPr>
          <a:xfrm>
            <a:off x="54002" y="2780929"/>
            <a:ext cx="8999588" cy="600164"/>
            <a:chOff x="54001" y="1844824"/>
            <a:chExt cx="8999588" cy="600163"/>
          </a:xfrm>
        </p:grpSpPr>
        <p:grpSp>
          <p:nvGrpSpPr>
            <p:cNvPr id="132" name="Group 131"/>
            <p:cNvGrpSpPr/>
            <p:nvPr/>
          </p:nvGrpSpPr>
          <p:grpSpPr>
            <a:xfrm>
              <a:off x="2051920" y="1844824"/>
              <a:ext cx="7001669" cy="600163"/>
              <a:chOff x="2051920" y="1628800"/>
              <a:chExt cx="7001669" cy="600163"/>
            </a:xfrm>
          </p:grpSpPr>
          <p:sp>
            <p:nvSpPr>
              <p:cNvPr id="134" name="Shape 67"/>
              <p:cNvSpPr/>
              <p:nvPr/>
            </p:nvSpPr>
            <p:spPr>
              <a:xfrm>
                <a:off x="2051920" y="1628800"/>
                <a:ext cx="1800000" cy="600163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Neutron Instruments:</a:t>
                </a:r>
                <a:endParaRPr lang="en-AU" sz="1100" dirty="0"/>
              </a:p>
              <a:p>
                <a:pPr lvl="0" algn="ctr"/>
                <a:r>
                  <a:rPr lang="en-AU" sz="1100" b="1" dirty="0"/>
                  <a:t>Lead Scientist: </a:t>
                </a:r>
                <a:r>
                  <a:rPr lang="en-AU" sz="1100" dirty="0"/>
                  <a:t>Ken Andersen</a:t>
                </a:r>
              </a:p>
              <a:p>
                <a:pPr lvl="0" algn="ctr"/>
                <a:r>
                  <a:rPr lang="en-AU" sz="1100" b="1" dirty="0"/>
                  <a:t>Lead Engineer:</a:t>
                </a:r>
                <a:r>
                  <a:rPr lang="en-AU" sz="1100" dirty="0"/>
                  <a:t> Gabor Laszlo</a:t>
                </a:r>
                <a:endParaRPr lang="en-AU" sz="800" dirty="0"/>
              </a:p>
            </p:txBody>
          </p:sp>
          <p:sp>
            <p:nvSpPr>
              <p:cNvPr id="135" name="Shape 67"/>
              <p:cNvSpPr/>
              <p:nvPr/>
            </p:nvSpPr>
            <p:spPr>
              <a:xfrm>
                <a:off x="4025397" y="1651649"/>
                <a:ext cx="2022603" cy="430886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In-Kind Office:</a:t>
                </a:r>
                <a:endParaRPr lang="en-AU" sz="1100" dirty="0"/>
              </a:p>
              <a:p>
                <a:pPr lvl="0" algn="ctr"/>
                <a:r>
                  <a:rPr lang="en-AU" sz="1100" b="1" dirty="0"/>
                  <a:t>Lead: </a:t>
                </a:r>
                <a:r>
                  <a:rPr lang="en-AU" sz="1100" dirty="0" err="1"/>
                  <a:t>Michela</a:t>
                </a:r>
                <a:r>
                  <a:rPr lang="en-AU" sz="1100" dirty="0"/>
                  <a:t> </a:t>
                </a:r>
                <a:r>
                  <a:rPr lang="en-AU" sz="1100" dirty="0" err="1"/>
                  <a:t>Del’Anno</a:t>
                </a:r>
                <a:r>
                  <a:rPr lang="en-AU" sz="1100" dirty="0"/>
                  <a:t> </a:t>
                </a:r>
                <a:r>
                  <a:rPr lang="en-AU" sz="1100" dirty="0" err="1"/>
                  <a:t>Boulton</a:t>
                </a:r>
                <a:endParaRPr lang="en-AU" sz="1100" dirty="0"/>
              </a:p>
            </p:txBody>
          </p:sp>
          <p:sp>
            <p:nvSpPr>
              <p:cNvPr id="136" name="Shape 67"/>
              <p:cNvSpPr/>
              <p:nvPr/>
            </p:nvSpPr>
            <p:spPr>
              <a:xfrm>
                <a:off x="6130514" y="1651649"/>
                <a:ext cx="1465822" cy="430886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Integration Activities:</a:t>
                </a:r>
                <a:endParaRPr lang="en-AU" sz="1100" dirty="0"/>
              </a:p>
              <a:p>
                <a:pPr lvl="0" algn="ctr"/>
                <a:r>
                  <a:rPr lang="en-AU" sz="1100" b="1" dirty="0"/>
                  <a:t>Lead: </a:t>
                </a:r>
                <a:r>
                  <a:rPr lang="en-AU" sz="1100" dirty="0" err="1"/>
                  <a:t>Zvonko</a:t>
                </a:r>
                <a:r>
                  <a:rPr lang="en-AU" sz="1100" dirty="0"/>
                  <a:t> </a:t>
                </a:r>
                <a:r>
                  <a:rPr lang="en-AU" sz="1100" dirty="0" err="1"/>
                  <a:t>Lazic</a:t>
                </a:r>
                <a:endParaRPr lang="en-AU" sz="1100" dirty="0"/>
              </a:p>
            </p:txBody>
          </p:sp>
          <p:sp>
            <p:nvSpPr>
              <p:cNvPr id="137" name="Shape 67"/>
              <p:cNvSpPr/>
              <p:nvPr/>
            </p:nvSpPr>
            <p:spPr>
              <a:xfrm>
                <a:off x="7668344" y="1657567"/>
                <a:ext cx="1385245" cy="430886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Planning:</a:t>
                </a:r>
                <a:endParaRPr lang="en-AU" sz="1100" dirty="0"/>
              </a:p>
              <a:p>
                <a:pPr lvl="0" algn="ctr"/>
                <a:r>
                  <a:rPr lang="en-AU" sz="1100" b="1" dirty="0"/>
                  <a:t>Lead: </a:t>
                </a:r>
                <a:r>
                  <a:rPr lang="en-AU" sz="1100" dirty="0" err="1"/>
                  <a:t>Sofie</a:t>
                </a:r>
                <a:r>
                  <a:rPr lang="en-AU" sz="1100" dirty="0"/>
                  <a:t> </a:t>
                </a:r>
                <a:r>
                  <a:rPr lang="en-AU" sz="1100" dirty="0" err="1"/>
                  <a:t>Ossowski</a:t>
                </a:r>
                <a:endParaRPr lang="en-AU" sz="1100" dirty="0"/>
              </a:p>
            </p:txBody>
          </p:sp>
        </p:grpSp>
        <p:sp>
          <p:nvSpPr>
            <p:cNvPr id="133" name="Shape 67"/>
            <p:cNvSpPr/>
            <p:nvPr/>
          </p:nvSpPr>
          <p:spPr>
            <a:xfrm>
              <a:off x="54001" y="1870085"/>
              <a:ext cx="1349647" cy="430886"/>
            </a:xfrm>
            <a:prstGeom prst="rect">
              <a:avLst/>
            </a:prstGeom>
            <a:ln w="25400">
              <a:solidFill>
                <a:schemeClr val="accent4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lvl="0" algn="ctr"/>
              <a:r>
                <a:rPr lang="en-AU" sz="1100" b="1" dirty="0"/>
                <a:t>Safety and Licensing:</a:t>
              </a:r>
              <a:endParaRPr lang="en-AU" sz="1100" dirty="0"/>
            </a:p>
            <a:p>
              <a:pPr lvl="0" algn="ctr"/>
              <a:r>
                <a:rPr lang="en-AU" sz="1100" b="1" dirty="0"/>
                <a:t>Lead: </a:t>
              </a:r>
              <a:r>
                <a:rPr lang="en-AU" sz="1100" dirty="0"/>
                <a:t>Arno </a:t>
              </a:r>
              <a:r>
                <a:rPr lang="en-AU" sz="1100" dirty="0" err="1"/>
                <a:t>Hiess</a:t>
              </a:r>
              <a:r>
                <a:rPr lang="en-AU" sz="1100" dirty="0"/>
                <a:t> 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206346" y="1521970"/>
            <a:ext cx="7191222" cy="969765"/>
            <a:chOff x="1250750" y="945905"/>
            <a:chExt cx="7191222" cy="969766"/>
          </a:xfrm>
        </p:grpSpPr>
        <p:grpSp>
          <p:nvGrpSpPr>
            <p:cNvPr id="123" name="Group 122"/>
            <p:cNvGrpSpPr/>
            <p:nvPr/>
          </p:nvGrpSpPr>
          <p:grpSpPr>
            <a:xfrm>
              <a:off x="3537245" y="945905"/>
              <a:ext cx="2088494" cy="573231"/>
              <a:chOff x="6323056" y="712276"/>
              <a:chExt cx="2088494" cy="573231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 flipV="1">
                <a:off x="7367303" y="1141507"/>
                <a:ext cx="0" cy="14400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31" name="Shape 67"/>
              <p:cNvSpPr/>
              <p:nvPr/>
            </p:nvSpPr>
            <p:spPr>
              <a:xfrm>
                <a:off x="6323056" y="712276"/>
                <a:ext cx="2088494" cy="430888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Director for Science</a:t>
                </a:r>
              </a:p>
              <a:p>
                <a:pPr lvl="0" algn="ctr"/>
                <a:r>
                  <a:rPr lang="en-AU" sz="1100" dirty="0"/>
                  <a:t>Andreas Schreyer</a:t>
                </a:r>
              </a:p>
            </p:txBody>
          </p:sp>
        </p:grpSp>
        <p:sp>
          <p:nvSpPr>
            <p:cNvPr id="129" name="Shape 67"/>
            <p:cNvSpPr/>
            <p:nvPr/>
          </p:nvSpPr>
          <p:spPr>
            <a:xfrm>
              <a:off x="1250750" y="1484784"/>
              <a:ext cx="1574365" cy="430887"/>
            </a:xfrm>
            <a:prstGeom prst="rect">
              <a:avLst/>
            </a:prstGeom>
            <a:ln w="12700">
              <a:solidFill>
                <a:schemeClr val="accent4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lvl="0" algn="ctr"/>
              <a:r>
                <a:rPr lang="en-AU" sz="1100" b="1" dirty="0"/>
                <a:t>ESS Technical Board</a:t>
              </a:r>
            </a:p>
            <a:p>
              <a:pPr lvl="0" algn="ctr"/>
              <a:r>
                <a:rPr lang="en-AU" sz="1100" dirty="0"/>
                <a:t>Chair: Roland </a:t>
              </a:r>
              <a:r>
                <a:rPr lang="en-AU" sz="1100" dirty="0" err="1"/>
                <a:t>Garoby</a:t>
              </a:r>
              <a:endParaRPr lang="en-AU" sz="1100" dirty="0"/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5913509" y="1484784"/>
              <a:ext cx="2528463" cy="430887"/>
              <a:chOff x="5882177" y="841693"/>
              <a:chExt cx="2528463" cy="430887"/>
            </a:xfrm>
          </p:grpSpPr>
          <p:cxnSp>
            <p:nvCxnSpPr>
              <p:cNvPr id="126" name="Straight Connector 125"/>
              <p:cNvCxnSpPr/>
              <p:nvPr/>
            </p:nvCxnSpPr>
            <p:spPr>
              <a:xfrm>
                <a:off x="5882177" y="1057717"/>
                <a:ext cx="432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27" name="Shape 67"/>
              <p:cNvSpPr/>
              <p:nvPr/>
            </p:nvSpPr>
            <p:spPr>
              <a:xfrm>
                <a:off x="6322146" y="841693"/>
                <a:ext cx="2088494" cy="430887"/>
              </a:xfrm>
              <a:prstGeom prst="rect">
                <a:avLst/>
              </a:prstGeom>
              <a:ln w="127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Instrument Collaboration Board</a:t>
                </a:r>
              </a:p>
              <a:p>
                <a:pPr lvl="0" algn="ctr"/>
                <a:r>
                  <a:rPr lang="en-AU" sz="1100" dirty="0"/>
                  <a:t>Chair: Andreas Schreyer</a:t>
                </a:r>
              </a:p>
            </p:txBody>
          </p:sp>
        </p:grpSp>
      </p:grpSp>
      <p:grpSp>
        <p:nvGrpSpPr>
          <p:cNvPr id="203" name="Group 202"/>
          <p:cNvGrpSpPr/>
          <p:nvPr/>
        </p:nvGrpSpPr>
        <p:grpSpPr>
          <a:xfrm>
            <a:off x="72136" y="4149080"/>
            <a:ext cx="3419744" cy="1728192"/>
            <a:chOff x="72136" y="4149080"/>
            <a:chExt cx="3419744" cy="1728192"/>
          </a:xfrm>
        </p:grpSpPr>
        <p:sp>
          <p:nvSpPr>
            <p:cNvPr id="180" name="TextBox 179"/>
            <p:cNvSpPr txBox="1"/>
            <p:nvPr/>
          </p:nvSpPr>
          <p:spPr>
            <a:xfrm>
              <a:off x="72136" y="4509120"/>
              <a:ext cx="1619544" cy="1246495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100" b="1" dirty="0"/>
                <a:t>Four Instrument Classes</a:t>
              </a:r>
            </a:p>
            <a:p>
              <a:pPr marL="93652" indent="-93652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/>
                <a:t>Large scale structures</a:t>
              </a:r>
            </a:p>
            <a:p>
              <a:pPr marL="93652" indent="-93652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/>
                <a:t>Engineering &amp; imaging</a:t>
              </a:r>
            </a:p>
            <a:p>
              <a:pPr marL="93652" indent="-93652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/>
                <a:t>Spectroscopy</a:t>
              </a:r>
            </a:p>
            <a:p>
              <a:pPr marL="93652" indent="-93652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/>
                <a:t>Diffraction</a:t>
              </a:r>
            </a:p>
          </p:txBody>
        </p:sp>
        <p:cxnSp>
          <p:nvCxnSpPr>
            <p:cNvPr id="184" name="Straight Arrow Connector 183"/>
            <p:cNvCxnSpPr/>
            <p:nvPr/>
          </p:nvCxnSpPr>
          <p:spPr>
            <a:xfrm flipV="1">
              <a:off x="1547664" y="4149080"/>
              <a:ext cx="360040" cy="720080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>
              <a:off x="1087400" y="5373216"/>
              <a:ext cx="2232248" cy="266134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flipV="1">
              <a:off x="1619672" y="4221088"/>
              <a:ext cx="1872208" cy="911280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>
              <a:off x="899592" y="5589240"/>
              <a:ext cx="936104" cy="288032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Shape 54"/>
          <p:cNvSpPr/>
          <p:nvPr/>
        </p:nvSpPr>
        <p:spPr>
          <a:xfrm>
            <a:off x="72136" y="6030030"/>
            <a:ext cx="1619544" cy="576106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46800" rIns="36000" bIns="0"/>
          <a:lstStyle/>
          <a:p>
            <a:pPr algn="ctr">
              <a:spcBef>
                <a:spcPts val="300"/>
              </a:spcBef>
            </a:pPr>
            <a:r>
              <a:rPr lang="en-AU" sz="1000" b="1" dirty="0" smtClean="0"/>
              <a:t>Instrument Class Co-ordinator (scientist) assigned to each instrument</a:t>
            </a:r>
            <a:endParaRPr sz="900" dirty="0"/>
          </a:p>
        </p:txBody>
      </p:sp>
      <p:cxnSp>
        <p:nvCxnSpPr>
          <p:cNvPr id="157" name="Straight Connector 156"/>
          <p:cNvCxnSpPr/>
          <p:nvPr/>
        </p:nvCxnSpPr>
        <p:spPr>
          <a:xfrm>
            <a:off x="2783781" y="2281701"/>
            <a:ext cx="432000" cy="0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ysDash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10740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375400" cy="1143000"/>
          </a:xfrm>
        </p:spPr>
        <p:txBody>
          <a:bodyPr lIns="85689" tIns="42845" rIns="85689" bIns="42845">
            <a:normAutofit/>
          </a:bodyPr>
          <a:lstStyle/>
          <a:p>
            <a:pPr marL="360320" indent="-360320"/>
            <a:r>
              <a:rPr lang="en-GB" sz="3400" dirty="0"/>
              <a:t>NSS </a:t>
            </a:r>
            <a:r>
              <a:rPr lang="en-GB" sz="3400"/>
              <a:t>Project </a:t>
            </a:r>
            <a:r>
              <a:rPr lang="en-GB" sz="3400" smtClean="0"/>
              <a:t>Integration Support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17</a:t>
            </a:fld>
            <a:endParaRPr lang="sv-SE" dirty="0"/>
          </a:p>
        </p:txBody>
      </p:sp>
      <p:sp>
        <p:nvSpPr>
          <p:cNvPr id="11" name="TextBox 10"/>
          <p:cNvSpPr txBox="1"/>
          <p:nvPr/>
        </p:nvSpPr>
        <p:spPr>
          <a:xfrm>
            <a:off x="4499992" y="4032000"/>
            <a:ext cx="1152128" cy="3385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Iain Sutton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5018" y="4126256"/>
            <a:ext cx="1277554" cy="3385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TBA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19672" y="5805264"/>
            <a:ext cx="1296144" cy="3385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Gabor Laszlo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38354" y="5805264"/>
            <a:ext cx="1577291" cy="3385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Antonio Bianchi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79258" y="1734929"/>
            <a:ext cx="2329040" cy="407033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b="1" dirty="0" smtClean="0"/>
              <a:t>Integrated Systems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Neutron Bunker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Beam inserts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Choppers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Transport optics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Vacuum systems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Shutters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Shielding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Cranes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Penetrations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Services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Controls </a:t>
            </a:r>
            <a:r>
              <a:rPr lang="en-US" sz="1600" dirty="0" smtClean="0"/>
              <a:t>&amp; </a:t>
            </a:r>
            <a:r>
              <a:rPr lang="en-US" sz="1600" dirty="0"/>
              <a:t>sensors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Remote handling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Safety </a:t>
            </a:r>
            <a:r>
              <a:rPr lang="en-US" sz="1600" dirty="0" smtClean="0"/>
              <a:t>systems</a:t>
            </a:r>
            <a:endParaRPr lang="en-US" sz="16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11744" t="9449" r="9932" b="261"/>
          <a:stretch/>
        </p:blipFill>
        <p:spPr>
          <a:xfrm>
            <a:off x="1916400" y="1476001"/>
            <a:ext cx="5358230" cy="535833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-25636" y="2474934"/>
            <a:ext cx="2155888" cy="233139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b="1" dirty="0" smtClean="0"/>
              <a:t>Integrated Processes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In-kind agreements</a:t>
            </a:r>
            <a:endParaRPr lang="en-US" sz="1600" dirty="0"/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Technical annexes</a:t>
            </a:r>
            <a:endParaRPr lang="en-US" sz="1600" dirty="0"/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Project Management</a:t>
            </a:r>
          </a:p>
          <a:p>
            <a:pPr marL="444500" lvl="2" indent="-266700">
              <a:spcBef>
                <a:spcPts val="300"/>
              </a:spcBef>
              <a:buFont typeface="Wingdings" charset="2"/>
              <a:buChar char="Ø"/>
            </a:pPr>
            <a:r>
              <a:rPr lang="en-US" sz="1600" dirty="0" smtClean="0"/>
              <a:t>Tollgates</a:t>
            </a:r>
          </a:p>
          <a:p>
            <a:pPr marL="444500" lvl="2" indent="-266700">
              <a:spcBef>
                <a:spcPts val="300"/>
              </a:spcBef>
              <a:buFont typeface="Wingdings" charset="2"/>
              <a:buChar char="Ø"/>
            </a:pPr>
            <a:r>
              <a:rPr lang="en-US" sz="1600" dirty="0" smtClean="0"/>
              <a:t>Schedule</a:t>
            </a:r>
          </a:p>
          <a:p>
            <a:pPr marL="444500" lvl="2" indent="-266700">
              <a:spcBef>
                <a:spcPts val="300"/>
              </a:spcBef>
              <a:buFont typeface="Wingdings" charset="2"/>
              <a:buChar char="Ø"/>
            </a:pPr>
            <a:r>
              <a:rPr lang="en-US" sz="1600" dirty="0" smtClean="0"/>
              <a:t>risk</a:t>
            </a:r>
            <a:endParaRPr lang="en-US" sz="1600" dirty="0"/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Installation planning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8765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" t="2" r="25681" b="10117"/>
          <a:stretch/>
        </p:blipFill>
        <p:spPr>
          <a:xfrm>
            <a:off x="0" y="-3908"/>
            <a:ext cx="9172211" cy="6890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9955" y="1637288"/>
            <a:ext cx="808892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LINAC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281" y="1358594"/>
            <a:ext cx="1552488" cy="9233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Central Utilities Building (CUB)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152" y="3899504"/>
            <a:ext cx="1512648" cy="9233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West sector (160 m) Instruments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803466" y="3613678"/>
            <a:ext cx="808892" cy="622169"/>
            <a:chOff x="4627621" y="3755639"/>
            <a:chExt cx="808892" cy="622169"/>
          </a:xfrm>
        </p:grpSpPr>
        <p:sp>
          <p:nvSpPr>
            <p:cNvPr id="4" name="TextBox 3"/>
            <p:cNvSpPr txBox="1"/>
            <p:nvPr/>
          </p:nvSpPr>
          <p:spPr>
            <a:xfrm>
              <a:off x="4627621" y="4008476"/>
              <a:ext cx="808892" cy="36933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Target 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riangle 8"/>
            <p:cNvSpPr/>
            <p:nvPr/>
          </p:nvSpPr>
          <p:spPr>
            <a:xfrm>
              <a:off x="4900208" y="3755639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" name="Triangle 9"/>
          <p:cNvSpPr/>
          <p:nvPr/>
        </p:nvSpPr>
        <p:spPr>
          <a:xfrm rot="10800000">
            <a:off x="5152297" y="2119883"/>
            <a:ext cx="284216" cy="24454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riangle 10"/>
          <p:cNvSpPr/>
          <p:nvPr/>
        </p:nvSpPr>
        <p:spPr>
          <a:xfrm rot="10800000">
            <a:off x="1229496" y="2291786"/>
            <a:ext cx="284216" cy="24454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210779" y="1532342"/>
            <a:ext cx="901518" cy="916887"/>
            <a:chOff x="7917704" y="1497173"/>
            <a:chExt cx="901518" cy="916887"/>
          </a:xfrm>
        </p:grpSpPr>
        <p:sp>
          <p:nvSpPr>
            <p:cNvPr id="8" name="TextBox 7"/>
            <p:cNvSpPr txBox="1"/>
            <p:nvPr/>
          </p:nvSpPr>
          <p:spPr>
            <a:xfrm>
              <a:off x="7917704" y="1497173"/>
              <a:ext cx="901518" cy="64008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Site 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Offices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riangle 11"/>
            <p:cNvSpPr/>
            <p:nvPr/>
          </p:nvSpPr>
          <p:spPr>
            <a:xfrm rot="10800000">
              <a:off x="8223155" y="2169511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3" name="Triangle 12"/>
          <p:cNvSpPr/>
          <p:nvPr/>
        </p:nvSpPr>
        <p:spPr>
          <a:xfrm rot="16200000">
            <a:off x="82800" y="4225201"/>
            <a:ext cx="284216" cy="24454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70754" y="5716359"/>
            <a:ext cx="2923737" cy="658125"/>
          </a:xfrm>
          <a:prstGeom prst="rect">
            <a:avLst/>
          </a:prstGeom>
          <a:noFill/>
        </p:spPr>
        <p:txBody>
          <a:bodyPr wrap="none" lIns="103118" tIns="51560" rIns="103118" bIns="51560" rtlCol="0">
            <a:spAutoFit/>
          </a:bodyPr>
          <a:lstStyle/>
          <a:p>
            <a:pPr defTabSz="1031186"/>
            <a:r>
              <a:rPr lang="en-US" sz="3600" smtClean="0">
                <a:solidFill>
                  <a:prstClr val="white"/>
                </a:solidFill>
              </a:rPr>
              <a:t>February 2017</a:t>
            </a:r>
            <a:endParaRPr lang="en-US" sz="3600" dirty="0">
              <a:solidFill>
                <a:prstClr val="white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723220" y="2047569"/>
            <a:ext cx="1434787" cy="909908"/>
            <a:chOff x="5723220" y="2047569"/>
            <a:chExt cx="1434787" cy="909908"/>
          </a:xfrm>
        </p:grpSpPr>
        <p:sp>
          <p:nvSpPr>
            <p:cNvPr id="15" name="TextBox 14"/>
            <p:cNvSpPr txBox="1"/>
            <p:nvPr/>
          </p:nvSpPr>
          <p:spPr>
            <a:xfrm>
              <a:off x="5723220" y="2047569"/>
              <a:ext cx="1434787" cy="64633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East sector Instruments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riangle 12"/>
            <p:cNvSpPr/>
            <p:nvPr/>
          </p:nvSpPr>
          <p:spPr>
            <a:xfrm rot="10800000">
              <a:off x="6266362" y="2712928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072584" y="3501169"/>
            <a:ext cx="1434787" cy="901027"/>
            <a:chOff x="2651850" y="1971096"/>
            <a:chExt cx="1434787" cy="901027"/>
          </a:xfrm>
        </p:grpSpPr>
        <p:sp>
          <p:nvSpPr>
            <p:cNvPr id="17" name="TextBox 16"/>
            <p:cNvSpPr txBox="1"/>
            <p:nvPr/>
          </p:nvSpPr>
          <p:spPr>
            <a:xfrm>
              <a:off x="2651850" y="1971096"/>
              <a:ext cx="1434787" cy="64633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South sector Instruments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riangle 12"/>
            <p:cNvSpPr/>
            <p:nvPr/>
          </p:nvSpPr>
          <p:spPr>
            <a:xfrm rot="10800000">
              <a:off x="3203873" y="2627574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90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xmlns:p14="http://schemas.microsoft.com/office/powerpoint/2010/main" advTm="6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11"/>
            <a:ext cx="6572988" cy="1441531"/>
          </a:xfrm>
        </p:spPr>
        <p:txBody>
          <a:bodyPr/>
          <a:lstStyle/>
          <a:p>
            <a:r>
              <a:rPr lang="en-US" sz="3600" dirty="0"/>
              <a:t>Agenda for </a:t>
            </a:r>
            <a:r>
              <a:rPr lang="en-US" sz="3600" dirty="0" smtClean="0"/>
              <a:t>SKADI </a:t>
            </a:r>
            <a:r>
              <a:rPr lang="en-US" sz="3600" dirty="0" smtClean="0"/>
              <a:t>TG2 meeting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19</a:t>
            </a:fld>
            <a:endParaRPr lang="sv-SE" sz="1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2" b="213"/>
          <a:stretch/>
        </p:blipFill>
        <p:spPr>
          <a:xfrm>
            <a:off x="797213" y="2268000"/>
            <a:ext cx="7467600" cy="378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9220" y="1779526"/>
            <a:ext cx="739771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Friday</a:t>
            </a:r>
            <a:r>
              <a:rPr lang="en-US" sz="2000" dirty="0" smtClean="0"/>
              <a:t>, 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  <a:r>
              <a:rPr lang="en-US" sz="2000" dirty="0" smtClean="0"/>
              <a:t>March 2017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851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566" y="33421"/>
            <a:ext cx="6840121" cy="921926"/>
          </a:xfrm>
        </p:spPr>
        <p:txBody>
          <a:bodyPr>
            <a:normAutofit/>
          </a:bodyPr>
          <a:lstStyle/>
          <a:p>
            <a:r>
              <a:rPr lang="en-US" dirty="0" smtClean="0"/>
              <a:t>The 15 NSS Project Instruments </a:t>
            </a:r>
            <a:br>
              <a:rPr lang="en-US" dirty="0" smtClean="0"/>
            </a:br>
            <a:r>
              <a:rPr lang="en-US" dirty="0" smtClean="0"/>
              <a:t> All are funded to be world leading in 2023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926231"/>
              </p:ext>
            </p:extLst>
          </p:nvPr>
        </p:nvGraphicFramePr>
        <p:xfrm>
          <a:off x="0" y="1177448"/>
          <a:ext cx="9144002" cy="5538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484"/>
                <a:gridCol w="3312507"/>
                <a:gridCol w="922135"/>
                <a:gridCol w="3598876"/>
              </a:tblGrid>
              <a:tr h="52686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Instrument Class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Instrument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/>
                        <a:t>Costbook</a:t>
                      </a:r>
                      <a:r>
                        <a:rPr lang="en-US" sz="1400" b="0" dirty="0" smtClean="0"/>
                        <a:t> Value </a:t>
                      </a:r>
                      <a:r>
                        <a:rPr lang="en-US" sz="1400" b="0" baseline="0" dirty="0" smtClean="0"/>
                        <a:t>(M€)</a:t>
                      </a:r>
                      <a:endParaRPr lang="en-US" sz="1400" b="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Performance</a:t>
                      </a:r>
                      <a:r>
                        <a:rPr lang="en-US" sz="1400" b="0" baseline="0" dirty="0" smtClean="0"/>
                        <a:t> targets (@ 2MW)</a:t>
                      </a:r>
                      <a:endParaRPr lang="en-US" sz="1400" b="0" dirty="0"/>
                    </a:p>
                  </a:txBody>
                  <a:tcPr anchor="ctr"/>
                </a:tc>
              </a:tr>
              <a:tr h="276497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Large Scale Structures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LOKI</a:t>
                      </a:r>
                      <a:r>
                        <a:rPr lang="en-US" sz="1200" baseline="0" dirty="0" smtClean="0"/>
                        <a:t> (Broad band SANS)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12.19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dirty="0" smtClean="0"/>
                        <a:t>5 x D22 &amp; 20 x SANS2D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SKADI (General Purpose SANS) </a:t>
                      </a:r>
                      <a:r>
                        <a:rPr lang="en-US" sz="1200" i="1" dirty="0" smtClean="0"/>
                        <a:t>(+SONDE</a:t>
                      </a:r>
                      <a:r>
                        <a:rPr lang="en-US" sz="1200" i="1" baseline="0" dirty="0" smtClean="0"/>
                        <a:t> funds)</a:t>
                      </a:r>
                      <a:endParaRPr lang="en-US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r>
                        <a:rPr lang="en-US" sz="1200" baseline="0" dirty="0" smtClean="0"/>
                        <a:t> x D22</a:t>
                      </a:r>
                      <a:endParaRPr lang="en-US" sz="1200" dirty="0"/>
                    </a:p>
                  </a:txBody>
                  <a:tcPr/>
                </a:tc>
              </a:tr>
              <a:tr h="461554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ESTIA (Focusing </a:t>
                      </a:r>
                      <a:r>
                        <a:rPr lang="en-US" sz="1200" dirty="0" err="1" smtClean="0"/>
                        <a:t>Reflectometer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11.80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Conventional</a:t>
                      </a:r>
                      <a:r>
                        <a:rPr lang="en-US" sz="1200" baseline="0" dirty="0" smtClean="0"/>
                        <a:t> mode: </a:t>
                      </a:r>
                      <a:r>
                        <a:rPr lang="en-US" sz="1200" dirty="0" smtClean="0"/>
                        <a:t>~ 100 x D17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High intensity mode: 1cm</a:t>
                      </a:r>
                      <a:r>
                        <a:rPr lang="en-US" sz="1200" baseline="30000" dirty="0" smtClean="0"/>
                        <a:t>2</a:t>
                      </a:r>
                      <a:r>
                        <a:rPr lang="en-US" sz="1200" dirty="0" smtClean="0"/>
                        <a:t> samples  = seconds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FREIA (Liquids </a:t>
                      </a:r>
                      <a:r>
                        <a:rPr lang="en-US" sz="1200" dirty="0" err="1" smtClean="0"/>
                        <a:t>Reflectometer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0" dirty="0" smtClean="0"/>
                        <a:t>13.2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30</a:t>
                      </a:r>
                      <a:r>
                        <a:rPr lang="en-US" sz="1200" baseline="0" dirty="0" smtClean="0"/>
                        <a:t> x FIGARO, INTER</a:t>
                      </a:r>
                      <a:endParaRPr lang="en-US" sz="1200" dirty="0" smtClean="0"/>
                    </a:p>
                  </a:txBody>
                  <a:tcPr/>
                </a:tc>
              </a:tr>
              <a:tr h="276497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Diffraction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DREAM</a:t>
                      </a:r>
                      <a:r>
                        <a:rPr lang="en-US" sz="1200" baseline="0" dirty="0" smtClean="0"/>
                        <a:t> (</a:t>
                      </a:r>
                      <a:r>
                        <a:rPr lang="en-US" sz="1200" baseline="0" dirty="0" err="1" smtClean="0"/>
                        <a:t>Bispectral</a:t>
                      </a:r>
                      <a:r>
                        <a:rPr lang="en-US" sz="1200" baseline="0" dirty="0" smtClean="0"/>
                        <a:t> powder </a:t>
                      </a:r>
                      <a:r>
                        <a:rPr lang="en-US" sz="1200" baseline="0" dirty="0" err="1" smtClean="0"/>
                        <a:t>diffractometer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13.66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 10 x POWGEN or WISH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E9EEF4"/>
                        </a:solidFill>
                      </a:endParaRPr>
                    </a:p>
                  </a:txBody>
                  <a:tcPr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HEIMDAL (Hybrid </a:t>
                      </a:r>
                      <a:r>
                        <a:rPr lang="en-US" sz="1200" dirty="0" err="1" smtClean="0"/>
                        <a:t>diffractometer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13.55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~ 50 x GEM, ~ 8 x new POLARIS</a:t>
                      </a:r>
                    </a:p>
                  </a:txBody>
                  <a:tcPr/>
                </a:tc>
              </a:tr>
              <a:tr h="46155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MAGIC (magnetism single crystal </a:t>
                      </a:r>
                      <a:r>
                        <a:rPr lang="en-US" sz="1200" dirty="0" err="1" smtClean="0"/>
                        <a:t>diffractometer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Cold: &gt; 100 x worlds best, 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Thermal: 1mm</a:t>
                      </a:r>
                      <a:r>
                        <a:rPr lang="en-US" sz="1200" baseline="30000" dirty="0" smtClean="0"/>
                        <a:t>3</a:t>
                      </a:r>
                      <a:r>
                        <a:rPr lang="en-US" sz="1200" dirty="0" smtClean="0"/>
                        <a:t> crystals = 10 min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NMX (Macromolecular crystallography)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11.67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 10 x LADI &amp;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Biodiff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Engineering &amp; Industrial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BEER (Engineering </a:t>
                      </a:r>
                      <a:r>
                        <a:rPr lang="en-US" sz="1200" dirty="0" err="1" smtClean="0"/>
                        <a:t>diffractometer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14.99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world leading in strain</a:t>
                      </a:r>
                      <a:r>
                        <a:rPr lang="en-US" sz="1200" baseline="0" dirty="0" smtClean="0"/>
                        <a:t> scanning, unique flexibility</a:t>
                      </a:r>
                      <a:endParaRPr lang="en-US" sz="1200" dirty="0" smtClean="0"/>
                    </a:p>
                  </a:txBody>
                  <a:tcPr/>
                </a:tc>
              </a:tr>
              <a:tr h="46155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ODIN (multi-purpose imaging)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11.60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dirty="0" smtClean="0"/>
                        <a:t>world leading for high resolution, 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baseline="0" dirty="0" smtClean="0"/>
                        <a:t>&gt; 10 x best for </a:t>
                      </a:r>
                      <a:r>
                        <a:rPr lang="en-US" sz="1200" dirty="0" smtClean="0"/>
                        <a:t> TOF methods</a:t>
                      </a:r>
                    </a:p>
                  </a:txBody>
                  <a:tcPr/>
                </a:tc>
              </a:tr>
              <a:tr h="276497">
                <a:tc rowSpan="5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Spectroscopy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BIFROST (extreme environment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spectrometer)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13.45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&gt; 10 x THALES &amp; MACS</a:t>
                      </a:r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C-SPEC (cold chopper spectrometer)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16.50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100 x IN5 (w RRM)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T-REX (</a:t>
                      </a:r>
                      <a:r>
                        <a:rPr lang="en-US" sz="1200" dirty="0" err="1" smtClean="0"/>
                        <a:t>bispectral</a:t>
                      </a:r>
                      <a:r>
                        <a:rPr lang="en-US" sz="1200" dirty="0" smtClean="0"/>
                        <a:t> chopper spectrometer)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16.85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 x 4-SEASONS,  3</a:t>
                      </a:r>
                      <a:r>
                        <a:rPr lang="en-US" sz="1200" baseline="0" dirty="0" smtClean="0"/>
                        <a:t> x IN5</a:t>
                      </a:r>
                      <a:endParaRPr lang="en-US" sz="1200" dirty="0" smtClean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VESPA (vibrational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spectroscopy)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0" dirty="0" smtClean="0"/>
                        <a:t>12.0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 </a:t>
                      </a:r>
                      <a:r>
                        <a:rPr lang="en-US" sz="1200" baseline="0" dirty="0" smtClean="0"/>
                        <a:t>x VISION (ΔE = 130 </a:t>
                      </a:r>
                      <a:r>
                        <a:rPr lang="en-US" sz="1200" baseline="0" dirty="0" err="1" smtClean="0"/>
                        <a:t>meV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 smtClean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MIRACLES (backscattering spectrometer)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13.53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 x BASIS and DNA</a:t>
                      </a:r>
                    </a:p>
                  </a:txBody>
                  <a:tcPr/>
                </a:tc>
              </a:tr>
              <a:tr h="30915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Total cost book value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199.59</a:t>
                      </a:r>
                      <a:endParaRPr 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47270" y="6516273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1432294" y="2972195"/>
            <a:ext cx="6044279" cy="9900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3366FF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</a:rPr>
              <a:t>With a further ~ 53 M€ investment ESS will more than double the performance of these instruments</a:t>
            </a:r>
          </a:p>
        </p:txBody>
      </p:sp>
    </p:spTree>
    <p:extLst>
      <p:ext uri="{BB962C8B-B14F-4D97-AF65-F5344CB8AC3E}">
        <p14:creationId xmlns:p14="http://schemas.microsoft.com/office/powerpoint/2010/main" val="1343461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11"/>
            <a:ext cx="6572988" cy="1441531"/>
          </a:xfrm>
        </p:spPr>
        <p:txBody>
          <a:bodyPr/>
          <a:lstStyle/>
          <a:p>
            <a:r>
              <a:rPr lang="en-US" sz="3600" dirty="0"/>
              <a:t>Objectives for this meeting </a:t>
            </a:r>
            <a:r>
              <a:rPr lang="en-US" dirty="0" smtClean="0"/>
              <a:t>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916" y="1806779"/>
            <a:ext cx="8232430" cy="35215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0000"/>
                </a:solidFill>
              </a:rPr>
              <a:t>High level questions: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has adequate planning been done to move the project into Phase 2?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is the proposed budget consistent with the proposed scope?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does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preliminary</a:t>
            </a:r>
            <a:r>
              <a:rPr lang="de-DE" sz="1800" dirty="0">
                <a:solidFill>
                  <a:srgbClr val="000000"/>
                </a:solidFill>
              </a:rPr>
              <a:t> design </a:t>
            </a:r>
            <a:r>
              <a:rPr lang="de-DE" sz="1800" dirty="0" err="1">
                <a:solidFill>
                  <a:srgbClr val="000000"/>
                </a:solidFill>
              </a:rPr>
              <a:t>satisfy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requirements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is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presented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baseline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technically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sound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has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anything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been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forgotten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or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neglected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where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several</a:t>
            </a:r>
            <a:r>
              <a:rPr lang="de-DE" sz="1800" dirty="0">
                <a:solidFill>
                  <a:srgbClr val="000000"/>
                </a:solidFill>
              </a:rPr>
              <a:t> In-kind </a:t>
            </a:r>
            <a:r>
              <a:rPr lang="de-DE" sz="1800" dirty="0" err="1">
                <a:solidFill>
                  <a:srgbClr val="000000"/>
                </a:solidFill>
              </a:rPr>
              <a:t>partners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are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collaborating</a:t>
            </a:r>
            <a:r>
              <a:rPr lang="de-DE" sz="1800" dirty="0">
                <a:solidFill>
                  <a:srgbClr val="000000"/>
                </a:solidFill>
              </a:rPr>
              <a:t> - </a:t>
            </a:r>
            <a:r>
              <a:rPr lang="de-DE" sz="1800" dirty="0" err="1">
                <a:solidFill>
                  <a:srgbClr val="000000"/>
                </a:solidFill>
              </a:rPr>
              <a:t>are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roles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responsibilities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adequately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defined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agreed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20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13" y="6483088"/>
            <a:ext cx="118116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(ESS-0043330)</a:t>
            </a:r>
          </a:p>
        </p:txBody>
      </p:sp>
    </p:spTree>
    <p:extLst>
      <p:ext uri="{BB962C8B-B14F-4D97-AF65-F5344CB8AC3E}">
        <p14:creationId xmlns:p14="http://schemas.microsoft.com/office/powerpoint/2010/main" val="1054289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11"/>
            <a:ext cx="6572988" cy="1441531"/>
          </a:xfrm>
        </p:spPr>
        <p:txBody>
          <a:bodyPr/>
          <a:lstStyle/>
          <a:p>
            <a:r>
              <a:rPr lang="en-US" sz="3600" dirty="0"/>
              <a:t>Objectives for this meeting </a:t>
            </a:r>
            <a:r>
              <a:rPr lang="en-US" dirty="0" smtClean="0"/>
              <a:t>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880" y="1602526"/>
            <a:ext cx="8472214" cy="409878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0000"/>
                </a:solidFill>
              </a:rPr>
              <a:t>Low level questions: 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have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safety-related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aspects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been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considered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to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what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extent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have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connections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been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made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with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critical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project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interfaces</a:t>
            </a:r>
            <a:r>
              <a:rPr lang="de-DE" sz="1800" dirty="0">
                <a:solidFill>
                  <a:srgbClr val="000000"/>
                </a:solidFill>
              </a:rPr>
              <a:t>, such </a:t>
            </a:r>
            <a:r>
              <a:rPr lang="de-DE" sz="1800" dirty="0" err="1">
                <a:solidFill>
                  <a:srgbClr val="000000"/>
                </a:solidFill>
              </a:rPr>
              <a:t>as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software</a:t>
            </a:r>
            <a:r>
              <a:rPr lang="de-DE" sz="1800" dirty="0">
                <a:solidFill>
                  <a:srgbClr val="000000"/>
                </a:solidFill>
              </a:rPr>
              <a:t>, </a:t>
            </a:r>
            <a:r>
              <a:rPr lang="de-DE" sz="1800" dirty="0" err="1">
                <a:solidFill>
                  <a:srgbClr val="000000"/>
                </a:solidFill>
              </a:rPr>
              <a:t>data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storage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hardware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sample </a:t>
            </a:r>
            <a:r>
              <a:rPr lang="de-DE" sz="1800" dirty="0" err="1">
                <a:solidFill>
                  <a:srgbClr val="000000"/>
                </a:solidFill>
              </a:rPr>
              <a:t>environment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Has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instrument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context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been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considered</a:t>
            </a:r>
            <a:r>
              <a:rPr lang="de-DE" sz="1800" dirty="0">
                <a:solidFill>
                  <a:srgbClr val="000000"/>
                </a:solidFill>
              </a:rPr>
              <a:t> in </a:t>
            </a:r>
            <a:r>
              <a:rPr lang="de-DE" sz="1800" dirty="0" err="1">
                <a:solidFill>
                  <a:srgbClr val="000000"/>
                </a:solidFill>
              </a:rPr>
              <a:t>terms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of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physical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interfaces</a:t>
            </a:r>
            <a:r>
              <a:rPr lang="de-DE" sz="1800" dirty="0">
                <a:solidFill>
                  <a:srgbClr val="000000"/>
                </a:solidFill>
              </a:rPr>
              <a:t>, such </a:t>
            </a:r>
            <a:r>
              <a:rPr lang="de-DE" sz="1800" dirty="0" err="1">
                <a:solidFill>
                  <a:srgbClr val="000000"/>
                </a:solidFill>
              </a:rPr>
              <a:t>as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bunker</a:t>
            </a:r>
            <a:r>
              <a:rPr lang="de-DE" sz="1800" dirty="0">
                <a:solidFill>
                  <a:srgbClr val="000000"/>
                </a:solidFill>
              </a:rPr>
              <a:t>, beam </a:t>
            </a:r>
            <a:r>
              <a:rPr lang="de-DE" sz="1800" dirty="0" err="1">
                <a:solidFill>
                  <a:srgbClr val="000000"/>
                </a:solidFill>
              </a:rPr>
              <a:t>extraction</a:t>
            </a:r>
            <a:r>
              <a:rPr lang="de-DE" sz="1800" dirty="0">
                <a:solidFill>
                  <a:srgbClr val="000000"/>
                </a:solidFill>
              </a:rPr>
              <a:t>, ICS etc. 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to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what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extent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have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available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engineering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standards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been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implemented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appropriately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are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cost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duration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estimates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reasonable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to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what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extent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has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team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planned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for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risks</a:t>
            </a:r>
            <a:r>
              <a:rPr lang="de-DE" sz="1800" dirty="0">
                <a:solidFill>
                  <a:srgbClr val="000000"/>
                </a:solidFill>
              </a:rPr>
              <a:t>, </a:t>
            </a:r>
            <a:r>
              <a:rPr lang="de-DE" sz="1800" dirty="0" err="1">
                <a:solidFill>
                  <a:srgbClr val="000000"/>
                </a:solidFill>
              </a:rPr>
              <a:t>both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technical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otherwise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to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what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extent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have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Reliability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Maintenance </a:t>
            </a:r>
            <a:r>
              <a:rPr lang="de-DE" sz="1800" dirty="0" err="1">
                <a:solidFill>
                  <a:srgbClr val="000000"/>
                </a:solidFill>
              </a:rPr>
              <a:t>aspects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been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considered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21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14" y="6483088"/>
            <a:ext cx="118116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(ESS-0043330)</a:t>
            </a:r>
          </a:p>
        </p:txBody>
      </p:sp>
    </p:spTree>
    <p:extLst>
      <p:ext uri="{BB962C8B-B14F-4D97-AF65-F5344CB8AC3E}">
        <p14:creationId xmlns:p14="http://schemas.microsoft.com/office/powerpoint/2010/main" val="3278827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53" y="200921"/>
            <a:ext cx="7079320" cy="1021250"/>
          </a:xfrm>
        </p:spPr>
        <p:txBody>
          <a:bodyPr anchor="t">
            <a:noAutofit/>
          </a:bodyPr>
          <a:lstStyle/>
          <a:p>
            <a:pPr algn="ctr"/>
            <a:r>
              <a:rPr lang="en-US" dirty="0"/>
              <a:t>Planned order of commencement of operation of first 8 instruments (August 2023)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690" y="1722184"/>
            <a:ext cx="8208912" cy="58477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 lIns="91429" tIns="45715" rIns="91429" bIns="45715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Matching early success in delivery of scientific outputs with the capacity of Lead In-Kind partners to deliver on schedule (ISIS, PSI, FZJ, LLB, HZG/NPI, TUM/PSI, TUM/LLB &amp; DTU lead consortium).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679213"/>
              </p:ext>
            </p:extLst>
          </p:nvPr>
        </p:nvGraphicFramePr>
        <p:xfrm>
          <a:off x="251522" y="2762143"/>
          <a:ext cx="6840759" cy="3463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931"/>
                <a:gridCol w="2351511"/>
                <a:gridCol w="2850317"/>
              </a:tblGrid>
              <a:tr h="3450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Instrument 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Sub-class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Candidates</a:t>
                      </a:r>
                      <a:endParaRPr lang="en-US" sz="1600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Large Scale Structures</a:t>
                      </a:r>
                      <a:endParaRPr lang="en-US" sz="1600" dirty="0"/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Small Angle Scattering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LOKI</a:t>
                      </a:r>
                      <a:r>
                        <a:rPr lang="en-US" sz="1600" b="1" baseline="0" dirty="0" smtClean="0"/>
                        <a:t> (ISIS)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or </a:t>
                      </a:r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</a:rPr>
                        <a:t>SKADI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(FZJ)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409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Reflectometry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ESTIA (PSI)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FREIA (ISIS)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Diffraction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Powder Diffraction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DREAM (FZJ)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HEIMDAL (ÅU)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Single crystal diffraction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MAGIC (LLB)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</a:t>
                      </a:r>
                      <a:r>
                        <a:rPr lang="en-US" sz="1600" i="1" dirty="0" smtClean="0"/>
                        <a:t>NMX</a:t>
                      </a:r>
                      <a:r>
                        <a:rPr lang="en-US" sz="1600" dirty="0" smtClean="0"/>
                        <a:t> (ESS)</a:t>
                      </a:r>
                      <a:endParaRPr lang="en-US" sz="1600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Engineering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Strain</a:t>
                      </a:r>
                      <a:r>
                        <a:rPr lang="en-US" sz="1600" baseline="0" dirty="0" smtClean="0"/>
                        <a:t> scanning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BEER (HZG/NPI)</a:t>
                      </a:r>
                      <a:endParaRPr lang="en-US" sz="1600" b="1" dirty="0"/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Imaging and tomography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ODIN (TUM/PSI)</a:t>
                      </a:r>
                      <a:endParaRPr lang="en-US" sz="1600" b="1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Spectroscopy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Direct</a:t>
                      </a:r>
                      <a:r>
                        <a:rPr lang="en-US" sz="1600" baseline="0" dirty="0" smtClean="0"/>
                        <a:t> Geometry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C-SPEC</a:t>
                      </a:r>
                      <a:r>
                        <a:rPr lang="en-US" sz="1600" b="1" baseline="0" dirty="0" smtClean="0"/>
                        <a:t> (TUM)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or </a:t>
                      </a:r>
                      <a:r>
                        <a:rPr lang="en-US" sz="1600" i="1" baseline="0" dirty="0" smtClean="0">
                          <a:solidFill>
                            <a:srgbClr val="000000"/>
                          </a:solidFill>
                        </a:rPr>
                        <a:t>T-REX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(FZJ)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1577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Indirect Geometry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BIFROST (DTU)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, MIRACLES</a:t>
                      </a:r>
                      <a:r>
                        <a:rPr lang="en-US" sz="160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(Bilbao),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VESPA (CNR)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288765" y="2940538"/>
            <a:ext cx="1656184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Instruments in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bold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type to be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operational by Aug 2023</a:t>
            </a:r>
          </a:p>
          <a:p>
            <a:pPr algn="ctr"/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i="1" dirty="0" smtClean="0">
                <a:solidFill>
                  <a:prstClr val="black"/>
                </a:solidFill>
                <a:latin typeface="Calibri"/>
              </a:rPr>
              <a:t>Italic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backups in case of delays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715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t="7018" r="365" b="4636"/>
          <a:stretch/>
        </p:blipFill>
        <p:spPr>
          <a:xfrm>
            <a:off x="0" y="1350000"/>
            <a:ext cx="9144000" cy="5508000"/>
          </a:xfrm>
          <a:prstGeom prst="rect">
            <a:avLst/>
          </a:prstGeom>
        </p:spPr>
      </p:pic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107505" y="188640"/>
            <a:ext cx="7128792" cy="1025598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NSS Neutron Instrument positions: </a:t>
            </a:r>
            <a:br>
              <a:rPr lang="en-US" dirty="0" smtClean="0"/>
            </a:br>
            <a:r>
              <a:rPr lang="en-US" dirty="0" smtClean="0"/>
              <a:t>December 2016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36949" y="6563523"/>
            <a:ext cx="2383632" cy="24621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000" i="1" dirty="0"/>
              <a:t>ESS Instrument Layout </a:t>
            </a:r>
            <a:r>
              <a:rPr lang="en-US" sz="1000" i="1" smtClean="0"/>
              <a:t>(December </a:t>
            </a:r>
            <a:r>
              <a:rPr lang="en-US" sz="1000" i="1" dirty="0"/>
              <a:t>2016)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252885" y="5671509"/>
            <a:ext cx="2891115" cy="7386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400" dirty="0"/>
              <a:t>ESS In-Kind Partners also collaborate on sample environment, data management systems etc.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1406095"/>
            <a:ext cx="3260327" cy="707886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/>
            <a:r>
              <a:rPr lang="en-US" sz="2000" dirty="0" smtClean="0"/>
              <a:t>ESS Lead Partners for instrument construction</a:t>
            </a:r>
            <a:endParaRPr lang="en-US" sz="2000" dirty="0"/>
          </a:p>
        </p:txBody>
      </p:sp>
      <p:pic>
        <p:nvPicPr>
          <p:cNvPr id="90" name="Picture 89" descr="logo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4129" y="4410127"/>
            <a:ext cx="1328400" cy="324000"/>
          </a:xfrm>
          <a:prstGeom prst="rect">
            <a:avLst/>
          </a:prstGeom>
        </p:spPr>
      </p:pic>
      <p:pic>
        <p:nvPicPr>
          <p:cNvPr id="92" name="Picture 91" descr="logo.gif;jsessionid=F764BA670D8CCC9EF18F9A6D1D7845E0.gi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41" t="7488" r="7604" b="13948"/>
          <a:stretch/>
        </p:blipFill>
        <p:spPr>
          <a:xfrm>
            <a:off x="1253567" y="2872318"/>
            <a:ext cx="880691" cy="324000"/>
          </a:xfrm>
          <a:prstGeom prst="rect">
            <a:avLst/>
          </a:prstGeom>
        </p:spPr>
      </p:pic>
      <p:pic>
        <p:nvPicPr>
          <p:cNvPr id="95" name="Picture 94" descr="logo.gif;jsessionid=F764BA670D8CCC9EF18F9A6D1D7845E0.gi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41" t="7488" r="7604" b="13948"/>
          <a:stretch/>
        </p:blipFill>
        <p:spPr>
          <a:xfrm>
            <a:off x="8216350" y="2987644"/>
            <a:ext cx="880691" cy="324000"/>
          </a:xfrm>
          <a:prstGeom prst="rect">
            <a:avLst/>
          </a:prstGeom>
        </p:spPr>
      </p:pic>
      <p:pic>
        <p:nvPicPr>
          <p:cNvPr id="96" name="Picture 95" descr="LogoLLB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450" y="2616338"/>
            <a:ext cx="457200" cy="457200"/>
          </a:xfrm>
          <a:prstGeom prst="rect">
            <a:avLst/>
          </a:prstGeom>
        </p:spPr>
      </p:pic>
      <p:pic>
        <p:nvPicPr>
          <p:cNvPr id="97" name="Picture 96" descr="ess-superconductores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0413" y="2308178"/>
            <a:ext cx="756000" cy="324000"/>
          </a:xfrm>
          <a:prstGeom prst="rect">
            <a:avLst/>
          </a:prstGeom>
        </p:spPr>
      </p:pic>
      <p:pic>
        <p:nvPicPr>
          <p:cNvPr id="98" name="Picture 97" descr="Danmarks_Tekniske_Universitet_(logo)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549" y="2145283"/>
            <a:ext cx="320040" cy="46634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0" name="Picture 99" descr="tum_logo.pn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2630" y="2821085"/>
            <a:ext cx="953486" cy="324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2" name="Picture 101" descr="logo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7800" y="5152704"/>
            <a:ext cx="1328400" cy="324000"/>
          </a:xfrm>
          <a:prstGeom prst="rect">
            <a:avLst/>
          </a:prstGeom>
        </p:spPr>
      </p:pic>
      <p:pic>
        <p:nvPicPr>
          <p:cNvPr id="104" name="Picture 103" descr="logo-cnr.pn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055" y="4702174"/>
            <a:ext cx="929740" cy="324000"/>
          </a:xfrm>
          <a:prstGeom prst="rect">
            <a:avLst/>
          </a:prstGeom>
        </p:spPr>
      </p:pic>
      <p:pic>
        <p:nvPicPr>
          <p:cNvPr id="105" name="Picture 104" descr="PSI-Logo.pn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7986" y="5733837"/>
            <a:ext cx="907200" cy="324000"/>
          </a:xfrm>
          <a:prstGeom prst="rect">
            <a:avLst/>
          </a:prstGeom>
        </p:spPr>
      </p:pic>
      <p:pic>
        <p:nvPicPr>
          <p:cNvPr id="106" name="Picture 105" descr="aulogo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597" y="3394881"/>
            <a:ext cx="816693" cy="324000"/>
          </a:xfrm>
          <a:prstGeom prst="rect">
            <a:avLst/>
          </a:prstGeom>
        </p:spPr>
      </p:pic>
      <p:pic>
        <p:nvPicPr>
          <p:cNvPr id="108" name="Picture 107" descr="Macintosh HD:Users:helenebjorkman:Desktop:ESS_Logo_Frugal_Blue_RGB.jpe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2669" y="1402825"/>
            <a:ext cx="644499" cy="345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/>
          <p:cNvGrpSpPr/>
          <p:nvPr/>
        </p:nvGrpSpPr>
        <p:grpSpPr>
          <a:xfrm>
            <a:off x="6037159" y="1275125"/>
            <a:ext cx="2108561" cy="480287"/>
            <a:chOff x="6037159" y="1275125"/>
            <a:chExt cx="2108561" cy="480287"/>
          </a:xfrm>
        </p:grpSpPr>
        <p:pic>
          <p:nvPicPr>
            <p:cNvPr id="59" name="Picture 58" descr="logoujf.gif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0617" y="1305167"/>
              <a:ext cx="228264" cy="450245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6037159" y="1275125"/>
              <a:ext cx="2108561" cy="423602"/>
              <a:chOff x="6486159" y="1474628"/>
              <a:chExt cx="2108561" cy="423602"/>
            </a:xfrm>
          </p:grpSpPr>
          <p:pic>
            <p:nvPicPr>
              <p:cNvPr id="103" name="Picture 102" descr="logo_hzg_cms10.gif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86159" y="1585803"/>
                <a:ext cx="1131570" cy="312420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7442217" y="1498122"/>
                <a:ext cx="350702" cy="400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r"/>
                <a:r>
                  <a:rPr lang="en-US" sz="2000" dirty="0"/>
                  <a:t>+  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7756417" y="1474628"/>
                <a:ext cx="838303" cy="338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ctr"/>
                <a:r>
                  <a:rPr lang="en-US" sz="800" i="1" dirty="0"/>
                  <a:t>Nuclear Physics Institute</a:t>
                </a: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6487452" y="1629792"/>
            <a:ext cx="1311129" cy="434211"/>
            <a:chOff x="6960986" y="1901896"/>
            <a:chExt cx="1311129" cy="434211"/>
          </a:xfrm>
        </p:grpSpPr>
        <p:pic>
          <p:nvPicPr>
            <p:cNvPr id="101" name="Picture 100" descr="tum_logo.png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60986" y="2001317"/>
              <a:ext cx="953486" cy="324000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81" name="Picture 80" descr="LogoLLB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9215" y="1993207"/>
              <a:ext cx="342900" cy="342900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7572501" y="1901896"/>
              <a:ext cx="350702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r"/>
              <a:r>
                <a:rPr lang="en-US" sz="2000" dirty="0"/>
                <a:t>+  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515944" y="6400424"/>
            <a:ext cx="170857" cy="276977"/>
          </a:xfrm>
          <a:prstGeom prst="rect">
            <a:avLst/>
          </a:prstGeom>
        </p:spPr>
        <p:txBody>
          <a:bodyPr/>
          <a:lstStyle/>
          <a:p>
            <a:fld id="{551115BC-487E-4422-894C-CB7CD3E79223}" type="slidenum">
              <a:rPr lang="sv-SE" b="1" smtClean="0">
                <a:solidFill>
                  <a:srgbClr val="FFFFFF"/>
                </a:solidFill>
                <a:latin typeface="Calibri"/>
              </a:rPr>
              <a:pPr/>
              <a:t>4</a:t>
            </a:fld>
            <a:endParaRPr lang="sv-SE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805074" y="3131231"/>
            <a:ext cx="58537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ODIN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576128" y="3374859"/>
            <a:ext cx="75220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DREAM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48925" y="1746325"/>
            <a:ext cx="55872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NMX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521868" y="2599102"/>
            <a:ext cx="94269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MIRACLES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965198" y="1676241"/>
            <a:ext cx="56153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BEER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242311" y="2108184"/>
            <a:ext cx="7104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C-SPEC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507536" y="3032677"/>
            <a:ext cx="61606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T-REX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105038" y="2774223"/>
            <a:ext cx="7104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MAGIC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278038" y="2331733"/>
            <a:ext cx="81304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BIFROST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267706" y="3366271"/>
            <a:ext cx="88998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HEIMDAL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67006" y="4903513"/>
            <a:ext cx="62068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FREIA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4449705" y="4418944"/>
            <a:ext cx="50315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LoKI</a:t>
            </a:r>
            <a:endParaRPr lang="en-US" sz="14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679188" y="5390106"/>
            <a:ext cx="63753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SKADI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744795" y="4684011"/>
            <a:ext cx="67197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VESPA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88551" y="5457438"/>
            <a:ext cx="60785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ESTIA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33247" y="5695808"/>
            <a:ext cx="1454165" cy="353852"/>
            <a:chOff x="1253649" y="5594737"/>
            <a:chExt cx="1454165" cy="353852"/>
          </a:xfrm>
        </p:grpSpPr>
        <p:sp>
          <p:nvSpPr>
            <p:cNvPr id="135" name="TextBox 134"/>
            <p:cNvSpPr txBox="1"/>
            <p:nvPr/>
          </p:nvSpPr>
          <p:spPr>
            <a:xfrm>
              <a:off x="2018360" y="5598887"/>
              <a:ext cx="354270" cy="3497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36000" rIns="36000" bIns="36000" numCol="1" spcCol="38100" rtlCol="0" anchor="ctr" anchorCtr="0">
              <a:spAutoFit/>
            </a:bodyPr>
            <a:lstStyle/>
            <a:p>
              <a:pPr algn="r"/>
              <a:r>
                <a:rPr lang="en-US" dirty="0"/>
                <a:t>+  </a:t>
              </a:r>
            </a:p>
          </p:txBody>
        </p:sp>
        <p:pic>
          <p:nvPicPr>
            <p:cNvPr id="93" name="Picture 92" descr="logo.gif;jsessionid=F764BA670D8CCC9EF18F9A6D1D7845E0.gif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441" t="7488" r="7604" b="13948"/>
            <a:stretch/>
          </p:blipFill>
          <p:spPr>
            <a:xfrm>
              <a:off x="1253649" y="5594737"/>
              <a:ext cx="880691" cy="324000"/>
            </a:xfrm>
            <a:prstGeom prst="rect">
              <a:avLst/>
            </a:prstGeom>
          </p:spPr>
        </p:pic>
        <p:pic>
          <p:nvPicPr>
            <p:cNvPr id="134" name="Picture 133" descr="LogoLLB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4914" y="5598476"/>
              <a:ext cx="342900" cy="342900"/>
            </a:xfrm>
            <a:prstGeom prst="rect">
              <a:avLst/>
            </a:prstGeom>
            <a:solidFill>
              <a:srgbClr val="FFFFFF"/>
            </a:solidFill>
          </p:spPr>
        </p:pic>
      </p:grpSp>
    </p:spTree>
    <p:extLst>
      <p:ext uri="{BB962C8B-B14F-4D97-AF65-F5344CB8AC3E}">
        <p14:creationId xmlns:p14="http://schemas.microsoft.com/office/powerpoint/2010/main" val="93976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>
            <a:off x="2419951" y="1786255"/>
            <a:ext cx="0" cy="48380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219050" y="6548572"/>
            <a:ext cx="389199" cy="276999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ICB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84776" cy="936104"/>
          </a:xfrm>
        </p:spPr>
        <p:txBody>
          <a:bodyPr>
            <a:normAutofit/>
          </a:bodyPr>
          <a:lstStyle/>
          <a:p>
            <a:r>
              <a:rPr lang="en-US" dirty="0" smtClean="0"/>
              <a:t>Neutron Instruments: Phase 1 schedule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53" name="Table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417166"/>
              </p:ext>
            </p:extLst>
          </p:nvPr>
        </p:nvGraphicFramePr>
        <p:xfrm>
          <a:off x="38309" y="1477223"/>
          <a:ext cx="8808203" cy="5141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4823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</a:tblGrid>
              <a:tr h="30915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2016-17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Jul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Aug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Oct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Nov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Dec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Apr</a:t>
                      </a:r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LOKI (P2)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SKADI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ESTIA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NMX (P2)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MAGIC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HEIMDAL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DREAM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ODIN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C-SPEC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BIFROST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MIRACLES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T-REX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VESPA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3" name="TextBox 182"/>
          <p:cNvSpPr txBox="1"/>
          <p:nvPr/>
        </p:nvSpPr>
        <p:spPr>
          <a:xfrm>
            <a:off x="1391053" y="5404905"/>
            <a:ext cx="1794338" cy="1077218"/>
          </a:xfrm>
          <a:prstGeom prst="rect">
            <a:avLst/>
          </a:prstGeom>
          <a:solidFill>
            <a:schemeClr val="bg1"/>
          </a:solidFill>
        </p:spPr>
        <p:txBody>
          <a:bodyPr wrap="none" lIns="467944" tIns="45715" rIns="71991" bIns="45715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STAP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prstClr val="black"/>
                </a:solidFill>
              </a:rPr>
              <a:t>scope-</a:t>
            </a:r>
            <a:r>
              <a:rPr lang="en-US" dirty="0" smtClean="0">
                <a:solidFill>
                  <a:prstClr val="black"/>
                </a:solidFill>
              </a:rPr>
              <a:t>setting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</a:rPr>
              <a:t>TG2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55180" y="1784730"/>
            <a:ext cx="5014784" cy="5028647"/>
            <a:chOff x="1255180" y="594302"/>
            <a:chExt cx="5014784" cy="5837234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3962477" y="610513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Oval 155"/>
            <p:cNvSpPr/>
            <p:nvPr/>
          </p:nvSpPr>
          <p:spPr>
            <a:xfrm>
              <a:off x="1255180" y="643170"/>
              <a:ext cx="320842" cy="668163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10/5</a:t>
              </a:r>
            </a:p>
          </p:txBody>
        </p:sp>
        <p:sp>
          <p:nvSpPr>
            <p:cNvPr id="157" name="Oval 156"/>
            <p:cNvSpPr/>
            <p:nvPr/>
          </p:nvSpPr>
          <p:spPr>
            <a:xfrm>
              <a:off x="2131614" y="1026199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20</a:t>
              </a:r>
            </a:p>
          </p:txBody>
        </p:sp>
        <p:sp>
          <p:nvSpPr>
            <p:cNvPr id="160" name="Oval 159"/>
            <p:cNvSpPr/>
            <p:nvPr/>
          </p:nvSpPr>
          <p:spPr>
            <a:xfrm>
              <a:off x="2183649" y="2513756"/>
              <a:ext cx="334210" cy="1002883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22-23/6</a:t>
              </a:r>
            </a:p>
          </p:txBody>
        </p:sp>
        <p:sp>
          <p:nvSpPr>
            <p:cNvPr id="162" name="Oval 161"/>
            <p:cNvSpPr/>
            <p:nvPr/>
          </p:nvSpPr>
          <p:spPr>
            <a:xfrm>
              <a:off x="2074375" y="3602000"/>
              <a:ext cx="296019" cy="684000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17/6</a:t>
              </a:r>
            </a:p>
          </p:txBody>
        </p:sp>
        <p:sp>
          <p:nvSpPr>
            <p:cNvPr id="167" name="Oval 166"/>
            <p:cNvSpPr/>
            <p:nvPr/>
          </p:nvSpPr>
          <p:spPr>
            <a:xfrm>
              <a:off x="3753355" y="4358598"/>
              <a:ext cx="307899" cy="1751399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12-13/9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3426720" y="6097166"/>
              <a:ext cx="660608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IKON11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4807160" y="6109997"/>
              <a:ext cx="389199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ICB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084170" y="6109997"/>
              <a:ext cx="426469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SAC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5517760" y="6108869"/>
              <a:ext cx="752204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COUNCIL</a:t>
              </a:r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5091727" y="595429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5217322" y="595429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5830237" y="594302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/>
            <p:cNvSpPr/>
            <p:nvPr/>
          </p:nvSpPr>
          <p:spPr>
            <a:xfrm>
              <a:off x="4669817" y="5868238"/>
              <a:ext cx="320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1985522" y="1283044"/>
              <a:ext cx="320842" cy="899996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14-15/6</a:t>
              </a:r>
            </a:p>
          </p:txBody>
        </p:sp>
        <p:sp>
          <p:nvSpPr>
            <p:cNvPr id="195" name="Oval 194"/>
            <p:cNvSpPr/>
            <p:nvPr/>
          </p:nvSpPr>
          <p:spPr>
            <a:xfrm>
              <a:off x="2722261" y="1419231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20</a:t>
              </a:r>
            </a:p>
          </p:txBody>
        </p:sp>
        <p:sp>
          <p:nvSpPr>
            <p:cNvPr id="202" name="Oval 201"/>
            <p:cNvSpPr/>
            <p:nvPr/>
          </p:nvSpPr>
          <p:spPr>
            <a:xfrm>
              <a:off x="3722996" y="3263796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8</a:t>
              </a:r>
            </a:p>
          </p:txBody>
        </p:sp>
        <p:sp>
          <p:nvSpPr>
            <p:cNvPr id="204" name="Oval 203"/>
            <p:cNvSpPr/>
            <p:nvPr/>
          </p:nvSpPr>
          <p:spPr>
            <a:xfrm flipH="1">
              <a:off x="5399206" y="1408702"/>
              <a:ext cx="357863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Calibri"/>
                </a:rPr>
                <a:t>29</a:t>
              </a:r>
            </a:p>
          </p:txBody>
        </p:sp>
        <p:sp>
          <p:nvSpPr>
            <p:cNvPr id="205" name="Oval 204"/>
            <p:cNvSpPr/>
            <p:nvPr/>
          </p:nvSpPr>
          <p:spPr>
            <a:xfrm>
              <a:off x="4161371" y="1042412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/>
                </a:rPr>
                <a:t>29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14835" y="5497398"/>
            <a:ext cx="322374" cy="952981"/>
            <a:chOff x="7350229" y="5524963"/>
            <a:chExt cx="322374" cy="952981"/>
          </a:xfrm>
        </p:grpSpPr>
        <p:sp>
          <p:nvSpPr>
            <p:cNvPr id="175" name="Oval 174"/>
            <p:cNvSpPr/>
            <p:nvPr/>
          </p:nvSpPr>
          <p:spPr>
            <a:xfrm>
              <a:off x="7351761" y="5524963"/>
              <a:ext cx="320842" cy="240632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7350229" y="5885003"/>
              <a:ext cx="320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7350229" y="6237312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6" name="Oval 45"/>
          <p:cNvSpPr/>
          <p:nvPr/>
        </p:nvSpPr>
        <p:spPr>
          <a:xfrm>
            <a:off x="4572000" y="5373217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12</a:t>
            </a:r>
          </a:p>
        </p:txBody>
      </p:sp>
      <p:sp>
        <p:nvSpPr>
          <p:cNvPr id="47" name="Oval 46"/>
          <p:cNvSpPr/>
          <p:nvPr/>
        </p:nvSpPr>
        <p:spPr>
          <a:xfrm>
            <a:off x="4427985" y="4725145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5</a:t>
            </a:r>
          </a:p>
        </p:txBody>
      </p:sp>
      <p:sp>
        <p:nvSpPr>
          <p:cNvPr id="48" name="Oval 47"/>
          <p:cNvSpPr/>
          <p:nvPr/>
        </p:nvSpPr>
        <p:spPr>
          <a:xfrm>
            <a:off x="4572000" y="5085185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7</a:t>
            </a:r>
          </a:p>
        </p:txBody>
      </p:sp>
      <p:sp>
        <p:nvSpPr>
          <p:cNvPr id="49" name="Oval 48"/>
          <p:cNvSpPr/>
          <p:nvPr/>
        </p:nvSpPr>
        <p:spPr>
          <a:xfrm>
            <a:off x="4644008" y="3501009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19</a:t>
            </a:r>
          </a:p>
        </p:txBody>
      </p:sp>
      <p:sp>
        <p:nvSpPr>
          <p:cNvPr id="50" name="Oval 49"/>
          <p:cNvSpPr/>
          <p:nvPr/>
        </p:nvSpPr>
        <p:spPr>
          <a:xfrm>
            <a:off x="4769993" y="3789041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31</a:t>
            </a:r>
          </a:p>
        </p:txBody>
      </p:sp>
      <p:sp>
        <p:nvSpPr>
          <p:cNvPr id="51" name="Oval 50"/>
          <p:cNvSpPr/>
          <p:nvPr/>
        </p:nvSpPr>
        <p:spPr>
          <a:xfrm>
            <a:off x="4499993" y="2852937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17</a:t>
            </a:r>
          </a:p>
        </p:txBody>
      </p:sp>
      <p:sp>
        <p:nvSpPr>
          <p:cNvPr id="52" name="Oval 51"/>
          <p:cNvSpPr/>
          <p:nvPr/>
        </p:nvSpPr>
        <p:spPr>
          <a:xfrm>
            <a:off x="4716016" y="6021289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28</a:t>
            </a:r>
          </a:p>
        </p:txBody>
      </p:sp>
      <p:sp>
        <p:nvSpPr>
          <p:cNvPr id="53" name="Oval 52"/>
          <p:cNvSpPr/>
          <p:nvPr/>
        </p:nvSpPr>
        <p:spPr>
          <a:xfrm>
            <a:off x="4716016" y="5661249"/>
            <a:ext cx="356842" cy="207299"/>
          </a:xfrm>
          <a:prstGeom prst="ellipse">
            <a:avLst/>
          </a:prstGeom>
          <a:solidFill>
            <a:srgbClr val="F8FFA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21</a:t>
            </a:r>
          </a:p>
        </p:txBody>
      </p:sp>
      <p:sp>
        <p:nvSpPr>
          <p:cNvPr id="54" name="Oval 53"/>
          <p:cNvSpPr/>
          <p:nvPr/>
        </p:nvSpPr>
        <p:spPr>
          <a:xfrm>
            <a:off x="4427985" y="4437113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60197" y="6283630"/>
            <a:ext cx="443881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200" dirty="0"/>
              <a:t>27</a:t>
            </a:r>
          </a:p>
        </p:txBody>
      </p:sp>
      <p:sp>
        <p:nvSpPr>
          <p:cNvPr id="57" name="Oval 56"/>
          <p:cNvSpPr/>
          <p:nvPr/>
        </p:nvSpPr>
        <p:spPr>
          <a:xfrm>
            <a:off x="5832218" y="4097076"/>
            <a:ext cx="356842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14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05302" y="6537799"/>
            <a:ext cx="660608" cy="276999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IKON12</a:t>
            </a:r>
          </a:p>
        </p:txBody>
      </p:sp>
      <p:sp>
        <p:nvSpPr>
          <p:cNvPr id="61" name="Oval 60"/>
          <p:cNvSpPr/>
          <p:nvPr/>
        </p:nvSpPr>
        <p:spPr>
          <a:xfrm flipH="1">
            <a:off x="6685871" y="3446525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alibri"/>
              </a:rPr>
              <a:t>31</a:t>
            </a:r>
          </a:p>
        </p:txBody>
      </p:sp>
      <p:sp>
        <p:nvSpPr>
          <p:cNvPr id="62" name="Oval 61"/>
          <p:cNvSpPr/>
          <p:nvPr/>
        </p:nvSpPr>
        <p:spPr>
          <a:xfrm flipH="1">
            <a:off x="6905303" y="4416538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alibri"/>
              </a:rPr>
              <a:t>7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7223507" y="1794731"/>
            <a:ext cx="0" cy="47891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 flipH="1">
            <a:off x="7236296" y="4749767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alibri"/>
              </a:rPr>
              <a:t>24</a:t>
            </a:r>
          </a:p>
        </p:txBody>
      </p:sp>
      <p:sp>
        <p:nvSpPr>
          <p:cNvPr id="64" name="Oval 63"/>
          <p:cNvSpPr/>
          <p:nvPr/>
        </p:nvSpPr>
        <p:spPr>
          <a:xfrm flipH="1">
            <a:off x="7511484" y="5057972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65" name="Oval 64"/>
          <p:cNvSpPr/>
          <p:nvPr/>
        </p:nvSpPr>
        <p:spPr>
          <a:xfrm flipH="1">
            <a:off x="7707489" y="2158736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smtClean="0">
                <a:solidFill>
                  <a:srgbClr val="FFFFFF"/>
                </a:solidFill>
                <a:latin typeface="Calibri"/>
              </a:rPr>
              <a:t>10</a:t>
            </a: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" name="Oval 65"/>
          <p:cNvSpPr/>
          <p:nvPr/>
        </p:nvSpPr>
        <p:spPr>
          <a:xfrm flipH="1">
            <a:off x="7626663" y="6040807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67" name="Oval 66"/>
          <p:cNvSpPr/>
          <p:nvPr/>
        </p:nvSpPr>
        <p:spPr>
          <a:xfrm flipH="1">
            <a:off x="7956035" y="5391581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24</a:t>
            </a: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7989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25200" y="1128912"/>
            <a:ext cx="9169200" cy="5459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spcCol="0"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Shot 2016-12-09 at 17.34.24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400" y="1638361"/>
            <a:ext cx="6472800" cy="45706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167" y="-27383"/>
            <a:ext cx="6872168" cy="1097500"/>
          </a:xfrm>
        </p:spPr>
        <p:txBody>
          <a:bodyPr>
            <a:normAutofit/>
          </a:bodyPr>
          <a:lstStyle/>
          <a:p>
            <a:pPr algn="ctr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Neutron Beam Instrument </a:t>
            </a:r>
            <a:r>
              <a:rPr lang="en-US" dirty="0" smtClean="0"/>
              <a:t>Construction   </a:t>
            </a:r>
            <a:r>
              <a:rPr lang="en-US" dirty="0"/>
              <a:t/>
            </a:r>
            <a:br>
              <a:rPr lang="en-US" dirty="0"/>
            </a:br>
            <a:r>
              <a:rPr lang="en-US" sz="2400" i="1" dirty="0" smtClean="0"/>
              <a:t>Working Schedule: V3.0</a:t>
            </a:r>
            <a:r>
              <a:rPr lang="en-US" sz="2400" i="1" dirty="0"/>
              <a:t>, 9</a:t>
            </a:r>
            <a:r>
              <a:rPr lang="en-US" sz="2400" i="1" baseline="30000" dirty="0"/>
              <a:t>th</a:t>
            </a:r>
            <a:r>
              <a:rPr lang="en-US" sz="2400" i="1" dirty="0"/>
              <a:t> December 2016 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690" y="1186404"/>
            <a:ext cx="2016300" cy="22544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45715" rIns="36000" bIns="45715" rtlCol="0">
            <a:spAutoFit/>
          </a:bodyPr>
          <a:lstStyle/>
          <a:p>
            <a:pPr defTabSz="914290">
              <a:spcBef>
                <a:spcPts val="600"/>
              </a:spcBef>
            </a:pPr>
            <a:r>
              <a:rPr lang="en-US" sz="1400" b="1" dirty="0">
                <a:solidFill>
                  <a:prstClr val="black"/>
                </a:solidFill>
              </a:rPr>
              <a:t>Early </a:t>
            </a:r>
            <a:r>
              <a:rPr lang="en-US" sz="1400" b="1" dirty="0" err="1">
                <a:solidFill>
                  <a:prstClr val="black"/>
                </a:solidFill>
              </a:rPr>
              <a:t>bldg</a:t>
            </a:r>
            <a:r>
              <a:rPr lang="en-US" sz="1400" b="1" dirty="0">
                <a:solidFill>
                  <a:prstClr val="black"/>
                </a:solidFill>
              </a:rPr>
              <a:t> access dates; </a:t>
            </a:r>
          </a:p>
          <a:p>
            <a:pPr marL="93652" indent="-93652" defTabSz="914290">
              <a:spcBef>
                <a:spcPts val="300"/>
              </a:spcBef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Monolith </a:t>
            </a:r>
            <a:r>
              <a:rPr lang="en-US" sz="1100" dirty="0">
                <a:solidFill>
                  <a:prstClr val="black"/>
                </a:solidFill>
              </a:rPr>
              <a:t>(D02)   </a:t>
            </a:r>
            <a:r>
              <a:rPr lang="en-US" sz="1200" dirty="0">
                <a:solidFill>
                  <a:prstClr val="black"/>
                </a:solidFill>
              </a:rPr>
              <a:t>      </a:t>
            </a:r>
            <a:r>
              <a:rPr lang="en-US" sz="1100" dirty="0">
                <a:solidFill>
                  <a:prstClr val="black"/>
                </a:solidFill>
              </a:rPr>
              <a:t>7 Feb </a:t>
            </a:r>
            <a:r>
              <a:rPr lang="uk-UA" sz="1100" dirty="0">
                <a:solidFill>
                  <a:prstClr val="black"/>
                </a:solidFill>
              </a:rPr>
              <a:t>’</a:t>
            </a:r>
            <a:r>
              <a:rPr lang="en-US" sz="1100" dirty="0">
                <a:solidFill>
                  <a:prstClr val="black"/>
                </a:solidFill>
              </a:rPr>
              <a:t>19</a:t>
            </a:r>
          </a:p>
          <a:p>
            <a:pPr marL="93652" indent="-93652" defTabSz="914290">
              <a:spcBef>
                <a:spcPts val="300"/>
              </a:spcBef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North </a:t>
            </a:r>
            <a:r>
              <a:rPr lang="en-US" sz="1100" dirty="0">
                <a:solidFill>
                  <a:prstClr val="black"/>
                </a:solidFill>
              </a:rPr>
              <a:t>(D03)                1 Nov ‘19</a:t>
            </a:r>
          </a:p>
          <a:p>
            <a:pPr marL="93652" indent="-93652" defTabSz="914290">
              <a:spcBef>
                <a:spcPts val="300"/>
              </a:spcBef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East </a:t>
            </a:r>
            <a:r>
              <a:rPr lang="en-US" sz="1100" dirty="0">
                <a:solidFill>
                  <a:prstClr val="black"/>
                </a:solidFill>
              </a:rPr>
              <a:t>(D01-E)</a:t>
            </a:r>
            <a:r>
              <a:rPr lang="en-US" sz="1200" dirty="0">
                <a:solidFill>
                  <a:prstClr val="black"/>
                </a:solidFill>
              </a:rPr>
              <a:t>          </a:t>
            </a:r>
            <a:r>
              <a:rPr lang="en-US" sz="1100" dirty="0">
                <a:solidFill>
                  <a:prstClr val="black"/>
                </a:solidFill>
              </a:rPr>
              <a:t>      6 Jan </a:t>
            </a:r>
            <a:r>
              <a:rPr lang="fr-FR" sz="1100" dirty="0">
                <a:solidFill>
                  <a:prstClr val="black"/>
                </a:solidFill>
              </a:rPr>
              <a:t>’</a:t>
            </a:r>
            <a:r>
              <a:rPr lang="en-US" sz="1100" dirty="0">
                <a:solidFill>
                  <a:prstClr val="black"/>
                </a:solidFill>
              </a:rPr>
              <a:t>20</a:t>
            </a:r>
            <a:endParaRPr lang="en-US" sz="1100" i="1" dirty="0">
              <a:solidFill>
                <a:prstClr val="black"/>
              </a:solidFill>
            </a:endParaRPr>
          </a:p>
          <a:p>
            <a:pPr marL="93652" indent="-93652" defTabSz="914290">
              <a:spcBef>
                <a:spcPts val="300"/>
              </a:spcBef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South </a:t>
            </a:r>
            <a:r>
              <a:rPr lang="en-US" sz="1100" dirty="0">
                <a:solidFill>
                  <a:prstClr val="black"/>
                </a:solidFill>
              </a:rPr>
              <a:t>(D01-S)</a:t>
            </a:r>
            <a:r>
              <a:rPr lang="en-US" sz="1200" dirty="0">
                <a:solidFill>
                  <a:prstClr val="black"/>
                </a:solidFill>
              </a:rPr>
              <a:t>           </a:t>
            </a:r>
            <a:r>
              <a:rPr lang="en-US" sz="1100" dirty="0">
                <a:solidFill>
                  <a:prstClr val="black"/>
                </a:solidFill>
              </a:rPr>
              <a:t>2 Mar ‘20</a:t>
            </a:r>
            <a:endParaRPr lang="en-US" sz="1100" dirty="0">
              <a:solidFill>
                <a:srgbClr val="7F7F7F"/>
              </a:solidFill>
            </a:endParaRPr>
          </a:p>
          <a:p>
            <a:pPr marL="93652" indent="-93652" defTabSz="914290">
              <a:spcBef>
                <a:spcPts val="300"/>
              </a:spcBef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West </a:t>
            </a:r>
            <a:r>
              <a:rPr lang="en-US" sz="1100" dirty="0">
                <a:solidFill>
                  <a:prstClr val="black"/>
                </a:solidFill>
              </a:rPr>
              <a:t>(4 areas) </a:t>
            </a:r>
          </a:p>
          <a:p>
            <a:pPr marL="176192" lvl="1" indent="-82540" defTabSz="914290">
              <a:spcBef>
                <a:spcPts val="300"/>
              </a:spcBef>
              <a:buFont typeface="Wingdings" charset="2"/>
              <a:buChar char="Ø"/>
            </a:pPr>
            <a:r>
              <a:rPr lang="en-US" sz="1100" dirty="0">
                <a:solidFill>
                  <a:prstClr val="black"/>
                </a:solidFill>
              </a:rPr>
              <a:t> Guides (D03-W)      1 Nov ‘19</a:t>
            </a:r>
            <a:endParaRPr lang="en-US" sz="1100" dirty="0">
              <a:solidFill>
                <a:srgbClr val="7F7F7F"/>
              </a:solidFill>
            </a:endParaRPr>
          </a:p>
          <a:p>
            <a:pPr marL="176192" lvl="1" indent="-82540" defTabSz="914290">
              <a:spcBef>
                <a:spcPts val="300"/>
              </a:spcBef>
              <a:buFont typeface="Wingdings" charset="2"/>
              <a:buChar char="Ø"/>
            </a:pPr>
            <a:r>
              <a:rPr lang="en-US" sz="1100" dirty="0">
                <a:solidFill>
                  <a:prstClr val="black"/>
                </a:solidFill>
              </a:rPr>
              <a:t> Guides (E02-2)       15 Oct </a:t>
            </a:r>
            <a:r>
              <a:rPr lang="fr-FR" sz="1100" dirty="0">
                <a:solidFill>
                  <a:prstClr val="black"/>
                </a:solidFill>
              </a:rPr>
              <a:t>’</a:t>
            </a:r>
            <a:r>
              <a:rPr lang="en-US" sz="1100" dirty="0">
                <a:solidFill>
                  <a:prstClr val="black"/>
                </a:solidFill>
              </a:rPr>
              <a:t>19</a:t>
            </a:r>
          </a:p>
          <a:p>
            <a:pPr marL="176192" lvl="1" indent="-82540" defTabSz="914290">
              <a:spcBef>
                <a:spcPts val="300"/>
              </a:spcBef>
              <a:buFont typeface="Wingdings" charset="2"/>
              <a:buChar char="Ø"/>
            </a:pPr>
            <a:r>
              <a:rPr lang="en-US" sz="1100" dirty="0">
                <a:solidFill>
                  <a:prstClr val="black"/>
                </a:solidFill>
              </a:rPr>
              <a:t> Guides (E02-1)      27 Apr ‘19</a:t>
            </a:r>
          </a:p>
          <a:p>
            <a:pPr marL="176192" lvl="1" indent="-82540" defTabSz="914290">
              <a:spcBef>
                <a:spcPts val="300"/>
              </a:spcBef>
              <a:buFont typeface="Wingdings" charset="2"/>
              <a:buChar char="Ø"/>
            </a:pPr>
            <a:r>
              <a:rPr lang="en-US" sz="1100" dirty="0">
                <a:solidFill>
                  <a:prstClr val="black"/>
                </a:solidFill>
              </a:rPr>
              <a:t> Caves (E01)                    “     	</a:t>
            </a:r>
            <a:endParaRPr lang="en-US" sz="1100" dirty="0">
              <a:solidFill>
                <a:srgbClr val="7F7F7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-57839" y="5457170"/>
            <a:ext cx="2045005" cy="1374698"/>
            <a:chOff x="-36890" y="3212975"/>
            <a:chExt cx="2063866" cy="137469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2000" y="3276000"/>
              <a:ext cx="474880" cy="1296144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-36890" y="3212975"/>
              <a:ext cx="2063866" cy="1374698"/>
              <a:chOff x="-11866" y="4869160"/>
              <a:chExt cx="2063866" cy="162000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-11866" y="4941167"/>
                <a:ext cx="1583330" cy="1432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290">
                  <a:spcAft>
                    <a:spcPts val="600"/>
                  </a:spcAft>
                </a:pPr>
                <a:r>
                  <a:rPr lang="en-US" sz="800" dirty="0">
                    <a:solidFill>
                      <a:prstClr val="black"/>
                    </a:solidFill>
                  </a:rPr>
                  <a:t>Preliminary Design</a:t>
                </a:r>
              </a:p>
              <a:p>
                <a:pPr algn="r" defTabSz="914290">
                  <a:spcAft>
                    <a:spcPts val="600"/>
                  </a:spcAft>
                </a:pPr>
                <a:r>
                  <a:rPr lang="en-US" sz="800" dirty="0">
                    <a:solidFill>
                      <a:prstClr val="black"/>
                    </a:solidFill>
                  </a:rPr>
                  <a:t>Detailed Design</a:t>
                </a:r>
              </a:p>
              <a:p>
                <a:pPr algn="r" defTabSz="914290">
                  <a:spcAft>
                    <a:spcPts val="600"/>
                  </a:spcAft>
                </a:pPr>
                <a:r>
                  <a:rPr lang="en-US" sz="800" dirty="0">
                    <a:solidFill>
                      <a:prstClr val="black"/>
                    </a:solidFill>
                  </a:rPr>
                  <a:t>Manufacturing &amp; Procurement</a:t>
                </a:r>
              </a:p>
              <a:p>
                <a:pPr algn="r" defTabSz="914290">
                  <a:spcAft>
                    <a:spcPts val="600"/>
                  </a:spcAft>
                </a:pPr>
                <a:r>
                  <a:rPr lang="en-US" sz="800" dirty="0">
                    <a:solidFill>
                      <a:prstClr val="black"/>
                    </a:solidFill>
                  </a:rPr>
                  <a:t>Installation &amp; Integration</a:t>
                </a:r>
              </a:p>
              <a:p>
                <a:pPr algn="r" defTabSz="914290">
                  <a:spcAft>
                    <a:spcPts val="600"/>
                  </a:spcAft>
                </a:pPr>
                <a:r>
                  <a:rPr lang="en-US" sz="800" dirty="0">
                    <a:solidFill>
                      <a:prstClr val="black"/>
                    </a:solidFill>
                  </a:rPr>
                  <a:t>Hot Commissioning/Early science </a:t>
                </a:r>
              </a:p>
              <a:p>
                <a:pPr algn="r" defTabSz="914290">
                  <a:spcAft>
                    <a:spcPts val="600"/>
                  </a:spcAft>
                </a:pPr>
                <a:r>
                  <a:rPr lang="en-US" sz="800" dirty="0">
                    <a:solidFill>
                      <a:prstClr val="black"/>
                    </a:solidFill>
                  </a:rPr>
                  <a:t>Operation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2000" y="4869160"/>
                <a:ext cx="1980000" cy="16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9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6180686" y="1071636"/>
            <a:ext cx="824437" cy="652926"/>
          </a:xfrm>
          <a:prstGeom prst="rect">
            <a:avLst/>
          </a:prstGeom>
          <a:noFill/>
        </p:spPr>
        <p:txBody>
          <a:bodyPr wrap="square" lIns="0" tIns="45715" rIns="35996" bIns="45715" rtlCol="0">
            <a:spAutoFit/>
          </a:bodyPr>
          <a:lstStyle/>
          <a:p>
            <a:pPr algn="ctr" defTabSz="914290"/>
            <a:r>
              <a:rPr lang="en-US" sz="1200" dirty="0">
                <a:solidFill>
                  <a:srgbClr val="C0504D"/>
                </a:solidFill>
              </a:rPr>
              <a:t> Hot Commission </a:t>
            </a:r>
          </a:p>
          <a:p>
            <a:pPr algn="ctr" defTabSz="914290"/>
            <a:r>
              <a:rPr lang="en-US" sz="1200" dirty="0">
                <a:solidFill>
                  <a:srgbClr val="C0504D"/>
                </a:solidFill>
              </a:rPr>
              <a:t>instruments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20133" y="1481668"/>
            <a:ext cx="184666" cy="36933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defTabSz="91429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283200" y="6097727"/>
            <a:ext cx="5609280" cy="276999"/>
            <a:chOff x="3283200" y="6392361"/>
            <a:chExt cx="5609280" cy="276999"/>
          </a:xfrm>
        </p:grpSpPr>
        <p:sp>
          <p:nvSpPr>
            <p:cNvPr id="34" name="TextBox 33"/>
            <p:cNvSpPr txBox="1"/>
            <p:nvPr/>
          </p:nvSpPr>
          <p:spPr>
            <a:xfrm>
              <a:off x="3347864" y="6392361"/>
              <a:ext cx="55446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90"/>
              <a:r>
                <a:rPr lang="en-US" sz="1200" dirty="0">
                  <a:solidFill>
                    <a:prstClr val="black"/>
                  </a:solidFill>
                </a:rPr>
                <a:t>2016       2017       2018      2019       2020       2021       2022      2023       2024       2025</a:t>
              </a: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283200" y="6408000"/>
              <a:ext cx="5432400" cy="180000"/>
              <a:chOff x="3283200" y="6408000"/>
              <a:chExt cx="5432400" cy="1800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3283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830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37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91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461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0048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54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08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6320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8172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8715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6902896" y="6525345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latin typeface="Calibri"/>
              </a:rPr>
              <a:pPr/>
              <a:t>6</a:t>
            </a:fld>
            <a:endParaRPr lang="sv-SE" dirty="0">
              <a:latin typeface="Calibri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020981" y="1046598"/>
            <a:ext cx="5760219" cy="4912838"/>
            <a:chOff x="1979712" y="1417688"/>
            <a:chExt cx="5760219" cy="4912838"/>
          </a:xfrm>
        </p:grpSpPr>
        <p:sp>
          <p:nvSpPr>
            <p:cNvPr id="11" name="TextBox 10"/>
            <p:cNvSpPr txBox="1"/>
            <p:nvPr/>
          </p:nvSpPr>
          <p:spPr>
            <a:xfrm>
              <a:off x="1979712" y="3392902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90"/>
              <a:r>
                <a:rPr lang="en-US" sz="1400" dirty="0">
                  <a:solidFill>
                    <a:prstClr val="black"/>
                  </a:solidFill>
                </a:rPr>
                <a:t>West sector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79712" y="4701785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90"/>
              <a:r>
                <a:rPr lang="en-US" sz="1400" dirty="0">
                  <a:solidFill>
                    <a:prstClr val="black"/>
                  </a:solidFill>
                </a:rPr>
                <a:t>North sector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1720" y="5376419"/>
              <a:ext cx="720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90"/>
              <a:r>
                <a:rPr lang="en-US" sz="1400" dirty="0">
                  <a:solidFill>
                    <a:prstClr val="black"/>
                  </a:solidFill>
                </a:rPr>
                <a:t>East and South sectors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420488" y="1417688"/>
              <a:ext cx="4319443" cy="646331"/>
              <a:chOff x="3420488" y="1417688"/>
              <a:chExt cx="4319443" cy="646331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420488" y="1504205"/>
                <a:ext cx="7023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90"/>
                <a:r>
                  <a:rPr lang="en-US" sz="1200" dirty="0">
                    <a:solidFill>
                      <a:srgbClr val="1F497D">
                        <a:lumMod val="60000"/>
                        <a:lumOff val="40000"/>
                      </a:srgbClr>
                    </a:solidFill>
                  </a:rPr>
                  <a:t>Current  date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611402" y="1417688"/>
                <a:ext cx="6360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90"/>
                <a:r>
                  <a:rPr lang="en-US" sz="1200" dirty="0">
                    <a:solidFill>
                      <a:prstClr val="black"/>
                    </a:solidFill>
                  </a:rPr>
                  <a:t>Access to NSS areas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017187" y="1491376"/>
                <a:ext cx="722744" cy="461665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algn="ctr" defTabSz="914290"/>
                <a:r>
                  <a:rPr lang="en-US" sz="1200" dirty="0">
                    <a:solidFill>
                      <a:srgbClr val="008000"/>
                    </a:solidFill>
                  </a:rPr>
                  <a:t>Start User Program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336692" y="1455674"/>
                <a:ext cx="726833" cy="573661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algn="ctr" defTabSz="914290">
                  <a:lnSpc>
                    <a:spcPts val="1240"/>
                  </a:lnSpc>
                </a:pPr>
                <a:r>
                  <a:rPr lang="en-US" sz="1200" dirty="0">
                    <a:solidFill>
                      <a:srgbClr val="FF0000"/>
                    </a:solidFill>
                  </a:rPr>
                  <a:t>Ready for Beam on Target </a:t>
                </a: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116089" y="3503963"/>
            <a:ext cx="188932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1991" tIns="45715" rIns="71991" bIns="45715" rtlCol="0">
            <a:spAutoFit/>
          </a:bodyPr>
          <a:lstStyle/>
          <a:p>
            <a:pPr algn="ctr" defTabSz="914290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Provisionally aligned with Accelerator planning</a:t>
            </a:r>
          </a:p>
        </p:txBody>
      </p:sp>
      <p:cxnSp>
        <p:nvCxnSpPr>
          <p:cNvPr id="21" name="Straight Arrow Connector 20"/>
          <p:cNvCxnSpPr>
            <a:stCxn id="31" idx="2"/>
          </p:cNvCxnSpPr>
          <p:nvPr/>
        </p:nvCxnSpPr>
        <p:spPr>
          <a:xfrm flipH="1">
            <a:off x="6119823" y="1724563"/>
            <a:ext cx="473081" cy="27282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568184" y="2304000"/>
            <a:ext cx="4941986" cy="4498125"/>
            <a:chOff x="34190" y="-1689784"/>
            <a:chExt cx="4941987" cy="4498124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2503135" y="-1689784"/>
              <a:ext cx="0" cy="4032000"/>
            </a:xfrm>
            <a:prstGeom prst="straightConnector1">
              <a:avLst/>
            </a:prstGeom>
            <a:ln w="19050">
              <a:solidFill>
                <a:schemeClr val="accent2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4190" y="2358611"/>
              <a:ext cx="4941987" cy="449729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txBody>
            <a:bodyPr wrap="square" lIns="72000" tIns="36000" rIns="72000" bIns="36000" rtlCol="0">
              <a:spAutoFit/>
            </a:bodyPr>
            <a:lstStyle/>
            <a:p>
              <a:pPr algn="ctr" defTabSz="914290">
                <a:spcAft>
                  <a:spcPts val="300"/>
                </a:spcAft>
              </a:pPr>
              <a:r>
                <a:rPr lang="en-US" sz="1100" dirty="0">
                  <a:solidFill>
                    <a:schemeClr val="accent2"/>
                  </a:solidFill>
                </a:rPr>
                <a:t>Installation for most instruments begins in Q2/2019 with in-monolith optics</a:t>
              </a:r>
            </a:p>
            <a:p>
              <a:pPr algn="ctr" defTabSz="914290">
                <a:spcAft>
                  <a:spcPts val="300"/>
                </a:spcAft>
              </a:pPr>
              <a:r>
                <a:rPr lang="en-US" sz="1100" dirty="0">
                  <a:solidFill>
                    <a:schemeClr val="accent2"/>
                  </a:solidFill>
                </a:rPr>
                <a:t>Access to other “instrument construction areas” will be later (see top left panel) 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7990" y="4134207"/>
            <a:ext cx="1976900" cy="115415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3366FF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600" smtClean="0">
                <a:solidFill>
                  <a:srgbClr val="0000FF"/>
                </a:solidFill>
              </a:rPr>
              <a:t>ESS </a:t>
            </a:r>
            <a:r>
              <a:rPr lang="en-US" sz="1600" dirty="0" smtClean="0">
                <a:solidFill>
                  <a:srgbClr val="0000FF"/>
                </a:solidFill>
              </a:rPr>
              <a:t>internal working schedule:  </a:t>
            </a:r>
          </a:p>
          <a:p>
            <a:pPr algn="ctr">
              <a:spcBef>
                <a:spcPts val="6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still under discussion with the ERIC Council 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4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947750" y="476672"/>
            <a:ext cx="3801730" cy="10704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2019/2020: NSS </a:t>
            </a:r>
            <a:r>
              <a:rPr lang="sv-SE" dirty="0" err="1" smtClean="0"/>
              <a:t>Proposed</a:t>
            </a:r>
            <a:r>
              <a:rPr lang="sv-SE" dirty="0" smtClean="0"/>
              <a:t> Access Dates </a:t>
            </a:r>
            <a:r>
              <a:rPr lang="sv-SE" sz="1300" dirty="0"/>
              <a:t>(</a:t>
            </a:r>
            <a:r>
              <a:rPr lang="sv-SE" sz="1300" dirty="0" err="1"/>
              <a:t>Excludes</a:t>
            </a:r>
            <a:r>
              <a:rPr lang="sv-SE" sz="1300" dirty="0"/>
              <a:t> Full Access Dates) </a:t>
            </a:r>
            <a:endParaRPr lang="en-GB" sz="13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95" y="742280"/>
            <a:ext cx="6686456" cy="611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2599849" y="4321770"/>
            <a:ext cx="3732245" cy="920338"/>
          </a:xfrm>
          <a:custGeom>
            <a:avLst/>
            <a:gdLst>
              <a:gd name="connsiteX0" fmla="*/ 5219205 w 5225143"/>
              <a:gd name="connsiteY0" fmla="*/ 421574 h 1288473"/>
              <a:gd name="connsiteX1" fmla="*/ 2078182 w 5225143"/>
              <a:gd name="connsiteY1" fmla="*/ 427512 h 1288473"/>
              <a:gd name="connsiteX2" fmla="*/ 2066307 w 5225143"/>
              <a:gd name="connsiteY2" fmla="*/ 326571 h 1288473"/>
              <a:gd name="connsiteX3" fmla="*/ 1098468 w 5225143"/>
              <a:gd name="connsiteY3" fmla="*/ 326571 h 1288473"/>
              <a:gd name="connsiteX4" fmla="*/ 1092530 w 5225143"/>
              <a:gd name="connsiteY4" fmla="*/ 112816 h 1288473"/>
              <a:gd name="connsiteX5" fmla="*/ 754083 w 5225143"/>
              <a:gd name="connsiteY5" fmla="*/ 112816 h 1288473"/>
              <a:gd name="connsiteX6" fmla="*/ 694707 w 5225143"/>
              <a:gd name="connsiteY6" fmla="*/ 0 h 1288473"/>
              <a:gd name="connsiteX7" fmla="*/ 308758 w 5225143"/>
              <a:gd name="connsiteY7" fmla="*/ 190005 h 1288473"/>
              <a:gd name="connsiteX8" fmla="*/ 338447 w 5225143"/>
              <a:gd name="connsiteY8" fmla="*/ 255319 h 1288473"/>
              <a:gd name="connsiteX9" fmla="*/ 0 w 5225143"/>
              <a:gd name="connsiteY9" fmla="*/ 255319 h 1288473"/>
              <a:gd name="connsiteX10" fmla="*/ 0 w 5225143"/>
              <a:gd name="connsiteY10" fmla="*/ 427512 h 1288473"/>
              <a:gd name="connsiteX11" fmla="*/ 47501 w 5225143"/>
              <a:gd name="connsiteY11" fmla="*/ 427512 h 1288473"/>
              <a:gd name="connsiteX12" fmla="*/ 47501 w 5225143"/>
              <a:gd name="connsiteY12" fmla="*/ 1282535 h 1288473"/>
              <a:gd name="connsiteX13" fmla="*/ 1086592 w 5225143"/>
              <a:gd name="connsiteY13" fmla="*/ 1288473 h 1288473"/>
              <a:gd name="connsiteX14" fmla="*/ 1086592 w 5225143"/>
              <a:gd name="connsiteY14" fmla="*/ 1211283 h 1288473"/>
              <a:gd name="connsiteX15" fmla="*/ 2078182 w 5225143"/>
              <a:gd name="connsiteY15" fmla="*/ 1217221 h 1288473"/>
              <a:gd name="connsiteX16" fmla="*/ 2072244 w 5225143"/>
              <a:gd name="connsiteY16" fmla="*/ 1122218 h 1288473"/>
              <a:gd name="connsiteX17" fmla="*/ 5225143 w 5225143"/>
              <a:gd name="connsiteY17" fmla="*/ 1122218 h 1288473"/>
              <a:gd name="connsiteX18" fmla="*/ 5219205 w 5225143"/>
              <a:gd name="connsiteY18" fmla="*/ 421574 h 128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25143" h="1288473">
                <a:moveTo>
                  <a:pt x="5219205" y="421574"/>
                </a:moveTo>
                <a:lnTo>
                  <a:pt x="2078182" y="427512"/>
                </a:lnTo>
                <a:lnTo>
                  <a:pt x="2066307" y="326571"/>
                </a:lnTo>
                <a:lnTo>
                  <a:pt x="1098468" y="326571"/>
                </a:lnTo>
                <a:lnTo>
                  <a:pt x="1092530" y="112816"/>
                </a:lnTo>
                <a:lnTo>
                  <a:pt x="754083" y="112816"/>
                </a:lnTo>
                <a:lnTo>
                  <a:pt x="694707" y="0"/>
                </a:lnTo>
                <a:lnTo>
                  <a:pt x="308758" y="190005"/>
                </a:lnTo>
                <a:lnTo>
                  <a:pt x="338447" y="255319"/>
                </a:lnTo>
                <a:lnTo>
                  <a:pt x="0" y="255319"/>
                </a:lnTo>
                <a:lnTo>
                  <a:pt x="0" y="427512"/>
                </a:lnTo>
                <a:lnTo>
                  <a:pt x="47501" y="427512"/>
                </a:lnTo>
                <a:lnTo>
                  <a:pt x="47501" y="1282535"/>
                </a:lnTo>
                <a:lnTo>
                  <a:pt x="1086592" y="1288473"/>
                </a:lnTo>
                <a:lnTo>
                  <a:pt x="1086592" y="1211283"/>
                </a:lnTo>
                <a:lnTo>
                  <a:pt x="2078182" y="1217221"/>
                </a:lnTo>
                <a:lnTo>
                  <a:pt x="2072244" y="1122218"/>
                </a:lnTo>
                <a:lnTo>
                  <a:pt x="5225143" y="1122218"/>
                </a:lnTo>
                <a:cubicBezTo>
                  <a:pt x="5223164" y="892628"/>
                  <a:pt x="5221184" y="663039"/>
                  <a:pt x="5219205" y="421574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3" name="Freeform 42"/>
          <p:cNvSpPr/>
          <p:nvPr/>
        </p:nvSpPr>
        <p:spPr>
          <a:xfrm>
            <a:off x="3329080" y="1028458"/>
            <a:ext cx="906601" cy="760375"/>
          </a:xfrm>
          <a:custGeom>
            <a:avLst/>
            <a:gdLst>
              <a:gd name="connsiteX0" fmla="*/ 0 w 1269242"/>
              <a:gd name="connsiteY0" fmla="*/ 416257 h 1064525"/>
              <a:gd name="connsiteX1" fmla="*/ 320723 w 1269242"/>
              <a:gd name="connsiteY1" fmla="*/ 1064525 h 1064525"/>
              <a:gd name="connsiteX2" fmla="*/ 532263 w 1269242"/>
              <a:gd name="connsiteY2" fmla="*/ 962167 h 1064525"/>
              <a:gd name="connsiteX3" fmla="*/ 873457 w 1269242"/>
              <a:gd name="connsiteY3" fmla="*/ 832513 h 1064525"/>
              <a:gd name="connsiteX4" fmla="*/ 1269242 w 1269242"/>
              <a:gd name="connsiteY4" fmla="*/ 702860 h 1064525"/>
              <a:gd name="connsiteX5" fmla="*/ 1084997 w 1269242"/>
              <a:gd name="connsiteY5" fmla="*/ 0 h 1064525"/>
              <a:gd name="connsiteX6" fmla="*/ 784747 w 1269242"/>
              <a:gd name="connsiteY6" fmla="*/ 88710 h 1064525"/>
              <a:gd name="connsiteX7" fmla="*/ 477672 w 1269242"/>
              <a:gd name="connsiteY7" fmla="*/ 197892 h 1064525"/>
              <a:gd name="connsiteX8" fmla="*/ 129654 w 1269242"/>
              <a:gd name="connsiteY8" fmla="*/ 354842 h 1064525"/>
              <a:gd name="connsiteX9" fmla="*/ 0 w 1269242"/>
              <a:gd name="connsiteY9" fmla="*/ 416257 h 106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9242" h="1064525">
                <a:moveTo>
                  <a:pt x="0" y="416257"/>
                </a:moveTo>
                <a:lnTo>
                  <a:pt x="320723" y="1064525"/>
                </a:lnTo>
                <a:lnTo>
                  <a:pt x="532263" y="962167"/>
                </a:lnTo>
                <a:lnTo>
                  <a:pt x="873457" y="832513"/>
                </a:lnTo>
                <a:lnTo>
                  <a:pt x="1269242" y="702860"/>
                </a:lnTo>
                <a:lnTo>
                  <a:pt x="1084997" y="0"/>
                </a:lnTo>
                <a:lnTo>
                  <a:pt x="784747" y="88710"/>
                </a:lnTo>
                <a:lnTo>
                  <a:pt x="477672" y="197892"/>
                </a:lnTo>
                <a:lnTo>
                  <a:pt x="129654" y="354842"/>
                </a:lnTo>
                <a:lnTo>
                  <a:pt x="0" y="416257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4" name="Freeform 43"/>
          <p:cNvSpPr/>
          <p:nvPr/>
        </p:nvSpPr>
        <p:spPr>
          <a:xfrm>
            <a:off x="2320119" y="1320910"/>
            <a:ext cx="1233173" cy="1101569"/>
          </a:xfrm>
          <a:custGeom>
            <a:avLst/>
            <a:gdLst>
              <a:gd name="connsiteX0" fmla="*/ 1405720 w 1726442"/>
              <a:gd name="connsiteY0" fmla="*/ 0 h 1542197"/>
              <a:gd name="connsiteX1" fmla="*/ 934872 w 1726442"/>
              <a:gd name="connsiteY1" fmla="*/ 272955 h 1542197"/>
              <a:gd name="connsiteX2" fmla="*/ 627797 w 1726442"/>
              <a:gd name="connsiteY2" fmla="*/ 498143 h 1542197"/>
              <a:gd name="connsiteX3" fmla="*/ 286603 w 1726442"/>
              <a:gd name="connsiteY3" fmla="*/ 764274 h 1542197"/>
              <a:gd name="connsiteX4" fmla="*/ 0 w 1726442"/>
              <a:gd name="connsiteY4" fmla="*/ 1037229 h 1542197"/>
              <a:gd name="connsiteX5" fmla="*/ 504967 w 1726442"/>
              <a:gd name="connsiteY5" fmla="*/ 1542197 h 1542197"/>
              <a:gd name="connsiteX6" fmla="*/ 750627 w 1726442"/>
              <a:gd name="connsiteY6" fmla="*/ 1317009 h 1542197"/>
              <a:gd name="connsiteX7" fmla="*/ 1030406 w 1726442"/>
              <a:gd name="connsiteY7" fmla="*/ 1098644 h 1542197"/>
              <a:gd name="connsiteX8" fmla="*/ 1412543 w 1726442"/>
              <a:gd name="connsiteY8" fmla="*/ 839337 h 1542197"/>
              <a:gd name="connsiteX9" fmla="*/ 1726442 w 1726442"/>
              <a:gd name="connsiteY9" fmla="*/ 655092 h 1542197"/>
              <a:gd name="connsiteX10" fmla="*/ 1405720 w 1726442"/>
              <a:gd name="connsiteY10" fmla="*/ 0 h 154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6442" h="1542197">
                <a:moveTo>
                  <a:pt x="1405720" y="0"/>
                </a:moveTo>
                <a:lnTo>
                  <a:pt x="934872" y="272955"/>
                </a:lnTo>
                <a:lnTo>
                  <a:pt x="627797" y="498143"/>
                </a:lnTo>
                <a:lnTo>
                  <a:pt x="286603" y="764274"/>
                </a:lnTo>
                <a:lnTo>
                  <a:pt x="0" y="1037229"/>
                </a:lnTo>
                <a:lnTo>
                  <a:pt x="504967" y="1542197"/>
                </a:lnTo>
                <a:lnTo>
                  <a:pt x="750627" y="1317009"/>
                </a:lnTo>
                <a:lnTo>
                  <a:pt x="1030406" y="1098644"/>
                </a:lnTo>
                <a:lnTo>
                  <a:pt x="1412543" y="839337"/>
                </a:lnTo>
                <a:lnTo>
                  <a:pt x="1726442" y="655092"/>
                </a:lnTo>
                <a:lnTo>
                  <a:pt x="1405720" y="0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5" name="Freeform 44"/>
          <p:cNvSpPr/>
          <p:nvPr/>
        </p:nvSpPr>
        <p:spPr>
          <a:xfrm>
            <a:off x="1584117" y="2061787"/>
            <a:ext cx="1101569" cy="1262419"/>
          </a:xfrm>
          <a:custGeom>
            <a:avLst/>
            <a:gdLst>
              <a:gd name="connsiteX0" fmla="*/ 1030406 w 1542197"/>
              <a:gd name="connsiteY0" fmla="*/ 0 h 1767386"/>
              <a:gd name="connsiteX1" fmla="*/ 859809 w 1542197"/>
              <a:gd name="connsiteY1" fmla="*/ 191069 h 1767386"/>
              <a:gd name="connsiteX2" fmla="*/ 627797 w 1542197"/>
              <a:gd name="connsiteY2" fmla="*/ 464024 h 1767386"/>
              <a:gd name="connsiteX3" fmla="*/ 416257 w 1542197"/>
              <a:gd name="connsiteY3" fmla="*/ 730156 h 1767386"/>
              <a:gd name="connsiteX4" fmla="*/ 163773 w 1542197"/>
              <a:gd name="connsiteY4" fmla="*/ 1139589 h 1767386"/>
              <a:gd name="connsiteX5" fmla="*/ 0 w 1542197"/>
              <a:gd name="connsiteY5" fmla="*/ 1433015 h 1767386"/>
              <a:gd name="connsiteX6" fmla="*/ 661917 w 1542197"/>
              <a:gd name="connsiteY6" fmla="*/ 1767386 h 1767386"/>
              <a:gd name="connsiteX7" fmla="*/ 818866 w 1542197"/>
              <a:gd name="connsiteY7" fmla="*/ 1446663 h 1767386"/>
              <a:gd name="connsiteX8" fmla="*/ 1009935 w 1542197"/>
              <a:gd name="connsiteY8" fmla="*/ 1146412 h 1767386"/>
              <a:gd name="connsiteX9" fmla="*/ 1228299 w 1542197"/>
              <a:gd name="connsiteY9" fmla="*/ 873457 h 1767386"/>
              <a:gd name="connsiteX10" fmla="*/ 1371600 w 1542197"/>
              <a:gd name="connsiteY10" fmla="*/ 689212 h 1767386"/>
              <a:gd name="connsiteX11" fmla="*/ 1542197 w 1542197"/>
              <a:gd name="connsiteY11" fmla="*/ 511792 h 1767386"/>
              <a:gd name="connsiteX12" fmla="*/ 1030406 w 1542197"/>
              <a:gd name="connsiteY12" fmla="*/ 0 h 176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2197" h="1767386">
                <a:moveTo>
                  <a:pt x="1030406" y="0"/>
                </a:moveTo>
                <a:lnTo>
                  <a:pt x="859809" y="191069"/>
                </a:lnTo>
                <a:lnTo>
                  <a:pt x="627797" y="464024"/>
                </a:lnTo>
                <a:lnTo>
                  <a:pt x="416257" y="730156"/>
                </a:lnTo>
                <a:lnTo>
                  <a:pt x="163773" y="1139589"/>
                </a:lnTo>
                <a:lnTo>
                  <a:pt x="0" y="1433015"/>
                </a:lnTo>
                <a:lnTo>
                  <a:pt x="661917" y="1767386"/>
                </a:lnTo>
                <a:lnTo>
                  <a:pt x="818866" y="1446663"/>
                </a:lnTo>
                <a:lnTo>
                  <a:pt x="1009935" y="1146412"/>
                </a:lnTo>
                <a:lnTo>
                  <a:pt x="1228299" y="873457"/>
                </a:lnTo>
                <a:lnTo>
                  <a:pt x="1371600" y="689212"/>
                </a:lnTo>
                <a:lnTo>
                  <a:pt x="1542197" y="511792"/>
                </a:lnTo>
                <a:lnTo>
                  <a:pt x="1030406" y="0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7" name="Freeform 46"/>
          <p:cNvSpPr/>
          <p:nvPr/>
        </p:nvSpPr>
        <p:spPr>
          <a:xfrm>
            <a:off x="2070679" y="1596971"/>
            <a:ext cx="2153219" cy="1923541"/>
          </a:xfrm>
          <a:custGeom>
            <a:avLst/>
            <a:gdLst>
              <a:gd name="connsiteX0" fmla="*/ 0 w 3014506"/>
              <a:gd name="connsiteY0" fmla="*/ 2371411 h 2692958"/>
              <a:gd name="connsiteX1" fmla="*/ 145702 w 3014506"/>
              <a:gd name="connsiteY1" fmla="*/ 2080009 h 2692958"/>
              <a:gd name="connsiteX2" fmla="*/ 341644 w 3014506"/>
              <a:gd name="connsiteY2" fmla="*/ 1773534 h 2692958"/>
              <a:gd name="connsiteX3" fmla="*/ 527539 w 3014506"/>
              <a:gd name="connsiteY3" fmla="*/ 1547446 h 2692958"/>
              <a:gd name="connsiteX4" fmla="*/ 638071 w 3014506"/>
              <a:gd name="connsiteY4" fmla="*/ 1406769 h 2692958"/>
              <a:gd name="connsiteX5" fmla="*/ 869183 w 3014506"/>
              <a:gd name="connsiteY5" fmla="*/ 1160585 h 2692958"/>
              <a:gd name="connsiteX6" fmla="*/ 1100295 w 3014506"/>
              <a:gd name="connsiteY6" fmla="*/ 934497 h 2692958"/>
              <a:gd name="connsiteX7" fmla="*/ 1386673 w 3014506"/>
              <a:gd name="connsiteY7" fmla="*/ 703385 h 2692958"/>
              <a:gd name="connsiteX8" fmla="*/ 1783583 w 3014506"/>
              <a:gd name="connsiteY8" fmla="*/ 437104 h 2692958"/>
              <a:gd name="connsiteX9" fmla="*/ 2090058 w 3014506"/>
              <a:gd name="connsiteY9" fmla="*/ 266282 h 2692958"/>
              <a:gd name="connsiteX10" fmla="*/ 2286000 w 3014506"/>
              <a:gd name="connsiteY10" fmla="*/ 170822 h 2692958"/>
              <a:gd name="connsiteX11" fmla="*/ 2743200 w 3014506"/>
              <a:gd name="connsiteY11" fmla="*/ 0 h 2692958"/>
              <a:gd name="connsiteX12" fmla="*/ 3014506 w 3014506"/>
              <a:gd name="connsiteY12" fmla="*/ 743578 h 2692958"/>
              <a:gd name="connsiteX13" fmla="*/ 2441750 w 3014506"/>
              <a:gd name="connsiteY13" fmla="*/ 989763 h 2692958"/>
              <a:gd name="connsiteX14" fmla="*/ 1738365 w 3014506"/>
              <a:gd name="connsiteY14" fmla="*/ 1446963 h 2692958"/>
              <a:gd name="connsiteX15" fmla="*/ 1150537 w 3014506"/>
              <a:gd name="connsiteY15" fmla="*/ 2054888 h 2692958"/>
              <a:gd name="connsiteX16" fmla="*/ 718458 w 3014506"/>
              <a:gd name="connsiteY16" fmla="*/ 2692958 h 2692958"/>
              <a:gd name="connsiteX17" fmla="*/ 145702 w 3014506"/>
              <a:gd name="connsiteY17" fmla="*/ 2366387 h 2692958"/>
              <a:gd name="connsiteX18" fmla="*/ 100484 w 3014506"/>
              <a:gd name="connsiteY18" fmla="*/ 2431701 h 2692958"/>
              <a:gd name="connsiteX19" fmla="*/ 0 w 3014506"/>
              <a:gd name="connsiteY19" fmla="*/ 2371411 h 269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14506" h="2692958">
                <a:moveTo>
                  <a:pt x="0" y="2371411"/>
                </a:moveTo>
                <a:lnTo>
                  <a:pt x="145702" y="2080009"/>
                </a:lnTo>
                <a:lnTo>
                  <a:pt x="341644" y="1773534"/>
                </a:lnTo>
                <a:lnTo>
                  <a:pt x="527539" y="1547446"/>
                </a:lnTo>
                <a:lnTo>
                  <a:pt x="638071" y="1406769"/>
                </a:lnTo>
                <a:lnTo>
                  <a:pt x="869183" y="1160585"/>
                </a:lnTo>
                <a:lnTo>
                  <a:pt x="1100295" y="934497"/>
                </a:lnTo>
                <a:lnTo>
                  <a:pt x="1386673" y="703385"/>
                </a:lnTo>
                <a:lnTo>
                  <a:pt x="1783583" y="437104"/>
                </a:lnTo>
                <a:lnTo>
                  <a:pt x="2090058" y="266282"/>
                </a:lnTo>
                <a:lnTo>
                  <a:pt x="2286000" y="170822"/>
                </a:lnTo>
                <a:lnTo>
                  <a:pt x="2743200" y="0"/>
                </a:lnTo>
                <a:lnTo>
                  <a:pt x="3014506" y="743578"/>
                </a:lnTo>
                <a:lnTo>
                  <a:pt x="2441750" y="989763"/>
                </a:lnTo>
                <a:lnTo>
                  <a:pt x="1738365" y="1446963"/>
                </a:lnTo>
                <a:lnTo>
                  <a:pt x="1150537" y="2054888"/>
                </a:lnTo>
                <a:lnTo>
                  <a:pt x="718458" y="2692958"/>
                </a:lnTo>
                <a:lnTo>
                  <a:pt x="145702" y="2366387"/>
                </a:lnTo>
                <a:lnTo>
                  <a:pt x="100484" y="2431701"/>
                </a:lnTo>
                <a:lnTo>
                  <a:pt x="0" y="2371411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9" name="Freeform 48"/>
          <p:cNvSpPr/>
          <p:nvPr/>
        </p:nvSpPr>
        <p:spPr>
          <a:xfrm>
            <a:off x="2583864" y="2128097"/>
            <a:ext cx="1819469" cy="1661567"/>
          </a:xfrm>
          <a:custGeom>
            <a:avLst/>
            <a:gdLst>
              <a:gd name="connsiteX0" fmla="*/ 0 w 2547257"/>
              <a:gd name="connsiteY0" fmla="*/ 1944356 h 2326194"/>
              <a:gd name="connsiteX1" fmla="*/ 427055 w 2547257"/>
              <a:gd name="connsiteY1" fmla="*/ 1321359 h 2326194"/>
              <a:gd name="connsiteX2" fmla="*/ 1019907 w 2547257"/>
              <a:gd name="connsiteY2" fmla="*/ 703385 h 2326194"/>
              <a:gd name="connsiteX3" fmla="*/ 1738364 w 2547257"/>
              <a:gd name="connsiteY3" fmla="*/ 246185 h 2326194"/>
              <a:gd name="connsiteX4" fmla="*/ 2296048 w 2547257"/>
              <a:gd name="connsiteY4" fmla="*/ 0 h 2326194"/>
              <a:gd name="connsiteX5" fmla="*/ 2547257 w 2547257"/>
              <a:gd name="connsiteY5" fmla="*/ 713433 h 2326194"/>
              <a:gd name="connsiteX6" fmla="*/ 2090057 w 2547257"/>
              <a:gd name="connsiteY6" fmla="*/ 914400 h 2326194"/>
              <a:gd name="connsiteX7" fmla="*/ 1507252 w 2547257"/>
              <a:gd name="connsiteY7" fmla="*/ 1291213 h 2326194"/>
              <a:gd name="connsiteX8" fmla="*/ 1029956 w 2547257"/>
              <a:gd name="connsiteY8" fmla="*/ 1778559 h 2326194"/>
              <a:gd name="connsiteX9" fmla="*/ 648118 w 2547257"/>
              <a:gd name="connsiteY9" fmla="*/ 2326194 h 2326194"/>
              <a:gd name="connsiteX10" fmla="*/ 0 w 2547257"/>
              <a:gd name="connsiteY10" fmla="*/ 1944356 h 232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7257" h="2326194">
                <a:moveTo>
                  <a:pt x="0" y="1944356"/>
                </a:moveTo>
                <a:lnTo>
                  <a:pt x="427055" y="1321359"/>
                </a:lnTo>
                <a:lnTo>
                  <a:pt x="1019907" y="703385"/>
                </a:lnTo>
                <a:lnTo>
                  <a:pt x="1738364" y="246185"/>
                </a:lnTo>
                <a:lnTo>
                  <a:pt x="2296048" y="0"/>
                </a:lnTo>
                <a:lnTo>
                  <a:pt x="2547257" y="713433"/>
                </a:lnTo>
                <a:lnTo>
                  <a:pt x="2090057" y="914400"/>
                </a:lnTo>
                <a:lnTo>
                  <a:pt x="1507252" y="1291213"/>
                </a:lnTo>
                <a:lnTo>
                  <a:pt x="1029956" y="1778559"/>
                </a:lnTo>
                <a:lnTo>
                  <a:pt x="648118" y="2326194"/>
                </a:lnTo>
                <a:lnTo>
                  <a:pt x="0" y="1944356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57" name="Freeform 56"/>
          <p:cNvSpPr/>
          <p:nvPr/>
        </p:nvSpPr>
        <p:spPr>
          <a:xfrm>
            <a:off x="3556400" y="3150876"/>
            <a:ext cx="1324229" cy="800280"/>
          </a:xfrm>
          <a:custGeom>
            <a:avLst/>
            <a:gdLst>
              <a:gd name="connsiteX0" fmla="*/ 0 w 1853921"/>
              <a:gd name="connsiteY0" fmla="*/ 1115367 h 1120392"/>
              <a:gd name="connsiteX1" fmla="*/ 261257 w 1853921"/>
              <a:gd name="connsiteY1" fmla="*/ 813917 h 1120392"/>
              <a:gd name="connsiteX2" fmla="*/ 617974 w 1853921"/>
              <a:gd name="connsiteY2" fmla="*/ 452176 h 1120392"/>
              <a:gd name="connsiteX3" fmla="*/ 1065126 w 1853921"/>
              <a:gd name="connsiteY3" fmla="*/ 160774 h 1120392"/>
              <a:gd name="connsiteX4" fmla="*/ 1451987 w 1853921"/>
              <a:gd name="connsiteY4" fmla="*/ 0 h 1120392"/>
              <a:gd name="connsiteX5" fmla="*/ 1853921 w 1853921"/>
              <a:gd name="connsiteY5" fmla="*/ 1120392 h 1120392"/>
              <a:gd name="connsiteX6" fmla="*/ 0 w 1853921"/>
              <a:gd name="connsiteY6" fmla="*/ 1115367 h 112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921" h="1120392">
                <a:moveTo>
                  <a:pt x="0" y="1115367"/>
                </a:moveTo>
                <a:lnTo>
                  <a:pt x="261257" y="813917"/>
                </a:lnTo>
                <a:lnTo>
                  <a:pt x="617974" y="452176"/>
                </a:lnTo>
                <a:lnTo>
                  <a:pt x="1065126" y="160774"/>
                </a:lnTo>
                <a:lnTo>
                  <a:pt x="1451987" y="0"/>
                </a:lnTo>
                <a:lnTo>
                  <a:pt x="1853921" y="1120392"/>
                </a:lnTo>
                <a:lnTo>
                  <a:pt x="0" y="1115367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62" name="Freeform 61"/>
          <p:cNvSpPr/>
          <p:nvPr/>
        </p:nvSpPr>
        <p:spPr>
          <a:xfrm>
            <a:off x="3050393" y="2637692"/>
            <a:ext cx="1539551" cy="1334996"/>
          </a:xfrm>
          <a:custGeom>
            <a:avLst/>
            <a:gdLst>
              <a:gd name="connsiteX0" fmla="*/ 0 w 2155372"/>
              <a:gd name="connsiteY0" fmla="*/ 1612761 h 1868994"/>
              <a:gd name="connsiteX1" fmla="*/ 376814 w 2155372"/>
              <a:gd name="connsiteY1" fmla="*/ 1075174 h 1868994"/>
              <a:gd name="connsiteX2" fmla="*/ 849086 w 2155372"/>
              <a:gd name="connsiteY2" fmla="*/ 582805 h 1868994"/>
              <a:gd name="connsiteX3" fmla="*/ 1441939 w 2155372"/>
              <a:gd name="connsiteY3" fmla="*/ 205991 h 1868994"/>
              <a:gd name="connsiteX4" fmla="*/ 1904163 w 2155372"/>
              <a:gd name="connsiteY4" fmla="*/ 0 h 1868994"/>
              <a:gd name="connsiteX5" fmla="*/ 2155372 w 2155372"/>
              <a:gd name="connsiteY5" fmla="*/ 718457 h 1868994"/>
              <a:gd name="connsiteX6" fmla="*/ 1778559 w 2155372"/>
              <a:gd name="connsiteY6" fmla="*/ 874207 h 1868994"/>
              <a:gd name="connsiteX7" fmla="*/ 1336431 w 2155372"/>
              <a:gd name="connsiteY7" fmla="*/ 1160585 h 1868994"/>
              <a:gd name="connsiteX8" fmla="*/ 954594 w 2155372"/>
              <a:gd name="connsiteY8" fmla="*/ 1552471 h 1868994"/>
              <a:gd name="connsiteX9" fmla="*/ 708409 w 2155372"/>
              <a:gd name="connsiteY9" fmla="*/ 1833824 h 1868994"/>
              <a:gd name="connsiteX10" fmla="*/ 467249 w 2155372"/>
              <a:gd name="connsiteY10" fmla="*/ 1843873 h 1868994"/>
              <a:gd name="connsiteX11" fmla="*/ 462225 w 2155372"/>
              <a:gd name="connsiteY11" fmla="*/ 1868994 h 1868994"/>
              <a:gd name="connsiteX12" fmla="*/ 0 w 2155372"/>
              <a:gd name="connsiteY12" fmla="*/ 1612761 h 186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55372" h="1868994">
                <a:moveTo>
                  <a:pt x="0" y="1612761"/>
                </a:moveTo>
                <a:lnTo>
                  <a:pt x="376814" y="1075174"/>
                </a:lnTo>
                <a:lnTo>
                  <a:pt x="849086" y="582805"/>
                </a:lnTo>
                <a:lnTo>
                  <a:pt x="1441939" y="205991"/>
                </a:lnTo>
                <a:lnTo>
                  <a:pt x="1904163" y="0"/>
                </a:lnTo>
                <a:lnTo>
                  <a:pt x="2155372" y="718457"/>
                </a:lnTo>
                <a:lnTo>
                  <a:pt x="1778559" y="874207"/>
                </a:lnTo>
                <a:lnTo>
                  <a:pt x="1336431" y="1160585"/>
                </a:lnTo>
                <a:lnTo>
                  <a:pt x="954594" y="1552471"/>
                </a:lnTo>
                <a:lnTo>
                  <a:pt x="708409" y="1833824"/>
                </a:lnTo>
                <a:lnTo>
                  <a:pt x="467249" y="1843873"/>
                </a:lnTo>
                <a:lnTo>
                  <a:pt x="462225" y="1868994"/>
                </a:lnTo>
                <a:lnTo>
                  <a:pt x="0" y="161276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63" name="Freeform 62"/>
          <p:cNvSpPr/>
          <p:nvPr/>
        </p:nvSpPr>
        <p:spPr>
          <a:xfrm>
            <a:off x="3044215" y="2629610"/>
            <a:ext cx="1363081" cy="1164298"/>
          </a:xfrm>
          <a:custGeom>
            <a:avLst/>
            <a:gdLst>
              <a:gd name="connsiteX0" fmla="*/ 0 w 1908313"/>
              <a:gd name="connsiteY0" fmla="*/ 1630017 h 1630017"/>
              <a:gd name="connsiteX1" fmla="*/ 373711 w 1908313"/>
              <a:gd name="connsiteY1" fmla="*/ 1097280 h 1630017"/>
              <a:gd name="connsiteX2" fmla="*/ 866692 w 1908313"/>
              <a:gd name="connsiteY2" fmla="*/ 588396 h 1630017"/>
              <a:gd name="connsiteX3" fmla="*/ 1423284 w 1908313"/>
              <a:gd name="connsiteY3" fmla="*/ 230588 h 1630017"/>
              <a:gd name="connsiteX4" fmla="*/ 1908313 w 1908313"/>
              <a:gd name="connsiteY4" fmla="*/ 0 h 1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313" h="1630017">
                <a:moveTo>
                  <a:pt x="0" y="1630017"/>
                </a:moveTo>
                <a:lnTo>
                  <a:pt x="373711" y="1097280"/>
                </a:lnTo>
                <a:lnTo>
                  <a:pt x="866692" y="588396"/>
                </a:lnTo>
                <a:lnTo>
                  <a:pt x="1423284" y="230588"/>
                </a:lnTo>
                <a:lnTo>
                  <a:pt x="1908313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3348761" y="2836908"/>
            <a:ext cx="308606" cy="17587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700" dirty="0"/>
              <a:t>E02</a:t>
            </a:r>
            <a:endParaRPr lang="en-GB" sz="700" dirty="0"/>
          </a:p>
        </p:txBody>
      </p:sp>
      <p:sp>
        <p:nvSpPr>
          <p:cNvPr id="86" name="TextBox 85"/>
          <p:cNvSpPr txBox="1"/>
          <p:nvPr/>
        </p:nvSpPr>
        <p:spPr>
          <a:xfrm>
            <a:off x="1543072" y="2249758"/>
            <a:ext cx="308606" cy="1890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E03</a:t>
            </a:r>
            <a:endParaRPr lang="en-GB" dirty="0"/>
          </a:p>
        </p:txBody>
      </p:sp>
      <p:sp>
        <p:nvSpPr>
          <p:cNvPr id="87" name="TextBox 86"/>
          <p:cNvSpPr txBox="1"/>
          <p:nvPr/>
        </p:nvSpPr>
        <p:spPr>
          <a:xfrm>
            <a:off x="2704301" y="1323941"/>
            <a:ext cx="308606" cy="1890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E04</a:t>
            </a:r>
            <a:endParaRPr lang="en-GB" dirty="0"/>
          </a:p>
        </p:txBody>
      </p:sp>
      <p:sp>
        <p:nvSpPr>
          <p:cNvPr id="88" name="TextBox 87"/>
          <p:cNvSpPr txBox="1"/>
          <p:nvPr/>
        </p:nvSpPr>
        <p:spPr>
          <a:xfrm>
            <a:off x="3478674" y="975353"/>
            <a:ext cx="369179" cy="1890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E05</a:t>
            </a:r>
            <a:endParaRPr lang="en-GB" dirty="0"/>
          </a:p>
        </p:txBody>
      </p:sp>
      <p:sp>
        <p:nvSpPr>
          <p:cNvPr id="89" name="TextBox 88"/>
          <p:cNvSpPr txBox="1"/>
          <p:nvPr/>
        </p:nvSpPr>
        <p:spPr>
          <a:xfrm>
            <a:off x="2803063" y="1836488"/>
            <a:ext cx="308606" cy="17587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700" dirty="0"/>
              <a:t>E01</a:t>
            </a:r>
            <a:endParaRPr lang="en-GB" sz="700" dirty="0"/>
          </a:p>
        </p:txBody>
      </p:sp>
      <p:sp>
        <p:nvSpPr>
          <p:cNvPr id="90" name="TextBox 89"/>
          <p:cNvSpPr txBox="1"/>
          <p:nvPr/>
        </p:nvSpPr>
        <p:spPr>
          <a:xfrm>
            <a:off x="5789429" y="3775651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D05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819332" y="3864314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D04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654518" y="5383504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D06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619296" y="6704112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D07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599848" y="5537392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D08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3375985" y="3952787"/>
            <a:ext cx="2947626" cy="670108"/>
          </a:xfrm>
          <a:custGeom>
            <a:avLst/>
            <a:gdLst>
              <a:gd name="connsiteX0" fmla="*/ 0 w 4126676"/>
              <a:gd name="connsiteY0" fmla="*/ 5938 h 938151"/>
              <a:gd name="connsiteX1" fmla="*/ 4126676 w 4126676"/>
              <a:gd name="connsiteY1" fmla="*/ 0 h 938151"/>
              <a:gd name="connsiteX2" fmla="*/ 4126676 w 4126676"/>
              <a:gd name="connsiteY2" fmla="*/ 938151 h 938151"/>
              <a:gd name="connsiteX3" fmla="*/ 979715 w 4126676"/>
              <a:gd name="connsiteY3" fmla="*/ 938151 h 938151"/>
              <a:gd name="connsiteX4" fmla="*/ 979715 w 4126676"/>
              <a:gd name="connsiteY4" fmla="*/ 843148 h 938151"/>
              <a:gd name="connsiteX5" fmla="*/ 5938 w 4126676"/>
              <a:gd name="connsiteY5" fmla="*/ 837211 h 938151"/>
              <a:gd name="connsiteX6" fmla="*/ 0 w 4126676"/>
              <a:gd name="connsiteY6" fmla="*/ 5938 h 93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6676" h="938151">
                <a:moveTo>
                  <a:pt x="0" y="5938"/>
                </a:moveTo>
                <a:lnTo>
                  <a:pt x="4126676" y="0"/>
                </a:lnTo>
                <a:lnTo>
                  <a:pt x="4126676" y="938151"/>
                </a:lnTo>
                <a:lnTo>
                  <a:pt x="979715" y="938151"/>
                </a:lnTo>
                <a:lnTo>
                  <a:pt x="979715" y="843148"/>
                </a:lnTo>
                <a:lnTo>
                  <a:pt x="5938" y="837211"/>
                </a:lnTo>
                <a:cubicBezTo>
                  <a:pt x="3959" y="562099"/>
                  <a:pt x="1979" y="286988"/>
                  <a:pt x="0" y="5938"/>
                </a:cubicBezTo>
                <a:close/>
              </a:path>
            </a:pathLst>
          </a:custGeom>
          <a:solidFill>
            <a:srgbClr val="190AE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96" name="Rectangle 95"/>
          <p:cNvSpPr/>
          <p:nvPr/>
        </p:nvSpPr>
        <p:spPr>
          <a:xfrm>
            <a:off x="4484773" y="5117144"/>
            <a:ext cx="1834596" cy="1182857"/>
          </a:xfrm>
          <a:prstGeom prst="rect">
            <a:avLst/>
          </a:prstGeom>
          <a:solidFill>
            <a:srgbClr val="0094CA">
              <a:alpha val="3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484773" y="5117144"/>
            <a:ext cx="1013044" cy="497193"/>
          </a:xfrm>
          <a:prstGeom prst="rect">
            <a:avLst/>
          </a:prstGeom>
          <a:solidFill>
            <a:srgbClr val="D513AB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4464905" y="4144614"/>
            <a:ext cx="1013044" cy="485744"/>
          </a:xfrm>
          <a:prstGeom prst="rect">
            <a:avLst/>
          </a:prstGeom>
          <a:solidFill>
            <a:srgbClr val="D513AB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477951" y="4144615"/>
            <a:ext cx="397815" cy="478281"/>
          </a:xfrm>
          <a:prstGeom prst="rect">
            <a:avLst/>
          </a:prstGeom>
          <a:solidFill>
            <a:srgbClr val="FFC000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5497819" y="5117144"/>
            <a:ext cx="397815" cy="497193"/>
          </a:xfrm>
          <a:prstGeom prst="rect">
            <a:avLst/>
          </a:prstGeom>
          <a:solidFill>
            <a:srgbClr val="FFC000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grpSp>
        <p:nvGrpSpPr>
          <p:cNvPr id="104" name="Group 103"/>
          <p:cNvGrpSpPr/>
          <p:nvPr/>
        </p:nvGrpSpPr>
        <p:grpSpPr>
          <a:xfrm>
            <a:off x="2934956" y="2378095"/>
            <a:ext cx="577039" cy="301548"/>
            <a:chOff x="320442" y="7755081"/>
            <a:chExt cx="555276" cy="422165"/>
          </a:xfrm>
        </p:grpSpPr>
        <p:sp>
          <p:nvSpPr>
            <p:cNvPr id="105" name="Oval 104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20442" y="7755081"/>
              <a:ext cx="555276" cy="40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2b</a:t>
              </a:r>
              <a:endParaRPr lang="en-GB" sz="1300" b="1" dirty="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143298" y="5847544"/>
            <a:ext cx="257143" cy="292388"/>
            <a:chOff x="400278" y="7817246"/>
            <a:chExt cx="360000" cy="409343"/>
          </a:xfrm>
        </p:grpSpPr>
        <p:sp>
          <p:nvSpPr>
            <p:cNvPr id="108" name="Oval 107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7</a:t>
              </a:r>
              <a:endParaRPr lang="en-GB" sz="1300" b="1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796448" y="4076461"/>
            <a:ext cx="257143" cy="292388"/>
            <a:chOff x="400278" y="7817246"/>
            <a:chExt cx="360000" cy="409343"/>
          </a:xfrm>
        </p:grpSpPr>
        <p:sp>
          <p:nvSpPr>
            <p:cNvPr id="111" name="Oval 11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6</a:t>
              </a:r>
              <a:endParaRPr lang="en-GB" sz="1300" b="1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3925018" y="3340792"/>
            <a:ext cx="257143" cy="292388"/>
            <a:chOff x="400278" y="7817246"/>
            <a:chExt cx="360000" cy="409343"/>
          </a:xfrm>
        </p:grpSpPr>
        <p:sp>
          <p:nvSpPr>
            <p:cNvPr id="114" name="Oval 113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5</a:t>
              </a:r>
              <a:endParaRPr lang="en-GB" sz="1300" b="1" dirty="0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922048" y="5251586"/>
            <a:ext cx="257143" cy="292388"/>
            <a:chOff x="400278" y="7817246"/>
            <a:chExt cx="360000" cy="409343"/>
          </a:xfrm>
        </p:grpSpPr>
        <p:sp>
          <p:nvSpPr>
            <p:cNvPr id="117" name="Oval 116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4</a:t>
              </a:r>
              <a:endParaRPr lang="en-GB" sz="1300" b="1" dirty="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886154" y="4287828"/>
            <a:ext cx="257143" cy="292388"/>
            <a:chOff x="400278" y="7817246"/>
            <a:chExt cx="360000" cy="409343"/>
          </a:xfrm>
        </p:grpSpPr>
        <p:sp>
          <p:nvSpPr>
            <p:cNvPr id="120" name="Oval 119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3</a:t>
              </a:r>
              <a:endParaRPr lang="en-GB" sz="1300" b="1" dirty="0"/>
            </a:p>
          </p:txBody>
        </p:sp>
      </p:grpSp>
      <p:sp>
        <p:nvSpPr>
          <p:cNvPr id="18" name="Freeform 17"/>
          <p:cNvSpPr/>
          <p:nvPr/>
        </p:nvSpPr>
        <p:spPr>
          <a:xfrm>
            <a:off x="1579696" y="1025284"/>
            <a:ext cx="2658139" cy="2293595"/>
          </a:xfrm>
          <a:custGeom>
            <a:avLst/>
            <a:gdLst>
              <a:gd name="connsiteX0" fmla="*/ 669851 w 3721395"/>
              <a:gd name="connsiteY0" fmla="*/ 3211033 h 3211033"/>
              <a:gd name="connsiteX1" fmla="*/ 925033 w 3721395"/>
              <a:gd name="connsiteY1" fmla="*/ 2732568 h 3211033"/>
              <a:gd name="connsiteX2" fmla="*/ 1190847 w 3721395"/>
              <a:gd name="connsiteY2" fmla="*/ 2360428 h 3211033"/>
              <a:gd name="connsiteX3" fmla="*/ 1552354 w 3721395"/>
              <a:gd name="connsiteY3" fmla="*/ 1956391 h 3211033"/>
              <a:gd name="connsiteX4" fmla="*/ 1967023 w 3721395"/>
              <a:gd name="connsiteY4" fmla="*/ 1605517 h 3211033"/>
              <a:gd name="connsiteX5" fmla="*/ 2413591 w 3721395"/>
              <a:gd name="connsiteY5" fmla="*/ 1265275 h 3211033"/>
              <a:gd name="connsiteX6" fmla="*/ 2892056 w 3721395"/>
              <a:gd name="connsiteY6" fmla="*/ 1020726 h 3211033"/>
              <a:gd name="connsiteX7" fmla="*/ 3455581 w 3721395"/>
              <a:gd name="connsiteY7" fmla="*/ 786810 h 3211033"/>
              <a:gd name="connsiteX8" fmla="*/ 3721395 w 3721395"/>
              <a:gd name="connsiteY8" fmla="*/ 712382 h 3211033"/>
              <a:gd name="connsiteX9" fmla="*/ 3540642 w 3721395"/>
              <a:gd name="connsiteY9" fmla="*/ 0 h 3211033"/>
              <a:gd name="connsiteX10" fmla="*/ 2977116 w 3721395"/>
              <a:gd name="connsiteY10" fmla="*/ 170121 h 3211033"/>
              <a:gd name="connsiteX11" fmla="*/ 2339163 w 3721395"/>
              <a:gd name="connsiteY11" fmla="*/ 467833 h 3211033"/>
              <a:gd name="connsiteX12" fmla="*/ 1828800 w 3721395"/>
              <a:gd name="connsiteY12" fmla="*/ 776177 h 3211033"/>
              <a:gd name="connsiteX13" fmla="*/ 1318437 w 3721395"/>
              <a:gd name="connsiteY13" fmla="*/ 1169582 h 3211033"/>
              <a:gd name="connsiteX14" fmla="*/ 935665 w 3721395"/>
              <a:gd name="connsiteY14" fmla="*/ 1552354 h 3211033"/>
              <a:gd name="connsiteX15" fmla="*/ 584791 w 3721395"/>
              <a:gd name="connsiteY15" fmla="*/ 1977656 h 3211033"/>
              <a:gd name="connsiteX16" fmla="*/ 255181 w 3721395"/>
              <a:gd name="connsiteY16" fmla="*/ 2424224 h 3211033"/>
              <a:gd name="connsiteX17" fmla="*/ 0 w 3721395"/>
              <a:gd name="connsiteY17" fmla="*/ 2913321 h 3211033"/>
              <a:gd name="connsiteX18" fmla="*/ 669851 w 3721395"/>
              <a:gd name="connsiteY18" fmla="*/ 3211033 h 321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21395" h="3211033">
                <a:moveTo>
                  <a:pt x="669851" y="3211033"/>
                </a:moveTo>
                <a:lnTo>
                  <a:pt x="925033" y="2732568"/>
                </a:lnTo>
                <a:lnTo>
                  <a:pt x="1190847" y="2360428"/>
                </a:lnTo>
                <a:lnTo>
                  <a:pt x="1552354" y="1956391"/>
                </a:lnTo>
                <a:lnTo>
                  <a:pt x="1967023" y="1605517"/>
                </a:lnTo>
                <a:lnTo>
                  <a:pt x="2413591" y="1265275"/>
                </a:lnTo>
                <a:lnTo>
                  <a:pt x="2892056" y="1020726"/>
                </a:lnTo>
                <a:lnTo>
                  <a:pt x="3455581" y="786810"/>
                </a:lnTo>
                <a:lnTo>
                  <a:pt x="3721395" y="712382"/>
                </a:lnTo>
                <a:lnTo>
                  <a:pt x="3540642" y="0"/>
                </a:lnTo>
                <a:lnTo>
                  <a:pt x="2977116" y="170121"/>
                </a:lnTo>
                <a:lnTo>
                  <a:pt x="2339163" y="467833"/>
                </a:lnTo>
                <a:lnTo>
                  <a:pt x="1828800" y="776177"/>
                </a:lnTo>
                <a:lnTo>
                  <a:pt x="1318437" y="1169582"/>
                </a:lnTo>
                <a:lnTo>
                  <a:pt x="935665" y="1552354"/>
                </a:lnTo>
                <a:lnTo>
                  <a:pt x="584791" y="1977656"/>
                </a:lnTo>
                <a:lnTo>
                  <a:pt x="255181" y="2424224"/>
                </a:lnTo>
                <a:lnTo>
                  <a:pt x="0" y="2913321"/>
                </a:lnTo>
                <a:lnTo>
                  <a:pt x="669851" y="3211033"/>
                </a:lnTo>
                <a:close/>
              </a:path>
            </a:pathLst>
          </a:custGeom>
          <a:noFill/>
          <a:ln w="38100">
            <a:solidFill>
              <a:srgbClr val="190AE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grpSp>
        <p:nvGrpSpPr>
          <p:cNvPr id="122" name="Group 121"/>
          <p:cNvGrpSpPr/>
          <p:nvPr/>
        </p:nvGrpSpPr>
        <p:grpSpPr>
          <a:xfrm>
            <a:off x="2394150" y="2040189"/>
            <a:ext cx="482034" cy="292388"/>
            <a:chOff x="363172" y="7817246"/>
            <a:chExt cx="434212" cy="409341"/>
          </a:xfrm>
        </p:grpSpPr>
        <p:sp>
          <p:nvSpPr>
            <p:cNvPr id="123" name="Oval 122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63172" y="7817246"/>
              <a:ext cx="434212" cy="40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2a</a:t>
              </a:r>
              <a:endParaRPr lang="en-GB" sz="1300" b="1" dirty="0"/>
            </a:p>
          </p:txBody>
        </p:sp>
      </p:grpSp>
      <p:sp>
        <p:nvSpPr>
          <p:cNvPr id="19" name="Freeform 18"/>
          <p:cNvSpPr/>
          <p:nvPr/>
        </p:nvSpPr>
        <p:spPr>
          <a:xfrm>
            <a:off x="4063869" y="742280"/>
            <a:ext cx="3979614" cy="3004748"/>
          </a:xfrm>
          <a:custGeom>
            <a:avLst/>
            <a:gdLst>
              <a:gd name="connsiteX0" fmla="*/ 0 w 5571460"/>
              <a:gd name="connsiteY0" fmla="*/ 42530 h 4136065"/>
              <a:gd name="connsiteX1" fmla="*/ 1265274 w 5571460"/>
              <a:gd name="connsiteY1" fmla="*/ 4136065 h 4136065"/>
              <a:gd name="connsiteX2" fmla="*/ 5571460 w 5571460"/>
              <a:gd name="connsiteY2" fmla="*/ 4136065 h 4136065"/>
              <a:gd name="connsiteX3" fmla="*/ 5550195 w 5571460"/>
              <a:gd name="connsiteY3" fmla="*/ 0 h 4136065"/>
              <a:gd name="connsiteX4" fmla="*/ 0 w 5571460"/>
              <a:gd name="connsiteY4" fmla="*/ 42530 h 413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1460" h="4136065">
                <a:moveTo>
                  <a:pt x="0" y="42530"/>
                </a:moveTo>
                <a:lnTo>
                  <a:pt x="1265274" y="4136065"/>
                </a:lnTo>
                <a:lnTo>
                  <a:pt x="5571460" y="4136065"/>
                </a:lnTo>
                <a:lnTo>
                  <a:pt x="5550195" y="0"/>
                </a:lnTo>
                <a:lnTo>
                  <a:pt x="0" y="42530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03" name="Rectangle 202"/>
          <p:cNvSpPr/>
          <p:nvPr/>
        </p:nvSpPr>
        <p:spPr>
          <a:xfrm>
            <a:off x="5338494" y="973039"/>
            <a:ext cx="411474" cy="257171"/>
          </a:xfrm>
          <a:prstGeom prst="rect">
            <a:avLst/>
          </a:prstGeom>
          <a:solidFill>
            <a:srgbClr val="FFFF00"/>
          </a:solidFill>
          <a:ln w="31750">
            <a:solidFill>
              <a:srgbClr val="411B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04" name="Rectangle 203"/>
          <p:cNvSpPr/>
          <p:nvPr/>
        </p:nvSpPr>
        <p:spPr>
          <a:xfrm>
            <a:off x="5332779" y="1668603"/>
            <a:ext cx="411474" cy="257171"/>
          </a:xfrm>
          <a:prstGeom prst="rect">
            <a:avLst/>
          </a:prstGeom>
          <a:solidFill>
            <a:srgbClr val="D513AB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05" name="TextBox 204"/>
          <p:cNvSpPr txBox="1"/>
          <p:nvPr/>
        </p:nvSpPr>
        <p:spPr>
          <a:xfrm>
            <a:off x="5782032" y="980713"/>
            <a:ext cx="2651986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E01 – Full Access 27-Apr-19 (</a:t>
            </a:r>
            <a:r>
              <a:rPr lang="sv-SE" sz="1000" b="1" dirty="0" err="1">
                <a:solidFill>
                  <a:srgbClr val="FF0000"/>
                </a:solidFill>
              </a:rPr>
              <a:t>Level</a:t>
            </a:r>
            <a:r>
              <a:rPr lang="sv-SE" sz="1000" b="1" dirty="0">
                <a:solidFill>
                  <a:srgbClr val="FF0000"/>
                </a:solidFill>
              </a:rPr>
              <a:t> 1 MS)</a:t>
            </a: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5338494" y="1308663"/>
            <a:ext cx="411474" cy="257171"/>
          </a:xfrm>
          <a:prstGeom prst="rect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grpSp>
        <p:nvGrpSpPr>
          <p:cNvPr id="207" name="Group 206"/>
          <p:cNvGrpSpPr/>
          <p:nvPr/>
        </p:nvGrpSpPr>
        <p:grpSpPr>
          <a:xfrm>
            <a:off x="4963214" y="926174"/>
            <a:ext cx="449607" cy="292388"/>
            <a:chOff x="271990" y="7771652"/>
            <a:chExt cx="629451" cy="409341"/>
          </a:xfrm>
        </p:grpSpPr>
        <p:sp>
          <p:nvSpPr>
            <p:cNvPr id="208" name="Oval 207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271990" y="7771652"/>
              <a:ext cx="629451" cy="40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2a</a:t>
              </a:r>
              <a:endParaRPr lang="en-GB" sz="1300" b="1" dirty="0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4865741" y="1276108"/>
            <a:ext cx="579875" cy="292388"/>
            <a:chOff x="180808" y="7771652"/>
            <a:chExt cx="811826" cy="409341"/>
          </a:xfrm>
        </p:grpSpPr>
        <p:sp>
          <p:nvSpPr>
            <p:cNvPr id="211" name="Oval 21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180808" y="7771652"/>
              <a:ext cx="811826" cy="40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2b</a:t>
              </a:r>
              <a:endParaRPr lang="en-GB" sz="1300" b="1" dirty="0"/>
            </a:p>
          </p:txBody>
        </p:sp>
      </p:grpSp>
      <p:sp>
        <p:nvSpPr>
          <p:cNvPr id="213" name="TextBox 212"/>
          <p:cNvSpPr txBox="1"/>
          <p:nvPr/>
        </p:nvSpPr>
        <p:spPr>
          <a:xfrm>
            <a:off x="5789429" y="1327328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E02 Area 1 – Partial Access 27-Apr-19 (</a:t>
            </a:r>
            <a:r>
              <a:rPr lang="sv-SE" sz="1000" b="1" dirty="0" err="1">
                <a:solidFill>
                  <a:srgbClr val="FF0000"/>
                </a:solidFill>
              </a:rPr>
              <a:t>Level</a:t>
            </a:r>
            <a:r>
              <a:rPr lang="sv-SE" sz="1000" b="1" dirty="0">
                <a:solidFill>
                  <a:srgbClr val="FF0000"/>
                </a:solidFill>
              </a:rPr>
              <a:t> 1 MS)</a:t>
            </a:r>
            <a:endParaRPr lang="en-GB" sz="1000" b="1" dirty="0">
              <a:solidFill>
                <a:srgbClr val="FF0000"/>
              </a:solidFill>
            </a:endParaRPr>
          </a:p>
        </p:txBody>
      </p:sp>
      <p:grpSp>
        <p:nvGrpSpPr>
          <p:cNvPr id="214" name="Group 213"/>
          <p:cNvGrpSpPr/>
          <p:nvPr/>
        </p:nvGrpSpPr>
        <p:grpSpPr>
          <a:xfrm>
            <a:off x="5070876" y="1668590"/>
            <a:ext cx="257143" cy="292388"/>
            <a:chOff x="400278" y="7817246"/>
            <a:chExt cx="360000" cy="409343"/>
          </a:xfrm>
        </p:grpSpPr>
        <p:sp>
          <p:nvSpPr>
            <p:cNvPr id="215" name="Oval 214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3</a:t>
              </a:r>
              <a:endParaRPr lang="en-GB" sz="1300" b="1" dirty="0"/>
            </a:p>
          </p:txBody>
        </p:sp>
      </p:grpSp>
      <p:sp>
        <p:nvSpPr>
          <p:cNvPr id="217" name="TextBox 216"/>
          <p:cNvSpPr txBox="1"/>
          <p:nvPr/>
        </p:nvSpPr>
        <p:spPr>
          <a:xfrm>
            <a:off x="5776026" y="1702587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D03 Bunker – * </a:t>
            </a:r>
            <a:r>
              <a:rPr lang="sv-SE" sz="1000" b="1" dirty="0" err="1">
                <a:solidFill>
                  <a:srgbClr val="FF0000"/>
                </a:solidFill>
              </a:rPr>
              <a:t>Early</a:t>
            </a:r>
            <a:r>
              <a:rPr lang="sv-SE" sz="1000" b="1" dirty="0">
                <a:solidFill>
                  <a:srgbClr val="FF0000"/>
                </a:solidFill>
              </a:rPr>
              <a:t> Access 03-Jun-19 (</a:t>
            </a:r>
            <a:r>
              <a:rPr lang="sv-SE" sz="1000" b="1" dirty="0" err="1">
                <a:solidFill>
                  <a:srgbClr val="FF0000"/>
                </a:solidFill>
              </a:rPr>
              <a:t>Level</a:t>
            </a:r>
            <a:r>
              <a:rPr lang="sv-SE" sz="1000" b="1" dirty="0">
                <a:solidFill>
                  <a:srgbClr val="FF0000"/>
                </a:solidFill>
              </a:rPr>
              <a:t> 1 MS)</a:t>
            </a: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5337221" y="2003067"/>
            <a:ext cx="411474" cy="257171"/>
          </a:xfrm>
          <a:prstGeom prst="rect">
            <a:avLst/>
          </a:prstGeom>
          <a:solidFill>
            <a:srgbClr val="D513AB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19" name="TextBox 218"/>
          <p:cNvSpPr txBox="1"/>
          <p:nvPr/>
        </p:nvSpPr>
        <p:spPr>
          <a:xfrm>
            <a:off x="5782033" y="2031297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D01 Bunker – * </a:t>
            </a:r>
            <a:r>
              <a:rPr lang="sv-SE" sz="1000" b="1" dirty="0" err="1">
                <a:solidFill>
                  <a:srgbClr val="FF0000"/>
                </a:solidFill>
              </a:rPr>
              <a:t>Early</a:t>
            </a:r>
            <a:r>
              <a:rPr lang="sv-SE" sz="1000" b="1" dirty="0">
                <a:solidFill>
                  <a:srgbClr val="FF0000"/>
                </a:solidFill>
              </a:rPr>
              <a:t> Access 14-Aug-19 (</a:t>
            </a:r>
            <a:r>
              <a:rPr lang="sv-SE" sz="1000" b="1" dirty="0" err="1">
                <a:solidFill>
                  <a:srgbClr val="FF0000"/>
                </a:solidFill>
              </a:rPr>
              <a:t>Level</a:t>
            </a:r>
            <a:r>
              <a:rPr lang="sv-SE" sz="1000" b="1" dirty="0">
                <a:solidFill>
                  <a:srgbClr val="FF0000"/>
                </a:solidFill>
              </a:rPr>
              <a:t> 1 MS)</a:t>
            </a:r>
            <a:endParaRPr lang="en-GB" sz="1000" b="1" dirty="0">
              <a:solidFill>
                <a:srgbClr val="FF0000"/>
              </a:solidFill>
            </a:endParaRPr>
          </a:p>
        </p:txBody>
      </p:sp>
      <p:grpSp>
        <p:nvGrpSpPr>
          <p:cNvPr id="220" name="Group 219"/>
          <p:cNvGrpSpPr/>
          <p:nvPr/>
        </p:nvGrpSpPr>
        <p:grpSpPr>
          <a:xfrm>
            <a:off x="5075679" y="1999735"/>
            <a:ext cx="257143" cy="292388"/>
            <a:chOff x="400278" y="7817246"/>
            <a:chExt cx="360000" cy="409343"/>
          </a:xfrm>
        </p:grpSpPr>
        <p:sp>
          <p:nvSpPr>
            <p:cNvPr id="221" name="Oval 22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4</a:t>
              </a:r>
              <a:endParaRPr lang="en-GB" sz="1300" b="1" dirty="0"/>
            </a:p>
          </p:txBody>
        </p:sp>
      </p:grpSp>
      <p:sp>
        <p:nvSpPr>
          <p:cNvPr id="223" name="Rectangle 222"/>
          <p:cNvSpPr/>
          <p:nvPr/>
        </p:nvSpPr>
        <p:spPr>
          <a:xfrm>
            <a:off x="5339442" y="2329490"/>
            <a:ext cx="411474" cy="257171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24" name="TextBox 223"/>
          <p:cNvSpPr txBox="1"/>
          <p:nvPr/>
        </p:nvSpPr>
        <p:spPr>
          <a:xfrm>
            <a:off x="5782033" y="2348155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E02 Area 2 – Partial Access 15-Oct-19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grpSp>
        <p:nvGrpSpPr>
          <p:cNvPr id="225" name="Group 224"/>
          <p:cNvGrpSpPr/>
          <p:nvPr/>
        </p:nvGrpSpPr>
        <p:grpSpPr>
          <a:xfrm>
            <a:off x="5072854" y="2322839"/>
            <a:ext cx="257143" cy="292388"/>
            <a:chOff x="400278" y="7817246"/>
            <a:chExt cx="360000" cy="409343"/>
          </a:xfrm>
        </p:grpSpPr>
        <p:sp>
          <p:nvSpPr>
            <p:cNvPr id="226" name="Oval 225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5</a:t>
              </a:r>
              <a:endParaRPr lang="en-GB" sz="1300" b="1" dirty="0"/>
            </a:p>
          </p:txBody>
        </p:sp>
      </p:grpSp>
      <p:sp>
        <p:nvSpPr>
          <p:cNvPr id="228" name="Rectangle 227"/>
          <p:cNvSpPr/>
          <p:nvPr/>
        </p:nvSpPr>
        <p:spPr>
          <a:xfrm>
            <a:off x="5330024" y="2688848"/>
            <a:ext cx="411474" cy="257171"/>
          </a:xfrm>
          <a:prstGeom prst="rect">
            <a:avLst/>
          </a:prstGeom>
          <a:solidFill>
            <a:srgbClr val="190AE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29" name="TextBox 228"/>
          <p:cNvSpPr txBox="1"/>
          <p:nvPr/>
        </p:nvSpPr>
        <p:spPr>
          <a:xfrm>
            <a:off x="5789701" y="2701088"/>
            <a:ext cx="3551497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D03 Main Hall – Partial Access 01-Nov-19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grpSp>
        <p:nvGrpSpPr>
          <p:cNvPr id="230" name="Group 229"/>
          <p:cNvGrpSpPr/>
          <p:nvPr/>
        </p:nvGrpSpPr>
        <p:grpSpPr>
          <a:xfrm>
            <a:off x="5061711" y="2689134"/>
            <a:ext cx="257143" cy="292388"/>
            <a:chOff x="400278" y="7817246"/>
            <a:chExt cx="360000" cy="409343"/>
          </a:xfrm>
        </p:grpSpPr>
        <p:sp>
          <p:nvSpPr>
            <p:cNvPr id="231" name="Oval 23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6</a:t>
              </a:r>
              <a:endParaRPr lang="en-GB" sz="1300" b="1" dirty="0"/>
            </a:p>
          </p:txBody>
        </p:sp>
      </p:grpSp>
      <p:sp>
        <p:nvSpPr>
          <p:cNvPr id="233" name="Rectangle 232"/>
          <p:cNvSpPr/>
          <p:nvPr/>
        </p:nvSpPr>
        <p:spPr>
          <a:xfrm>
            <a:off x="5339442" y="3047203"/>
            <a:ext cx="411474" cy="257171"/>
          </a:xfrm>
          <a:prstGeom prst="rect">
            <a:avLst/>
          </a:prstGeom>
          <a:solidFill>
            <a:srgbClr val="0094CA">
              <a:alpha val="4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34" name="TextBox 233"/>
          <p:cNvSpPr txBox="1"/>
          <p:nvPr/>
        </p:nvSpPr>
        <p:spPr>
          <a:xfrm>
            <a:off x="5791634" y="3069486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D01 Main Hall </a:t>
            </a:r>
            <a:r>
              <a:rPr lang="sv-SE" sz="1000" b="1" dirty="0" err="1"/>
              <a:t>Ph</a:t>
            </a:r>
            <a:r>
              <a:rPr lang="sv-SE" sz="1000" b="1" dirty="0"/>
              <a:t> 1 – Partial Access 06-Jan-20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grpSp>
        <p:nvGrpSpPr>
          <p:cNvPr id="235" name="Group 234"/>
          <p:cNvGrpSpPr/>
          <p:nvPr/>
        </p:nvGrpSpPr>
        <p:grpSpPr>
          <a:xfrm>
            <a:off x="5071129" y="3047489"/>
            <a:ext cx="257143" cy="292388"/>
            <a:chOff x="400278" y="7817246"/>
            <a:chExt cx="360000" cy="409343"/>
          </a:xfrm>
        </p:grpSpPr>
        <p:sp>
          <p:nvSpPr>
            <p:cNvPr id="236" name="Oval 235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7</a:t>
              </a:r>
              <a:endParaRPr lang="en-GB" sz="1300" b="1" dirty="0"/>
            </a:p>
          </p:txBody>
        </p:sp>
      </p:grpSp>
      <p:sp>
        <p:nvSpPr>
          <p:cNvPr id="238" name="Rectangle 237"/>
          <p:cNvSpPr/>
          <p:nvPr/>
        </p:nvSpPr>
        <p:spPr>
          <a:xfrm>
            <a:off x="5337221" y="3429821"/>
            <a:ext cx="411474" cy="257171"/>
          </a:xfrm>
          <a:prstGeom prst="rect">
            <a:avLst/>
          </a:prstGeom>
          <a:solidFill>
            <a:srgbClr val="22E62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39" name="TextBox 238"/>
          <p:cNvSpPr txBox="1"/>
          <p:nvPr/>
        </p:nvSpPr>
        <p:spPr>
          <a:xfrm>
            <a:off x="5794280" y="3441096"/>
            <a:ext cx="3336342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D01 Main Hall </a:t>
            </a:r>
            <a:r>
              <a:rPr lang="sv-SE" sz="1000" b="1" dirty="0" err="1"/>
              <a:t>Ph</a:t>
            </a:r>
            <a:r>
              <a:rPr lang="sv-SE" sz="1000" b="1" dirty="0"/>
              <a:t> 2 – Partial Access 02-Mar-20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grpSp>
        <p:nvGrpSpPr>
          <p:cNvPr id="240" name="Group 239"/>
          <p:cNvGrpSpPr/>
          <p:nvPr/>
        </p:nvGrpSpPr>
        <p:grpSpPr>
          <a:xfrm>
            <a:off x="5065624" y="3426489"/>
            <a:ext cx="257143" cy="292388"/>
            <a:chOff x="400278" y="7817246"/>
            <a:chExt cx="360000" cy="409343"/>
          </a:xfrm>
        </p:grpSpPr>
        <p:sp>
          <p:nvSpPr>
            <p:cNvPr id="241" name="Oval 24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8</a:t>
              </a:r>
              <a:endParaRPr lang="en-GB" sz="1300" b="1" dirty="0"/>
            </a:p>
          </p:txBody>
        </p:sp>
      </p:grpSp>
      <p:sp>
        <p:nvSpPr>
          <p:cNvPr id="243" name="Freeform 242"/>
          <p:cNvSpPr/>
          <p:nvPr/>
        </p:nvSpPr>
        <p:spPr>
          <a:xfrm>
            <a:off x="5727579" y="4144615"/>
            <a:ext cx="1630687" cy="249309"/>
          </a:xfrm>
          <a:custGeom>
            <a:avLst/>
            <a:gdLst>
              <a:gd name="connsiteX0" fmla="*/ 636104 w 636104"/>
              <a:gd name="connsiteY0" fmla="*/ 0 h 79513"/>
              <a:gd name="connsiteX1" fmla="*/ 0 w 636104"/>
              <a:gd name="connsiteY1" fmla="*/ 79513 h 7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104" h="79513">
                <a:moveTo>
                  <a:pt x="636104" y="0"/>
                </a:moveTo>
                <a:lnTo>
                  <a:pt x="0" y="79513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44" name="TextBox 243"/>
          <p:cNvSpPr txBox="1"/>
          <p:nvPr/>
        </p:nvSpPr>
        <p:spPr>
          <a:xfrm>
            <a:off x="7349452" y="3889841"/>
            <a:ext cx="1131555" cy="83537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err="1" smtClean="0"/>
              <a:t>Additional</a:t>
            </a:r>
            <a:r>
              <a:rPr lang="sv-SE" dirty="0" smtClean="0"/>
              <a:t> Area </a:t>
            </a:r>
            <a:r>
              <a:rPr lang="sv-SE" dirty="0" err="1" smtClean="0"/>
              <a:t>Made</a:t>
            </a:r>
            <a:r>
              <a:rPr lang="sv-SE" dirty="0" smtClean="0"/>
              <a:t> </a:t>
            </a:r>
            <a:r>
              <a:rPr lang="sv-SE" dirty="0" err="1" smtClean="0"/>
              <a:t>Available</a:t>
            </a:r>
            <a:r>
              <a:rPr lang="sv-SE" dirty="0" smtClean="0"/>
              <a:t> for </a:t>
            </a:r>
            <a:r>
              <a:rPr lang="sv-SE" dirty="0" err="1" smtClean="0"/>
              <a:t>Storage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Blocks (D03) for NSS: 01-Sep-19</a:t>
            </a:r>
            <a:endParaRPr lang="en-GB" dirty="0"/>
          </a:p>
        </p:txBody>
      </p:sp>
      <p:sp>
        <p:nvSpPr>
          <p:cNvPr id="246" name="Freeform 245"/>
          <p:cNvSpPr/>
          <p:nvPr/>
        </p:nvSpPr>
        <p:spPr>
          <a:xfrm flipV="1">
            <a:off x="5727578" y="5383504"/>
            <a:ext cx="1650046" cy="472013"/>
          </a:xfrm>
          <a:custGeom>
            <a:avLst/>
            <a:gdLst>
              <a:gd name="connsiteX0" fmla="*/ 636104 w 636104"/>
              <a:gd name="connsiteY0" fmla="*/ 0 h 79513"/>
              <a:gd name="connsiteX1" fmla="*/ 0 w 636104"/>
              <a:gd name="connsiteY1" fmla="*/ 79513 h 7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104" h="79513">
                <a:moveTo>
                  <a:pt x="636104" y="0"/>
                </a:moveTo>
                <a:lnTo>
                  <a:pt x="0" y="79513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47" name="TextBox 246"/>
          <p:cNvSpPr txBox="1"/>
          <p:nvPr/>
        </p:nvSpPr>
        <p:spPr>
          <a:xfrm>
            <a:off x="7349452" y="5649699"/>
            <a:ext cx="1182989" cy="83537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err="1" smtClean="0"/>
              <a:t>Additional</a:t>
            </a:r>
            <a:r>
              <a:rPr lang="sv-SE" dirty="0" smtClean="0"/>
              <a:t> Area </a:t>
            </a:r>
            <a:r>
              <a:rPr lang="sv-SE" dirty="0" err="1" smtClean="0"/>
              <a:t>Made</a:t>
            </a:r>
            <a:r>
              <a:rPr lang="sv-SE" dirty="0" smtClean="0"/>
              <a:t> </a:t>
            </a:r>
            <a:r>
              <a:rPr lang="sv-SE" dirty="0" err="1" smtClean="0"/>
              <a:t>Available</a:t>
            </a:r>
            <a:r>
              <a:rPr lang="sv-SE" dirty="0" smtClean="0"/>
              <a:t> for </a:t>
            </a:r>
            <a:r>
              <a:rPr lang="sv-SE" dirty="0" err="1" smtClean="0"/>
              <a:t>Storage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Blocks (D01) for NSS: 01-Oct-19</a:t>
            </a:r>
            <a:endParaRPr lang="en-GB" dirty="0"/>
          </a:p>
        </p:txBody>
      </p:sp>
      <p:sp>
        <p:nvSpPr>
          <p:cNvPr id="248" name="TextBox 247"/>
          <p:cNvSpPr txBox="1"/>
          <p:nvPr/>
        </p:nvSpPr>
        <p:spPr>
          <a:xfrm>
            <a:off x="7358928" y="6155332"/>
            <a:ext cx="1173513" cy="52760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smtClean="0"/>
              <a:t>D01 </a:t>
            </a:r>
            <a:r>
              <a:rPr lang="sv-SE" dirty="0" err="1" smtClean="0"/>
              <a:t>Cranes</a:t>
            </a:r>
            <a:r>
              <a:rPr lang="sv-SE" dirty="0" smtClean="0"/>
              <a:t> </a:t>
            </a:r>
            <a:r>
              <a:rPr lang="sv-SE" dirty="0" err="1" smtClean="0"/>
              <a:t>Operational</a:t>
            </a:r>
            <a:r>
              <a:rPr lang="sv-SE" dirty="0" smtClean="0"/>
              <a:t>: 28-Oct-19</a:t>
            </a:r>
            <a:endParaRPr lang="en-GB" dirty="0"/>
          </a:p>
        </p:txBody>
      </p:sp>
      <p:sp>
        <p:nvSpPr>
          <p:cNvPr id="249" name="TextBox 248"/>
          <p:cNvSpPr txBox="1"/>
          <p:nvPr/>
        </p:nvSpPr>
        <p:spPr>
          <a:xfrm>
            <a:off x="7349451" y="4383754"/>
            <a:ext cx="1131555" cy="52760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smtClean="0"/>
              <a:t>D03 </a:t>
            </a:r>
            <a:r>
              <a:rPr lang="sv-SE" dirty="0" err="1" smtClean="0"/>
              <a:t>Cranes</a:t>
            </a:r>
            <a:r>
              <a:rPr lang="sv-SE" dirty="0" smtClean="0"/>
              <a:t> </a:t>
            </a:r>
            <a:r>
              <a:rPr lang="sv-SE" dirty="0" err="1" smtClean="0"/>
              <a:t>Operational</a:t>
            </a:r>
            <a:r>
              <a:rPr lang="sv-SE" dirty="0" smtClean="0"/>
              <a:t>: 13-Aug-19</a:t>
            </a:r>
            <a:endParaRPr lang="en-GB" dirty="0"/>
          </a:p>
        </p:txBody>
      </p:sp>
      <p:sp>
        <p:nvSpPr>
          <p:cNvPr id="22" name="AutoShape 2" descr="Image result for draft"/>
          <p:cNvSpPr>
            <a:spLocks noChangeAspect="1" noChangeArrowheads="1"/>
          </p:cNvSpPr>
          <p:nvPr/>
        </p:nvSpPr>
        <p:spPr bwMode="auto">
          <a:xfrm>
            <a:off x="0" y="-103188"/>
            <a:ext cx="217714" cy="21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5298" tIns="32649" rIns="65298" bIns="32649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5" name="TextBox 124"/>
          <p:cNvSpPr txBox="1"/>
          <p:nvPr/>
        </p:nvSpPr>
        <p:spPr>
          <a:xfrm>
            <a:off x="1412064" y="3382829"/>
            <a:ext cx="1149680" cy="52760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err="1" smtClean="0"/>
              <a:t>Exact</a:t>
            </a:r>
            <a:r>
              <a:rPr lang="sv-SE" dirty="0" smtClean="0"/>
              <a:t> </a:t>
            </a:r>
            <a:r>
              <a:rPr lang="sv-SE" dirty="0" err="1" smtClean="0"/>
              <a:t>Location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Final De-</a:t>
            </a:r>
            <a:r>
              <a:rPr lang="sv-SE" dirty="0" err="1" smtClean="0"/>
              <a:t>Lineation</a:t>
            </a:r>
            <a:r>
              <a:rPr lang="sv-SE" dirty="0" smtClean="0"/>
              <a:t> Point TBC</a:t>
            </a:r>
            <a:endParaRPr lang="en-GB" dirty="0"/>
          </a:p>
        </p:txBody>
      </p:sp>
      <p:sp>
        <p:nvSpPr>
          <p:cNvPr id="5" name="Freeform 4"/>
          <p:cNvSpPr/>
          <p:nvPr/>
        </p:nvSpPr>
        <p:spPr>
          <a:xfrm>
            <a:off x="2567005" y="3539123"/>
            <a:ext cx="554411" cy="113920"/>
          </a:xfrm>
          <a:custGeom>
            <a:avLst/>
            <a:gdLst>
              <a:gd name="connsiteX0" fmla="*/ 0 w 776176"/>
              <a:gd name="connsiteY0" fmla="*/ 0 h 159488"/>
              <a:gd name="connsiteX1" fmla="*/ 520995 w 776176"/>
              <a:gd name="connsiteY1" fmla="*/ 0 h 159488"/>
              <a:gd name="connsiteX2" fmla="*/ 776176 w 776176"/>
              <a:gd name="connsiteY2" fmla="*/ 159488 h 15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6176" h="159488">
                <a:moveTo>
                  <a:pt x="0" y="0"/>
                </a:moveTo>
                <a:lnTo>
                  <a:pt x="520995" y="0"/>
                </a:lnTo>
                <a:lnTo>
                  <a:pt x="776176" y="159488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3373905" y="5124968"/>
            <a:ext cx="1113949" cy="1182068"/>
          </a:xfrm>
          <a:custGeom>
            <a:avLst/>
            <a:gdLst>
              <a:gd name="connsiteX0" fmla="*/ 1548309 w 1559529"/>
              <a:gd name="connsiteY0" fmla="*/ 0 h 1654895"/>
              <a:gd name="connsiteX1" fmla="*/ 987328 w 1559529"/>
              <a:gd name="connsiteY1" fmla="*/ 0 h 1654895"/>
              <a:gd name="connsiteX2" fmla="*/ 992937 w 1559529"/>
              <a:gd name="connsiteY2" fmla="*/ 95366 h 1654895"/>
              <a:gd name="connsiteX3" fmla="*/ 11220 w 1559529"/>
              <a:gd name="connsiteY3" fmla="*/ 89757 h 1654895"/>
              <a:gd name="connsiteX4" fmla="*/ 0 w 1559529"/>
              <a:gd name="connsiteY4" fmla="*/ 1649285 h 1654895"/>
              <a:gd name="connsiteX5" fmla="*/ 1559529 w 1559529"/>
              <a:gd name="connsiteY5" fmla="*/ 1654895 h 1654895"/>
              <a:gd name="connsiteX6" fmla="*/ 1548309 w 1559529"/>
              <a:gd name="connsiteY6" fmla="*/ 0 h 165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9529" h="1654895">
                <a:moveTo>
                  <a:pt x="1548309" y="0"/>
                </a:moveTo>
                <a:lnTo>
                  <a:pt x="987328" y="0"/>
                </a:lnTo>
                <a:lnTo>
                  <a:pt x="992937" y="95366"/>
                </a:lnTo>
                <a:lnTo>
                  <a:pt x="11220" y="89757"/>
                </a:lnTo>
                <a:lnTo>
                  <a:pt x="0" y="1649285"/>
                </a:lnTo>
                <a:lnTo>
                  <a:pt x="1559529" y="1654895"/>
                </a:lnTo>
                <a:lnTo>
                  <a:pt x="1548309" y="0"/>
                </a:lnTo>
                <a:close/>
              </a:path>
            </a:pathLst>
          </a:custGeom>
          <a:solidFill>
            <a:srgbClr val="22E622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26" name="Freeform 125"/>
          <p:cNvSpPr/>
          <p:nvPr/>
        </p:nvSpPr>
        <p:spPr>
          <a:xfrm>
            <a:off x="4479095" y="5128591"/>
            <a:ext cx="5679" cy="1187016"/>
          </a:xfrm>
          <a:custGeom>
            <a:avLst/>
            <a:gdLst>
              <a:gd name="connsiteX0" fmla="*/ 0 w 7951"/>
              <a:gd name="connsiteY0" fmla="*/ 0 h 1661822"/>
              <a:gd name="connsiteX1" fmla="*/ 7951 w 7951"/>
              <a:gd name="connsiteY1" fmla="*/ 1661822 h 166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51" h="1661822">
                <a:moveTo>
                  <a:pt x="0" y="0"/>
                </a:moveTo>
                <a:cubicBezTo>
                  <a:pt x="2650" y="553941"/>
                  <a:pt x="5301" y="1107881"/>
                  <a:pt x="7951" y="166182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2909090" y="5501627"/>
            <a:ext cx="464814" cy="773354"/>
          </a:xfrm>
          <a:custGeom>
            <a:avLst/>
            <a:gdLst>
              <a:gd name="connsiteX0" fmla="*/ 650739 w 650739"/>
              <a:gd name="connsiteY0" fmla="*/ 0 h 1082695"/>
              <a:gd name="connsiteX1" fmla="*/ 650739 w 650739"/>
              <a:gd name="connsiteY1" fmla="*/ 1004157 h 1082695"/>
              <a:gd name="connsiteX2" fmla="*/ 190734 w 650739"/>
              <a:gd name="connsiteY2" fmla="*/ 1082695 h 1082695"/>
              <a:gd name="connsiteX3" fmla="*/ 0 w 650739"/>
              <a:gd name="connsiteY3" fmla="*/ 151465 h 1082695"/>
              <a:gd name="connsiteX4" fmla="*/ 650739 w 650739"/>
              <a:gd name="connsiteY4" fmla="*/ 0 h 108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739" h="1082695">
                <a:moveTo>
                  <a:pt x="650739" y="0"/>
                </a:moveTo>
                <a:lnTo>
                  <a:pt x="650739" y="1004157"/>
                </a:lnTo>
                <a:lnTo>
                  <a:pt x="190734" y="1082695"/>
                </a:lnTo>
                <a:lnTo>
                  <a:pt x="0" y="151465"/>
                </a:lnTo>
                <a:lnTo>
                  <a:pt x="650739" y="0"/>
                </a:lnTo>
                <a:close/>
              </a:path>
            </a:pathLst>
          </a:custGeom>
          <a:solidFill>
            <a:srgbClr val="C000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grpSp>
        <p:nvGrpSpPr>
          <p:cNvPr id="127" name="Group 126"/>
          <p:cNvGrpSpPr/>
          <p:nvPr/>
        </p:nvGrpSpPr>
        <p:grpSpPr>
          <a:xfrm>
            <a:off x="3822151" y="5614324"/>
            <a:ext cx="257143" cy="292388"/>
            <a:chOff x="400278" y="7817246"/>
            <a:chExt cx="360000" cy="409343"/>
          </a:xfrm>
        </p:grpSpPr>
        <p:sp>
          <p:nvSpPr>
            <p:cNvPr id="128" name="Oval 127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8</a:t>
              </a:r>
              <a:endParaRPr lang="en-GB" sz="1300" b="1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053658" y="5739562"/>
            <a:ext cx="257143" cy="292388"/>
            <a:chOff x="400278" y="7817246"/>
            <a:chExt cx="360000" cy="409343"/>
          </a:xfrm>
        </p:grpSpPr>
        <p:sp>
          <p:nvSpPr>
            <p:cNvPr id="131" name="Oval 13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1</a:t>
              </a:r>
              <a:endParaRPr lang="en-GB" sz="1300" b="1" dirty="0"/>
            </a:p>
          </p:txBody>
        </p:sp>
      </p:grpSp>
      <p:sp>
        <p:nvSpPr>
          <p:cNvPr id="138" name="Rectangle 137"/>
          <p:cNvSpPr/>
          <p:nvPr/>
        </p:nvSpPr>
        <p:spPr>
          <a:xfrm>
            <a:off x="5337975" y="613694"/>
            <a:ext cx="411474" cy="257171"/>
          </a:xfrm>
          <a:prstGeom prst="rect">
            <a:avLst/>
          </a:prstGeom>
          <a:solidFill>
            <a:srgbClr val="C000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298" tIns="32649" rIns="65298" bIns="326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grpSp>
        <p:nvGrpSpPr>
          <p:cNvPr id="139" name="Group 138"/>
          <p:cNvGrpSpPr/>
          <p:nvPr/>
        </p:nvGrpSpPr>
        <p:grpSpPr>
          <a:xfrm>
            <a:off x="5038901" y="613681"/>
            <a:ext cx="310151" cy="292388"/>
            <a:chOff x="363172" y="7817246"/>
            <a:chExt cx="434212" cy="409343"/>
          </a:xfrm>
        </p:grpSpPr>
        <p:sp>
          <p:nvSpPr>
            <p:cNvPr id="140" name="Oval 139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63172" y="7817246"/>
              <a:ext cx="43421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1</a:t>
              </a:r>
              <a:endParaRPr lang="en-GB" sz="1300" b="1" dirty="0"/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5788909" y="632359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D08 RML Lab – </a:t>
            </a:r>
            <a:r>
              <a:rPr lang="sv-SE" sz="1000" b="1" dirty="0" err="1"/>
              <a:t>Early</a:t>
            </a:r>
            <a:r>
              <a:rPr lang="sv-SE" sz="1000" b="1" dirty="0"/>
              <a:t> Access 10-Jan-19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sp>
        <p:nvSpPr>
          <p:cNvPr id="4" name="Rectangle 3"/>
          <p:cNvSpPr/>
          <p:nvPr/>
        </p:nvSpPr>
        <p:spPr>
          <a:xfrm>
            <a:off x="5794282" y="5902516"/>
            <a:ext cx="525089" cy="395713"/>
          </a:xfrm>
          <a:prstGeom prst="rect">
            <a:avLst/>
          </a:prstGeom>
          <a:pattFill prst="wdDnDiag">
            <a:fgClr>
              <a:srgbClr val="FFC000"/>
            </a:fgClr>
            <a:bgClr>
              <a:schemeClr val="bg1"/>
            </a:bgClr>
          </a:patt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33" name="TextBox 132"/>
          <p:cNvSpPr txBox="1"/>
          <p:nvPr/>
        </p:nvSpPr>
        <p:spPr>
          <a:xfrm>
            <a:off x="6097144" y="6310467"/>
            <a:ext cx="1199021" cy="52760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smtClean="0"/>
              <a:t>Area Under Review for </a:t>
            </a:r>
            <a:r>
              <a:rPr lang="sv-SE" dirty="0" err="1" smtClean="0"/>
              <a:t>Possibilities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Early</a:t>
            </a:r>
            <a:r>
              <a:rPr lang="sv-SE" dirty="0" smtClean="0"/>
              <a:t> Access for NSS</a:t>
            </a:r>
            <a:endParaRPr lang="en-GB" dirty="0"/>
          </a:p>
        </p:txBody>
      </p:sp>
      <p:sp>
        <p:nvSpPr>
          <p:cNvPr id="6" name="Freeform 5"/>
          <p:cNvSpPr/>
          <p:nvPr/>
        </p:nvSpPr>
        <p:spPr>
          <a:xfrm>
            <a:off x="6150430" y="6007191"/>
            <a:ext cx="504089" cy="308417"/>
          </a:xfrm>
          <a:custGeom>
            <a:avLst/>
            <a:gdLst>
              <a:gd name="connsiteX0" fmla="*/ 882650 w 882650"/>
              <a:gd name="connsiteY0" fmla="*/ 419100 h 419100"/>
              <a:gd name="connsiteX1" fmla="*/ 882650 w 882650"/>
              <a:gd name="connsiteY1" fmla="*/ 0 h 419100"/>
              <a:gd name="connsiteX2" fmla="*/ 0 w 88265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650" h="419100">
                <a:moveTo>
                  <a:pt x="882650" y="419100"/>
                </a:moveTo>
                <a:lnTo>
                  <a:pt x="88265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04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NSS Floor </a:t>
            </a:r>
            <a:r>
              <a:rPr lang="en-US" sz="3200" dirty="0"/>
              <a:t>loading </a:t>
            </a:r>
            <a:r>
              <a:rPr lang="en-US" sz="3200" dirty="0" smtClean="0"/>
              <a:t>limits: </a:t>
            </a:r>
            <a:br>
              <a:rPr lang="en-US" sz="3200" dirty="0" smtClean="0"/>
            </a:br>
            <a:r>
              <a:rPr lang="en-US" sz="2400" dirty="0" smtClean="0"/>
              <a:t>Reduced in D01 &amp; D03 in February 17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8</a:t>
            </a:fld>
            <a:endParaRPr lang="sv-SE" dirty="0"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1208" y="1544189"/>
            <a:ext cx="469459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000" dirty="0" smtClean="0"/>
              <a:t>Under the bunker (D02 &amp; inner parts of D01 &amp; D03</a:t>
            </a:r>
            <a:r>
              <a:rPr lang="en-US" sz="1000" dirty="0"/>
              <a:t>); </a:t>
            </a:r>
            <a:r>
              <a:rPr lang="en-US" sz="1000" dirty="0" smtClean="0"/>
              <a:t>	</a:t>
            </a:r>
            <a:r>
              <a:rPr lang="en-US" sz="1000" b="1" dirty="0" smtClean="0"/>
              <a:t>30 </a:t>
            </a:r>
            <a:r>
              <a:rPr lang="en-US" sz="1000" b="1" dirty="0"/>
              <a:t>t/m</a:t>
            </a:r>
            <a:r>
              <a:rPr lang="en-US" sz="1000" b="1" baseline="30000" dirty="0"/>
              <a:t>2</a:t>
            </a:r>
            <a:r>
              <a:rPr lang="en-US" sz="1000" b="1" dirty="0"/>
              <a:t>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000" dirty="0" smtClean="0"/>
              <a:t>In the rest of D01 &amp; D03 </a:t>
            </a:r>
          </a:p>
          <a:p>
            <a:pPr marL="719138" lvl="3" indent="-355600">
              <a:spcBef>
                <a:spcPts val="600"/>
              </a:spcBef>
              <a:buFont typeface="+mj-lt"/>
              <a:buAutoNum type="alphaLcParenR"/>
            </a:pPr>
            <a:r>
              <a:rPr lang="en-US" sz="1000" dirty="0" smtClean="0"/>
              <a:t>In general (under guides &amp; instrument </a:t>
            </a:r>
            <a:r>
              <a:rPr lang="en-US" sz="1000" dirty="0"/>
              <a:t>caves</a:t>
            </a:r>
            <a:r>
              <a:rPr lang="en-US" sz="1000" dirty="0" smtClean="0"/>
              <a:t>); 		</a:t>
            </a:r>
            <a:r>
              <a:rPr lang="en-US" sz="1000" b="1" dirty="0" smtClean="0"/>
              <a:t>14 </a:t>
            </a:r>
            <a:r>
              <a:rPr lang="en-US" sz="1000" b="1" dirty="0"/>
              <a:t>t/m</a:t>
            </a:r>
            <a:r>
              <a:rPr lang="en-US" sz="1000" b="1" baseline="30000" dirty="0"/>
              <a:t>2</a:t>
            </a:r>
            <a:r>
              <a:rPr lang="en-US" sz="1000" b="1" dirty="0"/>
              <a:t> </a:t>
            </a:r>
            <a:endParaRPr lang="en-US" sz="1000" b="1" dirty="0" smtClean="0"/>
          </a:p>
          <a:p>
            <a:pPr marL="719138" lvl="3" indent="-355600">
              <a:spcBef>
                <a:spcPts val="600"/>
              </a:spcBef>
              <a:buFont typeface="+mj-lt"/>
              <a:buAutoNum type="alphaLcParenR"/>
            </a:pPr>
            <a:r>
              <a:rPr lang="en-US" sz="1000" dirty="0" smtClean="0"/>
              <a:t>Around perimeter (3 </a:t>
            </a:r>
            <a:r>
              <a:rPr lang="en-US" sz="1000" dirty="0" err="1" smtClean="0"/>
              <a:t>metres</a:t>
            </a:r>
            <a:r>
              <a:rPr lang="en-US" sz="1000" dirty="0" smtClean="0"/>
              <a:t> from wall); 		</a:t>
            </a:r>
            <a:r>
              <a:rPr lang="en-US" sz="1000" b="1" dirty="0" smtClean="0"/>
              <a:t>10 t/m</a:t>
            </a:r>
            <a:r>
              <a:rPr lang="en-US" sz="1000" b="1" baseline="30000" dirty="0" smtClean="0"/>
              <a:t>2</a:t>
            </a:r>
          </a:p>
          <a:p>
            <a:pPr marL="719138" lvl="3" indent="-355600">
              <a:spcBef>
                <a:spcPts val="600"/>
              </a:spcBef>
              <a:buFont typeface="+mj-lt"/>
              <a:buAutoNum type="alphaLcParenR"/>
            </a:pPr>
            <a:r>
              <a:rPr lang="en-US" sz="1000" dirty="0" smtClean="0"/>
              <a:t>Staging areas (near truck access doors); 		</a:t>
            </a:r>
            <a:r>
              <a:rPr lang="en-US" sz="1000" b="1" dirty="0" smtClean="0"/>
              <a:t>20 t/m</a:t>
            </a:r>
            <a:r>
              <a:rPr lang="en-US" sz="1000" b="1" baseline="30000" dirty="0" smtClean="0"/>
              <a:t>2</a:t>
            </a:r>
            <a:endParaRPr lang="en-US" sz="1000" dirty="0" smtClean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000" dirty="0" smtClean="0"/>
              <a:t>In E01 &amp; E02 (long instruments in west sector); 		</a:t>
            </a:r>
            <a:r>
              <a:rPr lang="en-US" sz="1000" b="1" dirty="0" smtClean="0"/>
              <a:t>20 t/m</a:t>
            </a:r>
            <a:r>
              <a:rPr lang="en-US" sz="1000" b="1" baseline="30000" dirty="0" smtClean="0"/>
              <a:t>2</a:t>
            </a:r>
            <a:endParaRPr lang="en-US" sz="1000" b="1" baseline="30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2" t="11367" r="12270" b="41196"/>
          <a:stretch/>
        </p:blipFill>
        <p:spPr>
          <a:xfrm>
            <a:off x="1403998" y="1307875"/>
            <a:ext cx="6236440" cy="5580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611208" y="1327919"/>
            <a:ext cx="5698171" cy="5497132"/>
            <a:chOff x="1611208" y="1327919"/>
            <a:chExt cx="5698171" cy="5497132"/>
          </a:xfrm>
        </p:grpSpPr>
        <p:sp>
          <p:nvSpPr>
            <p:cNvPr id="9" name="TextBox 8"/>
            <p:cNvSpPr txBox="1"/>
            <p:nvPr/>
          </p:nvSpPr>
          <p:spPr>
            <a:xfrm>
              <a:off x="6905334" y="3832367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smtClean="0"/>
                <a:t>D04</a:t>
              </a:r>
              <a:endParaRPr lang="en-US" sz="11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35991" y="5431437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smtClean="0"/>
                <a:t>D06</a:t>
              </a:r>
              <a:endParaRPr lang="en-US" sz="11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71349" y="6575567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smtClean="0"/>
                <a:t>D07</a:t>
              </a:r>
              <a:endParaRPr lang="en-US" sz="11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71217" y="6400422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smtClean="0"/>
                <a:t>D08</a:t>
              </a:r>
              <a:endParaRPr lang="en-US" sz="11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11208" y="2105879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smtClean="0"/>
                <a:t>E03</a:t>
              </a:r>
              <a:endParaRPr lang="en-US" sz="11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15404" y="1543690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dirty="0" smtClean="0"/>
                <a:t>E04</a:t>
              </a:r>
              <a:endParaRPr lang="en-US" sz="11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58085" y="1327919"/>
              <a:ext cx="375279" cy="169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en-US" sz="1100" dirty="0" smtClean="0"/>
                <a:t>E05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07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39" y="11"/>
            <a:ext cx="7092461" cy="1441531"/>
          </a:xfrm>
        </p:spPr>
        <p:txBody>
          <a:bodyPr/>
          <a:lstStyle/>
          <a:p>
            <a:pPr algn="ctr"/>
            <a:r>
              <a:rPr lang="en-US" dirty="0" smtClean="0"/>
              <a:t>NSS provisions for </a:t>
            </a:r>
            <a:r>
              <a:rPr lang="en-US" dirty="0" smtClean="0"/>
              <a:t>SKADI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39" y="1441542"/>
            <a:ext cx="9034344" cy="2257534"/>
          </a:xfrm>
        </p:spPr>
        <p:txBody>
          <a:bodyPr/>
          <a:lstStyle/>
          <a:p>
            <a:pPr marL="342859" indent="-342859">
              <a:spcAft>
                <a:spcPts val="600"/>
              </a:spcAft>
              <a:buFont typeface="Arial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Local workshops </a:t>
            </a:r>
            <a:r>
              <a:rPr lang="en-US" sz="1800" i="1" dirty="0">
                <a:solidFill>
                  <a:srgbClr val="000000"/>
                </a:solidFill>
              </a:rPr>
              <a:t>and workshop support for on-site </a:t>
            </a:r>
            <a:r>
              <a:rPr lang="en-US" sz="1800" i="1" dirty="0" smtClean="0">
                <a:solidFill>
                  <a:srgbClr val="000000"/>
                </a:solidFill>
              </a:rPr>
              <a:t>installation from early 2019</a:t>
            </a:r>
          </a:p>
          <a:p>
            <a:pPr marL="800004" lvl="1" indent="-342859">
              <a:spcBef>
                <a:spcPts val="0"/>
              </a:spcBef>
              <a:spcAft>
                <a:spcPts val="1200"/>
              </a:spcAft>
              <a:buFont typeface="Wingdings" charset="2"/>
              <a:buChar char="Ø"/>
            </a:pPr>
            <a:r>
              <a:rPr lang="en-US" sz="1800" i="1" dirty="0" smtClean="0">
                <a:solidFill>
                  <a:srgbClr val="000000"/>
                </a:solidFill>
              </a:rPr>
              <a:t>Some workshops are likely to be off-site (in Lund) initially</a:t>
            </a:r>
          </a:p>
          <a:p>
            <a:pPr marL="342859" indent="-342859"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Chemistry laboratories and sample handling facilities includes RML in D08 from 2020</a:t>
            </a:r>
          </a:p>
          <a:p>
            <a:pPr marL="342859" indent="-342859">
              <a:spcAft>
                <a:spcPts val="600"/>
              </a:spcAft>
              <a:buFont typeface="Arial"/>
              <a:buChar char="•"/>
            </a:pPr>
            <a:r>
              <a:rPr lang="en-US" sz="1800" b="1" dirty="0" smtClean="0">
                <a:solidFill>
                  <a:srgbClr val="000000"/>
                </a:solidFill>
              </a:rPr>
              <a:t>T-REX </a:t>
            </a:r>
            <a:r>
              <a:rPr lang="en-US" sz="1800" b="1" dirty="0">
                <a:solidFill>
                  <a:srgbClr val="000000"/>
                </a:solidFill>
              </a:rPr>
              <a:t>specific Sample Environment : </a:t>
            </a:r>
          </a:p>
          <a:p>
            <a:pPr marL="800004" lvl="1" indent="-342859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SANS sample changer incl. quartz cuvettes;  </a:t>
            </a:r>
            <a:r>
              <a:rPr lang="en-US" sz="1800" i="1" dirty="0" smtClean="0">
                <a:solidFill>
                  <a:schemeClr val="tx1"/>
                </a:solidFill>
              </a:rPr>
              <a:t>see </a:t>
            </a:r>
            <a:r>
              <a:rPr lang="en-US" sz="1800" i="1" dirty="0" smtClean="0">
                <a:solidFill>
                  <a:schemeClr val="tx1"/>
                </a:solidFill>
              </a:rPr>
              <a:t>SKADI </a:t>
            </a:r>
            <a:r>
              <a:rPr lang="en-US" sz="1800" i="1" dirty="0" smtClean="0">
                <a:solidFill>
                  <a:schemeClr val="tx1"/>
                </a:solidFill>
              </a:rPr>
              <a:t>plan </a:t>
            </a:r>
            <a:r>
              <a:rPr lang="en-US" sz="1800" i="1" dirty="0" smtClean="0">
                <a:solidFill>
                  <a:schemeClr val="tx1"/>
                </a:solidFill>
              </a:rPr>
              <a:t>date</a:t>
            </a:r>
          </a:p>
          <a:p>
            <a:pPr marL="800004" lvl="1" indent="-342859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endParaRPr lang="en-US" sz="1800" i="1" dirty="0">
              <a:solidFill>
                <a:schemeClr val="tx1"/>
              </a:solidFill>
            </a:endParaRPr>
          </a:p>
          <a:p>
            <a:pPr marL="342859" indent="-342859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+ NSS pool sample environment equipment </a:t>
            </a:r>
            <a:r>
              <a:rPr lang="en-US" sz="1800" i="1" dirty="0" smtClean="0">
                <a:solidFill>
                  <a:schemeClr val="tx1"/>
                </a:solidFill>
                <a:sym typeface="Wingdings"/>
              </a:rPr>
              <a:t></a:t>
            </a:r>
            <a:endParaRPr lang="en-US" sz="1800" i="1" dirty="0" smtClean="0">
              <a:solidFill>
                <a:schemeClr val="tx1"/>
              </a:solidFill>
            </a:endParaRPr>
          </a:p>
          <a:p>
            <a:pPr marL="342859" indent="-342859">
              <a:buFont typeface="Arial"/>
              <a:buChar char="•"/>
            </a:pPr>
            <a:endParaRPr lang="en-US" sz="1800" i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9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7970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0094CA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15155</TotalTime>
  <Words>2381</Words>
  <Application>Microsoft Macintosh PowerPoint</Application>
  <PresentationFormat>On-screen Show (4:3)</PresentationFormat>
  <Paragraphs>567</Paragraphs>
  <Slides>21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Avenir Book</vt:lpstr>
      <vt:lpstr>Avenir Roman</vt:lpstr>
      <vt:lpstr>Calibri</vt:lpstr>
      <vt:lpstr>Helvetica</vt:lpstr>
      <vt:lpstr>Lucida Grande</vt:lpstr>
      <vt:lpstr>Tahoma</vt:lpstr>
      <vt:lpstr>Wingdings</vt:lpstr>
      <vt:lpstr>Arial</vt:lpstr>
      <vt:lpstr>Default</vt:lpstr>
      <vt:lpstr>Office-tema</vt:lpstr>
      <vt:lpstr>1_Office-tema</vt:lpstr>
      <vt:lpstr>3_Office-tema</vt:lpstr>
      <vt:lpstr>ESS Core Powerpoint</vt:lpstr>
      <vt:lpstr>SKADI – Tollgate 2 NSS status and meeting objectives</vt:lpstr>
      <vt:lpstr>The 15 NSS Project Instruments   All are funded to be world leading in 2023</vt:lpstr>
      <vt:lpstr>Planned order of commencement of operation of first 8 instruments (August 2023)</vt:lpstr>
      <vt:lpstr>NSS Neutron Instrument positions:  December 2016</vt:lpstr>
      <vt:lpstr>Neutron Instruments: Phase 1 schedule</vt:lpstr>
      <vt:lpstr>Neutron Beam Instrument Construction    Working Schedule: V3.0, 9th December 2016 </vt:lpstr>
      <vt:lpstr>2019/2020: NSS Proposed Access Dates (Excludes Full Access Dates) </vt:lpstr>
      <vt:lpstr>NSS Floor loading limits:  Reduced in D01 &amp; D03 in February 17</vt:lpstr>
      <vt:lpstr>NSS provisions for SKADI</vt:lpstr>
      <vt:lpstr>NSS SEE pool provisions for SKADI</vt:lpstr>
      <vt:lpstr>PowerPoint Presentation</vt:lpstr>
      <vt:lpstr>Tollgate 2 Process</vt:lpstr>
      <vt:lpstr>Objectives for this meeting </vt:lpstr>
      <vt:lpstr>Phase 2: detailed design  (1/2)</vt:lpstr>
      <vt:lpstr>Phase 2: detailed design (2/2)</vt:lpstr>
      <vt:lpstr>NSS Project management</vt:lpstr>
      <vt:lpstr>NSS Project Integration Support</vt:lpstr>
      <vt:lpstr>PowerPoint Presentation</vt:lpstr>
      <vt:lpstr>Agenda for SKADI TG2 meeting</vt:lpstr>
      <vt:lpstr>Objectives for this meeting (1/2)</vt:lpstr>
      <vt:lpstr>Objectives for this meeting (2/2)</vt:lpstr>
    </vt:vector>
  </TitlesOfParts>
  <Manager/>
  <Company/>
  <LinksUpToDate>false</LinksUpToDate>
  <SharedDoc>false</SharedDoc>
  <HyperlinkBase/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Shane Kennedy</cp:lastModifiedBy>
  <cp:revision>611</cp:revision>
  <cp:lastPrinted>2016-07-20T04:38:31Z</cp:lastPrinted>
  <dcterms:modified xsi:type="dcterms:W3CDTF">2017-03-09T20:47:58Z</dcterms:modified>
  <cp:category/>
</cp:coreProperties>
</file>