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4" r:id="rId2"/>
  </p:sldMasterIdLst>
  <p:notesMasterIdLst>
    <p:notesMasterId r:id="rId88"/>
  </p:notesMasterIdLst>
  <p:sldIdLst>
    <p:sldId id="454" r:id="rId3"/>
    <p:sldId id="455" r:id="rId4"/>
    <p:sldId id="456" r:id="rId5"/>
    <p:sldId id="457" r:id="rId6"/>
    <p:sldId id="458" r:id="rId7"/>
    <p:sldId id="372" r:id="rId8"/>
    <p:sldId id="422" r:id="rId9"/>
    <p:sldId id="402" r:id="rId10"/>
    <p:sldId id="403" r:id="rId11"/>
    <p:sldId id="404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23" r:id="rId21"/>
    <p:sldId id="414" r:id="rId22"/>
    <p:sldId id="415" r:id="rId23"/>
    <p:sldId id="416" r:id="rId24"/>
    <p:sldId id="491" r:id="rId25"/>
    <p:sldId id="418" r:id="rId26"/>
    <p:sldId id="419" r:id="rId27"/>
    <p:sldId id="420" r:id="rId28"/>
    <p:sldId id="421" r:id="rId29"/>
    <p:sldId id="432" r:id="rId30"/>
    <p:sldId id="424" r:id="rId31"/>
    <p:sldId id="425" r:id="rId32"/>
    <p:sldId id="427" r:id="rId33"/>
    <p:sldId id="428" r:id="rId34"/>
    <p:sldId id="429" r:id="rId35"/>
    <p:sldId id="430" r:id="rId36"/>
    <p:sldId id="431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3" r:id="rId45"/>
    <p:sldId id="474" r:id="rId46"/>
    <p:sldId id="475" r:id="rId47"/>
    <p:sldId id="476" r:id="rId48"/>
    <p:sldId id="477" r:id="rId49"/>
    <p:sldId id="478" r:id="rId50"/>
    <p:sldId id="433" r:id="rId51"/>
    <p:sldId id="434" r:id="rId52"/>
    <p:sldId id="435" r:id="rId53"/>
    <p:sldId id="436" r:id="rId54"/>
    <p:sldId id="438" r:id="rId55"/>
    <p:sldId id="439" r:id="rId56"/>
    <p:sldId id="441" r:id="rId57"/>
    <p:sldId id="442" r:id="rId58"/>
    <p:sldId id="443" r:id="rId59"/>
    <p:sldId id="444" r:id="rId60"/>
    <p:sldId id="445" r:id="rId61"/>
    <p:sldId id="446" r:id="rId62"/>
    <p:sldId id="447" r:id="rId63"/>
    <p:sldId id="448" r:id="rId64"/>
    <p:sldId id="493" r:id="rId65"/>
    <p:sldId id="450" r:id="rId66"/>
    <p:sldId id="451" r:id="rId67"/>
    <p:sldId id="452" r:id="rId68"/>
    <p:sldId id="453" r:id="rId69"/>
    <p:sldId id="482" r:id="rId70"/>
    <p:sldId id="483" r:id="rId71"/>
    <p:sldId id="479" r:id="rId72"/>
    <p:sldId id="480" r:id="rId73"/>
    <p:sldId id="481" r:id="rId74"/>
    <p:sldId id="484" r:id="rId75"/>
    <p:sldId id="492" r:id="rId76"/>
    <p:sldId id="486" r:id="rId77"/>
    <p:sldId id="487" r:id="rId78"/>
    <p:sldId id="488" r:id="rId79"/>
    <p:sldId id="489" r:id="rId80"/>
    <p:sldId id="490" r:id="rId81"/>
    <p:sldId id="400" r:id="rId82"/>
    <p:sldId id="461" r:id="rId83"/>
    <p:sldId id="462" r:id="rId84"/>
    <p:sldId id="463" r:id="rId85"/>
    <p:sldId id="464" r:id="rId86"/>
    <p:sldId id="46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Toft-Petersen" initials="RT" lastIdx="4" clrIdx="0">
    <p:extLst>
      <p:ext uri="{19B8F6BF-5375-455C-9EA6-DF929625EA0E}">
        <p15:presenceInfo xmlns:p15="http://schemas.microsoft.com/office/powerpoint/2012/main" userId="S-1-5-21-4207196655-1284807994-987816898-1385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6" autoAdjust="0"/>
    <p:restoredTop sz="96866" autoAdjust="0"/>
  </p:normalViewPr>
  <p:slideViewPr>
    <p:cSldViewPr snapToGrid="0">
      <p:cViewPr varScale="1">
        <p:scale>
          <a:sx n="81" d="100"/>
          <a:sy n="81" d="100"/>
        </p:scale>
        <p:origin x="91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9T20:17:16.21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9T20:17:16.21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9T20:17:16.21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9T20:17:16.21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9T20:17:16.21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9T20:17:16.21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AD55A-3897-4D1D-8B62-43EDF96EC923}" type="datetimeFigureOut">
              <a:rPr lang="da-DK" smtClean="0"/>
              <a:t>24-03-2017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A936D-02B4-4675-8605-07EFEBBDF79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014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936D-02B4-4675-8605-07EFEBBDF79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251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936D-02B4-4675-8605-07EFEBBDF799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823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2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401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1368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9672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7363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48562" y="1434355"/>
            <a:ext cx="6809638" cy="1823565"/>
          </a:xfrm>
        </p:spPr>
        <p:txBody>
          <a:bodyPr lIns="0" tIns="0" b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648562" y="3605010"/>
            <a:ext cx="6809638" cy="2973936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0" y="143435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47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6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7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0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944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6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7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29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911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821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215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977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378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42838-E239-42FB-AB79-4310F784FAF3}" type="datetimeFigureOut">
              <a:rPr lang="da-DK" smtClean="0"/>
              <a:t>24-03-2017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B8860-6D02-41E2-B791-A350A073665C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788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ak 14"/>
          <p:cNvCxnSpPr/>
          <p:nvPr userDrawn="1"/>
        </p:nvCxnSpPr>
        <p:spPr>
          <a:xfrm>
            <a:off x="-410269" y="1434354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20"/>
          <p:cNvCxnSpPr/>
          <p:nvPr userDrawn="1"/>
        </p:nvCxnSpPr>
        <p:spPr>
          <a:xfrm>
            <a:off x="0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 userDrawn="1"/>
        </p:nvCxnSpPr>
        <p:spPr>
          <a:xfrm>
            <a:off x="-410269" y="3242236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 userDrawn="1"/>
        </p:nvCxnSpPr>
        <p:spPr>
          <a:xfrm>
            <a:off x="-410269" y="6858000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 userDrawn="1"/>
        </p:nvCxnSpPr>
        <p:spPr>
          <a:xfrm>
            <a:off x="-410269" y="5050118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 userDrawn="1"/>
        </p:nvCxnSpPr>
        <p:spPr>
          <a:xfrm>
            <a:off x="2275967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ak 22"/>
          <p:cNvCxnSpPr/>
          <p:nvPr userDrawn="1"/>
        </p:nvCxnSpPr>
        <p:spPr>
          <a:xfrm>
            <a:off x="4565311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 userDrawn="1"/>
        </p:nvCxnSpPr>
        <p:spPr>
          <a:xfrm>
            <a:off x="6854655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/>
          <p:nvPr userDrawn="1"/>
        </p:nvCxnSpPr>
        <p:spPr>
          <a:xfrm>
            <a:off x="9144000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prstClr val="white"/>
              </a:solidFill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35486" y="0"/>
            <a:ext cx="6519169" cy="1417638"/>
          </a:xfrm>
          <a:prstGeom prst="rect">
            <a:avLst/>
          </a:prstGeom>
        </p:spPr>
        <p:txBody>
          <a:bodyPr vert="horz" lIns="0" tIns="0" rIns="0" bIns="0" rtlCol="0"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0" y="1434354"/>
            <a:ext cx="9144000" cy="5423646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63" y="315517"/>
            <a:ext cx="13604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00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comments" Target="../comments/comment1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Relationship Id="rId4" Type="http://schemas.openxmlformats.org/officeDocument/2006/relationships/comments" Target="../comments/commen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800" dirty="0" err="1" smtClean="0"/>
              <a:t>ConOps</a:t>
            </a:r>
            <a:r>
              <a:rPr lang="da-DK" sz="4800" dirty="0" smtClean="0"/>
              <a:t> and</a:t>
            </a:r>
            <a:br>
              <a:rPr lang="da-DK" sz="4800" dirty="0" smtClean="0"/>
            </a:br>
            <a:r>
              <a:rPr lang="da-DK" sz="4800" dirty="0" err="1" smtClean="0"/>
              <a:t>requirements</a:t>
            </a:r>
            <a:endParaRPr lang="da-DK" sz="4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2400" dirty="0" smtClean="0"/>
              <a:t>Rasmus </a:t>
            </a:r>
            <a:r>
              <a:rPr lang="da-DK" sz="2400" dirty="0" smtClean="0"/>
              <a:t>Toft-Petersen</a:t>
            </a:r>
          </a:p>
          <a:p>
            <a:r>
              <a:rPr lang="da-DK" sz="2400" dirty="0" smtClean="0"/>
              <a:t>Liam Whitelegg</a:t>
            </a:r>
            <a:r>
              <a:rPr lang="da-DK" sz="2400" dirty="0" smtClean="0"/>
              <a:t/>
            </a:r>
            <a:br>
              <a:rPr lang="da-DK" sz="2400" dirty="0" smtClean="0"/>
            </a:b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1485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6503" y="307731"/>
            <a:ext cx="3371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Virtual source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/>
        </p:blipFill>
        <p:spPr>
          <a:xfrm>
            <a:off x="449645" y="1679714"/>
            <a:ext cx="4034160" cy="302544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tretch/>
        </p:blipFill>
        <p:spPr>
          <a:xfrm>
            <a:off x="4362485" y="1770074"/>
            <a:ext cx="4034160" cy="3025440"/>
          </a:xfrm>
          <a:prstGeom prst="rect">
            <a:avLst/>
          </a:prstGeom>
          <a:ln>
            <a:noFill/>
          </a:ln>
        </p:spPr>
      </p:pic>
      <p:sp>
        <p:nvSpPr>
          <p:cNvPr id="17" name="CustomShape 3"/>
          <p:cNvSpPr/>
          <p:nvPr/>
        </p:nvSpPr>
        <p:spPr>
          <a:xfrm>
            <a:off x="1475285" y="2259314"/>
            <a:ext cx="881640" cy="783000"/>
          </a:xfrm>
          <a:prstGeom prst="ellipse">
            <a:avLst/>
          </a:prstGeom>
          <a:noFill/>
          <a:ln w="18360">
            <a:solidFill>
              <a:srgbClr val="D95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a-DK"/>
          </a:p>
        </p:txBody>
      </p:sp>
      <p:sp>
        <p:nvSpPr>
          <p:cNvPr id="18" name="CustomShape 4"/>
          <p:cNvSpPr/>
          <p:nvPr/>
        </p:nvSpPr>
        <p:spPr>
          <a:xfrm>
            <a:off x="1475285" y="2259314"/>
            <a:ext cx="881640" cy="783000"/>
          </a:xfrm>
          <a:prstGeom prst="ellipse">
            <a:avLst/>
          </a:prstGeom>
          <a:noFill/>
          <a:ln w="18360">
            <a:solidFill>
              <a:srgbClr val="D95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a-DK"/>
          </a:p>
        </p:txBody>
      </p:sp>
      <p:sp>
        <p:nvSpPr>
          <p:cNvPr id="3" name="TextBox 2"/>
          <p:cNvSpPr txBox="1"/>
          <p:nvPr/>
        </p:nvSpPr>
        <p:spPr>
          <a:xfrm>
            <a:off x="346503" y="5131091"/>
            <a:ext cx="8540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Using </a:t>
            </a:r>
            <a:r>
              <a:rPr lang="da-DK" sz="2000" dirty="0" err="1" smtClean="0"/>
              <a:t>this</a:t>
            </a:r>
            <a:r>
              <a:rPr lang="da-DK" sz="2000" dirty="0" smtClean="0"/>
              <a:t> general </a:t>
            </a:r>
            <a:r>
              <a:rPr lang="da-DK" sz="2000" dirty="0" err="1" smtClean="0"/>
              <a:t>benchmarkguide</a:t>
            </a:r>
            <a:r>
              <a:rPr lang="da-DK" sz="2000" dirty="0" smtClean="0"/>
              <a:t> and </a:t>
            </a:r>
            <a:r>
              <a:rPr lang="da-DK" sz="2000" dirty="0" err="1" smtClean="0"/>
              <a:t>this</a:t>
            </a:r>
            <a:r>
              <a:rPr lang="da-DK" sz="2000" dirty="0" smtClean="0"/>
              <a:t> </a:t>
            </a:r>
            <a:r>
              <a:rPr lang="da-DK" sz="2000" dirty="0" err="1" smtClean="0"/>
              <a:t>phase</a:t>
            </a:r>
            <a:r>
              <a:rPr lang="da-DK" sz="2000" dirty="0" smtClean="0"/>
              <a:t> </a:t>
            </a:r>
            <a:r>
              <a:rPr lang="da-DK" sz="2000" dirty="0" err="1" smtClean="0"/>
              <a:t>space</a:t>
            </a:r>
            <a:r>
              <a:rPr lang="da-DK" sz="2000" dirty="0" smtClean="0"/>
              <a:t> </a:t>
            </a:r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minimize</a:t>
            </a:r>
            <a:r>
              <a:rPr lang="da-DK" sz="2000" dirty="0" smtClean="0"/>
              <a:t> VS </a:t>
            </a:r>
            <a:r>
              <a:rPr lang="da-DK" sz="2000" dirty="0" err="1" smtClean="0"/>
              <a:t>size</a:t>
            </a:r>
            <a:r>
              <a:rPr lang="da-DK" sz="2000" dirty="0" smtClean="0"/>
              <a:t> to </a:t>
            </a:r>
            <a:br>
              <a:rPr lang="da-DK" sz="2000" dirty="0" smtClean="0"/>
            </a:br>
            <a:r>
              <a:rPr lang="da-DK" sz="2000" dirty="0" err="1" smtClean="0"/>
              <a:t>optimize</a:t>
            </a:r>
            <a:r>
              <a:rPr lang="da-DK" sz="2000" dirty="0" smtClean="0"/>
              <a:t> chopper performance and limit the prompt pulse</a:t>
            </a:r>
            <a:br>
              <a:rPr lang="da-DK" sz="2000" dirty="0" smtClean="0"/>
            </a:br>
            <a:r>
              <a:rPr lang="da-DK" sz="2000" dirty="0" smtClean="0"/>
              <a:t> – an optimum for VS dimensions is </a:t>
            </a:r>
            <a:r>
              <a:rPr lang="da-DK" sz="2000" dirty="0" err="1" smtClean="0"/>
              <a:t>found</a:t>
            </a:r>
            <a:r>
              <a:rPr lang="da-DK" sz="2000" dirty="0" smtClean="0"/>
              <a:t> at 3x5 cm. </a:t>
            </a:r>
            <a:r>
              <a:rPr lang="da-DK" sz="2000" dirty="0" err="1" smtClean="0"/>
              <a:t>These</a:t>
            </a:r>
            <a:r>
              <a:rPr lang="da-DK" sz="2000" dirty="0" smtClean="0"/>
              <a:t> dimensions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fixed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/>
              <a:t>in future simulations!</a:t>
            </a:r>
            <a:br>
              <a:rPr lang="da-DK" sz="2000" dirty="0" smtClean="0"/>
            </a:br>
            <a:r>
              <a:rPr lang="da-DK" sz="2000" b="1" dirty="0" smtClean="0"/>
              <a:t>This limits </a:t>
            </a:r>
            <a:r>
              <a:rPr lang="da-DK" sz="2000" b="1" dirty="0" err="1" smtClean="0"/>
              <a:t>maximum</a:t>
            </a:r>
            <a:r>
              <a:rPr lang="da-DK" sz="2000" b="1" dirty="0" smtClean="0"/>
              <a:t> BT to </a:t>
            </a:r>
            <a:r>
              <a:rPr lang="da-DK" sz="2000" b="1" dirty="0" err="1" smtClean="0"/>
              <a:t>around</a:t>
            </a:r>
            <a:r>
              <a:rPr lang="da-DK" sz="2000" b="1" dirty="0" smtClean="0"/>
              <a:t> 66 % - new </a:t>
            </a:r>
            <a:r>
              <a:rPr lang="da-DK" sz="2000" b="1" dirty="0" err="1" smtClean="0"/>
              <a:t>benchmark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value</a:t>
            </a:r>
            <a:endParaRPr lang="da-DK" sz="2000" b="1" dirty="0" smtClean="0"/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5681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96" y="2079217"/>
            <a:ext cx="4916321" cy="6836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605" y="307731"/>
            <a:ext cx="4823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Killing the PPS guide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8381"/>
            <a:ext cx="7091551" cy="882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6636" y="2819608"/>
            <a:ext cx="45584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The ellipse </a:t>
            </a:r>
            <a:r>
              <a:rPr lang="da-DK" sz="2400" dirty="0" err="1" smtClean="0"/>
              <a:t>dimesions</a:t>
            </a:r>
            <a:r>
              <a:rPr lang="da-DK" sz="2400" dirty="0" smtClean="0"/>
              <a:t> </a:t>
            </a:r>
            <a:r>
              <a:rPr lang="da-DK" sz="2400" dirty="0" err="1" smtClean="0"/>
              <a:t>are</a:t>
            </a:r>
            <a:r>
              <a:rPr lang="da-DK" sz="2400" dirty="0" smtClean="0"/>
              <a:t> </a:t>
            </a:r>
            <a:r>
              <a:rPr lang="da-DK" sz="2400" dirty="0" err="1" smtClean="0"/>
              <a:t>limited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by the bunker wall – </a:t>
            </a:r>
            <a:r>
              <a:rPr lang="da-DK" sz="2400" dirty="0" err="1" smtClean="0"/>
              <a:t>we</a:t>
            </a:r>
            <a:r>
              <a:rPr lang="da-DK" sz="2400" dirty="0" smtClean="0"/>
              <a:t> </a:t>
            </a:r>
            <a:r>
              <a:rPr lang="da-DK" sz="2400" dirty="0" err="1" smtClean="0"/>
              <a:t>lose</a:t>
            </a:r>
            <a:r>
              <a:rPr lang="da-DK" sz="2400" dirty="0" smtClean="0"/>
              <a:t> </a:t>
            </a:r>
            <a:br>
              <a:rPr lang="da-DK" sz="2400" dirty="0" smtClean="0"/>
            </a:br>
            <a:r>
              <a:rPr lang="da-DK" sz="2400" dirty="0" err="1" smtClean="0"/>
              <a:t>too</a:t>
            </a:r>
            <a:r>
              <a:rPr lang="da-DK" sz="2400" dirty="0" smtClean="0"/>
              <a:t> </a:t>
            </a:r>
            <a:r>
              <a:rPr lang="da-DK" sz="2400" dirty="0" err="1" smtClean="0"/>
              <a:t>much</a:t>
            </a:r>
            <a:r>
              <a:rPr lang="da-DK" sz="2400" dirty="0" smtClean="0"/>
              <a:t>!</a:t>
            </a:r>
            <a:br>
              <a:rPr lang="da-DK" sz="2400" dirty="0" smtClean="0"/>
            </a:br>
            <a:endParaRPr lang="da-D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Short </a:t>
            </a:r>
            <a:r>
              <a:rPr lang="da-DK" sz="2400" dirty="0" err="1" smtClean="0"/>
              <a:t>wavelength</a:t>
            </a:r>
            <a:r>
              <a:rPr lang="da-DK" sz="2400" dirty="0" smtClean="0"/>
              <a:t> performance </a:t>
            </a:r>
            <a:br>
              <a:rPr lang="da-DK" sz="2400" dirty="0" smtClean="0"/>
            </a:br>
            <a:r>
              <a:rPr lang="da-DK" sz="2400" dirty="0" smtClean="0"/>
              <a:t>terrible, </a:t>
            </a:r>
            <a:r>
              <a:rPr lang="da-DK" sz="2400" dirty="0" err="1" smtClean="0"/>
              <a:t>even</a:t>
            </a:r>
            <a:r>
              <a:rPr lang="da-DK" sz="2400" dirty="0" smtClean="0"/>
              <a:t> at 2 Å </a:t>
            </a:r>
            <a:r>
              <a:rPr lang="da-DK" sz="2400" dirty="0" err="1" smtClean="0"/>
              <a:t>we</a:t>
            </a:r>
            <a:r>
              <a:rPr lang="da-DK" sz="2400" dirty="0" smtClean="0"/>
              <a:t> </a:t>
            </a:r>
            <a:br>
              <a:rPr lang="da-DK" sz="2400" dirty="0" smtClean="0"/>
            </a:br>
            <a:r>
              <a:rPr lang="da-DK" sz="2400" dirty="0" err="1" smtClean="0"/>
              <a:t>lose</a:t>
            </a:r>
            <a:r>
              <a:rPr lang="da-DK" sz="2400" dirty="0" smtClean="0"/>
              <a:t> </a:t>
            </a:r>
            <a:r>
              <a:rPr lang="da-DK" sz="2400" dirty="0" err="1" smtClean="0"/>
              <a:t>too</a:t>
            </a:r>
            <a:r>
              <a:rPr lang="da-DK" sz="2400" dirty="0" smtClean="0"/>
              <a:t> </a:t>
            </a:r>
            <a:r>
              <a:rPr lang="da-DK" sz="2400" dirty="0" err="1" smtClean="0"/>
              <a:t>much</a:t>
            </a:r>
            <a:r>
              <a:rPr lang="da-DK" sz="2400" dirty="0" smtClean="0"/>
              <a:t>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241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6411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Kinked</a:t>
            </a:r>
            <a:r>
              <a:rPr lang="da-DK" sz="4400" dirty="0" smtClean="0">
                <a:solidFill>
                  <a:schemeClr val="bg1"/>
                </a:solidFill>
              </a:rPr>
              <a:t> guide – a </a:t>
            </a:r>
            <a:r>
              <a:rPr lang="da-DK" sz="4400" dirty="0" err="1" smtClean="0">
                <a:solidFill>
                  <a:schemeClr val="bg1"/>
                </a:solidFill>
              </a:rPr>
              <a:t>contender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99" y="1523354"/>
            <a:ext cx="7762895" cy="533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6411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Kinked</a:t>
            </a:r>
            <a:r>
              <a:rPr lang="da-DK" sz="4400" dirty="0" smtClean="0">
                <a:solidFill>
                  <a:schemeClr val="bg1"/>
                </a:solidFill>
              </a:rPr>
              <a:t> guide – a </a:t>
            </a:r>
            <a:r>
              <a:rPr lang="da-DK" sz="4400" dirty="0" err="1" smtClean="0">
                <a:solidFill>
                  <a:schemeClr val="bg1"/>
                </a:solidFill>
              </a:rPr>
              <a:t>contender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54" y="1512721"/>
            <a:ext cx="5770576" cy="5097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6762" y="2626241"/>
            <a:ext cx="30110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Lose </a:t>
            </a:r>
            <a:r>
              <a:rPr lang="da-DK" sz="2400" dirty="0" err="1" smtClean="0"/>
              <a:t>LoS</a:t>
            </a:r>
            <a:r>
              <a:rPr lang="da-DK" sz="2400" dirty="0" smtClean="0"/>
              <a:t> at 50 m </a:t>
            </a:r>
          </a:p>
          <a:p>
            <a:r>
              <a:rPr lang="da-DK" sz="2400" dirty="0"/>
              <a:t>a</a:t>
            </a:r>
            <a:r>
              <a:rPr lang="da-DK" sz="2400" dirty="0" smtClean="0"/>
              <a:t>nd still </a:t>
            </a:r>
            <a:r>
              <a:rPr lang="da-DK" sz="2400" dirty="0" err="1" smtClean="0"/>
              <a:t>retain</a:t>
            </a:r>
            <a:r>
              <a:rPr lang="da-DK" sz="2400" dirty="0" smtClean="0"/>
              <a:t> 60 %</a:t>
            </a:r>
            <a:br>
              <a:rPr lang="da-DK" sz="2400" dirty="0" smtClean="0"/>
            </a:br>
            <a:r>
              <a:rPr lang="da-DK" sz="2400" dirty="0" err="1" smtClean="0"/>
              <a:t>That’s</a:t>
            </a:r>
            <a:r>
              <a:rPr lang="da-DK" sz="2400" dirty="0" smtClean="0"/>
              <a:t> more like it! </a:t>
            </a:r>
          </a:p>
          <a:p>
            <a:endParaRPr lang="da-DK" sz="2400" dirty="0"/>
          </a:p>
          <a:p>
            <a:r>
              <a:rPr lang="da-DK" sz="2400" dirty="0" err="1" smtClean="0"/>
              <a:t>Lovely</a:t>
            </a:r>
            <a:r>
              <a:rPr lang="da-DK" sz="2400" dirty="0" smtClean="0"/>
              <a:t> </a:t>
            </a:r>
            <a:r>
              <a:rPr lang="da-DK" sz="2400" dirty="0" err="1" smtClean="0"/>
              <a:t>phase</a:t>
            </a:r>
            <a:r>
              <a:rPr lang="da-DK" sz="2400" dirty="0" smtClean="0"/>
              <a:t> </a:t>
            </a:r>
            <a:r>
              <a:rPr lang="da-DK" sz="2400" dirty="0" err="1" smtClean="0"/>
              <a:t>space</a:t>
            </a:r>
            <a:r>
              <a:rPr lang="da-DK" sz="2400" dirty="0" smtClean="0"/>
              <a:t>.</a:t>
            </a:r>
            <a:br>
              <a:rPr lang="da-DK" sz="2400" dirty="0" smtClean="0"/>
            </a:br>
            <a:r>
              <a:rPr lang="da-DK" sz="2400" dirty="0" smtClean="0"/>
              <a:t>This guide led the race</a:t>
            </a:r>
            <a:br>
              <a:rPr lang="da-DK" sz="2400" dirty="0" smtClean="0"/>
            </a:br>
            <a:r>
              <a:rPr lang="da-DK" sz="2400" dirty="0" smtClean="0"/>
              <a:t>at the end of 2016</a:t>
            </a:r>
          </a:p>
          <a:p>
            <a:endParaRPr lang="da-DK" sz="2400" dirty="0"/>
          </a:p>
          <a:p>
            <a:r>
              <a:rPr lang="da-DK" sz="2400" dirty="0" smtClean="0"/>
              <a:t>Take a hit on </a:t>
            </a:r>
            <a:r>
              <a:rPr lang="da-DK" sz="2400" dirty="0" err="1" smtClean="0"/>
              <a:t>biological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err="1" smtClean="0"/>
              <a:t>shielding</a:t>
            </a:r>
            <a:r>
              <a:rPr lang="da-DK" sz="2400" dirty="0" smtClean="0"/>
              <a:t> budget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2772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6317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Dark horse - </a:t>
            </a:r>
            <a:r>
              <a:rPr lang="da-DK" sz="4400" dirty="0" err="1" smtClean="0">
                <a:solidFill>
                  <a:schemeClr val="bg1"/>
                </a:solidFill>
              </a:rPr>
              <a:t>curved</a:t>
            </a:r>
            <a:r>
              <a:rPr lang="da-DK" sz="4400" dirty="0" smtClean="0">
                <a:solidFill>
                  <a:schemeClr val="bg1"/>
                </a:solidFill>
              </a:rPr>
              <a:t> guide  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4" y="1485688"/>
            <a:ext cx="8973779" cy="2884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0314"/>
            <a:ext cx="7546334" cy="2356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6334" y="5526950"/>
            <a:ext cx="1455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NMX </a:t>
            </a:r>
            <a:r>
              <a:rPr lang="da-DK" dirty="0" err="1" smtClean="0"/>
              <a:t>strategy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mitigates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fast neutron</a:t>
            </a:r>
            <a:br>
              <a:rPr lang="da-DK" dirty="0" smtClean="0"/>
            </a:br>
            <a:r>
              <a:rPr lang="da-DK" dirty="0" err="1" smtClean="0"/>
              <a:t>risk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2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5513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Curved</a:t>
            </a:r>
            <a:r>
              <a:rPr lang="da-DK" sz="4400" dirty="0" smtClean="0">
                <a:solidFill>
                  <a:schemeClr val="bg1"/>
                </a:solidFill>
              </a:rPr>
              <a:t> guide  - to </a:t>
            </a:r>
            <a:r>
              <a:rPr lang="da-DK" sz="4400" dirty="0" err="1" smtClean="0">
                <a:solidFill>
                  <a:schemeClr val="bg1"/>
                </a:solidFill>
              </a:rPr>
              <a:t>scale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843"/>
            <a:ext cx="7108831" cy="4960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7910" y="1652727"/>
            <a:ext cx="192623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Cheap</a:t>
            </a:r>
            <a:r>
              <a:rPr lang="da-DK" dirty="0" smtClean="0"/>
              <a:t> </a:t>
            </a:r>
            <a:r>
              <a:rPr lang="da-DK" dirty="0" err="1" smtClean="0"/>
              <a:t>too</a:t>
            </a:r>
            <a:r>
              <a:rPr lang="da-DK" dirty="0" smtClean="0"/>
              <a:t>!</a:t>
            </a:r>
          </a:p>
          <a:p>
            <a:endParaRPr lang="da-DK" dirty="0"/>
          </a:p>
          <a:p>
            <a:r>
              <a:rPr lang="da-DK" dirty="0" err="1" smtClean="0"/>
              <a:t>Minimizes</a:t>
            </a:r>
            <a:r>
              <a:rPr lang="da-DK" dirty="0" smtClean="0"/>
              <a:t> </a:t>
            </a:r>
            <a:r>
              <a:rPr lang="da-DK" dirty="0" err="1" smtClean="0"/>
              <a:t>amount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of metal </a:t>
            </a:r>
            <a:r>
              <a:rPr lang="da-DK" dirty="0" err="1" smtClean="0"/>
              <a:t>substrate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Rumor</a:t>
            </a:r>
            <a:r>
              <a:rPr lang="da-DK" dirty="0" smtClean="0"/>
              <a:t> from </a:t>
            </a:r>
            <a:r>
              <a:rPr lang="da-DK" dirty="0" err="1" smtClean="0"/>
              <a:t>Böni</a:t>
            </a:r>
            <a:r>
              <a:rPr lang="da-DK" dirty="0" smtClean="0"/>
              <a:t>:</a:t>
            </a:r>
            <a:br>
              <a:rPr lang="da-DK" dirty="0" smtClean="0"/>
            </a:br>
            <a:r>
              <a:rPr lang="da-DK" dirty="0" smtClean="0"/>
              <a:t>Metal </a:t>
            </a:r>
            <a:r>
              <a:rPr lang="da-DK" dirty="0" err="1" smtClean="0"/>
              <a:t>substrate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prices</a:t>
            </a:r>
            <a:r>
              <a:rPr lang="da-DK" dirty="0" smtClean="0"/>
              <a:t> </a:t>
            </a:r>
            <a:r>
              <a:rPr lang="da-DK" dirty="0" err="1" smtClean="0"/>
              <a:t>declining</a:t>
            </a:r>
            <a:r>
              <a:rPr lang="da-DK" dirty="0" smtClean="0"/>
              <a:t>!</a:t>
            </a:r>
          </a:p>
          <a:p>
            <a:endParaRPr lang="da-DK" dirty="0"/>
          </a:p>
          <a:p>
            <a:r>
              <a:rPr lang="da-DK" dirty="0" err="1" smtClean="0"/>
              <a:t>Optimize</a:t>
            </a:r>
            <a:r>
              <a:rPr lang="da-DK" dirty="0" smtClean="0"/>
              <a:t> in the</a:t>
            </a:r>
            <a:br>
              <a:rPr lang="da-DK" dirty="0" smtClean="0"/>
            </a:br>
            <a:r>
              <a:rPr lang="da-DK" dirty="0" smtClean="0"/>
              <a:t>interval 1.5-4 Å!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07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4800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Optimization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results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108"/>
            <a:ext cx="5824879" cy="2231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092" y="3200133"/>
            <a:ext cx="4465975" cy="3596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605" y="3807826"/>
            <a:ext cx="46254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Workhorse-range </a:t>
            </a:r>
            <a:r>
              <a:rPr lang="da-DK" dirty="0" err="1" smtClean="0"/>
              <a:t>near</a:t>
            </a:r>
            <a:r>
              <a:rPr lang="da-DK" dirty="0" smtClean="0"/>
              <a:t> optimal</a:t>
            </a:r>
            <a:br>
              <a:rPr lang="da-DK" dirty="0" smtClean="0"/>
            </a:br>
            <a:r>
              <a:rPr lang="da-DK" dirty="0" smtClean="0"/>
              <a:t>for guide </a:t>
            </a:r>
            <a:r>
              <a:rPr lang="da-DK" dirty="0" err="1" smtClean="0"/>
              <a:t>losing</a:t>
            </a:r>
            <a:r>
              <a:rPr lang="da-DK" dirty="0" smtClean="0"/>
              <a:t> </a:t>
            </a:r>
            <a:r>
              <a:rPr lang="da-DK" dirty="0" err="1" smtClean="0"/>
              <a:t>LoS</a:t>
            </a:r>
            <a:endParaRPr lang="da-DK" dirty="0" smtClean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Decent </a:t>
            </a:r>
            <a:r>
              <a:rPr lang="da-DK" dirty="0" err="1" smtClean="0"/>
              <a:t>thermal</a:t>
            </a:r>
            <a:r>
              <a:rPr lang="da-DK" dirty="0" smtClean="0"/>
              <a:t> component</a:t>
            </a:r>
          </a:p>
          <a:p>
            <a:endParaRPr lang="da-DK" dirty="0"/>
          </a:p>
          <a:p>
            <a:r>
              <a:rPr lang="da-DK" dirty="0" smtClean="0"/>
              <a:t>8*10</a:t>
            </a:r>
            <a:r>
              <a:rPr lang="da-DK" baseline="30000" dirty="0" smtClean="0"/>
              <a:t>9</a:t>
            </a:r>
            <a:r>
              <a:rPr lang="da-DK" dirty="0" smtClean="0"/>
              <a:t> n/s/cm</a:t>
            </a:r>
            <a:r>
              <a:rPr lang="da-DK" baseline="30000" dirty="0" smtClean="0"/>
              <a:t>2</a:t>
            </a:r>
            <a:r>
              <a:rPr lang="da-DK" dirty="0" smtClean="0"/>
              <a:t> at 3 MW</a:t>
            </a:r>
          </a:p>
          <a:p>
            <a:endParaRPr lang="da-DK" dirty="0" smtClean="0"/>
          </a:p>
          <a:p>
            <a:r>
              <a:rPr lang="da-DK" dirty="0" smtClean="0"/>
              <a:t>20 times Thales </a:t>
            </a:r>
          </a:p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10 % of </a:t>
            </a:r>
            <a:r>
              <a:rPr lang="da-DK" dirty="0" err="1" smtClean="0"/>
              <a:t>main</a:t>
            </a:r>
            <a:r>
              <a:rPr lang="da-DK" dirty="0" smtClean="0"/>
              <a:t> flux at 1 Å – a science case </a:t>
            </a:r>
            <a:r>
              <a:rPr lang="da-DK" dirty="0" err="1" smtClean="0"/>
              <a:t>stealer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74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3767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Curved</a:t>
            </a:r>
            <a:r>
              <a:rPr lang="da-DK" sz="4400" dirty="0" smtClean="0">
                <a:solidFill>
                  <a:schemeClr val="bg1"/>
                </a:solidFill>
              </a:rPr>
              <a:t> guide -  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75" y="1586039"/>
            <a:ext cx="6879085" cy="50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605" y="307731"/>
            <a:ext cx="3767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Curved</a:t>
            </a:r>
            <a:r>
              <a:rPr lang="da-DK" sz="4400" dirty="0" smtClean="0">
                <a:solidFill>
                  <a:schemeClr val="bg1"/>
                </a:solidFill>
              </a:rPr>
              <a:t> guide -  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42" y="1513211"/>
            <a:ext cx="6417021" cy="50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err="1" smtClean="0"/>
              <a:t>Shielding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281970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9064" y="24207"/>
            <a:ext cx="7886700" cy="1325563"/>
          </a:xfrm>
        </p:spPr>
        <p:txBody>
          <a:bodyPr/>
          <a:lstStyle/>
          <a:p>
            <a:pPr algn="ctr"/>
            <a:r>
              <a:rPr lang="da-DK" b="1" dirty="0" smtClean="0">
                <a:latin typeface="Gill Sans MT" panose="020B0502020104020203" pitchFamily="34" charset="0"/>
              </a:rPr>
              <a:t>Bifrost motivation</a:t>
            </a:r>
            <a:endParaRPr lang="da-DK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4943497" y="1779989"/>
          <a:ext cx="404601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499">
                <a:tc>
                  <a:txBody>
                    <a:bodyPr/>
                    <a:lstStyle/>
                    <a:p>
                      <a:r>
                        <a:rPr lang="da-DK" dirty="0" smtClean="0"/>
                        <a:t>Mono</a:t>
                      </a:r>
                      <a:r>
                        <a:rPr lang="da-DK" baseline="0" dirty="0" smtClean="0"/>
                        <a:t> </a:t>
                      </a:r>
                      <a:r>
                        <a:rPr lang="da-DK" dirty="0" smtClean="0"/>
                        <a:t>Flux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</a:t>
                      </a:r>
                      <a:r>
                        <a:rPr lang="da-DK" baseline="30000" dirty="0" smtClean="0"/>
                        <a:t>7</a:t>
                      </a:r>
                      <a:r>
                        <a:rPr lang="da-DK" baseline="0" dirty="0" smtClean="0"/>
                        <a:t>-</a:t>
                      </a:r>
                      <a:r>
                        <a:rPr lang="da-DK" dirty="0" smtClean="0"/>
                        <a:t>10</a:t>
                      </a:r>
                      <a:r>
                        <a:rPr lang="da-DK" baseline="30000" dirty="0" smtClean="0"/>
                        <a:t>8</a:t>
                      </a:r>
                      <a:r>
                        <a:rPr lang="da-DK" baseline="0" dirty="0" smtClean="0"/>
                        <a:t> n/s/cm</a:t>
                      </a:r>
                      <a:r>
                        <a:rPr lang="da-DK" baseline="30000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9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Spatial</a:t>
                      </a:r>
                      <a:r>
                        <a:rPr lang="da-DK" baseline="0" dirty="0" smtClean="0"/>
                        <a:t> angle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0.015 </a:t>
                      </a:r>
                      <a:r>
                        <a:rPr lang="da-DK" dirty="0" err="1" smtClean="0"/>
                        <a:t>steradians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9">
                <a:tc>
                  <a:txBody>
                    <a:bodyPr/>
                    <a:lstStyle/>
                    <a:p>
                      <a:r>
                        <a:rPr lang="da-DK" dirty="0" smtClean="0"/>
                        <a:t>Energy</a:t>
                      </a:r>
                      <a:r>
                        <a:rPr lang="da-DK" baseline="0" dirty="0" smtClean="0"/>
                        <a:t> transfer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Single </a:t>
                      </a:r>
                      <a:r>
                        <a:rPr lang="da-DK" dirty="0" err="1" smtClean="0"/>
                        <a:t>value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943497" y="1423517"/>
            <a:ext cx="2911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 smtClean="0">
                <a:latin typeface="Gill Sans MT" panose="020B0502020104020203" pitchFamily="34" charset="0"/>
              </a:rPr>
              <a:t>Triple</a:t>
            </a:r>
            <a:r>
              <a:rPr lang="da-DK" dirty="0" smtClean="0">
                <a:latin typeface="Gill Sans MT" panose="020B0502020104020203" pitchFamily="34" charset="0"/>
              </a:rPr>
              <a:t>-axis </a:t>
            </a:r>
            <a:r>
              <a:rPr lang="da-DK" dirty="0" err="1" smtClean="0">
                <a:latin typeface="Gill Sans MT" panose="020B0502020104020203" pitchFamily="34" charset="0"/>
              </a:rPr>
              <a:t>spectrometer</a:t>
            </a:r>
            <a:endParaRPr lang="da-DK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5012975" y="3707272"/>
          <a:ext cx="404601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499">
                <a:tc>
                  <a:txBody>
                    <a:bodyPr/>
                    <a:lstStyle/>
                    <a:p>
                      <a:r>
                        <a:rPr lang="da-DK" dirty="0" smtClean="0"/>
                        <a:t>Mono</a:t>
                      </a:r>
                      <a:r>
                        <a:rPr lang="da-DK" baseline="0" dirty="0" smtClean="0"/>
                        <a:t> </a:t>
                      </a:r>
                      <a:r>
                        <a:rPr lang="da-DK" dirty="0" smtClean="0"/>
                        <a:t>Flux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</a:t>
                      </a:r>
                      <a:r>
                        <a:rPr lang="da-DK" baseline="30000" dirty="0" smtClean="0"/>
                        <a:t>5</a:t>
                      </a:r>
                      <a:r>
                        <a:rPr lang="da-DK" baseline="0" dirty="0" smtClean="0"/>
                        <a:t>-</a:t>
                      </a:r>
                      <a:r>
                        <a:rPr lang="da-DK" dirty="0" smtClean="0"/>
                        <a:t>10</a:t>
                      </a:r>
                      <a:r>
                        <a:rPr lang="da-DK" baseline="30000" dirty="0" smtClean="0"/>
                        <a:t>6</a:t>
                      </a:r>
                      <a:r>
                        <a:rPr lang="da-DK" baseline="0" dirty="0" smtClean="0"/>
                        <a:t> n/s/cm</a:t>
                      </a:r>
                      <a:r>
                        <a:rPr lang="da-DK" baseline="30000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04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Spatial</a:t>
                      </a:r>
                      <a:r>
                        <a:rPr lang="da-DK" baseline="0" dirty="0" smtClean="0"/>
                        <a:t> angle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 </a:t>
                      </a:r>
                      <a:r>
                        <a:rPr lang="da-DK" dirty="0" err="1" smtClean="0"/>
                        <a:t>steradians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9">
                <a:tc>
                  <a:txBody>
                    <a:bodyPr/>
                    <a:lstStyle/>
                    <a:p>
                      <a:r>
                        <a:rPr lang="da-DK" dirty="0" smtClean="0"/>
                        <a:t>Energy transfer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Continuous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943497" y="3104020"/>
            <a:ext cx="1456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>
                <a:latin typeface="Gill Sans MT" panose="020B0502020104020203" pitchFamily="34" charset="0"/>
              </a:rPr>
              <a:t>Time-of-flight</a:t>
            </a:r>
          </a:p>
          <a:p>
            <a:r>
              <a:rPr lang="da-DK" dirty="0" err="1" smtClean="0">
                <a:latin typeface="Gill Sans MT" panose="020B0502020104020203" pitchFamily="34" charset="0"/>
              </a:rPr>
              <a:t>spectrometer</a:t>
            </a:r>
            <a:endParaRPr lang="da-DK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370757" y="5394960"/>
          <a:ext cx="468823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833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Poly</a:t>
                      </a:r>
                      <a:r>
                        <a:rPr lang="da-DK" dirty="0" smtClean="0"/>
                        <a:t> Flux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</a:t>
                      </a:r>
                      <a:r>
                        <a:rPr lang="da-DK" baseline="30000" dirty="0" smtClean="0"/>
                        <a:t>9</a:t>
                      </a:r>
                      <a:r>
                        <a:rPr lang="da-DK" baseline="0" dirty="0" smtClean="0"/>
                        <a:t>-</a:t>
                      </a:r>
                      <a:r>
                        <a:rPr lang="da-DK" dirty="0" smtClean="0"/>
                        <a:t>10</a:t>
                      </a:r>
                      <a:r>
                        <a:rPr lang="da-DK" baseline="30000" dirty="0" smtClean="0"/>
                        <a:t>10</a:t>
                      </a:r>
                      <a:r>
                        <a:rPr lang="da-DK" baseline="0" dirty="0" smtClean="0"/>
                        <a:t> n/s/cm</a:t>
                      </a:r>
                      <a:r>
                        <a:rPr lang="da-DK" baseline="30000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9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Spatial</a:t>
                      </a:r>
                      <a:r>
                        <a:rPr lang="da-DK" baseline="0" dirty="0" smtClean="0"/>
                        <a:t> angle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0.1 </a:t>
                      </a:r>
                      <a:r>
                        <a:rPr lang="da-DK" dirty="0" err="1" smtClean="0"/>
                        <a:t>steradians</a:t>
                      </a:r>
                      <a:r>
                        <a:rPr lang="da-DK" dirty="0" smtClean="0"/>
                        <a:t> pr. </a:t>
                      </a:r>
                      <a:r>
                        <a:rPr lang="da-DK" dirty="0" err="1" smtClean="0"/>
                        <a:t>Ef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9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Energies</a:t>
                      </a:r>
                      <a:r>
                        <a:rPr lang="da-DK" baseline="0" dirty="0" smtClean="0"/>
                        <a:t> pr Q-</a:t>
                      </a:r>
                      <a:r>
                        <a:rPr lang="da-DK" baseline="0" dirty="0" err="1" smtClean="0"/>
                        <a:t>channel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Continuous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SE</a:t>
                      </a:r>
                      <a:r>
                        <a:rPr lang="da-DK" baseline="0" dirty="0" smtClean="0"/>
                        <a:t> performance</a:t>
                      </a:r>
                      <a:endParaRPr lang="da-DK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Great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4306300" y="5034571"/>
            <a:ext cx="122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Gill Sans MT" panose="020B0502020104020203" pitchFamily="34" charset="0"/>
              </a:rPr>
              <a:t>BIFROST</a:t>
            </a:r>
            <a:endParaRPr lang="da-DK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347919" y="1979006"/>
            <a:ext cx="3873142" cy="4056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b="1" dirty="0" smtClean="0"/>
              <a:t>Bifrost </a:t>
            </a:r>
          </a:p>
          <a:p>
            <a:pPr algn="ctr"/>
            <a:r>
              <a:rPr lang="da-DK" sz="2400" dirty="0" err="1" smtClean="0"/>
              <a:t>aims</a:t>
            </a:r>
            <a:r>
              <a:rPr lang="da-DK" sz="2400" dirty="0" smtClean="0"/>
              <a:t> to perform</a:t>
            </a:r>
          </a:p>
          <a:p>
            <a:pPr algn="ctr"/>
            <a:r>
              <a:rPr lang="da-DK" sz="2400" dirty="0"/>
              <a:t>e</a:t>
            </a:r>
            <a:r>
              <a:rPr lang="da-DK" sz="2400" dirty="0" smtClean="0"/>
              <a:t>fficient overview studies with </a:t>
            </a:r>
            <a:r>
              <a:rPr lang="da-DK" sz="2400" dirty="0" err="1" smtClean="0"/>
              <a:t>triple</a:t>
            </a:r>
            <a:r>
              <a:rPr lang="da-DK" sz="2400" dirty="0" smtClean="0"/>
              <a:t>-axis flux:</a:t>
            </a:r>
          </a:p>
          <a:p>
            <a:pPr algn="ctr"/>
            <a:r>
              <a:rPr lang="da-DK" sz="2400" dirty="0" err="1" smtClean="0"/>
              <a:t>Polychromatic</a:t>
            </a:r>
            <a:r>
              <a:rPr lang="da-DK" sz="2400" dirty="0" smtClean="0"/>
              <a:t> beam, </a:t>
            </a:r>
          </a:p>
          <a:p>
            <a:pPr algn="ctr"/>
            <a:r>
              <a:rPr lang="da-DK" sz="2400" dirty="0"/>
              <a:t>l</a:t>
            </a:r>
            <a:r>
              <a:rPr lang="da-DK" sz="2400" dirty="0" smtClean="0"/>
              <a:t>arge </a:t>
            </a:r>
            <a:r>
              <a:rPr lang="da-DK" sz="2400" dirty="0" err="1" smtClean="0"/>
              <a:t>detector</a:t>
            </a:r>
            <a:r>
              <a:rPr lang="da-DK" sz="2400" dirty="0"/>
              <a:t> </a:t>
            </a:r>
            <a:r>
              <a:rPr lang="da-DK" sz="2400" dirty="0" err="1"/>
              <a:t>angular</a:t>
            </a:r>
            <a:r>
              <a:rPr lang="da-DK" sz="2400" dirty="0" smtClean="0"/>
              <a:t> </a:t>
            </a:r>
            <a:r>
              <a:rPr lang="da-DK" sz="2400" dirty="0" err="1" smtClean="0"/>
              <a:t>coverage</a:t>
            </a:r>
            <a:r>
              <a:rPr lang="da-DK" sz="2400" dirty="0" smtClean="0"/>
              <a:t> and multiple analyser </a:t>
            </a:r>
            <a:r>
              <a:rPr lang="da-DK" sz="2400" dirty="0" err="1" smtClean="0"/>
              <a:t>energies</a:t>
            </a:r>
            <a:endParaRPr lang="da-DK" sz="2400" dirty="0" smtClean="0"/>
          </a:p>
          <a:p>
            <a:pPr algn="ctr"/>
            <a:r>
              <a:rPr lang="da-DK" sz="2400" dirty="0" err="1"/>
              <a:t>m</a:t>
            </a:r>
            <a:r>
              <a:rPr lang="da-DK" sz="2400" dirty="0" err="1" smtClean="0"/>
              <a:t>akes</a:t>
            </a:r>
            <a:r>
              <a:rPr lang="da-DK" sz="2400" dirty="0" smtClean="0"/>
              <a:t> </a:t>
            </a:r>
            <a:r>
              <a:rPr lang="da-DK" sz="2400" dirty="0" err="1" smtClean="0"/>
              <a:t>this</a:t>
            </a:r>
            <a:r>
              <a:rPr lang="da-DK" sz="2400" dirty="0" smtClean="0"/>
              <a:t> </a:t>
            </a:r>
            <a:r>
              <a:rPr lang="da-DK" sz="2400" dirty="0" err="1" smtClean="0"/>
              <a:t>possible</a:t>
            </a:r>
            <a:r>
              <a:rPr lang="da-DK" sz="24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498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605" y="307731"/>
            <a:ext cx="6647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Shielding</a:t>
            </a:r>
            <a:r>
              <a:rPr lang="da-DK" sz="4400" dirty="0" smtClean="0">
                <a:solidFill>
                  <a:schemeClr val="bg1"/>
                </a:solidFill>
              </a:rPr>
              <a:t> – prompt pulse	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605" y="1552353"/>
            <a:ext cx="79522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Prompt pulse irrelevant </a:t>
            </a:r>
            <a:r>
              <a:rPr lang="da-DK" dirty="0" err="1" smtClean="0"/>
              <a:t>after</a:t>
            </a:r>
            <a:r>
              <a:rPr lang="da-DK" dirty="0" smtClean="0"/>
              <a:t> 50 m. Rodion made a simple </a:t>
            </a:r>
            <a:r>
              <a:rPr lang="da-DK" dirty="0" err="1" smtClean="0"/>
              <a:t>function</a:t>
            </a:r>
            <a:r>
              <a:rPr lang="da-DK" dirty="0" smtClean="0"/>
              <a:t> </a:t>
            </a:r>
            <a:r>
              <a:rPr lang="da-DK" dirty="0" err="1" smtClean="0"/>
              <a:t>describing</a:t>
            </a:r>
            <a:r>
              <a:rPr lang="da-DK" dirty="0" smtClean="0"/>
              <a:t> the </a:t>
            </a:r>
            <a:br>
              <a:rPr lang="da-DK" dirty="0" smtClean="0"/>
            </a:br>
            <a:r>
              <a:rPr lang="da-DK" dirty="0" smtClean="0"/>
              <a:t>DREAM </a:t>
            </a:r>
            <a:r>
              <a:rPr lang="da-DK" dirty="0" err="1" smtClean="0"/>
              <a:t>spectrum</a:t>
            </a:r>
            <a:r>
              <a:rPr lang="da-DK" dirty="0" smtClean="0"/>
              <a:t> from Valentina </a:t>
            </a:r>
            <a:r>
              <a:rPr lang="da-DK" dirty="0" err="1" smtClean="0"/>
              <a:t>Santoro</a:t>
            </a:r>
            <a:r>
              <a:rPr lang="da-DK" dirty="0" smtClean="0"/>
              <a:t>. </a:t>
            </a:r>
            <a:r>
              <a:rPr lang="da-DK" dirty="0" err="1" smtClean="0"/>
              <a:t>Fully</a:t>
            </a:r>
            <a:r>
              <a:rPr lang="da-DK" dirty="0" smtClean="0"/>
              <a:t> open and with </a:t>
            </a:r>
            <a:r>
              <a:rPr lang="da-DK" dirty="0" err="1" smtClean="0"/>
              <a:t>loss</a:t>
            </a:r>
            <a:r>
              <a:rPr lang="da-DK" dirty="0" smtClean="0"/>
              <a:t> of </a:t>
            </a:r>
            <a:r>
              <a:rPr lang="da-DK" dirty="0" err="1" smtClean="0"/>
              <a:t>LoS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He </a:t>
            </a:r>
            <a:r>
              <a:rPr lang="da-DK" dirty="0" err="1" smtClean="0"/>
              <a:t>used</a:t>
            </a:r>
            <a:r>
              <a:rPr lang="da-DK" dirty="0" smtClean="0"/>
              <a:t> a </a:t>
            </a:r>
            <a:r>
              <a:rPr lang="da-DK" dirty="0" err="1" smtClean="0"/>
              <a:t>worst</a:t>
            </a:r>
            <a:r>
              <a:rPr lang="da-DK" dirty="0" smtClean="0"/>
              <a:t> case scenario of a parallel beam </a:t>
            </a:r>
            <a:r>
              <a:rPr lang="da-DK" dirty="0" err="1" smtClean="0"/>
              <a:t>exiting</a:t>
            </a:r>
            <a:r>
              <a:rPr lang="da-DK" dirty="0" smtClean="0"/>
              <a:t> the bunker – 10 x 10 cm^2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61" y="3058078"/>
            <a:ext cx="8726930" cy="30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69" y="1587614"/>
            <a:ext cx="8373204" cy="2729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4989"/>
            <a:ext cx="5573336" cy="2523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9926" y="4603898"/>
            <a:ext cx="25606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In the </a:t>
            </a:r>
            <a:r>
              <a:rPr lang="da-DK" sz="2400" dirty="0" err="1" smtClean="0"/>
              <a:t>kinked</a:t>
            </a:r>
            <a:r>
              <a:rPr lang="da-DK" sz="2400" dirty="0" smtClean="0"/>
              <a:t> case, </a:t>
            </a:r>
            <a:br>
              <a:rPr lang="da-DK" sz="2400" dirty="0" smtClean="0"/>
            </a:br>
            <a:r>
              <a:rPr lang="da-DK" sz="2400" dirty="0" smtClean="0"/>
              <a:t>20 cm of </a:t>
            </a:r>
            <a:r>
              <a:rPr lang="da-DK" sz="2400" dirty="0" err="1" smtClean="0"/>
              <a:t>steel</a:t>
            </a:r>
            <a:r>
              <a:rPr lang="da-DK" sz="2400" dirty="0" smtClean="0"/>
              <a:t> and</a:t>
            </a:r>
          </a:p>
          <a:p>
            <a:r>
              <a:rPr lang="da-DK" sz="2400" dirty="0" smtClean="0"/>
              <a:t>50 cm of </a:t>
            </a:r>
            <a:r>
              <a:rPr lang="da-DK" sz="2400" dirty="0" err="1" smtClean="0"/>
              <a:t>concrete</a:t>
            </a:r>
            <a:r>
              <a:rPr lang="da-DK" sz="2400" dirty="0" smtClean="0"/>
              <a:t> </a:t>
            </a:r>
          </a:p>
          <a:p>
            <a:r>
              <a:rPr lang="da-DK" sz="2400" dirty="0" smtClean="0"/>
              <a:t>is </a:t>
            </a:r>
            <a:r>
              <a:rPr lang="da-DK" sz="2400" dirty="0" err="1" smtClean="0"/>
              <a:t>enough</a:t>
            </a:r>
            <a:r>
              <a:rPr lang="da-DK" sz="2400" dirty="0" smtClean="0"/>
              <a:t> in </a:t>
            </a:r>
            <a:br>
              <a:rPr lang="da-DK" sz="2400" dirty="0" smtClean="0"/>
            </a:br>
            <a:r>
              <a:rPr lang="da-DK" sz="2400" dirty="0" err="1" smtClean="0"/>
              <a:t>this</a:t>
            </a:r>
            <a:r>
              <a:rPr lang="da-DK" sz="2400" dirty="0" smtClean="0"/>
              <a:t> </a:t>
            </a:r>
            <a:r>
              <a:rPr lang="da-DK" sz="2400" dirty="0" err="1" smtClean="0"/>
              <a:t>worst</a:t>
            </a:r>
            <a:r>
              <a:rPr lang="da-DK" sz="2400" dirty="0" smtClean="0"/>
              <a:t> case</a:t>
            </a:r>
            <a:endParaRPr lang="da-DK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4605" y="307731"/>
            <a:ext cx="2854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Kinked</a:t>
            </a:r>
            <a:r>
              <a:rPr lang="da-DK" sz="4400" dirty="0" smtClean="0">
                <a:solidFill>
                  <a:schemeClr val="bg1"/>
                </a:solidFill>
              </a:rPr>
              <a:t> case</a:t>
            </a:r>
            <a:endParaRPr lang="da-DK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4605" y="307731"/>
            <a:ext cx="415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Bonus </a:t>
            </a:r>
            <a:r>
              <a:rPr lang="da-DK" sz="4400" dirty="0" err="1" smtClean="0">
                <a:solidFill>
                  <a:schemeClr val="bg1"/>
                </a:solidFill>
              </a:rPr>
              <a:t>possibility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88" y="1434940"/>
            <a:ext cx="3105149" cy="3701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" y="1434940"/>
            <a:ext cx="2760133" cy="3726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748" y="1369080"/>
            <a:ext cx="3267675" cy="3857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355" y="5342022"/>
            <a:ext cx="90760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need</a:t>
            </a:r>
            <a:r>
              <a:rPr lang="da-DK" sz="2000" dirty="0" smtClean="0"/>
              <a:t> a </a:t>
            </a:r>
            <a:r>
              <a:rPr lang="da-DK" sz="2000" dirty="0" err="1" smtClean="0"/>
              <a:t>concrete</a:t>
            </a:r>
            <a:r>
              <a:rPr lang="da-DK" sz="2000" dirty="0" smtClean="0"/>
              <a:t> </a:t>
            </a:r>
            <a:r>
              <a:rPr lang="da-DK" sz="2000" dirty="0" err="1" smtClean="0"/>
              <a:t>plinth</a:t>
            </a:r>
            <a:r>
              <a:rPr lang="da-DK" sz="2000" dirty="0" smtClean="0"/>
              <a:t> in the D03 hall </a:t>
            </a:r>
            <a:r>
              <a:rPr lang="da-DK" sz="2000" dirty="0" err="1" smtClean="0"/>
              <a:t>anyway</a:t>
            </a:r>
            <a:r>
              <a:rPr lang="da-DK" sz="2000" dirty="0" smtClean="0"/>
              <a:t>. Make it a </a:t>
            </a:r>
            <a:r>
              <a:rPr lang="da-DK" sz="2000" dirty="0" err="1" smtClean="0"/>
              <a:t>staircase</a:t>
            </a:r>
            <a:r>
              <a:rPr lang="da-DK" sz="2000" dirty="0" smtClean="0"/>
              <a:t> and save </a:t>
            </a:r>
            <a:r>
              <a:rPr lang="da-DK" sz="2000" dirty="0" err="1" smtClean="0"/>
              <a:t>steel</a:t>
            </a:r>
            <a:r>
              <a:rPr lang="da-DK" sz="2000" dirty="0" smtClean="0"/>
              <a:t>…</a:t>
            </a:r>
            <a:br>
              <a:rPr lang="da-DK" sz="2000" dirty="0" smtClean="0"/>
            </a:br>
            <a:endParaRPr lang="da-DK" sz="2000" dirty="0"/>
          </a:p>
          <a:p>
            <a:r>
              <a:rPr lang="da-DK" sz="2000" dirty="0" err="1" smtClean="0"/>
              <a:t>Once</a:t>
            </a:r>
            <a:r>
              <a:rPr lang="da-DK" sz="2000" dirty="0" smtClean="0"/>
              <a:t> the </a:t>
            </a:r>
            <a:r>
              <a:rPr lang="da-DK" sz="2000" dirty="0" err="1" smtClean="0"/>
              <a:t>numbers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in (2 m source term ran </a:t>
            </a:r>
            <a:r>
              <a:rPr lang="da-DK" sz="2000" dirty="0" err="1" smtClean="0"/>
              <a:t>through</a:t>
            </a:r>
            <a:r>
              <a:rPr lang="da-DK" sz="2000" dirty="0" smtClean="0"/>
              <a:t> new guide)</a:t>
            </a:r>
            <a:br>
              <a:rPr lang="da-DK" sz="2000" dirty="0" smtClean="0"/>
            </a:br>
            <a:r>
              <a:rPr lang="da-DK" sz="2000" dirty="0" smtClean="0"/>
              <a:t> – </a:t>
            </a:r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optimize</a:t>
            </a:r>
            <a:r>
              <a:rPr lang="da-DK" sz="2000" dirty="0" smtClean="0"/>
              <a:t> the </a:t>
            </a:r>
            <a:r>
              <a:rPr lang="da-DK" sz="2000" dirty="0" err="1" smtClean="0"/>
              <a:t>geometry</a:t>
            </a:r>
            <a:r>
              <a:rPr lang="da-DK" sz="2000" dirty="0" smtClean="0"/>
              <a:t> and start </a:t>
            </a:r>
            <a:r>
              <a:rPr lang="da-DK" sz="2000" dirty="0" err="1" smtClean="0"/>
              <a:t>simulating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1282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6394" y="0"/>
            <a:ext cx="74042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Preliminary </a:t>
            </a:r>
            <a:r>
              <a:rPr lang="da-DK" sz="4400" dirty="0" err="1" smtClean="0">
                <a:solidFill>
                  <a:schemeClr val="bg1"/>
                </a:solidFill>
              </a:rPr>
              <a:t>conclusions</a:t>
            </a:r>
            <a:r>
              <a:rPr lang="da-DK" sz="4400" dirty="0" smtClean="0">
                <a:solidFill>
                  <a:schemeClr val="bg1"/>
                </a:solidFill>
              </a:rPr>
              <a:t> for the </a:t>
            </a:r>
            <a:br>
              <a:rPr lang="da-DK" sz="4400" dirty="0" smtClean="0">
                <a:solidFill>
                  <a:schemeClr val="bg1"/>
                </a:solidFill>
              </a:rPr>
            </a:br>
            <a:r>
              <a:rPr lang="da-DK" sz="4400" dirty="0" smtClean="0">
                <a:solidFill>
                  <a:schemeClr val="bg1"/>
                </a:solidFill>
              </a:rPr>
              <a:t>fast neutrons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394" y="1717085"/>
            <a:ext cx="841775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In case of the </a:t>
            </a:r>
            <a:r>
              <a:rPr lang="da-DK" sz="2400" dirty="0" err="1" smtClean="0"/>
              <a:t>kinked</a:t>
            </a:r>
            <a:r>
              <a:rPr lang="da-DK" sz="2400" dirty="0" smtClean="0"/>
              <a:t> guide with prompt pulse </a:t>
            </a:r>
            <a:r>
              <a:rPr lang="da-DK" sz="2400" dirty="0" err="1" smtClean="0"/>
              <a:t>outside</a:t>
            </a:r>
            <a:r>
              <a:rPr lang="da-DK" sz="2400" dirty="0" smtClean="0"/>
              <a:t> bunker</a:t>
            </a:r>
            <a:br>
              <a:rPr lang="da-DK" sz="2400" dirty="0" smtClean="0"/>
            </a:br>
            <a:r>
              <a:rPr lang="da-DK" sz="2400" dirty="0" smtClean="0"/>
              <a:t>wall, 3x5 cm </a:t>
            </a:r>
            <a:r>
              <a:rPr lang="da-DK" sz="2400" dirty="0" err="1" smtClean="0"/>
              <a:t>aperture</a:t>
            </a:r>
            <a:r>
              <a:rPr lang="da-DK" sz="2400" dirty="0" smtClean="0"/>
              <a:t>, divergent beam:</a:t>
            </a:r>
            <a:endParaRPr lang="da-DK" sz="2400" dirty="0"/>
          </a:p>
          <a:p>
            <a:r>
              <a:rPr lang="da-DK" sz="2400" b="1" dirty="0" smtClean="0"/>
              <a:t>20-25 cm of </a:t>
            </a:r>
            <a:r>
              <a:rPr lang="da-DK" sz="2400" b="1" dirty="0" err="1" smtClean="0"/>
              <a:t>steel</a:t>
            </a:r>
            <a:r>
              <a:rPr lang="da-DK" sz="2400" b="1" dirty="0" smtClean="0"/>
              <a:t> – 50 cm of </a:t>
            </a:r>
            <a:r>
              <a:rPr lang="da-DK" sz="2400" b="1" dirty="0" err="1" smtClean="0"/>
              <a:t>concrete</a:t>
            </a:r>
            <a:r>
              <a:rPr lang="da-DK" sz="2400" dirty="0" smtClean="0"/>
              <a:t/>
            </a:r>
            <a:br>
              <a:rPr lang="da-DK" sz="2400" dirty="0" smtClean="0"/>
            </a:br>
            <a:endParaRPr lang="da-DK" sz="2400" dirty="0" smtClean="0"/>
          </a:p>
          <a:p>
            <a:r>
              <a:rPr lang="da-DK" sz="2400" i="1" dirty="0" smtClean="0">
                <a:sym typeface="Symbol" panose="05050102010706020507" pitchFamily="18" charset="2"/>
              </a:rPr>
              <a:t>In case of </a:t>
            </a:r>
            <a:r>
              <a:rPr lang="da-DK" sz="2400" i="1" dirty="0" err="1" smtClean="0">
                <a:sym typeface="Symbol" panose="05050102010706020507" pitchFamily="18" charset="2"/>
              </a:rPr>
              <a:t>losing</a:t>
            </a:r>
            <a:r>
              <a:rPr lang="da-DK" sz="2400" i="1" dirty="0" smtClean="0">
                <a:sym typeface="Symbol" panose="05050102010706020507" pitchFamily="18" charset="2"/>
              </a:rPr>
              <a:t> </a:t>
            </a:r>
            <a:r>
              <a:rPr lang="da-DK" sz="2400" i="1" dirty="0" err="1" smtClean="0">
                <a:sym typeface="Symbol" panose="05050102010706020507" pitchFamily="18" charset="2"/>
              </a:rPr>
              <a:t>LoS</a:t>
            </a:r>
            <a:r>
              <a:rPr lang="da-DK" sz="2400" i="1" dirty="0" smtClean="0">
                <a:sym typeface="Symbol" panose="05050102010706020507" pitchFamily="18" charset="2"/>
              </a:rPr>
              <a:t> </a:t>
            </a:r>
            <a:r>
              <a:rPr lang="da-DK" sz="2400" i="1" dirty="0" err="1" smtClean="0">
                <a:sym typeface="Symbol" panose="05050102010706020507" pitchFamily="18" charset="2"/>
              </a:rPr>
              <a:t>inside</a:t>
            </a:r>
            <a:r>
              <a:rPr lang="da-DK" sz="2400" i="1" dirty="0" smtClean="0">
                <a:sym typeface="Symbol" panose="05050102010706020507" pitchFamily="18" charset="2"/>
              </a:rPr>
              <a:t> the bunker:</a:t>
            </a:r>
          </a:p>
          <a:p>
            <a:endParaRPr lang="da-DK" sz="2400" i="1" dirty="0" smtClean="0">
              <a:sym typeface="Symbol" panose="05050102010706020507" pitchFamily="18" charset="2"/>
            </a:endParaRPr>
          </a:p>
          <a:p>
            <a:r>
              <a:rPr lang="da-DK" sz="2400" b="1" dirty="0" err="1" smtClean="0">
                <a:sym typeface="Symbol" panose="05050102010706020507" pitchFamily="18" charset="2"/>
              </a:rPr>
              <a:t>Depends</a:t>
            </a:r>
            <a:r>
              <a:rPr lang="da-DK" sz="2400" b="1" dirty="0" smtClean="0">
                <a:sym typeface="Symbol" panose="05050102010706020507" pitchFamily="18" charset="2"/>
              </a:rPr>
              <a:t> on </a:t>
            </a:r>
            <a:r>
              <a:rPr lang="da-DK" sz="2400" b="1" dirty="0" err="1" smtClean="0">
                <a:sym typeface="Symbol" panose="05050102010706020507" pitchFamily="18" charset="2"/>
              </a:rPr>
              <a:t>how</a:t>
            </a:r>
            <a:r>
              <a:rPr lang="da-DK" sz="2400" b="1" dirty="0" smtClean="0">
                <a:sym typeface="Symbol" panose="05050102010706020507" pitchFamily="18" charset="2"/>
              </a:rPr>
              <a:t> </a:t>
            </a:r>
            <a:r>
              <a:rPr lang="da-DK" sz="2400" b="1" dirty="0" err="1" smtClean="0">
                <a:sym typeface="Symbol" panose="05050102010706020507" pitchFamily="18" charset="2"/>
              </a:rPr>
              <a:t>you</a:t>
            </a:r>
            <a:r>
              <a:rPr lang="da-DK" sz="2400" b="1" dirty="0" smtClean="0">
                <a:sym typeface="Symbol" panose="05050102010706020507" pitchFamily="18" charset="2"/>
              </a:rPr>
              <a:t> do it, but just by </a:t>
            </a:r>
            <a:r>
              <a:rPr lang="da-DK" sz="2400" b="1" dirty="0" err="1" smtClean="0">
                <a:sym typeface="Symbol" panose="05050102010706020507" pitchFamily="18" charset="2"/>
              </a:rPr>
              <a:t>reducing</a:t>
            </a:r>
            <a:r>
              <a:rPr lang="da-DK" sz="2400" b="1" dirty="0" smtClean="0">
                <a:sym typeface="Symbol" panose="05050102010706020507" pitchFamily="18" charset="2"/>
              </a:rPr>
              <a:t> the </a:t>
            </a:r>
            <a:br>
              <a:rPr lang="da-DK" sz="2400" b="1" dirty="0" smtClean="0">
                <a:sym typeface="Symbol" panose="05050102010706020507" pitchFamily="18" charset="2"/>
              </a:rPr>
            </a:br>
            <a:r>
              <a:rPr lang="da-DK" sz="2400" b="1" dirty="0" smtClean="0">
                <a:sym typeface="Symbol" panose="05050102010706020507" pitchFamily="18" charset="2"/>
              </a:rPr>
              <a:t>magnitude of the prompt pulse by 2 </a:t>
            </a:r>
            <a:r>
              <a:rPr lang="da-DK" sz="2400" b="1" dirty="0" err="1" smtClean="0">
                <a:sym typeface="Symbol" panose="05050102010706020507" pitchFamily="18" charset="2"/>
              </a:rPr>
              <a:t>orders</a:t>
            </a:r>
            <a:r>
              <a:rPr lang="da-DK" sz="2400" b="1" dirty="0" smtClean="0">
                <a:sym typeface="Symbol" panose="05050102010706020507" pitchFamily="18" charset="2"/>
              </a:rPr>
              <a:t> of magnitude</a:t>
            </a:r>
            <a:br>
              <a:rPr lang="da-DK" sz="2400" b="1" dirty="0" smtClean="0">
                <a:sym typeface="Symbol" panose="05050102010706020507" pitchFamily="18" charset="2"/>
              </a:rPr>
            </a:br>
            <a:r>
              <a:rPr lang="da-DK" sz="2400" b="1" dirty="0" smtClean="0">
                <a:sym typeface="Symbol" panose="05050102010706020507" pitchFamily="18" charset="2"/>
              </a:rPr>
              <a:t>gamma </a:t>
            </a:r>
            <a:r>
              <a:rPr lang="da-DK" sz="2400" b="1" dirty="0" err="1" smtClean="0">
                <a:sym typeface="Symbol" panose="05050102010706020507" pitchFamily="18" charset="2"/>
              </a:rPr>
              <a:t>shielding</a:t>
            </a:r>
            <a:r>
              <a:rPr lang="da-DK" sz="2400" b="1" dirty="0" smtClean="0">
                <a:sym typeface="Symbol" panose="05050102010706020507" pitchFamily="18" charset="2"/>
              </a:rPr>
              <a:t> </a:t>
            </a:r>
            <a:r>
              <a:rPr lang="da-DK" sz="2400" b="1" dirty="0" err="1" smtClean="0">
                <a:sym typeface="Symbol" panose="05050102010706020507" pitchFamily="18" charset="2"/>
              </a:rPr>
              <a:t>requirements</a:t>
            </a:r>
            <a:r>
              <a:rPr lang="da-DK" sz="2400" b="1" dirty="0" smtClean="0">
                <a:sym typeface="Symbol" panose="05050102010706020507" pitchFamily="18" charset="2"/>
              </a:rPr>
              <a:t> </a:t>
            </a:r>
            <a:r>
              <a:rPr lang="da-DK" sz="2400" b="1" dirty="0" err="1" smtClean="0">
                <a:sym typeface="Symbol" panose="05050102010706020507" pitchFamily="18" charset="2"/>
              </a:rPr>
              <a:t>will</a:t>
            </a:r>
            <a:r>
              <a:rPr lang="da-DK" sz="2400" b="1" dirty="0" smtClean="0">
                <a:sym typeface="Symbol" panose="05050102010706020507" pitchFamily="18" charset="2"/>
              </a:rPr>
              <a:t> </a:t>
            </a:r>
            <a:r>
              <a:rPr lang="da-DK" sz="2400" b="1" dirty="0" err="1" smtClean="0">
                <a:sym typeface="Symbol" panose="05050102010706020507" pitchFamily="18" charset="2"/>
              </a:rPr>
              <a:t>dominate</a:t>
            </a:r>
            <a:endParaRPr lang="da-DK" sz="2400" b="1" dirty="0" smtClean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sym typeface="Symbol" panose="05050102010706020507" pitchFamily="18" charset="2"/>
            </a:endParaRPr>
          </a:p>
          <a:p>
            <a:r>
              <a:rPr lang="da-DK" sz="2400" i="1" dirty="0" smtClean="0">
                <a:sym typeface="Symbol" panose="05050102010706020507" pitchFamily="18" charset="2"/>
              </a:rPr>
              <a:t>Note: FLUKA simulations of the </a:t>
            </a:r>
            <a:r>
              <a:rPr lang="da-DK" sz="2400" i="1" dirty="0" err="1" smtClean="0">
                <a:sym typeface="Symbol" panose="05050102010706020507" pitchFamily="18" charset="2"/>
              </a:rPr>
              <a:t>curved</a:t>
            </a:r>
            <a:r>
              <a:rPr lang="da-DK" sz="2400" i="1" dirty="0" smtClean="0">
                <a:sym typeface="Symbol" panose="05050102010706020507" pitchFamily="18" charset="2"/>
              </a:rPr>
              <a:t> guide system from 2-50 m</a:t>
            </a:r>
            <a:br>
              <a:rPr lang="da-DK" sz="2400" i="1" dirty="0" smtClean="0">
                <a:sym typeface="Symbol" panose="05050102010706020507" pitchFamily="18" charset="2"/>
              </a:rPr>
            </a:br>
            <a:r>
              <a:rPr lang="da-DK" sz="2400" i="1" dirty="0" smtClean="0">
                <a:sym typeface="Symbol" panose="05050102010706020507" pitchFamily="18" charset="2"/>
              </a:rPr>
              <a:t>is on the to-do list in 2017. </a:t>
            </a:r>
            <a:r>
              <a:rPr lang="da-DK" sz="2400" i="1" dirty="0" err="1" smtClean="0">
                <a:sym typeface="Symbol" panose="05050102010706020507" pitchFamily="18" charset="2"/>
              </a:rPr>
              <a:t>However</a:t>
            </a:r>
            <a:r>
              <a:rPr lang="da-DK" sz="2400" i="1" dirty="0" smtClean="0">
                <a:sym typeface="Symbol" panose="05050102010706020507" pitchFamily="18" charset="2"/>
              </a:rPr>
              <a:t>, the 5 cm </a:t>
            </a:r>
            <a:r>
              <a:rPr lang="da-DK" sz="2400" i="1" dirty="0" err="1" smtClean="0">
                <a:sym typeface="Symbol" panose="05050102010706020507" pitchFamily="18" charset="2"/>
              </a:rPr>
              <a:t>strategy</a:t>
            </a:r>
            <a:r>
              <a:rPr lang="da-DK" sz="2400" i="1" dirty="0" smtClean="0">
                <a:sym typeface="Symbol" panose="05050102010706020507" pitchFamily="18" charset="2"/>
              </a:rPr>
              <a:t> is </a:t>
            </a:r>
            <a:r>
              <a:rPr lang="da-DK" sz="2400" i="1" dirty="0" err="1" smtClean="0">
                <a:sym typeface="Symbol" panose="05050102010706020507" pitchFamily="18" charset="2"/>
              </a:rPr>
              <a:t>kept</a:t>
            </a:r>
            <a:r>
              <a:rPr lang="da-DK" sz="2400" dirty="0" smtClean="0">
                <a:sym typeface="Symbol" panose="05050102010706020507" pitchFamily="18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 smtClean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1160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261" y="1809715"/>
            <a:ext cx="7514951" cy="2291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750" y="283221"/>
            <a:ext cx="613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Turning</a:t>
            </a:r>
            <a:r>
              <a:rPr lang="da-DK" sz="4400" dirty="0" smtClean="0">
                <a:solidFill>
                  <a:schemeClr val="bg1"/>
                </a:solidFill>
              </a:rPr>
              <a:t> to gammas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945" y="1440383"/>
            <a:ext cx="852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The </a:t>
            </a:r>
            <a:r>
              <a:rPr lang="da-DK" dirty="0" err="1" smtClean="0"/>
              <a:t>easy</a:t>
            </a:r>
            <a:r>
              <a:rPr lang="da-DK" dirty="0" smtClean="0"/>
              <a:t> part: </a:t>
            </a:r>
            <a:r>
              <a:rPr lang="da-DK" dirty="0" err="1" smtClean="0"/>
              <a:t>Getting</a:t>
            </a:r>
            <a:r>
              <a:rPr lang="da-DK" dirty="0" smtClean="0"/>
              <a:t> an </a:t>
            </a:r>
            <a:r>
              <a:rPr lang="da-DK" dirty="0" err="1" smtClean="0"/>
              <a:t>idea</a:t>
            </a:r>
            <a:r>
              <a:rPr lang="da-DK" dirty="0" smtClean="0"/>
              <a:t> of the </a:t>
            </a:r>
            <a:r>
              <a:rPr lang="da-DK" dirty="0" err="1" smtClean="0"/>
              <a:t>number</a:t>
            </a:r>
            <a:r>
              <a:rPr lang="da-DK" dirty="0" smtClean="0"/>
              <a:t> of lost neutrons pr m of guide – </a:t>
            </a:r>
            <a:r>
              <a:rPr lang="da-DK" b="1" i="1" dirty="0" err="1" smtClean="0"/>
              <a:t>use</a:t>
            </a:r>
            <a:r>
              <a:rPr lang="da-DK" b="1" i="1" dirty="0" smtClean="0"/>
              <a:t> McStas</a:t>
            </a:r>
            <a:endParaRPr lang="da-DK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766" y="3410639"/>
            <a:ext cx="4739388" cy="3447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602" y="4555816"/>
            <a:ext cx="3289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This is </a:t>
            </a:r>
            <a:r>
              <a:rPr lang="da-DK" dirty="0" err="1" smtClean="0"/>
              <a:t>basically</a:t>
            </a:r>
            <a:r>
              <a:rPr lang="da-DK" dirty="0" smtClean="0"/>
              <a:t> the </a:t>
            </a:r>
            <a:r>
              <a:rPr lang="da-DK" dirty="0" err="1" smtClean="0"/>
              <a:t>requirements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as a </a:t>
            </a:r>
            <a:r>
              <a:rPr lang="da-DK" dirty="0" err="1" smtClean="0"/>
              <a:t>function</a:t>
            </a:r>
            <a:r>
              <a:rPr lang="da-DK" dirty="0" smtClean="0"/>
              <a:t> of </a:t>
            </a:r>
            <a:r>
              <a:rPr lang="da-DK" dirty="0" err="1" smtClean="0"/>
              <a:t>beamline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distance</a:t>
            </a:r>
            <a:endParaRPr lang="da-DK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23009" y="5955738"/>
            <a:ext cx="2791752" cy="40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750" y="283221"/>
            <a:ext cx="613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Hard part: Hard gammas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68" y="1608414"/>
            <a:ext cx="8124402" cy="2878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719" y="4766209"/>
            <a:ext cx="8047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Rodion looks at the incident and </a:t>
            </a:r>
            <a:r>
              <a:rPr lang="da-DK" dirty="0" err="1" smtClean="0"/>
              <a:t>reflected</a:t>
            </a:r>
            <a:r>
              <a:rPr lang="da-DK" dirty="0" smtClean="0"/>
              <a:t> neutron </a:t>
            </a:r>
            <a:r>
              <a:rPr lang="da-DK" dirty="0" err="1" smtClean="0"/>
              <a:t>wavefunction</a:t>
            </a:r>
            <a:r>
              <a:rPr lang="da-DK" dirty="0" smtClean="0"/>
              <a:t> at </a:t>
            </a:r>
            <a:r>
              <a:rPr lang="da-DK" dirty="0" err="1" smtClean="0"/>
              <a:t>each</a:t>
            </a:r>
            <a:r>
              <a:rPr lang="da-DK" dirty="0" smtClean="0"/>
              <a:t> </a:t>
            </a:r>
            <a:r>
              <a:rPr lang="da-DK" dirty="0" err="1" smtClean="0"/>
              <a:t>layer</a:t>
            </a:r>
            <a:r>
              <a:rPr lang="da-DK" dirty="0" smtClean="0"/>
              <a:t>, </a:t>
            </a:r>
            <a:br>
              <a:rPr lang="da-DK" dirty="0" smtClean="0"/>
            </a:br>
            <a:r>
              <a:rPr lang="da-DK" dirty="0" smtClean="0"/>
              <a:t>and </a:t>
            </a:r>
            <a:r>
              <a:rPr lang="da-DK" dirty="0" err="1" smtClean="0"/>
              <a:t>calculates</a:t>
            </a:r>
            <a:r>
              <a:rPr lang="da-DK" dirty="0" smtClean="0"/>
              <a:t> the </a:t>
            </a:r>
            <a:r>
              <a:rPr lang="da-DK" dirty="0" err="1" smtClean="0"/>
              <a:t>probabilty</a:t>
            </a:r>
            <a:r>
              <a:rPr lang="da-DK" dirty="0" smtClean="0"/>
              <a:t> of </a:t>
            </a:r>
            <a:r>
              <a:rPr lang="da-DK" dirty="0" err="1" smtClean="0"/>
              <a:t>reflection</a:t>
            </a:r>
            <a:r>
              <a:rPr lang="da-DK" dirty="0" smtClean="0"/>
              <a:t> and transmission of the </a:t>
            </a:r>
            <a:r>
              <a:rPr lang="da-DK" dirty="0" err="1" smtClean="0"/>
              <a:t>entire</a:t>
            </a:r>
            <a:r>
              <a:rPr lang="da-DK" dirty="0" smtClean="0"/>
              <a:t> </a:t>
            </a:r>
            <a:r>
              <a:rPr lang="da-DK" dirty="0" err="1" smtClean="0"/>
              <a:t>multilayer</a:t>
            </a:r>
            <a:r>
              <a:rPr lang="da-DK" dirty="0" smtClean="0"/>
              <a:t>. 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This gives the </a:t>
            </a:r>
            <a:r>
              <a:rPr lang="da-DK" dirty="0" err="1" smtClean="0"/>
              <a:t>fraction</a:t>
            </a:r>
            <a:r>
              <a:rPr lang="da-DK" dirty="0" smtClean="0"/>
              <a:t> of </a:t>
            </a:r>
            <a:r>
              <a:rPr lang="da-DK" dirty="0" err="1" smtClean="0"/>
              <a:t>loss</a:t>
            </a:r>
            <a:r>
              <a:rPr lang="da-DK" dirty="0" smtClean="0"/>
              <a:t> in the coating and </a:t>
            </a:r>
            <a:r>
              <a:rPr lang="da-DK" dirty="0" err="1" smtClean="0"/>
              <a:t>hence</a:t>
            </a:r>
            <a:r>
              <a:rPr lang="da-DK" dirty="0" smtClean="0"/>
              <a:t> </a:t>
            </a:r>
            <a:r>
              <a:rPr lang="da-DK" dirty="0" err="1" smtClean="0"/>
              <a:t>hard</a:t>
            </a:r>
            <a:r>
              <a:rPr lang="da-DK" dirty="0" smtClean="0"/>
              <a:t> gamma </a:t>
            </a:r>
            <a:r>
              <a:rPr lang="da-DK" dirty="0" err="1" smtClean="0"/>
              <a:t>intensity</a:t>
            </a:r>
            <a:r>
              <a:rPr lang="da-DK" dirty="0" smtClean="0"/>
              <a:t> from</a:t>
            </a:r>
          </a:p>
          <a:p>
            <a:r>
              <a:rPr lang="da-DK" dirty="0" err="1" smtClean="0"/>
              <a:t>Nickel</a:t>
            </a:r>
            <a:r>
              <a:rPr lang="da-DK" dirty="0" smtClean="0"/>
              <a:t> and Titanium. He </a:t>
            </a:r>
            <a:r>
              <a:rPr lang="da-DK" dirty="0" err="1" smtClean="0"/>
              <a:t>takes</a:t>
            </a:r>
            <a:r>
              <a:rPr lang="da-DK" dirty="0" smtClean="0"/>
              <a:t> </a:t>
            </a:r>
            <a:r>
              <a:rPr lang="da-DK" dirty="0" err="1" smtClean="0"/>
              <a:t>surface</a:t>
            </a:r>
            <a:r>
              <a:rPr lang="da-DK" dirty="0" smtClean="0"/>
              <a:t> </a:t>
            </a:r>
            <a:r>
              <a:rPr lang="da-DK" dirty="0" err="1" smtClean="0"/>
              <a:t>roughness</a:t>
            </a:r>
            <a:r>
              <a:rPr lang="da-DK" dirty="0" smtClean="0"/>
              <a:t> </a:t>
            </a:r>
            <a:r>
              <a:rPr lang="da-DK" dirty="0" err="1" smtClean="0"/>
              <a:t>into</a:t>
            </a:r>
            <a:r>
              <a:rPr lang="da-DK" dirty="0" smtClean="0"/>
              <a:t> </a:t>
            </a:r>
            <a:r>
              <a:rPr lang="da-DK" dirty="0" err="1" smtClean="0"/>
              <a:t>account</a:t>
            </a:r>
            <a:r>
              <a:rPr lang="da-DK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1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750" y="283221"/>
            <a:ext cx="613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Rodions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results</a:t>
            </a:r>
            <a:r>
              <a:rPr lang="da-DK" sz="4400" dirty="0" smtClean="0">
                <a:solidFill>
                  <a:schemeClr val="bg1"/>
                </a:solidFill>
              </a:rPr>
              <a:t>	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9" y="1810164"/>
            <a:ext cx="5460999" cy="4331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8566" y="2354782"/>
            <a:ext cx="26975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lose</a:t>
            </a:r>
            <a:r>
              <a:rPr lang="da-DK" dirty="0" smtClean="0"/>
              <a:t> more neutrons</a:t>
            </a:r>
            <a:br>
              <a:rPr lang="da-DK" dirty="0" smtClean="0"/>
            </a:br>
            <a:r>
              <a:rPr lang="da-DK" dirty="0" smtClean="0"/>
              <a:t>to the coating </a:t>
            </a:r>
            <a:r>
              <a:rPr lang="da-DK" dirty="0" err="1" smtClean="0"/>
              <a:t>than</a:t>
            </a:r>
            <a:r>
              <a:rPr lang="da-DK" dirty="0"/>
              <a:t> </a:t>
            </a:r>
            <a:r>
              <a:rPr lang="da-DK" dirty="0" err="1" smtClean="0"/>
              <a:t>we</a:t>
            </a:r>
            <a:endParaRPr lang="da-DK" dirty="0" smtClean="0"/>
          </a:p>
          <a:p>
            <a:r>
              <a:rPr lang="da-DK" dirty="0" err="1"/>
              <a:t>o</a:t>
            </a:r>
            <a:r>
              <a:rPr lang="da-DK" dirty="0" err="1" smtClean="0"/>
              <a:t>riginally</a:t>
            </a:r>
            <a:r>
              <a:rPr lang="da-DK" dirty="0" smtClean="0"/>
              <a:t> </a:t>
            </a:r>
            <a:r>
              <a:rPr lang="da-DK" dirty="0" err="1" smtClean="0"/>
              <a:t>thought</a:t>
            </a:r>
            <a:r>
              <a:rPr lang="da-DK" dirty="0" smtClean="0"/>
              <a:t>. More</a:t>
            </a:r>
            <a:br>
              <a:rPr lang="da-DK" dirty="0" smtClean="0"/>
            </a:br>
            <a:r>
              <a:rPr lang="da-DK" dirty="0" err="1" smtClean="0"/>
              <a:t>hard</a:t>
            </a:r>
            <a:r>
              <a:rPr lang="da-DK" dirty="0" smtClean="0"/>
              <a:t> gammas at m = 1, </a:t>
            </a:r>
            <a:br>
              <a:rPr lang="da-DK" dirty="0" smtClean="0"/>
            </a:br>
            <a:r>
              <a:rPr lang="da-DK" dirty="0" smtClean="0"/>
              <a:t>the </a:t>
            </a:r>
            <a:r>
              <a:rPr lang="da-DK" dirty="0" err="1" smtClean="0"/>
              <a:t>advantage</a:t>
            </a:r>
            <a:r>
              <a:rPr lang="da-DK" dirty="0" smtClean="0"/>
              <a:t> of </a:t>
            </a:r>
            <a:r>
              <a:rPr lang="da-DK" dirty="0" err="1" smtClean="0"/>
              <a:t>having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 = 1 is </a:t>
            </a:r>
            <a:r>
              <a:rPr lang="da-DK" dirty="0" err="1" smtClean="0"/>
              <a:t>slightly</a:t>
            </a:r>
            <a:r>
              <a:rPr lang="da-DK" dirty="0" smtClean="0"/>
              <a:t> </a:t>
            </a:r>
            <a:r>
              <a:rPr lang="da-DK" dirty="0" err="1" smtClean="0"/>
              <a:t>reduced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but </a:t>
            </a:r>
            <a:r>
              <a:rPr lang="da-DK" dirty="0" err="1" smtClean="0"/>
              <a:t>nothing</a:t>
            </a:r>
            <a:r>
              <a:rPr lang="da-DK" dirty="0" smtClean="0"/>
              <a:t> to </a:t>
            </a:r>
            <a:r>
              <a:rPr lang="da-DK" dirty="0" err="1" smtClean="0"/>
              <a:t>panic</a:t>
            </a:r>
            <a:r>
              <a:rPr lang="da-DK" dirty="0" smtClean="0"/>
              <a:t> </a:t>
            </a:r>
            <a:r>
              <a:rPr lang="da-DK" dirty="0" err="1" smtClean="0"/>
              <a:t>about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67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696" y="0"/>
            <a:ext cx="6131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Shielding</a:t>
            </a:r>
            <a:r>
              <a:rPr lang="da-DK" sz="4400" dirty="0">
                <a:solidFill>
                  <a:schemeClr val="bg1"/>
                </a:solidFill>
              </a:rPr>
              <a:t> </a:t>
            </a:r>
            <a:r>
              <a:rPr lang="da-DK" sz="4400" dirty="0" smtClean="0">
                <a:solidFill>
                  <a:schemeClr val="bg1"/>
                </a:solidFill>
              </a:rPr>
              <a:t>for gammas in D03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11" y="1446550"/>
            <a:ext cx="6730420" cy="3678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102" y="5262933"/>
            <a:ext cx="8901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28.5-35 m: 15 cm of </a:t>
            </a:r>
            <a:r>
              <a:rPr lang="da-DK" dirty="0" err="1" smtClean="0"/>
              <a:t>steel</a:t>
            </a:r>
            <a:r>
              <a:rPr lang="da-DK" dirty="0" smtClean="0"/>
              <a:t>, 50 cm of </a:t>
            </a:r>
            <a:r>
              <a:rPr lang="da-DK" dirty="0" err="1" smtClean="0"/>
              <a:t>concrete</a:t>
            </a:r>
            <a:r>
              <a:rPr lang="da-DK" dirty="0" smtClean="0"/>
              <a:t> (</a:t>
            </a:r>
            <a:r>
              <a:rPr lang="da-DK" dirty="0" err="1" smtClean="0"/>
              <a:t>Poly</a:t>
            </a:r>
            <a:r>
              <a:rPr lang="da-DK" dirty="0"/>
              <a:t> </a:t>
            </a:r>
            <a:r>
              <a:rPr lang="da-DK" dirty="0" err="1" smtClean="0"/>
              <a:t>sandwiched</a:t>
            </a:r>
            <a:r>
              <a:rPr lang="da-DK" dirty="0" smtClean="0"/>
              <a:t> – </a:t>
            </a:r>
            <a:r>
              <a:rPr lang="da-DK" dirty="0" err="1" smtClean="0"/>
              <a:t>see</a:t>
            </a:r>
            <a:r>
              <a:rPr lang="da-DK" dirty="0" smtClean="0"/>
              <a:t> </a:t>
            </a:r>
            <a:r>
              <a:rPr lang="da-DK" dirty="0" err="1" smtClean="0"/>
              <a:t>liam</a:t>
            </a:r>
            <a:r>
              <a:rPr lang="da-DK" dirty="0" smtClean="0"/>
              <a:t>)</a:t>
            </a:r>
          </a:p>
          <a:p>
            <a:r>
              <a:rPr lang="da-DK" dirty="0"/>
              <a:t>35-45 m: 10 cm of </a:t>
            </a:r>
            <a:r>
              <a:rPr lang="da-DK" dirty="0" err="1"/>
              <a:t>steel</a:t>
            </a:r>
            <a:r>
              <a:rPr lang="da-DK" dirty="0"/>
              <a:t>, 50 cm of </a:t>
            </a:r>
            <a:r>
              <a:rPr lang="da-DK" dirty="0" err="1"/>
              <a:t>concrete</a:t>
            </a:r>
            <a:r>
              <a:rPr lang="da-DK" dirty="0"/>
              <a:t> (</a:t>
            </a:r>
            <a:r>
              <a:rPr lang="da-DK" dirty="0" err="1"/>
              <a:t>Poly</a:t>
            </a:r>
            <a:r>
              <a:rPr lang="da-DK" dirty="0"/>
              <a:t> </a:t>
            </a:r>
            <a:r>
              <a:rPr lang="da-DK" dirty="0" err="1" smtClean="0"/>
              <a:t>sandwiched</a:t>
            </a:r>
            <a:r>
              <a:rPr lang="da-DK" dirty="0" smtClean="0"/>
              <a:t> –</a:t>
            </a:r>
            <a:r>
              <a:rPr lang="da-DK" dirty="0" err="1" smtClean="0"/>
              <a:t>see</a:t>
            </a:r>
            <a:r>
              <a:rPr lang="da-DK" dirty="0" smtClean="0"/>
              <a:t> </a:t>
            </a:r>
            <a:r>
              <a:rPr lang="da-DK" dirty="0" err="1" smtClean="0"/>
              <a:t>liam</a:t>
            </a:r>
            <a:r>
              <a:rPr lang="da-DK" dirty="0" smtClean="0"/>
              <a:t>)</a:t>
            </a:r>
            <a:endParaRPr lang="da-DK" dirty="0"/>
          </a:p>
          <a:p>
            <a:r>
              <a:rPr lang="da-DK" dirty="0" smtClean="0"/>
              <a:t>45-145 m: </a:t>
            </a:r>
            <a:r>
              <a:rPr lang="da-DK" dirty="0" err="1" smtClean="0"/>
              <a:t>Economic</a:t>
            </a:r>
            <a:r>
              <a:rPr lang="da-DK" dirty="0" smtClean="0"/>
              <a:t> </a:t>
            </a:r>
            <a:r>
              <a:rPr lang="da-DK" dirty="0" err="1" smtClean="0"/>
              <a:t>steel</a:t>
            </a:r>
            <a:r>
              <a:rPr lang="da-DK" dirty="0" smtClean="0"/>
              <a:t>/</a:t>
            </a:r>
            <a:r>
              <a:rPr lang="da-DK" dirty="0" err="1" smtClean="0"/>
              <a:t>concrete</a:t>
            </a:r>
            <a:r>
              <a:rPr lang="da-DK" dirty="0" smtClean="0"/>
              <a:t> mix (Liam)</a:t>
            </a:r>
          </a:p>
          <a:p>
            <a:r>
              <a:rPr lang="da-DK" dirty="0" smtClean="0"/>
              <a:t>145-162 m: 100 mm of </a:t>
            </a:r>
            <a:r>
              <a:rPr lang="da-DK" dirty="0" err="1" smtClean="0"/>
              <a:t>lead</a:t>
            </a:r>
            <a:r>
              <a:rPr lang="da-DK" dirty="0" smtClean="0"/>
              <a:t>, 30 cm of </a:t>
            </a:r>
            <a:r>
              <a:rPr lang="da-DK" dirty="0" err="1" smtClean="0"/>
              <a:t>concrete</a:t>
            </a:r>
            <a:r>
              <a:rPr lang="da-DK" dirty="0"/>
              <a:t> </a:t>
            </a:r>
            <a:r>
              <a:rPr lang="da-DK" dirty="0" smtClean="0"/>
              <a:t>(Liam)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70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smtClean="0"/>
              <a:t>Choppers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24270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869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Chopper system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" y="1501026"/>
            <a:ext cx="6535351" cy="5184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8508" y="1553986"/>
            <a:ext cx="270131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Three 14 Hz chopper</a:t>
            </a:r>
          </a:p>
          <a:p>
            <a:endParaRPr lang="da-DK" dirty="0"/>
          </a:p>
          <a:p>
            <a:r>
              <a:rPr lang="da-DK" dirty="0" smtClean="0"/>
              <a:t>One double disc</a:t>
            </a:r>
            <a:br>
              <a:rPr lang="da-DK" dirty="0" smtClean="0"/>
            </a:br>
            <a:r>
              <a:rPr lang="da-DK" dirty="0" smtClean="0"/>
              <a:t>face to face</a:t>
            </a:r>
            <a:br>
              <a:rPr lang="da-DK" dirty="0" smtClean="0"/>
            </a:br>
            <a:r>
              <a:rPr lang="da-DK" dirty="0" smtClean="0"/>
              <a:t>Pulse </a:t>
            </a:r>
            <a:r>
              <a:rPr lang="da-DK" dirty="0" err="1" smtClean="0"/>
              <a:t>Shaping</a:t>
            </a:r>
            <a:r>
              <a:rPr lang="da-DK" dirty="0" smtClean="0"/>
              <a:t> Chopper</a:t>
            </a:r>
            <a:br>
              <a:rPr lang="da-DK" dirty="0" smtClean="0"/>
            </a:br>
            <a:r>
              <a:rPr lang="da-DK" dirty="0" smtClean="0"/>
              <a:t>(PSC)</a:t>
            </a:r>
          </a:p>
          <a:p>
            <a:endParaRPr lang="da-DK" dirty="0" smtClean="0"/>
          </a:p>
          <a:p>
            <a:r>
              <a:rPr lang="da-DK" dirty="0" smtClean="0"/>
              <a:t>PSC </a:t>
            </a:r>
            <a:r>
              <a:rPr lang="da-DK" dirty="0" err="1" smtClean="0"/>
              <a:t>determines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energy</a:t>
            </a:r>
            <a:r>
              <a:rPr lang="da-DK" dirty="0" smtClean="0"/>
              <a:t> resolution of</a:t>
            </a:r>
            <a:br>
              <a:rPr lang="da-DK" dirty="0" smtClean="0"/>
            </a:br>
            <a:r>
              <a:rPr lang="da-DK" dirty="0" err="1" smtClean="0"/>
              <a:t>primary</a:t>
            </a:r>
            <a:r>
              <a:rPr lang="da-DK" dirty="0" smtClean="0"/>
              <a:t> spectrometer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Two</a:t>
            </a:r>
            <a:r>
              <a:rPr lang="da-DK" dirty="0" smtClean="0"/>
              <a:t> </a:t>
            </a:r>
            <a:r>
              <a:rPr lang="da-DK" dirty="0" err="1" smtClean="0"/>
              <a:t>FOC’s</a:t>
            </a:r>
            <a:r>
              <a:rPr lang="da-DK" dirty="0" smtClean="0"/>
              <a:t> </a:t>
            </a:r>
            <a:r>
              <a:rPr lang="da-DK" dirty="0" err="1" smtClean="0"/>
              <a:t>remove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unwanted</a:t>
            </a:r>
            <a:r>
              <a:rPr lang="da-DK" dirty="0" smtClean="0"/>
              <a:t> frames</a:t>
            </a:r>
            <a:br>
              <a:rPr lang="da-DK" dirty="0" smtClean="0"/>
            </a:br>
            <a:r>
              <a:rPr lang="da-DK" dirty="0" smtClean="0"/>
              <a:t>from PSC</a:t>
            </a:r>
          </a:p>
          <a:p>
            <a:endParaRPr lang="da-DK" dirty="0"/>
          </a:p>
          <a:p>
            <a:r>
              <a:rPr lang="da-DK" dirty="0" smtClean="0"/>
              <a:t>One BW chopper </a:t>
            </a:r>
            <a:br>
              <a:rPr lang="da-DK" dirty="0" smtClean="0"/>
            </a:br>
            <a:r>
              <a:rPr lang="da-DK" dirty="0" err="1" smtClean="0"/>
              <a:t>tailors</a:t>
            </a:r>
            <a:r>
              <a:rPr lang="da-DK" dirty="0" smtClean="0"/>
              <a:t> the </a:t>
            </a:r>
            <a:r>
              <a:rPr lang="da-DK" dirty="0" err="1" smtClean="0"/>
              <a:t>bandwidt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for long PSC </a:t>
            </a:r>
            <a:r>
              <a:rPr lang="da-DK" dirty="0" err="1" smtClean="0"/>
              <a:t>opening</a:t>
            </a:r>
            <a:r>
              <a:rPr lang="da-DK" dirty="0" smtClean="0"/>
              <a:t> times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502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9064" y="24207"/>
            <a:ext cx="7886700" cy="1325563"/>
          </a:xfrm>
        </p:spPr>
        <p:txBody>
          <a:bodyPr/>
          <a:lstStyle/>
          <a:p>
            <a:pPr algn="ctr"/>
            <a:r>
              <a:rPr lang="da-DK" b="1" dirty="0" smtClean="0">
                <a:latin typeface="Gill Sans MT" panose="020B0502020104020203" pitchFamily="34" charset="0"/>
              </a:rPr>
              <a:t>Operating </a:t>
            </a:r>
            <a:r>
              <a:rPr lang="da-DK" b="1" dirty="0" err="1" smtClean="0">
                <a:latin typeface="Gill Sans MT" panose="020B0502020104020203" pitchFamily="34" charset="0"/>
              </a:rPr>
              <a:t>principle</a:t>
            </a:r>
            <a:r>
              <a:rPr lang="da-DK" b="1" dirty="0" smtClean="0">
                <a:latin typeface="Gill Sans MT" panose="020B0502020104020203" pitchFamily="34" charset="0"/>
              </a:rPr>
              <a:t>:</a:t>
            </a:r>
            <a:br>
              <a:rPr lang="da-DK" b="1" dirty="0" smtClean="0">
                <a:latin typeface="Gill Sans MT" panose="020B0502020104020203" pitchFamily="34" charset="0"/>
              </a:rPr>
            </a:br>
            <a:r>
              <a:rPr lang="da-DK" b="1" dirty="0" err="1" smtClean="0">
                <a:latin typeface="Gill Sans MT" panose="020B0502020104020203" pitchFamily="34" charset="0"/>
              </a:rPr>
              <a:t>primary</a:t>
            </a:r>
            <a:r>
              <a:rPr lang="da-DK" b="1" dirty="0" smtClean="0">
                <a:latin typeface="Gill Sans MT" panose="020B0502020104020203" pitchFamily="34" charset="0"/>
              </a:rPr>
              <a:t> </a:t>
            </a:r>
            <a:r>
              <a:rPr lang="da-DK" b="1" dirty="0" err="1" smtClean="0">
                <a:latin typeface="Gill Sans MT" panose="020B0502020104020203" pitchFamily="34" charset="0"/>
              </a:rPr>
              <a:t>spectrometer</a:t>
            </a:r>
            <a:endParaRPr lang="da-DK" b="1" dirty="0">
              <a:latin typeface="Gill Sans MT" panose="020B0502020104020203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80" y="3918856"/>
            <a:ext cx="4336577" cy="2939143"/>
          </a:xfrm>
          <a:prstGeom prst="rect">
            <a:avLst/>
          </a:prstGeom>
        </p:spPr>
      </p:pic>
      <p:pic>
        <p:nvPicPr>
          <p:cNvPr id="7" name="Picture 2" descr="C:\Ronnow\talks\talks2013\Ronnow_CAMEA_IKON4_2013feb\TOFTAS_Camea3_noBo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1777282"/>
            <a:ext cx="2771407" cy="498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976" y="1501540"/>
            <a:ext cx="5308573" cy="210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869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Chopper system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1" y="2232514"/>
            <a:ext cx="4662001" cy="138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05" y="4107373"/>
            <a:ext cx="5244751" cy="140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1" y="5698817"/>
            <a:ext cx="4390051" cy="126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752" y="1504709"/>
            <a:ext cx="6208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PSC – double disc - face to face</a:t>
            </a:r>
            <a:br>
              <a:rPr lang="da-DK" sz="2400" b="1" dirty="0" smtClean="0"/>
            </a:br>
            <a:r>
              <a:rPr lang="da-DK" sz="2400" b="1" dirty="0" smtClean="0"/>
              <a:t>CHIM: </a:t>
            </a:r>
            <a:r>
              <a:rPr lang="da-DK" sz="2400" b="1" dirty="0" err="1" smtClean="0"/>
              <a:t>Horizontal</a:t>
            </a:r>
            <a:r>
              <a:rPr lang="da-DK" sz="2400" b="1" dirty="0" smtClean="0"/>
              <a:t> split – </a:t>
            </a:r>
            <a:r>
              <a:rPr lang="da-DK" sz="2400" b="1" dirty="0" err="1" smtClean="0"/>
              <a:t>Carbon</a:t>
            </a:r>
            <a:r>
              <a:rPr lang="da-DK" sz="2400" b="1" dirty="0" smtClean="0"/>
              <a:t> fiber? – </a:t>
            </a:r>
            <a:r>
              <a:rPr lang="da-DK" sz="2400" b="1" dirty="0" err="1" smtClean="0"/>
              <a:t>boron</a:t>
            </a:r>
            <a:r>
              <a:rPr lang="da-DK" sz="2400" b="1" dirty="0" smtClean="0"/>
              <a:t>?</a:t>
            </a:r>
            <a:endParaRPr lang="da-DK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8505" y="3750187"/>
            <a:ext cx="6638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 smtClean="0"/>
              <a:t>FOC’s</a:t>
            </a:r>
            <a:r>
              <a:rPr lang="da-DK" sz="2400" b="1" dirty="0" smtClean="0"/>
              <a:t> </a:t>
            </a:r>
            <a:r>
              <a:rPr lang="da-DK" sz="2400" b="1" dirty="0"/>
              <a:t>CHIM: </a:t>
            </a:r>
            <a:r>
              <a:rPr lang="da-DK" sz="2400" b="1" dirty="0" err="1" smtClean="0"/>
              <a:t>Horizontal</a:t>
            </a:r>
            <a:r>
              <a:rPr lang="da-DK" sz="2400" b="1" dirty="0" smtClean="0"/>
              <a:t> split – </a:t>
            </a:r>
            <a:r>
              <a:rPr lang="da-DK" sz="2400" b="1" dirty="0" err="1" smtClean="0"/>
              <a:t>Carbon</a:t>
            </a:r>
            <a:r>
              <a:rPr lang="da-DK" sz="2400" b="1" dirty="0" smtClean="0"/>
              <a:t> fiber - </a:t>
            </a:r>
            <a:r>
              <a:rPr lang="da-DK" sz="2400" b="1" dirty="0" err="1" smtClean="0"/>
              <a:t>boron</a:t>
            </a:r>
            <a:endParaRPr lang="da-DK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3724" y="5365907"/>
            <a:ext cx="6543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BW - CHIM: </a:t>
            </a:r>
            <a:r>
              <a:rPr lang="da-DK" sz="2400" b="1" dirty="0" err="1" smtClean="0"/>
              <a:t>Horizontal</a:t>
            </a:r>
            <a:r>
              <a:rPr lang="da-DK" sz="2400" b="1" dirty="0" smtClean="0"/>
              <a:t> split – </a:t>
            </a:r>
            <a:r>
              <a:rPr lang="da-DK" sz="2400" b="1" dirty="0" err="1" smtClean="0"/>
              <a:t>Carbon</a:t>
            </a:r>
            <a:r>
              <a:rPr lang="da-DK" sz="2400" b="1" dirty="0" smtClean="0"/>
              <a:t> fiber - </a:t>
            </a:r>
            <a:r>
              <a:rPr lang="da-DK" sz="2400" b="1" dirty="0" err="1" smtClean="0"/>
              <a:t>boron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27349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229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Radiation </a:t>
            </a:r>
            <a:r>
              <a:rPr lang="da-DK" sz="4400" dirty="0" err="1" smtClean="0">
                <a:solidFill>
                  <a:schemeClr val="bg1"/>
                </a:solidFill>
              </a:rPr>
              <a:t>near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monolith</a:t>
            </a:r>
            <a:r>
              <a:rPr lang="da-DK" sz="4400" dirty="0" smtClean="0">
                <a:solidFill>
                  <a:schemeClr val="bg1"/>
                </a:solidFill>
              </a:rPr>
              <a:t> - Uwe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4110" y="1544229"/>
            <a:ext cx="475662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Failing</a:t>
            </a:r>
            <a:r>
              <a:rPr lang="da-DK" b="1" dirty="0" smtClean="0"/>
              <a:t> high speed chopper </a:t>
            </a:r>
            <a:r>
              <a:rPr lang="da-DK" b="1" dirty="0" err="1" smtClean="0"/>
              <a:t>near</a:t>
            </a:r>
            <a:r>
              <a:rPr lang="da-DK" b="1" dirty="0" smtClean="0"/>
              <a:t> </a:t>
            </a:r>
            <a:r>
              <a:rPr lang="da-DK" b="1" dirty="0" err="1" smtClean="0"/>
              <a:t>monolith</a:t>
            </a:r>
            <a:endParaRPr lang="da-DK" b="1" dirty="0" smtClean="0"/>
          </a:p>
          <a:p>
            <a:r>
              <a:rPr lang="da-DK" b="1" dirty="0" smtClean="0"/>
              <a:t>has a </a:t>
            </a:r>
            <a:r>
              <a:rPr lang="da-DK" b="1" dirty="0" err="1" smtClean="0"/>
              <a:t>possibly</a:t>
            </a:r>
            <a:r>
              <a:rPr lang="da-DK" b="1" dirty="0" smtClean="0"/>
              <a:t> </a:t>
            </a:r>
            <a:r>
              <a:rPr lang="da-DK" b="1" dirty="0" err="1" smtClean="0"/>
              <a:t>huge</a:t>
            </a:r>
            <a:r>
              <a:rPr lang="da-DK" b="1" dirty="0" smtClean="0"/>
              <a:t> </a:t>
            </a:r>
            <a:r>
              <a:rPr lang="da-DK" b="1" dirty="0" err="1" smtClean="0"/>
              <a:t>impact</a:t>
            </a:r>
            <a:r>
              <a:rPr lang="da-DK" b="1" dirty="0" smtClean="0"/>
              <a:t>, </a:t>
            </a:r>
            <a:r>
              <a:rPr lang="da-DK" b="1" dirty="0" err="1" smtClean="0"/>
              <a:t>maintenance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err="1" smtClean="0"/>
              <a:t>uncertain</a:t>
            </a:r>
            <a:r>
              <a:rPr lang="da-DK" b="1" dirty="0" smtClean="0"/>
              <a:t>.</a:t>
            </a:r>
          </a:p>
          <a:p>
            <a:endParaRPr lang="da-DK" b="1" dirty="0" smtClean="0"/>
          </a:p>
          <a:p>
            <a:r>
              <a:rPr lang="da-DK" b="1" dirty="0" err="1" smtClean="0"/>
              <a:t>Getting</a:t>
            </a:r>
            <a:r>
              <a:rPr lang="da-DK" b="1" dirty="0" smtClean="0"/>
              <a:t> a </a:t>
            </a:r>
            <a:r>
              <a:rPr lang="da-DK" b="1" dirty="0" err="1" smtClean="0"/>
              <a:t>number</a:t>
            </a:r>
            <a:r>
              <a:rPr lang="da-DK" b="1" dirty="0" smtClean="0"/>
              <a:t> for </a:t>
            </a:r>
            <a:r>
              <a:rPr lang="da-DK" b="1" dirty="0" err="1" smtClean="0"/>
              <a:t>absorbed</a:t>
            </a:r>
            <a:r>
              <a:rPr lang="da-DK" b="1" dirty="0" smtClean="0"/>
              <a:t> </a:t>
            </a:r>
            <a:r>
              <a:rPr lang="da-DK" b="1" dirty="0" err="1" smtClean="0"/>
              <a:t>energy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err="1" smtClean="0"/>
              <a:t>without</a:t>
            </a:r>
            <a:r>
              <a:rPr lang="da-DK" b="1" dirty="0" smtClean="0"/>
              <a:t> </a:t>
            </a:r>
            <a:r>
              <a:rPr lang="da-DK" b="1" dirty="0" err="1" smtClean="0"/>
              <a:t>biological</a:t>
            </a:r>
            <a:r>
              <a:rPr lang="da-DK" b="1" dirty="0" smtClean="0"/>
              <a:t> </a:t>
            </a:r>
            <a:r>
              <a:rPr lang="da-DK" b="1" dirty="0" err="1" smtClean="0"/>
              <a:t>weighting</a:t>
            </a:r>
            <a:r>
              <a:rPr lang="da-DK" b="1" dirty="0" smtClean="0"/>
              <a:t> Wb:</a:t>
            </a:r>
          </a:p>
          <a:p>
            <a:endParaRPr lang="da-DK" b="1" dirty="0"/>
          </a:p>
          <a:p>
            <a:r>
              <a:rPr lang="da-DK" b="1" dirty="0" smtClean="0"/>
              <a:t>MAGIC: </a:t>
            </a:r>
            <a:r>
              <a:rPr lang="da-DK" b="1" dirty="0" err="1" smtClean="0"/>
              <a:t>Many</a:t>
            </a:r>
            <a:r>
              <a:rPr lang="da-DK" b="1" dirty="0" smtClean="0"/>
              <a:t> neutrons </a:t>
            </a:r>
            <a:r>
              <a:rPr lang="da-DK" b="1" dirty="0" err="1" smtClean="0"/>
              <a:t>above</a:t>
            </a:r>
            <a:r>
              <a:rPr lang="da-DK" b="1" dirty="0" smtClean="0"/>
              <a:t> 2 MeV  - Wb = 10</a:t>
            </a:r>
          </a:p>
          <a:p>
            <a:r>
              <a:rPr lang="da-DK" b="1" dirty="0" err="1" smtClean="0"/>
              <a:t>Some</a:t>
            </a:r>
            <a:r>
              <a:rPr lang="da-DK" b="1" dirty="0" smtClean="0"/>
              <a:t> neutrons </a:t>
            </a:r>
            <a:r>
              <a:rPr lang="da-DK" b="1" dirty="0" err="1" smtClean="0"/>
              <a:t>between</a:t>
            </a:r>
            <a:r>
              <a:rPr lang="da-DK" b="1" dirty="0" smtClean="0"/>
              <a:t> 0.1-2 – Wb = 20</a:t>
            </a:r>
          </a:p>
          <a:p>
            <a:r>
              <a:rPr lang="da-DK" b="1" dirty="0" err="1" smtClean="0"/>
              <a:t>Some</a:t>
            </a:r>
            <a:r>
              <a:rPr lang="da-DK" b="1" dirty="0" smtClean="0"/>
              <a:t> </a:t>
            </a:r>
            <a:r>
              <a:rPr lang="da-DK" b="1" dirty="0" err="1" smtClean="0"/>
              <a:t>thermals</a:t>
            </a:r>
            <a:r>
              <a:rPr lang="da-DK" b="1" dirty="0" smtClean="0"/>
              <a:t> as </a:t>
            </a:r>
            <a:r>
              <a:rPr lang="da-DK" b="1" dirty="0" err="1" smtClean="0"/>
              <a:t>well</a:t>
            </a:r>
            <a:r>
              <a:rPr lang="da-DK" b="1" dirty="0" smtClean="0"/>
              <a:t> – Wb = 5</a:t>
            </a:r>
          </a:p>
          <a:p>
            <a:endParaRPr lang="da-DK" b="1" dirty="0"/>
          </a:p>
          <a:p>
            <a:r>
              <a:rPr lang="da-DK" b="1" dirty="0" err="1" smtClean="0"/>
              <a:t>We</a:t>
            </a:r>
            <a:r>
              <a:rPr lang="da-DK" b="1" dirty="0" smtClean="0"/>
              <a:t> </a:t>
            </a:r>
            <a:r>
              <a:rPr lang="da-DK" b="1" dirty="0" err="1" smtClean="0"/>
              <a:t>use</a:t>
            </a:r>
            <a:r>
              <a:rPr lang="da-DK" b="1" dirty="0" smtClean="0"/>
              <a:t> an average of 10 – so MAGIC delivers</a:t>
            </a:r>
            <a:br>
              <a:rPr lang="da-DK" b="1" dirty="0" smtClean="0"/>
            </a:br>
            <a:r>
              <a:rPr lang="da-DK" b="1" dirty="0" smtClean="0"/>
              <a:t>75 Gy/h neutrons and gammas – 400 kGy/</a:t>
            </a:r>
            <a:r>
              <a:rPr lang="da-DK" b="1" dirty="0" err="1" smtClean="0"/>
              <a:t>year</a:t>
            </a:r>
            <a:endParaRPr lang="da-DK" b="1" dirty="0" smtClean="0"/>
          </a:p>
          <a:p>
            <a:endParaRPr lang="da-DK" b="1" dirty="0"/>
          </a:p>
          <a:p>
            <a:r>
              <a:rPr lang="da-DK" b="1" dirty="0" err="1" smtClean="0"/>
              <a:t>Assume</a:t>
            </a:r>
            <a:r>
              <a:rPr lang="da-DK" b="1" dirty="0" smtClean="0"/>
              <a:t> </a:t>
            </a:r>
            <a:r>
              <a:rPr lang="da-DK" b="1" dirty="0" err="1" smtClean="0"/>
              <a:t>larger</a:t>
            </a:r>
            <a:r>
              <a:rPr lang="da-DK" b="1" dirty="0" smtClean="0"/>
              <a:t> cross </a:t>
            </a:r>
            <a:r>
              <a:rPr lang="da-DK" b="1" dirty="0" err="1" smtClean="0"/>
              <a:t>section</a:t>
            </a:r>
            <a:r>
              <a:rPr lang="da-DK" b="1" dirty="0" smtClean="0"/>
              <a:t> for Bifrost – </a:t>
            </a:r>
          </a:p>
          <a:p>
            <a:r>
              <a:rPr lang="da-DK" b="1" dirty="0" smtClean="0"/>
              <a:t>1 MGy/</a:t>
            </a:r>
            <a:r>
              <a:rPr lang="da-DK" b="1" dirty="0" err="1" smtClean="0"/>
              <a:t>year</a:t>
            </a:r>
            <a:r>
              <a:rPr lang="da-DK" b="1" dirty="0" smtClean="0"/>
              <a:t>. </a:t>
            </a:r>
            <a:br>
              <a:rPr lang="da-DK" b="1" dirty="0" smtClean="0"/>
            </a:b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err="1" smtClean="0"/>
              <a:t>Macroscopic</a:t>
            </a:r>
            <a:r>
              <a:rPr lang="da-DK" b="1" dirty="0" smtClean="0"/>
              <a:t> </a:t>
            </a:r>
            <a:r>
              <a:rPr lang="da-DK" b="1" dirty="0" err="1" smtClean="0"/>
              <a:t>dose</a:t>
            </a:r>
            <a:r>
              <a:rPr lang="da-DK" b="1" dirty="0" smtClean="0"/>
              <a:t>: 1 Megajoule per kilo!</a:t>
            </a:r>
            <a:endParaRPr lang="da-DK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666"/>
            <a:ext cx="3405304" cy="52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714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Seal</a:t>
            </a:r>
            <a:r>
              <a:rPr lang="da-DK" sz="4400" dirty="0" smtClean="0">
                <a:solidFill>
                  <a:schemeClr val="bg1"/>
                </a:solidFill>
              </a:rPr>
              <a:t> simulations - Stuart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4" y="1390584"/>
            <a:ext cx="5384800" cy="284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895149" y="3801979"/>
            <a:ext cx="529390" cy="128978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57695" y="2377371"/>
            <a:ext cx="1941173" cy="271439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17" y="5380382"/>
            <a:ext cx="247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3600 Gy/h for 6x6 cm^2</a:t>
            </a:r>
          </a:p>
          <a:p>
            <a:r>
              <a:rPr lang="da-DK" b="1" dirty="0" smtClean="0"/>
              <a:t>50 Gy/h for 3x3 cm^2</a:t>
            </a:r>
            <a:endParaRPr lang="da-DK" b="1" dirty="0"/>
          </a:p>
        </p:txBody>
      </p:sp>
      <p:sp>
        <p:nvSpPr>
          <p:cNvPr id="13" name="Rectangle 12"/>
          <p:cNvSpPr/>
          <p:nvPr/>
        </p:nvSpPr>
        <p:spPr>
          <a:xfrm>
            <a:off x="3477430" y="50110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/>
              <a:t>2</a:t>
            </a:r>
            <a:r>
              <a:rPr lang="da-DK" b="1" dirty="0" smtClean="0"/>
              <a:t> </a:t>
            </a:r>
            <a:r>
              <a:rPr lang="da-DK" b="1" dirty="0"/>
              <a:t>Gy/h for 6x6 </a:t>
            </a:r>
            <a:r>
              <a:rPr lang="da-DK" b="1" dirty="0" smtClean="0"/>
              <a:t>cm^2</a:t>
            </a:r>
            <a:endParaRPr lang="da-DK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830957" y="1390584"/>
            <a:ext cx="13252" cy="5725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96000" y="1736035"/>
            <a:ext cx="30950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Dose </a:t>
            </a:r>
            <a:r>
              <a:rPr lang="da-DK" dirty="0" err="1" smtClean="0"/>
              <a:t>grows</a:t>
            </a:r>
            <a:r>
              <a:rPr lang="da-DK" dirty="0" smtClean="0"/>
              <a:t> </a:t>
            </a:r>
            <a:r>
              <a:rPr lang="da-DK" dirty="0" err="1" smtClean="0"/>
              <a:t>heavily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with </a:t>
            </a:r>
            <a:r>
              <a:rPr lang="da-DK" dirty="0" err="1" smtClean="0"/>
              <a:t>beamport</a:t>
            </a:r>
            <a:r>
              <a:rPr lang="da-DK" dirty="0" smtClean="0"/>
              <a:t> </a:t>
            </a:r>
            <a:r>
              <a:rPr lang="da-DK" dirty="0" err="1" smtClean="0"/>
              <a:t>size</a:t>
            </a:r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Very</a:t>
            </a:r>
            <a:r>
              <a:rPr lang="da-DK" dirty="0" smtClean="0"/>
              <a:t> </a:t>
            </a:r>
            <a:r>
              <a:rPr lang="da-DK" dirty="0" err="1" smtClean="0"/>
              <a:t>handwavy</a:t>
            </a:r>
            <a:r>
              <a:rPr lang="da-DK" dirty="0" smtClean="0"/>
              <a:t>, but </a:t>
            </a:r>
            <a:br>
              <a:rPr lang="da-DK" dirty="0" smtClean="0"/>
            </a:br>
            <a:r>
              <a:rPr lang="da-DK" dirty="0" err="1" smtClean="0"/>
              <a:t>using</a:t>
            </a:r>
            <a:r>
              <a:rPr lang="da-DK" dirty="0" smtClean="0"/>
              <a:t> the </a:t>
            </a:r>
            <a:r>
              <a:rPr lang="da-DK" dirty="0" err="1" smtClean="0"/>
              <a:t>beamport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dimensions of Bifrost</a:t>
            </a:r>
          </a:p>
          <a:p>
            <a:r>
              <a:rPr lang="da-DK" b="1" dirty="0" smtClean="0"/>
              <a:t>3x5 cm^2</a:t>
            </a:r>
          </a:p>
          <a:p>
            <a:endParaRPr lang="da-DK" b="1" dirty="0" smtClean="0"/>
          </a:p>
          <a:p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guestimate</a:t>
            </a:r>
            <a:r>
              <a:rPr lang="da-DK" sz="2000" dirty="0" smtClean="0"/>
              <a:t> a</a:t>
            </a:r>
            <a:br>
              <a:rPr lang="da-DK" sz="2000" dirty="0" smtClean="0"/>
            </a:br>
            <a:r>
              <a:rPr lang="da-DK" sz="2000" dirty="0" err="1" smtClean="0"/>
              <a:t>worst</a:t>
            </a:r>
            <a:r>
              <a:rPr lang="da-DK" sz="2000" dirty="0" smtClean="0"/>
              <a:t> case </a:t>
            </a:r>
            <a:r>
              <a:rPr lang="da-DK" sz="2000" dirty="0" err="1" smtClean="0"/>
              <a:t>cubic</a:t>
            </a:r>
            <a:r>
              <a:rPr lang="da-DK" sz="2000" dirty="0" smtClean="0"/>
              <a:t> power </a:t>
            </a:r>
            <a:r>
              <a:rPr lang="da-DK" sz="2000" dirty="0" err="1" smtClean="0"/>
              <a:t>law</a:t>
            </a:r>
            <a:r>
              <a:rPr lang="da-DK" sz="2000" dirty="0" smtClean="0"/>
              <a:t> </a:t>
            </a:r>
          </a:p>
          <a:p>
            <a:endParaRPr lang="da-DK" sz="2000" dirty="0"/>
          </a:p>
          <a:p>
            <a:r>
              <a:rPr lang="da-DK" dirty="0" smtClean="0"/>
              <a:t>300 Gy/h at the </a:t>
            </a:r>
            <a:r>
              <a:rPr lang="da-DK" dirty="0" err="1" smtClean="0"/>
              <a:t>beamport</a:t>
            </a:r>
            <a:endParaRPr lang="da-DK" dirty="0" smtClean="0"/>
          </a:p>
          <a:p>
            <a:r>
              <a:rPr lang="da-DK" sz="2400" b="1" dirty="0" smtClean="0"/>
              <a:t>1.6 MGy/Year</a:t>
            </a:r>
          </a:p>
          <a:p>
            <a:endParaRPr lang="da-DK" dirty="0"/>
          </a:p>
          <a:p>
            <a:r>
              <a:rPr lang="da-DK" dirty="0" smtClean="0"/>
              <a:t>Dose a disc center more</a:t>
            </a:r>
            <a:br>
              <a:rPr lang="da-DK" dirty="0" smtClean="0"/>
            </a:br>
            <a:r>
              <a:rPr lang="da-DK" dirty="0" smtClean="0"/>
              <a:t>tricky – </a:t>
            </a:r>
            <a:r>
              <a:rPr lang="da-DK" dirty="0" err="1" smtClean="0"/>
              <a:t>assume</a:t>
            </a:r>
            <a:r>
              <a:rPr lang="da-DK" dirty="0" smtClean="0"/>
              <a:t> 5 Gy/h</a:t>
            </a:r>
          </a:p>
          <a:p>
            <a:r>
              <a:rPr lang="da-DK" sz="2400" b="1" dirty="0" smtClean="0"/>
              <a:t>30 KGy/Year</a:t>
            </a:r>
          </a:p>
          <a:p>
            <a:endParaRPr lang="da-DK" dirty="0" smtClean="0"/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005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7" y="4339351"/>
            <a:ext cx="3274575" cy="2455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523" y="307731"/>
            <a:ext cx="439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CFRP chopper disc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63" y="1323770"/>
            <a:ext cx="5064117" cy="3996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98860" y="2662280"/>
            <a:ext cx="2421614" cy="65996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815595" y="1823745"/>
            <a:ext cx="3021679" cy="617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88149" y="2662280"/>
            <a:ext cx="218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Coated</a:t>
            </a:r>
            <a:r>
              <a:rPr lang="da-DK" b="1" dirty="0" smtClean="0"/>
              <a:t> </a:t>
            </a:r>
            <a:r>
              <a:rPr lang="da-DK" b="1" dirty="0" err="1" smtClean="0"/>
              <a:t>area</a:t>
            </a:r>
            <a:r>
              <a:rPr lang="da-DK" b="1" dirty="0" smtClean="0"/>
              <a:t>: Epoxy 2</a:t>
            </a:r>
            <a:endParaRPr lang="da-DK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20474" y="1639079"/>
            <a:ext cx="305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Counterwieght</a:t>
            </a:r>
            <a:r>
              <a:rPr lang="da-DK" b="1" dirty="0"/>
              <a:t> </a:t>
            </a:r>
            <a:r>
              <a:rPr lang="da-DK" b="1" dirty="0" smtClean="0"/>
              <a:t>with </a:t>
            </a:r>
            <a:r>
              <a:rPr lang="da-DK" b="1" dirty="0" err="1" smtClean="0"/>
              <a:t>balancing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err="1" smtClean="0"/>
              <a:t>screws</a:t>
            </a:r>
            <a:r>
              <a:rPr lang="da-DK" b="1" dirty="0" smtClean="0"/>
              <a:t>: Epoxy 1</a:t>
            </a:r>
            <a:endParaRPr lang="da-DK" b="1" dirty="0"/>
          </a:p>
        </p:txBody>
      </p:sp>
      <p:sp>
        <p:nvSpPr>
          <p:cNvPr id="19" name="Oval 18"/>
          <p:cNvSpPr/>
          <p:nvPr/>
        </p:nvSpPr>
        <p:spPr>
          <a:xfrm>
            <a:off x="2592310" y="1976344"/>
            <a:ext cx="823349" cy="1055268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104707" y="2688059"/>
            <a:ext cx="2339163" cy="149524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56451" y="3860134"/>
            <a:ext cx="2941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Workhorse </a:t>
            </a:r>
            <a:r>
              <a:rPr lang="da-DK" b="1" dirty="0" err="1" smtClean="0"/>
              <a:t>area</a:t>
            </a:r>
            <a:r>
              <a:rPr lang="da-DK" b="1" dirty="0" smtClean="0"/>
              <a:t> </a:t>
            </a:r>
            <a:r>
              <a:rPr lang="da-DK" b="1" dirty="0" err="1" smtClean="0"/>
              <a:t>subjected</a:t>
            </a:r>
            <a:r>
              <a:rPr lang="da-DK" b="1" dirty="0" smtClean="0"/>
              <a:t> to</a:t>
            </a:r>
          </a:p>
          <a:p>
            <a:r>
              <a:rPr lang="da-DK" b="1" dirty="0" smtClean="0"/>
              <a:t>The range 1 MGy/</a:t>
            </a:r>
            <a:r>
              <a:rPr lang="da-DK" b="1" dirty="0" err="1" smtClean="0"/>
              <a:t>year</a:t>
            </a:r>
            <a:endParaRPr lang="da-DK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071472" y="5104599"/>
            <a:ext cx="4891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 smtClean="0"/>
              <a:t>Whatever</a:t>
            </a:r>
            <a:r>
              <a:rPr lang="da-DK" sz="2400" dirty="0" smtClean="0"/>
              <a:t> </a:t>
            </a:r>
            <a:r>
              <a:rPr lang="da-DK" sz="2400" dirty="0" err="1" smtClean="0"/>
              <a:t>happens</a:t>
            </a:r>
            <a:r>
              <a:rPr lang="da-DK" sz="2400" dirty="0" smtClean="0"/>
              <a:t> </a:t>
            </a:r>
            <a:r>
              <a:rPr lang="da-DK" sz="2400" dirty="0" err="1" smtClean="0"/>
              <a:t>if</a:t>
            </a:r>
            <a:r>
              <a:rPr lang="da-DK" sz="2400" dirty="0" smtClean="0"/>
              <a:t> a </a:t>
            </a:r>
            <a:r>
              <a:rPr lang="da-DK" sz="2400" dirty="0" err="1" smtClean="0"/>
              <a:t>counterweight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err="1" smtClean="0"/>
              <a:t>fails</a:t>
            </a:r>
            <a:r>
              <a:rPr lang="da-DK" sz="2400" dirty="0" smtClean="0"/>
              <a:t> at 210 Hz, it </a:t>
            </a:r>
            <a:r>
              <a:rPr lang="da-DK" sz="2400" dirty="0" err="1" smtClean="0"/>
              <a:t>can’t</a:t>
            </a:r>
            <a:r>
              <a:rPr lang="da-DK" sz="2400" dirty="0" smtClean="0"/>
              <a:t> </a:t>
            </a:r>
            <a:r>
              <a:rPr lang="da-DK" sz="2400" dirty="0" err="1" smtClean="0"/>
              <a:t>be</a:t>
            </a:r>
            <a:r>
              <a:rPr lang="da-DK" sz="2400" dirty="0" smtClean="0"/>
              <a:t> </a:t>
            </a:r>
            <a:r>
              <a:rPr lang="da-DK" sz="2400" dirty="0" err="1" smtClean="0"/>
              <a:t>good</a:t>
            </a:r>
            <a:r>
              <a:rPr lang="da-DK" sz="2400" dirty="0" smtClean="0"/>
              <a:t>!</a:t>
            </a:r>
            <a:br>
              <a:rPr lang="da-DK" sz="2400" dirty="0" smtClean="0"/>
            </a:b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Can </a:t>
            </a:r>
            <a:r>
              <a:rPr lang="da-DK" sz="2400" dirty="0" err="1" smtClean="0"/>
              <a:t>we</a:t>
            </a:r>
            <a:r>
              <a:rPr lang="da-DK" sz="2400" dirty="0" smtClean="0"/>
              <a:t> fix </a:t>
            </a:r>
            <a:r>
              <a:rPr lang="da-DK" sz="2400" dirty="0" err="1" smtClean="0"/>
              <a:t>broken</a:t>
            </a:r>
            <a:r>
              <a:rPr lang="da-DK" sz="2400" dirty="0" smtClean="0"/>
              <a:t> guide? Etc.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40673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6523" y="307731"/>
            <a:ext cx="5969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Epoxy science from CERN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235"/>
            <a:ext cx="4981463" cy="3177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412" y="3684004"/>
            <a:ext cx="4726571" cy="3173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1219" y="1807535"/>
            <a:ext cx="3193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Epoxy </a:t>
            </a:r>
            <a:r>
              <a:rPr lang="da-DK" dirty="0" err="1" smtClean="0"/>
              <a:t>durability</a:t>
            </a:r>
            <a:r>
              <a:rPr lang="da-DK" dirty="0" smtClean="0"/>
              <a:t> under radiation</a:t>
            </a:r>
            <a:br>
              <a:rPr lang="da-DK" dirty="0" smtClean="0"/>
            </a:br>
            <a:r>
              <a:rPr lang="da-DK" dirty="0" err="1" smtClean="0"/>
              <a:t>vary</a:t>
            </a:r>
            <a:r>
              <a:rPr lang="da-DK" dirty="0" smtClean="0"/>
              <a:t> </a:t>
            </a:r>
            <a:r>
              <a:rPr lang="da-DK" dirty="0" err="1" smtClean="0"/>
              <a:t>quite</a:t>
            </a:r>
            <a:r>
              <a:rPr lang="da-DK" dirty="0" smtClean="0"/>
              <a:t> a bit. 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Which</a:t>
            </a:r>
            <a:r>
              <a:rPr lang="da-DK" dirty="0" smtClean="0"/>
              <a:t> </a:t>
            </a:r>
            <a:r>
              <a:rPr lang="da-DK" dirty="0" err="1" smtClean="0"/>
              <a:t>ones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/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used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21" name="TextBox 20"/>
          <p:cNvSpPr txBox="1"/>
          <p:nvPr/>
        </p:nvSpPr>
        <p:spPr>
          <a:xfrm>
            <a:off x="372460" y="4511409"/>
            <a:ext cx="36191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Àirbus</a:t>
            </a:r>
            <a:r>
              <a:rPr lang="da-DK" dirty="0" smtClean="0"/>
              <a:t> cites 1 MGy, </a:t>
            </a:r>
            <a:r>
              <a:rPr lang="da-DK" dirty="0" err="1" smtClean="0"/>
              <a:t>which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over an </a:t>
            </a:r>
            <a:r>
              <a:rPr lang="da-DK" dirty="0" err="1" smtClean="0"/>
              <a:t>order</a:t>
            </a:r>
            <a:r>
              <a:rPr lang="da-DK" dirty="0" smtClean="0"/>
              <a:t> of magnitude </a:t>
            </a:r>
            <a:r>
              <a:rPr lang="da-DK" dirty="0" err="1" smtClean="0"/>
              <a:t>too</a:t>
            </a:r>
            <a:r>
              <a:rPr lang="da-DK" dirty="0" smtClean="0"/>
              <a:t> </a:t>
            </a:r>
            <a:r>
              <a:rPr lang="da-DK" dirty="0" err="1" smtClean="0"/>
              <a:t>little</a:t>
            </a:r>
            <a:endParaRPr lang="da-DK" dirty="0" smtClean="0"/>
          </a:p>
          <a:p>
            <a:r>
              <a:rPr lang="da-DK" b="1" dirty="0" smtClean="0"/>
              <a:t>Jülich: </a:t>
            </a:r>
            <a:r>
              <a:rPr lang="da-DK" dirty="0" err="1" smtClean="0"/>
              <a:t>Kein</a:t>
            </a:r>
            <a:r>
              <a:rPr lang="da-DK" dirty="0" smtClean="0"/>
              <a:t> problem</a:t>
            </a:r>
          </a:p>
          <a:p>
            <a:endParaRPr lang="da-DK" dirty="0" smtClean="0"/>
          </a:p>
          <a:p>
            <a:r>
              <a:rPr lang="da-DK" dirty="0" smtClean="0"/>
              <a:t>How </a:t>
            </a:r>
            <a:r>
              <a:rPr lang="da-DK" dirty="0" err="1" smtClean="0"/>
              <a:t>freely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epoxy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chosen</a:t>
            </a:r>
            <a:r>
              <a:rPr lang="da-DK" dirty="0" smtClean="0"/>
              <a:t>?</a:t>
            </a:r>
          </a:p>
          <a:p>
            <a:endParaRPr lang="da-DK" dirty="0" smtClean="0"/>
          </a:p>
          <a:p>
            <a:r>
              <a:rPr lang="da-DK" b="1" dirty="0" err="1"/>
              <a:t>We</a:t>
            </a:r>
            <a:r>
              <a:rPr lang="da-DK" b="1" dirty="0"/>
              <a:t> </a:t>
            </a:r>
            <a:r>
              <a:rPr lang="da-DK" b="1" dirty="0" err="1"/>
              <a:t>would</a:t>
            </a:r>
            <a:r>
              <a:rPr lang="da-DK" b="1" dirty="0"/>
              <a:t> love a </a:t>
            </a:r>
            <a:r>
              <a:rPr lang="da-DK" b="1" dirty="0" err="1"/>
              <a:t>carbon</a:t>
            </a:r>
            <a:r>
              <a:rPr lang="da-DK" b="1" dirty="0"/>
              <a:t> fiber disc, </a:t>
            </a:r>
            <a:br>
              <a:rPr lang="da-DK" b="1" dirty="0"/>
            </a:br>
            <a:r>
              <a:rPr lang="da-DK" b="1" dirty="0"/>
              <a:t>but </a:t>
            </a:r>
            <a:r>
              <a:rPr lang="da-DK" b="1" dirty="0" err="1"/>
              <a:t>what</a:t>
            </a:r>
            <a:r>
              <a:rPr lang="da-DK" b="1" dirty="0"/>
              <a:t> </a:t>
            </a:r>
            <a:r>
              <a:rPr lang="da-DK" b="1" dirty="0" err="1"/>
              <a:t>if</a:t>
            </a:r>
            <a:r>
              <a:rPr lang="da-DK" b="1" dirty="0"/>
              <a:t> </a:t>
            </a:r>
            <a:r>
              <a:rPr lang="da-DK" b="1" dirty="0" err="1"/>
              <a:t>we</a:t>
            </a:r>
            <a:r>
              <a:rPr lang="da-DK" b="1" dirty="0"/>
              <a:t> </a:t>
            </a:r>
            <a:r>
              <a:rPr lang="da-DK" b="1" dirty="0" err="1"/>
              <a:t>cant</a:t>
            </a:r>
            <a:r>
              <a:rPr lang="da-DK" b="1" dirty="0"/>
              <a:t> have it?</a:t>
            </a:r>
          </a:p>
          <a:p>
            <a:endParaRPr lang="da-DK" dirty="0"/>
          </a:p>
          <a:p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78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06" y="3980104"/>
            <a:ext cx="3837195" cy="2877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3980104"/>
            <a:ext cx="3740207" cy="2805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523" y="307731"/>
            <a:ext cx="2551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Mitigation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1" y="1495656"/>
            <a:ext cx="8709427" cy="256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/>
              <a:t>Primary</a:t>
            </a:r>
            <a:r>
              <a:rPr lang="da-DK" sz="2400" dirty="0" smtClean="0"/>
              <a:t> </a:t>
            </a:r>
            <a:r>
              <a:rPr lang="da-DK" sz="2400" dirty="0" err="1" smtClean="0"/>
              <a:t>risk</a:t>
            </a:r>
            <a:r>
              <a:rPr lang="da-DK" sz="2400" dirty="0" smtClean="0"/>
              <a:t>: </a:t>
            </a:r>
            <a:r>
              <a:rPr lang="da-DK" sz="2400" dirty="0" err="1" smtClean="0"/>
              <a:t>Violent</a:t>
            </a:r>
            <a:r>
              <a:rPr lang="da-DK" sz="2400" dirty="0" smtClean="0"/>
              <a:t> chopper breakdown</a:t>
            </a:r>
          </a:p>
          <a:p>
            <a:endParaRPr lang="da-DK" sz="2400" dirty="0" smtClean="0"/>
          </a:p>
          <a:p>
            <a:r>
              <a:rPr lang="da-DK" dirty="0" err="1" smtClean="0"/>
              <a:t>Mitigation</a:t>
            </a:r>
            <a:r>
              <a:rPr lang="da-DK" dirty="0" smtClean="0"/>
              <a:t> 1: ESS </a:t>
            </a:r>
            <a:r>
              <a:rPr lang="da-DK" dirty="0" err="1" smtClean="0"/>
              <a:t>dialogue</a:t>
            </a:r>
            <a:r>
              <a:rPr lang="da-DK" dirty="0" smtClean="0"/>
              <a:t> with Airbus to </a:t>
            </a:r>
            <a:r>
              <a:rPr lang="da-DK" dirty="0" err="1" smtClean="0"/>
              <a:t>make</a:t>
            </a:r>
            <a:r>
              <a:rPr lang="da-DK" dirty="0" smtClean="0"/>
              <a:t> </a:t>
            </a:r>
            <a:r>
              <a:rPr lang="da-DK" dirty="0" err="1" smtClean="0"/>
              <a:t>them</a:t>
            </a:r>
            <a:r>
              <a:rPr lang="da-DK" dirty="0" smtClean="0"/>
              <a:t> </a:t>
            </a:r>
            <a:r>
              <a:rPr lang="da-DK" dirty="0" err="1" smtClean="0"/>
              <a:t>use</a:t>
            </a:r>
            <a:r>
              <a:rPr lang="da-DK" dirty="0" smtClean="0"/>
              <a:t> the right epoxy</a:t>
            </a:r>
          </a:p>
          <a:p>
            <a:r>
              <a:rPr lang="da-DK" dirty="0" err="1"/>
              <a:t>Mitigation</a:t>
            </a:r>
            <a:r>
              <a:rPr lang="da-DK" dirty="0"/>
              <a:t> </a:t>
            </a:r>
            <a:r>
              <a:rPr lang="da-DK" dirty="0" smtClean="0"/>
              <a:t>2: If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proves</a:t>
            </a:r>
            <a:r>
              <a:rPr lang="da-DK" dirty="0" smtClean="0"/>
              <a:t> </a:t>
            </a:r>
            <a:r>
              <a:rPr lang="da-DK" dirty="0" err="1" smtClean="0"/>
              <a:t>impossible</a:t>
            </a:r>
            <a:r>
              <a:rPr lang="da-DK" dirty="0" smtClean="0"/>
              <a:t>, switch to </a:t>
            </a:r>
            <a:r>
              <a:rPr lang="da-DK" dirty="0" err="1" smtClean="0"/>
              <a:t>aluminum</a:t>
            </a:r>
            <a:r>
              <a:rPr lang="da-DK" dirty="0" smtClean="0"/>
              <a:t> discs and accept a hit</a:t>
            </a:r>
            <a:br>
              <a:rPr lang="da-DK" dirty="0" smtClean="0"/>
            </a:br>
            <a:r>
              <a:rPr lang="da-DK" dirty="0" err="1" smtClean="0"/>
              <a:t>maximum</a:t>
            </a:r>
            <a:r>
              <a:rPr lang="da-DK" dirty="0" smtClean="0"/>
              <a:t> </a:t>
            </a:r>
            <a:r>
              <a:rPr lang="da-DK" dirty="0" err="1" smtClean="0"/>
              <a:t>frequency</a:t>
            </a:r>
            <a:r>
              <a:rPr lang="da-DK" dirty="0" smtClean="0"/>
              <a:t>. </a:t>
            </a:r>
          </a:p>
          <a:p>
            <a:endParaRPr lang="da-DK" dirty="0"/>
          </a:p>
          <a:p>
            <a:r>
              <a:rPr lang="da-DK" dirty="0" err="1" smtClean="0"/>
              <a:t>These</a:t>
            </a:r>
            <a:r>
              <a:rPr lang="da-DK" dirty="0" smtClean="0"/>
              <a:t> </a:t>
            </a:r>
            <a:r>
              <a:rPr lang="da-DK" dirty="0" err="1" smtClean="0"/>
              <a:t>should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coated</a:t>
            </a:r>
            <a:r>
              <a:rPr lang="da-DK" dirty="0" smtClean="0"/>
              <a:t> with B or </a:t>
            </a:r>
            <a:r>
              <a:rPr lang="da-DK" dirty="0" err="1" smtClean="0"/>
              <a:t>Gd</a:t>
            </a:r>
            <a:r>
              <a:rPr lang="da-DK" dirty="0" smtClean="0"/>
              <a:t>, </a:t>
            </a:r>
            <a:r>
              <a:rPr lang="da-DK" dirty="0" err="1" smtClean="0"/>
              <a:t>whatever</a:t>
            </a:r>
            <a:r>
              <a:rPr lang="da-DK" dirty="0" smtClean="0"/>
              <a:t> </a:t>
            </a:r>
            <a:r>
              <a:rPr lang="da-DK" dirty="0" err="1" smtClean="0"/>
              <a:t>bears</a:t>
            </a:r>
            <a:r>
              <a:rPr lang="da-DK" dirty="0" smtClean="0"/>
              <a:t> the minimum </a:t>
            </a:r>
            <a:r>
              <a:rPr lang="da-DK" dirty="0" err="1" smtClean="0"/>
              <a:t>risk</a:t>
            </a:r>
            <a:r>
              <a:rPr lang="da-DK" dirty="0" smtClean="0"/>
              <a:t> of </a:t>
            </a:r>
            <a:r>
              <a:rPr lang="da-DK" dirty="0" err="1" smtClean="0"/>
              <a:t>losing</a:t>
            </a:r>
            <a:r>
              <a:rPr lang="da-DK" dirty="0" smtClean="0"/>
              <a:t> coating</a:t>
            </a:r>
            <a:br>
              <a:rPr lang="da-DK" dirty="0" smtClean="0"/>
            </a:br>
            <a:r>
              <a:rPr lang="da-DK" dirty="0" smtClean="0"/>
              <a:t>due to radiation (</a:t>
            </a:r>
            <a:r>
              <a:rPr lang="da-DK" dirty="0" err="1" smtClean="0"/>
              <a:t>Annoying</a:t>
            </a:r>
            <a:r>
              <a:rPr lang="da-DK" dirty="0" smtClean="0"/>
              <a:t> and </a:t>
            </a:r>
            <a:r>
              <a:rPr lang="da-DK" dirty="0" err="1" smtClean="0"/>
              <a:t>expensive</a:t>
            </a:r>
            <a:r>
              <a:rPr lang="da-DK" dirty="0" smtClean="0"/>
              <a:t> but not </a:t>
            </a:r>
            <a:r>
              <a:rPr lang="da-DK" dirty="0" err="1" smtClean="0"/>
              <a:t>catastrophic</a:t>
            </a:r>
            <a:r>
              <a:rPr lang="da-DK" dirty="0" smtClean="0"/>
              <a:t>). </a:t>
            </a:r>
            <a:r>
              <a:rPr lang="da-DK" b="1" dirty="0" smtClean="0"/>
              <a:t>Operating range: 1-6 Å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9094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err="1" smtClean="0"/>
              <a:t>Beamline</a:t>
            </a:r>
            <a:r>
              <a:rPr lang="da-DK" sz="4800" dirty="0" smtClean="0"/>
              <a:t> </a:t>
            </a:r>
            <a:r>
              <a:rPr lang="da-DK" sz="4800" dirty="0" err="1" smtClean="0"/>
              <a:t>Overview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28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940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Beam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Extraction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23" y="1718397"/>
            <a:ext cx="48430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Elliptical guide starts @2m from TCS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Guide split into three sections within;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Moderator Insert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Bridge Beam Guide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PSC </a:t>
            </a:r>
            <a:r>
              <a:rPr lang="en-GB" dirty="0" err="1" smtClean="0"/>
              <a:t>Chim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Each section above is separated with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Insert currently starts 2m from source, not TCS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Update on Tuesday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Also, potential interference issues highlighted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Possible modifications required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9" t="23915" b="26204"/>
          <a:stretch/>
        </p:blipFill>
        <p:spPr>
          <a:xfrm>
            <a:off x="153001" y="4876799"/>
            <a:ext cx="8824743" cy="1413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35214" r="18368" b="28012"/>
          <a:stretch/>
        </p:blipFill>
        <p:spPr>
          <a:xfrm>
            <a:off x="5989940" y="1930399"/>
            <a:ext cx="2189018" cy="1228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79" y="3502566"/>
            <a:ext cx="3849739" cy="10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444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Pulse </a:t>
            </a:r>
            <a:r>
              <a:rPr lang="da-DK" sz="4400" dirty="0" err="1" smtClean="0">
                <a:solidFill>
                  <a:schemeClr val="bg1"/>
                </a:solidFill>
              </a:rPr>
              <a:t>Shaping</a:t>
            </a:r>
            <a:r>
              <a:rPr lang="da-DK" sz="4400" dirty="0" smtClean="0">
                <a:solidFill>
                  <a:schemeClr val="bg1"/>
                </a:solidFill>
              </a:rPr>
              <a:t> Chopper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36" y="1564234"/>
            <a:ext cx="82005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Positioned @ 6.45m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Double disc, multiple frequencies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Guided lifting system to manoeuvre past monolith 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Beam monitor positioned just downstream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Thick Cu guide (&amp;/or W apertures) within CHIM to minimise fast neutron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37" y="3143162"/>
            <a:ext cx="6991927" cy="34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456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Bunker Integration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798" y="1458535"/>
            <a:ext cx="623952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C-Spec bunker chopper positions currently unknown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Minor clash with C-Spec guide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Miracles bunker </a:t>
            </a:r>
            <a:r>
              <a:rPr lang="en-GB" dirty="0"/>
              <a:t>c</a:t>
            </a:r>
            <a:r>
              <a:rPr lang="en-GB" dirty="0" smtClean="0"/>
              <a:t>hopper </a:t>
            </a:r>
            <a:r>
              <a:rPr lang="en-GB" dirty="0"/>
              <a:t>t</a:t>
            </a:r>
            <a:r>
              <a:rPr lang="en-GB" dirty="0" smtClean="0"/>
              <a:t>ypes and positions unconfirmed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below is latest model, but not positioned correctly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Choppers actually 0.5m further downstream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Anticipating minor clash, so future discussions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Show Screenshot of bunker pillars and miracles choppers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" y="3278154"/>
            <a:ext cx="8903855" cy="34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3150" y="0"/>
            <a:ext cx="5468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Scientific </a:t>
            </a:r>
            <a:r>
              <a:rPr lang="da-DK" sz="4400" dirty="0" err="1" smtClean="0">
                <a:solidFill>
                  <a:schemeClr val="bg1"/>
                </a:solidFill>
              </a:rPr>
              <a:t>requirements</a:t>
            </a:r>
            <a:r>
              <a:rPr lang="da-DK" sz="4400" dirty="0" smtClean="0">
                <a:solidFill>
                  <a:schemeClr val="bg1"/>
                </a:solidFill>
              </a:rPr>
              <a:t/>
            </a:r>
            <a:br>
              <a:rPr lang="da-DK" sz="4400" dirty="0" smtClean="0">
                <a:solidFill>
                  <a:schemeClr val="bg1"/>
                </a:solidFill>
              </a:rPr>
            </a:br>
            <a:r>
              <a:rPr lang="da-DK" sz="4400" dirty="0" smtClean="0">
                <a:solidFill>
                  <a:schemeClr val="bg1"/>
                </a:solidFill>
              </a:rPr>
              <a:t> - </a:t>
            </a:r>
            <a:r>
              <a:rPr lang="da-DK" sz="4400" dirty="0" err="1" smtClean="0">
                <a:solidFill>
                  <a:schemeClr val="bg1"/>
                </a:solidFill>
              </a:rPr>
              <a:t>ConOps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651" y="1915427"/>
            <a:ext cx="48512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Flux </a:t>
            </a:r>
            <a:r>
              <a:rPr lang="da-DK" dirty="0" err="1" smtClean="0"/>
              <a:t>optimization</a:t>
            </a:r>
            <a:r>
              <a:rPr lang="da-DK" dirty="0" smtClean="0"/>
              <a:t> by 1-2 </a:t>
            </a:r>
            <a:r>
              <a:rPr lang="da-DK" dirty="0" err="1" smtClean="0"/>
              <a:t>orders</a:t>
            </a:r>
            <a:r>
              <a:rPr lang="da-DK" dirty="0" smtClean="0"/>
              <a:t> of magnitude (with </a:t>
            </a:r>
            <a:r>
              <a:rPr lang="da-DK" dirty="0" err="1" smtClean="0"/>
              <a:t>similar</a:t>
            </a:r>
            <a:r>
              <a:rPr lang="da-DK" dirty="0" smtClean="0"/>
              <a:t>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Flexible resolution in the </a:t>
            </a:r>
            <a:r>
              <a:rPr lang="da-DK" dirty="0" err="1" smtClean="0"/>
              <a:t>entire</a:t>
            </a:r>
            <a:r>
              <a:rPr lang="da-DK" dirty="0" smtClean="0"/>
              <a:t> </a:t>
            </a:r>
            <a:r>
              <a:rPr lang="da-DK" dirty="0" err="1" smtClean="0"/>
              <a:t>dynamic</a:t>
            </a:r>
            <a:r>
              <a:rPr lang="da-DK" dirty="0" smtClean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Allow</a:t>
            </a:r>
            <a:r>
              <a:rPr lang="da-DK" dirty="0" smtClean="0"/>
              <a:t> for single </a:t>
            </a:r>
            <a:r>
              <a:rPr lang="da-DK" dirty="0" err="1" smtClean="0"/>
              <a:t>exposure</a:t>
            </a:r>
            <a:r>
              <a:rPr lang="da-DK" dirty="0" smtClean="0"/>
              <a:t> </a:t>
            </a: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capabilities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Optimize</a:t>
            </a:r>
            <a:r>
              <a:rPr lang="da-DK" dirty="0" smtClean="0"/>
              <a:t> for sample </a:t>
            </a:r>
            <a:r>
              <a:rPr lang="da-DK" dirty="0" err="1" smtClean="0"/>
              <a:t>environment</a:t>
            </a:r>
            <a:r>
              <a:rPr lang="da-DK" dirty="0" smtClean="0"/>
              <a:t> (</a:t>
            </a:r>
            <a:r>
              <a:rPr lang="da-DK" dirty="0" err="1" smtClean="0"/>
              <a:t>field</a:t>
            </a:r>
            <a:r>
              <a:rPr lang="da-DK" dirty="0" smtClean="0"/>
              <a:t>, </a:t>
            </a:r>
            <a:r>
              <a:rPr lang="da-DK" dirty="0" err="1" smtClean="0"/>
              <a:t>pressure</a:t>
            </a:r>
            <a:r>
              <a:rPr lang="da-DK" dirty="0" smtClean="0"/>
              <a:t>, </a:t>
            </a:r>
            <a:r>
              <a:rPr lang="da-DK" dirty="0" err="1" smtClean="0"/>
              <a:t>composition</a:t>
            </a:r>
            <a:r>
              <a:rPr lang="da-DK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Allow</a:t>
            </a:r>
            <a:r>
              <a:rPr lang="da-DK" dirty="0" smtClean="0"/>
              <a:t> a large </a:t>
            </a:r>
            <a:r>
              <a:rPr lang="da-DK" dirty="0" err="1" smtClean="0"/>
              <a:t>dynamic</a:t>
            </a:r>
            <a:r>
              <a:rPr lang="da-DK" dirty="0" smtClean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Allow</a:t>
            </a:r>
            <a:r>
              <a:rPr lang="da-DK" dirty="0" smtClean="0"/>
              <a:t> for </a:t>
            </a:r>
            <a:r>
              <a:rPr lang="da-DK" dirty="0" err="1" smtClean="0"/>
              <a:t>polarization</a:t>
            </a:r>
            <a:r>
              <a:rPr lang="da-DK" dirty="0" smtClean="0"/>
              <a:t> (not in scope)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Allow</a:t>
            </a:r>
            <a:r>
              <a:rPr lang="da-DK" dirty="0" smtClean="0"/>
              <a:t> a large Q-range to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reached</a:t>
            </a:r>
            <a:r>
              <a:rPr lang="da-DK" dirty="0" smtClean="0"/>
              <a:t> at large </a:t>
            </a:r>
            <a:r>
              <a:rPr lang="da-DK" dirty="0" err="1" smtClean="0"/>
              <a:t>energy</a:t>
            </a:r>
            <a:r>
              <a:rPr lang="da-DK" dirty="0" smtClean="0"/>
              <a:t> transfers (not in scope)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36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6009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Bunker Wall </a:t>
            </a:r>
            <a:r>
              <a:rPr lang="da-DK" sz="4400" dirty="0" err="1" smtClean="0">
                <a:solidFill>
                  <a:schemeClr val="bg1"/>
                </a:solidFill>
              </a:rPr>
              <a:t>Feedthrough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798" y="1681018"/>
            <a:ext cx="58251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Tungsten collimation block just before feedthrough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Contains start of elliptical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 be aligned and installed as per NSS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Have yet to confirm aperture details with bunker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3053402"/>
            <a:ext cx="7841673" cy="34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0209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DO3 Guide </a:t>
            </a:r>
            <a:r>
              <a:rPr lang="da-DK" sz="4400" dirty="0" err="1" smtClean="0">
                <a:solidFill>
                  <a:schemeClr val="bg1"/>
                </a:solidFill>
              </a:rPr>
              <a:t>Shielding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198" y="1607127"/>
            <a:ext cx="68355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25m from start of bunker </a:t>
            </a:r>
            <a:r>
              <a:rPr lang="en-GB" dirty="0"/>
              <a:t>w</a:t>
            </a:r>
            <a:r>
              <a:rPr lang="en-GB" dirty="0" smtClean="0"/>
              <a:t>all is expanding </a:t>
            </a:r>
            <a:r>
              <a:rPr lang="en-GB" dirty="0"/>
              <a:t>e</a:t>
            </a:r>
            <a:r>
              <a:rPr lang="en-GB" dirty="0" smtClean="0"/>
              <a:t>lliptical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Assume DO3 floor raised by 1.3m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Layered shielding, from guide </a:t>
            </a:r>
            <a:r>
              <a:rPr lang="en-GB" dirty="0"/>
              <a:t>h</a:t>
            </a:r>
            <a:r>
              <a:rPr lang="en-GB" dirty="0" smtClean="0"/>
              <a:t>ousing;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50mm Poly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150mm Steel @ 28.5m to 35m, 100mm Steel from 35m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500mm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Additional poly layer being considered between steel and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444" t="16758" r="20866" b="19187"/>
          <a:stretch/>
        </p:blipFill>
        <p:spPr>
          <a:xfrm>
            <a:off x="633217" y="3729027"/>
            <a:ext cx="3403075" cy="2872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/>
          <a:stretch/>
        </p:blipFill>
        <p:spPr>
          <a:xfrm>
            <a:off x="4433454" y="3839110"/>
            <a:ext cx="4205883" cy="26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34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Thermal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Beam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Shutter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198" y="1607127"/>
            <a:ext cx="616284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Positioned just after 50m in DO3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Thin neutron absorber </a:t>
            </a:r>
            <a:r>
              <a:rPr lang="en-GB" dirty="0"/>
              <a:t>f</a:t>
            </a:r>
            <a:r>
              <a:rPr lang="en-GB" dirty="0" smtClean="0"/>
              <a:t>ollowed by gamma suppression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Total depth along beam estimated at 80mm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Pneumatically operated and designed to fail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PSS linked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Potential to collaborate with NMX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Need to re-assess shielding in designated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22" y="3756742"/>
            <a:ext cx="2836356" cy="28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036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EO2 Guide Assembly 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798" y="1828800"/>
            <a:ext cx="69878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Whilst bending horizontally, the guide stays well within piling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65" y="2414488"/>
            <a:ext cx="5116671" cy="40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423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EO2 Guide Assembly (to 137m) 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23" y="1601623"/>
            <a:ext cx="723262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Guide will be supported on beams straddling the piles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 shielding options currently being considered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100mm steel sat on concrete base &amp; 300mm concrete outside piles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650mm concrete outside piles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Currently considering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Requires further simulations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"/>
          <a:stretch/>
        </p:blipFill>
        <p:spPr>
          <a:xfrm>
            <a:off x="4322619" y="2864033"/>
            <a:ext cx="4692073" cy="3920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5" y="3433587"/>
            <a:ext cx="2934677" cy="33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591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BWC Assembly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798" y="1764146"/>
            <a:ext cx="64669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Positioned at 79m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Single disc, 14Hz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Currently considering 100mm Fe and 300mm concrete </a:t>
            </a:r>
            <a:r>
              <a:rPr lang="en-GB" dirty="0"/>
              <a:t>s</a:t>
            </a:r>
            <a:r>
              <a:rPr lang="en-GB" dirty="0" smtClean="0"/>
              <a:t>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Weight of shielding = 28 tonnes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3244257"/>
            <a:ext cx="4488873" cy="3288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191" r="6488"/>
          <a:stretch/>
        </p:blipFill>
        <p:spPr>
          <a:xfrm>
            <a:off x="5004104" y="3491532"/>
            <a:ext cx="4081314" cy="279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655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EO2 Guide Assembly (final 25m) 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798" y="1828800"/>
            <a:ext cx="78642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Guide will continue to be supported on beams straddling the piles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Focussing ellipse section starts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Upgrades could include polarisation pit here, so shielding to be non-magnetic and modular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Shielding = 100mm lead (to replace steel) &amp; 300mm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77" y="3337895"/>
            <a:ext cx="4943738" cy="3409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798" y="3259961"/>
            <a:ext cx="29782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 sets of divergence jaws from 152 to 160m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844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Sample Position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069" y="1496290"/>
            <a:ext cx="78091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 slits just before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 stage, with 5 tonne capacity and 1 rotational axis (around 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Any height adjustment to be through adapter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Guide pins to ensure vertical, safe lifts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trike="sngStrike" dirty="0" smtClean="0"/>
              <a:t>Lead shutter at sample position to protect from active guides/windows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Lead needed along guide to reduce gamma background on detectors.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8" y="3317116"/>
            <a:ext cx="4997243" cy="3359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/>
          <a:stretch/>
        </p:blipFill>
        <p:spPr>
          <a:xfrm>
            <a:off x="5394038" y="3317116"/>
            <a:ext cx="3514264" cy="34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96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Beam</a:t>
            </a:r>
            <a:r>
              <a:rPr lang="da-DK" sz="4400" dirty="0" smtClean="0">
                <a:solidFill>
                  <a:schemeClr val="bg1"/>
                </a:solidFill>
              </a:rPr>
              <a:t> Stop Assembly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214" y="3244226"/>
            <a:ext cx="76769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Long get-lost tube to be used to minimise instrument back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Ability to change tube length, dependant on sample environment being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Vac pipe lined with poly and incorporating B4C masks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Poly beam stop sits outside the cave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Beam stop encased with </a:t>
            </a:r>
            <a:r>
              <a:rPr lang="en-GB" dirty="0" err="1" smtClean="0"/>
              <a:t>Pb</a:t>
            </a:r>
            <a:r>
              <a:rPr lang="en-GB" dirty="0" smtClean="0"/>
              <a:t> &amp;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2D radial collimator to minimise </a:t>
            </a:r>
          </a:p>
          <a:p>
            <a:r>
              <a:rPr lang="en-GB" dirty="0"/>
              <a:t> </a:t>
            </a:r>
            <a:r>
              <a:rPr lang="en-GB" dirty="0" smtClean="0"/>
              <a:t>    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b="8088"/>
          <a:stretch/>
        </p:blipFill>
        <p:spPr bwMode="auto">
          <a:xfrm>
            <a:off x="730472" y="1499037"/>
            <a:ext cx="7683057" cy="167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2949" r="-1"/>
          <a:stretch/>
        </p:blipFill>
        <p:spPr>
          <a:xfrm>
            <a:off x="4258114" y="4331855"/>
            <a:ext cx="4802760" cy="244139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01" y="4977010"/>
            <a:ext cx="2184668" cy="1851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6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800" dirty="0" err="1" smtClean="0"/>
              <a:t>Secondary</a:t>
            </a:r>
            <a:r>
              <a:rPr lang="da-DK" sz="4800" dirty="0"/>
              <a:t> </a:t>
            </a:r>
            <a:r>
              <a:rPr lang="da-DK" sz="4800" dirty="0" smtClean="0"/>
              <a:t>spectrometer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7913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365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High </a:t>
            </a:r>
            <a:r>
              <a:rPr lang="da-DK" sz="4400" dirty="0" err="1" smtClean="0">
                <a:solidFill>
                  <a:schemeClr val="bg1"/>
                </a:solidFill>
              </a:rPr>
              <a:t>level</a:t>
            </a:r>
            <a:r>
              <a:rPr lang="da-DK" sz="4400" dirty="0" smtClean="0">
                <a:solidFill>
                  <a:schemeClr val="bg1"/>
                </a:solidFill>
              </a:rPr>
              <a:t> system </a:t>
            </a:r>
            <a:r>
              <a:rPr lang="da-DK" sz="4400" dirty="0" err="1" smtClean="0">
                <a:solidFill>
                  <a:schemeClr val="bg1"/>
                </a:solidFill>
              </a:rPr>
              <a:t>requirements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9" y="1925051"/>
            <a:ext cx="4717301" cy="4195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40" y="4465685"/>
            <a:ext cx="4272842" cy="16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876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Compact </a:t>
            </a:r>
            <a:r>
              <a:rPr lang="da-DK" sz="4400" dirty="0" err="1" smtClean="0">
                <a:solidFill>
                  <a:schemeClr val="bg1"/>
                </a:solidFill>
              </a:rPr>
              <a:t>secondary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spec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" y="1679711"/>
            <a:ext cx="6269334" cy="485186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971800" y="4095632"/>
            <a:ext cx="3955550" cy="1489724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556797" y="3793436"/>
            <a:ext cx="3370553" cy="604393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185852" y="2057399"/>
            <a:ext cx="2516368" cy="843408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35114" y="5169857"/>
            <a:ext cx="1444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Radial </a:t>
            </a:r>
          </a:p>
          <a:p>
            <a:r>
              <a:rPr lang="da-DK" sz="2400" dirty="0" err="1" smtClean="0"/>
              <a:t>collimator</a:t>
            </a:r>
            <a:endParaRPr lang="da-DK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035114" y="4136219"/>
            <a:ext cx="1331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Be filter</a:t>
            </a:r>
            <a:endParaRPr lang="da-DK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788338" y="1754478"/>
            <a:ext cx="1896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Spectrometer</a:t>
            </a:r>
            <a:br>
              <a:rPr lang="da-DK" sz="2400" dirty="0" smtClean="0"/>
            </a:br>
            <a:r>
              <a:rPr lang="da-DK" sz="2400" dirty="0" err="1" smtClean="0"/>
              <a:t>vacuum</a:t>
            </a:r>
            <a:r>
              <a:rPr lang="da-DK" sz="2400" dirty="0" smtClean="0"/>
              <a:t> tank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4884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802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Filter and </a:t>
            </a:r>
            <a:r>
              <a:rPr lang="da-DK" sz="4400" dirty="0" err="1" smtClean="0">
                <a:solidFill>
                  <a:schemeClr val="bg1"/>
                </a:solidFill>
              </a:rPr>
              <a:t>collimator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25" y="1561763"/>
            <a:ext cx="4793319" cy="2565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" y="1561763"/>
            <a:ext cx="4029334" cy="2605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25" y="4611529"/>
            <a:ext cx="3194754" cy="1646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7" y="4256412"/>
            <a:ext cx="2275538" cy="1804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707" y="4368768"/>
            <a:ext cx="30787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Radial </a:t>
            </a:r>
            <a:r>
              <a:rPr lang="da-DK" dirty="0" err="1" smtClean="0"/>
              <a:t>collimator</a:t>
            </a:r>
            <a:r>
              <a:rPr lang="da-DK" dirty="0" smtClean="0"/>
              <a:t> removes</a:t>
            </a:r>
            <a:br>
              <a:rPr lang="da-DK" dirty="0" smtClean="0"/>
            </a:br>
            <a:r>
              <a:rPr lang="da-DK" dirty="0" smtClean="0"/>
              <a:t>VTI </a:t>
            </a:r>
            <a:r>
              <a:rPr lang="da-DK" dirty="0" err="1" smtClean="0"/>
              <a:t>background</a:t>
            </a:r>
            <a:r>
              <a:rPr lang="da-DK" dirty="0" smtClean="0"/>
              <a:t>, to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replacable</a:t>
            </a:r>
            <a:r>
              <a:rPr lang="da-DK" dirty="0" smtClean="0"/>
              <a:t> with </a:t>
            </a:r>
            <a:r>
              <a:rPr lang="da-DK" dirty="0" err="1" smtClean="0"/>
              <a:t>wide</a:t>
            </a:r>
            <a:r>
              <a:rPr lang="da-DK" dirty="0" smtClean="0"/>
              <a:t> angle</a:t>
            </a:r>
            <a:br>
              <a:rPr lang="da-DK" dirty="0" smtClean="0"/>
            </a:br>
            <a:r>
              <a:rPr lang="da-DK" dirty="0" smtClean="0"/>
              <a:t>p-</a:t>
            </a:r>
            <a:r>
              <a:rPr lang="da-DK" dirty="0" err="1" smtClean="0"/>
              <a:t>analyzer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Be-filter </a:t>
            </a:r>
            <a:r>
              <a:rPr lang="da-DK" dirty="0" err="1" smtClean="0"/>
              <a:t>should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translatable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out of the plane for </a:t>
            </a:r>
            <a:r>
              <a:rPr lang="da-DK" dirty="0" err="1" smtClean="0"/>
              <a:t>alignment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and high </a:t>
            </a:r>
            <a:r>
              <a:rPr lang="da-DK" dirty="0" err="1" smtClean="0"/>
              <a:t>energy</a:t>
            </a:r>
            <a:r>
              <a:rPr lang="da-DK" dirty="0" smtClean="0"/>
              <a:t> tests.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51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523" y="307731"/>
            <a:ext cx="2369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Analysers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3" y="1545773"/>
            <a:ext cx="5170502" cy="2677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59" y="3531205"/>
            <a:ext cx="4435727" cy="3326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842"/>
            <a:ext cx="5110898" cy="2022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0898" y="1611693"/>
            <a:ext cx="37173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Only</a:t>
            </a:r>
            <a:r>
              <a:rPr lang="da-DK" dirty="0" smtClean="0"/>
              <a:t> 4 </a:t>
            </a:r>
            <a:r>
              <a:rPr lang="da-DK" dirty="0" err="1" smtClean="0"/>
              <a:t>analyzers</a:t>
            </a:r>
            <a:r>
              <a:rPr lang="da-DK" dirty="0" smtClean="0"/>
              <a:t> in scope. </a:t>
            </a:r>
            <a:br>
              <a:rPr lang="da-DK" dirty="0" smtClean="0"/>
            </a:b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need</a:t>
            </a:r>
            <a:r>
              <a:rPr lang="da-DK" dirty="0" smtClean="0"/>
              <a:t> minimum and </a:t>
            </a:r>
            <a:r>
              <a:rPr lang="da-DK" dirty="0" err="1" smtClean="0"/>
              <a:t>maximum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energies</a:t>
            </a:r>
            <a:r>
              <a:rPr lang="da-DK" dirty="0" smtClean="0"/>
              <a:t> (resolution and </a:t>
            </a:r>
            <a:r>
              <a:rPr lang="da-DK" dirty="0" err="1" smtClean="0"/>
              <a:t>intensity</a:t>
            </a:r>
            <a:r>
              <a:rPr lang="da-DK" dirty="0" smtClean="0"/>
              <a:t>)</a:t>
            </a:r>
          </a:p>
          <a:p>
            <a:endParaRPr lang="da-DK" dirty="0"/>
          </a:p>
          <a:p>
            <a:r>
              <a:rPr lang="da-DK" dirty="0" smtClean="0"/>
              <a:t>Cut 4.4 and 3.4 meV for the </a:t>
            </a:r>
            <a:r>
              <a:rPr lang="da-DK" dirty="0" err="1" smtClean="0"/>
              <a:t>price</a:t>
            </a:r>
            <a:r>
              <a:rPr lang="da-DK" dirty="0" smtClean="0"/>
              <a:t> 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of 150 k€ - 1st </a:t>
            </a:r>
            <a:r>
              <a:rPr lang="da-DK" dirty="0" err="1" smtClean="0"/>
              <a:t>priority</a:t>
            </a:r>
            <a:r>
              <a:rPr lang="da-DK" dirty="0" smtClean="0"/>
              <a:t> </a:t>
            </a:r>
            <a:r>
              <a:rPr lang="da-DK" dirty="0" err="1" smtClean="0"/>
              <a:t>if</a:t>
            </a:r>
            <a:r>
              <a:rPr lang="da-DK" dirty="0" smtClean="0"/>
              <a:t> </a:t>
            </a:r>
            <a:r>
              <a:rPr lang="da-DK" dirty="0" err="1" smtClean="0"/>
              <a:t>contingency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allow</a:t>
            </a:r>
            <a:r>
              <a:rPr lang="da-DK" dirty="0" smtClean="0"/>
              <a:t> it. </a:t>
            </a:r>
            <a:r>
              <a:rPr lang="da-DK" b="1" dirty="0" smtClean="0"/>
              <a:t>A </a:t>
            </a:r>
            <a:r>
              <a:rPr lang="da-DK" b="1" dirty="0" err="1" smtClean="0"/>
              <a:t>lot</a:t>
            </a:r>
            <a:r>
              <a:rPr lang="da-DK" b="1" dirty="0" smtClean="0"/>
              <a:t> of </a:t>
            </a:r>
            <a:r>
              <a:rPr lang="da-DK" b="1" dirty="0" err="1" smtClean="0"/>
              <a:t>work</a:t>
            </a:r>
            <a:r>
              <a:rPr lang="da-DK" b="1" dirty="0" smtClean="0"/>
              <a:t> for peanuts.</a:t>
            </a:r>
            <a:endParaRPr lang="da-DK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0773" y="3058789"/>
            <a:ext cx="4990125" cy="1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73" y="3625038"/>
            <a:ext cx="4990125" cy="1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6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2358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Analyzers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21" y="1569853"/>
            <a:ext cx="7655663" cy="51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231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Coverage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86" y="1937654"/>
            <a:ext cx="6349892" cy="43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557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Cross talk </a:t>
            </a:r>
            <a:r>
              <a:rPr lang="da-DK" sz="4400" dirty="0" err="1" smtClean="0">
                <a:solidFill>
                  <a:schemeClr val="bg1"/>
                </a:solidFill>
              </a:rPr>
              <a:t>shielding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92" y="2018048"/>
            <a:ext cx="5633396" cy="4839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652" y="1401099"/>
            <a:ext cx="5110898" cy="2022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523" y="4295163"/>
            <a:ext cx="29946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Aggressive cross talk </a:t>
            </a:r>
            <a:r>
              <a:rPr lang="da-DK" dirty="0" err="1" smtClean="0"/>
              <a:t>shielding</a:t>
            </a:r>
            <a:endParaRPr lang="da-DK" dirty="0"/>
          </a:p>
          <a:p>
            <a:endParaRPr lang="da-DK" dirty="0" smtClean="0"/>
          </a:p>
          <a:p>
            <a:r>
              <a:rPr lang="da-DK" dirty="0" err="1" smtClean="0"/>
              <a:t>Two</a:t>
            </a:r>
            <a:r>
              <a:rPr lang="da-DK" dirty="0" smtClean="0"/>
              <a:t> options: </a:t>
            </a:r>
          </a:p>
          <a:p>
            <a:r>
              <a:rPr lang="da-DK" dirty="0" smtClean="0"/>
              <a:t>1) </a:t>
            </a:r>
            <a:r>
              <a:rPr lang="da-DK" dirty="0" err="1" smtClean="0"/>
              <a:t>Optimistic</a:t>
            </a:r>
            <a:r>
              <a:rPr lang="da-DK" dirty="0" smtClean="0"/>
              <a:t> </a:t>
            </a:r>
            <a:r>
              <a:rPr lang="da-DK" dirty="0" err="1" smtClean="0"/>
              <a:t>close</a:t>
            </a:r>
            <a:r>
              <a:rPr lang="da-DK" dirty="0" smtClean="0"/>
              <a:t> </a:t>
            </a:r>
            <a:r>
              <a:rPr lang="da-DK" dirty="0" err="1" smtClean="0"/>
              <a:t>packing</a:t>
            </a:r>
            <a:endParaRPr lang="da-DK" dirty="0" smtClean="0"/>
          </a:p>
          <a:p>
            <a:r>
              <a:rPr lang="da-DK" dirty="0" smtClean="0"/>
              <a:t>2) Paranoid </a:t>
            </a:r>
          </a:p>
          <a:p>
            <a:endParaRPr lang="da-DK" dirty="0"/>
          </a:p>
          <a:p>
            <a:r>
              <a:rPr lang="da-DK" dirty="0" err="1" smtClean="0"/>
              <a:t>We</a:t>
            </a:r>
            <a:r>
              <a:rPr lang="da-DK" dirty="0" smtClean="0"/>
              <a:t> go for paranoid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20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293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Detectors</a:t>
            </a:r>
            <a:r>
              <a:rPr lang="da-DK" sz="4400" dirty="0" smtClean="0">
                <a:solidFill>
                  <a:schemeClr val="bg1"/>
                </a:solidFill>
              </a:rPr>
              <a:t> – problem 1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87" y="1532893"/>
            <a:ext cx="3807600" cy="2901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317" y="1627465"/>
            <a:ext cx="3543104" cy="4242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672" y="4915949"/>
            <a:ext cx="52893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Option 1: Have </a:t>
            </a:r>
            <a:r>
              <a:rPr lang="da-DK" dirty="0" err="1" smtClean="0"/>
              <a:t>detectors</a:t>
            </a:r>
            <a:r>
              <a:rPr lang="da-DK" dirty="0" smtClean="0"/>
              <a:t> in High </a:t>
            </a:r>
            <a:r>
              <a:rPr lang="da-DK" dirty="0" err="1" smtClean="0"/>
              <a:t>vacuum</a:t>
            </a:r>
            <a:r>
              <a:rPr lang="da-DK" dirty="0" smtClean="0"/>
              <a:t> with</a:t>
            </a:r>
            <a:br>
              <a:rPr lang="da-DK" dirty="0" smtClean="0"/>
            </a:br>
            <a:r>
              <a:rPr lang="da-DK" dirty="0" err="1" smtClean="0"/>
              <a:t>feedthrough</a:t>
            </a:r>
            <a:r>
              <a:rPr lang="da-DK" dirty="0" smtClean="0"/>
              <a:t> flanges. Commercial(</a:t>
            </a:r>
            <a:r>
              <a:rPr lang="da-DK" dirty="0" err="1" smtClean="0"/>
              <a:t>ish</a:t>
            </a:r>
            <a:r>
              <a:rPr lang="da-DK" dirty="0" smtClean="0"/>
              <a:t>) solution</a:t>
            </a:r>
          </a:p>
          <a:p>
            <a:endParaRPr lang="da-DK" dirty="0"/>
          </a:p>
          <a:p>
            <a:r>
              <a:rPr lang="da-DK" dirty="0" smtClean="0"/>
              <a:t>Advantage: </a:t>
            </a:r>
            <a:r>
              <a:rPr lang="da-DK" b="1" dirty="0" err="1" smtClean="0"/>
              <a:t>Flexibility</a:t>
            </a:r>
            <a:endParaRPr lang="da-DK" b="1" dirty="0"/>
          </a:p>
          <a:p>
            <a:r>
              <a:rPr lang="da-DK" dirty="0" err="1" smtClean="0"/>
              <a:t>Disadvantage</a:t>
            </a:r>
            <a:r>
              <a:rPr lang="da-DK" dirty="0" smtClean="0"/>
              <a:t>: </a:t>
            </a:r>
            <a:r>
              <a:rPr lang="da-DK" b="1" dirty="0" err="1" smtClean="0"/>
              <a:t>Need</a:t>
            </a:r>
            <a:r>
              <a:rPr lang="da-DK" b="1" dirty="0" smtClean="0"/>
              <a:t> high </a:t>
            </a:r>
            <a:r>
              <a:rPr lang="da-DK" b="1" dirty="0" err="1" smtClean="0"/>
              <a:t>vacuum</a:t>
            </a:r>
            <a:r>
              <a:rPr lang="da-DK" b="1" dirty="0" smtClean="0"/>
              <a:t> (</a:t>
            </a:r>
            <a:r>
              <a:rPr lang="da-DK" b="1" dirty="0" err="1" smtClean="0"/>
              <a:t>paschen</a:t>
            </a:r>
            <a:r>
              <a:rPr lang="da-DK" b="1" dirty="0" smtClean="0"/>
              <a:t> minimum)</a:t>
            </a:r>
            <a:br>
              <a:rPr lang="da-DK" b="1" dirty="0" smtClean="0"/>
            </a:br>
            <a:r>
              <a:rPr lang="da-DK" b="1" dirty="0" smtClean="0"/>
              <a:t>	        Low </a:t>
            </a:r>
            <a:r>
              <a:rPr lang="da-DK" b="1" dirty="0" err="1" smtClean="0"/>
              <a:t>accessibility</a:t>
            </a:r>
            <a:r>
              <a:rPr lang="da-DK" dirty="0" smtClean="0"/>
              <a:t>		</a:t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0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240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Detectors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" y="1564628"/>
            <a:ext cx="4257675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851" y="2354782"/>
            <a:ext cx="4094281" cy="2169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627" y="5162719"/>
            <a:ext cx="7448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Option 2: </a:t>
            </a:r>
            <a:r>
              <a:rPr lang="da-DK" dirty="0" err="1" smtClean="0"/>
              <a:t>Detectors</a:t>
            </a:r>
            <a:r>
              <a:rPr lang="da-DK" dirty="0" smtClean="0"/>
              <a:t> in air</a:t>
            </a:r>
          </a:p>
          <a:p>
            <a:endParaRPr lang="da-DK" dirty="0" smtClean="0"/>
          </a:p>
          <a:p>
            <a:r>
              <a:rPr lang="da-DK" dirty="0" smtClean="0"/>
              <a:t>Advantage: </a:t>
            </a:r>
            <a:r>
              <a:rPr lang="da-DK" b="1" dirty="0" err="1" smtClean="0"/>
              <a:t>Safe</a:t>
            </a:r>
            <a:r>
              <a:rPr lang="da-DK" b="1" dirty="0" smtClean="0"/>
              <a:t>, simple, </a:t>
            </a:r>
            <a:r>
              <a:rPr lang="da-DK" b="1" dirty="0" err="1" smtClean="0"/>
              <a:t>easy</a:t>
            </a:r>
            <a:r>
              <a:rPr lang="da-DK" b="1" dirty="0" smtClean="0"/>
              <a:t>, </a:t>
            </a:r>
            <a:r>
              <a:rPr lang="da-DK" b="1" dirty="0" err="1" smtClean="0"/>
              <a:t>accessible</a:t>
            </a:r>
            <a:endParaRPr lang="da-DK" b="1" dirty="0" smtClean="0"/>
          </a:p>
          <a:p>
            <a:r>
              <a:rPr lang="da-DK" dirty="0" err="1" smtClean="0"/>
              <a:t>Disadvantage</a:t>
            </a:r>
            <a:r>
              <a:rPr lang="da-DK" dirty="0" smtClean="0"/>
              <a:t>: </a:t>
            </a:r>
            <a:r>
              <a:rPr lang="da-DK" dirty="0" err="1" smtClean="0"/>
              <a:t>Inflexible</a:t>
            </a:r>
            <a:r>
              <a:rPr lang="da-DK" dirty="0" smtClean="0"/>
              <a:t>, </a:t>
            </a:r>
            <a:r>
              <a:rPr lang="da-DK" dirty="0" err="1" smtClean="0"/>
              <a:t>aluminum</a:t>
            </a:r>
            <a:r>
              <a:rPr lang="da-DK" dirty="0" smtClean="0"/>
              <a:t> and air in the beam (not </a:t>
            </a:r>
            <a:r>
              <a:rPr lang="da-DK" dirty="0" err="1" smtClean="0"/>
              <a:t>really</a:t>
            </a:r>
            <a:r>
              <a:rPr lang="da-DK" dirty="0" smtClean="0"/>
              <a:t> a problem)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21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240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Detectors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529" y="1437332"/>
            <a:ext cx="3306689" cy="2577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0895"/>
            <a:ext cx="6845862" cy="2964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878" y="1817331"/>
            <a:ext cx="50329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Option 3: Weld </a:t>
            </a:r>
            <a:r>
              <a:rPr lang="da-DK" dirty="0" err="1" smtClean="0"/>
              <a:t>detectors</a:t>
            </a:r>
            <a:r>
              <a:rPr lang="da-DK" dirty="0" smtClean="0"/>
              <a:t> </a:t>
            </a:r>
            <a:r>
              <a:rPr lang="da-DK" dirty="0" err="1" smtClean="0"/>
              <a:t>onto</a:t>
            </a:r>
            <a:r>
              <a:rPr lang="da-DK" dirty="0" smtClean="0"/>
              <a:t> </a:t>
            </a:r>
            <a:r>
              <a:rPr lang="da-DK" dirty="0" err="1" smtClean="0"/>
              <a:t>vacuum</a:t>
            </a:r>
            <a:r>
              <a:rPr lang="da-DK" dirty="0" smtClean="0"/>
              <a:t> </a:t>
            </a:r>
            <a:r>
              <a:rPr lang="da-DK" dirty="0" err="1" smtClean="0"/>
              <a:t>tight</a:t>
            </a:r>
            <a:r>
              <a:rPr lang="da-DK" dirty="0" smtClean="0"/>
              <a:t> flanges</a:t>
            </a:r>
          </a:p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Advantage: </a:t>
            </a:r>
            <a:r>
              <a:rPr lang="da-DK" b="1" dirty="0" err="1" smtClean="0"/>
              <a:t>Detectors</a:t>
            </a:r>
            <a:r>
              <a:rPr lang="da-DK" b="1" dirty="0" smtClean="0"/>
              <a:t> </a:t>
            </a:r>
            <a:r>
              <a:rPr lang="da-DK" b="1" dirty="0" err="1" smtClean="0"/>
              <a:t>can</a:t>
            </a:r>
            <a:r>
              <a:rPr lang="da-DK" b="1" dirty="0" smtClean="0"/>
              <a:t> </a:t>
            </a:r>
            <a:r>
              <a:rPr lang="da-DK" b="1" dirty="0" err="1" smtClean="0"/>
              <a:t>be</a:t>
            </a:r>
            <a:r>
              <a:rPr lang="da-DK" b="1" dirty="0" smtClean="0"/>
              <a:t> in low </a:t>
            </a:r>
            <a:r>
              <a:rPr lang="da-DK" b="1" dirty="0" err="1" smtClean="0"/>
              <a:t>quality</a:t>
            </a:r>
            <a:r>
              <a:rPr lang="da-DK" b="1" dirty="0" smtClean="0"/>
              <a:t> </a:t>
            </a:r>
            <a:r>
              <a:rPr lang="da-DK" b="1" dirty="0" err="1" smtClean="0"/>
              <a:t>vacuum</a:t>
            </a:r>
            <a:endParaRPr lang="da-DK" b="1" dirty="0" smtClean="0"/>
          </a:p>
          <a:p>
            <a:r>
              <a:rPr lang="da-DK" dirty="0" err="1" smtClean="0"/>
              <a:t>Disadvantage</a:t>
            </a:r>
            <a:r>
              <a:rPr lang="da-DK" dirty="0" smtClean="0"/>
              <a:t>: </a:t>
            </a:r>
            <a:r>
              <a:rPr lang="da-DK" b="1" dirty="0" smtClean="0"/>
              <a:t>Price, </a:t>
            </a:r>
            <a:r>
              <a:rPr lang="da-DK" b="1" dirty="0" err="1" smtClean="0"/>
              <a:t>inaccessible</a:t>
            </a:r>
            <a:r>
              <a:rPr lang="da-DK" b="1" dirty="0" smtClean="0"/>
              <a:t>, and </a:t>
            </a:r>
            <a:r>
              <a:rPr lang="da-DK" b="1" dirty="0" err="1" smtClean="0"/>
              <a:t>stricter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smtClean="0"/>
              <a:t>tank deformation </a:t>
            </a:r>
            <a:r>
              <a:rPr lang="da-DK" b="1" dirty="0" err="1" smtClean="0"/>
              <a:t>requirements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6294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789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Background – problem 2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223"/>
            <a:ext cx="4488383" cy="3366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" y="4959487"/>
            <a:ext cx="4440503" cy="1819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749" y="1779224"/>
            <a:ext cx="3976214" cy="3012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5749" y="4959487"/>
            <a:ext cx="42284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Gammas give </a:t>
            </a:r>
            <a:r>
              <a:rPr lang="da-DK" dirty="0" err="1" smtClean="0"/>
              <a:t>background</a:t>
            </a:r>
            <a:r>
              <a:rPr lang="da-DK" dirty="0"/>
              <a:t> </a:t>
            </a:r>
            <a:r>
              <a:rPr lang="da-DK" dirty="0" smtClean="0"/>
              <a:t>–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will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have an </a:t>
            </a:r>
            <a:r>
              <a:rPr lang="da-DK" dirty="0" err="1" smtClean="0"/>
              <a:t>unprecedented</a:t>
            </a:r>
            <a:r>
              <a:rPr lang="da-DK" dirty="0" smtClean="0"/>
              <a:t> </a:t>
            </a:r>
            <a:r>
              <a:rPr lang="da-DK" dirty="0" err="1" smtClean="0"/>
              <a:t>amount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Neutron </a:t>
            </a:r>
            <a:r>
              <a:rPr lang="da-DK" dirty="0" err="1" smtClean="0"/>
              <a:t>mean</a:t>
            </a:r>
            <a:r>
              <a:rPr lang="da-DK" dirty="0" smtClean="0"/>
              <a:t> </a:t>
            </a:r>
            <a:r>
              <a:rPr lang="da-DK" dirty="0" err="1" smtClean="0"/>
              <a:t>free</a:t>
            </a:r>
            <a:r>
              <a:rPr lang="da-DK" dirty="0" smtClean="0"/>
              <a:t> </a:t>
            </a:r>
            <a:r>
              <a:rPr lang="da-DK" dirty="0" err="1" smtClean="0"/>
              <a:t>path</a:t>
            </a:r>
            <a:r>
              <a:rPr lang="da-DK" dirty="0" smtClean="0"/>
              <a:t> in air is 10 m</a:t>
            </a:r>
          </a:p>
          <a:p>
            <a:r>
              <a:rPr lang="da-DK" dirty="0" err="1" smtClean="0"/>
              <a:t>Aluminum</a:t>
            </a:r>
            <a:r>
              <a:rPr lang="da-DK" dirty="0" smtClean="0"/>
              <a:t> </a:t>
            </a:r>
            <a:r>
              <a:rPr lang="da-DK" dirty="0" err="1" smtClean="0"/>
              <a:t>Bragg</a:t>
            </a:r>
            <a:r>
              <a:rPr lang="da-DK" dirty="0" smtClean="0"/>
              <a:t> </a:t>
            </a:r>
            <a:r>
              <a:rPr lang="da-DK" dirty="0" err="1" smtClean="0"/>
              <a:t>peaks</a:t>
            </a:r>
            <a:r>
              <a:rPr lang="da-DK" dirty="0" smtClean="0"/>
              <a:t>. </a:t>
            </a:r>
            <a:r>
              <a:rPr lang="da-DK" dirty="0" err="1" smtClean="0"/>
              <a:t>We</a:t>
            </a:r>
            <a:r>
              <a:rPr lang="da-DK" dirty="0" smtClean="0"/>
              <a:t> have a neutron</a:t>
            </a:r>
            <a:br>
              <a:rPr lang="da-DK" dirty="0" smtClean="0"/>
            </a:br>
            <a:r>
              <a:rPr lang="da-DK" dirty="0" smtClean="0"/>
              <a:t>gas -&gt; paranoid </a:t>
            </a:r>
            <a:r>
              <a:rPr lang="da-DK" dirty="0" err="1" smtClean="0"/>
              <a:t>shielding</a:t>
            </a:r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79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smtClean="0"/>
              <a:t>Preliminary System Design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38122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6063" y="299639"/>
            <a:ext cx="4867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Background </a:t>
            </a:r>
            <a:r>
              <a:rPr lang="da-DK" sz="4400" dirty="0" err="1" smtClean="0">
                <a:solidFill>
                  <a:schemeClr val="bg1"/>
                </a:solidFill>
              </a:rPr>
              <a:t>strategy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418" y="1796432"/>
            <a:ext cx="790908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Thales TAS </a:t>
            </a:r>
            <a:r>
              <a:rPr lang="da-DK" dirty="0" err="1" smtClean="0"/>
              <a:t>gets</a:t>
            </a:r>
            <a:r>
              <a:rPr lang="da-DK" dirty="0" smtClean="0"/>
              <a:t> </a:t>
            </a:r>
            <a:r>
              <a:rPr lang="da-DK" dirty="0" err="1" smtClean="0"/>
              <a:t>down</a:t>
            </a:r>
            <a:r>
              <a:rPr lang="da-DK" dirty="0" smtClean="0"/>
              <a:t> to </a:t>
            </a:r>
            <a:r>
              <a:rPr lang="da-DK" dirty="0" err="1" smtClean="0"/>
              <a:t>roughly</a:t>
            </a:r>
            <a:r>
              <a:rPr lang="da-DK" dirty="0" smtClean="0"/>
              <a:t> 1-3 </a:t>
            </a:r>
            <a:r>
              <a:rPr lang="da-DK" dirty="0" err="1" smtClean="0"/>
              <a:t>cts</a:t>
            </a:r>
            <a:r>
              <a:rPr lang="da-DK" dirty="0" smtClean="0"/>
              <a:t>/min on a single tube </a:t>
            </a:r>
            <a:r>
              <a:rPr lang="da-DK" dirty="0" err="1" smtClean="0"/>
              <a:t>detector</a:t>
            </a:r>
            <a:endParaRPr lang="da-DK" dirty="0" smtClean="0"/>
          </a:p>
          <a:p>
            <a:r>
              <a:rPr lang="da-DK" dirty="0" smtClean="0"/>
              <a:t>Bifrost </a:t>
            </a:r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get</a:t>
            </a:r>
            <a:r>
              <a:rPr lang="da-DK" dirty="0" smtClean="0"/>
              <a:t> 30-50 </a:t>
            </a:r>
            <a:r>
              <a:rPr lang="da-DK" dirty="0" err="1" smtClean="0"/>
              <a:t>cts</a:t>
            </a:r>
            <a:r>
              <a:rPr lang="da-DK" dirty="0" smtClean="0"/>
              <a:t>/min </a:t>
            </a:r>
            <a:r>
              <a:rPr lang="da-DK" dirty="0" err="1" smtClean="0"/>
              <a:t>integrated</a:t>
            </a:r>
            <a:r>
              <a:rPr lang="da-DK" dirty="0" smtClean="0"/>
              <a:t> – by </a:t>
            </a:r>
            <a:r>
              <a:rPr lang="da-DK" dirty="0" err="1" smtClean="0"/>
              <a:t>scaling</a:t>
            </a:r>
            <a:r>
              <a:rPr lang="da-DK" dirty="0" smtClean="0"/>
              <a:t>. </a:t>
            </a:r>
          </a:p>
          <a:p>
            <a:endParaRPr lang="da-DK" dirty="0"/>
          </a:p>
          <a:p>
            <a:r>
              <a:rPr lang="da-DK" dirty="0" err="1" smtClean="0"/>
              <a:t>However</a:t>
            </a:r>
            <a:r>
              <a:rPr lang="da-DK" dirty="0" smtClean="0"/>
              <a:t>, </a:t>
            </a:r>
            <a:r>
              <a:rPr lang="da-DK" dirty="0" err="1" smtClean="0"/>
              <a:t>we</a:t>
            </a:r>
            <a:r>
              <a:rPr lang="da-DK" dirty="0" smtClean="0"/>
              <a:t> have an </a:t>
            </a:r>
            <a:r>
              <a:rPr lang="da-DK" dirty="0" err="1" smtClean="0"/>
              <a:t>evacuated</a:t>
            </a:r>
            <a:r>
              <a:rPr lang="da-DK" dirty="0" smtClean="0"/>
              <a:t> beam </a:t>
            </a:r>
            <a:r>
              <a:rPr lang="da-DK" dirty="0" err="1" smtClean="0"/>
              <a:t>path</a:t>
            </a:r>
            <a:r>
              <a:rPr lang="da-DK" dirty="0" smtClean="0"/>
              <a:t> and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much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more </a:t>
            </a:r>
            <a:r>
              <a:rPr lang="da-DK" dirty="0" err="1" smtClean="0"/>
              <a:t>stationary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a TAS – </a:t>
            </a:r>
            <a:r>
              <a:rPr lang="da-DK" dirty="0" err="1" smtClean="0"/>
              <a:t>only</a:t>
            </a:r>
            <a:r>
              <a:rPr lang="da-DK" dirty="0" smtClean="0"/>
              <a:t> </a:t>
            </a:r>
            <a:r>
              <a:rPr lang="da-DK" dirty="0" err="1" smtClean="0"/>
              <a:t>one</a:t>
            </a:r>
            <a:r>
              <a:rPr lang="da-DK" dirty="0" smtClean="0"/>
              <a:t> relevant </a:t>
            </a:r>
            <a:r>
              <a:rPr lang="da-DK" dirty="0" err="1" smtClean="0"/>
              <a:t>moving</a:t>
            </a:r>
            <a:r>
              <a:rPr lang="da-DK" dirty="0" smtClean="0"/>
              <a:t> part. 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Design a paranoid </a:t>
            </a:r>
            <a:r>
              <a:rPr lang="da-DK" dirty="0" err="1" smtClean="0"/>
              <a:t>beamstop</a:t>
            </a:r>
            <a:r>
              <a:rPr lang="da-DK" dirty="0" smtClean="0"/>
              <a:t> – </a:t>
            </a:r>
            <a:r>
              <a:rPr lang="da-DK" dirty="0" err="1" smtClean="0"/>
              <a:t>avoid</a:t>
            </a:r>
            <a:r>
              <a:rPr lang="da-DK" dirty="0" smtClean="0"/>
              <a:t> </a:t>
            </a:r>
            <a:r>
              <a:rPr lang="da-DK" dirty="0" err="1" smtClean="0"/>
              <a:t>airscattering</a:t>
            </a:r>
            <a:r>
              <a:rPr lang="da-DK" dirty="0"/>
              <a:t> </a:t>
            </a:r>
            <a:r>
              <a:rPr lang="da-DK" dirty="0" smtClean="0"/>
              <a:t>of </a:t>
            </a:r>
            <a:r>
              <a:rPr lang="da-DK" dirty="0" err="1" smtClean="0"/>
              <a:t>primary</a:t>
            </a:r>
            <a:r>
              <a:rPr lang="da-DK" dirty="0" smtClean="0"/>
              <a:t>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Design </a:t>
            </a:r>
            <a:r>
              <a:rPr lang="da-DK" dirty="0" err="1" smtClean="0"/>
              <a:t>detectors</a:t>
            </a:r>
            <a:r>
              <a:rPr lang="da-DK" dirty="0" smtClean="0"/>
              <a:t> to </a:t>
            </a:r>
            <a:r>
              <a:rPr lang="da-DK" dirty="0" err="1" smtClean="0"/>
              <a:t>anticipate</a:t>
            </a:r>
            <a:r>
              <a:rPr lang="da-DK" dirty="0" smtClean="0"/>
              <a:t> </a:t>
            </a:r>
            <a:r>
              <a:rPr lang="da-DK" dirty="0" err="1" smtClean="0"/>
              <a:t>both</a:t>
            </a:r>
            <a:r>
              <a:rPr lang="da-DK" dirty="0" smtClean="0"/>
              <a:t> Al- and </a:t>
            </a:r>
            <a:r>
              <a:rPr lang="da-DK" dirty="0" err="1" smtClean="0"/>
              <a:t>substrate</a:t>
            </a:r>
            <a:r>
              <a:rPr lang="da-DK" dirty="0" smtClean="0"/>
              <a:t> gammas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Thorough</a:t>
            </a:r>
            <a:r>
              <a:rPr lang="da-DK" dirty="0" smtClean="0"/>
              <a:t> </a:t>
            </a:r>
            <a:r>
              <a:rPr lang="da-DK" dirty="0" err="1" smtClean="0"/>
              <a:t>shielding</a:t>
            </a:r>
            <a:r>
              <a:rPr lang="da-DK" dirty="0" smtClean="0"/>
              <a:t>, </a:t>
            </a:r>
            <a:r>
              <a:rPr lang="da-DK" dirty="0" err="1" smtClean="0"/>
              <a:t>use</a:t>
            </a:r>
            <a:r>
              <a:rPr lang="da-DK" dirty="0" smtClean="0"/>
              <a:t> </a:t>
            </a:r>
            <a:r>
              <a:rPr lang="da-DK" dirty="0" err="1" smtClean="0"/>
              <a:t>doglegs</a:t>
            </a:r>
            <a:r>
              <a:rPr lang="da-DK" dirty="0" smtClean="0"/>
              <a:t>, </a:t>
            </a:r>
            <a:r>
              <a:rPr lang="da-DK" dirty="0" err="1" smtClean="0"/>
              <a:t>use</a:t>
            </a:r>
            <a:r>
              <a:rPr lang="da-DK" dirty="0" smtClean="0"/>
              <a:t> </a:t>
            </a:r>
            <a:r>
              <a:rPr lang="da-DK" dirty="0" err="1" smtClean="0"/>
              <a:t>boron</a:t>
            </a:r>
            <a:r>
              <a:rPr lang="da-DK" dirty="0" smtClean="0"/>
              <a:t> in high-flux </a:t>
            </a:r>
            <a:r>
              <a:rPr lang="da-DK" dirty="0" err="1" smtClean="0"/>
              <a:t>areas</a:t>
            </a:r>
            <a:r>
              <a:rPr lang="da-DK" dirty="0" smtClean="0"/>
              <a:t>, </a:t>
            </a:r>
            <a:r>
              <a:rPr lang="da-DK" dirty="0" err="1" smtClean="0"/>
              <a:t>flexible</a:t>
            </a:r>
            <a:r>
              <a:rPr lang="da-DK" dirty="0" smtClean="0"/>
              <a:t> cadmium</a:t>
            </a:r>
            <a:br>
              <a:rPr lang="da-DK" dirty="0" smtClean="0"/>
            </a:br>
            <a:r>
              <a:rPr lang="da-DK" dirty="0" err="1" smtClean="0"/>
              <a:t>where</a:t>
            </a:r>
            <a:r>
              <a:rPr lang="da-DK" dirty="0" smtClean="0"/>
              <a:t> </a:t>
            </a:r>
            <a:r>
              <a:rPr lang="da-DK" dirty="0" err="1" smtClean="0"/>
              <a:t>necessary</a:t>
            </a:r>
            <a:r>
              <a:rPr lang="da-DK" dirty="0" smtClean="0"/>
              <a:t> in low flux </a:t>
            </a:r>
            <a:r>
              <a:rPr lang="da-DK" dirty="0" err="1" smtClean="0"/>
              <a:t>areas</a:t>
            </a:r>
            <a:r>
              <a:rPr lang="da-DK" dirty="0"/>
              <a:t> </a:t>
            </a:r>
            <a:r>
              <a:rPr lang="da-DK" dirty="0" smtClean="0"/>
              <a:t>– </a:t>
            </a:r>
            <a:r>
              <a:rPr lang="da-DK" dirty="0" err="1" smtClean="0"/>
              <a:t>even</a:t>
            </a:r>
            <a:r>
              <a:rPr lang="da-DK" dirty="0" smtClean="0"/>
              <a:t> </a:t>
            </a:r>
            <a:r>
              <a:rPr lang="da-DK" dirty="0" err="1" smtClean="0"/>
              <a:t>Gd-paint</a:t>
            </a:r>
            <a:r>
              <a:rPr lang="da-DK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Focus on interfaces: Filter/tank, HV-</a:t>
            </a:r>
            <a:r>
              <a:rPr lang="da-DK" dirty="0" err="1" smtClean="0"/>
              <a:t>feedthough</a:t>
            </a:r>
            <a:r>
              <a:rPr lang="da-DK" dirty="0" smtClean="0"/>
              <a:t>, </a:t>
            </a:r>
            <a:r>
              <a:rPr lang="da-DK" dirty="0" err="1" smtClean="0"/>
              <a:t>cables</a:t>
            </a:r>
            <a:r>
              <a:rPr lang="da-DK" dirty="0" smtClean="0"/>
              <a:t> </a:t>
            </a:r>
          </a:p>
          <a:p>
            <a:endParaRPr lang="da-DK" dirty="0" smtClean="0"/>
          </a:p>
          <a:p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hope</a:t>
            </a:r>
            <a:r>
              <a:rPr lang="da-DK" dirty="0" smtClean="0"/>
              <a:t> for 5 </a:t>
            </a:r>
            <a:r>
              <a:rPr lang="da-DK" dirty="0" err="1" smtClean="0"/>
              <a:t>cts</a:t>
            </a:r>
            <a:r>
              <a:rPr lang="da-DK" dirty="0" smtClean="0"/>
              <a:t>/min, </a:t>
            </a:r>
            <a:r>
              <a:rPr lang="da-DK" dirty="0" err="1" smtClean="0"/>
              <a:t>would</a:t>
            </a:r>
            <a:r>
              <a:rPr lang="da-DK" dirty="0" smtClean="0"/>
              <a:t> </a:t>
            </a:r>
            <a:r>
              <a:rPr lang="da-DK" dirty="0" err="1" smtClean="0"/>
              <a:t>increase</a:t>
            </a:r>
            <a:r>
              <a:rPr lang="da-DK" dirty="0" smtClean="0"/>
              <a:t> </a:t>
            </a:r>
            <a:r>
              <a:rPr lang="da-DK" dirty="0" err="1" smtClean="0"/>
              <a:t>our</a:t>
            </a:r>
            <a:r>
              <a:rPr lang="da-DK" dirty="0" smtClean="0"/>
              <a:t> </a:t>
            </a:r>
            <a:r>
              <a:rPr lang="da-DK" dirty="0" err="1" smtClean="0"/>
              <a:t>gain</a:t>
            </a:r>
            <a:r>
              <a:rPr lang="da-DK" dirty="0" smtClean="0"/>
              <a:t> factor </a:t>
            </a:r>
            <a:r>
              <a:rPr lang="da-DK" dirty="0" err="1" smtClean="0"/>
              <a:t>even</a:t>
            </a:r>
            <a:r>
              <a:rPr lang="da-DK" dirty="0" smtClean="0"/>
              <a:t> </a:t>
            </a:r>
            <a:r>
              <a:rPr lang="da-DK" dirty="0" err="1" smtClean="0"/>
              <a:t>further</a:t>
            </a:r>
            <a:endParaRPr lang="da-DK" dirty="0" smtClean="0"/>
          </a:p>
          <a:p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54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800" dirty="0" smtClean="0"/>
              <a:t>Radiation issues</a:t>
            </a:r>
            <a:br>
              <a:rPr lang="da-DK" sz="4800" dirty="0" smtClean="0"/>
            </a:br>
            <a:r>
              <a:rPr lang="da-DK" sz="4800" dirty="0" smtClean="0"/>
              <a:t>at Bifrost</a:t>
            </a:r>
            <a:endParaRPr lang="da-DK" sz="4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2400" dirty="0" smtClean="0"/>
              <a:t>Rasmus Toft-Petersen</a:t>
            </a:r>
            <a:br>
              <a:rPr lang="da-DK" sz="2400" dirty="0" smtClean="0"/>
            </a:b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4304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243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Dose limits for </a:t>
            </a:r>
            <a:r>
              <a:rPr lang="da-DK" sz="4400" dirty="0" err="1" smtClean="0">
                <a:solidFill>
                  <a:schemeClr val="bg1"/>
                </a:solidFill>
              </a:rPr>
              <a:t>supervised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area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1935" y="1773867"/>
            <a:ext cx="74426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1. The expected annual biological </a:t>
            </a:r>
            <a:r>
              <a:rPr lang="en-US" b="1" dirty="0" smtClean="0">
                <a:latin typeface="Arial" panose="020B0604020202020204" pitchFamily="34" charset="0"/>
              </a:rPr>
              <a:t>full </a:t>
            </a:r>
            <a:r>
              <a:rPr lang="en-US" b="1" dirty="0">
                <a:latin typeface="Arial" panose="020B0604020202020204" pitchFamily="34" charset="0"/>
              </a:rPr>
              <a:t>body </a:t>
            </a:r>
            <a:r>
              <a:rPr lang="en-US" b="1" dirty="0" smtClean="0">
                <a:latin typeface="Arial" panose="020B0604020202020204" pitchFamily="34" charset="0"/>
              </a:rPr>
              <a:t>dose </a:t>
            </a:r>
            <a:r>
              <a:rPr lang="en-US" dirty="0" smtClean="0">
                <a:latin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</a:rPr>
              <a:t>a person </a:t>
            </a:r>
            <a:r>
              <a:rPr lang="en-US" dirty="0" smtClean="0">
                <a:latin typeface="Arial" panose="020B0604020202020204" pitchFamily="34" charset="0"/>
              </a:rPr>
              <a:t>from normal operation and likely </a:t>
            </a:r>
            <a:r>
              <a:rPr lang="en-US" dirty="0">
                <a:latin typeface="Arial" panose="020B0604020202020204" pitchFamily="34" charset="0"/>
              </a:rPr>
              <a:t>accidents, during the time the room </a:t>
            </a:r>
            <a:r>
              <a:rPr lang="en-US" dirty="0" smtClean="0">
                <a:latin typeface="Arial" panose="020B0604020202020204" pitchFamily="34" charset="0"/>
              </a:rPr>
              <a:t>is </a:t>
            </a:r>
            <a:r>
              <a:rPr lang="en-US" dirty="0">
                <a:latin typeface="Arial" panose="020B0604020202020204" pitchFamily="34" charset="0"/>
              </a:rPr>
              <a:t>accessible, is between </a:t>
            </a:r>
            <a:r>
              <a:rPr lang="en-US" b="1" dirty="0">
                <a:latin typeface="Arial" panose="020B0604020202020204" pitchFamily="34" charset="0"/>
              </a:rPr>
              <a:t>1 mSv and 6 mSv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r>
              <a:rPr lang="en-US" dirty="0" smtClean="0">
                <a:latin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</a:rPr>
              <a:t>2. The </a:t>
            </a:r>
            <a:r>
              <a:rPr lang="en-US" dirty="0">
                <a:latin typeface="Arial" panose="020B0604020202020204" pitchFamily="34" charset="0"/>
              </a:rPr>
              <a:t>expected </a:t>
            </a:r>
            <a:r>
              <a:rPr lang="en-US" b="1" dirty="0">
                <a:latin typeface="Arial" panose="020B0604020202020204" pitchFamily="34" charset="0"/>
              </a:rPr>
              <a:t>annual dose to lens or eye of a person </a:t>
            </a:r>
            <a:r>
              <a:rPr lang="en-US" dirty="0">
                <a:latin typeface="Arial" panose="020B0604020202020204" pitchFamily="34" charset="0"/>
              </a:rPr>
              <a:t>from </a:t>
            </a:r>
            <a:r>
              <a:rPr lang="en-US" dirty="0" smtClean="0">
                <a:latin typeface="Arial" panose="020B0604020202020204" pitchFamily="34" charset="0"/>
              </a:rPr>
              <a:t>normal operation </a:t>
            </a:r>
            <a:r>
              <a:rPr lang="en-US" dirty="0">
                <a:latin typeface="Arial" panose="020B0604020202020204" pitchFamily="34" charset="0"/>
              </a:rPr>
              <a:t>and likely </a:t>
            </a:r>
            <a:r>
              <a:rPr lang="en-US" dirty="0" smtClean="0">
                <a:latin typeface="Arial" panose="020B0604020202020204" pitchFamily="34" charset="0"/>
              </a:rPr>
              <a:t>accidents is </a:t>
            </a:r>
            <a:r>
              <a:rPr lang="en-US" dirty="0">
                <a:latin typeface="Arial" panose="020B0604020202020204" pitchFamily="34" charset="0"/>
              </a:rPr>
              <a:t>between </a:t>
            </a:r>
            <a:r>
              <a:rPr lang="en-US" b="1" dirty="0">
                <a:latin typeface="Arial" panose="020B0604020202020204" pitchFamily="34" charset="0"/>
              </a:rPr>
              <a:t>15 mSv and 45 mSv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r>
              <a:rPr lang="en-US" dirty="0" smtClean="0">
                <a:latin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</a:rPr>
              <a:t>3. The expected annual dose to </a:t>
            </a:r>
            <a:r>
              <a:rPr lang="en-US" b="1" dirty="0">
                <a:latin typeface="Arial" panose="020B0604020202020204" pitchFamily="34" charset="0"/>
              </a:rPr>
              <a:t>a persons’ </a:t>
            </a:r>
            <a:r>
              <a:rPr lang="en-US" b="1" dirty="0" smtClean="0">
                <a:latin typeface="Arial" panose="020B0604020202020204" pitchFamily="34" charset="0"/>
              </a:rPr>
              <a:t>hands</a:t>
            </a:r>
            <a:r>
              <a:rPr lang="en-US" b="1" dirty="0">
                <a:latin typeface="Arial" panose="020B0604020202020204" pitchFamily="34" charset="0"/>
              </a:rPr>
              <a:t>, </a:t>
            </a:r>
            <a:r>
              <a:rPr lang="en-US" b="1" dirty="0" smtClean="0">
                <a:latin typeface="Arial" panose="020B0604020202020204" pitchFamily="34" charset="0"/>
              </a:rPr>
              <a:t>feet</a:t>
            </a:r>
            <a:r>
              <a:rPr lang="en-US" b="1" dirty="0">
                <a:latin typeface="Arial" panose="020B0604020202020204" pitchFamily="34" charset="0"/>
              </a:rPr>
              <a:t>, </a:t>
            </a:r>
            <a:r>
              <a:rPr lang="en-US" b="1" dirty="0" smtClean="0">
                <a:latin typeface="Arial" panose="020B0604020202020204" pitchFamily="34" charset="0"/>
              </a:rPr>
              <a:t>ankles or </a:t>
            </a:r>
            <a:r>
              <a:rPr lang="en-US" b="1" dirty="0">
                <a:latin typeface="Arial" panose="020B0604020202020204" pitchFamily="34" charset="0"/>
              </a:rPr>
              <a:t>skin </a:t>
            </a:r>
            <a:r>
              <a:rPr lang="en-US" dirty="0" smtClean="0">
                <a:latin typeface="Arial" panose="020B0604020202020204" pitchFamily="34" charset="0"/>
              </a:rPr>
              <a:t>form normal operation and </a:t>
            </a:r>
            <a:r>
              <a:rPr lang="en-US" dirty="0">
                <a:latin typeface="Arial" panose="020B0604020202020204" pitchFamily="34" charset="0"/>
              </a:rPr>
              <a:t>likely accidents (H2 event), </a:t>
            </a:r>
            <a:r>
              <a:rPr lang="en-US" dirty="0" smtClean="0">
                <a:latin typeface="Arial" panose="020B0604020202020204" pitchFamily="34" charset="0"/>
              </a:rPr>
              <a:t>is </a:t>
            </a:r>
            <a:r>
              <a:rPr lang="en-US" dirty="0">
                <a:latin typeface="Arial" panose="020B0604020202020204" pitchFamily="34" charset="0"/>
              </a:rPr>
              <a:t>between </a:t>
            </a:r>
            <a:r>
              <a:rPr lang="en-US" b="1" dirty="0">
                <a:latin typeface="Arial" panose="020B0604020202020204" pitchFamily="34" charset="0"/>
              </a:rPr>
              <a:t>50 mSv and 150 mSv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r>
              <a:rPr lang="en-US" dirty="0" smtClean="0">
                <a:latin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</a:rPr>
              <a:t>4. Removable </a:t>
            </a:r>
            <a:r>
              <a:rPr lang="en-US" dirty="0">
                <a:latin typeface="Arial" panose="020B0604020202020204" pitchFamily="34" charset="0"/>
              </a:rPr>
              <a:t>surface contamination is not significant from a radiological point of view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46503" y="307731"/>
            <a:ext cx="3876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Peak </a:t>
            </a:r>
            <a:r>
              <a:rPr lang="da-DK" sz="4400" dirty="0" err="1" smtClean="0">
                <a:solidFill>
                  <a:schemeClr val="bg1"/>
                </a:solidFill>
              </a:rPr>
              <a:t>dose</a:t>
            </a:r>
            <a:r>
              <a:rPr lang="da-DK" sz="4400" dirty="0" smtClean="0">
                <a:solidFill>
                  <a:schemeClr val="bg1"/>
                </a:solidFill>
              </a:rPr>
              <a:t> limits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1935" y="1773867"/>
            <a:ext cx="74426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Dose limits in an hour – one sample change operation:</a:t>
            </a:r>
          </a:p>
          <a:p>
            <a:endParaRPr lang="en-US" dirty="0" smtClean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</a:rPr>
              <a:t>75 uSv on extremities – 	   our limit for a sample change: </a:t>
            </a:r>
            <a:r>
              <a:rPr lang="en-US" b="1" dirty="0" smtClean="0">
                <a:latin typeface="Arial" panose="020B0604020202020204" pitchFamily="34" charset="0"/>
              </a:rPr>
              <a:t>25 uSv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Arial" panose="020B0604020202020204" pitchFamily="34" charset="0"/>
              </a:rPr>
              <a:t>25 uSv on lens of eye –    our limit</a:t>
            </a:r>
            <a:r>
              <a:rPr lang="en-US" dirty="0">
                <a:latin typeface="Arial" panose="020B0604020202020204" pitchFamily="34" charset="0"/>
              </a:rPr>
              <a:t> for a sample change </a:t>
            </a:r>
            <a:r>
              <a:rPr lang="en-US" dirty="0" smtClean="0">
                <a:effectLst/>
                <a:latin typeface="Arial" panose="020B0604020202020204" pitchFamily="34" charset="0"/>
              </a:rPr>
              <a:t>: </a:t>
            </a:r>
            <a:r>
              <a:rPr lang="en-US" b="1" dirty="0" smtClean="0">
                <a:effectLst/>
                <a:latin typeface="Arial" panose="020B0604020202020204" pitchFamily="34" charset="0"/>
              </a:rPr>
              <a:t>8 uSv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</a:rPr>
              <a:t>2 uSv on full body (SAD)  our limit</a:t>
            </a:r>
            <a:r>
              <a:rPr lang="en-US" dirty="0">
                <a:latin typeface="Arial" panose="020B0604020202020204" pitchFamily="34" charset="0"/>
              </a:rPr>
              <a:t> for a sample change </a:t>
            </a:r>
            <a:r>
              <a:rPr lang="en-US" dirty="0" smtClean="0">
                <a:latin typeface="Arial" panose="020B0604020202020204" pitchFamily="34" charset="0"/>
              </a:rPr>
              <a:t>: </a:t>
            </a:r>
            <a:r>
              <a:rPr lang="en-US" b="1" dirty="0" smtClean="0">
                <a:latin typeface="Arial" panose="020B0604020202020204" pitchFamily="34" charset="0"/>
              </a:rPr>
              <a:t>2 uSv</a:t>
            </a:r>
          </a:p>
          <a:p>
            <a:endParaRPr lang="en-US" dirty="0" smtClean="0">
              <a:latin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</a:rPr>
              <a:t>Assume that we handle the loaded cryostat on top for </a:t>
            </a:r>
            <a:r>
              <a:rPr lang="en-US" b="1" dirty="0" smtClean="0">
                <a:latin typeface="Arial" panose="020B0604020202020204" pitchFamily="34" charset="0"/>
              </a:rPr>
              <a:t>60 seconds</a:t>
            </a:r>
          </a:p>
          <a:p>
            <a:r>
              <a:rPr lang="en-US" dirty="0" smtClean="0">
                <a:latin typeface="Arial" panose="020B0604020202020204" pitchFamily="34" charset="0"/>
              </a:rPr>
              <a:t>Assume sample out in the open for </a:t>
            </a:r>
            <a:r>
              <a:rPr lang="en-US" b="1" dirty="0" smtClean="0">
                <a:latin typeface="Arial" panose="020B0604020202020204" pitchFamily="34" charset="0"/>
              </a:rPr>
              <a:t>15 seconds</a:t>
            </a:r>
            <a:r>
              <a:rPr lang="en-US" dirty="0" smtClean="0">
                <a:latin typeface="Arial" panose="020B0604020202020204" pitchFamily="34" charset="0"/>
              </a:rPr>
              <a:t>: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</a:rPr>
              <a:t>Out in the open is 20 times more intense than top-handling and thus comprise the majority of the dose. 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</a:rPr>
              <a:t> mSv handled out in the open for 15 sec gives 8 uSv to the lens of the eye assuming 30 cm distance.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503" y="307731"/>
            <a:ext cx="6994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Logic</a:t>
            </a:r>
            <a:r>
              <a:rPr lang="da-DK" sz="4400" dirty="0" smtClean="0">
                <a:solidFill>
                  <a:schemeClr val="bg1"/>
                </a:solidFill>
              </a:rPr>
              <a:t> for </a:t>
            </a:r>
            <a:r>
              <a:rPr lang="da-DK" sz="4400" dirty="0" err="1" smtClean="0">
                <a:solidFill>
                  <a:schemeClr val="bg1"/>
                </a:solidFill>
              </a:rPr>
              <a:t>identifying</a:t>
            </a:r>
            <a:r>
              <a:rPr lang="da-DK" sz="4400" dirty="0" smtClean="0">
                <a:solidFill>
                  <a:schemeClr val="bg1"/>
                </a:solidFill>
              </a:rPr>
              <a:t> problems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503" y="1714650"/>
            <a:ext cx="849040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Include</a:t>
            </a:r>
            <a:r>
              <a:rPr lang="da-DK" dirty="0" smtClean="0"/>
              <a:t> all isotopes but </a:t>
            </a:r>
            <a:r>
              <a:rPr lang="da-DK" dirty="0" err="1" smtClean="0"/>
              <a:t>focus</a:t>
            </a:r>
            <a:r>
              <a:rPr lang="da-DK" dirty="0" smtClean="0"/>
              <a:t> on </a:t>
            </a:r>
            <a:r>
              <a:rPr lang="da-DK" dirty="0" err="1" smtClean="0"/>
              <a:t>repeated</a:t>
            </a:r>
            <a:r>
              <a:rPr lang="da-DK" dirty="0" smtClean="0"/>
              <a:t> </a:t>
            </a:r>
            <a:r>
              <a:rPr lang="da-DK" dirty="0" err="1" smtClean="0"/>
              <a:t>offenders</a:t>
            </a:r>
            <a:r>
              <a:rPr lang="da-DK" dirty="0" smtClean="0"/>
              <a:t> in </a:t>
            </a:r>
            <a:r>
              <a:rPr lang="da-DK" dirty="0" err="1" smtClean="0"/>
              <a:t>typical</a:t>
            </a:r>
            <a:r>
              <a:rPr lang="da-DK" dirty="0" smtClean="0"/>
              <a:t> science cases:</a:t>
            </a:r>
            <a:br>
              <a:rPr lang="da-DK" dirty="0" smtClean="0"/>
            </a:br>
            <a:r>
              <a:rPr lang="da-DK" b="1" dirty="0" err="1" smtClean="0"/>
              <a:t>Magnetic</a:t>
            </a:r>
            <a:r>
              <a:rPr lang="da-DK" b="1" dirty="0" smtClean="0"/>
              <a:t> elements or High-Tc</a:t>
            </a:r>
            <a:br>
              <a:rPr lang="da-DK" b="1" dirty="0" smtClean="0"/>
            </a:br>
            <a:endParaRPr lang="da-D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High </a:t>
            </a:r>
            <a:r>
              <a:rPr lang="da-DK" dirty="0" err="1" smtClean="0"/>
              <a:t>activation</a:t>
            </a:r>
            <a:r>
              <a:rPr lang="da-DK" dirty="0" smtClean="0"/>
              <a:t> cross </a:t>
            </a:r>
            <a:r>
              <a:rPr lang="da-DK" dirty="0" err="1" smtClean="0"/>
              <a:t>section</a:t>
            </a:r>
            <a:r>
              <a:rPr lang="da-DK" dirty="0" smtClean="0"/>
              <a:t> 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Exclude</a:t>
            </a:r>
            <a:r>
              <a:rPr lang="da-DK" dirty="0" smtClean="0"/>
              <a:t> </a:t>
            </a:r>
            <a:r>
              <a:rPr lang="da-DK" dirty="0" err="1" smtClean="0"/>
              <a:t>half</a:t>
            </a:r>
            <a:r>
              <a:rPr lang="da-DK" dirty="0" smtClean="0"/>
              <a:t> lives </a:t>
            </a:r>
            <a:r>
              <a:rPr lang="da-DK" dirty="0" err="1" smtClean="0"/>
              <a:t>below</a:t>
            </a:r>
            <a:r>
              <a:rPr lang="da-DK" dirty="0" smtClean="0"/>
              <a:t> 15 min (vanadium, </a:t>
            </a:r>
            <a:r>
              <a:rPr lang="da-DK" dirty="0" err="1" smtClean="0"/>
              <a:t>aluminum</a:t>
            </a:r>
            <a:r>
              <a:rPr lang="da-DK" dirty="0"/>
              <a:t> </a:t>
            </a:r>
            <a:r>
              <a:rPr lang="da-DK" dirty="0" smtClean="0"/>
              <a:t>– difference </a:t>
            </a:r>
            <a:r>
              <a:rPr lang="da-DK" dirty="0" err="1" smtClean="0"/>
              <a:t>between</a:t>
            </a:r>
            <a:r>
              <a:rPr lang="da-DK" dirty="0" smtClean="0"/>
              <a:t> normal</a:t>
            </a:r>
            <a:br>
              <a:rPr lang="da-DK" dirty="0" smtClean="0"/>
            </a:br>
            <a:r>
              <a:rPr lang="da-DK" dirty="0" smtClean="0"/>
              <a:t>TAS and Bifrost is 1 </a:t>
            </a:r>
            <a:r>
              <a:rPr lang="da-DK" dirty="0" err="1" smtClean="0"/>
              <a:t>hour</a:t>
            </a:r>
            <a:r>
              <a:rPr lang="da-DK" dirty="0" smtClean="0"/>
              <a:t> more of waiting)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Exclude</a:t>
            </a:r>
            <a:r>
              <a:rPr lang="da-DK" dirty="0" smtClean="0"/>
              <a:t> </a:t>
            </a:r>
            <a:r>
              <a:rPr lang="da-DK" dirty="0" err="1" smtClean="0"/>
              <a:t>half</a:t>
            </a:r>
            <a:r>
              <a:rPr lang="da-DK" dirty="0" smtClean="0"/>
              <a:t> lives </a:t>
            </a:r>
            <a:r>
              <a:rPr lang="da-DK" dirty="0" err="1" smtClean="0"/>
              <a:t>well</a:t>
            </a:r>
            <a:r>
              <a:rPr lang="da-DK" dirty="0" smtClean="0"/>
              <a:t> over 5 </a:t>
            </a:r>
            <a:r>
              <a:rPr lang="da-DK" dirty="0" err="1" smtClean="0"/>
              <a:t>years</a:t>
            </a:r>
            <a:r>
              <a:rPr lang="da-DK" dirty="0" smtClean="0"/>
              <a:t> (low </a:t>
            </a:r>
            <a:r>
              <a:rPr lang="da-DK" dirty="0" err="1" smtClean="0"/>
              <a:t>activity</a:t>
            </a:r>
            <a:r>
              <a:rPr lang="da-DK" dirty="0" smtClean="0"/>
              <a:t> – problem for user, not for Bifrost)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 smtClean="0"/>
              <a:t>Focus on gamma </a:t>
            </a:r>
            <a:r>
              <a:rPr lang="da-DK" b="1" dirty="0" err="1" smtClean="0"/>
              <a:t>emitters</a:t>
            </a:r>
            <a:endParaRPr lang="da-D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This </a:t>
            </a:r>
            <a:r>
              <a:rPr lang="da-DK" dirty="0" err="1" smtClean="0"/>
              <a:t>narrows</a:t>
            </a:r>
            <a:r>
              <a:rPr lang="da-DK" dirty="0" smtClean="0"/>
              <a:t> </a:t>
            </a:r>
            <a:r>
              <a:rPr lang="da-DK" dirty="0" err="1" smtClean="0"/>
              <a:t>down</a:t>
            </a:r>
            <a:r>
              <a:rPr lang="da-DK" dirty="0" smtClean="0"/>
              <a:t> the list. For </a:t>
            </a:r>
            <a:r>
              <a:rPr lang="da-DK" dirty="0" err="1" smtClean="0"/>
              <a:t>instance</a:t>
            </a:r>
            <a:r>
              <a:rPr lang="da-DK" dirty="0" smtClean="0"/>
              <a:t> - Points 2 and 4 </a:t>
            </a:r>
            <a:r>
              <a:rPr lang="da-DK" dirty="0" err="1" smtClean="0"/>
              <a:t>makes</a:t>
            </a:r>
            <a:r>
              <a:rPr lang="da-DK" dirty="0" smtClean="0"/>
              <a:t> Ni-63 irrelevant</a:t>
            </a:r>
            <a:br>
              <a:rPr lang="da-DK" dirty="0" smtClean="0"/>
            </a:br>
            <a:r>
              <a:rPr lang="da-DK" dirty="0" smtClean="0"/>
              <a:t>but not Co-60. A </a:t>
            </a:r>
            <a:r>
              <a:rPr lang="da-DK" dirty="0" err="1" smtClean="0"/>
              <a:t>few</a:t>
            </a:r>
            <a:r>
              <a:rPr lang="da-DK" dirty="0" smtClean="0"/>
              <a:t> </a:t>
            </a:r>
            <a:r>
              <a:rPr lang="da-DK" dirty="0" err="1" smtClean="0"/>
              <a:t>surprises</a:t>
            </a:r>
            <a:r>
              <a:rPr lang="da-DK" dirty="0" smtClean="0"/>
              <a:t>: </a:t>
            </a:r>
            <a:r>
              <a:rPr lang="da-DK" dirty="0" err="1" smtClean="0"/>
              <a:t>Cobalt</a:t>
            </a:r>
            <a:r>
              <a:rPr lang="da-DK" dirty="0" smtClean="0"/>
              <a:t> and </a:t>
            </a:r>
            <a:r>
              <a:rPr lang="da-DK" dirty="0" err="1" smtClean="0"/>
              <a:t>silver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/>
              <a:t> </a:t>
            </a:r>
            <a:r>
              <a:rPr lang="da-DK" b="1" dirty="0" smtClean="0"/>
              <a:t>user problems, not Bifrost problems</a:t>
            </a:r>
          </a:p>
          <a:p>
            <a:endParaRPr lang="da-DK" b="1" dirty="0"/>
          </a:p>
          <a:p>
            <a:r>
              <a:rPr lang="da-DK" dirty="0" smtClean="0"/>
              <a:t>Focus on  </a:t>
            </a:r>
            <a:r>
              <a:rPr lang="da-DK" b="1" dirty="0" err="1" smtClean="0"/>
              <a:t>Manganese</a:t>
            </a:r>
            <a:r>
              <a:rPr lang="da-DK" dirty="0" smtClean="0"/>
              <a:t> (</a:t>
            </a:r>
            <a:r>
              <a:rPr lang="da-DK" dirty="0" err="1" smtClean="0"/>
              <a:t>nuisance</a:t>
            </a:r>
            <a:r>
              <a:rPr lang="da-DK" dirty="0" smtClean="0"/>
              <a:t>), </a:t>
            </a:r>
            <a:r>
              <a:rPr lang="da-DK" b="1" dirty="0" err="1" smtClean="0"/>
              <a:t>Lanthanum</a:t>
            </a:r>
            <a:r>
              <a:rPr lang="da-DK" dirty="0" smtClean="0"/>
              <a:t> (a real problem) and </a:t>
            </a:r>
            <a:br>
              <a:rPr lang="da-DK" dirty="0" smtClean="0"/>
            </a:br>
            <a:r>
              <a:rPr lang="da-DK" b="1" dirty="0" smtClean="0"/>
              <a:t>Iridium</a:t>
            </a:r>
            <a:r>
              <a:rPr lang="da-DK" dirty="0" smtClean="0"/>
              <a:t> (</a:t>
            </a:r>
            <a:r>
              <a:rPr lang="da-DK" dirty="0" err="1" smtClean="0"/>
              <a:t>possible</a:t>
            </a:r>
            <a:r>
              <a:rPr lang="da-DK" dirty="0" smtClean="0"/>
              <a:t> deal </a:t>
            </a:r>
            <a:r>
              <a:rPr lang="da-DK" dirty="0" err="1" smtClean="0"/>
              <a:t>breaker</a:t>
            </a:r>
            <a:r>
              <a:rPr lang="da-DK" dirty="0" smtClean="0"/>
              <a:t>)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96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6503" y="307731"/>
            <a:ext cx="6647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List of </a:t>
            </a:r>
            <a:r>
              <a:rPr lang="da-DK" sz="4400" dirty="0" err="1" smtClean="0">
                <a:solidFill>
                  <a:schemeClr val="bg1"/>
                </a:solidFill>
              </a:rPr>
              <a:t>typical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compounds</a:t>
            </a:r>
            <a:r>
              <a:rPr lang="da-DK" sz="4400" dirty="0" smtClean="0">
                <a:solidFill>
                  <a:schemeClr val="bg1"/>
                </a:solidFill>
              </a:rPr>
              <a:t>	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20" y="1349068"/>
            <a:ext cx="379827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Mn2Si3 		</a:t>
            </a:r>
            <a:r>
              <a:rPr lang="da-DK" sz="1600" dirty="0" smtClean="0">
                <a:sym typeface="Wingdings" panose="05000000000000000000" pitchFamily="2" charset="2"/>
              </a:rPr>
              <a:t>  (60%)</a:t>
            </a:r>
            <a:endParaRPr lang="da-DK" sz="1600" dirty="0" smtClean="0"/>
          </a:p>
          <a:p>
            <a:r>
              <a:rPr lang="da-DK" sz="1600" dirty="0" smtClean="0"/>
              <a:t>LaSrCuO4 		</a:t>
            </a:r>
            <a:r>
              <a:rPr lang="da-DK" sz="1600" dirty="0" smtClean="0">
                <a:sym typeface="Wingdings" panose="05000000000000000000" pitchFamily="2" charset="2"/>
              </a:rPr>
              <a:t>  (50 %)</a:t>
            </a:r>
            <a:endParaRPr lang="da-DK" sz="1600" dirty="0" smtClean="0"/>
          </a:p>
          <a:p>
            <a:r>
              <a:rPr lang="da-DK" sz="1600" dirty="0" smtClean="0"/>
              <a:t>Ba3InIr2O9 	</a:t>
            </a:r>
            <a:r>
              <a:rPr lang="da-DK" dirty="0" smtClean="0">
                <a:sym typeface="Wingdings" panose="05000000000000000000" pitchFamily="2" charset="2"/>
              </a:rPr>
              <a:t>   (30 %)</a:t>
            </a:r>
            <a:endParaRPr lang="da-DK" b="1" dirty="0" smtClean="0"/>
          </a:p>
          <a:p>
            <a:r>
              <a:rPr lang="da-DK" sz="1600" dirty="0" smtClean="0"/>
              <a:t>LiMnPO4 		</a:t>
            </a:r>
            <a:r>
              <a:rPr lang="da-DK" sz="1600" dirty="0" smtClean="0">
                <a:sym typeface="Wingdings" panose="05000000000000000000" pitchFamily="2" charset="2"/>
              </a:rPr>
              <a:t> (50 %)</a:t>
            </a:r>
            <a:endParaRPr lang="da-DK" sz="1600" dirty="0" smtClean="0"/>
          </a:p>
          <a:p>
            <a:r>
              <a:rPr lang="da-DK" sz="1600" dirty="0" smtClean="0"/>
              <a:t>LiCuSbO4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r>
              <a:rPr lang="da-DK" sz="1600" dirty="0" smtClean="0"/>
              <a:t> </a:t>
            </a:r>
          </a:p>
          <a:p>
            <a:r>
              <a:rPr lang="da-DK" sz="1600" dirty="0" smtClean="0"/>
              <a:t>CuCoSbO6 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r>
              <a:rPr lang="da-DK" sz="1600" dirty="0" smtClean="0"/>
              <a:t> </a:t>
            </a:r>
          </a:p>
          <a:p>
            <a:r>
              <a:rPr lang="da-DK" sz="1600" dirty="0" smtClean="0"/>
              <a:t>CaCrO3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Co2VO4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Fe2VO4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DyTiO3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TbMnO3 		</a:t>
            </a:r>
            <a:r>
              <a:rPr lang="da-DK" sz="1600" dirty="0" smtClean="0">
                <a:sym typeface="Wingdings" panose="05000000000000000000" pitchFamily="2" charset="2"/>
              </a:rPr>
              <a:t> (30 %)</a:t>
            </a:r>
            <a:endParaRPr lang="da-DK" sz="1600" dirty="0" smtClean="0"/>
          </a:p>
          <a:p>
            <a:r>
              <a:rPr lang="da-DK" sz="1600" dirty="0" smtClean="0"/>
              <a:t>TbNi2B2C2 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YBaCuO4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CsCuCl4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TbPO4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err="1" smtClean="0"/>
              <a:t>LaFeAsO</a:t>
            </a:r>
            <a:r>
              <a:rPr lang="da-DK" sz="1600" dirty="0" smtClean="0"/>
              <a:t> 		</a:t>
            </a:r>
            <a:r>
              <a:rPr lang="da-DK" sz="1600" dirty="0" smtClean="0">
                <a:sym typeface="Wingdings" panose="05000000000000000000" pitchFamily="2" charset="2"/>
              </a:rPr>
              <a:t>  (50 %)</a:t>
            </a:r>
            <a:endParaRPr lang="da-DK" sz="1600" dirty="0" smtClean="0"/>
          </a:p>
          <a:p>
            <a:r>
              <a:rPr lang="da-DK" sz="1600" dirty="0" smtClean="0"/>
              <a:t>NbCo2O6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smtClean="0"/>
              <a:t>CoTa2O6 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smtClean="0"/>
              <a:t>Ce3Pd20Si6 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 smtClean="0"/>
          </a:p>
          <a:p>
            <a:r>
              <a:rPr lang="da-DK" sz="1600" dirty="0" smtClean="0"/>
              <a:t>Gd3Ga5O12 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</a:p>
          <a:p>
            <a:r>
              <a:rPr lang="da-DK" sz="1600" dirty="0" smtClean="0"/>
              <a:t>Ce3Cu4AsO2</a:t>
            </a:r>
            <a:r>
              <a:rPr lang="da-DK" sz="1600" b="1" dirty="0">
                <a:sym typeface="Wingdings" panose="05000000000000000000" pitchFamily="2" charset="2"/>
              </a:rPr>
              <a:t> </a:t>
            </a:r>
            <a:r>
              <a:rPr lang="da-DK" sz="1600" b="1" dirty="0" smtClean="0">
                <a:sym typeface="Wingdings" panose="05000000000000000000" pitchFamily="2" charset="2"/>
              </a:rPr>
              <a:t>	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err="1" smtClean="0"/>
              <a:t>URuSI</a:t>
            </a:r>
            <a:r>
              <a:rPr lang="da-DK" sz="1600" dirty="0" smtClean="0"/>
              <a:t>		</a:t>
            </a:r>
            <a:r>
              <a:rPr lang="da-DK" sz="1600" b="1" dirty="0" smtClean="0">
                <a:sym typeface="Wingdings" panose="05000000000000000000" pitchFamily="2" charset="2"/>
              </a:rPr>
              <a:t></a:t>
            </a:r>
            <a:endParaRPr lang="da-D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587" y="1808387"/>
            <a:ext cx="5029343" cy="5103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66048" y="1536491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ym typeface="Wingdings" panose="05000000000000000000" pitchFamily="2" charset="2"/>
              </a:rPr>
              <a:t> </a:t>
            </a:r>
            <a:endParaRPr lang="da-DK" dirty="0"/>
          </a:p>
        </p:txBody>
      </p:sp>
      <p:sp>
        <p:nvSpPr>
          <p:cNvPr id="8" name="Rectangle 7"/>
          <p:cNvSpPr/>
          <p:nvPr/>
        </p:nvSpPr>
        <p:spPr>
          <a:xfrm>
            <a:off x="8227872" y="1536491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ym typeface="Wingdings" panose="05000000000000000000" pitchFamily="2" charset="2"/>
              </a:rPr>
              <a:t></a:t>
            </a:r>
            <a:endParaRPr lang="da-DK" dirty="0"/>
          </a:p>
        </p:txBody>
      </p:sp>
      <p:sp>
        <p:nvSpPr>
          <p:cNvPr id="10" name="Rectangle 9"/>
          <p:cNvSpPr/>
          <p:nvPr/>
        </p:nvSpPr>
        <p:spPr>
          <a:xfrm>
            <a:off x="7263153" y="1536491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ym typeface="Wingdings" panose="05000000000000000000" pitchFamily="2" charset="2"/>
              </a:rPr>
              <a:t>  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5278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503" y="307731"/>
            <a:ext cx="4801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Worst</a:t>
            </a:r>
            <a:r>
              <a:rPr lang="da-DK" sz="4400" dirty="0" smtClean="0">
                <a:solidFill>
                  <a:schemeClr val="bg1"/>
                </a:solidFill>
              </a:rPr>
              <a:t> case </a:t>
            </a:r>
            <a:r>
              <a:rPr lang="da-DK" sz="4400" dirty="0" err="1" smtClean="0">
                <a:solidFill>
                  <a:schemeClr val="bg1"/>
                </a:solidFill>
              </a:rPr>
              <a:t>analysis</a:t>
            </a:r>
            <a:r>
              <a:rPr lang="da-DK" sz="4400" dirty="0" smtClean="0">
                <a:solidFill>
                  <a:schemeClr val="bg1"/>
                </a:solidFill>
              </a:rPr>
              <a:t>	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8008" y="1738462"/>
            <a:ext cx="657000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Probability</a:t>
            </a:r>
            <a:r>
              <a:rPr lang="da-DK" dirty="0" smtClean="0"/>
              <a:t> of bad element: 25 %</a:t>
            </a:r>
          </a:p>
          <a:p>
            <a:r>
              <a:rPr lang="da-DK" dirty="0" err="1" smtClean="0"/>
              <a:t>Probabilty</a:t>
            </a:r>
            <a:r>
              <a:rPr lang="da-DK" dirty="0" smtClean="0"/>
              <a:t> of </a:t>
            </a:r>
            <a:r>
              <a:rPr lang="da-DK" dirty="0" err="1" smtClean="0"/>
              <a:t>near-full</a:t>
            </a:r>
            <a:r>
              <a:rPr lang="da-DK" dirty="0" smtClean="0"/>
              <a:t> flux: 60 %</a:t>
            </a:r>
          </a:p>
          <a:p>
            <a:r>
              <a:rPr lang="da-DK" dirty="0" err="1" smtClean="0"/>
              <a:t>Probability</a:t>
            </a:r>
            <a:r>
              <a:rPr lang="da-DK" dirty="0" smtClean="0"/>
              <a:t> of large </a:t>
            </a:r>
            <a:r>
              <a:rPr lang="da-DK" dirty="0" err="1" smtClean="0"/>
              <a:t>crystal</a:t>
            </a:r>
            <a:r>
              <a:rPr lang="da-DK" dirty="0" smtClean="0"/>
              <a:t> with more </a:t>
            </a:r>
            <a:r>
              <a:rPr lang="da-DK" dirty="0" err="1" smtClean="0"/>
              <a:t>than</a:t>
            </a:r>
            <a:r>
              <a:rPr lang="da-DK" dirty="0" smtClean="0"/>
              <a:t> 1 g of isotope: 35 %</a:t>
            </a:r>
          </a:p>
          <a:p>
            <a:endParaRPr lang="da-DK" dirty="0" smtClean="0"/>
          </a:p>
          <a:p>
            <a:r>
              <a:rPr lang="da-DK" dirty="0" smtClean="0"/>
              <a:t>Overall – </a:t>
            </a:r>
            <a:r>
              <a:rPr lang="da-DK" b="1" i="1" dirty="0" smtClean="0"/>
              <a:t>1/20 </a:t>
            </a:r>
            <a:r>
              <a:rPr lang="da-DK" b="1" i="1" dirty="0" err="1" smtClean="0"/>
              <a:t>will</a:t>
            </a:r>
            <a:r>
              <a:rPr lang="da-DK" b="1" i="1" dirty="0" smtClean="0"/>
              <a:t> </a:t>
            </a:r>
            <a:r>
              <a:rPr lang="da-DK" b="1" i="1" dirty="0" err="1" smtClean="0"/>
              <a:t>be</a:t>
            </a:r>
            <a:r>
              <a:rPr lang="da-DK" b="1" i="1" dirty="0" smtClean="0"/>
              <a:t> </a:t>
            </a:r>
            <a:r>
              <a:rPr lang="da-DK" b="1" i="1" dirty="0" err="1" smtClean="0"/>
              <a:t>problematic</a:t>
            </a:r>
            <a:r>
              <a:rPr lang="da-DK" b="1" i="1" dirty="0" smtClean="0"/>
              <a:t> </a:t>
            </a:r>
          </a:p>
          <a:p>
            <a:endParaRPr lang="da-DK" dirty="0" smtClean="0"/>
          </a:p>
          <a:p>
            <a:r>
              <a:rPr lang="da-DK" dirty="0" err="1" smtClean="0"/>
              <a:t>Conclusion</a:t>
            </a:r>
            <a:r>
              <a:rPr lang="da-DK" dirty="0" smtClean="0"/>
              <a:t>: </a:t>
            </a:r>
          </a:p>
          <a:p>
            <a:r>
              <a:rPr lang="da-DK" b="1" dirty="0"/>
              <a:t>2 mSv/h an acceptable </a:t>
            </a:r>
            <a:r>
              <a:rPr lang="da-DK" b="1" dirty="0" err="1"/>
              <a:t>worst</a:t>
            </a:r>
            <a:r>
              <a:rPr lang="da-DK" b="1" dirty="0"/>
              <a:t> case, </a:t>
            </a:r>
            <a:r>
              <a:rPr lang="da-DK" b="1" dirty="0" err="1"/>
              <a:t>if</a:t>
            </a:r>
            <a:r>
              <a:rPr lang="da-DK" b="1" dirty="0"/>
              <a:t> </a:t>
            </a:r>
            <a:r>
              <a:rPr lang="da-DK" b="1" dirty="0" err="1"/>
              <a:t>only</a:t>
            </a:r>
            <a:r>
              <a:rPr lang="da-DK" b="1" dirty="0"/>
              <a:t> done</a:t>
            </a:r>
            <a:r>
              <a:rPr lang="da-DK" b="1" dirty="0">
                <a:sym typeface="Wingdings" panose="05000000000000000000" pitchFamily="2" charset="2"/>
              </a:rPr>
              <a:t> </a:t>
            </a:r>
            <a:r>
              <a:rPr lang="da-DK" b="1" dirty="0"/>
              <a:t>10 times a </a:t>
            </a:r>
            <a:r>
              <a:rPr lang="da-DK" b="1" dirty="0" err="1"/>
              <a:t>year</a:t>
            </a:r>
            <a:r>
              <a:rPr lang="da-DK" b="1" dirty="0"/>
              <a:t>: </a:t>
            </a:r>
            <a:br>
              <a:rPr lang="da-DK" b="1" dirty="0"/>
            </a:br>
            <a:r>
              <a:rPr lang="da-DK" b="1" dirty="0"/>
              <a:t>80 uSv on lens, 200 uSv on </a:t>
            </a:r>
            <a:r>
              <a:rPr lang="da-DK" b="1" dirty="0" err="1"/>
              <a:t>hand</a:t>
            </a:r>
            <a:r>
              <a:rPr lang="da-DK" b="1" dirty="0"/>
              <a:t>. </a:t>
            </a:r>
            <a:br>
              <a:rPr lang="da-DK" b="1" dirty="0"/>
            </a:br>
            <a:r>
              <a:rPr lang="da-DK" b="1" dirty="0"/>
              <a:t>1/500 of </a:t>
            </a:r>
            <a:r>
              <a:rPr lang="da-DK" b="1" dirty="0" err="1"/>
              <a:t>regulation</a:t>
            </a:r>
            <a:r>
              <a:rPr lang="da-DK" b="1" dirty="0"/>
              <a:t> – </a:t>
            </a:r>
            <a:r>
              <a:rPr lang="da-DK" b="1" dirty="0" err="1"/>
              <a:t>plenty</a:t>
            </a:r>
            <a:r>
              <a:rPr lang="da-DK" b="1" dirty="0"/>
              <a:t> of </a:t>
            </a:r>
            <a:r>
              <a:rPr lang="da-DK" b="1" dirty="0" err="1"/>
              <a:t>room</a:t>
            </a:r>
            <a:r>
              <a:rPr lang="da-DK" b="1" dirty="0"/>
              <a:t> </a:t>
            </a:r>
            <a:r>
              <a:rPr lang="da-DK" b="1" dirty="0" err="1"/>
              <a:t>within</a:t>
            </a:r>
            <a:r>
              <a:rPr lang="da-DK" b="1" dirty="0"/>
              <a:t> </a:t>
            </a:r>
            <a:r>
              <a:rPr lang="da-DK" b="1" dirty="0" err="1"/>
              <a:t>Swedish</a:t>
            </a:r>
            <a:r>
              <a:rPr lang="da-DK" b="1" dirty="0"/>
              <a:t> </a:t>
            </a:r>
            <a:r>
              <a:rPr lang="da-DK" b="1" dirty="0" err="1"/>
              <a:t>law</a:t>
            </a:r>
            <a:r>
              <a:rPr lang="da-DK" b="1" dirty="0" smtClean="0"/>
              <a:t>.</a:t>
            </a:r>
          </a:p>
          <a:p>
            <a:endParaRPr lang="da-DK" dirty="0"/>
          </a:p>
          <a:p>
            <a:r>
              <a:rPr lang="da-DK" dirty="0" err="1" smtClean="0"/>
              <a:t>There</a:t>
            </a:r>
            <a:r>
              <a:rPr lang="da-DK" dirty="0" smtClean="0"/>
              <a:t> </a:t>
            </a:r>
            <a:r>
              <a:rPr lang="da-DK" dirty="0" err="1" smtClean="0"/>
              <a:t>will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a </a:t>
            </a:r>
            <a:r>
              <a:rPr lang="da-DK" dirty="0" err="1" smtClean="0"/>
              <a:t>few</a:t>
            </a:r>
            <a:r>
              <a:rPr lang="da-DK" dirty="0" smtClean="0"/>
              <a:t> cases </a:t>
            </a:r>
            <a:r>
              <a:rPr lang="da-DK" dirty="0" err="1" smtClean="0"/>
              <a:t>exceeding</a:t>
            </a:r>
            <a:r>
              <a:rPr lang="da-DK" dirty="0" smtClean="0"/>
              <a:t>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dose</a:t>
            </a:r>
            <a:r>
              <a:rPr lang="da-DK" dirty="0" smtClean="0"/>
              <a:t> rate:</a:t>
            </a:r>
          </a:p>
          <a:p>
            <a:endParaRPr lang="da-DK" dirty="0"/>
          </a:p>
          <a:p>
            <a:r>
              <a:rPr lang="da-DK" dirty="0" err="1"/>
              <a:t>Examples</a:t>
            </a:r>
            <a:r>
              <a:rPr lang="da-DK" dirty="0"/>
              <a:t>: 1 cm^3, 10^10 n/s/cm^2, 10 </a:t>
            </a:r>
            <a:r>
              <a:rPr lang="da-DK" dirty="0" err="1"/>
              <a:t>days</a:t>
            </a:r>
            <a:r>
              <a:rPr lang="da-DK" dirty="0"/>
              <a:t> of </a:t>
            </a:r>
            <a:r>
              <a:rPr lang="da-DK" dirty="0" err="1"/>
              <a:t>irradiation</a:t>
            </a:r>
            <a:r>
              <a:rPr lang="da-DK" dirty="0"/>
              <a:t>, </a:t>
            </a:r>
            <a:r>
              <a:rPr lang="da-DK" dirty="0" err="1"/>
              <a:t>after</a:t>
            </a:r>
            <a:r>
              <a:rPr lang="da-DK" dirty="0"/>
              <a:t> 1 h:</a:t>
            </a:r>
            <a:br>
              <a:rPr lang="da-DK" dirty="0"/>
            </a:br>
            <a:r>
              <a:rPr lang="da-DK" b="1" dirty="0"/>
              <a:t>LSCO: </a:t>
            </a:r>
            <a:r>
              <a:rPr lang="da-DK" dirty="0"/>
              <a:t>3 mSv/h - </a:t>
            </a:r>
            <a:r>
              <a:rPr lang="da-DK" b="1" dirty="0"/>
              <a:t>LiMnPO4: </a:t>
            </a:r>
            <a:r>
              <a:rPr lang="da-DK" dirty="0"/>
              <a:t>3 mSv/h (</a:t>
            </a:r>
            <a:r>
              <a:rPr lang="da-DK" i="1" dirty="0"/>
              <a:t>Down </a:t>
            </a:r>
            <a:r>
              <a:rPr lang="da-DK" i="1" dirty="0" err="1"/>
              <a:t>after</a:t>
            </a:r>
            <a:r>
              <a:rPr lang="da-DK" i="1" dirty="0"/>
              <a:t> 6 </a:t>
            </a:r>
            <a:r>
              <a:rPr lang="da-DK" i="1" dirty="0" err="1"/>
              <a:t>hours</a:t>
            </a:r>
            <a:r>
              <a:rPr lang="da-DK" i="1" dirty="0"/>
              <a:t>)</a:t>
            </a:r>
          </a:p>
          <a:p>
            <a:r>
              <a:rPr lang="da-DK" b="1" dirty="0"/>
              <a:t>Ba3InIr2O9 : </a:t>
            </a:r>
            <a:r>
              <a:rPr lang="da-DK" dirty="0"/>
              <a:t>6 mSv/h – (1 mSv </a:t>
            </a:r>
            <a:r>
              <a:rPr lang="da-DK" dirty="0" err="1"/>
              <a:t>after</a:t>
            </a:r>
            <a:r>
              <a:rPr lang="da-DK" dirty="0"/>
              <a:t> 2 </a:t>
            </a:r>
            <a:r>
              <a:rPr lang="da-DK" dirty="0" err="1"/>
              <a:t>weeks</a:t>
            </a:r>
            <a:r>
              <a:rPr lang="da-DK" dirty="0" smtClean="0"/>
              <a:t>!)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20 g </a:t>
            </a:r>
            <a:r>
              <a:rPr lang="da-DK" dirty="0" err="1" smtClean="0"/>
              <a:t>copper</a:t>
            </a:r>
            <a:r>
              <a:rPr lang="da-DK" dirty="0" smtClean="0"/>
              <a:t> sample holder – 5 mSv/h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5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4829" y="1178320"/>
            <a:ext cx="841954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Keep </a:t>
            </a:r>
            <a:r>
              <a:rPr lang="da-DK" sz="2000" dirty="0" err="1" smtClean="0"/>
              <a:t>activity</a:t>
            </a:r>
            <a:r>
              <a:rPr lang="da-DK" sz="2000" dirty="0" smtClean="0"/>
              <a:t> in the </a:t>
            </a:r>
            <a:r>
              <a:rPr lang="da-DK" sz="2000" dirty="0" err="1" smtClean="0"/>
              <a:t>cave</a:t>
            </a:r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Design for manual handling of </a:t>
            </a:r>
            <a:r>
              <a:rPr lang="da-DK" sz="2000" dirty="0" err="1" smtClean="0"/>
              <a:t>cryostat</a:t>
            </a:r>
            <a:r>
              <a:rPr lang="da-DK" sz="2000" dirty="0" smtClean="0"/>
              <a:t> (</a:t>
            </a:r>
            <a:r>
              <a:rPr lang="da-DK" sz="2000" dirty="0" err="1" smtClean="0"/>
              <a:t>ambitius</a:t>
            </a:r>
            <a:r>
              <a:rPr lang="da-DK" sz="2000" dirty="0" smtClean="0"/>
              <a:t> sample </a:t>
            </a:r>
            <a:r>
              <a:rPr lang="da-DK" sz="2000" dirty="0" err="1" smtClean="0"/>
              <a:t>environment</a:t>
            </a:r>
            <a:r>
              <a:rPr lang="da-DK" sz="2000" dirty="0" smtClean="0"/>
              <a:t>)</a:t>
            </a:r>
            <a:br>
              <a:rPr lang="da-DK" sz="2000" dirty="0" smtClean="0"/>
            </a:br>
            <a:r>
              <a:rPr lang="da-DK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/>
              <a:t>Employ</a:t>
            </a:r>
            <a:r>
              <a:rPr lang="da-DK" sz="2000" dirty="0"/>
              <a:t> permanent </a:t>
            </a:r>
            <a:r>
              <a:rPr lang="da-DK" sz="2000" dirty="0" err="1"/>
              <a:t>shielding</a:t>
            </a:r>
            <a:r>
              <a:rPr lang="da-DK" sz="2000" dirty="0"/>
              <a:t> </a:t>
            </a:r>
            <a:r>
              <a:rPr lang="da-DK" sz="2000" dirty="0" err="1"/>
              <a:t>around</a:t>
            </a:r>
            <a:r>
              <a:rPr lang="da-DK" sz="2000" dirty="0"/>
              <a:t> sample position 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/>
              <a:t>– </a:t>
            </a:r>
            <a:r>
              <a:rPr lang="da-DK" sz="2000" dirty="0"/>
              <a:t>limit body </a:t>
            </a:r>
            <a:r>
              <a:rPr lang="da-DK" sz="2000" dirty="0" err="1"/>
              <a:t>dose</a:t>
            </a:r>
            <a:r>
              <a:rPr lang="da-DK" sz="2000" dirty="0"/>
              <a:t> (</a:t>
            </a:r>
            <a:r>
              <a:rPr lang="da-DK" sz="2000" dirty="0" err="1"/>
              <a:t>contrary</a:t>
            </a:r>
            <a:r>
              <a:rPr lang="da-DK" sz="2000" dirty="0"/>
              <a:t> to TAS</a:t>
            </a:r>
            <a:r>
              <a:rPr lang="da-DK" sz="2000" dirty="0" smtClean="0"/>
              <a:t>)</a:t>
            </a:r>
            <a:br>
              <a:rPr lang="da-DK" sz="2000" dirty="0" smtClean="0"/>
            </a:b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Schedule </a:t>
            </a:r>
            <a:r>
              <a:rPr lang="da-DK" sz="2000" dirty="0" err="1" smtClean="0"/>
              <a:t>problematic</a:t>
            </a:r>
            <a:r>
              <a:rPr lang="da-DK" sz="2000" dirty="0" smtClean="0"/>
              <a:t> </a:t>
            </a:r>
            <a:r>
              <a:rPr lang="da-DK" sz="2000" dirty="0"/>
              <a:t>Mn </a:t>
            </a:r>
            <a:r>
              <a:rPr lang="da-DK" sz="2000" dirty="0" err="1"/>
              <a:t>experiments</a:t>
            </a:r>
            <a:r>
              <a:rPr lang="da-DK" sz="2000" dirty="0"/>
              <a:t> </a:t>
            </a:r>
            <a:r>
              <a:rPr lang="da-DK" sz="2000" dirty="0" err="1"/>
              <a:t>before</a:t>
            </a:r>
            <a:r>
              <a:rPr lang="da-DK" sz="2000" dirty="0"/>
              <a:t> sample </a:t>
            </a:r>
            <a:r>
              <a:rPr lang="da-DK" sz="2000" dirty="0" err="1"/>
              <a:t>environment</a:t>
            </a:r>
            <a:r>
              <a:rPr lang="da-DK" sz="2000" dirty="0"/>
              <a:t> </a:t>
            </a:r>
            <a:r>
              <a:rPr lang="da-DK" sz="2000" dirty="0" err="1" smtClean="0"/>
              <a:t>changes</a:t>
            </a:r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Schedule </a:t>
            </a:r>
            <a:r>
              <a:rPr lang="da-DK" sz="2000" dirty="0" err="1" smtClean="0"/>
              <a:t>problematic</a:t>
            </a:r>
            <a:r>
              <a:rPr lang="da-DK" sz="2000" dirty="0" smtClean="0"/>
              <a:t> La </a:t>
            </a:r>
            <a:r>
              <a:rPr lang="da-DK" sz="2000" dirty="0" err="1"/>
              <a:t>experiments</a:t>
            </a:r>
            <a:r>
              <a:rPr lang="da-DK" sz="2000" dirty="0"/>
              <a:t> at the end of </a:t>
            </a:r>
            <a:r>
              <a:rPr lang="da-DK" sz="2000" dirty="0" err="1" smtClean="0"/>
              <a:t>cycle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/>
              <a:t>(</a:t>
            </a:r>
            <a:r>
              <a:rPr lang="da-DK" sz="2000" dirty="0"/>
              <a:t>1 weekend cool </a:t>
            </a:r>
            <a:r>
              <a:rPr lang="da-DK" sz="2000" dirty="0" err="1"/>
              <a:t>down</a:t>
            </a:r>
            <a:r>
              <a:rPr lang="da-DK" sz="2000" dirty="0" smtClean="0"/>
              <a:t>)</a:t>
            </a:r>
            <a:br>
              <a:rPr lang="da-DK" sz="2000" dirty="0" smtClean="0"/>
            </a:b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In </a:t>
            </a:r>
            <a:r>
              <a:rPr lang="da-DK" sz="2000" dirty="0" err="1" smtClean="0"/>
              <a:t>extreme</a:t>
            </a:r>
            <a:r>
              <a:rPr lang="da-DK" sz="2000" dirty="0" smtClean="0"/>
              <a:t> cases,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able</a:t>
            </a:r>
            <a:r>
              <a:rPr lang="da-DK" sz="2000" dirty="0" smtClean="0"/>
              <a:t> to </a:t>
            </a:r>
            <a:r>
              <a:rPr lang="da-DK" sz="2000" dirty="0" err="1" smtClean="0"/>
              <a:t>remove</a:t>
            </a:r>
            <a:r>
              <a:rPr lang="da-DK" sz="2000" dirty="0" smtClean="0"/>
              <a:t> sample </a:t>
            </a:r>
            <a:r>
              <a:rPr lang="da-DK" sz="2000" dirty="0" err="1" smtClean="0"/>
              <a:t>environment</a:t>
            </a:r>
            <a:r>
              <a:rPr lang="da-DK" sz="2000" dirty="0" smtClean="0"/>
              <a:t> from a distance</a:t>
            </a:r>
            <a:br>
              <a:rPr lang="da-DK" sz="2000" dirty="0" smtClean="0"/>
            </a:br>
            <a:r>
              <a:rPr lang="da-DK" sz="2000" dirty="0" smtClean="0"/>
              <a:t>to a </a:t>
            </a:r>
            <a:r>
              <a:rPr lang="da-DK" sz="2000" dirty="0" err="1" smtClean="0"/>
              <a:t>shielded</a:t>
            </a:r>
            <a:r>
              <a:rPr lang="da-DK" sz="2000" dirty="0" smtClean="0"/>
              <a:t> </a:t>
            </a:r>
            <a:r>
              <a:rPr lang="da-DK" sz="2000" dirty="0" err="1" smtClean="0"/>
              <a:t>place</a:t>
            </a:r>
            <a:r>
              <a:rPr lang="da-DK" sz="2000" dirty="0" smtClean="0"/>
              <a:t> </a:t>
            </a:r>
            <a:r>
              <a:rPr lang="da-DK" sz="2000" dirty="0" err="1" smtClean="0"/>
              <a:t>where</a:t>
            </a:r>
            <a:r>
              <a:rPr lang="da-DK" sz="2000" dirty="0" smtClean="0"/>
              <a:t> more </a:t>
            </a:r>
            <a:r>
              <a:rPr lang="da-DK" sz="2000" dirty="0" err="1" smtClean="0"/>
              <a:t>complex</a:t>
            </a:r>
            <a:r>
              <a:rPr lang="da-DK" sz="2000" dirty="0" smtClean="0"/>
              <a:t> handling is </a:t>
            </a:r>
            <a:r>
              <a:rPr lang="da-DK" sz="2000" dirty="0" err="1" smtClean="0"/>
              <a:t>feasible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/>
              <a:t>with more </a:t>
            </a:r>
            <a:r>
              <a:rPr lang="da-DK" sz="2000" dirty="0" err="1" smtClean="0"/>
              <a:t>vertical</a:t>
            </a:r>
            <a:r>
              <a:rPr lang="da-DK" sz="2000" dirty="0" smtClean="0"/>
              <a:t> </a:t>
            </a:r>
            <a:r>
              <a:rPr lang="da-DK" sz="2000" dirty="0" err="1" smtClean="0"/>
              <a:t>space</a:t>
            </a:r>
            <a:r>
              <a:rPr lang="da-DK" sz="2000" dirty="0" smtClean="0"/>
              <a:t> and</a:t>
            </a:r>
            <a:r>
              <a:rPr lang="da-DK" sz="2000" b="1" i="1" dirty="0" smtClean="0"/>
              <a:t> </a:t>
            </a:r>
            <a:r>
              <a:rPr lang="da-DK" sz="2000" b="1" i="1" dirty="0" err="1" smtClean="0"/>
              <a:t>retaining</a:t>
            </a:r>
            <a:r>
              <a:rPr lang="da-DK" sz="2000" b="1" i="1" dirty="0" smtClean="0"/>
              <a:t> </a:t>
            </a:r>
            <a:r>
              <a:rPr lang="da-DK" sz="2000" b="1" i="1" dirty="0" err="1" smtClean="0"/>
              <a:t>access</a:t>
            </a:r>
            <a:r>
              <a:rPr lang="da-DK" sz="2000" b="1" i="1" dirty="0" smtClean="0"/>
              <a:t> to sample </a:t>
            </a:r>
            <a:r>
              <a:rPr lang="da-DK" sz="2000" b="1" i="1" dirty="0" err="1" smtClean="0"/>
              <a:t>table</a:t>
            </a:r>
            <a:endParaRPr lang="da-DK" sz="2000" b="1" i="1" dirty="0" smtClean="0"/>
          </a:p>
          <a:p>
            <a:endParaRPr lang="da-DK" sz="2000" dirty="0"/>
          </a:p>
          <a:p>
            <a:r>
              <a:rPr lang="da-DK" sz="2000" b="1" dirty="0" smtClean="0"/>
              <a:t/>
            </a:r>
            <a:br>
              <a:rPr lang="da-DK" sz="2000" b="1" dirty="0" smtClean="0"/>
            </a:br>
            <a:endParaRPr lang="da-DK" sz="2000" dirty="0"/>
          </a:p>
          <a:p>
            <a:endParaRPr lang="da-DK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46503" y="307731"/>
            <a:ext cx="6009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Dealing</a:t>
            </a:r>
            <a:r>
              <a:rPr lang="da-DK" sz="4400" dirty="0" smtClean="0">
                <a:solidFill>
                  <a:schemeClr val="bg1"/>
                </a:solidFill>
              </a:rPr>
              <a:t> with the </a:t>
            </a:r>
            <a:r>
              <a:rPr lang="da-DK" sz="4400" dirty="0" err="1" smtClean="0">
                <a:solidFill>
                  <a:schemeClr val="bg1"/>
                </a:solidFill>
              </a:rPr>
              <a:t>radation</a:t>
            </a:r>
            <a:endParaRPr lang="da-DK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70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Sample Change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657" y="1570182"/>
            <a:ext cx="88421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Samples to be assessed before experiment for potential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If active samples or SE possible, entrance to be conducted with health physics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If levels are reasonable, then the sample can be removed and changed in situ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Access to the magnet flange is from the upper level, behind 100mm lead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Body core is behind shield, limiting exposure to extremities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Once the sample is out of the magnet, it can be dropped into a shielded casket nearby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Casket can then be stored in the sample cemetery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Spare sample sticks can then be utilised for next sample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4"/>
          <a:stretch/>
        </p:blipFill>
        <p:spPr>
          <a:xfrm>
            <a:off x="127657" y="3922660"/>
            <a:ext cx="4712198" cy="2741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86" y="4039939"/>
            <a:ext cx="3980872" cy="25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8364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Sample Change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657" y="1570182"/>
            <a:ext cx="88679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procedure available for when higher activation is expected or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Magnet to be craned to designated magnet storage area remotely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Crane operator stood in designated areas with clear visibility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Guide pins to ensure safe and controlled crane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Lifting frame attached to magnet (before experiment) allowing hook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Designated area to be encase equipment within lead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Benefits of this area include;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Unrestricted access around the cave whilst activation decays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More space, crane height etc. to design jigs, temporary shielding and procedures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7" y="4201197"/>
            <a:ext cx="4398161" cy="2462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/>
          <a:stretch/>
        </p:blipFill>
        <p:spPr>
          <a:xfrm>
            <a:off x="4784437" y="4136579"/>
            <a:ext cx="4118797" cy="25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smtClean="0"/>
              <a:t>Guide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37330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6430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Cave</a:t>
            </a:r>
            <a:r>
              <a:rPr lang="da-DK" sz="4400" dirty="0" smtClean="0">
                <a:solidFill>
                  <a:schemeClr val="bg1"/>
                </a:solidFill>
              </a:rPr>
              <a:t> – Design </a:t>
            </a:r>
            <a:r>
              <a:rPr lang="da-DK" sz="4400" dirty="0" err="1" smtClean="0">
                <a:solidFill>
                  <a:schemeClr val="bg1"/>
                </a:solidFill>
              </a:rPr>
              <a:t>Assumptions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657" y="1607127"/>
            <a:ext cx="692843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General sample </a:t>
            </a:r>
            <a:r>
              <a:rPr lang="en-GB" dirty="0"/>
              <a:t>c</a:t>
            </a:r>
            <a:r>
              <a:rPr lang="en-GB" dirty="0" smtClean="0"/>
              <a:t>hange frequency = 2 to 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Polarisation </a:t>
            </a:r>
            <a:r>
              <a:rPr lang="en-GB" dirty="0"/>
              <a:t>upgrade anticipated, hence non-magnetic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Samples and SE will become active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Active items contained within cave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Procedure for moving </a:t>
            </a:r>
            <a:r>
              <a:rPr lang="en-GB" dirty="0" smtClean="0"/>
              <a:t>and storing active </a:t>
            </a:r>
            <a:r>
              <a:rPr lang="en-GB" dirty="0"/>
              <a:t>SE within cave 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Procedure for changing </a:t>
            </a:r>
            <a:r>
              <a:rPr lang="en-GB" dirty="0" smtClean="0"/>
              <a:t>and storing active </a:t>
            </a:r>
            <a:r>
              <a:rPr lang="en-GB" dirty="0"/>
              <a:t>samples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Cd in the </a:t>
            </a:r>
            <a:r>
              <a:rPr lang="en-GB" dirty="0" smtClean="0"/>
              <a:t>beam </a:t>
            </a:r>
            <a:r>
              <a:rPr lang="en-GB" dirty="0"/>
              <a:t>is </a:t>
            </a:r>
            <a:r>
              <a:rPr lang="en-GB" dirty="0" smtClean="0"/>
              <a:t>likely</a:t>
            </a:r>
            <a:r>
              <a:rPr lang="en-GB" dirty="0"/>
              <a:t>, </a:t>
            </a:r>
            <a:r>
              <a:rPr lang="en-GB" dirty="0" smtClean="0"/>
              <a:t>hence </a:t>
            </a:r>
            <a:r>
              <a:rPr lang="en-GB" dirty="0"/>
              <a:t>H1 </a:t>
            </a:r>
            <a:r>
              <a:rPr lang="en-GB" dirty="0" smtClean="0"/>
              <a:t>event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Predominant SE = 15T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Consistent floor loading of 20t/m</a:t>
            </a:r>
            <a:r>
              <a:rPr lang="en-GB" baseline="30000" dirty="0" smtClean="0"/>
              <a:t>2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64" y="3361408"/>
            <a:ext cx="3830073" cy="3383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5" y="4249503"/>
            <a:ext cx="2791652" cy="2337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3088"/>
          <a:stretch/>
        </p:blipFill>
        <p:spPr>
          <a:xfrm>
            <a:off x="7120011" y="1513750"/>
            <a:ext cx="1782619" cy="17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126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Cave</a:t>
            </a:r>
            <a:r>
              <a:rPr lang="da-DK" sz="4400" dirty="0" smtClean="0">
                <a:solidFill>
                  <a:schemeClr val="bg1"/>
                </a:solidFill>
              </a:rPr>
              <a:t> Information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161" y="1570182"/>
            <a:ext cx="67690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Internal footprint = 6m (along beam) x 6.5m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Baseline shielding = 1m thick concrete with boron lining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Heights (from EO1 Hall Floor)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Internal = 6.45m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To top of roof = </a:t>
            </a:r>
            <a:r>
              <a:rPr lang="en-GB" dirty="0" smtClean="0">
                <a:solidFill>
                  <a:srgbClr val="FF0000"/>
                </a:solidFill>
              </a:rPr>
              <a:t>7.45</a:t>
            </a:r>
            <a:r>
              <a:rPr lang="en-GB" dirty="0" smtClean="0"/>
              <a:t>m (+ handrails/access hatches)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Cranage options – EO1 Hall Crane and Internal, 2 Tonne Crane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Entrance through labyrinth (neutron door + access restricting door)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Currently two access hatches in the roof for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 weight of shielding = </a:t>
            </a:r>
            <a:r>
              <a:rPr lang="en-GB" dirty="0" smtClean="0"/>
              <a:t>613T (</a:t>
            </a:r>
            <a:r>
              <a:rPr lang="en-GB" dirty="0" smtClean="0">
                <a:solidFill>
                  <a:srgbClr val="FF0000"/>
                </a:solidFill>
              </a:rPr>
              <a:t>21.1</a:t>
            </a:r>
            <a:r>
              <a:rPr lang="en-GB" dirty="0" smtClean="0"/>
              <a:t>T/m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488" t="40543" r="27026" b="48670"/>
          <a:stretch/>
        </p:blipFill>
        <p:spPr>
          <a:xfrm>
            <a:off x="5774441" y="2102479"/>
            <a:ext cx="3286432" cy="848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74" y="3622460"/>
            <a:ext cx="3328967" cy="3160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2" y="4180057"/>
            <a:ext cx="4101994" cy="26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934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Cave</a:t>
            </a:r>
            <a:r>
              <a:rPr lang="da-DK" sz="4400" dirty="0" smtClean="0">
                <a:solidFill>
                  <a:schemeClr val="bg1"/>
                </a:solidFill>
              </a:rPr>
              <a:t> Integration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736" y="1607219"/>
            <a:ext cx="74882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integration issues foreseen with C-Spec, Miracles currently an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Considering moving the control hutch into EO2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 prep area to be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7.5m+ from back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4" y="3001420"/>
            <a:ext cx="5708072" cy="3664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17161"/>
          <a:stretch/>
        </p:blipFill>
        <p:spPr>
          <a:xfrm rot="5400000">
            <a:off x="5674900" y="3366349"/>
            <a:ext cx="3655610" cy="29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smtClean="0"/>
              <a:t>Work Package </a:t>
            </a:r>
            <a:r>
              <a:rPr lang="da-DK" sz="4800" dirty="0" err="1" smtClean="0"/>
              <a:t>Specification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37056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8567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Project Partners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798" y="1828800"/>
            <a:ext cx="80655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Total of 5 project partners, each responsible for specific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Simplified breakdown summarises as below;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DTU &amp; CPH 	- 3 923 k€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Sample Exposure System, Slit Systems, Vacuum Tank and Cave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PSI 		</a:t>
            </a:r>
            <a:r>
              <a:rPr lang="en-GB" dirty="0"/>
              <a:t>- </a:t>
            </a:r>
            <a:r>
              <a:rPr lang="en-GB" dirty="0" smtClean="0"/>
              <a:t>3 700 k€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Optics and housings, Analysers and Be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LLB	</a:t>
            </a:r>
            <a:r>
              <a:rPr lang="en-GB" dirty="0"/>
              <a:t>	- </a:t>
            </a:r>
            <a:r>
              <a:rPr lang="en-GB" dirty="0" smtClean="0"/>
              <a:t>2 600 k€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Choppers, Detectors, Beam Monitors and some Sample Environment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IFE	</a:t>
            </a:r>
            <a:r>
              <a:rPr lang="en-GB" dirty="0"/>
              <a:t>	- 2 878 k</a:t>
            </a:r>
            <a:r>
              <a:rPr lang="en-GB" dirty="0" smtClean="0"/>
              <a:t>€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Biological and Guide Shielding, Beam Stop and Neutron Collimators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7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485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Risks</a:t>
            </a:r>
            <a:r>
              <a:rPr lang="da-DK" sz="4400" dirty="0" smtClean="0">
                <a:solidFill>
                  <a:schemeClr val="bg1"/>
                </a:solidFill>
              </a:rPr>
              <a:t> – Old Version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346" y="2096654"/>
            <a:ext cx="40397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Submitted version was too pessimistic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Also requires splitting into;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19192" y="1974561"/>
          <a:ext cx="3895902" cy="4351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497">
                  <a:extLst>
                    <a:ext uri="{9D8B030D-6E8A-4147-A177-3AD203B41FA5}">
                      <a16:colId xmlns:a16="http://schemas.microsoft.com/office/drawing/2014/main" val="2852729374"/>
                    </a:ext>
                  </a:extLst>
                </a:gridCol>
                <a:gridCol w="512137">
                  <a:extLst>
                    <a:ext uri="{9D8B030D-6E8A-4147-A177-3AD203B41FA5}">
                      <a16:colId xmlns:a16="http://schemas.microsoft.com/office/drawing/2014/main" val="3368549751"/>
                    </a:ext>
                  </a:extLst>
                </a:gridCol>
                <a:gridCol w="301795">
                  <a:extLst>
                    <a:ext uri="{9D8B030D-6E8A-4147-A177-3AD203B41FA5}">
                      <a16:colId xmlns:a16="http://schemas.microsoft.com/office/drawing/2014/main" val="2189485419"/>
                    </a:ext>
                  </a:extLst>
                </a:gridCol>
                <a:gridCol w="320086">
                  <a:extLst>
                    <a:ext uri="{9D8B030D-6E8A-4147-A177-3AD203B41FA5}">
                      <a16:colId xmlns:a16="http://schemas.microsoft.com/office/drawing/2014/main" val="2617684852"/>
                    </a:ext>
                  </a:extLst>
                </a:gridCol>
                <a:gridCol w="466411">
                  <a:extLst>
                    <a:ext uri="{9D8B030D-6E8A-4147-A177-3AD203B41FA5}">
                      <a16:colId xmlns:a16="http://schemas.microsoft.com/office/drawing/2014/main" val="2520757204"/>
                    </a:ext>
                  </a:extLst>
                </a:gridCol>
                <a:gridCol w="951112">
                  <a:extLst>
                    <a:ext uri="{9D8B030D-6E8A-4147-A177-3AD203B41FA5}">
                      <a16:colId xmlns:a16="http://schemas.microsoft.com/office/drawing/2014/main" val="294317997"/>
                    </a:ext>
                  </a:extLst>
                </a:gridCol>
                <a:gridCol w="557864">
                  <a:extLst>
                    <a:ext uri="{9D8B030D-6E8A-4147-A177-3AD203B41FA5}">
                      <a16:colId xmlns:a16="http://schemas.microsoft.com/office/drawing/2014/main" val="1923160456"/>
                    </a:ext>
                  </a:extLst>
                </a:gridCol>
              </a:tblGrid>
              <a:tr h="131692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Risk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Categories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Prob.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Effect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Risk Level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Mitigation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Responsible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131856184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Delay in Monolith or Bunker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 &amp; Schedule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20</a:t>
                      </a:r>
                      <a:endParaRPr lang="en-GB" sz="800" b="0" i="0" u="none" strike="noStrike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Keep up-to date with NSS schedules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ESS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1116679896"/>
                  </a:ext>
                </a:extLst>
              </a:tr>
              <a:tr h="5267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Unexpected hall or bunker floor deformations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Budget, Schedule &amp; Function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15</a:t>
                      </a:r>
                      <a:endParaRPr lang="en-GB" sz="800" b="0" i="0" u="none" strike="noStrike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Design for future maintenance and large adjustment range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ESS &amp; 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162273946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 over-runs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 &amp; Function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15</a:t>
                      </a:r>
                      <a:endParaRPr lang="en-GB" sz="800" b="0" i="0" u="none" strike="noStrike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More contingency moved to DK budget so cash, not in-kind.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2692596124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Inadequacy of beamline shielding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Budget, Schedule &amp; Function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10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Contingency space left in high-risk areas, verified calculations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ESS &amp; 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763221375"/>
                  </a:ext>
                </a:extLst>
              </a:tr>
              <a:tr h="5267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Activation of long half-life samples &amp; components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Budget, Schedule &amp; Function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10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In cell, hot storage area to be designed. Restriction on materials within cave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915843740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Late delivery of detectors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Budget, Schedule &amp; Function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9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Early procurement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217908546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Delay in PSC or FOC delivery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 &amp; Schedule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8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Prioritise design and procurement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1480948336"/>
                  </a:ext>
                </a:extLst>
              </a:tr>
              <a:tr h="5267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Changes to integration features i.e. Bunker, Monolith,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 &amp; Schedule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8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Keep up-to date with NSS design changes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ESS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3381846990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Delay in delivery of key optic components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 &amp; Schedule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8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Early design confirmation and procurement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Instrument Team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1983779291"/>
                  </a:ext>
                </a:extLst>
              </a:tr>
              <a:tr h="5322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Malfunction of key component within Bunker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Budget, Schedule &amp; Function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8</a:t>
                      </a:r>
                      <a:endParaRPr lang="en-GB" sz="800" b="1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Design for robustness and maintenance. Significant testing before installation.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effectLst/>
                        </a:rPr>
                        <a:t>Instrument Team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/>
                </a:tc>
                <a:extLst>
                  <a:ext uri="{0D108BD9-81ED-4DB2-BD59-A6C34878D82A}">
                    <a16:rowId xmlns:a16="http://schemas.microsoft.com/office/drawing/2014/main" val="1869394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4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725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Risks</a:t>
            </a:r>
            <a:r>
              <a:rPr lang="da-DK" sz="4400" dirty="0" smtClean="0">
                <a:solidFill>
                  <a:schemeClr val="bg1"/>
                </a:solidFill>
              </a:rPr>
              <a:t> - </a:t>
            </a:r>
            <a:r>
              <a:rPr lang="da-DK" sz="4400" dirty="0" err="1" smtClean="0">
                <a:solidFill>
                  <a:schemeClr val="bg1"/>
                </a:solidFill>
              </a:rPr>
              <a:t>Updated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0" r="33636"/>
          <a:stretch/>
        </p:blipFill>
        <p:spPr>
          <a:xfrm>
            <a:off x="4975374" y="1881007"/>
            <a:ext cx="3725282" cy="464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9" y="1509623"/>
            <a:ext cx="3922969" cy="2581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0" y="4146967"/>
            <a:ext cx="3922968" cy="25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5211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Schedule - Milestones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23" y="2320342"/>
            <a:ext cx="396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Changes to original submission in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16523" y="3029222"/>
          <a:ext cx="433070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0">
                  <a:extLst>
                    <a:ext uri="{9D8B030D-6E8A-4147-A177-3AD203B41FA5}">
                      <a16:colId xmlns:a16="http://schemas.microsoft.com/office/drawing/2014/main" val="1241811305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56391001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47961287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ID</a:t>
                      </a:r>
                      <a:endParaRPr lang="en-GB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External Milestones</a:t>
                      </a:r>
                      <a:endParaRPr lang="en-GB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Projected Date</a:t>
                      </a:r>
                      <a:endParaRPr lang="en-GB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624931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Monolith Insert </a:t>
                      </a:r>
                      <a:r>
                        <a:rPr lang="en-US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Delivered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 ESS Site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FF0000"/>
                          </a:solidFill>
                          <a:effectLst/>
                        </a:rPr>
                        <a:t>Nov-18</a:t>
                      </a:r>
                      <a:endParaRPr lang="en-GB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92681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Monolith Insert Ready for Installation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Mar-19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8268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Access to EO1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Apr-19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86654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Access to EO2 Area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Apr-19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59334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Access to EO2 Area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Oct-19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65355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Access to West Sector Bunker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Nov-19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227990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Access to DO3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Nov-19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11241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Bunker Closed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May-20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819764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First Beam to Target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Oct-20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878822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Instrument Commissioning Beam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Feb-21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83124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Scheduled User Run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Aug-23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008434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955309" y="1950835"/>
          <a:ext cx="396315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776">
                  <a:extLst>
                    <a:ext uri="{9D8B030D-6E8A-4147-A177-3AD203B41FA5}">
                      <a16:colId xmlns:a16="http://schemas.microsoft.com/office/drawing/2014/main" val="4026511602"/>
                    </a:ext>
                  </a:extLst>
                </a:gridCol>
                <a:gridCol w="2417410">
                  <a:extLst>
                    <a:ext uri="{9D8B030D-6E8A-4147-A177-3AD203B41FA5}">
                      <a16:colId xmlns:a16="http://schemas.microsoft.com/office/drawing/2014/main" val="2346763595"/>
                    </a:ext>
                  </a:extLst>
                </a:gridCol>
                <a:gridCol w="1138972">
                  <a:extLst>
                    <a:ext uri="{9D8B030D-6E8A-4147-A177-3AD203B41FA5}">
                      <a16:colId xmlns:a16="http://schemas.microsoft.com/office/drawing/2014/main" val="1901942288"/>
                    </a:ext>
                  </a:extLst>
                </a:gridCol>
              </a:tblGrid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ID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Progress Milestones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Projected Date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86671387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Start Phase 2 (Detailed Design)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May-17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80765480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Optics Early Procurement TG3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Sep-17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81570443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Start Phase 3 (Procurement)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Mar-18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25211799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Divergence Jaws Delivery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May-19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306672151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Analysers Delivered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Jul-19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52986600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6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Sample Table Delivery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Jul-19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03234124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7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Start Phase 4 (Installation)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Aug-19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91841092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8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EO1 Guide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Sep-19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417634885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Detectors Delivered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Sep-19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09450365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Vacuum Tank Delivery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Oct-19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383038086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EO2 Guide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Nov-19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27987468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Bunker Guide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Dec-19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408162950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Thermal Shutter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Dec-19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33820637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Cave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Dec-19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341429819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DO3 Guide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Jan-20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310013885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16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Choppers Delivered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Jan-20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393348652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17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Beam Stop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Feb-20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368823277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18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Bunker Work Complete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Mar-20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09797908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Guide Shielding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Apr-20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73303898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en-GB" sz="10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Detector Installation</a:t>
                      </a:r>
                      <a:endParaRPr lang="en-GB" sz="10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Nov-20</a:t>
                      </a:r>
                      <a:endParaRPr lang="en-GB" sz="10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84289536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baseline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GB" sz="1000" b="0" i="0" u="none" strike="noStrike" baseline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Installation of Detector Electronics</a:t>
                      </a:r>
                      <a:endParaRPr lang="en-GB" sz="10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Mar-21</a:t>
                      </a:r>
                      <a:endParaRPr lang="en-GB" sz="10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79268909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Spectrometer Assy Complete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Jun-21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26833852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Cold Commissioning Complete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Jan-22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78988935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PSS Installed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Mar-22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422619629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Start Phase 5 (Hot Commissioning)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Jun-22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665820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5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264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Schedule – </a:t>
            </a:r>
            <a:r>
              <a:rPr lang="da-DK" sz="4400" dirty="0" err="1" smtClean="0">
                <a:solidFill>
                  <a:schemeClr val="bg1"/>
                </a:solidFill>
              </a:rPr>
              <a:t>Early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Procurements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5783" y="2133600"/>
            <a:ext cx="78324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monolith insert installation and bunker closure milestones are seen as key.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 order to keep on schedule, early procurement of the following items are required;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Feeder optics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In-bunker guide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Bunker wall feedthrough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PSC and both FOCs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mini TG3 to cover all of the above?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8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1812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Budget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23" y="2320342"/>
            <a:ext cx="3777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Phase 1 included in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0" y="1950748"/>
            <a:ext cx="8875201" cy="44454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364509" y="5509492"/>
            <a:ext cx="5301673" cy="461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2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2460" y="2001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6" name="TextBox 5"/>
          <p:cNvSpPr txBox="1"/>
          <p:nvPr/>
        </p:nvSpPr>
        <p:spPr>
          <a:xfrm>
            <a:off x="346503" y="307731"/>
            <a:ext cx="5587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Our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choice</a:t>
            </a:r>
            <a:r>
              <a:rPr lang="da-DK" sz="4400" dirty="0" smtClean="0">
                <a:solidFill>
                  <a:schemeClr val="bg1"/>
                </a:solidFill>
              </a:rPr>
              <a:t> for the BTCS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27" y="3380125"/>
            <a:ext cx="921200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Lose </a:t>
            </a:r>
            <a:r>
              <a:rPr lang="da-DK" sz="2000" dirty="0" err="1" smtClean="0"/>
              <a:t>LoS</a:t>
            </a:r>
            <a:r>
              <a:rPr lang="da-DK" sz="2000" dirty="0" smtClean="0"/>
              <a:t> </a:t>
            </a:r>
            <a:r>
              <a:rPr lang="da-DK" sz="2000" dirty="0" err="1" smtClean="0"/>
              <a:t>once</a:t>
            </a:r>
            <a:r>
              <a:rPr lang="da-DK" sz="2000" dirty="0" smtClean="0"/>
              <a:t>, save </a:t>
            </a:r>
            <a:r>
              <a:rPr lang="da-DK" sz="2000" dirty="0" err="1" smtClean="0"/>
              <a:t>shielding</a:t>
            </a:r>
            <a:r>
              <a:rPr lang="da-DK" sz="2000" dirty="0" smtClean="0"/>
              <a:t> </a:t>
            </a:r>
            <a:r>
              <a:rPr lang="da-DK" sz="2000" dirty="0" err="1" smtClean="0"/>
              <a:t>costs</a:t>
            </a:r>
            <a:r>
              <a:rPr lang="da-DK" sz="2000" dirty="0" smtClean="0"/>
              <a:t> and </a:t>
            </a:r>
            <a:r>
              <a:rPr lang="da-DK" sz="2000" dirty="0" err="1" smtClean="0"/>
              <a:t>minimize</a:t>
            </a:r>
            <a:r>
              <a:rPr lang="da-DK" sz="2000" dirty="0" smtClean="0"/>
              <a:t> BG </a:t>
            </a:r>
            <a:r>
              <a:rPr lang="da-DK" sz="2000" dirty="0" err="1" smtClean="0"/>
              <a:t>risks</a:t>
            </a:r>
            <a:endParaRPr lang="da-DK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 smtClean="0"/>
              <a:t>Pancake</a:t>
            </a:r>
            <a:r>
              <a:rPr lang="da-DK" sz="2000" dirty="0"/>
              <a:t> </a:t>
            </a:r>
            <a:r>
              <a:rPr lang="da-DK" sz="2000" dirty="0" smtClean="0"/>
              <a:t>moderator – </a:t>
            </a:r>
            <a:r>
              <a:rPr lang="da-DK" sz="2000" dirty="0" err="1" smtClean="0"/>
              <a:t>optimise</a:t>
            </a:r>
            <a:r>
              <a:rPr lang="da-DK" sz="2000" dirty="0" smtClean="0"/>
              <a:t> for </a:t>
            </a:r>
            <a:r>
              <a:rPr lang="da-DK" sz="2000" dirty="0" err="1" smtClean="0"/>
              <a:t>vertical</a:t>
            </a:r>
            <a:r>
              <a:rPr lang="da-DK" sz="2000" dirty="0" smtClean="0"/>
              <a:t> </a:t>
            </a:r>
            <a:r>
              <a:rPr lang="da-DK" sz="2000" dirty="0" err="1" smtClean="0"/>
              <a:t>divergence</a:t>
            </a:r>
            <a:r>
              <a:rPr lang="da-DK" sz="2000" dirty="0" smtClean="0"/>
              <a:t> of +/- 0.75 </a:t>
            </a:r>
            <a:r>
              <a:rPr lang="da-DK" sz="2000" dirty="0" err="1" smtClean="0"/>
              <a:t>degrees</a:t>
            </a:r>
            <a:endParaRPr lang="da-DK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Standard </a:t>
            </a:r>
            <a:r>
              <a:rPr lang="da-DK" sz="2000" dirty="0" err="1" smtClean="0"/>
              <a:t>spectroscopy</a:t>
            </a:r>
            <a:r>
              <a:rPr lang="da-DK" sz="2000" dirty="0" smtClean="0"/>
              <a:t> + </a:t>
            </a:r>
            <a:r>
              <a:rPr lang="da-DK" sz="2000" dirty="0" err="1" smtClean="0"/>
              <a:t>angular</a:t>
            </a:r>
            <a:r>
              <a:rPr lang="da-DK" sz="2000" dirty="0" smtClean="0"/>
              <a:t> resolution of 2nd spectrometer:</a:t>
            </a:r>
            <a:br>
              <a:rPr lang="da-DK" sz="2000" dirty="0" smtClean="0"/>
            </a:br>
            <a:r>
              <a:rPr lang="da-DK" sz="2000" dirty="0" err="1" smtClean="0"/>
              <a:t>optimise</a:t>
            </a:r>
            <a:r>
              <a:rPr lang="da-DK" sz="2000" dirty="0" smtClean="0"/>
              <a:t> for +/- 0.75 </a:t>
            </a:r>
            <a:r>
              <a:rPr lang="da-DK" sz="2000" dirty="0" err="1" smtClean="0"/>
              <a:t>degrees</a:t>
            </a:r>
            <a:r>
              <a:rPr lang="da-DK" sz="2000" dirty="0" smtClean="0"/>
              <a:t> </a:t>
            </a:r>
            <a:r>
              <a:rPr lang="da-DK" sz="2000" dirty="0" err="1" smtClean="0"/>
              <a:t>horizontal</a:t>
            </a:r>
            <a:r>
              <a:rPr lang="da-DK" sz="2000" dirty="0" smtClean="0"/>
              <a:t> </a:t>
            </a:r>
            <a:r>
              <a:rPr lang="da-DK" sz="2000" dirty="0" err="1" smtClean="0"/>
              <a:t>divergence</a:t>
            </a:r>
            <a:r>
              <a:rPr lang="da-DK" sz="2000" dirty="0" smtClean="0"/>
              <a:t> (more is fine – </a:t>
            </a:r>
            <a:r>
              <a:rPr lang="da-DK" sz="2000" dirty="0" err="1" smtClean="0"/>
              <a:t>divergence</a:t>
            </a:r>
            <a:r>
              <a:rPr lang="da-DK" sz="2000" dirty="0" smtClean="0"/>
              <a:t> </a:t>
            </a:r>
            <a:r>
              <a:rPr lang="da-DK" sz="2000" dirty="0" err="1" smtClean="0"/>
              <a:t>jaws</a:t>
            </a:r>
            <a:r>
              <a:rPr lang="da-DK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 smtClean="0"/>
              <a:t>Optimize</a:t>
            </a:r>
            <a:r>
              <a:rPr lang="da-DK" sz="2000" dirty="0" smtClean="0"/>
              <a:t> for 1x1 cm^2 beam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PSC performance + </a:t>
            </a:r>
            <a:r>
              <a:rPr lang="da-DK" sz="2000" dirty="0" err="1" smtClean="0"/>
              <a:t>feeder</a:t>
            </a:r>
            <a:r>
              <a:rPr lang="da-DK" sz="2000" dirty="0" smtClean="0"/>
              <a:t>: VS </a:t>
            </a:r>
            <a:r>
              <a:rPr lang="da-DK" sz="2000" dirty="0" err="1" smtClean="0"/>
              <a:t>after</a:t>
            </a:r>
            <a:r>
              <a:rPr lang="da-DK" sz="2000" dirty="0" smtClean="0"/>
              <a:t> gamma </a:t>
            </a:r>
            <a:r>
              <a:rPr lang="da-DK" sz="2000" dirty="0" err="1" smtClean="0"/>
              <a:t>shutter</a:t>
            </a:r>
            <a:r>
              <a:rPr lang="da-DK" sz="2000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 smtClean="0"/>
              <a:t>Retain</a:t>
            </a:r>
            <a:r>
              <a:rPr lang="da-DK" sz="2000" dirty="0" smtClean="0"/>
              <a:t> </a:t>
            </a:r>
            <a:r>
              <a:rPr lang="da-DK" sz="2000" dirty="0" err="1" smtClean="0"/>
              <a:t>respectable</a:t>
            </a:r>
            <a:r>
              <a:rPr lang="da-DK" sz="2000" dirty="0" smtClean="0"/>
              <a:t> BT at 1.2 Å </a:t>
            </a:r>
            <a:r>
              <a:rPr lang="da-DK" sz="2000" dirty="0" err="1" smtClean="0"/>
              <a:t>if</a:t>
            </a:r>
            <a:r>
              <a:rPr lang="da-DK" sz="2000" dirty="0" smtClean="0"/>
              <a:t> at </a:t>
            </a:r>
            <a:r>
              <a:rPr lang="da-DK" sz="2000" dirty="0" err="1" smtClean="0"/>
              <a:t>little</a:t>
            </a:r>
            <a:r>
              <a:rPr lang="da-DK" sz="2000" dirty="0" smtClean="0"/>
              <a:t> </a:t>
            </a:r>
            <a:r>
              <a:rPr lang="da-DK" sz="2000" dirty="0" err="1" smtClean="0"/>
              <a:t>cost</a:t>
            </a:r>
            <a:r>
              <a:rPr lang="da-DK" sz="2000" dirty="0"/>
              <a:t> </a:t>
            </a:r>
            <a:r>
              <a:rPr lang="da-DK" sz="2000" dirty="0" smtClean="0"/>
              <a:t>– </a:t>
            </a:r>
            <a:r>
              <a:rPr lang="da-DK" sz="2000" dirty="0" err="1" smtClean="0"/>
              <a:t>improves</a:t>
            </a:r>
            <a:r>
              <a:rPr lang="da-DK" sz="2000" dirty="0" smtClean="0"/>
              <a:t> science case</a:t>
            </a:r>
          </a:p>
          <a:p>
            <a:endParaRPr lang="da-DK" sz="2000" dirty="0"/>
          </a:p>
          <a:p>
            <a:r>
              <a:rPr lang="da-DK" sz="2000" dirty="0" smtClean="0"/>
              <a:t>All </a:t>
            </a:r>
            <a:r>
              <a:rPr lang="da-DK" sz="2000" dirty="0" err="1" smtClean="0"/>
              <a:t>this</a:t>
            </a:r>
            <a:r>
              <a:rPr lang="da-DK" sz="2000" dirty="0" smtClean="0"/>
              <a:t> is </a:t>
            </a:r>
            <a:r>
              <a:rPr lang="da-DK" sz="2000" dirty="0" err="1" smtClean="0"/>
              <a:t>price-optimized</a:t>
            </a:r>
            <a:r>
              <a:rPr lang="da-DK" sz="2000" dirty="0" smtClean="0"/>
              <a:t> in guide </a:t>
            </a:r>
            <a:r>
              <a:rPr lang="da-DK" sz="2000" dirty="0" err="1" smtClean="0"/>
              <a:t>bot</a:t>
            </a:r>
            <a:r>
              <a:rPr lang="da-DK" sz="2000" dirty="0" smtClean="0"/>
              <a:t>, </a:t>
            </a:r>
            <a:r>
              <a:rPr lang="da-DK" sz="2000" dirty="0" err="1" smtClean="0"/>
              <a:t>where</a:t>
            </a:r>
            <a:r>
              <a:rPr lang="da-DK" sz="2000" dirty="0" smtClean="0"/>
              <a:t> </a:t>
            </a:r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used</a:t>
            </a:r>
            <a:r>
              <a:rPr lang="da-DK" sz="2000" dirty="0" smtClean="0"/>
              <a:t> </a:t>
            </a:r>
            <a:r>
              <a:rPr lang="da-DK" sz="2000" dirty="0" err="1" smtClean="0"/>
              <a:t>quote</a:t>
            </a:r>
            <a:r>
              <a:rPr lang="da-DK" sz="2000" dirty="0" smtClean="0"/>
              <a:t> </a:t>
            </a:r>
            <a:r>
              <a:rPr lang="da-DK" sz="2000" dirty="0" err="1" smtClean="0"/>
              <a:t>based</a:t>
            </a:r>
            <a:r>
              <a:rPr lang="da-DK" sz="2000" dirty="0" smtClean="0"/>
              <a:t> </a:t>
            </a:r>
            <a:r>
              <a:rPr lang="da-DK" sz="2000" dirty="0" err="1" smtClean="0"/>
              <a:t>prices</a:t>
            </a:r>
            <a:r>
              <a:rPr lang="da-DK" sz="2000" dirty="0" smtClean="0"/>
              <a:t> for Borkron, </a:t>
            </a:r>
            <a:br>
              <a:rPr lang="da-DK" sz="2000" dirty="0" smtClean="0"/>
            </a:br>
            <a:r>
              <a:rPr lang="da-DK" sz="2000" dirty="0" err="1" smtClean="0"/>
              <a:t>aluminum-substrate</a:t>
            </a:r>
            <a:r>
              <a:rPr lang="da-DK" sz="2000" dirty="0" smtClean="0"/>
              <a:t> and coating </a:t>
            </a:r>
            <a:r>
              <a:rPr lang="da-DK" sz="2000" dirty="0" err="1" smtClean="0"/>
              <a:t>values</a:t>
            </a:r>
            <a:r>
              <a:rPr lang="da-DK" sz="2000" dirty="0" smtClean="0"/>
              <a:t>. </a:t>
            </a:r>
            <a:r>
              <a:rPr lang="da-DK" sz="2000" b="1" dirty="0" err="1" smtClean="0"/>
              <a:t>Number</a:t>
            </a:r>
            <a:r>
              <a:rPr lang="da-DK" sz="2000" b="1" dirty="0" smtClean="0"/>
              <a:t> of alternative guides </a:t>
            </a:r>
            <a:r>
              <a:rPr lang="da-DK" sz="2000" b="1" dirty="0" err="1" smtClean="0"/>
              <a:t>tested</a:t>
            </a:r>
            <a:r>
              <a:rPr lang="da-DK" sz="2000" b="1" dirty="0" smtClean="0"/>
              <a:t>: 10</a:t>
            </a:r>
            <a:r>
              <a:rPr lang="da-DK" sz="2000" b="1" baseline="30000" dirty="0" smtClean="0"/>
              <a:t>5</a:t>
            </a:r>
            <a:endParaRPr lang="da-DK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35455" y="1512446"/>
            <a:ext cx="10414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Good </a:t>
            </a:r>
            <a:r>
              <a:rPr lang="da-DK" dirty="0"/>
              <a:t>BG on CSPEC: </a:t>
            </a:r>
            <a:r>
              <a:rPr lang="da-DK" b="1" dirty="0"/>
              <a:t>5 </a:t>
            </a:r>
            <a:r>
              <a:rPr lang="da-DK" b="1" dirty="0" err="1"/>
              <a:t>cts</a:t>
            </a:r>
            <a:r>
              <a:rPr lang="da-DK" b="1" dirty="0"/>
              <a:t>/s on 25 m^2 </a:t>
            </a:r>
          </a:p>
          <a:p>
            <a:r>
              <a:rPr lang="da-DK" dirty="0"/>
              <a:t>Good BG on Bifrost: </a:t>
            </a:r>
            <a:r>
              <a:rPr lang="da-DK" b="1" dirty="0"/>
              <a:t>0.1 </a:t>
            </a:r>
            <a:r>
              <a:rPr lang="da-DK" b="1" dirty="0" err="1"/>
              <a:t>cts</a:t>
            </a:r>
            <a:r>
              <a:rPr lang="da-DK" b="1" dirty="0"/>
              <a:t>/s on 0.01 m^2 </a:t>
            </a:r>
            <a:r>
              <a:rPr lang="da-DK" dirty="0"/>
              <a:t>(Much </a:t>
            </a:r>
            <a:r>
              <a:rPr lang="da-DK" dirty="0" err="1"/>
              <a:t>better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impressive</a:t>
            </a:r>
            <a:r>
              <a:rPr lang="da-DK" dirty="0"/>
              <a:t> </a:t>
            </a:r>
            <a:r>
              <a:rPr lang="da-DK" dirty="0" smtClean="0"/>
              <a:t>Thales per flux)</a:t>
            </a:r>
            <a:endParaRPr lang="da-DK" dirty="0"/>
          </a:p>
          <a:p>
            <a:endParaRPr lang="da-DK" dirty="0" smtClean="0"/>
          </a:p>
          <a:p>
            <a:r>
              <a:rPr lang="da-DK" b="1" i="1" dirty="0" smtClean="0"/>
              <a:t>Prompt pulse on Bifrost: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MAGIC </a:t>
            </a:r>
            <a:r>
              <a:rPr lang="da-DK" dirty="0"/>
              <a:t>have 5 n/s/cm2 (Uwe Filges). </a:t>
            </a:r>
            <a:r>
              <a:rPr lang="da-DK" dirty="0" err="1"/>
              <a:t>Assume</a:t>
            </a:r>
            <a:r>
              <a:rPr lang="da-DK" dirty="0"/>
              <a:t> the same for Bifrost and 100 % </a:t>
            </a:r>
            <a:br>
              <a:rPr lang="da-DK" dirty="0"/>
            </a:br>
            <a:r>
              <a:rPr lang="da-DK" dirty="0" err="1"/>
              <a:t>scattering</a:t>
            </a:r>
            <a:r>
              <a:rPr lang="da-DK" dirty="0"/>
              <a:t> at sample and 100 % </a:t>
            </a:r>
            <a:r>
              <a:rPr lang="da-DK" dirty="0" err="1"/>
              <a:t>detection</a:t>
            </a:r>
            <a:r>
              <a:rPr lang="da-DK" dirty="0"/>
              <a:t>. </a:t>
            </a:r>
            <a:r>
              <a:rPr lang="da-DK" dirty="0" err="1"/>
              <a:t>Overly</a:t>
            </a:r>
            <a:r>
              <a:rPr lang="da-DK" dirty="0"/>
              <a:t> </a:t>
            </a:r>
            <a:r>
              <a:rPr lang="da-DK" dirty="0" err="1"/>
              <a:t>pessimistic</a:t>
            </a:r>
            <a:r>
              <a:rPr lang="da-DK" dirty="0"/>
              <a:t>, but gives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b="1" dirty="0" smtClean="0"/>
              <a:t>0.01 </a:t>
            </a:r>
            <a:r>
              <a:rPr lang="da-DK" b="1" dirty="0" err="1"/>
              <a:t>cts</a:t>
            </a:r>
            <a:r>
              <a:rPr lang="da-DK" b="1" dirty="0"/>
              <a:t>/s on 0.01 m^2.</a:t>
            </a:r>
            <a:endParaRPr lang="da-DK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628724"/>
            <a:ext cx="9144000" cy="19251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3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7181" y="1434355"/>
            <a:ext cx="6809638" cy="1823565"/>
          </a:xfrm>
        </p:spPr>
        <p:txBody>
          <a:bodyPr>
            <a:normAutofit/>
          </a:bodyPr>
          <a:lstStyle/>
          <a:p>
            <a:pPr algn="ctr"/>
            <a:r>
              <a:rPr lang="da-DK" sz="4800" dirty="0" err="1" smtClean="0"/>
              <a:t>Staging</a:t>
            </a:r>
            <a:r>
              <a:rPr lang="da-DK" sz="4800" dirty="0" smtClean="0"/>
              <a:t> Plan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29741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283455"/>
            <a:ext cx="6964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Calibration</a:t>
            </a:r>
            <a:r>
              <a:rPr lang="da-DK" sz="4400" dirty="0" smtClean="0">
                <a:solidFill>
                  <a:schemeClr val="bg1"/>
                </a:solidFill>
              </a:rPr>
              <a:t> and </a:t>
            </a:r>
            <a:r>
              <a:rPr lang="da-DK" sz="4400" dirty="0" err="1" smtClean="0">
                <a:solidFill>
                  <a:schemeClr val="bg1"/>
                </a:solidFill>
              </a:rPr>
              <a:t>normalization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326" y="1731695"/>
            <a:ext cx="60405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Gold </a:t>
            </a:r>
            <a:r>
              <a:rPr lang="da-DK" dirty="0" err="1" smtClean="0"/>
              <a:t>foil</a:t>
            </a:r>
            <a:r>
              <a:rPr lang="da-DK" dirty="0" smtClean="0"/>
              <a:t> for flux (tricky with </a:t>
            </a:r>
            <a:r>
              <a:rPr lang="da-DK" dirty="0" err="1" smtClean="0"/>
              <a:t>white</a:t>
            </a:r>
            <a:r>
              <a:rPr lang="da-DK" dirty="0" smtClean="0"/>
              <a:t>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Vanadium line </a:t>
            </a:r>
            <a:r>
              <a:rPr lang="da-DK" dirty="0" err="1" smtClean="0"/>
              <a:t>widths</a:t>
            </a:r>
            <a:r>
              <a:rPr lang="da-DK" dirty="0" smtClean="0"/>
              <a:t> and </a:t>
            </a:r>
            <a:r>
              <a:rPr lang="da-DK" dirty="0" err="1" smtClean="0"/>
              <a:t>normalization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Steep</a:t>
            </a:r>
            <a:r>
              <a:rPr lang="da-DK" dirty="0" smtClean="0"/>
              <a:t> </a:t>
            </a:r>
            <a:r>
              <a:rPr lang="da-DK" dirty="0" err="1" smtClean="0"/>
              <a:t>phonon</a:t>
            </a:r>
            <a:r>
              <a:rPr lang="da-DK" dirty="0" smtClean="0"/>
              <a:t> for Q-resolution?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Use</a:t>
            </a:r>
            <a:r>
              <a:rPr lang="da-DK" dirty="0" smtClean="0"/>
              <a:t> </a:t>
            </a:r>
            <a:r>
              <a:rPr lang="da-DK" dirty="0" err="1" smtClean="0"/>
              <a:t>known</a:t>
            </a:r>
            <a:r>
              <a:rPr lang="da-DK" dirty="0" smtClean="0"/>
              <a:t> magnet dispersion to look at resolution </a:t>
            </a:r>
            <a:r>
              <a:rPr lang="da-DK" dirty="0" err="1" smtClean="0"/>
              <a:t>effects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Try to </a:t>
            </a:r>
            <a:r>
              <a:rPr lang="da-DK" dirty="0" err="1" smtClean="0"/>
              <a:t>resolve</a:t>
            </a:r>
            <a:r>
              <a:rPr lang="da-DK" dirty="0" smtClean="0"/>
              <a:t> </a:t>
            </a:r>
            <a:r>
              <a:rPr lang="da-DK" dirty="0" err="1" smtClean="0"/>
              <a:t>phonons</a:t>
            </a:r>
            <a:r>
              <a:rPr lang="da-DK" dirty="0" smtClean="0"/>
              <a:t> in Germanium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Try putting on a magnet and </a:t>
            </a:r>
            <a:r>
              <a:rPr lang="da-DK" dirty="0" err="1" smtClean="0"/>
              <a:t>resolve</a:t>
            </a:r>
            <a:r>
              <a:rPr lang="da-DK" dirty="0" smtClean="0"/>
              <a:t> a </a:t>
            </a:r>
            <a:r>
              <a:rPr lang="da-DK" dirty="0" err="1" smtClean="0"/>
              <a:t>gap</a:t>
            </a:r>
            <a:r>
              <a:rPr lang="da-DK" dirty="0" smtClean="0"/>
              <a:t> </a:t>
            </a:r>
            <a:r>
              <a:rPr lang="da-DK" dirty="0" err="1" smtClean="0"/>
              <a:t>closing</a:t>
            </a:r>
            <a:r>
              <a:rPr lang="da-DK" dirty="0" smtClean="0"/>
              <a:t> with </a:t>
            </a:r>
            <a:r>
              <a:rPr lang="da-DK" dirty="0" err="1" smtClean="0"/>
              <a:t>field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48" y="3904229"/>
            <a:ext cx="4427813" cy="28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4614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Early</a:t>
            </a:r>
            <a:r>
              <a:rPr lang="da-DK" sz="4400" dirty="0" smtClean="0">
                <a:solidFill>
                  <a:schemeClr val="bg1"/>
                </a:solidFill>
              </a:rPr>
              <a:t> science – </a:t>
            </a:r>
            <a:r>
              <a:rPr lang="da-DK" sz="4400" dirty="0" err="1" smtClean="0">
                <a:solidFill>
                  <a:schemeClr val="bg1"/>
                </a:solidFill>
              </a:rPr>
              <a:t>cold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17" y="1929960"/>
            <a:ext cx="6060601" cy="4928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783" y="2197916"/>
            <a:ext cx="2452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Observing</a:t>
            </a:r>
            <a:r>
              <a:rPr lang="da-DK" dirty="0" smtClean="0"/>
              <a:t> a </a:t>
            </a:r>
            <a:r>
              <a:rPr lang="da-DK" dirty="0" err="1" smtClean="0"/>
              <a:t>Higgs</a:t>
            </a:r>
            <a:endParaRPr lang="da-DK" dirty="0" smtClean="0"/>
          </a:p>
          <a:p>
            <a:r>
              <a:rPr lang="da-DK" dirty="0" smtClean="0"/>
              <a:t>Amplitude mode</a:t>
            </a:r>
            <a:br>
              <a:rPr lang="da-DK" dirty="0" smtClean="0"/>
            </a:br>
            <a:r>
              <a:rPr lang="da-DK" dirty="0" smtClean="0"/>
              <a:t>at H = 0 in high </a:t>
            </a:r>
            <a:r>
              <a:rPr lang="da-DK" dirty="0" err="1" smtClean="0"/>
              <a:t>pressure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94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6643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Early</a:t>
            </a:r>
            <a:r>
              <a:rPr lang="da-DK" sz="4400" dirty="0" smtClean="0">
                <a:solidFill>
                  <a:schemeClr val="bg1"/>
                </a:solidFill>
              </a:rPr>
              <a:t> science – </a:t>
            </a:r>
            <a:r>
              <a:rPr lang="da-DK" sz="4400" dirty="0" err="1" smtClean="0">
                <a:solidFill>
                  <a:schemeClr val="bg1"/>
                </a:solidFill>
              </a:rPr>
              <a:t>near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thermal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22" y="1542519"/>
            <a:ext cx="6792888" cy="5126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001" y="1912690"/>
            <a:ext cx="1409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What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learn</a:t>
            </a:r>
            <a:r>
              <a:rPr lang="da-DK" dirty="0" smtClean="0"/>
              <a:t> </a:t>
            </a:r>
            <a:r>
              <a:rPr lang="da-DK" dirty="0" err="1" smtClean="0"/>
              <a:t>if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follow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through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Tc?!</a:t>
            </a:r>
          </a:p>
          <a:p>
            <a:endParaRPr lang="da-DK" dirty="0"/>
          </a:p>
          <a:p>
            <a:r>
              <a:rPr lang="da-DK" dirty="0" smtClean="0"/>
              <a:t>High-Tc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57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31435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But </a:t>
            </a:r>
            <a:r>
              <a:rPr lang="da-DK" sz="4400" dirty="0" err="1" smtClean="0">
                <a:solidFill>
                  <a:schemeClr val="bg1"/>
                </a:solidFill>
              </a:rPr>
              <a:t>let’s</a:t>
            </a:r>
            <a:r>
              <a:rPr lang="da-DK" sz="4400" dirty="0" smtClean="0">
                <a:solidFill>
                  <a:schemeClr val="bg1"/>
                </a:solidFill>
              </a:rPr>
              <a:t> </a:t>
            </a:r>
            <a:r>
              <a:rPr lang="da-DK" sz="4400" dirty="0" err="1" smtClean="0">
                <a:solidFill>
                  <a:schemeClr val="bg1"/>
                </a:solidFill>
              </a:rPr>
              <a:t>see</a:t>
            </a:r>
            <a:r>
              <a:rPr lang="da-DK" sz="4400" dirty="0" smtClean="0">
                <a:solidFill>
                  <a:schemeClr val="bg1"/>
                </a:solidFill>
              </a:rPr>
              <a:t>!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9" y="1811074"/>
            <a:ext cx="7640624" cy="33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3" y="307731"/>
            <a:ext cx="7128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Staging</a:t>
            </a:r>
            <a:r>
              <a:rPr lang="da-DK" sz="4400" dirty="0" smtClean="0">
                <a:solidFill>
                  <a:schemeClr val="bg1"/>
                </a:solidFill>
              </a:rPr>
              <a:t> – magnet, </a:t>
            </a:r>
            <a:r>
              <a:rPr lang="da-DK" sz="4400" dirty="0" err="1" smtClean="0">
                <a:solidFill>
                  <a:schemeClr val="bg1"/>
                </a:solidFill>
              </a:rPr>
              <a:t>polarization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925" y="1501136"/>
            <a:ext cx="4584301" cy="398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199" y="1501136"/>
            <a:ext cx="36327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S-</a:t>
            </a:r>
            <a:r>
              <a:rPr lang="da-DK" dirty="0" err="1" smtClean="0"/>
              <a:t>bender</a:t>
            </a:r>
            <a:r>
              <a:rPr lang="da-DK" dirty="0" smtClean="0"/>
              <a:t> and </a:t>
            </a:r>
            <a:r>
              <a:rPr lang="da-DK" dirty="0" err="1" smtClean="0"/>
              <a:t>cryoflipper</a:t>
            </a:r>
            <a:endParaRPr lang="da-DK" dirty="0" smtClean="0"/>
          </a:p>
          <a:p>
            <a:r>
              <a:rPr lang="da-DK" dirty="0" smtClean="0"/>
              <a:t>just </a:t>
            </a:r>
            <a:r>
              <a:rPr lang="da-DK" dirty="0" err="1" smtClean="0"/>
              <a:t>before</a:t>
            </a:r>
            <a:r>
              <a:rPr lang="da-DK" dirty="0" smtClean="0"/>
              <a:t> last </a:t>
            </a:r>
            <a:r>
              <a:rPr lang="da-DK" dirty="0" err="1" smtClean="0"/>
              <a:t>focusing</a:t>
            </a:r>
            <a:r>
              <a:rPr lang="da-DK" dirty="0" smtClean="0"/>
              <a:t> </a:t>
            </a:r>
            <a:r>
              <a:rPr lang="da-DK" dirty="0" err="1" smtClean="0"/>
              <a:t>section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of the guide </a:t>
            </a:r>
            <a:r>
              <a:rPr lang="da-DK" dirty="0" err="1" smtClean="0"/>
              <a:t>where</a:t>
            </a:r>
            <a:r>
              <a:rPr lang="da-DK" dirty="0" smtClean="0"/>
              <a:t> </a:t>
            </a:r>
            <a:r>
              <a:rPr lang="da-DK" dirty="0" err="1" smtClean="0"/>
              <a:t>divergence</a:t>
            </a:r>
            <a:r>
              <a:rPr lang="da-DK" dirty="0" smtClean="0"/>
              <a:t> is low</a:t>
            </a:r>
          </a:p>
          <a:p>
            <a:endParaRPr lang="da-DK" dirty="0"/>
          </a:p>
          <a:p>
            <a:r>
              <a:rPr lang="da-DK" dirty="0" err="1" smtClean="0"/>
              <a:t>After</a:t>
            </a:r>
            <a:r>
              <a:rPr lang="da-DK" dirty="0" smtClean="0"/>
              <a:t> sample,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consider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Heusler or </a:t>
            </a:r>
            <a:r>
              <a:rPr lang="da-DK" dirty="0" err="1" smtClean="0"/>
              <a:t>wide</a:t>
            </a:r>
            <a:r>
              <a:rPr lang="da-DK" dirty="0" smtClean="0"/>
              <a:t>-angle </a:t>
            </a:r>
            <a:r>
              <a:rPr lang="da-DK" dirty="0" err="1" smtClean="0"/>
              <a:t>polarizer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LLB is </a:t>
            </a:r>
            <a:r>
              <a:rPr lang="da-DK" dirty="0" err="1" smtClean="0"/>
              <a:t>looking</a:t>
            </a:r>
            <a:r>
              <a:rPr lang="da-DK" dirty="0" smtClean="0"/>
              <a:t> </a:t>
            </a:r>
            <a:r>
              <a:rPr lang="da-DK" dirty="0" err="1" smtClean="0"/>
              <a:t>into</a:t>
            </a:r>
            <a:r>
              <a:rPr lang="da-DK" dirty="0" smtClean="0"/>
              <a:t> </a:t>
            </a:r>
            <a:r>
              <a:rPr lang="da-DK" dirty="0" err="1" smtClean="0"/>
              <a:t>feasibility</a:t>
            </a: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3892269"/>
            <a:ext cx="4528284" cy="27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07" y="4476871"/>
            <a:ext cx="5568547" cy="2381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503" y="307731"/>
            <a:ext cx="4304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 err="1" smtClean="0">
                <a:solidFill>
                  <a:schemeClr val="bg1"/>
                </a:solidFill>
              </a:rPr>
              <a:t>Benchmark</a:t>
            </a:r>
            <a:r>
              <a:rPr lang="da-DK" sz="4400" dirty="0" smtClean="0">
                <a:solidFill>
                  <a:schemeClr val="bg1"/>
                </a:solidFill>
              </a:rPr>
              <a:t> guide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379" y="1436576"/>
            <a:ext cx="4795265" cy="35329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207267" y="5072514"/>
            <a:ext cx="3734602" cy="96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806" y="1799215"/>
            <a:ext cx="353398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Single ellipse </a:t>
            </a:r>
            <a:r>
              <a:rPr lang="da-DK" sz="2400" dirty="0" err="1" smtClean="0"/>
              <a:t>after</a:t>
            </a:r>
            <a:r>
              <a:rPr lang="da-DK" sz="2400" dirty="0" smtClean="0"/>
              <a:t> </a:t>
            </a:r>
            <a:r>
              <a:rPr lang="da-DK" sz="2400" dirty="0" err="1" smtClean="0"/>
              <a:t>feeder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is </a:t>
            </a:r>
            <a:r>
              <a:rPr lang="da-DK" sz="2400" dirty="0" err="1" smtClean="0"/>
              <a:t>our</a:t>
            </a:r>
            <a:r>
              <a:rPr lang="da-DK" sz="2400" dirty="0" smtClean="0"/>
              <a:t> base of </a:t>
            </a:r>
            <a:r>
              <a:rPr lang="da-DK" sz="2400" dirty="0" err="1" smtClean="0"/>
              <a:t>comparison</a:t>
            </a:r>
            <a:r>
              <a:rPr lang="da-DK" sz="2400" dirty="0" smtClean="0"/>
              <a:t>. </a:t>
            </a:r>
          </a:p>
          <a:p>
            <a:endParaRPr lang="da-DK" sz="2400" dirty="0" smtClean="0"/>
          </a:p>
          <a:p>
            <a:r>
              <a:rPr lang="da-DK" sz="2400" dirty="0" smtClean="0"/>
              <a:t>Not </a:t>
            </a:r>
            <a:r>
              <a:rPr lang="da-DK" sz="2400" dirty="0" err="1" smtClean="0"/>
              <a:t>chosen</a:t>
            </a:r>
            <a:r>
              <a:rPr lang="da-DK" sz="2400" dirty="0" smtClean="0"/>
              <a:t>, due to:</a:t>
            </a:r>
          </a:p>
          <a:p>
            <a:r>
              <a:rPr lang="da-DK" sz="2400" dirty="0" smtClean="0"/>
              <a:t>1) T0 choppers </a:t>
            </a:r>
            <a:r>
              <a:rPr lang="da-DK" sz="2400" dirty="0" err="1" smtClean="0"/>
              <a:t>needed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2) </a:t>
            </a:r>
            <a:r>
              <a:rPr lang="da-DK" sz="2400" dirty="0" err="1" smtClean="0"/>
              <a:t>Increased</a:t>
            </a:r>
            <a:r>
              <a:rPr lang="da-DK" sz="2400" dirty="0" smtClean="0"/>
              <a:t> guide and </a:t>
            </a:r>
            <a:br>
              <a:rPr lang="da-DK" sz="2400" dirty="0" smtClean="0"/>
            </a:br>
            <a:r>
              <a:rPr lang="da-DK" sz="2400" dirty="0" err="1" smtClean="0"/>
              <a:t>shielding</a:t>
            </a:r>
            <a:r>
              <a:rPr lang="da-DK" sz="2400" dirty="0" smtClean="0"/>
              <a:t> </a:t>
            </a:r>
            <a:r>
              <a:rPr lang="da-DK" sz="2400" dirty="0" err="1" smtClean="0"/>
              <a:t>costs</a:t>
            </a:r>
            <a:endParaRPr lang="da-DK" sz="2400" dirty="0"/>
          </a:p>
        </p:txBody>
      </p:sp>
      <p:sp>
        <p:nvSpPr>
          <p:cNvPr id="17" name="Rectangle 16"/>
          <p:cNvSpPr/>
          <p:nvPr/>
        </p:nvSpPr>
        <p:spPr>
          <a:xfrm>
            <a:off x="78886" y="532892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000" dirty="0" smtClean="0"/>
              <a:t>BT </a:t>
            </a:r>
            <a:r>
              <a:rPr lang="da-DK" sz="2000" dirty="0" err="1" smtClean="0"/>
              <a:t>maximum</a:t>
            </a:r>
            <a:r>
              <a:rPr lang="da-DK" sz="2000" dirty="0" smtClean="0"/>
              <a:t> is 75 % and </a:t>
            </a:r>
            <a:br>
              <a:rPr lang="da-DK" sz="2000" dirty="0" smtClean="0"/>
            </a:br>
            <a:r>
              <a:rPr lang="da-DK" sz="2000" dirty="0" smtClean="0"/>
              <a:t>short </a:t>
            </a:r>
            <a:r>
              <a:rPr lang="da-DK" sz="2000" dirty="0" err="1" smtClean="0"/>
              <a:t>wavelength</a:t>
            </a:r>
            <a:r>
              <a:rPr lang="da-DK" sz="2000" dirty="0" smtClean="0"/>
              <a:t> </a:t>
            </a:r>
            <a:br>
              <a:rPr lang="da-DK" sz="2000" dirty="0" smtClean="0"/>
            </a:br>
            <a:r>
              <a:rPr lang="da-DK" sz="2000" dirty="0" smtClean="0"/>
              <a:t>performance </a:t>
            </a:r>
            <a:r>
              <a:rPr lang="da-DK" sz="2000" dirty="0" err="1" smtClean="0"/>
              <a:t>good</a:t>
            </a:r>
            <a:r>
              <a:rPr lang="da-DK" sz="2000" dirty="0" smtClean="0"/>
              <a:t>. </a:t>
            </a:r>
            <a:r>
              <a:rPr lang="da-DK" sz="2000" dirty="0" err="1" smtClean="0"/>
              <a:t>Straight</a:t>
            </a:r>
            <a:r>
              <a:rPr lang="da-DK" sz="2000" dirty="0" smtClean="0"/>
              <a:t> is </a:t>
            </a:r>
            <a:r>
              <a:rPr lang="da-DK" sz="2000" dirty="0" err="1" smtClean="0"/>
              <a:t>good</a:t>
            </a:r>
            <a:r>
              <a:rPr lang="da-DK" sz="2000" dirty="0" smtClean="0"/>
              <a:t>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138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29176</TotalTime>
  <Words>2507</Words>
  <Application>Microsoft Office PowerPoint</Application>
  <PresentationFormat>On-screen Show (4:3)</PresentationFormat>
  <Paragraphs>738</Paragraphs>
  <Slides>85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Calibri</vt:lpstr>
      <vt:lpstr>Calibri Light</vt:lpstr>
      <vt:lpstr>Gill Sans MT</vt:lpstr>
      <vt:lpstr>Symbol</vt:lpstr>
      <vt:lpstr>Wingdings</vt:lpstr>
      <vt:lpstr>Office Theme</vt:lpstr>
      <vt:lpstr>Office-tema</vt:lpstr>
      <vt:lpstr>ConOps and requirements</vt:lpstr>
      <vt:lpstr>Bifrost motivation</vt:lpstr>
      <vt:lpstr>Operating principle: primary spectrometer</vt:lpstr>
      <vt:lpstr>PowerPoint Presentation</vt:lpstr>
      <vt:lpstr>PowerPoint Presentation</vt:lpstr>
      <vt:lpstr>Preliminary System Design</vt:lpstr>
      <vt:lpstr>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Shielding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Choppers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Beamline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Secondary spectrometer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issues at Bifrost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Package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Staging Plan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Rasmus Toft-Petersen</dc:creator>
  <cp:lastModifiedBy>Liam Whitelegg</cp:lastModifiedBy>
  <cp:revision>444</cp:revision>
  <dcterms:created xsi:type="dcterms:W3CDTF">2016-05-04T08:46:34Z</dcterms:created>
  <dcterms:modified xsi:type="dcterms:W3CDTF">2017-03-24T12:32:14Z</dcterms:modified>
</cp:coreProperties>
</file>