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6"/>
  </p:notesMasterIdLst>
  <p:sldIdLst>
    <p:sldId id="389" r:id="rId6"/>
    <p:sldId id="402" r:id="rId7"/>
    <p:sldId id="400" r:id="rId8"/>
    <p:sldId id="425" r:id="rId9"/>
    <p:sldId id="395" r:id="rId10"/>
    <p:sldId id="415" r:id="rId11"/>
    <p:sldId id="404" r:id="rId12"/>
    <p:sldId id="422" r:id="rId13"/>
    <p:sldId id="423" r:id="rId14"/>
    <p:sldId id="391" r:id="rId15"/>
    <p:sldId id="387" r:id="rId16"/>
    <p:sldId id="412" r:id="rId17"/>
    <p:sldId id="398" r:id="rId18"/>
    <p:sldId id="409" r:id="rId19"/>
    <p:sldId id="410" r:id="rId20"/>
    <p:sldId id="420" r:id="rId21"/>
    <p:sldId id="421" r:id="rId22"/>
    <p:sldId id="408" r:id="rId23"/>
    <p:sldId id="394" r:id="rId24"/>
    <p:sldId id="407" r:id="rId25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00"/>
            <p14:sldId id="425"/>
            <p14:sldId id="395"/>
            <p14:sldId id="415"/>
            <p14:sldId id="404"/>
            <p14:sldId id="422"/>
            <p14:sldId id="423"/>
            <p14:sldId id="391"/>
            <p14:sldId id="387"/>
            <p14:sldId id="412"/>
            <p14:sldId id="398"/>
            <p14:sldId id="409"/>
            <p14:sldId id="410"/>
            <p14:sldId id="420"/>
            <p14:sldId id="42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7447" autoAdjust="0"/>
    <p:restoredTop sz="95728" autoAdjust="0"/>
  </p:normalViewPr>
  <p:slideViewPr>
    <p:cSldViewPr snapToGrid="0" snapToObjects="1">
      <p:cViewPr varScale="1">
        <p:scale>
          <a:sx n="116" d="100"/>
          <a:sy n="116" d="100"/>
        </p:scale>
        <p:origin x="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24/03/2017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2017-03-24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2017-03-24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2017-03-24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2017-03-24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BIFROST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24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March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for the TA is 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(to be released on this week)</a:t>
            </a: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1085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" r="25681" b="10117"/>
          <a:stretch/>
        </p:blipFill>
        <p:spPr>
          <a:xfrm>
            <a:off x="0" y="-3908"/>
            <a:ext cx="9172211" cy="689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5248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3899504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3466" y="3613678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0779" y="1532342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225201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754" y="5716359"/>
            <a:ext cx="2923737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smtClean="0">
                <a:solidFill>
                  <a:prstClr val="white"/>
                </a:solidFill>
              </a:rPr>
              <a:t>February 2017</a:t>
            </a:r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BIFROST 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13"/>
          <a:stretch/>
        </p:blipFill>
        <p:spPr>
          <a:xfrm>
            <a:off x="797213" y="2268000"/>
            <a:ext cx="7467600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220" y="1779526"/>
            <a:ext cx="73977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Friday,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March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4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939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486815" y="6474414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1448"/>
              </p:ext>
            </p:extLst>
          </p:nvPr>
        </p:nvGraphicFramePr>
        <p:xfrm>
          <a:off x="38303" y="1477223"/>
          <a:ext cx="8766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872676" y="4170381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281" y="4265227"/>
            <a:ext cx="334175" cy="811303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4738" y="1727829"/>
            <a:ext cx="6258728" cy="5033801"/>
            <a:chOff x="1464738" y="1727829"/>
            <a:chExt cx="6258728" cy="5033801"/>
          </a:xfrm>
        </p:grpSpPr>
        <p:grpSp>
          <p:nvGrpSpPr>
            <p:cNvPr id="6" name="Group 5"/>
            <p:cNvGrpSpPr/>
            <p:nvPr/>
          </p:nvGrpSpPr>
          <p:grpSpPr>
            <a:xfrm>
              <a:off x="1464738" y="1727829"/>
              <a:ext cx="3547703" cy="5033801"/>
              <a:chOff x="2722261" y="594302"/>
              <a:chExt cx="3547703" cy="5843212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3962477" y="610513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3753355" y="4269079"/>
                <a:ext cx="307899" cy="1751398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12-13/9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666421" y="6115975"/>
                <a:ext cx="660608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IKON11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807160" y="6109997"/>
                <a:ext cx="38919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ICB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084170" y="6109997"/>
                <a:ext cx="42646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SAC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517760" y="6108869"/>
                <a:ext cx="752204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COUNCIL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5091727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5217322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830237" y="594302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>
                <a:off x="2722261" y="1419231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20</a:t>
                </a: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722996" y="3161488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5322087" y="1408702"/>
                <a:ext cx="357863" cy="240632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29</a:t>
                </a: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161371" y="1042412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/>
                  </a:rPr>
                  <a:t>29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507836" y="3939404"/>
              <a:ext cx="356842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/>
                </a:rPr>
                <a:t>14</a:t>
              </a:r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371606" y="3351156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31</a:t>
              </a:r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671397" y="4265227"/>
              <a:ext cx="357863" cy="21837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3507" y="1794731"/>
              <a:ext cx="0" cy="4789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flipH="1">
              <a:off x="5881205" y="4562252"/>
              <a:ext cx="357863" cy="22034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24</a:t>
              </a:r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89444" y="4870683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</a:t>
              </a:r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378389" y="2115300"/>
              <a:ext cx="357863" cy="2279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latin typeface="Calibri"/>
                </a:rPr>
                <a:t>10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6293606" y="5776399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8</a:t>
              </a:r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6589927" y="5171241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24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7703448" y="1774533"/>
              <a:ext cx="20018" cy="47039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118464" y="2725119"/>
            <a:ext cx="764952" cy="3575955"/>
            <a:chOff x="4361883" y="2852937"/>
            <a:chExt cx="764952" cy="3575955"/>
          </a:xfrm>
        </p:grpSpPr>
        <p:sp>
          <p:nvSpPr>
            <p:cNvPr id="46" name="Oval 45"/>
            <p:cNvSpPr/>
            <p:nvPr/>
          </p:nvSpPr>
          <p:spPr>
            <a:xfrm>
              <a:off x="4483864" y="530711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361883" y="470311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5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39796" y="4997049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7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77906" y="347897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69993" y="378904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31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499993" y="2852937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17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704999" y="5900102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594829" y="5606164"/>
              <a:ext cx="356842" cy="207299"/>
            </a:xfrm>
            <a:prstGeom prst="ellipse">
              <a:avLst/>
            </a:prstGeom>
            <a:solidFill>
              <a:srgbClr val="F8FFA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494087" y="439304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14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624623" y="6221593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27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8109716" y="3650206"/>
            <a:ext cx="336887" cy="21831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13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20954" y="6465868"/>
            <a:ext cx="42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867082" y="1768322"/>
            <a:ext cx="8932" cy="4710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177693" y="6422918"/>
            <a:ext cx="75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COUNCIL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361802" y="1754821"/>
            <a:ext cx="28594" cy="4702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BIFROST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9" y="1441542"/>
            <a:ext cx="9034344" cy="2260125"/>
          </a:xfrm>
        </p:spPr>
        <p:txBody>
          <a:bodyPr/>
          <a:lstStyle/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800004" lvl="1" indent="-342859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</a:rPr>
              <a:t>Some workshops are likely to be off-site (in Lund) initially</a:t>
            </a: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2020</a:t>
            </a:r>
          </a:p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BIFROST </a:t>
            </a:r>
            <a:r>
              <a:rPr lang="en-US" sz="1800" b="1" dirty="0">
                <a:solidFill>
                  <a:srgbClr val="000000"/>
                </a:solidFill>
              </a:rPr>
              <a:t>specific Sample Environment : </a:t>
            </a:r>
          </a:p>
          <a:p>
            <a:pPr marL="800004" lvl="1" indent="-342859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Cryofurnace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 smtClean="0">
                <a:solidFill>
                  <a:schemeClr val="tx1"/>
                </a:solidFill>
              </a:rPr>
              <a:t>T</a:t>
            </a:r>
            <a:r>
              <a:rPr lang="en-US" sz="1800" i="1" baseline="-25000" dirty="0" err="1" smtClean="0">
                <a:solidFill>
                  <a:schemeClr val="tx1"/>
                </a:solidFill>
              </a:rPr>
              <a:t>max</a:t>
            </a:r>
            <a:r>
              <a:rPr lang="en-US" sz="1800" i="1" dirty="0" smtClean="0">
                <a:solidFill>
                  <a:schemeClr val="tx1"/>
                </a:solidFill>
              </a:rPr>
              <a:t> &gt; </a:t>
            </a:r>
            <a:r>
              <a:rPr lang="en-US" sz="1800" i="1" dirty="0">
                <a:solidFill>
                  <a:schemeClr val="tx1"/>
                </a:solidFill>
              </a:rPr>
              <a:t>600K</a:t>
            </a:r>
            <a:r>
              <a:rPr lang="en-US" sz="1800" i="1" dirty="0" smtClean="0">
                <a:solidFill>
                  <a:schemeClr val="tx1"/>
                </a:solidFill>
              </a:rPr>
              <a:t>);  see BIFROST plan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656" y="3657023"/>
            <a:ext cx="9034344" cy="439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59" indent="-342859">
              <a:buFont typeface="Arial"/>
              <a:buChar char="•"/>
            </a:pPr>
            <a:r>
              <a:rPr lang="en-US" sz="1800" b="1" smtClean="0">
                <a:solidFill>
                  <a:srgbClr val="000000"/>
                </a:solidFill>
              </a:rPr>
              <a:t>Sample Environment: </a:t>
            </a:r>
            <a:r>
              <a:rPr lang="en-US" sz="1800" i="1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773" y="4140304"/>
            <a:ext cx="8829019" cy="2618383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15T vertical </a:t>
            </a:r>
            <a:r>
              <a:rPr lang="en-US" sz="1800" i="1" dirty="0" err="1" smtClean="0">
                <a:solidFill>
                  <a:schemeClr val="tx1"/>
                </a:solidFill>
              </a:rPr>
              <a:t>cryomagnet</a:t>
            </a:r>
            <a:r>
              <a:rPr lang="en-US" sz="1800" i="1" dirty="0" smtClean="0">
                <a:solidFill>
                  <a:schemeClr val="tx1"/>
                </a:solidFill>
              </a:rPr>
              <a:t>    	   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HT vacuum furnace                   </a:t>
            </a:r>
            <a:r>
              <a:rPr lang="en-US" sz="1800" i="1" dirty="0" smtClean="0">
                <a:solidFill>
                  <a:schemeClr val="tx1"/>
                </a:solidFill>
              </a:rPr>
              <a:t>   (Q1/23) </a:t>
            </a: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Infrared furnace                        </a:t>
            </a:r>
            <a:r>
              <a:rPr lang="en-US" sz="1800" i="1" dirty="0" smtClean="0">
                <a:solidFill>
                  <a:schemeClr val="tx1"/>
                </a:solidFill>
              </a:rPr>
              <a:t>   (Q1/23)</a:t>
            </a: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Wet cryostat     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2K) 	</a:t>
            </a:r>
            <a:r>
              <a:rPr lang="en-US" sz="1800" i="1" dirty="0" smtClean="0">
                <a:solidFill>
                  <a:schemeClr val="tx1"/>
                </a:solidFill>
              </a:rPr>
              <a:t>   (Q4/21</a:t>
            </a:r>
            <a:r>
              <a:rPr lang="en-US" sz="1800" i="1" dirty="0">
                <a:solidFill>
                  <a:schemeClr val="tx1"/>
                </a:solidFill>
              </a:rPr>
              <a:t>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Dilution fridge  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0.1K)    </a:t>
            </a:r>
            <a:r>
              <a:rPr lang="en-US" sz="1800" i="1" dirty="0" smtClean="0">
                <a:solidFill>
                  <a:schemeClr val="tx1"/>
                </a:solidFill>
              </a:rPr>
              <a:t>   (Q1/23) </a:t>
            </a: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Sorption fridge 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0.5K)	</a:t>
            </a:r>
            <a:r>
              <a:rPr lang="en-US" sz="1800" i="1" dirty="0" smtClean="0">
                <a:solidFill>
                  <a:schemeClr val="tx1"/>
                </a:solidFill>
              </a:rPr>
              <a:t>   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>
                <a:solidFill>
                  <a:schemeClr val="tx1"/>
                </a:solidFill>
              </a:rPr>
              <a:t>Cryofurnace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 smtClean="0">
                <a:solidFill>
                  <a:schemeClr val="tx1"/>
                </a:solidFill>
              </a:rPr>
              <a:t>T</a:t>
            </a:r>
            <a:r>
              <a:rPr lang="en-US" sz="1800" i="1" baseline="-25000" dirty="0" err="1" smtClean="0">
                <a:solidFill>
                  <a:schemeClr val="tx1"/>
                </a:solidFill>
              </a:rPr>
              <a:t>max</a:t>
            </a:r>
            <a:r>
              <a:rPr lang="en-US" sz="1800" i="1" dirty="0" smtClean="0">
                <a:solidFill>
                  <a:schemeClr val="tx1"/>
                </a:solidFill>
              </a:rPr>
              <a:t> &gt; </a:t>
            </a:r>
            <a:r>
              <a:rPr lang="en-US" sz="1800" i="1" dirty="0">
                <a:solidFill>
                  <a:schemeClr val="tx1"/>
                </a:solidFill>
              </a:rPr>
              <a:t>600K</a:t>
            </a:r>
            <a:r>
              <a:rPr lang="en-US" sz="1800" i="1" dirty="0" smtClean="0">
                <a:solidFill>
                  <a:schemeClr val="tx1"/>
                </a:solidFill>
              </a:rPr>
              <a:t>)          (Q4/21)</a:t>
            </a:r>
            <a:endParaRPr lang="en-US" sz="1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Diamond </a:t>
            </a:r>
            <a:r>
              <a:rPr lang="en-US" sz="1800" i="1" dirty="0">
                <a:solidFill>
                  <a:schemeClr val="tx1"/>
                </a:solidFill>
              </a:rPr>
              <a:t>anvil cell system      	</a:t>
            </a:r>
            <a:r>
              <a:rPr lang="en-US" sz="1800" i="1" dirty="0" smtClean="0">
                <a:solidFill>
                  <a:schemeClr val="tx1"/>
                </a:solidFill>
              </a:rPr>
              <a:t>   (Q4/23)</a:t>
            </a: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Dry cryostat 				 (possible)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Gas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processing 			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possible)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Julabo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-type heater/chiller         (possible)</a:t>
            </a:r>
            <a:endParaRPr lang="en-US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endParaRPr lang="en-US" sz="1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17942</TotalTime>
  <Words>2345</Words>
  <Application>Microsoft Macintosh PowerPoint</Application>
  <PresentationFormat>On-screen Show (4:3)</PresentationFormat>
  <Paragraphs>550</Paragraphs>
  <Slides>20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Default</vt:lpstr>
      <vt:lpstr>Office-tema</vt:lpstr>
      <vt:lpstr>1_Office-tema</vt:lpstr>
      <vt:lpstr>3_Office-tema</vt:lpstr>
      <vt:lpstr>ESS Core Powerpoint</vt:lpstr>
      <vt:lpstr>BIFROST – Tollgate 2 NSS status and meeting objectives</vt:lpstr>
      <vt:lpstr>The 15 NSS Project Instruments   All are funded to be world leading in 2023</vt:lpstr>
      <vt:lpstr>Planned order of commencement of operation of first 8 instruments (August 2023)</vt:lpstr>
      <vt:lpstr>NSS Neutron Instrument positions:  December 2016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Floor loading limits:  Reduced in D01 &amp; D03 in February 17</vt:lpstr>
      <vt:lpstr>NSS provisions for BIFROST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Agenda for BIFROST TG2 meeting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624</cp:revision>
  <cp:lastPrinted>2016-07-20T04:38:31Z</cp:lastPrinted>
  <dcterms:modified xsi:type="dcterms:W3CDTF">2017-03-24T07:24:35Z</dcterms:modified>
  <cp:category/>
</cp:coreProperties>
</file>