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63" r:id="rId3"/>
    <p:sldId id="265" r:id="rId4"/>
    <p:sldId id="267" r:id="rId5"/>
    <p:sldId id="257" r:id="rId6"/>
    <p:sldId id="258" r:id="rId7"/>
    <p:sldId id="259" r:id="rId8"/>
    <p:sldId id="269" r:id="rId9"/>
    <p:sldId id="262" r:id="rId10"/>
    <p:sldId id="274" r:id="rId11"/>
    <p:sldId id="272" r:id="rId12"/>
    <p:sldId id="279" r:id="rId13"/>
    <p:sldId id="271" r:id="rId14"/>
    <p:sldId id="278" r:id="rId15"/>
    <p:sldId id="277" r:id="rId16"/>
    <p:sldId id="276" r:id="rId17"/>
    <p:sldId id="264" r:id="rId18"/>
    <p:sldId id="268" r:id="rId19"/>
    <p:sldId id="260" r:id="rId20"/>
    <p:sldId id="261" r:id="rId21"/>
    <p:sldId id="275" r:id="rId22"/>
    <p:sldId id="270" r:id="rId23"/>
    <p:sldId id="273" r:id="rId2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90" autoAdjust="0"/>
    <p:restoredTop sz="94643" autoAdjust="0"/>
  </p:normalViewPr>
  <p:slideViewPr>
    <p:cSldViewPr>
      <p:cViewPr varScale="1">
        <p:scale>
          <a:sx n="110" d="100"/>
          <a:sy n="110" d="100"/>
        </p:scale>
        <p:origin x="7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F6C8A0-A09E-904A-A7FD-D89149BF4D05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6E6790E-D33C-9E4D-9012-1FCC44B5EB19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3DB7FF"/>
        </a:solidFill>
      </dgm:spPr>
      <dgm:t>
        <a:bodyPr/>
        <a:lstStyle/>
        <a:p>
          <a:pPr algn="l"/>
          <a:r>
            <a:rPr lang="en-GB" sz="1600" b="1" dirty="0" smtClean="0"/>
            <a:t>ESS BI</a:t>
          </a:r>
          <a:r>
            <a:rPr lang="en-GB" sz="1600" dirty="0" smtClean="0"/>
            <a:t>: project lead, </a:t>
          </a:r>
          <a:r>
            <a:rPr lang="en-GB" sz="1600" dirty="0" smtClean="0"/>
            <a:t>support in all areas</a:t>
          </a:r>
          <a:endParaRPr lang="en-GB" sz="1600" dirty="0"/>
        </a:p>
      </dgm:t>
    </dgm:pt>
    <dgm:pt modelId="{67B6138C-8ACB-BA47-AD8F-C6D41DE5BD5F}" type="parTrans" cxnId="{16B3EC8E-B926-1040-8846-C332B9C5A1C0}">
      <dgm:prSet/>
      <dgm:spPr/>
      <dgm:t>
        <a:bodyPr/>
        <a:lstStyle/>
        <a:p>
          <a:endParaRPr lang="en-GB" sz="2000"/>
        </a:p>
      </dgm:t>
    </dgm:pt>
    <dgm:pt modelId="{40767D6D-4FF7-284E-8842-8C0ABE748E2B}" type="sibTrans" cxnId="{16B3EC8E-B926-1040-8846-C332B9C5A1C0}">
      <dgm:prSet/>
      <dgm:spPr/>
      <dgm:t>
        <a:bodyPr/>
        <a:lstStyle/>
        <a:p>
          <a:endParaRPr lang="en-GB" sz="2000"/>
        </a:p>
      </dgm:t>
    </dgm:pt>
    <dgm:pt modelId="{16634C3B-F623-CB4C-B527-8134F793D31B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3DB7FF"/>
        </a:solidFill>
      </dgm:spPr>
      <dgm:t>
        <a:bodyPr/>
        <a:lstStyle/>
        <a:p>
          <a:pPr algn="l"/>
          <a:r>
            <a:rPr lang="en-GB" sz="1600" b="1" dirty="0" smtClean="0"/>
            <a:t>ESS Target Division and NSS: Material scientists</a:t>
          </a:r>
          <a:r>
            <a:rPr lang="en-GB" sz="1600" dirty="0" smtClean="0"/>
            <a:t>: advise, environment and material lifetime calculations, R&amp;D luminescent materials</a:t>
          </a:r>
          <a:endParaRPr lang="en-GB" sz="1600" dirty="0"/>
        </a:p>
      </dgm:t>
    </dgm:pt>
    <dgm:pt modelId="{A7CDBD68-C2A5-3E42-8EE3-486CB65362AC}" type="parTrans" cxnId="{70C895C1-B1D3-0146-8C36-55CEAAC03F58}">
      <dgm:prSet/>
      <dgm:spPr/>
      <dgm:t>
        <a:bodyPr/>
        <a:lstStyle/>
        <a:p>
          <a:endParaRPr lang="en-GB" sz="2000"/>
        </a:p>
      </dgm:t>
    </dgm:pt>
    <dgm:pt modelId="{6D18EB7D-9F0D-FC48-B11A-B4E862E11EB8}" type="sibTrans" cxnId="{70C895C1-B1D3-0146-8C36-55CEAAC03F58}">
      <dgm:prSet/>
      <dgm:spPr/>
      <dgm:t>
        <a:bodyPr/>
        <a:lstStyle/>
        <a:p>
          <a:endParaRPr lang="en-GB" sz="2000"/>
        </a:p>
      </dgm:t>
    </dgm:pt>
    <dgm:pt modelId="{2A9A57BC-109B-1340-A963-A4B55819A016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GB" sz="1600" b="1" dirty="0" smtClean="0"/>
            <a:t>Oslo University</a:t>
          </a:r>
          <a:r>
            <a:rPr lang="en-GB" sz="1600" dirty="0" smtClean="0"/>
            <a:t>: </a:t>
          </a:r>
          <a:r>
            <a:rPr lang="en-GB" sz="1600" dirty="0" smtClean="0"/>
            <a:t>measurements, </a:t>
          </a:r>
          <a:r>
            <a:rPr lang="en-GB" sz="1600" dirty="0" smtClean="0"/>
            <a:t>XRD, low energy proton beam, photo-luminescence, thermal </a:t>
          </a:r>
          <a:r>
            <a:rPr lang="en-GB" sz="1600" dirty="0" smtClean="0"/>
            <a:t>characterization</a:t>
          </a:r>
          <a:endParaRPr lang="en-GB" sz="1600" dirty="0"/>
        </a:p>
      </dgm:t>
    </dgm:pt>
    <dgm:pt modelId="{30218A1A-38D2-0A44-B23C-A92B76EB7B26}" type="parTrans" cxnId="{BCD8852A-AB65-3C41-A44B-CA6BD646E990}">
      <dgm:prSet/>
      <dgm:spPr/>
      <dgm:t>
        <a:bodyPr/>
        <a:lstStyle/>
        <a:p>
          <a:endParaRPr lang="en-GB" sz="2000"/>
        </a:p>
      </dgm:t>
    </dgm:pt>
    <dgm:pt modelId="{5150A0E5-AD46-8547-8115-79FF51080474}" type="sibTrans" cxnId="{BCD8852A-AB65-3C41-A44B-CA6BD646E990}">
      <dgm:prSet/>
      <dgm:spPr/>
      <dgm:t>
        <a:bodyPr/>
        <a:lstStyle/>
        <a:p>
          <a:endParaRPr lang="en-GB" sz="2000"/>
        </a:p>
      </dgm:t>
    </dgm:pt>
    <dgm:pt modelId="{A2C8A17B-5B9F-B541-924C-0C927D9058E2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pPr algn="l"/>
          <a:r>
            <a:rPr lang="en-GB" sz="1600" b="1" dirty="0" smtClean="0"/>
            <a:t>HV</a:t>
          </a:r>
          <a:r>
            <a:rPr lang="en-GB" sz="1600" dirty="0" smtClean="0"/>
            <a:t>: Develop coating process, prepare </a:t>
          </a:r>
          <a:r>
            <a:rPr lang="en-GB" sz="1600" dirty="0" smtClean="0"/>
            <a:t>samples, industrialisation </a:t>
          </a:r>
          <a:r>
            <a:rPr lang="en-GB" sz="1600" dirty="0" smtClean="0"/>
            <a:t>of </a:t>
          </a:r>
          <a:r>
            <a:rPr lang="en-GB" sz="1600" dirty="0" smtClean="0"/>
            <a:t>process</a:t>
          </a:r>
          <a:endParaRPr lang="en-GB" sz="1600" dirty="0"/>
        </a:p>
      </dgm:t>
    </dgm:pt>
    <dgm:pt modelId="{3C0CC658-C7CB-7147-B90C-99956EF2AB62}" type="parTrans" cxnId="{2EB09F6C-901B-9B4A-9D7B-2E9D474BA5A8}">
      <dgm:prSet/>
      <dgm:spPr/>
      <dgm:t>
        <a:bodyPr/>
        <a:lstStyle/>
        <a:p>
          <a:endParaRPr lang="en-GB" sz="2000"/>
        </a:p>
      </dgm:t>
    </dgm:pt>
    <dgm:pt modelId="{FD145BF9-CAA8-2241-9927-8E3FF7AFBAD6}" type="sibTrans" cxnId="{2EB09F6C-901B-9B4A-9D7B-2E9D474BA5A8}">
      <dgm:prSet/>
      <dgm:spPr/>
      <dgm:t>
        <a:bodyPr/>
        <a:lstStyle/>
        <a:p>
          <a:endParaRPr lang="en-GB" sz="2000"/>
        </a:p>
      </dgm:t>
    </dgm:pt>
    <dgm:pt modelId="{B9D9CDC6-0E93-C046-B305-C8B362584929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GB" sz="1600" b="1" dirty="0" smtClean="0"/>
            <a:t>BNL</a:t>
          </a:r>
          <a:r>
            <a:rPr lang="en-GB" sz="1600" dirty="0" smtClean="0"/>
            <a:t>: </a:t>
          </a:r>
          <a:r>
            <a:rPr lang="en-GB" sz="1600" dirty="0" smtClean="0"/>
            <a:t>BLIP (isotope facility), </a:t>
          </a:r>
          <a:r>
            <a:rPr lang="en-GB" sz="1600" dirty="0" smtClean="0"/>
            <a:t>high energy proton Irradiation test (under RADIATE collaboration)</a:t>
          </a:r>
          <a:endParaRPr lang="en-GB" sz="1600" dirty="0"/>
        </a:p>
      </dgm:t>
    </dgm:pt>
    <dgm:pt modelId="{DCB15C10-49DA-DB44-A018-6A96EC96636F}" type="parTrans" cxnId="{7B2B4712-EED9-9A4C-9172-FCB358F59E9D}">
      <dgm:prSet/>
      <dgm:spPr/>
      <dgm:t>
        <a:bodyPr/>
        <a:lstStyle/>
        <a:p>
          <a:endParaRPr lang="en-GB" sz="2000"/>
        </a:p>
      </dgm:t>
    </dgm:pt>
    <dgm:pt modelId="{69006BBE-3953-D547-9B3F-F9210556CB89}" type="sibTrans" cxnId="{7B2B4712-EED9-9A4C-9172-FCB358F59E9D}">
      <dgm:prSet/>
      <dgm:spPr/>
      <dgm:t>
        <a:bodyPr/>
        <a:lstStyle/>
        <a:p>
          <a:endParaRPr lang="en-GB" sz="2000"/>
        </a:p>
      </dgm:t>
    </dgm:pt>
    <dgm:pt modelId="{3CCACAEC-35F8-9B4F-8798-67B7CBBBAAA8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GB" sz="1600" b="1" dirty="0" smtClean="0"/>
            <a:t>GSI</a:t>
          </a:r>
          <a:r>
            <a:rPr lang="en-GB" sz="1600" dirty="0" smtClean="0"/>
            <a:t>: heavy ion </a:t>
          </a:r>
          <a:r>
            <a:rPr lang="en-GB" sz="1600" dirty="0" smtClean="0"/>
            <a:t>facility irradiation, expertise in luminescence </a:t>
          </a:r>
          <a:r>
            <a:rPr lang="en-GB" sz="1600" dirty="0" smtClean="0"/>
            <a:t>materials</a:t>
          </a:r>
          <a:endParaRPr lang="en-GB" sz="1600" dirty="0"/>
        </a:p>
      </dgm:t>
    </dgm:pt>
    <dgm:pt modelId="{16FD8DFD-1903-CE42-8D60-E6FFEAEA8A94}" type="parTrans" cxnId="{DFB0C0F4-F44C-7D43-8F94-02E619AD39E2}">
      <dgm:prSet/>
      <dgm:spPr/>
      <dgm:t>
        <a:bodyPr/>
        <a:lstStyle/>
        <a:p>
          <a:endParaRPr lang="en-GB" sz="2000"/>
        </a:p>
      </dgm:t>
    </dgm:pt>
    <dgm:pt modelId="{34A59279-E2B6-F449-9003-86D8ABA4FA20}" type="sibTrans" cxnId="{DFB0C0F4-F44C-7D43-8F94-02E619AD39E2}">
      <dgm:prSet/>
      <dgm:spPr/>
      <dgm:t>
        <a:bodyPr/>
        <a:lstStyle/>
        <a:p>
          <a:endParaRPr lang="en-GB" sz="2000"/>
        </a:p>
      </dgm:t>
    </dgm:pt>
    <dgm:pt modelId="{C0462F37-7EC7-3B4D-ACFB-F35AB18AEE25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GB" sz="1600" b="1" dirty="0" smtClean="0"/>
            <a:t>SNS</a:t>
          </a:r>
          <a:r>
            <a:rPr lang="en-GB" sz="1600" dirty="0" smtClean="0"/>
            <a:t>: </a:t>
          </a:r>
          <a:r>
            <a:rPr lang="en-GB" sz="1600" dirty="0" smtClean="0"/>
            <a:t>high </a:t>
          </a:r>
          <a:r>
            <a:rPr lang="en-GB" sz="1600" dirty="0" smtClean="0"/>
            <a:t>power target, share expertise, common </a:t>
          </a:r>
          <a:r>
            <a:rPr lang="en-GB" sz="1600" dirty="0" smtClean="0"/>
            <a:t>interest</a:t>
          </a:r>
        </a:p>
        <a:p>
          <a:pPr algn="l"/>
          <a:r>
            <a:rPr lang="en-GB" sz="1600" b="1" dirty="0" smtClean="0"/>
            <a:t>Stony </a:t>
          </a:r>
          <a:r>
            <a:rPr lang="en-GB" sz="1600" b="1" dirty="0" smtClean="0"/>
            <a:t>Brook University</a:t>
          </a:r>
          <a:r>
            <a:rPr lang="en-GB" sz="1600" dirty="0" smtClean="0"/>
            <a:t>: coat SNS target, </a:t>
          </a:r>
          <a:r>
            <a:rPr lang="en-GB" sz="1600" dirty="0" smtClean="0"/>
            <a:t>process and material development</a:t>
          </a:r>
          <a:endParaRPr lang="en-GB" sz="1600" dirty="0" smtClean="0"/>
        </a:p>
      </dgm:t>
    </dgm:pt>
    <dgm:pt modelId="{25ED9EB0-1E12-0046-8EEB-85FFC4A0F0E8}" type="parTrans" cxnId="{B6B66A20-DE2F-1440-B9E4-D44C460D94D5}">
      <dgm:prSet/>
      <dgm:spPr/>
      <dgm:t>
        <a:bodyPr/>
        <a:lstStyle/>
        <a:p>
          <a:endParaRPr lang="en-GB" sz="2000"/>
        </a:p>
      </dgm:t>
    </dgm:pt>
    <dgm:pt modelId="{C11916AF-0CCD-304E-9402-B888B18F63E6}" type="sibTrans" cxnId="{B6B66A20-DE2F-1440-B9E4-D44C460D94D5}">
      <dgm:prSet/>
      <dgm:spPr/>
      <dgm:t>
        <a:bodyPr/>
        <a:lstStyle/>
        <a:p>
          <a:endParaRPr lang="en-GB" sz="2000"/>
        </a:p>
      </dgm:t>
    </dgm:pt>
    <dgm:pt modelId="{A5C29B4A-2735-2A4B-B9E4-5F87DD674B5C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GB" sz="1600" b="1" dirty="0" smtClean="0"/>
            <a:t>Los Alamos National Lab</a:t>
          </a:r>
          <a:r>
            <a:rPr lang="en-GB" sz="1600" dirty="0" smtClean="0"/>
            <a:t>: Post </a:t>
          </a:r>
          <a:r>
            <a:rPr lang="en-GB" sz="1600" dirty="0" smtClean="0"/>
            <a:t>Irradiation exam, XRD</a:t>
          </a:r>
          <a:r>
            <a:rPr lang="en-GB" sz="1600" dirty="0" smtClean="0"/>
            <a:t>, High energy Proton beam</a:t>
          </a:r>
          <a:endParaRPr lang="en-GB" sz="1600" dirty="0"/>
        </a:p>
      </dgm:t>
    </dgm:pt>
    <dgm:pt modelId="{C810F72C-7741-3B4E-A9F2-DC633F528302}" type="parTrans" cxnId="{DBE662C7-0301-F546-BE97-DF4884C38C90}">
      <dgm:prSet/>
      <dgm:spPr/>
      <dgm:t>
        <a:bodyPr/>
        <a:lstStyle/>
        <a:p>
          <a:endParaRPr lang="en-GB" sz="2000"/>
        </a:p>
      </dgm:t>
    </dgm:pt>
    <dgm:pt modelId="{894547D3-AA25-E642-9251-7062638E978C}" type="sibTrans" cxnId="{DBE662C7-0301-F546-BE97-DF4884C38C90}">
      <dgm:prSet/>
      <dgm:spPr/>
      <dgm:t>
        <a:bodyPr/>
        <a:lstStyle/>
        <a:p>
          <a:endParaRPr lang="en-GB" sz="2000"/>
        </a:p>
      </dgm:t>
    </dgm:pt>
    <dgm:pt modelId="{80482B3B-19E0-C740-8830-DE82DC7A099A}" type="pres">
      <dgm:prSet presAssocID="{E6F6C8A0-A09E-904A-A7FD-D89149BF4D0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41B61654-85C6-3549-B545-B083DE51DC48}" type="pres">
      <dgm:prSet presAssocID="{86E6790E-D33C-9E4D-9012-1FCC44B5EB19}" presName="singleCycle" presStyleCnt="0"/>
      <dgm:spPr/>
    </dgm:pt>
    <dgm:pt modelId="{AC0E9C12-F5E7-9341-8387-0F81267FEBB1}" type="pres">
      <dgm:prSet presAssocID="{86E6790E-D33C-9E4D-9012-1FCC44B5EB19}" presName="singleCenter" presStyleLbl="node1" presStyleIdx="0" presStyleCnt="8" custScaleX="122038" custScaleY="45979" custLinFactNeighborX="6854" custLinFactNeighborY="-8693">
        <dgm:presLayoutVars>
          <dgm:chMax val="7"/>
          <dgm:chPref val="7"/>
        </dgm:presLayoutVars>
      </dgm:prSet>
      <dgm:spPr/>
      <dgm:t>
        <a:bodyPr/>
        <a:lstStyle/>
        <a:p>
          <a:endParaRPr lang="en-GB"/>
        </a:p>
      </dgm:t>
    </dgm:pt>
    <dgm:pt modelId="{A8F9BC28-3D40-C64B-9496-F2415EF05DA9}" type="pres">
      <dgm:prSet presAssocID="{A7CDBD68-C2A5-3E42-8EE3-486CB65362AC}" presName="Name56" presStyleLbl="parChTrans1D2" presStyleIdx="0" presStyleCnt="7"/>
      <dgm:spPr/>
      <dgm:t>
        <a:bodyPr/>
        <a:lstStyle/>
        <a:p>
          <a:endParaRPr lang="en-GB"/>
        </a:p>
      </dgm:t>
    </dgm:pt>
    <dgm:pt modelId="{FA889803-3D05-7841-8EF4-2E280673B8B0}" type="pres">
      <dgm:prSet presAssocID="{16634C3B-F623-CB4C-B527-8134F793D31B}" presName="text0" presStyleLbl="node1" presStyleIdx="1" presStyleCnt="8" custScaleX="206460" custScaleY="135470" custRadScaleRad="83188" custRadScaleInc="4236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235B33-77BE-034A-9ED5-F0220BEC351F}" type="pres">
      <dgm:prSet presAssocID="{30218A1A-38D2-0A44-B23C-A92B76EB7B26}" presName="Name56" presStyleLbl="parChTrans1D2" presStyleIdx="1" presStyleCnt="7"/>
      <dgm:spPr/>
      <dgm:t>
        <a:bodyPr/>
        <a:lstStyle/>
        <a:p>
          <a:endParaRPr lang="en-GB"/>
        </a:p>
      </dgm:t>
    </dgm:pt>
    <dgm:pt modelId="{5DCADD7C-33B5-F54A-B760-69E847D9B1C0}" type="pres">
      <dgm:prSet presAssocID="{2A9A57BC-109B-1340-A963-A4B55819A016}" presName="text0" presStyleLbl="node1" presStyleIdx="2" presStyleCnt="8" custScaleX="194162" custScaleY="167487" custRadScaleRad="150117" custRadScaleInc="489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7F242D-389B-894E-8158-6588AA0D458C}" type="pres">
      <dgm:prSet presAssocID="{3C0CC658-C7CB-7147-B90C-99956EF2AB62}" presName="Name56" presStyleLbl="parChTrans1D2" presStyleIdx="2" presStyleCnt="7"/>
      <dgm:spPr/>
      <dgm:t>
        <a:bodyPr/>
        <a:lstStyle/>
        <a:p>
          <a:endParaRPr lang="en-GB"/>
        </a:p>
      </dgm:t>
    </dgm:pt>
    <dgm:pt modelId="{04F5EE0D-E888-1E43-81E5-7803FE00F9CA}" type="pres">
      <dgm:prSet presAssocID="{A2C8A17B-5B9F-B541-924C-0C927D9058E2}" presName="text0" presStyleLbl="node1" presStyleIdx="3" presStyleCnt="8" custScaleX="158414" custScaleY="135462" custRadScaleRad="143277" custRadScaleInc="-988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66FB49-29E7-D647-A066-8D54291AD94B}" type="pres">
      <dgm:prSet presAssocID="{16FD8DFD-1903-CE42-8D60-E6FFEAEA8A94}" presName="Name56" presStyleLbl="parChTrans1D2" presStyleIdx="3" presStyleCnt="7"/>
      <dgm:spPr/>
      <dgm:t>
        <a:bodyPr/>
        <a:lstStyle/>
        <a:p>
          <a:endParaRPr lang="en-GB"/>
        </a:p>
      </dgm:t>
    </dgm:pt>
    <dgm:pt modelId="{F8CD2E89-5547-8445-97D6-231E02DB99C9}" type="pres">
      <dgm:prSet presAssocID="{3CCACAEC-35F8-9B4F-8798-67B7CBBBAAA8}" presName="text0" presStyleLbl="node1" presStyleIdx="4" presStyleCnt="8" custScaleX="207068" custRadScaleRad="128734" custRadScaleInc="-767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93776A-E534-2040-B6F9-E4AD780E7F6B}" type="pres">
      <dgm:prSet presAssocID="{25ED9EB0-1E12-0046-8EEB-85FFC4A0F0E8}" presName="Name56" presStyleLbl="parChTrans1D2" presStyleIdx="4" presStyleCnt="7"/>
      <dgm:spPr/>
      <dgm:t>
        <a:bodyPr/>
        <a:lstStyle/>
        <a:p>
          <a:endParaRPr lang="en-GB"/>
        </a:p>
      </dgm:t>
    </dgm:pt>
    <dgm:pt modelId="{E084AFC4-AEF2-8C4E-BC78-16B7C820EC9B}" type="pres">
      <dgm:prSet presAssocID="{C0462F37-7EC7-3B4D-ACFB-F35AB18AEE25}" presName="text0" presStyleLbl="node1" presStyleIdx="5" presStyleCnt="8" custScaleX="228382" custScaleY="162597" custRadScaleRad="79055" custRadScaleInc="-192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78D0B9-3CDF-F948-812A-930BF253296A}" type="pres">
      <dgm:prSet presAssocID="{C810F72C-7741-3B4E-A9F2-DC633F528302}" presName="Name56" presStyleLbl="parChTrans1D2" presStyleIdx="5" presStyleCnt="7"/>
      <dgm:spPr/>
      <dgm:t>
        <a:bodyPr/>
        <a:lstStyle/>
        <a:p>
          <a:endParaRPr lang="en-GB"/>
        </a:p>
      </dgm:t>
    </dgm:pt>
    <dgm:pt modelId="{BF6EA9A0-851B-624C-8057-6A032795D490}" type="pres">
      <dgm:prSet presAssocID="{A5C29B4A-2735-2A4B-B9E4-5F87DD674B5C}" presName="text0" presStyleLbl="node1" presStyleIdx="6" presStyleCnt="8" custScaleX="224688" custScaleY="93723" custRadScaleRad="144652" custRadScaleInc="16433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FCF4EE-5BAA-1B41-B48B-9C4BBBCE5587}" type="pres">
      <dgm:prSet presAssocID="{DCB15C10-49DA-DB44-A018-6A96EC96636F}" presName="Name56" presStyleLbl="parChTrans1D2" presStyleIdx="6" presStyleCnt="7"/>
      <dgm:spPr/>
      <dgm:t>
        <a:bodyPr/>
        <a:lstStyle/>
        <a:p>
          <a:endParaRPr lang="en-GB"/>
        </a:p>
      </dgm:t>
    </dgm:pt>
    <dgm:pt modelId="{0A864BF8-1B2B-EF44-9980-26D6E479254D}" type="pres">
      <dgm:prSet presAssocID="{B9D9CDC6-0E93-C046-B305-C8B362584929}" presName="text0" presStyleLbl="node1" presStyleIdx="7" presStyleCnt="8" custScaleX="254807" custScaleY="86881" custRadScaleRad="115091" custRadScaleInc="-14279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C84E445-D98F-7847-AF55-B5DF4E37E58A}" type="presOf" srcId="{B9D9CDC6-0E93-C046-B305-C8B362584929}" destId="{0A864BF8-1B2B-EF44-9980-26D6E479254D}" srcOrd="0" destOrd="0" presId="urn:microsoft.com/office/officeart/2008/layout/RadialCluster"/>
    <dgm:cxn modelId="{49837E3A-C3E6-704F-9A30-692F8AA0A587}" type="presOf" srcId="{2A9A57BC-109B-1340-A963-A4B55819A016}" destId="{5DCADD7C-33B5-F54A-B760-69E847D9B1C0}" srcOrd="0" destOrd="0" presId="urn:microsoft.com/office/officeart/2008/layout/RadialCluster"/>
    <dgm:cxn modelId="{3A38D9CD-AFAD-ED44-8D97-519A23BCBB80}" type="presOf" srcId="{DCB15C10-49DA-DB44-A018-6A96EC96636F}" destId="{5EFCF4EE-5BAA-1B41-B48B-9C4BBBCE5587}" srcOrd="0" destOrd="0" presId="urn:microsoft.com/office/officeart/2008/layout/RadialCluster"/>
    <dgm:cxn modelId="{1D18E222-9A82-5948-9C83-6BDF4EA7909D}" type="presOf" srcId="{25ED9EB0-1E12-0046-8EEB-85FFC4A0F0E8}" destId="{8493776A-E534-2040-B6F9-E4AD780E7F6B}" srcOrd="0" destOrd="0" presId="urn:microsoft.com/office/officeart/2008/layout/RadialCluster"/>
    <dgm:cxn modelId="{ED3BBA67-2DA8-8242-B5B7-95D2887911EC}" type="presOf" srcId="{E6F6C8A0-A09E-904A-A7FD-D89149BF4D05}" destId="{80482B3B-19E0-C740-8830-DE82DC7A099A}" srcOrd="0" destOrd="0" presId="urn:microsoft.com/office/officeart/2008/layout/RadialCluster"/>
    <dgm:cxn modelId="{F7825EE8-088F-1C40-88B9-E09BBE2CD66D}" type="presOf" srcId="{3CCACAEC-35F8-9B4F-8798-67B7CBBBAAA8}" destId="{F8CD2E89-5547-8445-97D6-231E02DB99C9}" srcOrd="0" destOrd="0" presId="urn:microsoft.com/office/officeart/2008/layout/RadialCluster"/>
    <dgm:cxn modelId="{719CF7B6-A94E-554C-BC0A-7C32F05981D3}" type="presOf" srcId="{86E6790E-D33C-9E4D-9012-1FCC44B5EB19}" destId="{AC0E9C12-F5E7-9341-8387-0F81267FEBB1}" srcOrd="0" destOrd="0" presId="urn:microsoft.com/office/officeart/2008/layout/RadialCluster"/>
    <dgm:cxn modelId="{7B2B4712-EED9-9A4C-9172-FCB358F59E9D}" srcId="{86E6790E-D33C-9E4D-9012-1FCC44B5EB19}" destId="{B9D9CDC6-0E93-C046-B305-C8B362584929}" srcOrd="6" destOrd="0" parTransId="{DCB15C10-49DA-DB44-A018-6A96EC96636F}" sibTransId="{69006BBE-3953-D547-9B3F-F9210556CB89}"/>
    <dgm:cxn modelId="{274E3D30-7660-F048-B282-9DCA2C21CB02}" type="presOf" srcId="{A5C29B4A-2735-2A4B-B9E4-5F87DD674B5C}" destId="{BF6EA9A0-851B-624C-8057-6A032795D490}" srcOrd="0" destOrd="0" presId="urn:microsoft.com/office/officeart/2008/layout/RadialCluster"/>
    <dgm:cxn modelId="{038D551D-EC11-4245-A166-DE6DB28F3D7F}" type="presOf" srcId="{C810F72C-7741-3B4E-A9F2-DC633F528302}" destId="{2D78D0B9-3CDF-F948-812A-930BF253296A}" srcOrd="0" destOrd="0" presId="urn:microsoft.com/office/officeart/2008/layout/RadialCluster"/>
    <dgm:cxn modelId="{51C6F611-FE1E-9D4B-9125-7E0C9591A3F2}" type="presOf" srcId="{30218A1A-38D2-0A44-B23C-A92B76EB7B26}" destId="{B5235B33-77BE-034A-9ED5-F0220BEC351F}" srcOrd="0" destOrd="0" presId="urn:microsoft.com/office/officeart/2008/layout/RadialCluster"/>
    <dgm:cxn modelId="{70C895C1-B1D3-0146-8C36-55CEAAC03F58}" srcId="{86E6790E-D33C-9E4D-9012-1FCC44B5EB19}" destId="{16634C3B-F623-CB4C-B527-8134F793D31B}" srcOrd="0" destOrd="0" parTransId="{A7CDBD68-C2A5-3E42-8EE3-486CB65362AC}" sibTransId="{6D18EB7D-9F0D-FC48-B11A-B4E862E11EB8}"/>
    <dgm:cxn modelId="{7DA36716-E012-AB46-B418-966BF6712999}" type="presOf" srcId="{A2C8A17B-5B9F-B541-924C-0C927D9058E2}" destId="{04F5EE0D-E888-1E43-81E5-7803FE00F9CA}" srcOrd="0" destOrd="0" presId="urn:microsoft.com/office/officeart/2008/layout/RadialCluster"/>
    <dgm:cxn modelId="{DFB0C0F4-F44C-7D43-8F94-02E619AD39E2}" srcId="{86E6790E-D33C-9E4D-9012-1FCC44B5EB19}" destId="{3CCACAEC-35F8-9B4F-8798-67B7CBBBAAA8}" srcOrd="3" destOrd="0" parTransId="{16FD8DFD-1903-CE42-8D60-E6FFEAEA8A94}" sibTransId="{34A59279-E2B6-F449-9003-86D8ABA4FA20}"/>
    <dgm:cxn modelId="{31EC8787-9E58-D046-8C0B-8A0B8CBDC278}" type="presOf" srcId="{16634C3B-F623-CB4C-B527-8134F793D31B}" destId="{FA889803-3D05-7841-8EF4-2E280673B8B0}" srcOrd="0" destOrd="0" presId="urn:microsoft.com/office/officeart/2008/layout/RadialCluster"/>
    <dgm:cxn modelId="{DBE662C7-0301-F546-BE97-DF4884C38C90}" srcId="{86E6790E-D33C-9E4D-9012-1FCC44B5EB19}" destId="{A5C29B4A-2735-2A4B-B9E4-5F87DD674B5C}" srcOrd="5" destOrd="0" parTransId="{C810F72C-7741-3B4E-A9F2-DC633F528302}" sibTransId="{894547D3-AA25-E642-9251-7062638E978C}"/>
    <dgm:cxn modelId="{D433AFC7-3CBB-B445-9F27-D30E01F3DE57}" type="presOf" srcId="{A7CDBD68-C2A5-3E42-8EE3-486CB65362AC}" destId="{A8F9BC28-3D40-C64B-9496-F2415EF05DA9}" srcOrd="0" destOrd="0" presId="urn:microsoft.com/office/officeart/2008/layout/RadialCluster"/>
    <dgm:cxn modelId="{84053B9F-F228-5143-835A-D2B5BF6ACFAF}" type="presOf" srcId="{16FD8DFD-1903-CE42-8D60-E6FFEAEA8A94}" destId="{D166FB49-29E7-D647-A066-8D54291AD94B}" srcOrd="0" destOrd="0" presId="urn:microsoft.com/office/officeart/2008/layout/RadialCluster"/>
    <dgm:cxn modelId="{B6B66A20-DE2F-1440-B9E4-D44C460D94D5}" srcId="{86E6790E-D33C-9E4D-9012-1FCC44B5EB19}" destId="{C0462F37-7EC7-3B4D-ACFB-F35AB18AEE25}" srcOrd="4" destOrd="0" parTransId="{25ED9EB0-1E12-0046-8EEB-85FFC4A0F0E8}" sibTransId="{C11916AF-0CCD-304E-9402-B888B18F63E6}"/>
    <dgm:cxn modelId="{16B3EC8E-B926-1040-8846-C332B9C5A1C0}" srcId="{E6F6C8A0-A09E-904A-A7FD-D89149BF4D05}" destId="{86E6790E-D33C-9E4D-9012-1FCC44B5EB19}" srcOrd="0" destOrd="0" parTransId="{67B6138C-8ACB-BA47-AD8F-C6D41DE5BD5F}" sibTransId="{40767D6D-4FF7-284E-8842-8C0ABE748E2B}"/>
    <dgm:cxn modelId="{C254A5D0-0ADD-4F45-B35D-8AD138B6F67D}" type="presOf" srcId="{3C0CC658-C7CB-7147-B90C-99956EF2AB62}" destId="{4A7F242D-389B-894E-8158-6588AA0D458C}" srcOrd="0" destOrd="0" presId="urn:microsoft.com/office/officeart/2008/layout/RadialCluster"/>
    <dgm:cxn modelId="{BCD8852A-AB65-3C41-A44B-CA6BD646E990}" srcId="{86E6790E-D33C-9E4D-9012-1FCC44B5EB19}" destId="{2A9A57BC-109B-1340-A963-A4B55819A016}" srcOrd="1" destOrd="0" parTransId="{30218A1A-38D2-0A44-B23C-A92B76EB7B26}" sibTransId="{5150A0E5-AD46-8547-8115-79FF51080474}"/>
    <dgm:cxn modelId="{2EB09F6C-901B-9B4A-9D7B-2E9D474BA5A8}" srcId="{86E6790E-D33C-9E4D-9012-1FCC44B5EB19}" destId="{A2C8A17B-5B9F-B541-924C-0C927D9058E2}" srcOrd="2" destOrd="0" parTransId="{3C0CC658-C7CB-7147-B90C-99956EF2AB62}" sibTransId="{FD145BF9-CAA8-2241-9927-8E3FF7AFBAD6}"/>
    <dgm:cxn modelId="{13D2F05A-A11B-8846-9118-61A47A8D7738}" type="presOf" srcId="{C0462F37-7EC7-3B4D-ACFB-F35AB18AEE25}" destId="{E084AFC4-AEF2-8C4E-BC78-16B7C820EC9B}" srcOrd="0" destOrd="0" presId="urn:microsoft.com/office/officeart/2008/layout/RadialCluster"/>
    <dgm:cxn modelId="{77345A20-1C5A-274B-9F78-1EA18B51BEA9}" type="presParOf" srcId="{80482B3B-19E0-C740-8830-DE82DC7A099A}" destId="{41B61654-85C6-3549-B545-B083DE51DC48}" srcOrd="0" destOrd="0" presId="urn:microsoft.com/office/officeart/2008/layout/RadialCluster"/>
    <dgm:cxn modelId="{D6FD032F-437A-474C-8DA7-16F6F3734D9F}" type="presParOf" srcId="{41B61654-85C6-3549-B545-B083DE51DC48}" destId="{AC0E9C12-F5E7-9341-8387-0F81267FEBB1}" srcOrd="0" destOrd="0" presId="urn:microsoft.com/office/officeart/2008/layout/RadialCluster"/>
    <dgm:cxn modelId="{960A4732-7B7F-1242-8945-463F5C256FCF}" type="presParOf" srcId="{41B61654-85C6-3549-B545-B083DE51DC48}" destId="{A8F9BC28-3D40-C64B-9496-F2415EF05DA9}" srcOrd="1" destOrd="0" presId="urn:microsoft.com/office/officeart/2008/layout/RadialCluster"/>
    <dgm:cxn modelId="{86C40FFF-61AB-3544-9CA2-7680D14E7180}" type="presParOf" srcId="{41B61654-85C6-3549-B545-B083DE51DC48}" destId="{FA889803-3D05-7841-8EF4-2E280673B8B0}" srcOrd="2" destOrd="0" presId="urn:microsoft.com/office/officeart/2008/layout/RadialCluster"/>
    <dgm:cxn modelId="{59C360D2-B3F8-6844-BD82-6754B756FBB9}" type="presParOf" srcId="{41B61654-85C6-3549-B545-B083DE51DC48}" destId="{B5235B33-77BE-034A-9ED5-F0220BEC351F}" srcOrd="3" destOrd="0" presId="urn:microsoft.com/office/officeart/2008/layout/RadialCluster"/>
    <dgm:cxn modelId="{0B14F5F0-5DCE-0A48-B3C5-00A039FFFC32}" type="presParOf" srcId="{41B61654-85C6-3549-B545-B083DE51DC48}" destId="{5DCADD7C-33B5-F54A-B760-69E847D9B1C0}" srcOrd="4" destOrd="0" presId="urn:microsoft.com/office/officeart/2008/layout/RadialCluster"/>
    <dgm:cxn modelId="{EA3D3597-FFC8-854C-8A96-588115D16CCC}" type="presParOf" srcId="{41B61654-85C6-3549-B545-B083DE51DC48}" destId="{4A7F242D-389B-894E-8158-6588AA0D458C}" srcOrd="5" destOrd="0" presId="urn:microsoft.com/office/officeart/2008/layout/RadialCluster"/>
    <dgm:cxn modelId="{C8570AF5-BA4F-D440-BE8E-45900B6726E1}" type="presParOf" srcId="{41B61654-85C6-3549-B545-B083DE51DC48}" destId="{04F5EE0D-E888-1E43-81E5-7803FE00F9CA}" srcOrd="6" destOrd="0" presId="urn:microsoft.com/office/officeart/2008/layout/RadialCluster"/>
    <dgm:cxn modelId="{B231DB38-E33E-DB40-8F77-6BE0D2C156E4}" type="presParOf" srcId="{41B61654-85C6-3549-B545-B083DE51DC48}" destId="{D166FB49-29E7-D647-A066-8D54291AD94B}" srcOrd="7" destOrd="0" presId="urn:microsoft.com/office/officeart/2008/layout/RadialCluster"/>
    <dgm:cxn modelId="{190856F1-115F-5D41-B982-8AE7CC3C8EC8}" type="presParOf" srcId="{41B61654-85C6-3549-B545-B083DE51DC48}" destId="{F8CD2E89-5547-8445-97D6-231E02DB99C9}" srcOrd="8" destOrd="0" presId="urn:microsoft.com/office/officeart/2008/layout/RadialCluster"/>
    <dgm:cxn modelId="{C3FF7769-4A06-8845-861B-257E2F5658A3}" type="presParOf" srcId="{41B61654-85C6-3549-B545-B083DE51DC48}" destId="{8493776A-E534-2040-B6F9-E4AD780E7F6B}" srcOrd="9" destOrd="0" presId="urn:microsoft.com/office/officeart/2008/layout/RadialCluster"/>
    <dgm:cxn modelId="{E7ACAE3F-607F-5B45-87F1-9B7FEB3CEC29}" type="presParOf" srcId="{41B61654-85C6-3549-B545-B083DE51DC48}" destId="{E084AFC4-AEF2-8C4E-BC78-16B7C820EC9B}" srcOrd="10" destOrd="0" presId="urn:microsoft.com/office/officeart/2008/layout/RadialCluster"/>
    <dgm:cxn modelId="{4948F954-FCBF-9C48-AC80-0143CF00C89B}" type="presParOf" srcId="{41B61654-85C6-3549-B545-B083DE51DC48}" destId="{2D78D0B9-3CDF-F948-812A-930BF253296A}" srcOrd="11" destOrd="0" presId="urn:microsoft.com/office/officeart/2008/layout/RadialCluster"/>
    <dgm:cxn modelId="{2589B744-8AE5-E34D-8B4C-899285F181BF}" type="presParOf" srcId="{41B61654-85C6-3549-B545-B083DE51DC48}" destId="{BF6EA9A0-851B-624C-8057-6A032795D490}" srcOrd="12" destOrd="0" presId="urn:microsoft.com/office/officeart/2008/layout/RadialCluster"/>
    <dgm:cxn modelId="{9204072A-19F6-F448-B0B3-1FF2C51EB871}" type="presParOf" srcId="{41B61654-85C6-3549-B545-B083DE51DC48}" destId="{5EFCF4EE-5BAA-1B41-B48B-9C4BBBCE5587}" srcOrd="13" destOrd="0" presId="urn:microsoft.com/office/officeart/2008/layout/RadialCluster"/>
    <dgm:cxn modelId="{53E8ACA5-7DBD-6F42-B7AB-5CFC4C0A913B}" type="presParOf" srcId="{41B61654-85C6-3549-B545-B083DE51DC48}" destId="{0A864BF8-1B2B-EF44-9980-26D6E479254D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8FA024-9A77-034A-B009-BC7F56D00746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BCC47F6-A2F4-9C45-AC58-B38E395D9D8E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Oslo University:</a:t>
          </a:r>
        </a:p>
        <a:p>
          <a:r>
            <a:rPr lang="en-GB" dirty="0" err="1" smtClean="0"/>
            <a:t>Håvard</a:t>
          </a:r>
          <a:r>
            <a:rPr lang="en-GB" dirty="0" smtClean="0"/>
            <a:t> </a:t>
          </a:r>
          <a:r>
            <a:rPr lang="en-GB" dirty="0" err="1" smtClean="0"/>
            <a:t>Gjersdal</a:t>
          </a:r>
          <a:r>
            <a:rPr lang="en-GB" dirty="0" smtClean="0"/>
            <a:t>, Ole </a:t>
          </a:r>
          <a:r>
            <a:rPr lang="en-GB" dirty="0" err="1" smtClean="0"/>
            <a:t>Rohne</a:t>
          </a:r>
          <a:r>
            <a:rPr lang="en-GB" dirty="0" smtClean="0"/>
            <a:t>, Martin </a:t>
          </a:r>
          <a:r>
            <a:rPr lang="en-GB" dirty="0" err="1" smtClean="0"/>
            <a:t>Jaekel</a:t>
          </a:r>
          <a:r>
            <a:rPr lang="en-GB" dirty="0" smtClean="0"/>
            <a:t>, Erik </a:t>
          </a:r>
          <a:r>
            <a:rPr lang="en-GB" dirty="0" err="1" smtClean="0"/>
            <a:t>Adli</a:t>
          </a:r>
          <a:endParaRPr lang="en-GB" dirty="0"/>
        </a:p>
      </dgm:t>
    </dgm:pt>
    <dgm:pt modelId="{9BCBC38B-8718-874C-9932-2EB5DCA1F4B7}" type="parTrans" cxnId="{99B12C0F-2953-F040-99C7-84C405090487}">
      <dgm:prSet/>
      <dgm:spPr/>
      <dgm:t>
        <a:bodyPr/>
        <a:lstStyle/>
        <a:p>
          <a:endParaRPr lang="en-GB"/>
        </a:p>
      </dgm:t>
    </dgm:pt>
    <dgm:pt modelId="{DCA77785-9C52-654F-AE70-4B15DA04E5CB}" type="sibTrans" cxnId="{99B12C0F-2953-F040-99C7-84C405090487}">
      <dgm:prSet/>
      <dgm:spPr/>
      <dgm:t>
        <a:bodyPr/>
        <a:lstStyle/>
        <a:p>
          <a:endParaRPr lang="en-GB"/>
        </a:p>
      </dgm:t>
    </dgm:pt>
    <dgm:pt modelId="{73DA7108-FC34-964E-8FC9-089E2B1DBDA3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ESS:</a:t>
          </a:r>
        </a:p>
        <a:p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Cyrille Thomas, Thomas Shea</a:t>
          </a:r>
        </a:p>
        <a:p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Monika </a:t>
          </a:r>
          <a:r>
            <a:rPr lang="en-GB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Hartl</a:t>
          </a:r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Yong </a:t>
          </a:r>
          <a:r>
            <a:rPr lang="en-GB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Joong</a:t>
          </a:r>
          <a:r>
            <a:rPr lang="en-GB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Lee</a:t>
          </a:r>
        </a:p>
      </dgm:t>
    </dgm:pt>
    <dgm:pt modelId="{A819C7D8-5D71-C946-96EE-1B1B0A6D090B}" type="parTrans" cxnId="{7B618F53-DD48-7F47-AF02-FDE258970437}">
      <dgm:prSet/>
      <dgm:spPr/>
      <dgm:t>
        <a:bodyPr/>
        <a:lstStyle/>
        <a:p>
          <a:endParaRPr lang="en-GB"/>
        </a:p>
      </dgm:t>
    </dgm:pt>
    <dgm:pt modelId="{61B4A7F6-9500-974A-892F-A35830AF479A}" type="sibTrans" cxnId="{7B618F53-DD48-7F47-AF02-FDE258970437}">
      <dgm:prSet/>
      <dgm:spPr/>
      <dgm:t>
        <a:bodyPr/>
        <a:lstStyle/>
        <a:p>
          <a:endParaRPr lang="en-GB"/>
        </a:p>
      </dgm:t>
    </dgm:pt>
    <dgm:pt modelId="{A5FA9249-BBD8-0748-B4BA-A0E8632B1541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800" dirty="0" smtClean="0"/>
            <a:t>Collaboration, Coordination</a:t>
          </a:r>
        </a:p>
      </dgm:t>
    </dgm:pt>
    <dgm:pt modelId="{4D4C6D1F-E0F4-DF4B-96AD-F9E77FF97FE9}" type="parTrans" cxnId="{9A9BEE17-00FC-8D41-B8D2-7CE9B168B01F}">
      <dgm:prSet/>
      <dgm:spPr/>
      <dgm:t>
        <a:bodyPr/>
        <a:lstStyle/>
        <a:p>
          <a:endParaRPr lang="en-GB"/>
        </a:p>
      </dgm:t>
    </dgm:pt>
    <dgm:pt modelId="{F4F58122-5ABA-2E4F-8486-591E133D4016}" type="sibTrans" cxnId="{9A9BEE17-00FC-8D41-B8D2-7CE9B168B01F}">
      <dgm:prSet/>
      <dgm:spPr/>
      <dgm:t>
        <a:bodyPr/>
        <a:lstStyle/>
        <a:p>
          <a:endParaRPr lang="en-GB"/>
        </a:p>
      </dgm:t>
    </dgm:pt>
    <dgm:pt modelId="{AF5A8792-FEBD-1945-B21C-07EBAFDF3894}">
      <dgm:prSet phldrT="[Text]"/>
      <dgm:spPr/>
      <dgm:t>
        <a:bodyPr/>
        <a:lstStyle/>
        <a:p>
          <a:r>
            <a:rPr lang="en-GB" dirty="0" smtClean="0"/>
            <a:t>HV:</a:t>
          </a:r>
        </a:p>
        <a:p>
          <a:r>
            <a:rPr lang="en-GB" dirty="0" err="1" smtClean="0"/>
            <a:t>Shrikant</a:t>
          </a:r>
          <a:r>
            <a:rPr lang="en-GB" dirty="0" smtClean="0"/>
            <a:t> Joshi </a:t>
          </a:r>
          <a:endParaRPr lang="en-GB" dirty="0"/>
        </a:p>
      </dgm:t>
    </dgm:pt>
    <dgm:pt modelId="{E9EEC577-DD4F-4D4C-A7FC-01A02BE38CDF}" type="parTrans" cxnId="{D7D89867-31B8-FC46-96EA-767FE976AF9F}">
      <dgm:prSet/>
      <dgm:spPr/>
      <dgm:t>
        <a:bodyPr/>
        <a:lstStyle/>
        <a:p>
          <a:endParaRPr lang="en-GB"/>
        </a:p>
      </dgm:t>
    </dgm:pt>
    <dgm:pt modelId="{35E2869F-0BF4-2945-83E8-CCD8184D9E1A}" type="sibTrans" cxnId="{D7D89867-31B8-FC46-96EA-767FE976AF9F}">
      <dgm:prSet/>
      <dgm:spPr/>
      <dgm:t>
        <a:bodyPr/>
        <a:lstStyle/>
        <a:p>
          <a:endParaRPr lang="en-GB"/>
        </a:p>
      </dgm:t>
    </dgm:pt>
    <dgm:pt modelId="{AB1D20D9-1AAD-AB42-BF94-B7258337881B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dirty="0" smtClean="0"/>
            <a:t>Produce </a:t>
          </a:r>
          <a:r>
            <a:rPr lang="en-GB" dirty="0" smtClean="0"/>
            <a:t>Samples</a:t>
          </a:r>
          <a:endParaRPr lang="en-GB" dirty="0" smtClean="0"/>
        </a:p>
        <a:p>
          <a:r>
            <a:rPr lang="en-GB" dirty="0" smtClean="0"/>
            <a:t>Develop </a:t>
          </a:r>
          <a:r>
            <a:rPr lang="en-GB" dirty="0" smtClean="0"/>
            <a:t>Industrial Process</a:t>
          </a:r>
          <a:endParaRPr lang="en-GB" dirty="0"/>
        </a:p>
      </dgm:t>
    </dgm:pt>
    <dgm:pt modelId="{0CCE9962-AD66-A445-B2C1-7260D9C99BD6}" type="parTrans" cxnId="{3C68AADE-580D-E34E-B0EC-EE061371ECC1}">
      <dgm:prSet/>
      <dgm:spPr/>
      <dgm:t>
        <a:bodyPr/>
        <a:lstStyle/>
        <a:p>
          <a:endParaRPr lang="en-GB"/>
        </a:p>
      </dgm:t>
    </dgm:pt>
    <dgm:pt modelId="{1DF2F75A-FBE1-BE47-981C-E82ADB2BEF1F}" type="sibTrans" cxnId="{3C68AADE-580D-E34E-B0EC-EE061371ECC1}">
      <dgm:prSet/>
      <dgm:spPr/>
      <dgm:t>
        <a:bodyPr/>
        <a:lstStyle/>
        <a:p>
          <a:endParaRPr lang="en-GB"/>
        </a:p>
      </dgm:t>
    </dgm:pt>
    <dgm:pt modelId="{494FF938-A812-0F49-8985-2D0488CDC20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800" dirty="0" smtClean="0"/>
            <a:t>Coating of the Target, PBW, </a:t>
          </a:r>
          <a:r>
            <a:rPr lang="en-GB" sz="1800" dirty="0" err="1" smtClean="0"/>
            <a:t>DumpL</a:t>
          </a:r>
          <a:endParaRPr lang="en-GB" sz="1800" dirty="0"/>
        </a:p>
      </dgm:t>
    </dgm:pt>
    <dgm:pt modelId="{B21C2262-EA93-7B43-B2A7-8C031937BEAC}" type="parTrans" cxnId="{C04A9337-2D42-7742-91F1-413F80D16ADF}">
      <dgm:prSet/>
      <dgm:spPr/>
      <dgm:t>
        <a:bodyPr/>
        <a:lstStyle/>
        <a:p>
          <a:endParaRPr lang="en-GB"/>
        </a:p>
      </dgm:t>
    </dgm:pt>
    <dgm:pt modelId="{0B027B0C-6DAC-6F41-97ED-130BEAEBF809}" type="sibTrans" cxnId="{C04A9337-2D42-7742-91F1-413F80D16ADF}">
      <dgm:prSet/>
      <dgm:spPr/>
      <dgm:t>
        <a:bodyPr/>
        <a:lstStyle/>
        <a:p>
          <a:endParaRPr lang="en-GB"/>
        </a:p>
      </dgm:t>
    </dgm:pt>
    <dgm:pt modelId="{5A4A6596-8474-454F-B598-F618C7D27D37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800" dirty="0" smtClean="0"/>
            <a:t>Imaging System</a:t>
          </a:r>
        </a:p>
      </dgm:t>
    </dgm:pt>
    <dgm:pt modelId="{1479ACDC-688A-0043-B3F5-BEF5F564FD95}" type="parTrans" cxnId="{9AFEA910-EF35-A543-B206-AE3EC37EC4A3}">
      <dgm:prSet/>
      <dgm:spPr/>
      <dgm:t>
        <a:bodyPr/>
        <a:lstStyle/>
        <a:p>
          <a:endParaRPr lang="en-GB"/>
        </a:p>
      </dgm:t>
    </dgm:pt>
    <dgm:pt modelId="{434120F8-318C-E14B-B655-494EA76A385E}" type="sibTrans" cxnId="{9AFEA910-EF35-A543-B206-AE3EC37EC4A3}">
      <dgm:prSet/>
      <dgm:spPr/>
      <dgm:t>
        <a:bodyPr/>
        <a:lstStyle/>
        <a:p>
          <a:endParaRPr lang="en-GB"/>
        </a:p>
      </dgm:t>
    </dgm:pt>
    <dgm:pt modelId="{59D1CF76-46E7-D54F-B68A-2362466C4506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800" dirty="0" smtClean="0"/>
            <a:t>Design</a:t>
          </a:r>
        </a:p>
      </dgm:t>
    </dgm:pt>
    <dgm:pt modelId="{08D19114-8E8D-B94E-82D1-F59154AD437C}" type="parTrans" cxnId="{CC0E1418-8AB3-844F-BE87-8876CFB52673}">
      <dgm:prSet/>
      <dgm:spPr/>
      <dgm:t>
        <a:bodyPr/>
        <a:lstStyle/>
        <a:p>
          <a:endParaRPr lang="en-GB"/>
        </a:p>
      </dgm:t>
    </dgm:pt>
    <dgm:pt modelId="{2ECB6ED4-1085-B747-9510-1702599467F1}" type="sibTrans" cxnId="{CC0E1418-8AB3-844F-BE87-8876CFB52673}">
      <dgm:prSet/>
      <dgm:spPr/>
      <dgm:t>
        <a:bodyPr/>
        <a:lstStyle/>
        <a:p>
          <a:endParaRPr lang="en-GB"/>
        </a:p>
      </dgm:t>
    </dgm:pt>
    <dgm:pt modelId="{8EFD1C9C-9350-1A47-974B-23EA0CE8F87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800" dirty="0" smtClean="0"/>
            <a:t>Production</a:t>
          </a:r>
        </a:p>
      </dgm:t>
    </dgm:pt>
    <dgm:pt modelId="{C534A100-0BF2-F745-A1E5-6344834AAFA7}" type="parTrans" cxnId="{C9878AC5-74D7-B546-8BE3-E44C9AD48D85}">
      <dgm:prSet/>
      <dgm:spPr/>
      <dgm:t>
        <a:bodyPr/>
        <a:lstStyle/>
        <a:p>
          <a:endParaRPr lang="en-GB"/>
        </a:p>
      </dgm:t>
    </dgm:pt>
    <dgm:pt modelId="{C018D5C6-A650-7549-91ED-BDFAED63E889}" type="sibTrans" cxnId="{C9878AC5-74D7-B546-8BE3-E44C9AD48D85}">
      <dgm:prSet/>
      <dgm:spPr/>
      <dgm:t>
        <a:bodyPr/>
        <a:lstStyle/>
        <a:p>
          <a:endParaRPr lang="en-GB"/>
        </a:p>
      </dgm:t>
    </dgm:pt>
    <dgm:pt modelId="{B1CBB9AC-306E-2B47-8D7F-EDA0CCB531CF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800" dirty="0" smtClean="0"/>
            <a:t>Luminescent Material Coating Development</a:t>
          </a:r>
        </a:p>
      </dgm:t>
    </dgm:pt>
    <dgm:pt modelId="{78E2F7FA-BD12-9842-ACE4-E46FC626E555}" type="parTrans" cxnId="{B69C2AEF-9C9F-9C49-ACB0-59EBC90B8C37}">
      <dgm:prSet/>
      <dgm:spPr/>
      <dgm:t>
        <a:bodyPr/>
        <a:lstStyle/>
        <a:p>
          <a:endParaRPr lang="en-GB"/>
        </a:p>
      </dgm:t>
    </dgm:pt>
    <dgm:pt modelId="{6E3B2389-F839-4C42-967C-1A4AC02E58EF}" type="sibTrans" cxnId="{B69C2AEF-9C9F-9C49-ACB0-59EBC90B8C37}">
      <dgm:prSet/>
      <dgm:spPr/>
      <dgm:t>
        <a:bodyPr/>
        <a:lstStyle/>
        <a:p>
          <a:endParaRPr lang="en-GB"/>
        </a:p>
      </dgm:t>
    </dgm:pt>
    <dgm:pt modelId="{75C57496-1D1B-3849-B7CF-08F5CA70C54C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800" dirty="0" smtClean="0"/>
            <a:t>Qualify Material</a:t>
          </a:r>
        </a:p>
      </dgm:t>
    </dgm:pt>
    <dgm:pt modelId="{FC57E04A-B83B-504B-9D61-F089B5B7EBCC}" type="parTrans" cxnId="{BFFA1C42-2AAE-EE4B-93DF-C56C4DDA09EE}">
      <dgm:prSet/>
      <dgm:spPr/>
      <dgm:t>
        <a:bodyPr/>
        <a:lstStyle/>
        <a:p>
          <a:endParaRPr lang="en-GB"/>
        </a:p>
      </dgm:t>
    </dgm:pt>
    <dgm:pt modelId="{61F0F8D5-182C-7E4D-831C-0130E9C567EC}" type="sibTrans" cxnId="{BFFA1C42-2AAE-EE4B-93DF-C56C4DDA09EE}">
      <dgm:prSet/>
      <dgm:spPr/>
      <dgm:t>
        <a:bodyPr/>
        <a:lstStyle/>
        <a:p>
          <a:endParaRPr lang="en-GB"/>
        </a:p>
      </dgm:t>
    </dgm:pt>
    <dgm:pt modelId="{1E9495BF-6FD6-144C-9D01-D70694ADA642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800" dirty="0" smtClean="0"/>
            <a:t>Industrial Coating Process</a:t>
          </a:r>
        </a:p>
      </dgm:t>
    </dgm:pt>
    <dgm:pt modelId="{CFF32113-7742-7443-A498-3E81769E2824}" type="parTrans" cxnId="{B81F8891-75A2-5F4E-9201-6C21CA97A7EA}">
      <dgm:prSet/>
      <dgm:spPr/>
      <dgm:t>
        <a:bodyPr/>
        <a:lstStyle/>
        <a:p>
          <a:endParaRPr lang="en-GB"/>
        </a:p>
      </dgm:t>
    </dgm:pt>
    <dgm:pt modelId="{213BC8C5-76F3-254E-B2BE-0B6336FF2427}" type="sibTrans" cxnId="{B81F8891-75A2-5F4E-9201-6C21CA97A7EA}">
      <dgm:prSet/>
      <dgm:spPr/>
      <dgm:t>
        <a:bodyPr/>
        <a:lstStyle/>
        <a:p>
          <a:endParaRPr lang="en-GB"/>
        </a:p>
      </dgm:t>
    </dgm:pt>
    <dgm:pt modelId="{65622607-1D3B-234B-BF0E-22B61FBA4A97}" type="pres">
      <dgm:prSet presAssocID="{098FA024-9A77-034A-B009-BC7F56D0074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3B8E89B5-72C5-5F40-AA95-087371AF8692}" type="pres">
      <dgm:prSet presAssocID="{7BCC47F6-A2F4-9C45-AC58-B38E395D9D8E}" presName="vertOne" presStyleCnt="0"/>
      <dgm:spPr/>
    </dgm:pt>
    <dgm:pt modelId="{C654482E-DD2B-F942-9972-906C33CDB000}" type="pres">
      <dgm:prSet presAssocID="{7BCC47F6-A2F4-9C45-AC58-B38E395D9D8E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B489EF3-544F-214F-A548-D817973E07F3}" type="pres">
      <dgm:prSet presAssocID="{7BCC47F6-A2F4-9C45-AC58-B38E395D9D8E}" presName="parTransOne" presStyleCnt="0"/>
      <dgm:spPr/>
    </dgm:pt>
    <dgm:pt modelId="{5867620D-0B72-824D-95AB-BEB5B20C7520}" type="pres">
      <dgm:prSet presAssocID="{7BCC47F6-A2F4-9C45-AC58-B38E395D9D8E}" presName="horzOne" presStyleCnt="0"/>
      <dgm:spPr/>
    </dgm:pt>
    <dgm:pt modelId="{F1B86548-617F-BD46-9F92-9C5B1A6A19CE}" type="pres">
      <dgm:prSet presAssocID="{5A4A6596-8474-454F-B598-F618C7D27D37}" presName="vertTwo" presStyleCnt="0"/>
      <dgm:spPr/>
    </dgm:pt>
    <dgm:pt modelId="{C44DD122-221C-7049-A3D8-47996B9747E8}" type="pres">
      <dgm:prSet presAssocID="{5A4A6596-8474-454F-B598-F618C7D27D37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2B11948-232D-6346-AF40-F767BFC9560A}" type="pres">
      <dgm:prSet presAssocID="{5A4A6596-8474-454F-B598-F618C7D27D37}" presName="parTransTwo" presStyleCnt="0"/>
      <dgm:spPr/>
    </dgm:pt>
    <dgm:pt modelId="{6BBFD38D-AB68-5C43-BEEE-05EA569EA6F7}" type="pres">
      <dgm:prSet presAssocID="{5A4A6596-8474-454F-B598-F618C7D27D37}" presName="horzTwo" presStyleCnt="0"/>
      <dgm:spPr/>
    </dgm:pt>
    <dgm:pt modelId="{637CC91D-CAFA-354F-943D-307B073F70F1}" type="pres">
      <dgm:prSet presAssocID="{59D1CF76-46E7-D54F-B68A-2362466C4506}" presName="vertThree" presStyleCnt="0"/>
      <dgm:spPr/>
    </dgm:pt>
    <dgm:pt modelId="{09B6C682-BD4B-7F4A-BBE4-8835997CA78E}" type="pres">
      <dgm:prSet presAssocID="{59D1CF76-46E7-D54F-B68A-2362466C4506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B51F26D-9CC4-9D49-85A7-126A3BE6C886}" type="pres">
      <dgm:prSet presAssocID="{59D1CF76-46E7-D54F-B68A-2362466C4506}" presName="horzThree" presStyleCnt="0"/>
      <dgm:spPr/>
    </dgm:pt>
    <dgm:pt modelId="{27198AE5-6CC8-2D41-9689-E6EFB15A62A6}" type="pres">
      <dgm:prSet presAssocID="{2ECB6ED4-1085-B747-9510-1702599467F1}" presName="sibSpaceThree" presStyleCnt="0"/>
      <dgm:spPr/>
    </dgm:pt>
    <dgm:pt modelId="{54025D10-5331-E94B-8F0F-AABCEC44865C}" type="pres">
      <dgm:prSet presAssocID="{8EFD1C9C-9350-1A47-974B-23EA0CE8F87B}" presName="vertThree" presStyleCnt="0"/>
      <dgm:spPr/>
    </dgm:pt>
    <dgm:pt modelId="{28C9F837-7F19-2C47-99B5-E5F93C34D914}" type="pres">
      <dgm:prSet presAssocID="{8EFD1C9C-9350-1A47-974B-23EA0CE8F87B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28AB42A-1074-5846-98E9-034D2132D48B}" type="pres">
      <dgm:prSet presAssocID="{8EFD1C9C-9350-1A47-974B-23EA0CE8F87B}" presName="horzThree" presStyleCnt="0"/>
      <dgm:spPr/>
    </dgm:pt>
    <dgm:pt modelId="{DE83B569-DAEE-E44F-B22F-D283558790EC}" type="pres">
      <dgm:prSet presAssocID="{DCA77785-9C52-654F-AE70-4B15DA04E5CB}" presName="sibSpaceOne" presStyleCnt="0"/>
      <dgm:spPr/>
    </dgm:pt>
    <dgm:pt modelId="{EE8CC5D9-CD52-E645-9BB1-235AD352752F}" type="pres">
      <dgm:prSet presAssocID="{73DA7108-FC34-964E-8FC9-089E2B1DBDA3}" presName="vertOne" presStyleCnt="0"/>
      <dgm:spPr/>
    </dgm:pt>
    <dgm:pt modelId="{A215F8B1-B069-7E4C-ADA3-202AD7A0272E}" type="pres">
      <dgm:prSet presAssocID="{73DA7108-FC34-964E-8FC9-089E2B1DBDA3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A4A1BD6-E978-6D41-8752-72E6F079B685}" type="pres">
      <dgm:prSet presAssocID="{73DA7108-FC34-964E-8FC9-089E2B1DBDA3}" presName="parTransOne" presStyleCnt="0"/>
      <dgm:spPr/>
    </dgm:pt>
    <dgm:pt modelId="{EB5BE753-238A-B343-9A1E-DEC989083153}" type="pres">
      <dgm:prSet presAssocID="{73DA7108-FC34-964E-8FC9-089E2B1DBDA3}" presName="horzOne" presStyleCnt="0"/>
      <dgm:spPr/>
    </dgm:pt>
    <dgm:pt modelId="{7D57D700-C5DD-DF44-9431-D5AF2834EF78}" type="pres">
      <dgm:prSet presAssocID="{A5FA9249-BBD8-0748-B4BA-A0E8632B1541}" presName="vertTwo" presStyleCnt="0"/>
      <dgm:spPr/>
    </dgm:pt>
    <dgm:pt modelId="{75FEE17A-97DE-6F40-9FBE-F4BB786061BE}" type="pres">
      <dgm:prSet presAssocID="{A5FA9249-BBD8-0748-B4BA-A0E8632B1541}" presName="txTwo" presStyleLbl="node2" presStyleIdx="1" presStyleCnt="4" custScaleX="171113" custLinFactNeighborX="795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C99D244-055D-2E49-BA85-431B14641BAA}" type="pres">
      <dgm:prSet presAssocID="{A5FA9249-BBD8-0748-B4BA-A0E8632B1541}" presName="horzTwo" presStyleCnt="0"/>
      <dgm:spPr/>
    </dgm:pt>
    <dgm:pt modelId="{2D4994EA-4C79-D44B-B74D-6F6C79D5D3A7}" type="pres">
      <dgm:prSet presAssocID="{F4F58122-5ABA-2E4F-8486-591E133D4016}" presName="sibSpaceTwo" presStyleCnt="0"/>
      <dgm:spPr/>
    </dgm:pt>
    <dgm:pt modelId="{D2AC13DE-C79A-6740-8C5C-1C969581257C}" type="pres">
      <dgm:prSet presAssocID="{B1CBB9AC-306E-2B47-8D7F-EDA0CCB531CF}" presName="vertTwo" presStyleCnt="0"/>
      <dgm:spPr/>
    </dgm:pt>
    <dgm:pt modelId="{2718C050-102B-0C46-9F51-F4F66C0F79BB}" type="pres">
      <dgm:prSet presAssocID="{B1CBB9AC-306E-2B47-8D7F-EDA0CCB531CF}" presName="txTwo" presStyleLbl="node2" presStyleIdx="2" presStyleCnt="4" custScaleX="74436" custLinFactNeighborX="-1834" custLinFactNeighborY="2385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C21415C-203B-C74F-BF74-A40229723EFD}" type="pres">
      <dgm:prSet presAssocID="{B1CBB9AC-306E-2B47-8D7F-EDA0CCB531CF}" presName="parTransTwo" presStyleCnt="0"/>
      <dgm:spPr/>
    </dgm:pt>
    <dgm:pt modelId="{6C12D09D-FD46-6045-878C-3C8BF1A6BB79}" type="pres">
      <dgm:prSet presAssocID="{B1CBB9AC-306E-2B47-8D7F-EDA0CCB531CF}" presName="horzTwo" presStyleCnt="0"/>
      <dgm:spPr/>
    </dgm:pt>
    <dgm:pt modelId="{AAF4090A-031C-FA47-A586-AE7822AD9159}" type="pres">
      <dgm:prSet presAssocID="{75C57496-1D1B-3849-B7CF-08F5CA70C54C}" presName="vertThree" presStyleCnt="0"/>
      <dgm:spPr/>
    </dgm:pt>
    <dgm:pt modelId="{2C8B6486-E5D6-174D-A5B5-D1A2BBC3BDC7}" type="pres">
      <dgm:prSet presAssocID="{75C57496-1D1B-3849-B7CF-08F5CA70C54C}" presName="txThree" presStyleLbl="node3" presStyleIdx="2" presStyleCnt="5" custLinFactNeighborX="-616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549F778-D2C4-CD41-8275-9DD3D179ECD4}" type="pres">
      <dgm:prSet presAssocID="{75C57496-1D1B-3849-B7CF-08F5CA70C54C}" presName="horzThree" presStyleCnt="0"/>
      <dgm:spPr/>
    </dgm:pt>
    <dgm:pt modelId="{B15BCB97-D8A6-A046-A79B-98A963115908}" type="pres">
      <dgm:prSet presAssocID="{61F0F8D5-182C-7E4D-831C-0130E9C567EC}" presName="sibSpaceThree" presStyleCnt="0"/>
      <dgm:spPr/>
    </dgm:pt>
    <dgm:pt modelId="{5924AFEC-D9EC-8247-8FBC-214C7246E3C7}" type="pres">
      <dgm:prSet presAssocID="{1E9495BF-6FD6-144C-9D01-D70694ADA642}" presName="vertThree" presStyleCnt="0"/>
      <dgm:spPr/>
    </dgm:pt>
    <dgm:pt modelId="{986A7617-FBD4-1140-83C3-675B25FCCE28}" type="pres">
      <dgm:prSet presAssocID="{1E9495BF-6FD6-144C-9D01-D70694ADA642}" presName="txThree" presStyleLbl="node3" presStyleIdx="3" presStyleCnt="5" custLinFactNeighborX="-616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439D459-9395-624D-9863-D29570D1B891}" type="pres">
      <dgm:prSet presAssocID="{1E9495BF-6FD6-144C-9D01-D70694ADA642}" presName="horzThree" presStyleCnt="0"/>
      <dgm:spPr/>
    </dgm:pt>
    <dgm:pt modelId="{77682DAD-4E30-6E4E-BA21-80BF77835F7A}" type="pres">
      <dgm:prSet presAssocID="{61B4A7F6-9500-974A-892F-A35830AF479A}" presName="sibSpaceOne" presStyleCnt="0"/>
      <dgm:spPr/>
    </dgm:pt>
    <dgm:pt modelId="{6F81142C-097B-A44B-99B1-5B1A86E8136E}" type="pres">
      <dgm:prSet presAssocID="{AF5A8792-FEBD-1945-B21C-07EBAFDF3894}" presName="vertOne" presStyleCnt="0"/>
      <dgm:spPr/>
    </dgm:pt>
    <dgm:pt modelId="{6CA80625-A46B-8745-97C6-4E95FED9AF57}" type="pres">
      <dgm:prSet presAssocID="{AF5A8792-FEBD-1945-B21C-07EBAFDF3894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E63E3C3-92D0-AE49-9B11-986F693D2598}" type="pres">
      <dgm:prSet presAssocID="{AF5A8792-FEBD-1945-B21C-07EBAFDF3894}" presName="parTransOne" presStyleCnt="0"/>
      <dgm:spPr/>
    </dgm:pt>
    <dgm:pt modelId="{60B9F377-8E46-EC46-B70B-74C27E37A1BE}" type="pres">
      <dgm:prSet presAssocID="{AF5A8792-FEBD-1945-B21C-07EBAFDF3894}" presName="horzOne" presStyleCnt="0"/>
      <dgm:spPr/>
    </dgm:pt>
    <dgm:pt modelId="{C770358D-4E4F-F54A-A851-4FFF410A92FE}" type="pres">
      <dgm:prSet presAssocID="{AB1D20D9-1AAD-AB42-BF94-B7258337881B}" presName="vertTwo" presStyleCnt="0"/>
      <dgm:spPr/>
    </dgm:pt>
    <dgm:pt modelId="{DDA1D9D1-B2A4-C247-B0C6-50157BB114E4}" type="pres">
      <dgm:prSet presAssocID="{AB1D20D9-1AAD-AB42-BF94-B7258337881B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DB6D0A8-76B2-3949-A3E8-D9C8A1E47CD4}" type="pres">
      <dgm:prSet presAssocID="{AB1D20D9-1AAD-AB42-BF94-B7258337881B}" presName="parTransTwo" presStyleCnt="0"/>
      <dgm:spPr/>
    </dgm:pt>
    <dgm:pt modelId="{410FB085-8539-EB43-80AE-92FA768B1CEA}" type="pres">
      <dgm:prSet presAssocID="{AB1D20D9-1AAD-AB42-BF94-B7258337881B}" presName="horzTwo" presStyleCnt="0"/>
      <dgm:spPr/>
    </dgm:pt>
    <dgm:pt modelId="{6E189C9E-624A-9C4D-8323-CC0D62FEDECC}" type="pres">
      <dgm:prSet presAssocID="{494FF938-A812-0F49-8985-2D0488CDC20A}" presName="vertThree" presStyleCnt="0"/>
      <dgm:spPr/>
    </dgm:pt>
    <dgm:pt modelId="{A4D4FFCF-8906-EA4C-B6A0-99C58C3593D0}" type="pres">
      <dgm:prSet presAssocID="{494FF938-A812-0F49-8985-2D0488CDC20A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EB05A9F-A0C0-2F47-8D15-C504CAEF8523}" type="pres">
      <dgm:prSet presAssocID="{494FF938-A812-0F49-8985-2D0488CDC20A}" presName="horzThree" presStyleCnt="0"/>
      <dgm:spPr/>
    </dgm:pt>
  </dgm:ptLst>
  <dgm:cxnLst>
    <dgm:cxn modelId="{F1626040-A527-964E-9622-61D2CE47347F}" type="presOf" srcId="{AB1D20D9-1AAD-AB42-BF94-B7258337881B}" destId="{DDA1D9D1-B2A4-C247-B0C6-50157BB114E4}" srcOrd="0" destOrd="0" presId="urn:microsoft.com/office/officeart/2005/8/layout/hierarchy4"/>
    <dgm:cxn modelId="{D7D89867-31B8-FC46-96EA-767FE976AF9F}" srcId="{098FA024-9A77-034A-B009-BC7F56D00746}" destId="{AF5A8792-FEBD-1945-B21C-07EBAFDF3894}" srcOrd="2" destOrd="0" parTransId="{E9EEC577-DD4F-4D4C-A7FC-01A02BE38CDF}" sibTransId="{35E2869F-0BF4-2945-83E8-CCD8184D9E1A}"/>
    <dgm:cxn modelId="{3C68AADE-580D-E34E-B0EC-EE061371ECC1}" srcId="{AF5A8792-FEBD-1945-B21C-07EBAFDF3894}" destId="{AB1D20D9-1AAD-AB42-BF94-B7258337881B}" srcOrd="0" destOrd="0" parTransId="{0CCE9962-AD66-A445-B2C1-7260D9C99BD6}" sibTransId="{1DF2F75A-FBE1-BE47-981C-E82ADB2BEF1F}"/>
    <dgm:cxn modelId="{BBCA80BB-3B0A-AB44-89CF-8882F01E1432}" type="presOf" srcId="{59D1CF76-46E7-D54F-B68A-2362466C4506}" destId="{09B6C682-BD4B-7F4A-BBE4-8835997CA78E}" srcOrd="0" destOrd="0" presId="urn:microsoft.com/office/officeart/2005/8/layout/hierarchy4"/>
    <dgm:cxn modelId="{C04A9337-2D42-7742-91F1-413F80D16ADF}" srcId="{AB1D20D9-1AAD-AB42-BF94-B7258337881B}" destId="{494FF938-A812-0F49-8985-2D0488CDC20A}" srcOrd="0" destOrd="0" parTransId="{B21C2262-EA93-7B43-B2A7-8C031937BEAC}" sibTransId="{0B027B0C-6DAC-6F41-97ED-130BEAEBF809}"/>
    <dgm:cxn modelId="{A5C1DC19-AC73-3D4E-96A7-E3A4F2A31D57}" type="presOf" srcId="{5A4A6596-8474-454F-B598-F618C7D27D37}" destId="{C44DD122-221C-7049-A3D8-47996B9747E8}" srcOrd="0" destOrd="0" presId="urn:microsoft.com/office/officeart/2005/8/layout/hierarchy4"/>
    <dgm:cxn modelId="{6BC2E1AF-E925-024B-8D4F-2716962CFA2F}" type="presOf" srcId="{7BCC47F6-A2F4-9C45-AC58-B38E395D9D8E}" destId="{C654482E-DD2B-F942-9972-906C33CDB000}" srcOrd="0" destOrd="0" presId="urn:microsoft.com/office/officeart/2005/8/layout/hierarchy4"/>
    <dgm:cxn modelId="{9AFEA910-EF35-A543-B206-AE3EC37EC4A3}" srcId="{7BCC47F6-A2F4-9C45-AC58-B38E395D9D8E}" destId="{5A4A6596-8474-454F-B598-F618C7D27D37}" srcOrd="0" destOrd="0" parTransId="{1479ACDC-688A-0043-B3F5-BEF5F564FD95}" sibTransId="{434120F8-318C-E14B-B655-494EA76A385E}"/>
    <dgm:cxn modelId="{E0D618B8-6E0A-984E-93A2-57F1BC749774}" type="presOf" srcId="{494FF938-A812-0F49-8985-2D0488CDC20A}" destId="{A4D4FFCF-8906-EA4C-B6A0-99C58C3593D0}" srcOrd="0" destOrd="0" presId="urn:microsoft.com/office/officeart/2005/8/layout/hierarchy4"/>
    <dgm:cxn modelId="{C9878AC5-74D7-B546-8BE3-E44C9AD48D85}" srcId="{5A4A6596-8474-454F-B598-F618C7D27D37}" destId="{8EFD1C9C-9350-1A47-974B-23EA0CE8F87B}" srcOrd="1" destOrd="0" parTransId="{C534A100-0BF2-F745-A1E5-6344834AAFA7}" sibTransId="{C018D5C6-A650-7549-91ED-BDFAED63E889}"/>
    <dgm:cxn modelId="{F9161565-E30E-1C47-BD41-07E44619A90E}" type="presOf" srcId="{8EFD1C9C-9350-1A47-974B-23EA0CE8F87B}" destId="{28C9F837-7F19-2C47-99B5-E5F93C34D914}" srcOrd="0" destOrd="0" presId="urn:microsoft.com/office/officeart/2005/8/layout/hierarchy4"/>
    <dgm:cxn modelId="{9A9BEE17-00FC-8D41-B8D2-7CE9B168B01F}" srcId="{73DA7108-FC34-964E-8FC9-089E2B1DBDA3}" destId="{A5FA9249-BBD8-0748-B4BA-A0E8632B1541}" srcOrd="0" destOrd="0" parTransId="{4D4C6D1F-E0F4-DF4B-96AD-F9E77FF97FE9}" sibTransId="{F4F58122-5ABA-2E4F-8486-591E133D4016}"/>
    <dgm:cxn modelId="{56CDD623-8A08-004A-B8FA-C37E4FC98DB1}" type="presOf" srcId="{75C57496-1D1B-3849-B7CF-08F5CA70C54C}" destId="{2C8B6486-E5D6-174D-A5B5-D1A2BBC3BDC7}" srcOrd="0" destOrd="0" presId="urn:microsoft.com/office/officeart/2005/8/layout/hierarchy4"/>
    <dgm:cxn modelId="{6F65A342-9EF9-534A-8EBC-EEF6506B7280}" type="presOf" srcId="{098FA024-9A77-034A-B009-BC7F56D00746}" destId="{65622607-1D3B-234B-BF0E-22B61FBA4A97}" srcOrd="0" destOrd="0" presId="urn:microsoft.com/office/officeart/2005/8/layout/hierarchy4"/>
    <dgm:cxn modelId="{99B12C0F-2953-F040-99C7-84C405090487}" srcId="{098FA024-9A77-034A-B009-BC7F56D00746}" destId="{7BCC47F6-A2F4-9C45-AC58-B38E395D9D8E}" srcOrd="0" destOrd="0" parTransId="{9BCBC38B-8718-874C-9932-2EB5DCA1F4B7}" sibTransId="{DCA77785-9C52-654F-AE70-4B15DA04E5CB}"/>
    <dgm:cxn modelId="{B69C2AEF-9C9F-9C49-ACB0-59EBC90B8C37}" srcId="{73DA7108-FC34-964E-8FC9-089E2B1DBDA3}" destId="{B1CBB9AC-306E-2B47-8D7F-EDA0CCB531CF}" srcOrd="1" destOrd="0" parTransId="{78E2F7FA-BD12-9842-ACE4-E46FC626E555}" sibTransId="{6E3B2389-F839-4C42-967C-1A4AC02E58EF}"/>
    <dgm:cxn modelId="{A2BEB02D-BBC3-7642-97B6-7BB39B29080D}" type="presOf" srcId="{A5FA9249-BBD8-0748-B4BA-A0E8632B1541}" destId="{75FEE17A-97DE-6F40-9FBE-F4BB786061BE}" srcOrd="0" destOrd="0" presId="urn:microsoft.com/office/officeart/2005/8/layout/hierarchy4"/>
    <dgm:cxn modelId="{B81F8891-75A2-5F4E-9201-6C21CA97A7EA}" srcId="{B1CBB9AC-306E-2B47-8D7F-EDA0CCB531CF}" destId="{1E9495BF-6FD6-144C-9D01-D70694ADA642}" srcOrd="1" destOrd="0" parTransId="{CFF32113-7742-7443-A498-3E81769E2824}" sibTransId="{213BC8C5-76F3-254E-B2BE-0B6336FF2427}"/>
    <dgm:cxn modelId="{478DCB78-C7B9-BA4B-9353-7573F9D34875}" type="presOf" srcId="{73DA7108-FC34-964E-8FC9-089E2B1DBDA3}" destId="{A215F8B1-B069-7E4C-ADA3-202AD7A0272E}" srcOrd="0" destOrd="0" presId="urn:microsoft.com/office/officeart/2005/8/layout/hierarchy4"/>
    <dgm:cxn modelId="{0DCFFDF6-19D1-2246-8AF2-199301294B3D}" type="presOf" srcId="{1E9495BF-6FD6-144C-9D01-D70694ADA642}" destId="{986A7617-FBD4-1140-83C3-675B25FCCE28}" srcOrd="0" destOrd="0" presId="urn:microsoft.com/office/officeart/2005/8/layout/hierarchy4"/>
    <dgm:cxn modelId="{EA663BAF-0C2C-5742-A88F-B56549515CAB}" type="presOf" srcId="{B1CBB9AC-306E-2B47-8D7F-EDA0CCB531CF}" destId="{2718C050-102B-0C46-9F51-F4F66C0F79BB}" srcOrd="0" destOrd="0" presId="urn:microsoft.com/office/officeart/2005/8/layout/hierarchy4"/>
    <dgm:cxn modelId="{7B618F53-DD48-7F47-AF02-FDE258970437}" srcId="{098FA024-9A77-034A-B009-BC7F56D00746}" destId="{73DA7108-FC34-964E-8FC9-089E2B1DBDA3}" srcOrd="1" destOrd="0" parTransId="{A819C7D8-5D71-C946-96EE-1B1B0A6D090B}" sibTransId="{61B4A7F6-9500-974A-892F-A35830AF479A}"/>
    <dgm:cxn modelId="{BFFA1C42-2AAE-EE4B-93DF-C56C4DDA09EE}" srcId="{B1CBB9AC-306E-2B47-8D7F-EDA0CCB531CF}" destId="{75C57496-1D1B-3849-B7CF-08F5CA70C54C}" srcOrd="0" destOrd="0" parTransId="{FC57E04A-B83B-504B-9D61-F089B5B7EBCC}" sibTransId="{61F0F8D5-182C-7E4D-831C-0130E9C567EC}"/>
    <dgm:cxn modelId="{5133C1C2-C032-0A4B-BA9B-FE1CB20044DC}" type="presOf" srcId="{AF5A8792-FEBD-1945-B21C-07EBAFDF3894}" destId="{6CA80625-A46B-8745-97C6-4E95FED9AF57}" srcOrd="0" destOrd="0" presId="urn:microsoft.com/office/officeart/2005/8/layout/hierarchy4"/>
    <dgm:cxn modelId="{CC0E1418-8AB3-844F-BE87-8876CFB52673}" srcId="{5A4A6596-8474-454F-B598-F618C7D27D37}" destId="{59D1CF76-46E7-D54F-B68A-2362466C4506}" srcOrd="0" destOrd="0" parTransId="{08D19114-8E8D-B94E-82D1-F59154AD437C}" sibTransId="{2ECB6ED4-1085-B747-9510-1702599467F1}"/>
    <dgm:cxn modelId="{7CBAE8FE-D4F6-0F40-B41E-34DEFA4457E3}" type="presParOf" srcId="{65622607-1D3B-234B-BF0E-22B61FBA4A97}" destId="{3B8E89B5-72C5-5F40-AA95-087371AF8692}" srcOrd="0" destOrd="0" presId="urn:microsoft.com/office/officeart/2005/8/layout/hierarchy4"/>
    <dgm:cxn modelId="{8E44DC21-6878-F144-83D0-20ED3960C926}" type="presParOf" srcId="{3B8E89B5-72C5-5F40-AA95-087371AF8692}" destId="{C654482E-DD2B-F942-9972-906C33CDB000}" srcOrd="0" destOrd="0" presId="urn:microsoft.com/office/officeart/2005/8/layout/hierarchy4"/>
    <dgm:cxn modelId="{2B247E18-AE7F-9B45-B17E-B3DCF5486BE3}" type="presParOf" srcId="{3B8E89B5-72C5-5F40-AA95-087371AF8692}" destId="{1B489EF3-544F-214F-A548-D817973E07F3}" srcOrd="1" destOrd="0" presId="urn:microsoft.com/office/officeart/2005/8/layout/hierarchy4"/>
    <dgm:cxn modelId="{0F11E7E4-452C-3944-853C-29A9C509D9C4}" type="presParOf" srcId="{3B8E89B5-72C5-5F40-AA95-087371AF8692}" destId="{5867620D-0B72-824D-95AB-BEB5B20C7520}" srcOrd="2" destOrd="0" presId="urn:microsoft.com/office/officeart/2005/8/layout/hierarchy4"/>
    <dgm:cxn modelId="{1F178F09-80FB-0842-B34C-F013469F3038}" type="presParOf" srcId="{5867620D-0B72-824D-95AB-BEB5B20C7520}" destId="{F1B86548-617F-BD46-9F92-9C5B1A6A19CE}" srcOrd="0" destOrd="0" presId="urn:microsoft.com/office/officeart/2005/8/layout/hierarchy4"/>
    <dgm:cxn modelId="{B6A69104-C793-8B42-8C7C-28C10FF9A84B}" type="presParOf" srcId="{F1B86548-617F-BD46-9F92-9C5B1A6A19CE}" destId="{C44DD122-221C-7049-A3D8-47996B9747E8}" srcOrd="0" destOrd="0" presId="urn:microsoft.com/office/officeart/2005/8/layout/hierarchy4"/>
    <dgm:cxn modelId="{9148AD2B-A7BD-0B4B-AD18-71FEB1D52A58}" type="presParOf" srcId="{F1B86548-617F-BD46-9F92-9C5B1A6A19CE}" destId="{62B11948-232D-6346-AF40-F767BFC9560A}" srcOrd="1" destOrd="0" presId="urn:microsoft.com/office/officeart/2005/8/layout/hierarchy4"/>
    <dgm:cxn modelId="{6E6B4642-FC72-3D40-ABA2-1CA297E7ED62}" type="presParOf" srcId="{F1B86548-617F-BD46-9F92-9C5B1A6A19CE}" destId="{6BBFD38D-AB68-5C43-BEEE-05EA569EA6F7}" srcOrd="2" destOrd="0" presId="urn:microsoft.com/office/officeart/2005/8/layout/hierarchy4"/>
    <dgm:cxn modelId="{8B1988AF-E831-6A45-949B-27E8ADBF4BB1}" type="presParOf" srcId="{6BBFD38D-AB68-5C43-BEEE-05EA569EA6F7}" destId="{637CC91D-CAFA-354F-943D-307B073F70F1}" srcOrd="0" destOrd="0" presId="urn:microsoft.com/office/officeart/2005/8/layout/hierarchy4"/>
    <dgm:cxn modelId="{E62FEF56-5912-C34E-9888-3E1C10900965}" type="presParOf" srcId="{637CC91D-CAFA-354F-943D-307B073F70F1}" destId="{09B6C682-BD4B-7F4A-BBE4-8835997CA78E}" srcOrd="0" destOrd="0" presId="urn:microsoft.com/office/officeart/2005/8/layout/hierarchy4"/>
    <dgm:cxn modelId="{6FFC13AD-B0D6-D146-ADA6-F0C1271F4FAE}" type="presParOf" srcId="{637CC91D-CAFA-354F-943D-307B073F70F1}" destId="{9B51F26D-9CC4-9D49-85A7-126A3BE6C886}" srcOrd="1" destOrd="0" presId="urn:microsoft.com/office/officeart/2005/8/layout/hierarchy4"/>
    <dgm:cxn modelId="{D993AB20-51B0-9D4E-B0FA-CFEAC5CBCA76}" type="presParOf" srcId="{6BBFD38D-AB68-5C43-BEEE-05EA569EA6F7}" destId="{27198AE5-6CC8-2D41-9689-E6EFB15A62A6}" srcOrd="1" destOrd="0" presId="urn:microsoft.com/office/officeart/2005/8/layout/hierarchy4"/>
    <dgm:cxn modelId="{F2AACDAB-C4F8-8D43-9EC7-F5A1EE607B7C}" type="presParOf" srcId="{6BBFD38D-AB68-5C43-BEEE-05EA569EA6F7}" destId="{54025D10-5331-E94B-8F0F-AABCEC44865C}" srcOrd="2" destOrd="0" presId="urn:microsoft.com/office/officeart/2005/8/layout/hierarchy4"/>
    <dgm:cxn modelId="{29B8241A-3D34-B641-B15A-642EB3535B7E}" type="presParOf" srcId="{54025D10-5331-E94B-8F0F-AABCEC44865C}" destId="{28C9F837-7F19-2C47-99B5-E5F93C34D914}" srcOrd="0" destOrd="0" presId="urn:microsoft.com/office/officeart/2005/8/layout/hierarchy4"/>
    <dgm:cxn modelId="{F98CBB20-34B1-A94C-85FF-057995F33905}" type="presParOf" srcId="{54025D10-5331-E94B-8F0F-AABCEC44865C}" destId="{E28AB42A-1074-5846-98E9-034D2132D48B}" srcOrd="1" destOrd="0" presId="urn:microsoft.com/office/officeart/2005/8/layout/hierarchy4"/>
    <dgm:cxn modelId="{93B37A27-0CF0-D642-99BF-C71503B402F2}" type="presParOf" srcId="{65622607-1D3B-234B-BF0E-22B61FBA4A97}" destId="{DE83B569-DAEE-E44F-B22F-D283558790EC}" srcOrd="1" destOrd="0" presId="urn:microsoft.com/office/officeart/2005/8/layout/hierarchy4"/>
    <dgm:cxn modelId="{6C21DCD1-DBF8-EA4F-A900-8B02B0FE875C}" type="presParOf" srcId="{65622607-1D3B-234B-BF0E-22B61FBA4A97}" destId="{EE8CC5D9-CD52-E645-9BB1-235AD352752F}" srcOrd="2" destOrd="0" presId="urn:microsoft.com/office/officeart/2005/8/layout/hierarchy4"/>
    <dgm:cxn modelId="{17BFD7A3-55FE-D544-9B28-95823068C895}" type="presParOf" srcId="{EE8CC5D9-CD52-E645-9BB1-235AD352752F}" destId="{A215F8B1-B069-7E4C-ADA3-202AD7A0272E}" srcOrd="0" destOrd="0" presId="urn:microsoft.com/office/officeart/2005/8/layout/hierarchy4"/>
    <dgm:cxn modelId="{F214983D-BD02-664B-87A8-9189EB013B05}" type="presParOf" srcId="{EE8CC5D9-CD52-E645-9BB1-235AD352752F}" destId="{BA4A1BD6-E978-6D41-8752-72E6F079B685}" srcOrd="1" destOrd="0" presId="urn:microsoft.com/office/officeart/2005/8/layout/hierarchy4"/>
    <dgm:cxn modelId="{0D5851C1-A479-5648-B1DA-1A76D87F5E03}" type="presParOf" srcId="{EE8CC5D9-CD52-E645-9BB1-235AD352752F}" destId="{EB5BE753-238A-B343-9A1E-DEC989083153}" srcOrd="2" destOrd="0" presId="urn:microsoft.com/office/officeart/2005/8/layout/hierarchy4"/>
    <dgm:cxn modelId="{783A347A-5A50-6941-B607-561234D18D03}" type="presParOf" srcId="{EB5BE753-238A-B343-9A1E-DEC989083153}" destId="{7D57D700-C5DD-DF44-9431-D5AF2834EF78}" srcOrd="0" destOrd="0" presId="urn:microsoft.com/office/officeart/2005/8/layout/hierarchy4"/>
    <dgm:cxn modelId="{11954793-DBE4-3D42-9B17-A3A208B93AA5}" type="presParOf" srcId="{7D57D700-C5DD-DF44-9431-D5AF2834EF78}" destId="{75FEE17A-97DE-6F40-9FBE-F4BB786061BE}" srcOrd="0" destOrd="0" presId="urn:microsoft.com/office/officeart/2005/8/layout/hierarchy4"/>
    <dgm:cxn modelId="{910E2358-9B2D-1E43-ADFE-63C6D6DD0DBE}" type="presParOf" srcId="{7D57D700-C5DD-DF44-9431-D5AF2834EF78}" destId="{4C99D244-055D-2E49-BA85-431B14641BAA}" srcOrd="1" destOrd="0" presId="urn:microsoft.com/office/officeart/2005/8/layout/hierarchy4"/>
    <dgm:cxn modelId="{C71FBD9C-E4A2-944F-A005-31437FC1BA82}" type="presParOf" srcId="{EB5BE753-238A-B343-9A1E-DEC989083153}" destId="{2D4994EA-4C79-D44B-B74D-6F6C79D5D3A7}" srcOrd="1" destOrd="0" presId="urn:microsoft.com/office/officeart/2005/8/layout/hierarchy4"/>
    <dgm:cxn modelId="{0CD7332E-6BB4-E64A-9DBB-51CB68F9EDF6}" type="presParOf" srcId="{EB5BE753-238A-B343-9A1E-DEC989083153}" destId="{D2AC13DE-C79A-6740-8C5C-1C969581257C}" srcOrd="2" destOrd="0" presId="urn:microsoft.com/office/officeart/2005/8/layout/hierarchy4"/>
    <dgm:cxn modelId="{C1FE3879-B1B8-7643-8D1B-B77FEE90C738}" type="presParOf" srcId="{D2AC13DE-C79A-6740-8C5C-1C969581257C}" destId="{2718C050-102B-0C46-9F51-F4F66C0F79BB}" srcOrd="0" destOrd="0" presId="urn:microsoft.com/office/officeart/2005/8/layout/hierarchy4"/>
    <dgm:cxn modelId="{69055BC1-3D3D-B648-BB18-97CA10F7B924}" type="presParOf" srcId="{D2AC13DE-C79A-6740-8C5C-1C969581257C}" destId="{1C21415C-203B-C74F-BF74-A40229723EFD}" srcOrd="1" destOrd="0" presId="urn:microsoft.com/office/officeart/2005/8/layout/hierarchy4"/>
    <dgm:cxn modelId="{5B426A46-2B32-914A-82D1-930F85F57D22}" type="presParOf" srcId="{D2AC13DE-C79A-6740-8C5C-1C969581257C}" destId="{6C12D09D-FD46-6045-878C-3C8BF1A6BB79}" srcOrd="2" destOrd="0" presId="urn:microsoft.com/office/officeart/2005/8/layout/hierarchy4"/>
    <dgm:cxn modelId="{5AEE697E-75DD-EA4C-A12C-3E73335AB2DA}" type="presParOf" srcId="{6C12D09D-FD46-6045-878C-3C8BF1A6BB79}" destId="{AAF4090A-031C-FA47-A586-AE7822AD9159}" srcOrd="0" destOrd="0" presId="urn:microsoft.com/office/officeart/2005/8/layout/hierarchy4"/>
    <dgm:cxn modelId="{4A8F73CF-705C-AD44-B8D4-8FF07BDBA767}" type="presParOf" srcId="{AAF4090A-031C-FA47-A586-AE7822AD9159}" destId="{2C8B6486-E5D6-174D-A5B5-D1A2BBC3BDC7}" srcOrd="0" destOrd="0" presId="urn:microsoft.com/office/officeart/2005/8/layout/hierarchy4"/>
    <dgm:cxn modelId="{8E93865C-5D21-A548-A756-EC8AE3F69119}" type="presParOf" srcId="{AAF4090A-031C-FA47-A586-AE7822AD9159}" destId="{7549F778-D2C4-CD41-8275-9DD3D179ECD4}" srcOrd="1" destOrd="0" presId="urn:microsoft.com/office/officeart/2005/8/layout/hierarchy4"/>
    <dgm:cxn modelId="{505B2335-35C3-B240-984D-2B27827CCB96}" type="presParOf" srcId="{6C12D09D-FD46-6045-878C-3C8BF1A6BB79}" destId="{B15BCB97-D8A6-A046-A79B-98A963115908}" srcOrd="1" destOrd="0" presId="urn:microsoft.com/office/officeart/2005/8/layout/hierarchy4"/>
    <dgm:cxn modelId="{1112E80C-3CBD-FA44-AC91-7B3168A9DD3C}" type="presParOf" srcId="{6C12D09D-FD46-6045-878C-3C8BF1A6BB79}" destId="{5924AFEC-D9EC-8247-8FBC-214C7246E3C7}" srcOrd="2" destOrd="0" presId="urn:microsoft.com/office/officeart/2005/8/layout/hierarchy4"/>
    <dgm:cxn modelId="{9AB48BEB-6B51-4A42-98F2-2B241B5E499C}" type="presParOf" srcId="{5924AFEC-D9EC-8247-8FBC-214C7246E3C7}" destId="{986A7617-FBD4-1140-83C3-675B25FCCE28}" srcOrd="0" destOrd="0" presId="urn:microsoft.com/office/officeart/2005/8/layout/hierarchy4"/>
    <dgm:cxn modelId="{E14AECE3-2B30-8C46-962D-970760AADF6B}" type="presParOf" srcId="{5924AFEC-D9EC-8247-8FBC-214C7246E3C7}" destId="{F439D459-9395-624D-9863-D29570D1B891}" srcOrd="1" destOrd="0" presId="urn:microsoft.com/office/officeart/2005/8/layout/hierarchy4"/>
    <dgm:cxn modelId="{FEE139F7-D249-0D4B-AF93-4ABCA1FB0CC0}" type="presParOf" srcId="{65622607-1D3B-234B-BF0E-22B61FBA4A97}" destId="{77682DAD-4E30-6E4E-BA21-80BF77835F7A}" srcOrd="3" destOrd="0" presId="urn:microsoft.com/office/officeart/2005/8/layout/hierarchy4"/>
    <dgm:cxn modelId="{D32A203C-E24C-4746-8CD0-9D32339857FA}" type="presParOf" srcId="{65622607-1D3B-234B-BF0E-22B61FBA4A97}" destId="{6F81142C-097B-A44B-99B1-5B1A86E8136E}" srcOrd="4" destOrd="0" presId="urn:microsoft.com/office/officeart/2005/8/layout/hierarchy4"/>
    <dgm:cxn modelId="{F3B40A48-ECBD-5C49-908C-215B3973CE6E}" type="presParOf" srcId="{6F81142C-097B-A44B-99B1-5B1A86E8136E}" destId="{6CA80625-A46B-8745-97C6-4E95FED9AF57}" srcOrd="0" destOrd="0" presId="urn:microsoft.com/office/officeart/2005/8/layout/hierarchy4"/>
    <dgm:cxn modelId="{367D84A3-C836-C643-B212-3D02BBB99B80}" type="presParOf" srcId="{6F81142C-097B-A44B-99B1-5B1A86E8136E}" destId="{8E63E3C3-92D0-AE49-9B11-986F693D2598}" srcOrd="1" destOrd="0" presId="urn:microsoft.com/office/officeart/2005/8/layout/hierarchy4"/>
    <dgm:cxn modelId="{FB60DEE2-CEA7-E843-BAC6-836F0A3C0A01}" type="presParOf" srcId="{6F81142C-097B-A44B-99B1-5B1A86E8136E}" destId="{60B9F377-8E46-EC46-B70B-74C27E37A1BE}" srcOrd="2" destOrd="0" presId="urn:microsoft.com/office/officeart/2005/8/layout/hierarchy4"/>
    <dgm:cxn modelId="{8C89C73F-F9D1-5141-A87A-6D666259B7B0}" type="presParOf" srcId="{60B9F377-8E46-EC46-B70B-74C27E37A1BE}" destId="{C770358D-4E4F-F54A-A851-4FFF410A92FE}" srcOrd="0" destOrd="0" presId="urn:microsoft.com/office/officeart/2005/8/layout/hierarchy4"/>
    <dgm:cxn modelId="{71392D25-4092-E344-A37E-0CF1FBB5A30C}" type="presParOf" srcId="{C770358D-4E4F-F54A-A851-4FFF410A92FE}" destId="{DDA1D9D1-B2A4-C247-B0C6-50157BB114E4}" srcOrd="0" destOrd="0" presId="urn:microsoft.com/office/officeart/2005/8/layout/hierarchy4"/>
    <dgm:cxn modelId="{DD02DE3F-6708-9943-AC33-5E0C105F8E06}" type="presParOf" srcId="{C770358D-4E4F-F54A-A851-4FFF410A92FE}" destId="{BDB6D0A8-76B2-3949-A3E8-D9C8A1E47CD4}" srcOrd="1" destOrd="0" presId="urn:microsoft.com/office/officeart/2005/8/layout/hierarchy4"/>
    <dgm:cxn modelId="{932A3B39-2237-F446-A567-640272015EAD}" type="presParOf" srcId="{C770358D-4E4F-F54A-A851-4FFF410A92FE}" destId="{410FB085-8539-EB43-80AE-92FA768B1CEA}" srcOrd="2" destOrd="0" presId="urn:microsoft.com/office/officeart/2005/8/layout/hierarchy4"/>
    <dgm:cxn modelId="{B9BB7291-F61C-EF4F-8465-6CF3A00A5A72}" type="presParOf" srcId="{410FB085-8539-EB43-80AE-92FA768B1CEA}" destId="{6E189C9E-624A-9C4D-8323-CC0D62FEDECC}" srcOrd="0" destOrd="0" presId="urn:microsoft.com/office/officeart/2005/8/layout/hierarchy4"/>
    <dgm:cxn modelId="{A319E196-7367-7940-8807-3DEE799E9E48}" type="presParOf" srcId="{6E189C9E-624A-9C4D-8323-CC0D62FEDECC}" destId="{A4D4FFCF-8906-EA4C-B6A0-99C58C3593D0}" srcOrd="0" destOrd="0" presId="urn:microsoft.com/office/officeart/2005/8/layout/hierarchy4"/>
    <dgm:cxn modelId="{2687278C-F378-3742-BCDD-307B64DCA055}" type="presParOf" srcId="{6E189C9E-624A-9C4D-8323-CC0D62FEDECC}" destId="{3EB05A9F-A0C0-2F47-8D15-C504CAEF85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E9C12-F5E7-9341-8387-0F81267FEBB1}">
      <dsp:nvSpPr>
        <dsp:cNvPr id="0" name=""/>
        <dsp:cNvSpPr/>
      </dsp:nvSpPr>
      <dsp:spPr>
        <a:xfrm>
          <a:off x="3971110" y="2001239"/>
          <a:ext cx="1999348" cy="753273"/>
        </a:xfrm>
        <a:prstGeom prst="roundRect">
          <a:avLst/>
        </a:prstGeom>
        <a:solidFill>
          <a:srgbClr val="3DB7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ESS BI</a:t>
          </a:r>
          <a:r>
            <a:rPr lang="en-GB" sz="1600" kern="1200" dirty="0" smtClean="0"/>
            <a:t>: project lead, </a:t>
          </a:r>
          <a:r>
            <a:rPr lang="en-GB" sz="1600" kern="1200" dirty="0" smtClean="0"/>
            <a:t>support in all areas</a:t>
          </a:r>
          <a:endParaRPr lang="en-GB" sz="1600" kern="1200" dirty="0"/>
        </a:p>
      </dsp:txBody>
      <dsp:txXfrm>
        <a:off x="4007882" y="2038011"/>
        <a:ext cx="1925804" cy="679729"/>
      </dsp:txXfrm>
    </dsp:sp>
    <dsp:sp modelId="{A8F9BC28-3D40-C64B-9496-F2415EF05DA9}">
      <dsp:nvSpPr>
        <dsp:cNvPr id="0" name=""/>
        <dsp:cNvSpPr/>
      </dsp:nvSpPr>
      <dsp:spPr>
        <a:xfrm rot="16307700">
          <a:off x="4828281" y="1842020"/>
          <a:ext cx="3185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859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89803-3D05-7841-8EF4-2E280673B8B0}">
      <dsp:nvSpPr>
        <dsp:cNvPr id="0" name=""/>
        <dsp:cNvSpPr/>
      </dsp:nvSpPr>
      <dsp:spPr>
        <a:xfrm>
          <a:off x="3882752" y="195800"/>
          <a:ext cx="2266230" cy="1487001"/>
        </a:xfrm>
        <a:prstGeom prst="roundRect">
          <a:avLst/>
        </a:prstGeom>
        <a:solidFill>
          <a:srgbClr val="3DB7FF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ESS Target Division and NSS: Material scientists</a:t>
          </a:r>
          <a:r>
            <a:rPr lang="en-GB" sz="1600" kern="1200" dirty="0" smtClean="0"/>
            <a:t>: advise, environment and material lifetime calculations, R&amp;D luminescent materials</a:t>
          </a:r>
          <a:endParaRPr lang="en-GB" sz="1600" kern="1200" dirty="0"/>
        </a:p>
      </dsp:txBody>
      <dsp:txXfrm>
        <a:off x="3955341" y="268389"/>
        <a:ext cx="2121052" cy="1341823"/>
      </dsp:txXfrm>
    </dsp:sp>
    <dsp:sp modelId="{B5235B33-77BE-034A-9ED5-F0220BEC351F}">
      <dsp:nvSpPr>
        <dsp:cNvPr id="0" name=""/>
        <dsp:cNvSpPr/>
      </dsp:nvSpPr>
      <dsp:spPr>
        <a:xfrm rot="20294086">
          <a:off x="5887118" y="1860873"/>
          <a:ext cx="7570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709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DD7C-33B5-F54A-B760-69E847D9B1C0}">
      <dsp:nvSpPr>
        <dsp:cNvPr id="0" name=""/>
        <dsp:cNvSpPr/>
      </dsp:nvSpPr>
      <dsp:spPr>
        <a:xfrm>
          <a:off x="6617223" y="375819"/>
          <a:ext cx="2131240" cy="1838439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Oslo University</a:t>
          </a:r>
          <a:r>
            <a:rPr lang="en-GB" sz="1600" kern="1200" dirty="0" smtClean="0"/>
            <a:t>: </a:t>
          </a:r>
          <a:r>
            <a:rPr lang="en-GB" sz="1600" kern="1200" dirty="0" smtClean="0"/>
            <a:t>measurements, </a:t>
          </a:r>
          <a:r>
            <a:rPr lang="en-GB" sz="1600" kern="1200" dirty="0" smtClean="0"/>
            <a:t>XRD, low energy proton beam, photo-luminescence, thermal </a:t>
          </a:r>
          <a:r>
            <a:rPr lang="en-GB" sz="1600" kern="1200" dirty="0" smtClean="0"/>
            <a:t>characterization</a:t>
          </a:r>
          <a:endParaRPr lang="en-GB" sz="1600" kern="1200" dirty="0"/>
        </a:p>
      </dsp:txBody>
      <dsp:txXfrm>
        <a:off x="6706968" y="465564"/>
        <a:ext cx="1951750" cy="1658949"/>
      </dsp:txXfrm>
    </dsp:sp>
    <dsp:sp modelId="{4A7F242D-389B-894E-8158-6588AA0D458C}">
      <dsp:nvSpPr>
        <dsp:cNvPr id="0" name=""/>
        <dsp:cNvSpPr/>
      </dsp:nvSpPr>
      <dsp:spPr>
        <a:xfrm rot="1121216">
          <a:off x="5943251" y="2881354"/>
          <a:ext cx="10322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2227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5EE0D-E888-1E43-81E5-7803FE00F9CA}">
      <dsp:nvSpPr>
        <dsp:cNvPr id="0" name=""/>
        <dsp:cNvSpPr/>
      </dsp:nvSpPr>
      <dsp:spPr>
        <a:xfrm>
          <a:off x="6948271" y="2597322"/>
          <a:ext cx="1738848" cy="1486913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HV</a:t>
          </a:r>
          <a:r>
            <a:rPr lang="en-GB" sz="1600" kern="1200" dirty="0" smtClean="0"/>
            <a:t>: Develop coating process, prepare </a:t>
          </a:r>
          <a:r>
            <a:rPr lang="en-GB" sz="1600" kern="1200" dirty="0" smtClean="0"/>
            <a:t>samples, industrialisation </a:t>
          </a:r>
          <a:r>
            <a:rPr lang="en-GB" sz="1600" kern="1200" dirty="0" smtClean="0"/>
            <a:t>of </a:t>
          </a:r>
          <a:r>
            <a:rPr lang="en-GB" sz="1600" kern="1200" dirty="0" smtClean="0"/>
            <a:t>process</a:t>
          </a:r>
          <a:endParaRPr lang="en-GB" sz="1600" kern="1200" dirty="0"/>
        </a:p>
      </dsp:txBody>
      <dsp:txXfrm>
        <a:off x="7020856" y="2669907"/>
        <a:ext cx="1593678" cy="1341743"/>
      </dsp:txXfrm>
    </dsp:sp>
    <dsp:sp modelId="{D166FB49-29E7-D647-A066-8D54291AD94B}">
      <dsp:nvSpPr>
        <dsp:cNvPr id="0" name=""/>
        <dsp:cNvSpPr/>
      </dsp:nvSpPr>
      <dsp:spPr>
        <a:xfrm rot="3244408">
          <a:off x="4865051" y="3496457"/>
          <a:ext cx="18324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248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CD2E89-5547-8445-97D6-231E02DB99C9}">
      <dsp:nvSpPr>
        <dsp:cNvPr id="0" name=""/>
        <dsp:cNvSpPr/>
      </dsp:nvSpPr>
      <dsp:spPr>
        <a:xfrm>
          <a:off x="5580116" y="4238401"/>
          <a:ext cx="2272904" cy="109766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GSI</a:t>
          </a:r>
          <a:r>
            <a:rPr lang="en-GB" sz="1600" kern="1200" dirty="0" smtClean="0"/>
            <a:t>: heavy ion </a:t>
          </a:r>
          <a:r>
            <a:rPr lang="en-GB" sz="1600" kern="1200" dirty="0" smtClean="0"/>
            <a:t>facility irradiation, expertise in luminescence </a:t>
          </a:r>
          <a:r>
            <a:rPr lang="en-GB" sz="1600" kern="1200" dirty="0" smtClean="0"/>
            <a:t>materials</a:t>
          </a:r>
          <a:endParaRPr lang="en-GB" sz="1600" kern="1200" dirty="0"/>
        </a:p>
      </dsp:txBody>
      <dsp:txXfrm>
        <a:off x="5633699" y="4291984"/>
        <a:ext cx="2165738" cy="990495"/>
      </dsp:txXfrm>
    </dsp:sp>
    <dsp:sp modelId="{8493776A-E534-2040-B6F9-E4AD780E7F6B}">
      <dsp:nvSpPr>
        <dsp:cNvPr id="0" name=""/>
        <dsp:cNvSpPr/>
      </dsp:nvSpPr>
      <dsp:spPr>
        <a:xfrm rot="6874164">
          <a:off x="4196432" y="3141319"/>
          <a:ext cx="8506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0628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4AFC4-AEF2-8C4E-BC78-16B7C820EC9B}">
      <dsp:nvSpPr>
        <dsp:cNvPr id="0" name=""/>
        <dsp:cNvSpPr/>
      </dsp:nvSpPr>
      <dsp:spPr>
        <a:xfrm>
          <a:off x="2783484" y="3528124"/>
          <a:ext cx="2506860" cy="178476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SNS</a:t>
          </a:r>
          <a:r>
            <a:rPr lang="en-GB" sz="1600" kern="1200" dirty="0" smtClean="0"/>
            <a:t>: </a:t>
          </a:r>
          <a:r>
            <a:rPr lang="en-GB" sz="1600" kern="1200" dirty="0" smtClean="0"/>
            <a:t>high </a:t>
          </a:r>
          <a:r>
            <a:rPr lang="en-GB" sz="1600" kern="1200" dirty="0" smtClean="0"/>
            <a:t>power target, share expertise, common </a:t>
          </a:r>
          <a:r>
            <a:rPr lang="en-GB" sz="1600" kern="1200" dirty="0" smtClean="0"/>
            <a:t>interest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Stony </a:t>
          </a:r>
          <a:r>
            <a:rPr lang="en-GB" sz="1600" b="1" kern="1200" dirty="0" smtClean="0"/>
            <a:t>Brook University</a:t>
          </a:r>
          <a:r>
            <a:rPr lang="en-GB" sz="1600" kern="1200" dirty="0" smtClean="0"/>
            <a:t>: coat SNS target, </a:t>
          </a:r>
          <a:r>
            <a:rPr lang="en-GB" sz="1600" kern="1200" dirty="0" smtClean="0"/>
            <a:t>process and material development</a:t>
          </a:r>
          <a:endParaRPr lang="en-GB" sz="1600" kern="1200" dirty="0" smtClean="0"/>
        </a:p>
      </dsp:txBody>
      <dsp:txXfrm>
        <a:off x="2870609" y="3615249"/>
        <a:ext cx="2332610" cy="1610513"/>
      </dsp:txXfrm>
    </dsp:sp>
    <dsp:sp modelId="{2D78D0B9-3CDF-F948-812A-930BF253296A}">
      <dsp:nvSpPr>
        <dsp:cNvPr id="0" name=""/>
        <dsp:cNvSpPr/>
      </dsp:nvSpPr>
      <dsp:spPr>
        <a:xfrm rot="12059678">
          <a:off x="3045465" y="1826348"/>
          <a:ext cx="9762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627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EA9A0-851B-624C-8057-6A032795D490}">
      <dsp:nvSpPr>
        <dsp:cNvPr id="0" name=""/>
        <dsp:cNvSpPr/>
      </dsp:nvSpPr>
      <dsp:spPr>
        <a:xfrm>
          <a:off x="611558" y="663846"/>
          <a:ext cx="2466312" cy="102876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Los Alamos National Lab</a:t>
          </a:r>
          <a:r>
            <a:rPr lang="en-GB" sz="1600" kern="1200" dirty="0" smtClean="0"/>
            <a:t>: Post </a:t>
          </a:r>
          <a:r>
            <a:rPr lang="en-GB" sz="1600" kern="1200" dirty="0" smtClean="0"/>
            <a:t>Irradiation exam, XRD</a:t>
          </a:r>
          <a:r>
            <a:rPr lang="en-GB" sz="1600" kern="1200" dirty="0" smtClean="0"/>
            <a:t>, High energy Proton beam</a:t>
          </a:r>
          <a:endParaRPr lang="en-GB" sz="1600" kern="1200" dirty="0"/>
        </a:p>
      </dsp:txBody>
      <dsp:txXfrm>
        <a:off x="661778" y="714066"/>
        <a:ext cx="2365872" cy="928320"/>
      </dsp:txXfrm>
    </dsp:sp>
    <dsp:sp modelId="{5EFCF4EE-5BAA-1B41-B48B-9C4BBBCE5587}">
      <dsp:nvSpPr>
        <dsp:cNvPr id="0" name=""/>
        <dsp:cNvSpPr/>
      </dsp:nvSpPr>
      <dsp:spPr>
        <a:xfrm rot="10436432">
          <a:off x="3487747" y="2509579"/>
          <a:ext cx="4847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4717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64BF8-1B2B-EF44-9980-26D6E479254D}">
      <dsp:nvSpPr>
        <dsp:cNvPr id="0" name=""/>
        <dsp:cNvSpPr/>
      </dsp:nvSpPr>
      <dsp:spPr>
        <a:xfrm>
          <a:off x="692184" y="2206784"/>
          <a:ext cx="2796917" cy="953658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BNL</a:t>
          </a:r>
          <a:r>
            <a:rPr lang="en-GB" sz="1600" kern="1200" dirty="0" smtClean="0"/>
            <a:t>: </a:t>
          </a:r>
          <a:r>
            <a:rPr lang="en-GB" sz="1600" kern="1200" dirty="0" smtClean="0"/>
            <a:t>BLIP (isotope facility), </a:t>
          </a:r>
          <a:r>
            <a:rPr lang="en-GB" sz="1600" kern="1200" dirty="0" smtClean="0"/>
            <a:t>high energy proton Irradiation test (under RADIATE collaboration)</a:t>
          </a:r>
          <a:endParaRPr lang="en-GB" sz="1600" kern="1200" dirty="0"/>
        </a:p>
      </dsp:txBody>
      <dsp:txXfrm>
        <a:off x="738738" y="2253338"/>
        <a:ext cx="2703809" cy="860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4482E-DD2B-F942-9972-906C33CDB000}">
      <dsp:nvSpPr>
        <dsp:cNvPr id="0" name=""/>
        <dsp:cNvSpPr/>
      </dsp:nvSpPr>
      <dsp:spPr>
        <a:xfrm>
          <a:off x="5803" y="249"/>
          <a:ext cx="2580637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Oslo University: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err="1" smtClean="0"/>
            <a:t>Håvard</a:t>
          </a:r>
          <a:r>
            <a:rPr lang="en-GB" sz="2300" kern="1200" dirty="0" smtClean="0"/>
            <a:t> </a:t>
          </a:r>
          <a:r>
            <a:rPr lang="en-GB" sz="2300" kern="1200" dirty="0" err="1" smtClean="0"/>
            <a:t>Gjersdal</a:t>
          </a:r>
          <a:r>
            <a:rPr lang="en-GB" sz="2300" kern="1200" dirty="0" smtClean="0"/>
            <a:t>, Ole </a:t>
          </a:r>
          <a:r>
            <a:rPr lang="en-GB" sz="2300" kern="1200" dirty="0" err="1" smtClean="0"/>
            <a:t>Rohne</a:t>
          </a:r>
          <a:r>
            <a:rPr lang="en-GB" sz="2300" kern="1200" dirty="0" smtClean="0"/>
            <a:t>, Martin </a:t>
          </a:r>
          <a:r>
            <a:rPr lang="en-GB" sz="2300" kern="1200" dirty="0" err="1" smtClean="0"/>
            <a:t>Jaekel</a:t>
          </a:r>
          <a:r>
            <a:rPr lang="en-GB" sz="2300" kern="1200" dirty="0" smtClean="0"/>
            <a:t>, Erik </a:t>
          </a:r>
          <a:r>
            <a:rPr lang="en-GB" sz="2300" kern="1200" dirty="0" err="1" smtClean="0"/>
            <a:t>Adli</a:t>
          </a:r>
          <a:endParaRPr lang="en-GB" sz="2300" kern="1200" dirty="0"/>
        </a:p>
      </dsp:txBody>
      <dsp:txXfrm>
        <a:off x="55283" y="49729"/>
        <a:ext cx="2481677" cy="1590399"/>
      </dsp:txXfrm>
    </dsp:sp>
    <dsp:sp modelId="{C44DD122-221C-7049-A3D8-47996B9747E8}">
      <dsp:nvSpPr>
        <dsp:cNvPr id="0" name=""/>
        <dsp:cNvSpPr/>
      </dsp:nvSpPr>
      <dsp:spPr>
        <a:xfrm>
          <a:off x="5803" y="1849875"/>
          <a:ext cx="2580637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Imaging System</a:t>
          </a:r>
        </a:p>
      </dsp:txBody>
      <dsp:txXfrm>
        <a:off x="55283" y="1899355"/>
        <a:ext cx="2481677" cy="1590399"/>
      </dsp:txXfrm>
    </dsp:sp>
    <dsp:sp modelId="{09B6C682-BD4B-7F4A-BBE4-8835997CA78E}">
      <dsp:nvSpPr>
        <dsp:cNvPr id="0" name=""/>
        <dsp:cNvSpPr/>
      </dsp:nvSpPr>
      <dsp:spPr>
        <a:xfrm>
          <a:off x="5829" y="3699500"/>
          <a:ext cx="1263779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Design</a:t>
          </a:r>
        </a:p>
      </dsp:txBody>
      <dsp:txXfrm>
        <a:off x="42844" y="3736515"/>
        <a:ext cx="1189749" cy="1615329"/>
      </dsp:txXfrm>
    </dsp:sp>
    <dsp:sp modelId="{28C9F837-7F19-2C47-99B5-E5F93C34D914}">
      <dsp:nvSpPr>
        <dsp:cNvPr id="0" name=""/>
        <dsp:cNvSpPr/>
      </dsp:nvSpPr>
      <dsp:spPr>
        <a:xfrm>
          <a:off x="1322635" y="3699500"/>
          <a:ext cx="1263779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Production</a:t>
          </a:r>
        </a:p>
      </dsp:txBody>
      <dsp:txXfrm>
        <a:off x="1359650" y="3736515"/>
        <a:ext cx="1189749" cy="1615329"/>
      </dsp:txXfrm>
    </dsp:sp>
    <dsp:sp modelId="{A215F8B1-B069-7E4C-ADA3-202AD7A0272E}">
      <dsp:nvSpPr>
        <dsp:cNvPr id="0" name=""/>
        <dsp:cNvSpPr/>
      </dsp:nvSpPr>
      <dsp:spPr>
        <a:xfrm>
          <a:off x="2798548" y="249"/>
          <a:ext cx="4849285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ESS: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Cyrille Thomas, Thomas Shea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Monika </a:t>
          </a:r>
          <a:r>
            <a:rPr lang="en-GB" sz="23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Hartl</a:t>
          </a: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Yong </a:t>
          </a:r>
          <a:r>
            <a:rPr lang="en-GB" sz="23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Joong</a:t>
          </a:r>
          <a:r>
            <a:rPr lang="en-GB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Lee</a:t>
          </a:r>
        </a:p>
      </dsp:txBody>
      <dsp:txXfrm>
        <a:off x="2848028" y="49729"/>
        <a:ext cx="4750325" cy="1590399"/>
      </dsp:txXfrm>
    </dsp:sp>
    <dsp:sp modelId="{75FEE17A-97DE-6F40-9FBE-F4BB786061BE}">
      <dsp:nvSpPr>
        <dsp:cNvPr id="0" name=""/>
        <dsp:cNvSpPr/>
      </dsp:nvSpPr>
      <dsp:spPr>
        <a:xfrm>
          <a:off x="2901338" y="1849875"/>
          <a:ext cx="2160378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Collaboration, Coordination</a:t>
          </a:r>
        </a:p>
      </dsp:txBody>
      <dsp:txXfrm>
        <a:off x="2950818" y="1899355"/>
        <a:ext cx="2061418" cy="1590399"/>
      </dsp:txXfrm>
    </dsp:sp>
    <dsp:sp modelId="{2718C050-102B-0C46-9F51-F4F66C0F79BB}">
      <dsp:nvSpPr>
        <dsp:cNvPr id="0" name=""/>
        <dsp:cNvSpPr/>
      </dsp:nvSpPr>
      <dsp:spPr>
        <a:xfrm>
          <a:off x="5349601" y="1888101"/>
          <a:ext cx="1919047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Luminescent Material Coating Development</a:t>
          </a:r>
        </a:p>
      </dsp:txBody>
      <dsp:txXfrm>
        <a:off x="5399081" y="1937581"/>
        <a:ext cx="1820087" cy="1590399"/>
      </dsp:txXfrm>
    </dsp:sp>
    <dsp:sp modelId="{2C8B6486-E5D6-174D-A5B5-D1A2BBC3BDC7}">
      <dsp:nvSpPr>
        <dsp:cNvPr id="0" name=""/>
        <dsp:cNvSpPr/>
      </dsp:nvSpPr>
      <dsp:spPr>
        <a:xfrm>
          <a:off x="4989575" y="3699500"/>
          <a:ext cx="1262545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Qualify Material</a:t>
          </a:r>
        </a:p>
      </dsp:txBody>
      <dsp:txXfrm>
        <a:off x="5026554" y="3736479"/>
        <a:ext cx="1188587" cy="1615401"/>
      </dsp:txXfrm>
    </dsp:sp>
    <dsp:sp modelId="{986A7617-FBD4-1140-83C3-675B25FCCE28}">
      <dsp:nvSpPr>
        <dsp:cNvPr id="0" name=""/>
        <dsp:cNvSpPr/>
      </dsp:nvSpPr>
      <dsp:spPr>
        <a:xfrm>
          <a:off x="6305148" y="3699500"/>
          <a:ext cx="1262545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Industrial Coating Process</a:t>
          </a:r>
        </a:p>
      </dsp:txBody>
      <dsp:txXfrm>
        <a:off x="6342127" y="3736479"/>
        <a:ext cx="1188587" cy="1615401"/>
      </dsp:txXfrm>
    </dsp:sp>
    <dsp:sp modelId="{6CA80625-A46B-8745-97C6-4E95FED9AF57}">
      <dsp:nvSpPr>
        <dsp:cNvPr id="0" name=""/>
        <dsp:cNvSpPr/>
      </dsp:nvSpPr>
      <dsp:spPr>
        <a:xfrm>
          <a:off x="7859941" y="249"/>
          <a:ext cx="1263779" cy="16893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HV: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err="1" smtClean="0"/>
            <a:t>Shrikant</a:t>
          </a:r>
          <a:r>
            <a:rPr lang="en-GB" sz="2300" kern="1200" dirty="0" smtClean="0"/>
            <a:t> Joshi </a:t>
          </a:r>
          <a:endParaRPr lang="en-GB" sz="2300" kern="1200" dirty="0"/>
        </a:p>
      </dsp:txBody>
      <dsp:txXfrm>
        <a:off x="7896956" y="37264"/>
        <a:ext cx="1189749" cy="1615329"/>
      </dsp:txXfrm>
    </dsp:sp>
    <dsp:sp modelId="{DDA1D9D1-B2A4-C247-B0C6-50157BB114E4}">
      <dsp:nvSpPr>
        <dsp:cNvPr id="0" name=""/>
        <dsp:cNvSpPr/>
      </dsp:nvSpPr>
      <dsp:spPr>
        <a:xfrm>
          <a:off x="7859941" y="1849875"/>
          <a:ext cx="1263779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Produce </a:t>
          </a:r>
          <a:r>
            <a:rPr lang="en-GB" sz="1900" kern="1200" dirty="0" smtClean="0"/>
            <a:t>Samples</a:t>
          </a:r>
          <a:endParaRPr lang="en-GB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Develop </a:t>
          </a:r>
          <a:r>
            <a:rPr lang="en-GB" sz="1900" kern="1200" dirty="0" smtClean="0"/>
            <a:t>Industrial Process</a:t>
          </a:r>
          <a:endParaRPr lang="en-GB" sz="1900" kern="1200" dirty="0"/>
        </a:p>
      </dsp:txBody>
      <dsp:txXfrm>
        <a:off x="7896956" y="1886890"/>
        <a:ext cx="1189749" cy="1615329"/>
      </dsp:txXfrm>
    </dsp:sp>
    <dsp:sp modelId="{A4D4FFCF-8906-EA4C-B6A0-99C58C3593D0}">
      <dsp:nvSpPr>
        <dsp:cNvPr id="0" name=""/>
        <dsp:cNvSpPr/>
      </dsp:nvSpPr>
      <dsp:spPr>
        <a:xfrm>
          <a:off x="7859941" y="3699500"/>
          <a:ext cx="1263779" cy="16893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Coating of the Target, PBW, </a:t>
          </a:r>
          <a:r>
            <a:rPr lang="en-GB" sz="1800" kern="1200" dirty="0" err="1" smtClean="0"/>
            <a:t>DumpL</a:t>
          </a:r>
          <a:endParaRPr lang="en-GB" sz="1800" kern="1200" dirty="0"/>
        </a:p>
      </dsp:txBody>
      <dsp:txXfrm>
        <a:off x="7896956" y="3736515"/>
        <a:ext cx="1189749" cy="1615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2017-04-26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26/04/2017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26/04/2017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26/04/2017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26/04/2017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26/04/2017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Luminescent Materials for 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Proton Beam Imaging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Thomas </a:t>
            </a:r>
            <a:r>
              <a:rPr lang="en-GB" sz="2000" dirty="0" err="1" smtClean="0">
                <a:solidFill>
                  <a:schemeClr val="bg1"/>
                </a:solidFill>
              </a:rPr>
              <a:t>Shea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Cyrille Thomas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Young </a:t>
            </a:r>
            <a:r>
              <a:rPr lang="en-GB" sz="2000" dirty="0" err="1" smtClean="0">
                <a:solidFill>
                  <a:schemeClr val="bg1"/>
                </a:solidFill>
              </a:rPr>
              <a:t>Joong</a:t>
            </a:r>
            <a:r>
              <a:rPr lang="en-GB" sz="2000" dirty="0" smtClean="0">
                <a:solidFill>
                  <a:schemeClr val="bg1"/>
                </a:solidFill>
              </a:rPr>
              <a:t> Lee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Monika </a:t>
            </a:r>
            <a:r>
              <a:rPr lang="en-GB" sz="2000" dirty="0" err="1" smtClean="0">
                <a:solidFill>
                  <a:schemeClr val="bg1"/>
                </a:solidFill>
              </a:rPr>
              <a:t>Hartl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And the Luminescent materials collaboration</a:t>
            </a:r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26 April,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987824" y="2317169"/>
            <a:ext cx="603461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7322003" y="3875094"/>
            <a:ext cx="170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FF00"/>
                </a:solidFill>
              </a:rPr>
              <a:t>OCL proton port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508104" y="4293096"/>
            <a:ext cx="3384376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448" y="2339588"/>
            <a:ext cx="364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 OCL FC (ESS – Oslo) 19/04/2017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12706" y="2852936"/>
            <a:ext cx="187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HV </a:t>
            </a:r>
            <a:r>
              <a:rPr lang="en-GB" smtClean="0"/>
              <a:t>coated sample</a:t>
            </a:r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175590" y="6237312"/>
            <a:ext cx="1994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Fibre coupling </a:t>
            </a:r>
            <a:r>
              <a:rPr lang="en-GB" smtClean="0">
                <a:solidFill>
                  <a:srgbClr val="FFFF00"/>
                </a:solidFill>
              </a:rPr>
              <a:t>lens </a:t>
            </a:r>
            <a:r>
              <a:rPr lang="en-GB" smtClean="0">
                <a:solidFill>
                  <a:srgbClr val="FFFF00"/>
                </a:solidFill>
              </a:rPr>
              <a:t/>
            </a:r>
            <a:br>
              <a:rPr lang="en-GB" smtClean="0">
                <a:solidFill>
                  <a:srgbClr val="FFFF00"/>
                </a:solidFill>
              </a:rPr>
            </a:br>
            <a:r>
              <a:rPr lang="en-GB" smtClean="0">
                <a:solidFill>
                  <a:srgbClr val="FFFF00"/>
                </a:solidFill>
              </a:rPr>
              <a:t>to </a:t>
            </a:r>
            <a:r>
              <a:rPr lang="en-GB" dirty="0" smtClean="0">
                <a:solidFill>
                  <a:srgbClr val="FFFF00"/>
                </a:solidFill>
              </a:rPr>
              <a:t>spectrometer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9033" y="6004909"/>
            <a:ext cx="1797736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FF00"/>
                </a:solidFill>
              </a:rPr>
              <a:t>Camera view axis</a:t>
            </a:r>
            <a:endParaRPr lang="en-GB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220072" y="4774142"/>
            <a:ext cx="2399928" cy="2068991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39752" y="2564904"/>
            <a:ext cx="2016224" cy="1556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2"/>
          </p:cNvCxnSpPr>
          <p:nvPr/>
        </p:nvCxnSpPr>
        <p:spPr>
          <a:xfrm>
            <a:off x="1152322" y="3222268"/>
            <a:ext cx="3528745" cy="12051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0"/>
          </p:cNvCxnSpPr>
          <p:nvPr/>
        </p:nvCxnSpPr>
        <p:spPr>
          <a:xfrm flipH="1" flipV="1">
            <a:off x="4884433" y="5920060"/>
            <a:ext cx="288353" cy="31725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706" y="1530249"/>
            <a:ext cx="2555776" cy="19069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00292" y="1583686"/>
            <a:ext cx="19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Image of </a:t>
            </a:r>
            <a:r>
              <a:rPr lang="en-GB" smtClean="0"/>
              <a:t>the beam</a:t>
            </a:r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496" y="1375950"/>
            <a:ext cx="3528282" cy="9729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57261" y="1403484"/>
            <a:ext cx="166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FF00"/>
                </a:solidFill>
              </a:rPr>
              <a:t>Current reading</a:t>
            </a:r>
            <a:endParaRPr lang="en-GB">
              <a:solidFill>
                <a:srgbClr val="FFFF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3861048"/>
            <a:ext cx="3960000" cy="31083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Box 30"/>
          <p:cNvSpPr txBox="1"/>
          <p:nvPr/>
        </p:nvSpPr>
        <p:spPr>
          <a:xfrm>
            <a:off x="1715040" y="4182871"/>
            <a:ext cx="1999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Preliminary result</a:t>
            </a:r>
          </a:p>
          <a:p>
            <a:r>
              <a:rPr lang="en-GB" sz="1400" dirty="0" smtClean="0"/>
              <a:t>Consistent with SNS data</a:t>
            </a:r>
            <a:endParaRPr lang="en-GB" sz="1400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 smtClean="0"/>
              <a:t>Oslo Cyclotron</a:t>
            </a:r>
            <a:br>
              <a:rPr lang="en-GB" dirty="0" smtClean="0"/>
            </a:br>
            <a:r>
              <a:rPr lang="en-GB" dirty="0" smtClean="0"/>
              <a:t>Low energy proton beam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116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</a:t>
            </a:r>
            <a:r>
              <a:rPr lang="en-GB" baseline="-25000" dirty="0" smtClean="0"/>
              <a:t>2</a:t>
            </a:r>
            <a:r>
              <a:rPr lang="en-GB" dirty="0" smtClean="0"/>
              <a:t>WO</a:t>
            </a:r>
            <a:r>
              <a:rPr lang="en-GB" baseline="-25000" dirty="0" smtClean="0"/>
              <a:t>6</a:t>
            </a:r>
            <a:r>
              <a:rPr lang="en-GB" dirty="0" smtClean="0"/>
              <a:t>: powder characterisation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985"/>
            <a:ext cx="4320000" cy="3223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7614"/>
            <a:ext cx="400050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00" y="4138541"/>
            <a:ext cx="4320000" cy="2719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3870" y="4869160"/>
            <a:ext cx="1720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Proton luminescence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676407" y="3984652"/>
            <a:ext cx="4010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Photo-luminescence (ESS LED / </a:t>
            </a:r>
            <a:r>
              <a:rPr lang="en-GB" sz="1400" smtClean="0"/>
              <a:t>Oslo Spectrometers) </a:t>
            </a:r>
            <a:endParaRPr lang="en-GB" sz="1400"/>
          </a:p>
        </p:txBody>
      </p:sp>
      <p:sp>
        <p:nvSpPr>
          <p:cNvPr id="10" name="TextBox 9"/>
          <p:cNvSpPr txBox="1"/>
          <p:nvPr/>
        </p:nvSpPr>
        <p:spPr>
          <a:xfrm>
            <a:off x="142972" y="3154075"/>
            <a:ext cx="3714556" cy="304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Image of the proton on pellet </a:t>
            </a:r>
            <a:r>
              <a:rPr lang="en-GB" sz="1400" smtClean="0">
                <a:solidFill>
                  <a:srgbClr val="FFFF00"/>
                </a:solidFill>
              </a:rPr>
              <a:t>sample (</a:t>
            </a:r>
            <a:r>
              <a:rPr lang="en-GB" sz="1400" dirty="0" smtClean="0">
                <a:solidFill>
                  <a:srgbClr val="FFFF00"/>
                </a:solidFill>
              </a:rPr>
              <a:t>OCL)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2444" y="1736065"/>
            <a:ext cx="3881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Powder produced at ESS (Monika </a:t>
            </a:r>
            <a:r>
              <a:rPr lang="en-GB" dirty="0" err="1" smtClean="0"/>
              <a:t>Hartl</a:t>
            </a:r>
            <a:r>
              <a:rPr lang="en-GB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109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Proposal for Los Alamos</a:t>
            </a:r>
            <a:br>
              <a:rPr lang="en-US" dirty="0" smtClean="0"/>
            </a:br>
            <a:r>
              <a:rPr lang="en-US" dirty="0" smtClean="0"/>
              <a:t>Characterization with ESS-like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4784"/>
            <a:ext cx="7979078" cy="5322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484784"/>
            <a:ext cx="224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Presented to committee this month for beam time Fall 2017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83568" y="4145978"/>
            <a:ext cx="1296144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1438" y="3776646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800 MeV 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5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Irradiation Campaign, </a:t>
            </a:r>
            <a:r>
              <a:rPr lang="en-GB" smtClean="0"/>
              <a:t>with activation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43192" cy="2116831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Under RADIATE collaboration, coated samples on Al from HV: Al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3</a:t>
            </a:r>
            <a:r>
              <a:rPr lang="en-GB" dirty="0" smtClean="0"/>
              <a:t>:Cr and Y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3</a:t>
            </a:r>
            <a:r>
              <a:rPr lang="en-GB" dirty="0" smtClean="0"/>
              <a:t> </a:t>
            </a:r>
          </a:p>
          <a:p>
            <a:pPr lvl="1">
              <a:spcBef>
                <a:spcPts val="0"/>
              </a:spcBef>
            </a:pPr>
            <a:r>
              <a:rPr lang="en-GB" dirty="0"/>
              <a:t>Cassette produced </a:t>
            </a:r>
            <a:r>
              <a:rPr lang="en-GB" dirty="0" smtClean="0"/>
              <a:t>(assembles and sealed 04/04/2017) </a:t>
            </a:r>
            <a:endParaRPr lang="en-GB" dirty="0"/>
          </a:p>
          <a:p>
            <a:pPr lvl="1">
              <a:spcBef>
                <a:spcPts val="0"/>
              </a:spcBef>
            </a:pPr>
            <a:r>
              <a:rPr lang="en-GB" dirty="0" smtClean="0"/>
              <a:t>All cassettes passed QA tests and are now allowed to be irradiated </a:t>
            </a:r>
          </a:p>
          <a:p>
            <a:pPr lvl="2">
              <a:spcBef>
                <a:spcPts val="0"/>
              </a:spcBef>
            </a:pPr>
            <a:r>
              <a:rPr lang="en-GB" dirty="0" smtClean="0"/>
              <a:t>Critical milestone reached!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7" t="13573" r="6278" b="20420"/>
          <a:stretch/>
        </p:blipFill>
        <p:spPr>
          <a:xfrm rot="5400000">
            <a:off x="696056" y="3957760"/>
            <a:ext cx="2351288" cy="2376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22" t="9780" r="15703" b="18575"/>
          <a:stretch/>
        </p:blipFill>
        <p:spPr>
          <a:xfrm rot="16200000">
            <a:off x="3132844" y="3921756"/>
            <a:ext cx="2351287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03116"/>
            <a:ext cx="8229600" cy="16890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Dear </a:t>
            </a:r>
            <a:r>
              <a:rPr lang="en-US" dirty="0" smtClean="0"/>
              <a:t>Colleagues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I am pleased to inform you that as 6:55 PM the BIG </a:t>
            </a:r>
            <a:r>
              <a:rPr lang="en-US" dirty="0" err="1"/>
              <a:t>RaDiATE</a:t>
            </a:r>
            <a:r>
              <a:rPr lang="en-US" dirty="0"/>
              <a:t> Experiment at BLIP is on with 180 MeV and 140 </a:t>
            </a:r>
            <a:r>
              <a:rPr lang="en-US" dirty="0" err="1"/>
              <a:t>uA</a:t>
            </a:r>
            <a:r>
              <a:rPr lang="en-US" dirty="0"/>
              <a:t> beam on target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mr-IN" dirty="0" smtClean="0"/>
              <a:t>…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784976" cy="23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65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3704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Coating </a:t>
            </a:r>
            <a:r>
              <a:rPr lang="en-GB" dirty="0" smtClean="0"/>
              <a:t>Development </a:t>
            </a:r>
            <a:r>
              <a:rPr lang="en-GB" dirty="0"/>
              <a:t>Schedule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1619671" y="2132856"/>
            <a:ext cx="68826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PDR ✓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505982" y="2204865"/>
            <a:ext cx="56196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CDR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236296" y="2204864"/>
            <a:ext cx="612068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SAR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156176" y="2204864"/>
            <a:ext cx="100811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Mock-up Ready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976156" y="1916832"/>
            <a:ext cx="612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2019</a:t>
            </a:r>
            <a:endParaRPr lang="en-GB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812360" y="191683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2020</a:t>
            </a:r>
            <a:endParaRPr lang="en-GB" sz="16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539552" y="1700808"/>
            <a:ext cx="8280872" cy="216024"/>
            <a:chOff x="539552" y="1520788"/>
            <a:chExt cx="8280872" cy="21602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39552" y="1628800"/>
              <a:ext cx="828087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62867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8356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46398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57377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51888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40909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299303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35419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8244408" y="1520788"/>
              <a:ext cx="0" cy="2160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175449" y="1916832"/>
            <a:ext cx="630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2018</a:t>
            </a:r>
            <a:endParaRPr lang="en-GB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2233836" y="1916832"/>
            <a:ext cx="609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2017</a:t>
            </a:r>
            <a:endParaRPr lang="en-GB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17810" y="1916832"/>
            <a:ext cx="653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2016</a:t>
            </a:r>
            <a:endParaRPr lang="en-GB" sz="1600" dirty="0"/>
          </a:p>
        </p:txBody>
      </p:sp>
      <p:cxnSp>
        <p:nvCxnSpPr>
          <p:cNvPr id="33" name="Straight Connector 32"/>
          <p:cNvCxnSpPr>
            <a:stCxn id="3" idx="0"/>
          </p:cNvCxnSpPr>
          <p:nvPr/>
        </p:nvCxnSpPr>
        <p:spPr>
          <a:xfrm flipH="1" flipV="1">
            <a:off x="1835698" y="1772816"/>
            <a:ext cx="128108" cy="360040"/>
          </a:xfrm>
          <a:prstGeom prst="line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7" idx="0"/>
          </p:cNvCxnSpPr>
          <p:nvPr/>
        </p:nvCxnSpPr>
        <p:spPr>
          <a:xfrm flipH="1" flipV="1">
            <a:off x="7353310" y="1867687"/>
            <a:ext cx="189020" cy="337177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8" idx="0"/>
          </p:cNvCxnSpPr>
          <p:nvPr/>
        </p:nvCxnSpPr>
        <p:spPr>
          <a:xfrm flipV="1">
            <a:off x="6660232" y="1844824"/>
            <a:ext cx="0" cy="360040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0"/>
          </p:cNvCxnSpPr>
          <p:nvPr/>
        </p:nvCxnSpPr>
        <p:spPr>
          <a:xfrm flipH="1" flipV="1">
            <a:off x="3779915" y="1844825"/>
            <a:ext cx="7048" cy="360040"/>
          </a:xfrm>
          <a:prstGeom prst="line">
            <a:avLst/>
          </a:prstGeom>
          <a:ln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9" idx="0"/>
          </p:cNvCxnSpPr>
          <p:nvPr/>
        </p:nvCxnSpPr>
        <p:spPr>
          <a:xfrm flipV="1">
            <a:off x="4067944" y="1814627"/>
            <a:ext cx="0" cy="864096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1" idx="0"/>
          </p:cNvCxnSpPr>
          <p:nvPr/>
        </p:nvCxnSpPr>
        <p:spPr>
          <a:xfrm flipH="1" flipV="1">
            <a:off x="3275857" y="1838439"/>
            <a:ext cx="102748" cy="1920984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051992" y="3542819"/>
            <a:ext cx="1295528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err="1"/>
              <a:t>HiRadMat</a:t>
            </a:r>
            <a:r>
              <a:rPr lang="en-GB" sz="1600" dirty="0"/>
              <a:t> ✓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275855" y="3212976"/>
            <a:ext cx="679884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smtClean="0"/>
              <a:t>Ion beam</a:t>
            </a:r>
            <a:endParaRPr lang="en-GB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4644008" y="3068960"/>
            <a:ext cx="1080120" cy="58477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TW and PBW Spray</a:t>
            </a:r>
            <a:endParaRPr lang="en-GB" sz="1600" dirty="0"/>
          </a:p>
        </p:txBody>
      </p:sp>
      <p:cxnSp>
        <p:nvCxnSpPr>
          <p:cNvPr id="61" name="Straight Connector 60"/>
          <p:cNvCxnSpPr>
            <a:stCxn id="60" idx="0"/>
          </p:cNvCxnSpPr>
          <p:nvPr/>
        </p:nvCxnSpPr>
        <p:spPr>
          <a:xfrm flipV="1">
            <a:off x="5184068" y="1844824"/>
            <a:ext cx="4" cy="122413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9" idx="0"/>
          </p:cNvCxnSpPr>
          <p:nvPr/>
        </p:nvCxnSpPr>
        <p:spPr>
          <a:xfrm flipH="1" flipV="1">
            <a:off x="3491881" y="1844824"/>
            <a:ext cx="123916" cy="1368152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0293" y="3182779"/>
            <a:ext cx="65335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GSI √</a:t>
            </a:r>
            <a:endParaRPr lang="en-GB" sz="1600" dirty="0"/>
          </a:p>
        </p:txBody>
      </p:sp>
      <p:cxnSp>
        <p:nvCxnSpPr>
          <p:cNvPr id="69" name="Straight Connector 68"/>
          <p:cNvCxnSpPr>
            <a:stCxn id="68" idx="0"/>
          </p:cNvCxnSpPr>
          <p:nvPr/>
        </p:nvCxnSpPr>
        <p:spPr>
          <a:xfrm flipV="1">
            <a:off x="1076971" y="1808821"/>
            <a:ext cx="38643" cy="1373958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8" idx="0"/>
          </p:cNvCxnSpPr>
          <p:nvPr/>
        </p:nvCxnSpPr>
        <p:spPr>
          <a:xfrm flipH="1" flipV="1">
            <a:off x="1515852" y="1814627"/>
            <a:ext cx="183904" cy="1728192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123729" y="5419161"/>
            <a:ext cx="1254876" cy="584775"/>
          </a:xfrm>
          <a:prstGeom prst="rect">
            <a:avLst/>
          </a:prstGeom>
          <a:solidFill>
            <a:srgbClr val="E6E0EC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SNS Target </a:t>
            </a:r>
            <a:r>
              <a:rPr lang="en-GB" sz="1600" dirty="0"/>
              <a:t>Coating ✓</a:t>
            </a:r>
          </a:p>
        </p:txBody>
      </p:sp>
      <p:cxnSp>
        <p:nvCxnSpPr>
          <p:cNvPr id="74" name="Straight Connector 73"/>
          <p:cNvCxnSpPr>
            <a:stCxn id="73" idx="0"/>
          </p:cNvCxnSpPr>
          <p:nvPr/>
        </p:nvCxnSpPr>
        <p:spPr>
          <a:xfrm flipH="1" flipV="1">
            <a:off x="2749899" y="1814627"/>
            <a:ext cx="1268" cy="3604534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499992" y="3975447"/>
            <a:ext cx="864096" cy="830997"/>
          </a:xfrm>
          <a:prstGeom prst="rect">
            <a:avLst/>
          </a:prstGeom>
          <a:solidFill>
            <a:srgbClr val="E6E0EC">
              <a:alpha val="45000"/>
            </a:srgb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SNS Target Coating</a:t>
            </a:r>
            <a:endParaRPr lang="en-GB" sz="1600" dirty="0"/>
          </a:p>
        </p:txBody>
      </p:sp>
      <p:cxnSp>
        <p:nvCxnSpPr>
          <p:cNvPr id="79" name="Straight Connector 78"/>
          <p:cNvCxnSpPr>
            <a:stCxn id="78" idx="0"/>
          </p:cNvCxnSpPr>
          <p:nvPr/>
        </p:nvCxnSpPr>
        <p:spPr>
          <a:xfrm flipV="1">
            <a:off x="4932040" y="1844825"/>
            <a:ext cx="0" cy="2130622"/>
          </a:xfrm>
          <a:prstGeom prst="line">
            <a:avLst/>
          </a:prstGeom>
          <a:ln>
            <a:solidFill>
              <a:srgbClr val="0000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5896" y="2678723"/>
            <a:ext cx="864096" cy="584775"/>
          </a:xfrm>
          <a:prstGeom prst="rect">
            <a:avLst/>
          </a:prstGeom>
          <a:solidFill>
            <a:srgbClr val="E6E0EC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PIE (LANL)</a:t>
            </a:r>
            <a:endParaRPr lang="en-GB" sz="1600" dirty="0"/>
          </a:p>
        </p:txBody>
      </p:sp>
      <p:sp>
        <p:nvSpPr>
          <p:cNvPr id="84" name="TextBox 83"/>
          <p:cNvSpPr txBox="1"/>
          <p:nvPr/>
        </p:nvSpPr>
        <p:spPr>
          <a:xfrm>
            <a:off x="6300192" y="3068960"/>
            <a:ext cx="1080120" cy="58477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TW and PBW Spray</a:t>
            </a:r>
            <a:endParaRPr lang="en-GB" sz="1600" dirty="0"/>
          </a:p>
        </p:txBody>
      </p:sp>
      <p:cxnSp>
        <p:nvCxnSpPr>
          <p:cNvPr id="85" name="Straight Connector 84"/>
          <p:cNvCxnSpPr>
            <a:stCxn id="84" idx="0"/>
          </p:cNvCxnSpPr>
          <p:nvPr/>
        </p:nvCxnSpPr>
        <p:spPr>
          <a:xfrm flipV="1">
            <a:off x="6840252" y="1844824"/>
            <a:ext cx="4" cy="122413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220072" y="3584049"/>
            <a:ext cx="1080120" cy="58477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Dump Spray</a:t>
            </a:r>
            <a:endParaRPr lang="en-GB" sz="1600" dirty="0"/>
          </a:p>
        </p:txBody>
      </p:sp>
      <p:cxnSp>
        <p:nvCxnSpPr>
          <p:cNvPr id="87" name="Straight Connector 86"/>
          <p:cNvCxnSpPr>
            <a:stCxn id="86" idx="0"/>
          </p:cNvCxnSpPr>
          <p:nvPr/>
        </p:nvCxnSpPr>
        <p:spPr>
          <a:xfrm flipH="1" flipV="1">
            <a:off x="5724130" y="1844825"/>
            <a:ext cx="36002" cy="1739224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2" idx="0"/>
          </p:cNvCxnSpPr>
          <p:nvPr/>
        </p:nvCxnSpPr>
        <p:spPr>
          <a:xfrm flipH="1" flipV="1">
            <a:off x="8622452" y="1844824"/>
            <a:ext cx="40692" cy="1075764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956376" y="3982988"/>
            <a:ext cx="1080120" cy="107721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600" smtClean="0"/>
              <a:t>New Dump</a:t>
            </a:r>
            <a:r>
              <a:rPr lang="en-GB" sz="1600" dirty="0" smtClean="0"/>
              <a:t>/ </a:t>
            </a:r>
            <a:r>
              <a:rPr lang="en-GB" sz="1600" dirty="0" smtClean="0"/>
              <a:t>screens Spray</a:t>
            </a:r>
            <a:endParaRPr lang="en-GB" sz="1600" dirty="0"/>
          </a:p>
        </p:txBody>
      </p:sp>
      <p:cxnSp>
        <p:nvCxnSpPr>
          <p:cNvPr id="95" name="Straight Connector 94"/>
          <p:cNvCxnSpPr>
            <a:stCxn id="94" idx="0"/>
          </p:cNvCxnSpPr>
          <p:nvPr/>
        </p:nvCxnSpPr>
        <p:spPr>
          <a:xfrm flipH="1" flipV="1">
            <a:off x="8424428" y="1867687"/>
            <a:ext cx="72008" cy="2115301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8123084" y="2920588"/>
            <a:ext cx="1080120" cy="83099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New TW </a:t>
            </a:r>
            <a:r>
              <a:rPr lang="en-GB" sz="1600" dirty="0" smtClean="0"/>
              <a:t>and PBW Spray</a:t>
            </a:r>
            <a:endParaRPr lang="en-GB" sz="1600" dirty="0"/>
          </a:p>
        </p:txBody>
      </p:sp>
      <p:cxnSp>
        <p:nvCxnSpPr>
          <p:cNvPr id="55" name="Straight Connector 54"/>
          <p:cNvCxnSpPr>
            <a:stCxn id="56" idx="0"/>
          </p:cNvCxnSpPr>
          <p:nvPr/>
        </p:nvCxnSpPr>
        <p:spPr>
          <a:xfrm flipH="1" flipV="1">
            <a:off x="3139609" y="1832629"/>
            <a:ext cx="62860" cy="259061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491536" y="4423245"/>
            <a:ext cx="142186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BLIP: cassette ready for irradiation ✓</a:t>
            </a:r>
            <a:endParaRPr lang="en-GB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2843807" y="3759423"/>
            <a:ext cx="1069595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BLIP Irradiation</a:t>
            </a:r>
            <a:endParaRPr lang="en-GB" sz="16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3181946" y="1556792"/>
            <a:ext cx="0" cy="4799558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699792" y="6331379"/>
            <a:ext cx="1247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mtClean="0"/>
              <a:t>Present time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5032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smtClean="0"/>
              <a:t>Imaging Systems Team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81891753"/>
              </p:ext>
            </p:extLst>
          </p:nvPr>
        </p:nvGraphicFramePr>
        <p:xfrm>
          <a:off x="14476" y="1468890"/>
          <a:ext cx="9129524" cy="5389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1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Down-selection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dirty="0"/>
              <a:t>The down selection process will go through several </a:t>
            </a:r>
            <a:r>
              <a:rPr lang="en-GB" sz="1300" dirty="0" smtClean="0"/>
              <a:t>phases:</a:t>
            </a:r>
            <a:endParaRPr lang="en-GB" sz="1300" dirty="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/>
              <a:t>Phase 1: Material selection and evaluation of process </a:t>
            </a:r>
            <a:r>
              <a:rPr lang="en-GB" sz="1300" b="1" dirty="0" smtClean="0"/>
              <a:t>compatibility: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Material identification, compatibility with thermal spray, compatibility with mechanical requirements.  </a:t>
            </a:r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 smtClean="0"/>
              <a:t>Phase </a:t>
            </a:r>
            <a:r>
              <a:rPr lang="en-GB" sz="1300" b="1" dirty="0"/>
              <a:t>2: </a:t>
            </a:r>
            <a:r>
              <a:rPr lang="en-GB" sz="1300" b="1" dirty="0" smtClean="0"/>
              <a:t>Refinement </a:t>
            </a:r>
            <a:r>
              <a:rPr lang="en-GB" sz="1300" b="1" dirty="0"/>
              <a:t>of the deposition process, performance of factory </a:t>
            </a:r>
            <a:r>
              <a:rPr lang="en-GB" sz="1300" b="1" dirty="0" smtClean="0"/>
              <a:t>floor testing: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Sprayed sample and refinement of the coating process, and verification of the photo-luminescence </a:t>
            </a:r>
            <a:endParaRPr lang="en-GB" sz="1300" dirty="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 smtClean="0"/>
              <a:t>Phase </a:t>
            </a:r>
            <a:r>
              <a:rPr lang="en-GB" sz="1300" b="1" dirty="0"/>
              <a:t>3: Photoluminescence Characterisation:</a:t>
            </a:r>
            <a:endParaRPr lang="en-GB" sz="1300" b="1" dirty="0" smtClean="0"/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Photoluminescence </a:t>
            </a:r>
            <a:r>
              <a:rPr lang="en-GB" sz="1300" dirty="0"/>
              <a:t>study: time resolved and spectra, vacuum </a:t>
            </a:r>
            <a:r>
              <a:rPr lang="en-GB" sz="1300" dirty="0" smtClean="0"/>
              <a:t>compatibility, </a:t>
            </a:r>
            <a:r>
              <a:rPr lang="en-GB" sz="1300" dirty="0"/>
              <a:t>photoluminescence temperature dependence.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/>
              <a:t>As complementary studies, and for later irradiation test, the most promising material candidates should also have structural measurements records. This can be done by means of X-ray Diffraction techniques, Neutron Diffraction Techniques, and eventually SEM imaging.  </a:t>
            </a:r>
            <a:endParaRPr lang="en-GB" sz="1300" dirty="0" smtClean="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 smtClean="0"/>
              <a:t>Phase 4: Irradiation with no or minimal activation:</a:t>
            </a:r>
            <a:endParaRPr lang="en-GB" sz="1300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Proton luminescence yield and spectrum, low energy proton beam, but also at high energy beam. 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Characterise radiation tolerance: thermo-mechanical studies, and luminescence properties  </a:t>
            </a:r>
            <a:endParaRPr lang="en-GB" sz="1300" dirty="0"/>
          </a:p>
          <a:p>
            <a:pPr marL="354013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/>
              <a:t>Phase 5: Irradiation with </a:t>
            </a:r>
            <a:r>
              <a:rPr lang="en-GB" sz="1300" b="1" dirty="0" smtClean="0"/>
              <a:t>significant activation: 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Irradiation with neutron and protons, aim to mimic radiation environment of ESS</a:t>
            </a:r>
          </a:p>
          <a:p>
            <a:pPr lvl="1">
              <a:lnSpc>
                <a:spcPct val="90000"/>
              </a:lnSpc>
              <a:spcAft>
                <a:spcPts val="300"/>
              </a:spcAft>
              <a:buFont typeface="Courier New"/>
              <a:buChar char="o"/>
            </a:pPr>
            <a:r>
              <a:rPr lang="en-GB" sz="1300" dirty="0" smtClean="0"/>
              <a:t>Qualify the material for high power target after PIE, phases 3 and 4</a:t>
            </a:r>
          </a:p>
          <a:p>
            <a:pPr marL="358775" lvl="1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en-GB" sz="1300" b="1" dirty="0"/>
              <a:t>Phase 6: </a:t>
            </a:r>
            <a:r>
              <a:rPr lang="en-GB" sz="1300" b="1" dirty="0" smtClean="0"/>
              <a:t>Industrialization:</a:t>
            </a:r>
          </a:p>
          <a:p>
            <a:pPr lvl="1">
              <a:lnSpc>
                <a:spcPct val="90000"/>
              </a:lnSpc>
              <a:buFont typeface="Courier New"/>
              <a:buChar char="o"/>
            </a:pPr>
            <a:r>
              <a:rPr lang="en-GB" sz="1300" dirty="0"/>
              <a:t>Final phase: documents the industrialised process for the preparation and coating of the selected material on the TW, the PBW, and the Dump (Dump surface and / or screens)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881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83"/>
    </mc:Choice>
    <mc:Fallback xmlns="">
      <p:transition xmlns:p14="http://schemas.microsoft.com/office/powerpoint/2010/main" spd="slow" advTm="13718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Luminescence lifetime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Picture 4" descr="TUPG82f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556" y="161716"/>
            <a:ext cx="4320000" cy="345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201" y="1484784"/>
            <a:ext cx="1880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Bench test setup at ESS</a:t>
            </a:r>
            <a:endParaRPr lang="en-GB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78913" y="1769199"/>
            <a:ext cx="3600000" cy="2698413"/>
            <a:chOff x="179512" y="1556792"/>
            <a:chExt cx="3600000" cy="2698413"/>
          </a:xfrm>
        </p:grpSpPr>
        <p:grpSp>
          <p:nvGrpSpPr>
            <p:cNvPr id="8" name="Group 7"/>
            <p:cNvGrpSpPr/>
            <p:nvPr/>
          </p:nvGrpSpPr>
          <p:grpSpPr>
            <a:xfrm>
              <a:off x="179512" y="1556792"/>
              <a:ext cx="3600000" cy="2698413"/>
              <a:chOff x="4716016" y="4159587"/>
              <a:chExt cx="3600000" cy="2698413"/>
            </a:xfrm>
          </p:grpSpPr>
          <p:pic>
            <p:nvPicPr>
              <p:cNvPr id="14" name="Picture 13" descr="IMG_161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6016" y="4159587"/>
                <a:ext cx="3600000" cy="2698413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668344" y="5301208"/>
                <a:ext cx="331341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D</a:t>
                </a:r>
                <a:r>
                  <a:rPr lang="en-GB" sz="1200" baseline="-25000" dirty="0" smtClean="0"/>
                  <a:t>1</a:t>
                </a:r>
                <a:endParaRPr lang="en-GB" sz="1200" baseline="-25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652120" y="5589240"/>
                <a:ext cx="331341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D</a:t>
                </a:r>
                <a:r>
                  <a:rPr lang="en-GB" sz="1200" baseline="-25000" dirty="0" smtClean="0"/>
                  <a:t>2</a:t>
                </a:r>
                <a:endParaRPr lang="en-GB" sz="1200" baseline="-25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88024" y="6381328"/>
                <a:ext cx="64633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Sample</a:t>
                </a:r>
                <a:endParaRPr lang="en-GB" sz="1200" baseline="-25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308304" y="6165304"/>
                <a:ext cx="612668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Source</a:t>
                </a:r>
                <a:endParaRPr lang="en-GB" sz="1200" baseline="-250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228184" y="6381328"/>
                <a:ext cx="33908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BS</a:t>
                </a:r>
                <a:endParaRPr lang="en-GB" sz="1200" baseline="-25000" dirty="0"/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 flipH="1" flipV="1">
              <a:off x="611560" y="3573016"/>
              <a:ext cx="2016224" cy="14401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39552" y="2564904"/>
              <a:ext cx="288032" cy="8640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7584" y="2564904"/>
              <a:ext cx="288032" cy="5040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763688" y="2852936"/>
              <a:ext cx="72008" cy="7920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835696" y="2852936"/>
              <a:ext cx="1008112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50921" y="4959015"/>
            <a:ext cx="40503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Emission spectrum lifetime: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400" dirty="0" smtClean="0"/>
              <a:t>Mean decay value 1.15ms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sz="1400" dirty="0" smtClean="0"/>
              <a:t>Too large compared to pulse width (2.8ms)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541" y="3969282"/>
            <a:ext cx="3600000" cy="27720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98804" y="3977451"/>
            <a:ext cx="897531" cy="27639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2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GB" dirty="0" smtClean="0"/>
              <a:t>Large Collaboration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 smtClean="0"/>
              <a:t>Luminescent </a:t>
            </a:r>
            <a:r>
              <a:rPr lang="en-GB" dirty="0"/>
              <a:t>Coating </a:t>
            </a:r>
            <a:r>
              <a:rPr lang="en-GB" dirty="0" smtClean="0"/>
              <a:t>Development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 smtClean="0"/>
              <a:t>Planning and Project Schedule</a:t>
            </a:r>
          </a:p>
          <a:p>
            <a:pPr marL="571500" indent="-571500">
              <a:buFont typeface="+mj-lt"/>
              <a:buAutoNum type="romanUcPeriod"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Layout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Temperature dependency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19872" y="4453491"/>
            <a:ext cx="0" cy="6120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5056" y="1383159"/>
            <a:ext cx="3219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In-vacuum and in-air setup (ESS Vacuum Group):</a:t>
            </a:r>
          </a:p>
          <a:p>
            <a:r>
              <a:rPr lang="en-GB" sz="1200" dirty="0" smtClean="0"/>
              <a:t>Controlled sample heater + Spectrometer</a:t>
            </a:r>
            <a:endParaRPr lang="en-GB" sz="1200" dirty="0"/>
          </a:p>
        </p:txBody>
      </p:sp>
      <p:pic>
        <p:nvPicPr>
          <p:cNvPr id="11" name="Picture 10" descr="spectra_rubi_vs_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6" y="2060848"/>
            <a:ext cx="4320000" cy="241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064" y="1815207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Ø"/>
            </a:pPr>
            <a:r>
              <a:rPr lang="en-GB" sz="1200" dirty="0" smtClean="0"/>
              <a:t>Measure Outgassing</a:t>
            </a:r>
          </a:p>
          <a:p>
            <a:pPr marL="171450" indent="-171450">
              <a:buFont typeface="Wingdings" charset="2"/>
              <a:buChar char="Ø"/>
            </a:pPr>
            <a:r>
              <a:rPr lang="en-GB" sz="1200" dirty="0"/>
              <a:t>Measure Photon Yield at nominal Target </a:t>
            </a:r>
            <a:r>
              <a:rPr lang="en-GB" sz="1200" dirty="0" smtClean="0"/>
              <a:t>temperature</a:t>
            </a:r>
            <a:endParaRPr lang="en-GB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79512" y="4309475"/>
            <a:ext cx="4320000" cy="2412000"/>
            <a:chOff x="4932040" y="1772816"/>
            <a:chExt cx="4320000" cy="2412000"/>
          </a:xfrm>
        </p:grpSpPr>
        <p:pic>
          <p:nvPicPr>
            <p:cNvPr id="6" name="Picture 5" descr="peaks_Intens_vs_T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2040" y="1772816"/>
              <a:ext cx="4320000" cy="2412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6136" y="3140968"/>
              <a:ext cx="1772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Thermal: Air and Vacuum</a:t>
              </a:r>
              <a:endParaRPr lang="en-GB" sz="1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19872" y="4669515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70% drop at 200 C</a:t>
            </a:r>
            <a:endParaRPr lang="en-GB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4453491"/>
            <a:ext cx="4165600" cy="2349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47489" y="4046706"/>
            <a:ext cx="1873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Proton excitation (OCL)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585742" y="2332510"/>
            <a:ext cx="45582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Found same properties of the photo- proton- emission spectra vs. temperature: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sz="1400" dirty="0" smtClean="0"/>
              <a:t>Large drop photon yield at Target operating temperature: 200 degrees C </a:t>
            </a:r>
          </a:p>
          <a:p>
            <a:r>
              <a:rPr lang="en-GB" sz="1400" dirty="0"/>
              <a:t>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6336" y="4423294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/>
              <a:t>Courtesy H</a:t>
            </a:r>
            <a:r>
              <a:rPr lang="en-GB" sz="1000" dirty="0" smtClean="0"/>
              <a:t>. </a:t>
            </a:r>
            <a:r>
              <a:rPr lang="en-GB" sz="1000" dirty="0" err="1" smtClean="0"/>
              <a:t>Gjersdal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54222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Irradiation Campaign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0506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GB" dirty="0"/>
              <a:t>Post Irradiation Examination: </a:t>
            </a:r>
            <a:endParaRPr lang="en-GB" dirty="0" smtClean="0"/>
          </a:p>
          <a:p>
            <a:pPr lvl="1" indent="-342900">
              <a:spcBef>
                <a:spcPts val="0"/>
              </a:spcBef>
            </a:pPr>
            <a:r>
              <a:rPr lang="en-GB" dirty="0" smtClean="0"/>
              <a:t>XRD, TEM, </a:t>
            </a:r>
            <a:r>
              <a:rPr lang="en-GB" dirty="0"/>
              <a:t>(PNNL) awaiting for </a:t>
            </a:r>
            <a:r>
              <a:rPr lang="en-GB" dirty="0" smtClean="0"/>
              <a:t>confirmation</a:t>
            </a:r>
          </a:p>
          <a:p>
            <a:pPr marL="0" lvl="2" indent="-342900">
              <a:spcBef>
                <a:spcPts val="600"/>
              </a:spcBef>
              <a:spcAft>
                <a:spcPts val="600"/>
              </a:spcAft>
            </a:pPr>
            <a:r>
              <a:rPr lang="en-GB" dirty="0" smtClean="0"/>
              <a:t>XANES, XAS, complementary analysis of the material (BNL, Diamond synchrotron sources, proposal to be submitted in May2017) </a:t>
            </a:r>
            <a:endParaRPr lang="en-GB" dirty="0"/>
          </a:p>
          <a:p>
            <a:pPr lvl="1" indent="-342900">
              <a:spcBef>
                <a:spcPts val="0"/>
              </a:spcBef>
            </a:pPr>
            <a:r>
              <a:rPr lang="en-GB" dirty="0"/>
              <a:t>Proton excitation emission spectrum and imaging (LANSCE) </a:t>
            </a:r>
          </a:p>
          <a:p>
            <a:pPr lvl="2" indent="-342900">
              <a:spcBef>
                <a:spcPts val="0"/>
              </a:spcBef>
            </a:pPr>
            <a:r>
              <a:rPr lang="en-GB" dirty="0"/>
              <a:t>Proposal submitted, awaiting for confirmation of acceptance and dates for the experiment</a:t>
            </a:r>
          </a:p>
          <a:p>
            <a:pPr lvl="3" indent="-342900">
              <a:spcBef>
                <a:spcPts val="0"/>
              </a:spcBef>
              <a:buFont typeface="Wingdings" charset="2"/>
              <a:buChar char="Ø"/>
            </a:pPr>
            <a:r>
              <a:rPr lang="en-GB" b="1" dirty="0"/>
              <a:t>Validation of the coated materials for the ESS target</a:t>
            </a:r>
          </a:p>
          <a:p>
            <a:pPr lvl="3" indent="-342900">
              <a:spcBef>
                <a:spcPts val="0"/>
              </a:spcBef>
              <a:buFont typeface="Wingdings" charset="2"/>
              <a:buChar char="Ø"/>
            </a:pPr>
            <a:r>
              <a:rPr lang="en-GB" dirty="0"/>
              <a:t>Characterisation of the spectrum and eventually </a:t>
            </a:r>
            <a:r>
              <a:rPr lang="en-GB" b="1" dirty="0"/>
              <a:t>oxygen lines </a:t>
            </a:r>
            <a:r>
              <a:rPr lang="en-GB" dirty="0"/>
              <a:t>and reduction process hypothesis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254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Candidate Material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Preliminary testing: ESS baked powders</a:t>
            </a:r>
          </a:p>
          <a:p>
            <a:pPr lvl="1"/>
            <a:r>
              <a:rPr lang="en-GB" dirty="0" smtClean="0"/>
              <a:t>Photoluminescence spectrum (ESS – Oslo)</a:t>
            </a:r>
          </a:p>
          <a:p>
            <a:pPr lvl="1"/>
            <a:r>
              <a:rPr lang="en-GB" dirty="0" smtClean="0"/>
              <a:t>Proton Luminescence spectrum (OCL – Oslo cyclotron)</a:t>
            </a:r>
          </a:p>
          <a:p>
            <a:r>
              <a:rPr lang="en-GB" dirty="0" smtClean="0"/>
              <a:t>Coating development: method and preparation by HV (S. Joshi - University West)  </a:t>
            </a:r>
          </a:p>
          <a:p>
            <a:pPr lvl="1"/>
            <a:r>
              <a:rPr lang="en-GB" dirty="0" smtClean="0"/>
              <a:t>Proton spectrum and image</a:t>
            </a:r>
          </a:p>
          <a:p>
            <a:pPr lvl="1"/>
            <a:r>
              <a:rPr lang="en-GB" dirty="0" smtClean="0"/>
              <a:t>Irradiation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4875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to come </a:t>
            </a:r>
            <a:r>
              <a:rPr lang="is-IS" dirty="0" smtClean="0"/>
              <a:t>…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457200" y="1628800"/>
            <a:ext cx="8435280" cy="47275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 smtClean="0"/>
              <a:t>Method and preparation for the industrial </a:t>
            </a:r>
            <a:r>
              <a:rPr lang="en-GB" dirty="0"/>
              <a:t>process for </a:t>
            </a:r>
            <a:r>
              <a:rPr lang="en-GB" dirty="0" smtClean="0"/>
              <a:t>coating the </a:t>
            </a:r>
            <a:r>
              <a:rPr lang="en-GB" dirty="0"/>
              <a:t>Al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r>
              <a:rPr lang="en-GB" dirty="0"/>
              <a:t>:Cr materials</a:t>
            </a:r>
            <a:endParaRPr lang="en-GB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 smtClean="0"/>
              <a:t>Qualification for the Al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3</a:t>
            </a:r>
            <a:r>
              <a:rPr lang="en-GB" dirty="0" smtClean="0"/>
              <a:t>:Cr coatings after PIE of the BLIP irradiation campaign: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dirty="0" smtClean="0"/>
              <a:t>Decide which material may be coated on the Target Wheel and Proton Beam Window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/>
              <a:t>Characterisation of the new materials: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Courier New" charset="0"/>
              <a:buChar char="o"/>
            </a:pPr>
            <a:r>
              <a:rPr lang="en-GB" dirty="0"/>
              <a:t>Proton luminescence spectra yield, and spectra at target temperature (200° C)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Courier New" charset="0"/>
              <a:buChar char="o"/>
            </a:pPr>
            <a:r>
              <a:rPr lang="en-GB" dirty="0"/>
              <a:t>Photo-luminescence </a:t>
            </a:r>
            <a:r>
              <a:rPr lang="en-GB" dirty="0" smtClean="0"/>
              <a:t>lifetime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Courier New" charset="0"/>
              <a:buChar char="o"/>
            </a:pPr>
            <a:r>
              <a:rPr lang="en-GB" dirty="0" smtClean="0"/>
              <a:t>Irradiation campaign </a:t>
            </a:r>
            <a:endParaRPr lang="en-GB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/>
              <a:t>Method and preparation for the industrial process for coating the </a:t>
            </a:r>
            <a:r>
              <a:rPr lang="en-GB" dirty="0" smtClean="0"/>
              <a:t>new materials, starting with Y</a:t>
            </a:r>
            <a:r>
              <a:rPr lang="en-GB" baseline="-25000" dirty="0" smtClean="0"/>
              <a:t>2</a:t>
            </a:r>
            <a:r>
              <a:rPr lang="en-GB" dirty="0" smtClean="0"/>
              <a:t>WO</a:t>
            </a:r>
            <a:r>
              <a:rPr lang="en-GB" baseline="-25000" dirty="0" smtClean="0"/>
              <a:t>6</a:t>
            </a:r>
            <a:r>
              <a:rPr lang="en-GB" dirty="0" smtClean="0"/>
              <a:t> and lanthanide doped </a:t>
            </a:r>
            <a:r>
              <a:rPr lang="en-GB" dirty="0"/>
              <a:t>Y</a:t>
            </a:r>
            <a:r>
              <a:rPr lang="en-GB" baseline="-25000" dirty="0"/>
              <a:t>2</a:t>
            </a:r>
            <a:r>
              <a:rPr lang="en-GB" dirty="0"/>
              <a:t>WO</a:t>
            </a:r>
            <a:r>
              <a:rPr lang="en-GB" baseline="-25000" dirty="0"/>
              <a:t>6</a:t>
            </a:r>
            <a:endParaRPr lang="en-GB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 smtClean="0"/>
              <a:t>Develop the combustion gun for in-situ coating of the target</a:t>
            </a:r>
          </a:p>
        </p:txBody>
      </p:sp>
    </p:spTree>
    <p:extLst>
      <p:ext uri="{BB962C8B-B14F-4D97-AF65-F5344CB8AC3E}">
        <p14:creationId xmlns:p14="http://schemas.microsoft.com/office/powerpoint/2010/main" val="108690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Collaboration</a:t>
            </a:r>
            <a:br>
              <a:rPr lang="en-US" dirty="0" smtClean="0"/>
            </a:br>
            <a:r>
              <a:rPr lang="en-US" dirty="0" smtClean="0"/>
              <a:t>Luminescent Coating Development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0213544"/>
              </p:ext>
            </p:extLst>
          </p:nvPr>
        </p:nvGraphicFramePr>
        <p:xfrm>
          <a:off x="144016" y="1397000"/>
          <a:ext cx="8964488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395536" y="4941168"/>
            <a:ext cx="1728192" cy="1080120"/>
          </a:xfrm>
          <a:prstGeom prst="roundRect">
            <a:avLst/>
          </a:prstGeom>
          <a:solidFill>
            <a:srgbClr val="CCFFC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tx1"/>
                </a:solidFill>
              </a:rPr>
              <a:t>J-</a:t>
            </a:r>
            <a:r>
              <a:rPr lang="en-GB" sz="1600" b="1" dirty="0" err="1" smtClean="0">
                <a:solidFill>
                  <a:schemeClr val="tx1"/>
                </a:solidFill>
              </a:rPr>
              <a:t>Parc</a:t>
            </a:r>
            <a:r>
              <a:rPr lang="en-GB" sz="1600" dirty="0" smtClean="0">
                <a:solidFill>
                  <a:schemeClr val="tx1"/>
                </a:solidFill>
              </a:rPr>
              <a:t>: proposed collaboration, low energy ions facility, 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"/>
    </mc:Choice>
    <mc:Fallback xmlns="">
      <p:transition xmlns:p14="http://schemas.microsoft.com/office/powerpoint/2010/main" spd="slow" advTm="95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579296" cy="4853136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The </a:t>
            </a:r>
            <a:r>
              <a:rPr lang="en-GB" sz="1800" b="1" dirty="0"/>
              <a:t>photon </a:t>
            </a:r>
            <a:r>
              <a:rPr lang="en-GB" sz="1800" b="1" dirty="0" smtClean="0"/>
              <a:t>yield:</a:t>
            </a:r>
            <a:r>
              <a:rPr lang="en-GB" sz="1800" dirty="0" smtClean="0"/>
              <a:t> predict signal signal intensity and signal to noise ratio and related image quality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The </a:t>
            </a:r>
            <a:r>
              <a:rPr lang="en-GB" sz="1800" b="1" dirty="0"/>
              <a:t>emission </a:t>
            </a:r>
            <a:r>
              <a:rPr lang="en-GB" sz="1800" b="1" dirty="0" smtClean="0"/>
              <a:t>spectrum:</a:t>
            </a:r>
            <a:r>
              <a:rPr lang="en-GB" sz="1800" dirty="0" smtClean="0"/>
              <a:t> </a:t>
            </a:r>
            <a:r>
              <a:rPr lang="en-GB" sz="1800" dirty="0"/>
              <a:t>the photons wavelength (or energy) is of prime importance. </a:t>
            </a:r>
            <a:endParaRPr lang="en-GB" sz="1800" dirty="0" smtClean="0"/>
          </a:p>
          <a:p>
            <a:pPr marL="914400" lvl="1" indent="-514350">
              <a:spcBef>
                <a:spcPts val="0"/>
              </a:spcBef>
              <a:buFont typeface="Courier New"/>
              <a:buChar char="o"/>
            </a:pPr>
            <a:r>
              <a:rPr lang="en-GB" sz="1800" dirty="0" smtClean="0"/>
              <a:t>It </a:t>
            </a:r>
            <a:r>
              <a:rPr lang="en-GB" sz="1800" dirty="0"/>
              <a:t>should be in </a:t>
            </a:r>
            <a:r>
              <a:rPr lang="en-GB" sz="1800" dirty="0" smtClean="0"/>
              <a:t>an efficient </a:t>
            </a:r>
            <a:r>
              <a:rPr lang="en-GB" sz="1800" dirty="0"/>
              <a:t>range </a:t>
            </a:r>
            <a:r>
              <a:rPr lang="en-GB" sz="1800" dirty="0" smtClean="0"/>
              <a:t>for the readout </a:t>
            </a:r>
            <a:r>
              <a:rPr lang="en-GB" sz="1800" dirty="0"/>
              <a:t>image systems </a:t>
            </a:r>
            <a:endParaRPr lang="en-GB" sz="1800" dirty="0" smtClean="0"/>
          </a:p>
          <a:p>
            <a:pPr marL="914400" lvl="1" indent="-514350">
              <a:spcBef>
                <a:spcPts val="0"/>
              </a:spcBef>
              <a:buFont typeface="Courier New"/>
              <a:buChar char="o"/>
            </a:pPr>
            <a:r>
              <a:rPr lang="en-GB" sz="1800" dirty="0" smtClean="0"/>
              <a:t>It </a:t>
            </a:r>
            <a:r>
              <a:rPr lang="en-GB" sz="1800" dirty="0"/>
              <a:t>should be </a:t>
            </a:r>
            <a:r>
              <a:rPr lang="en-GB" sz="1800" dirty="0" smtClean="0"/>
              <a:t>on </a:t>
            </a:r>
            <a:r>
              <a:rPr lang="en-GB" sz="1800" dirty="0"/>
              <a:t>a different </a:t>
            </a:r>
            <a:r>
              <a:rPr lang="en-GB" sz="1800" dirty="0" smtClean="0"/>
              <a:t>from </a:t>
            </a:r>
            <a:r>
              <a:rPr lang="en-GB" sz="1800" dirty="0"/>
              <a:t>the </a:t>
            </a:r>
            <a:r>
              <a:rPr lang="en-GB" sz="1800" dirty="0" smtClean="0"/>
              <a:t>proton beam induced fluorescence of </a:t>
            </a:r>
            <a:r>
              <a:rPr lang="en-GB" sz="1800" dirty="0"/>
              <a:t>the (residual) gas </a:t>
            </a:r>
            <a:r>
              <a:rPr lang="en-GB" sz="1800" dirty="0" smtClean="0"/>
              <a:t>environment.</a:t>
            </a:r>
            <a:endParaRPr lang="en-GB" sz="1800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/>
              <a:t>The luminescence </a:t>
            </a:r>
            <a:r>
              <a:rPr lang="en-GB" sz="1800" b="1" dirty="0" smtClean="0"/>
              <a:t>lifetime:</a:t>
            </a:r>
            <a:r>
              <a:rPr lang="en-GB" sz="1800" dirty="0" smtClean="0"/>
              <a:t> </a:t>
            </a:r>
            <a:r>
              <a:rPr lang="en-GB" sz="1800" dirty="0"/>
              <a:t>should be less or much less than 1µs in order to perform a still image of the beam on the moving target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Radiation tolerance</a:t>
            </a:r>
            <a:r>
              <a:rPr lang="en-GB" sz="1800" dirty="0" smtClean="0"/>
              <a:t>: the luminescence properties should remain sufficient to permit minimal imaging performance along the life of the coated component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The </a:t>
            </a:r>
            <a:r>
              <a:rPr lang="en-GB" sz="1800" b="1" dirty="0"/>
              <a:t>temperature </a:t>
            </a:r>
            <a:r>
              <a:rPr lang="en-GB" sz="1800" b="1" dirty="0" smtClean="0"/>
              <a:t>dependence</a:t>
            </a:r>
            <a:r>
              <a:rPr lang="en-GB" sz="1800" dirty="0" smtClean="0"/>
              <a:t>: </a:t>
            </a:r>
            <a:r>
              <a:rPr lang="en-GB" sz="1800" dirty="0"/>
              <a:t>the luminescence yield </a:t>
            </a:r>
            <a:r>
              <a:rPr lang="en-GB" sz="1800" dirty="0" smtClean="0"/>
              <a:t>at should </a:t>
            </a:r>
            <a:r>
              <a:rPr lang="en-GB" sz="1800" dirty="0"/>
              <a:t>be understood. The SNS coating has a strong </a:t>
            </a:r>
            <a:r>
              <a:rPr lang="en-GB" sz="1800" dirty="0" smtClean="0"/>
              <a:t>dependence </a:t>
            </a:r>
            <a:r>
              <a:rPr lang="en-GB" sz="1800" dirty="0"/>
              <a:t>on temperature, and at 473K its luminescent yield is </a:t>
            </a:r>
            <a:r>
              <a:rPr lang="en-GB" sz="1800" dirty="0" smtClean="0"/>
              <a:t>dramatically reduced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 smtClean="0"/>
              <a:t>Luminescence from secondary particle:</a:t>
            </a:r>
            <a:r>
              <a:rPr lang="en-GB" sz="1800" dirty="0" smtClean="0"/>
              <a:t> neutron, gamma, and other hadron particles may distort the beam density profile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/>
              <a:t>Mechanical properties</a:t>
            </a:r>
            <a:r>
              <a:rPr lang="en-GB" sz="1800" b="1" dirty="0" smtClean="0"/>
              <a:t>:</a:t>
            </a:r>
            <a:r>
              <a:rPr lang="en-GB" sz="1800" dirty="0" smtClean="0"/>
              <a:t> compatibility with the coating process and strength of the coating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GB" sz="1800" b="1" dirty="0"/>
              <a:t>Vacuum compatibility</a:t>
            </a:r>
            <a:r>
              <a:rPr lang="en-GB" sz="1800" b="1" dirty="0" smtClean="0"/>
              <a:t>: </a:t>
            </a:r>
            <a:r>
              <a:rPr lang="en-GB" sz="1800" dirty="0" smtClean="0"/>
              <a:t>outgassing rate of the material should be acceptable for the vacuum system</a:t>
            </a:r>
            <a:endParaRPr lang="en-GB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 smtClean="0"/>
              <a:t>Luminescent Coating </a:t>
            </a:r>
            <a:r>
              <a:rPr lang="en-GB" dirty="0" err="1" smtClean="0"/>
              <a:t>Requiremements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8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"/>
    </mc:Choice>
    <mc:Fallback xmlns="">
      <p:transition xmlns:p14="http://schemas.microsoft.com/office/powerpoint/2010/main" spd="slow" advTm="90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Candidate Materials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979712" y="1961456"/>
            <a:ext cx="5040560" cy="48965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dirty="0" smtClean="0"/>
              <a:t>SNS </a:t>
            </a:r>
            <a:r>
              <a:rPr lang="en-GB" dirty="0" smtClean="0"/>
              <a:t>material: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Al2O3:Cr </a:t>
            </a:r>
            <a:endParaRPr lang="en-GB" dirty="0" smtClean="0"/>
          </a:p>
          <a:p>
            <a:pPr marL="285750" indent="-285750">
              <a:buFont typeface="Wingdings" charset="2"/>
              <a:buChar char="§"/>
            </a:pPr>
            <a:r>
              <a:rPr lang="en-GB" dirty="0" smtClean="0"/>
              <a:t>Additional materials</a:t>
            </a:r>
            <a:r>
              <a:rPr lang="en-GB" dirty="0" smtClean="0"/>
              <a:t>:</a:t>
            </a:r>
            <a:endParaRPr lang="en-GB" dirty="0" smtClean="0"/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Y2O3: successfully plasma coated (HV)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Y2WO6: successfully produced (ESS</a:t>
            </a:r>
            <a:r>
              <a:rPr lang="en-GB" dirty="0" smtClean="0"/>
              <a:t>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lanthanide </a:t>
            </a:r>
            <a:r>
              <a:rPr lang="en-GB" dirty="0"/>
              <a:t>doped </a:t>
            </a:r>
            <a:r>
              <a:rPr lang="en-GB" dirty="0" smtClean="0"/>
              <a:t>Y</a:t>
            </a:r>
            <a:r>
              <a:rPr lang="en-GB" baseline="-25000" dirty="0" smtClean="0"/>
              <a:t>2</a:t>
            </a:r>
            <a:r>
              <a:rPr lang="en-GB" dirty="0" smtClean="0"/>
              <a:t>WO</a:t>
            </a:r>
            <a:r>
              <a:rPr lang="en-GB" baseline="-25000" dirty="0" smtClean="0"/>
              <a:t>6</a:t>
            </a:r>
            <a:endParaRPr lang="en-GB" dirty="0" smtClean="0"/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Y2O3:Pr / </a:t>
            </a:r>
            <a:r>
              <a:rPr lang="en-GB" dirty="0" smtClean="0"/>
              <a:t>Y2O3:Ce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/>
              <a:t>Others</a:t>
            </a:r>
            <a:r>
              <a:rPr lang="en-GB" dirty="0" smtClean="0"/>
              <a:t> 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656552"/>
            <a:ext cx="4403114" cy="17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Luminescent Material </a:t>
            </a:r>
            <a:r>
              <a:rPr lang="en-GB" dirty="0" smtClean="0"/>
              <a:t>Down-Selection</a:t>
            </a:r>
            <a:br>
              <a:rPr lang="en-GB" dirty="0" smtClean="0"/>
            </a:br>
            <a:r>
              <a:rPr lang="en-GB" dirty="0" smtClean="0"/>
              <a:t>Current Status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2987824" y="3140968"/>
            <a:ext cx="1800200" cy="1368152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Ideal Material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241411" y="3249961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∞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877276" y="1383083"/>
            <a:ext cx="258810" cy="3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0</a:t>
            </a:r>
            <a:endParaRPr lang="en-GB"/>
          </a:p>
        </p:txBody>
      </p:sp>
      <p:grpSp>
        <p:nvGrpSpPr>
          <p:cNvPr id="23" name="Group 22"/>
          <p:cNvGrpSpPr/>
          <p:nvPr/>
        </p:nvGrpSpPr>
        <p:grpSpPr>
          <a:xfrm rot="3172955">
            <a:off x="1829201" y="2109059"/>
            <a:ext cx="2340000" cy="392870"/>
            <a:chOff x="614274" y="2388058"/>
            <a:chExt cx="2556000" cy="39287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614274" y="2780928"/>
              <a:ext cx="255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07173" y="2388058"/>
              <a:ext cx="2033185" cy="36933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GB" smtClean="0"/>
                <a:t>Radiation Tolerance</a:t>
              </a:r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02938" y="390999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∞</a:t>
            </a:r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79512" y="3922010"/>
            <a:ext cx="258810" cy="3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0</a:t>
            </a:r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>
            <a:off x="323528" y="3573016"/>
            <a:ext cx="2952328" cy="369332"/>
            <a:chOff x="435496" y="3635732"/>
            <a:chExt cx="2952328" cy="369332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435496" y="4005064"/>
              <a:ext cx="29523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9429" y="3635732"/>
              <a:ext cx="2021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Luminescence Yield</a:t>
              </a:r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 rot="18274306">
            <a:off x="1198319" y="5123795"/>
            <a:ext cx="2952328" cy="369332"/>
            <a:chOff x="439084" y="3635735"/>
            <a:chExt cx="2952328" cy="369332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439084" y="4000539"/>
              <a:ext cx="29523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60539" y="3635735"/>
              <a:ext cx="2599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Temperature dependency</a:t>
              </a:r>
              <a:endParaRPr lang="en-GB" dirty="0"/>
            </a:p>
          </p:txBody>
        </p:sp>
      </p:grpSp>
      <p:sp>
        <p:nvSpPr>
          <p:cNvPr id="33" name="TextBox 32"/>
          <p:cNvSpPr txBox="1"/>
          <p:nvPr/>
        </p:nvSpPr>
        <p:spPr>
          <a:xfrm rot="20580055">
            <a:off x="2018827" y="642949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∞</a:t>
            </a:r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3540471" y="4210042"/>
            <a:ext cx="258810" cy="3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0</a:t>
            </a:r>
            <a:endParaRPr lang="en-GB"/>
          </a:p>
        </p:txBody>
      </p:sp>
      <p:grpSp>
        <p:nvGrpSpPr>
          <p:cNvPr id="35" name="Group 34"/>
          <p:cNvGrpSpPr/>
          <p:nvPr/>
        </p:nvGrpSpPr>
        <p:grpSpPr>
          <a:xfrm>
            <a:off x="4572000" y="3284984"/>
            <a:ext cx="2952328" cy="369332"/>
            <a:chOff x="435496" y="3635732"/>
            <a:chExt cx="2952328" cy="369332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435496" y="4005064"/>
              <a:ext cx="29523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49429" y="3635732"/>
              <a:ext cx="2329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Luminescence Lifetime</a:t>
              </a:r>
              <a:endParaRPr lang="en-GB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523629" y="3663391"/>
            <a:ext cx="258810" cy="3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0</a:t>
            </a:r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7293424" y="3642051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∞</a:t>
            </a:r>
            <a:endParaRPr lang="en-GB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2987824" y="2626336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1658186" y="3876579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 rot="20580055">
            <a:off x="2597356" y="5502602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6879798" y="3573391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5364088" y="5136340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8" name="TextBox 47"/>
          <p:cNvSpPr txBox="1"/>
          <p:nvPr/>
        </p:nvSpPr>
        <p:spPr>
          <a:xfrm>
            <a:off x="5654903" y="5072451"/>
            <a:ext cx="3409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SNS Al2O3:Cr (Not anymore produced)</a:t>
            </a:r>
            <a:endParaRPr lang="en-GB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5654903" y="5436571"/>
            <a:ext cx="2044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HV Al2O3:Cr (SNS like)</a:t>
            </a:r>
            <a:endParaRPr lang="en-GB" sz="1600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5369714" y="5500460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6984382" y="3575380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 rot="20580055">
            <a:off x="2645881" y="5480606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1731614" y="3870340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760002" y="2803586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/>
          <p:cNvSpPr txBox="1"/>
          <p:nvPr/>
        </p:nvSpPr>
        <p:spPr>
          <a:xfrm>
            <a:off x="2839772" y="270892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57" name="TextBox 56"/>
          <p:cNvSpPr txBox="1"/>
          <p:nvPr/>
        </p:nvSpPr>
        <p:spPr>
          <a:xfrm>
            <a:off x="5019318" y="1682184"/>
            <a:ext cx="3288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Coating </a:t>
            </a:r>
            <a:r>
              <a:rPr lang="en-GB" dirty="0" smtClean="0"/>
              <a:t>process compatibility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Luminescence </a:t>
            </a:r>
            <a:r>
              <a:rPr lang="en-GB" dirty="0" smtClean="0"/>
              <a:t>Properties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Radiation Tolerance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Industrial Coating </a:t>
            </a:r>
            <a:r>
              <a:rPr lang="en-GB" dirty="0" smtClean="0"/>
              <a:t>process</a:t>
            </a:r>
            <a:endParaRPr lang="en-GB" dirty="0"/>
          </a:p>
        </p:txBody>
      </p:sp>
      <p:sp>
        <p:nvSpPr>
          <p:cNvPr id="59" name="TextBox 58"/>
          <p:cNvSpPr txBox="1"/>
          <p:nvPr/>
        </p:nvSpPr>
        <p:spPr>
          <a:xfrm>
            <a:off x="5651749" y="5801600"/>
            <a:ext cx="3108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Y2O3, Y2WO3 and doped </a:t>
            </a:r>
            <a:r>
              <a:rPr lang="en-GB" sz="1600" dirty="0" smtClean="0"/>
              <a:t>materials</a:t>
            </a:r>
          </a:p>
          <a:p>
            <a:endParaRPr lang="en-GB" sz="1600" dirty="0"/>
          </a:p>
          <a:p>
            <a:r>
              <a:rPr lang="en-GB" sz="1600" dirty="0" smtClean="0"/>
              <a:t>More materials in the pipeline</a:t>
            </a:r>
            <a:endParaRPr lang="en-GB" sz="1600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5364088" y="5864580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cxnSp>
        <p:nvCxnSpPr>
          <p:cNvPr id="62" name="Straight Arrow Connector 61"/>
          <p:cNvCxnSpPr/>
          <p:nvPr/>
        </p:nvCxnSpPr>
        <p:spPr>
          <a:xfrm rot="16200000">
            <a:off x="3016591" y="5373097"/>
            <a:ext cx="216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16200000">
            <a:off x="2875587" y="5401960"/>
            <a:ext cx="207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Vacuum Compatible</a:t>
            </a:r>
            <a:endParaRPr lang="en-GB" dirty="0"/>
          </a:p>
        </p:txBody>
      </p:sp>
      <p:sp>
        <p:nvSpPr>
          <p:cNvPr id="64" name="TextBox 63"/>
          <p:cNvSpPr txBox="1"/>
          <p:nvPr/>
        </p:nvSpPr>
        <p:spPr>
          <a:xfrm>
            <a:off x="4096282" y="4077028"/>
            <a:ext cx="258810" cy="3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65" name="TextBox 64"/>
          <p:cNvSpPr txBox="1"/>
          <p:nvPr/>
        </p:nvSpPr>
        <p:spPr>
          <a:xfrm>
            <a:off x="4097166" y="6267554"/>
            <a:ext cx="258810" cy="3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0</a:t>
            </a:r>
            <a:endParaRPr lang="en-GB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4015549" y="4407456"/>
            <a:ext cx="180000" cy="180000"/>
          </a:xfrm>
          <a:prstGeom prst="ellipse">
            <a:avLst/>
          </a:prstGeom>
          <a:gradFill flip="none" rotWithShape="1">
            <a:gsLst>
              <a:gs pos="34000">
                <a:srgbClr val="FFC000"/>
              </a:gs>
              <a:gs pos="67000">
                <a:srgbClr val="00B050"/>
              </a:gs>
              <a:gs pos="40000">
                <a:srgbClr val="00B050"/>
              </a:gs>
              <a:gs pos="67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0" name="Group 69"/>
          <p:cNvGrpSpPr/>
          <p:nvPr/>
        </p:nvGrpSpPr>
        <p:grpSpPr>
          <a:xfrm rot="1500000">
            <a:off x="481352" y="2507998"/>
            <a:ext cx="2952328" cy="400110"/>
            <a:chOff x="435496" y="3605363"/>
            <a:chExt cx="2952328" cy="410482"/>
          </a:xfrm>
        </p:grpSpPr>
        <p:cxnSp>
          <p:nvCxnSpPr>
            <p:cNvPr id="71" name="Straight Arrow Connector 70"/>
            <p:cNvCxnSpPr/>
            <p:nvPr/>
          </p:nvCxnSpPr>
          <p:spPr>
            <a:xfrm>
              <a:off x="435496" y="4005064"/>
              <a:ext cx="29523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42052" y="3605363"/>
              <a:ext cx="2573782" cy="410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Spectrum </a:t>
              </a:r>
              <a:r>
                <a:rPr lang="en-GB" sz="2000" dirty="0" smtClean="0"/>
                <a:t>≢ </a:t>
              </a:r>
              <a:r>
                <a:rPr lang="en-GB" dirty="0" smtClean="0"/>
                <a:t>gas spectrum</a:t>
              </a:r>
              <a:endParaRPr lang="en-GB" dirty="0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23528" y="2204864"/>
            <a:ext cx="258810" cy="3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74" name="TextBox 73"/>
          <p:cNvSpPr txBox="1"/>
          <p:nvPr/>
        </p:nvSpPr>
        <p:spPr>
          <a:xfrm>
            <a:off x="3017046" y="3429000"/>
            <a:ext cx="258810" cy="3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75" name="Oval 74"/>
          <p:cNvSpPr>
            <a:spLocks noChangeAspect="1"/>
          </p:cNvSpPr>
          <p:nvPr/>
        </p:nvSpPr>
        <p:spPr>
          <a:xfrm>
            <a:off x="2951840" y="3321008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/>
          <p:cNvSpPr>
            <a:spLocks noChangeAspect="1"/>
          </p:cNvSpPr>
          <p:nvPr/>
        </p:nvSpPr>
        <p:spPr>
          <a:xfrm>
            <a:off x="2922950" y="3365209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/>
          <p:cNvSpPr>
            <a:spLocks noChangeAspect="1"/>
          </p:cNvSpPr>
          <p:nvPr/>
        </p:nvSpPr>
        <p:spPr>
          <a:xfrm>
            <a:off x="2762708" y="3241936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2015736" y="3852349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>
            <a:off x="2701670" y="5406626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SNS material luminescent properties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467544" y="4366845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Spectral measurement on end of life and freshly installed SNS Target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302949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Ruby lines measured and characterised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33243" y="1754515"/>
            <a:ext cx="4320000" cy="2610589"/>
            <a:chOff x="4860512" y="4130779"/>
            <a:chExt cx="4320000" cy="26105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512" y="4130779"/>
              <a:ext cx="4320000" cy="26105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61913" y="4634835"/>
              <a:ext cx="5725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O lines</a:t>
              </a:r>
              <a:endParaRPr lang="en-GB" sz="1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81993" y="4850859"/>
              <a:ext cx="6383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He lines</a:t>
              </a:r>
              <a:endParaRPr lang="en-GB" sz="11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29083" y="4778851"/>
              <a:ext cx="5725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O lines</a:t>
              </a:r>
              <a:endParaRPr lang="en-GB" sz="11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250308"/>
            <a:ext cx="2880000" cy="22030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63644" y="2119544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Investigation on ‘oxygen lines’:</a:t>
            </a:r>
          </a:p>
          <a:p>
            <a:pPr marL="171450" indent="-171450">
              <a:buFont typeface="Arial"/>
              <a:buChar char="•"/>
            </a:pPr>
            <a:r>
              <a:rPr lang="en-GB" dirty="0" smtClean="0"/>
              <a:t>Sharp lines at 777nm and 426nm</a:t>
            </a:r>
          </a:p>
          <a:p>
            <a:pPr marL="171450" indent="-171450">
              <a:buFont typeface="Arial"/>
              <a:buChar char="•"/>
            </a:pPr>
            <a:r>
              <a:rPr lang="en-GB" dirty="0" smtClean="0"/>
              <a:t>Short lifetime (&lt;1µs)</a:t>
            </a:r>
          </a:p>
          <a:p>
            <a:pPr marL="171450" indent="-171450">
              <a:buFont typeface="Arial"/>
              <a:buChar char="•"/>
            </a:pPr>
            <a:r>
              <a:rPr lang="en-GB" dirty="0" smtClean="0"/>
              <a:t>Almost constant intensity along lifetime of the material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517047" y="6443821"/>
            <a:ext cx="482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Proton and photo emission spectrum comparable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44016" y="1412776"/>
            <a:ext cx="6622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Photo-luminescent and proton-luminescent spectra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144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Irradiation with </a:t>
            </a:r>
            <a:r>
              <a:rPr lang="en-GB" smtClean="0"/>
              <a:t>no activation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18" name="TextBox 17"/>
          <p:cNvSpPr txBox="1"/>
          <p:nvPr/>
        </p:nvSpPr>
        <p:spPr>
          <a:xfrm>
            <a:off x="7308304" y="3429000"/>
            <a:ext cx="1600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Structure  and composition</a:t>
            </a:r>
            <a:endParaRPr lang="en-GB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92280" y="2996952"/>
            <a:ext cx="1851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Thermal effect on luminescence</a:t>
            </a:r>
            <a:endParaRPr lang="en-GB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7920359" y="2333300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lifetime</a:t>
            </a:r>
            <a:endParaRPr lang="en-GB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7250514" y="3921053"/>
            <a:ext cx="1729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Degradation from </a:t>
            </a:r>
            <a:r>
              <a:rPr lang="en-GB" sz="1000" b="1" dirty="0"/>
              <a:t>h</a:t>
            </a:r>
            <a:r>
              <a:rPr lang="en-GB" sz="1000" b="1" dirty="0" smtClean="0"/>
              <a:t>eavy ions</a:t>
            </a:r>
            <a:endParaRPr lang="en-GB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17556" y="2160915"/>
            <a:ext cx="325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Heavy ion </a:t>
            </a:r>
            <a:r>
              <a:rPr lang="en-GB" dirty="0"/>
              <a:t>irradiation of SNS coupon at </a:t>
            </a:r>
            <a:r>
              <a:rPr lang="en-GB" dirty="0" smtClean="0"/>
              <a:t>GSI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" y="2780928"/>
            <a:ext cx="5760000" cy="3323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051720" y="3717032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dirty="0">
                <a:solidFill>
                  <a:prstClr val="black"/>
                </a:solidFill>
              </a:rPr>
              <a:t>SNS coupon sample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11760" y="4077072"/>
            <a:ext cx="1544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dirty="0" smtClean="0">
                <a:solidFill>
                  <a:prstClr val="black"/>
                </a:solidFill>
              </a:rPr>
              <a:t>10</a:t>
            </a:r>
            <a:r>
              <a:rPr lang="en-GB" sz="1200" baseline="30000" dirty="0" smtClean="0">
                <a:solidFill>
                  <a:prstClr val="black"/>
                </a:solidFill>
              </a:rPr>
              <a:t>12</a:t>
            </a:r>
            <a:r>
              <a:rPr lang="en-GB" sz="1200" dirty="0" smtClean="0">
                <a:solidFill>
                  <a:prstClr val="black"/>
                </a:solidFill>
              </a:rPr>
              <a:t> U -&gt; 1.8 10</a:t>
            </a:r>
            <a:r>
              <a:rPr lang="en-GB" sz="1200" baseline="30000" dirty="0" smtClean="0">
                <a:solidFill>
                  <a:prstClr val="black"/>
                </a:solidFill>
              </a:rPr>
              <a:t>-3</a:t>
            </a:r>
            <a:r>
              <a:rPr lang="en-GB" sz="1200" dirty="0" smtClean="0">
                <a:solidFill>
                  <a:prstClr val="black"/>
                </a:solidFill>
              </a:rPr>
              <a:t> DPA</a:t>
            </a:r>
            <a:endParaRPr lang="en-GB" sz="1200" dirty="0">
              <a:solidFill>
                <a:prstClr val="black"/>
              </a:solidFill>
            </a:endParaRPr>
          </a:p>
        </p:txBody>
      </p:sp>
      <p:pic>
        <p:nvPicPr>
          <p:cNvPr id="26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271" y="2494158"/>
            <a:ext cx="5025233" cy="4319218"/>
          </a:xfrm>
        </p:spPr>
      </p:pic>
      <p:sp>
        <p:nvSpPr>
          <p:cNvPr id="27" name="TextBox 26"/>
          <p:cNvSpPr txBox="1"/>
          <p:nvPr/>
        </p:nvSpPr>
        <p:spPr>
          <a:xfrm>
            <a:off x="6084168" y="5517232"/>
            <a:ext cx="677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0.1 DPA 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436096" y="3140968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SNS TIS intensity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148064" y="4952201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0.002 DPA 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5077492" y="1979548"/>
            <a:ext cx="269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SNS luminescence vs. dose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36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Structure and composition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9</a:t>
            </a:fld>
            <a:endParaRPr lang="sv-SE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844824"/>
            <a:ext cx="4320000" cy="3240000"/>
            <a:chOff x="-1131703" y="-1251520"/>
            <a:chExt cx="4320000" cy="3240000"/>
          </a:xfrm>
        </p:grpSpPr>
        <p:pic>
          <p:nvPicPr>
            <p:cNvPr id="7" name="Picture 6" descr="Peak_intensities_vs_Xray_scan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31703" y="-1251520"/>
              <a:ext cx="4320000" cy="324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08049" y="980728"/>
              <a:ext cx="1121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XASF and XEOL </a:t>
              </a:r>
              <a:endParaRPr lang="en-GB" sz="1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39952" y="2060848"/>
            <a:ext cx="2243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ISIS</a:t>
            </a:r>
            <a:r>
              <a:rPr lang="en-GB" sz="1200" dirty="0" smtClean="0"/>
              <a:t> user labs: </a:t>
            </a:r>
          </a:p>
          <a:p>
            <a:r>
              <a:rPr lang="en-GB" sz="1200" dirty="0" smtClean="0"/>
              <a:t>X-ray fluorescence spectroscopy: </a:t>
            </a:r>
          </a:p>
          <a:p>
            <a:r>
              <a:rPr lang="en-US" sz="1200" dirty="0" smtClean="0"/>
              <a:t>Al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O</a:t>
            </a:r>
            <a:r>
              <a:rPr lang="en-US" sz="1200" baseline="-25000" dirty="0" smtClean="0"/>
              <a:t>3</a:t>
            </a:r>
            <a:r>
              <a:rPr lang="en-US" sz="1200" dirty="0"/>
              <a:t>	95.208	%</a:t>
            </a:r>
          </a:p>
          <a:p>
            <a:r>
              <a:rPr lang="en-US" sz="1200" dirty="0"/>
              <a:t>P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5</a:t>
            </a:r>
            <a:r>
              <a:rPr lang="en-US" sz="1200" dirty="0"/>
              <a:t>	0.563	%</a:t>
            </a:r>
          </a:p>
          <a:p>
            <a:r>
              <a:rPr lang="en-US" sz="1200" dirty="0" smtClean="0"/>
              <a:t>Cr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O</a:t>
            </a:r>
            <a:r>
              <a:rPr lang="en-US" sz="1200" baseline="-25000" dirty="0" smtClean="0"/>
              <a:t>3</a:t>
            </a:r>
            <a:r>
              <a:rPr lang="en-US" sz="1200" dirty="0"/>
              <a:t>	3.791	</a:t>
            </a:r>
            <a:r>
              <a:rPr lang="en-US" sz="1200" dirty="0" smtClean="0"/>
              <a:t>%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5157192"/>
            <a:ext cx="15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Expected Cr</a:t>
            </a:r>
            <a:r>
              <a:rPr lang="en-GB" sz="1200" baseline="30000" dirty="0" smtClean="0"/>
              <a:t>3+</a:t>
            </a:r>
          </a:p>
          <a:p>
            <a:endParaRPr lang="en-GB" sz="1200" dirty="0"/>
          </a:p>
          <a:p>
            <a:r>
              <a:rPr lang="en-GB" sz="1200" dirty="0" smtClean="0"/>
              <a:t>Structure: octahedral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139952" y="314096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“P” might influence the structure formed upon spraying </a:t>
            </a:r>
          </a:p>
          <a:p>
            <a:pPr marL="628650" lvl="1" indent="-171450">
              <a:buFont typeface="Wingdings" charset="2"/>
              <a:buChar char="Ø"/>
            </a:pPr>
            <a:r>
              <a:rPr lang="en-GB" sz="1200" dirty="0" smtClean="0"/>
              <a:t>Further investigation needed: </a:t>
            </a:r>
          </a:p>
          <a:p>
            <a:pPr marL="628650" lvl="1" indent="-171450">
              <a:buFont typeface="Wingdings" charset="2"/>
              <a:buChar char="Ø"/>
            </a:pPr>
            <a:r>
              <a:rPr lang="en-GB" sz="1200" dirty="0" smtClean="0"/>
              <a:t>Knowledge to produce precursor powder!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1560" y="5991671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charset="2"/>
              <a:buChar char="ü"/>
            </a:pPr>
            <a:r>
              <a:rPr lang="en-GB" sz="1200" dirty="0">
                <a:solidFill>
                  <a:prstClr val="black"/>
                </a:solidFill>
              </a:rPr>
              <a:t>Tools in place for the determination of the  structure and composition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1960" y="4293096"/>
            <a:ext cx="890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XRD (</a:t>
            </a:r>
            <a:r>
              <a:rPr lang="en-GB" sz="1200" b="1" dirty="0" err="1" smtClean="0"/>
              <a:t>Olso</a:t>
            </a:r>
            <a:r>
              <a:rPr lang="en-GB" sz="1200" dirty="0" smtClean="0"/>
              <a:t>):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0661"/>
              </p:ext>
            </p:extLst>
          </p:nvPr>
        </p:nvGraphicFramePr>
        <p:xfrm>
          <a:off x="4211638" y="4514056"/>
          <a:ext cx="47529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Document" r:id="rId4" imgW="5626100" imgH="1219200" progId="Word.Document.12">
                  <p:embed/>
                </p:oleObj>
              </mc:Choice>
              <mc:Fallback>
                <p:oleObj name="Document" r:id="rId4" imgW="5626100" imgH="1219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1638" y="4514056"/>
                        <a:ext cx="4752975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211638" y="5517232"/>
            <a:ext cx="1460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Al</a:t>
            </a:r>
            <a:r>
              <a:rPr lang="en-GB" sz="1200" baseline="-25000" dirty="0" smtClean="0"/>
              <a:t>2</a:t>
            </a:r>
            <a:r>
              <a:rPr lang="en-GB" sz="1200" dirty="0" smtClean="0"/>
              <a:t>O</a:t>
            </a:r>
            <a:r>
              <a:rPr lang="en-GB" sz="1200" baseline="-25000" dirty="0" smtClean="0"/>
              <a:t>3</a:t>
            </a:r>
            <a:r>
              <a:rPr lang="en-GB" sz="1200" dirty="0" smtClean="0"/>
              <a:t> -&gt; 2Al + 3/2 O</a:t>
            </a:r>
            <a:r>
              <a:rPr lang="en-GB" sz="1200" baseline="-25000" dirty="0" smtClean="0"/>
              <a:t>2</a:t>
            </a:r>
            <a:endParaRPr lang="en-GB" sz="12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529115" y="1732562"/>
            <a:ext cx="1810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XASF performed at MAX II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211637" y="5801128"/>
            <a:ext cx="475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Reduction to be thought the cause of Oxygen lines observed in the SNS spectrum, supported by literature on luminescent material, but not yet demonstrated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9816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2360</TotalTime>
  <Words>1496</Words>
  <Application>Microsoft Macintosh PowerPoint</Application>
  <PresentationFormat>On-screen Show (4:3)</PresentationFormat>
  <Paragraphs>277</Paragraphs>
  <Slides>23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Courier New</vt:lpstr>
      <vt:lpstr>Mangal</vt:lpstr>
      <vt:lpstr>Wingdings</vt:lpstr>
      <vt:lpstr>Arial</vt:lpstr>
      <vt:lpstr>Office Theme</vt:lpstr>
      <vt:lpstr>Document</vt:lpstr>
      <vt:lpstr>Luminescent Materials for  Proton Beam Imaging</vt:lpstr>
      <vt:lpstr>Layout</vt:lpstr>
      <vt:lpstr>Large Collaboration Luminescent Coating Development </vt:lpstr>
      <vt:lpstr>Luminescent Coating Requiremements</vt:lpstr>
      <vt:lpstr>Candidate Materials</vt:lpstr>
      <vt:lpstr>Luminescent Material Down-Selection Current Status</vt:lpstr>
      <vt:lpstr>SNS material luminescent properties</vt:lpstr>
      <vt:lpstr>Irradiation with no activation</vt:lpstr>
      <vt:lpstr>Structure and composition</vt:lpstr>
      <vt:lpstr>Oslo Cyclotron Low energy proton beam</vt:lpstr>
      <vt:lpstr>Y2WO6: powder characterisation</vt:lpstr>
      <vt:lpstr>Proposal for Los Alamos Characterization with ESS-like beam</vt:lpstr>
      <vt:lpstr>Irradiation Campaign, with activation</vt:lpstr>
      <vt:lpstr>Latest News</vt:lpstr>
      <vt:lpstr>PowerPoint Presentation</vt:lpstr>
      <vt:lpstr>Coating Development Schedule </vt:lpstr>
      <vt:lpstr>Imaging Systems Team</vt:lpstr>
      <vt:lpstr>Down-selection</vt:lpstr>
      <vt:lpstr>Luminescence lifetime</vt:lpstr>
      <vt:lpstr>Temperature dependency </vt:lpstr>
      <vt:lpstr>Irradiation Campaign</vt:lpstr>
      <vt:lpstr>New Candidate Material</vt:lpstr>
      <vt:lpstr>Next to come … 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Luminescent Materials for TIS</dc:title>
  <dc:creator>Microsoft Office User</dc:creator>
  <cp:lastModifiedBy>Tom Shea</cp:lastModifiedBy>
  <cp:revision>76</cp:revision>
  <dcterms:created xsi:type="dcterms:W3CDTF">2017-04-08T00:38:53Z</dcterms:created>
  <dcterms:modified xsi:type="dcterms:W3CDTF">2017-04-27T07:24:38Z</dcterms:modified>
</cp:coreProperties>
</file>