
<file path=[Content_Types].xml><?xml version="1.0" encoding="utf-8"?>
<Types xmlns="http://schemas.openxmlformats.org/package/2006/content-types">
  <Override PartName="/_rels/.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1.png" ContentType="image/png"/>
  <Override PartName="/ppt/media/image5.png" ContentType="image/png"/>
  <Override PartName="/ppt/media/image9.jpeg" ContentType="image/jpeg"/>
  <Override PartName="/ppt/media/image10.png" ContentType="image/png"/>
  <Override PartName="/ppt/media/image6.png" ContentType="image/png"/>
  <Override PartName="/ppt/media/image2.png" ContentType="image/png"/>
  <Override PartName="/ppt/media/image7.jpeg" ContentType="image/jpeg"/>
  <Override PartName="/ppt/media/image8.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body"/>
          </p:nvPr>
        </p:nvSpPr>
        <p:spPr>
          <a:xfrm>
            <a:off x="756000" y="5078520"/>
            <a:ext cx="6047640" cy="481104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76" name="PlaceHolder 2"/>
          <p:cNvSpPr>
            <a:spLocks noGrp="1"/>
          </p:cNvSpPr>
          <p:nvPr>
            <p:ph type="hdr"/>
          </p:nvPr>
        </p:nvSpPr>
        <p:spPr>
          <a:xfrm>
            <a:off x="0" y="0"/>
            <a:ext cx="3280680" cy="53424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77" name="PlaceHolder 3"/>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78" name="PlaceHolder 4"/>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79" name="PlaceHolder 5"/>
          <p:cNvSpPr>
            <a:spLocks noGrp="1"/>
          </p:cNvSpPr>
          <p:nvPr>
            <p:ph type="sldNum"/>
          </p:nvPr>
        </p:nvSpPr>
        <p:spPr>
          <a:xfrm>
            <a:off x="4278960" y="10157400"/>
            <a:ext cx="3280680" cy="534240"/>
          </a:xfrm>
          <a:prstGeom prst="rect">
            <a:avLst/>
          </a:prstGeom>
        </p:spPr>
        <p:txBody>
          <a:bodyPr lIns="0" rIns="0" tIns="0" bIns="0" anchor="b"/>
          <a:p>
            <a:pPr algn="r"/>
            <a:fld id="{0380C687-6F8A-4502-B12B-7FE78F578710}"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36"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3E81EC24-C404-4B49-BDD0-DC7B8608E9B4}"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38"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C26C8B96-FF86-4778-8FA3-7538B125EB94}"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40"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19765D35-2D93-4D3A-ABB4-7D4DAB9FACCF}"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42"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47FCA870-55BF-48FB-B869-0D7E8ED0F354}"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44"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EF7568F9-7AF2-456C-B2E7-54A90BF2749D}"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46"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86947410-02D9-4169-BBAA-DA9B50588234}"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48"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E6EA22C3-0F44-4A60-B6EF-686B8F909CDC}"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4"/>
          <p:cNvSpPr>
            <a:spLocks noGrp="1"/>
          </p:cNvSpPr>
          <p:nvPr>
            <p:ph type="body"/>
          </p:nvPr>
        </p:nvSpPr>
        <p:spPr>
          <a:xfrm>
            <a:off x="467424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 name="PlaceHolder 5"/>
          <p:cNvSpPr>
            <a:spLocks noGrp="1"/>
          </p:cNvSpPr>
          <p:nvPr>
            <p:ph type="body"/>
          </p:nvPr>
        </p:nvSpPr>
        <p:spPr>
          <a:xfrm>
            <a:off x="45720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5" name="" descr=""/>
          <p:cNvPicPr/>
          <p:nvPr/>
        </p:nvPicPr>
        <p:blipFill>
          <a:blip r:embed="rId2"/>
          <a:stretch/>
        </p:blipFill>
        <p:spPr>
          <a:xfrm>
            <a:off x="2079000" y="1604520"/>
            <a:ext cx="4984920" cy="3977280"/>
          </a:xfrm>
          <a:prstGeom prst="rect">
            <a:avLst/>
          </a:prstGeom>
          <a:ln>
            <a:noFill/>
          </a:ln>
        </p:spPr>
      </p:pic>
      <p:pic>
        <p:nvPicPr>
          <p:cNvPr id="36"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467424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1"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2" name="PlaceHolder 3"/>
          <p:cNvSpPr>
            <a:spLocks noGrp="1"/>
          </p:cNvSpPr>
          <p:nvPr>
            <p:ph type="body"/>
          </p:nvPr>
        </p:nvSpPr>
        <p:spPr>
          <a:xfrm>
            <a:off x="45720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3" name="PlaceHolder 4"/>
          <p:cNvSpPr>
            <a:spLocks noGrp="1"/>
          </p:cNvSpPr>
          <p:nvPr>
            <p:ph type="body"/>
          </p:nvPr>
        </p:nvSpPr>
        <p:spPr>
          <a:xfrm>
            <a:off x="467424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7" name="PlaceHolder 4"/>
          <p:cNvSpPr>
            <a:spLocks noGrp="1"/>
          </p:cNvSpPr>
          <p:nvPr>
            <p:ph type="body"/>
          </p:nvPr>
        </p:nvSpPr>
        <p:spPr>
          <a:xfrm>
            <a:off x="467424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1" name="PlaceHolder 4"/>
          <p:cNvSpPr>
            <a:spLocks noGrp="1"/>
          </p:cNvSpPr>
          <p:nvPr>
            <p:ph type="body"/>
          </p:nvPr>
        </p:nvSpPr>
        <p:spPr>
          <a:xfrm>
            <a:off x="457200" y="368208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457200" y="368208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 name="PlaceHolder 5"/>
          <p:cNvSpPr>
            <a:spLocks noGrp="1"/>
          </p:cNvSpPr>
          <p:nvPr>
            <p:ph type="body"/>
          </p:nvPr>
        </p:nvSpPr>
        <p:spPr>
          <a:xfrm>
            <a:off x="45720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3" name="" descr=""/>
          <p:cNvPicPr/>
          <p:nvPr/>
        </p:nvPicPr>
        <p:blipFill>
          <a:blip r:embed="rId2"/>
          <a:stretch/>
        </p:blipFill>
        <p:spPr>
          <a:xfrm>
            <a:off x="2079000" y="1604520"/>
            <a:ext cx="4984920" cy="3977280"/>
          </a:xfrm>
          <a:prstGeom prst="rect">
            <a:avLst/>
          </a:prstGeom>
          <a:ln>
            <a:noFill/>
          </a:ln>
        </p:spPr>
      </p:pic>
      <p:pic>
        <p:nvPicPr>
          <p:cNvPr id="74" name="" descr=""/>
          <p:cNvPicPr/>
          <p:nvPr/>
        </p:nvPicPr>
        <p:blipFill>
          <a:blip r:embed="rId3"/>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3"/>
          <p:cNvSpPr>
            <a:spLocks noGrp="1"/>
          </p:cNvSpPr>
          <p:nvPr>
            <p:ph type="body"/>
          </p:nvPr>
        </p:nvSpPr>
        <p:spPr>
          <a:xfrm>
            <a:off x="45720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5" name="PlaceHolder 4"/>
          <p:cNvSpPr>
            <a:spLocks noGrp="1"/>
          </p:cNvSpPr>
          <p:nvPr>
            <p:ph type="body"/>
          </p:nvPr>
        </p:nvSpPr>
        <p:spPr>
          <a:xfrm>
            <a:off x="467424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94ca"/>
        </a:solidFill>
      </p:bgPr>
    </p:bg>
    <p:spTree>
      <p:nvGrpSpPr>
        <p:cNvPr id="1" name=""/>
        <p:cNvGrpSpPr/>
        <p:nvPr/>
      </p:nvGrpSpPr>
      <p:grpSpPr>
        <a:xfrm>
          <a:off x="0" y="0"/>
          <a:ext cx="0" cy="0"/>
          <a:chOff x="0" y="0"/>
          <a:chExt cx="0" cy="0"/>
        </a:xfrm>
      </p:grpSpPr>
      <p:pic>
        <p:nvPicPr>
          <p:cNvPr id="0" name="Bildobjekt 7" descr=""/>
          <p:cNvPicPr/>
          <p:nvPr/>
        </p:nvPicPr>
        <p:blipFill>
          <a:blip r:embed="rId2"/>
          <a:stretch/>
        </p:blipFill>
        <p:spPr>
          <a:xfrm>
            <a:off x="7308360" y="260640"/>
            <a:ext cx="1655640" cy="885240"/>
          </a:xfrm>
          <a:prstGeom prst="rect">
            <a:avLst/>
          </a:prstGeom>
          <a:ln>
            <a:noFill/>
          </a:ln>
        </p:spPr>
      </p:pic>
      <p:sp>
        <p:nvSpPr>
          <p:cNvPr id="1" name="PlaceHolder 1"/>
          <p:cNvSpPr>
            <a:spLocks noGrp="1"/>
          </p:cNvSpPr>
          <p:nvPr>
            <p:ph type="title"/>
          </p:nvPr>
        </p:nvSpPr>
        <p:spPr>
          <a:xfrm>
            <a:off x="457200" y="274680"/>
            <a:ext cx="7138440" cy="1142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CustomShape 1"/>
          <p:cNvSpPr/>
          <p:nvPr/>
        </p:nvSpPr>
        <p:spPr>
          <a:xfrm>
            <a:off x="0" y="0"/>
            <a:ext cx="9143280" cy="1433520"/>
          </a:xfrm>
          <a:prstGeom prst="rect">
            <a:avLst/>
          </a:prstGeom>
          <a:solidFill>
            <a:srgbClr val="0094ca"/>
          </a:solidFill>
          <a:ln>
            <a:noFill/>
          </a:ln>
          <a:effectLst>
            <a:outerShdw blurRad="40000" dir="5400000" dist="23000" rotWithShape="0">
              <a:srgbClr val="000000">
                <a:alpha val="35000"/>
              </a:srgbClr>
            </a:outerShdw>
          </a:effectLst>
          <a:scene3d>
            <a:camera prst="orthographicFront"/>
            <a:lightRig dir="t" rig="threePt"/>
          </a:scene3d>
          <a:sp3d>
            <a:bevelT w="0"/>
          </a:sp3d>
        </p:spPr>
        <p:style>
          <a:lnRef idx="1">
            <a:schemeClr val="accent1"/>
          </a:lnRef>
          <a:fillRef idx="3">
            <a:schemeClr val="accent1"/>
          </a:fillRef>
          <a:effectRef idx="2">
            <a:schemeClr val="accent1"/>
          </a:effectRef>
          <a:fontRef idx="minor"/>
        </p:style>
      </p:sp>
      <p:pic>
        <p:nvPicPr>
          <p:cNvPr id="38" name="Bildobjekt 5" descr=""/>
          <p:cNvPicPr/>
          <p:nvPr/>
        </p:nvPicPr>
        <p:blipFill>
          <a:blip r:embed="rId2"/>
          <a:stretch/>
        </p:blipFill>
        <p:spPr>
          <a:xfrm>
            <a:off x="7593840" y="319680"/>
            <a:ext cx="1369800" cy="732600"/>
          </a:xfrm>
          <a:prstGeom prst="rect">
            <a:avLst/>
          </a:prstGeom>
          <a:ln>
            <a:noFill/>
          </a:ln>
        </p:spPr>
      </p:pic>
      <p:sp>
        <p:nvSpPr>
          <p:cNvPr id="39" name="PlaceHolder 2"/>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40"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94ca"/>
        </a:solidFill>
      </p:bgPr>
    </p:bg>
    <p:spTree>
      <p:nvGrpSpPr>
        <p:cNvPr id="1" name=""/>
        <p:cNvGrpSpPr/>
        <p:nvPr/>
      </p:nvGrpSpPr>
      <p:grpSpPr>
        <a:xfrm>
          <a:off x="0" y="0"/>
          <a:ext cx="0" cy="0"/>
          <a:chOff x="0" y="0"/>
          <a:chExt cx="0" cy="0"/>
        </a:xfrm>
      </p:grpSpPr>
      <p:sp>
        <p:nvSpPr>
          <p:cNvPr id="80" name="CustomShape 1"/>
          <p:cNvSpPr/>
          <p:nvPr/>
        </p:nvSpPr>
        <p:spPr>
          <a:xfrm>
            <a:off x="685800" y="2130480"/>
            <a:ext cx="7771680" cy="14691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000" spc="-1" strike="noStrike">
                <a:solidFill>
                  <a:srgbClr val="ffffff"/>
                </a:solidFill>
                <a:uFill>
                  <a:solidFill>
                    <a:srgbClr val="ffffff"/>
                  </a:solidFill>
                </a:uFill>
                <a:latin typeface="Calibri"/>
              </a:rPr>
              <a:t>Standard for remote management of electronics</a:t>
            </a:r>
            <a:endParaRPr b="0" lang="en-US" sz="1800" spc="-1" strike="noStrike">
              <a:solidFill>
                <a:srgbClr val="000000"/>
              </a:solidFill>
              <a:uFill>
                <a:solidFill>
                  <a:srgbClr val="ffffff"/>
                </a:solidFill>
              </a:uFill>
              <a:latin typeface="Arial"/>
            </a:endParaRPr>
          </a:p>
        </p:txBody>
      </p:sp>
      <p:sp>
        <p:nvSpPr>
          <p:cNvPr id="81" name="CustomShape 2"/>
          <p:cNvSpPr/>
          <p:nvPr/>
        </p:nvSpPr>
        <p:spPr>
          <a:xfrm>
            <a:off x="1371600" y="3886200"/>
            <a:ext cx="6400080" cy="17517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000" spc="-1" strike="noStrike">
                <a:solidFill>
                  <a:srgbClr val="ffffff"/>
                </a:solidFill>
                <a:uFill>
                  <a:solidFill>
                    <a:srgbClr val="ffffff"/>
                  </a:solidFill>
                </a:uFill>
                <a:latin typeface="Calibri"/>
              </a:rPr>
              <a:t>Hinko Kocevar</a:t>
            </a:r>
            <a:endParaRPr b="0" lang="en-US" sz="1800" spc="-1" strike="noStrike">
              <a:solidFill>
                <a:srgbClr val="000000"/>
              </a:solidFill>
              <a:uFill>
                <a:solidFill>
                  <a:srgbClr val="ffffff"/>
                </a:solidFill>
              </a:uFill>
              <a:latin typeface="Arial"/>
            </a:endParaRPr>
          </a:p>
          <a:p>
            <a:pPr algn="ctr">
              <a:lnSpc>
                <a:spcPct val="100000"/>
              </a:lnSpc>
            </a:pPr>
            <a:r>
              <a:rPr b="0" lang="en-US" sz="2000" spc="-1" strike="noStrike">
                <a:solidFill>
                  <a:srgbClr val="ffffff"/>
                </a:solidFill>
                <a:uFill>
                  <a:solidFill>
                    <a:srgbClr val="ffffff"/>
                  </a:solidFill>
                </a:uFill>
                <a:latin typeface="Calibri"/>
              </a:rPr>
              <a:t>and</a:t>
            </a:r>
            <a:endParaRPr b="0" lang="en-US" sz="1800" spc="-1" strike="noStrike">
              <a:solidFill>
                <a:srgbClr val="000000"/>
              </a:solidFill>
              <a:uFill>
                <a:solidFill>
                  <a:srgbClr val="ffffff"/>
                </a:solidFill>
              </a:uFill>
              <a:latin typeface="Arial"/>
            </a:endParaRPr>
          </a:p>
          <a:p>
            <a:pPr algn="ctr">
              <a:lnSpc>
                <a:spcPct val="100000"/>
              </a:lnSpc>
            </a:pPr>
            <a:r>
              <a:rPr b="0" lang="en-US" sz="2000" spc="-1" strike="noStrike">
                <a:solidFill>
                  <a:srgbClr val="ffffff"/>
                </a:solidFill>
                <a:uFill>
                  <a:solidFill>
                    <a:srgbClr val="ffffff"/>
                  </a:solidFill>
                </a:uFill>
                <a:latin typeface="Calibri"/>
              </a:rPr>
              <a:t>Hooman Hassanzadegan </a:t>
            </a:r>
            <a:endParaRPr b="0" lang="en-US" sz="1800" spc="-1" strike="noStrike">
              <a:solidFill>
                <a:srgbClr val="000000"/>
              </a:solidFill>
              <a:uFill>
                <a:solidFill>
                  <a:srgbClr val="ffffff"/>
                </a:solidFill>
              </a:uFill>
              <a:latin typeface="Arial"/>
            </a:endParaRPr>
          </a:p>
        </p:txBody>
      </p:sp>
      <p:sp>
        <p:nvSpPr>
          <p:cNvPr id="82" name="CustomShape 3"/>
          <p:cNvSpPr/>
          <p:nvPr/>
        </p:nvSpPr>
        <p:spPr>
          <a:xfrm>
            <a:off x="2286000" y="5949360"/>
            <a:ext cx="4571280" cy="546480"/>
          </a:xfrm>
          <a:prstGeom prst="rect">
            <a:avLst/>
          </a:prstGeom>
          <a:noFill/>
          <a:ln>
            <a:noFill/>
          </a:ln>
        </p:spPr>
        <p:style>
          <a:lnRef idx="0"/>
          <a:fillRef idx="0"/>
          <a:effectRef idx="0"/>
          <a:fontRef idx="minor"/>
        </p:style>
        <p:txBody>
          <a:bodyPr lIns="90000" rIns="90000" tIns="45000" bIns="45000"/>
          <a:p>
            <a:pPr algn="ctr">
              <a:lnSpc>
                <a:spcPct val="120000"/>
              </a:lnSpc>
            </a:pPr>
            <a:r>
              <a:rPr b="0" lang="en-US" sz="1600" spc="-1" strike="noStrike">
                <a:solidFill>
                  <a:srgbClr val="ffffff"/>
                </a:solidFill>
                <a:uFill>
                  <a:solidFill>
                    <a:srgbClr val="ffffff"/>
                  </a:solidFill>
                </a:uFill>
                <a:latin typeface="Calibri"/>
                <a:ea typeface="DejaVu Sans"/>
              </a:rPr>
              <a:t>www.europeanspallationsource.se</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ffffff"/>
                </a:solidFill>
                <a:uFill>
                  <a:solidFill>
                    <a:srgbClr val="ffffff"/>
                  </a:solidFill>
                </a:uFill>
                <a:latin typeface="Calibri"/>
                <a:ea typeface="DejaVu Sans"/>
              </a:rPr>
              <a:t>27 April 2017</a:t>
            </a:r>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GPIO</a:t>
            </a:r>
            <a:endParaRPr b="0" lang="en-US" sz="1800" spc="-1" strike="noStrike">
              <a:solidFill>
                <a:srgbClr val="000000"/>
              </a:solidFill>
              <a:uFill>
                <a:solidFill>
                  <a:srgbClr val="ffffff"/>
                </a:solidFill>
              </a:uFill>
              <a:latin typeface="Arial"/>
            </a:endParaRPr>
          </a:p>
        </p:txBody>
      </p:sp>
      <p:sp>
        <p:nvSpPr>
          <p:cNvPr id="120" name="CustomShape 2"/>
          <p:cNvSpPr/>
          <p:nvPr/>
        </p:nvSpPr>
        <p:spPr>
          <a:xfrm>
            <a:off x="6553080" y="635688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0C23C78A-03FF-439F-AE60-5B9B95E160BB}"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121" name="CustomShape 3"/>
          <p:cNvSpPr/>
          <p:nvPr/>
        </p:nvSpPr>
        <p:spPr>
          <a:xfrm>
            <a:off x="181800" y="1796400"/>
            <a:ext cx="5121360" cy="460404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Control of port expander GPIO pin direction and level</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Individual GPIO pin can be either input or output</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When set to output user can control the level of the individual GPIO</a:t>
            </a:r>
            <a:endParaRPr b="0" lang="en-US" sz="1800" spc="-1" strike="noStrike">
              <a:solidFill>
                <a:srgbClr val="000000"/>
              </a:solidFill>
              <a:uFill>
                <a:solidFill>
                  <a:srgbClr val="ffffff"/>
                </a:solidFill>
              </a:uFill>
              <a:latin typeface="Arial"/>
            </a:endParaRPr>
          </a:p>
        </p:txBody>
      </p:sp>
      <p:pic>
        <p:nvPicPr>
          <p:cNvPr id="122" name="" descr=""/>
          <p:cNvPicPr/>
          <p:nvPr/>
        </p:nvPicPr>
        <p:blipFill>
          <a:blip r:embed="rId1"/>
          <a:stretch/>
        </p:blipFill>
        <p:spPr>
          <a:xfrm>
            <a:off x="5447880" y="1554480"/>
            <a:ext cx="3503520" cy="484596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voltages</a:t>
            </a:r>
            <a:endParaRPr b="0" lang="en-US" sz="1800" spc="-1" strike="noStrike">
              <a:solidFill>
                <a:srgbClr val="000000"/>
              </a:solidFill>
              <a:uFill>
                <a:solidFill>
                  <a:srgbClr val="ffffff"/>
                </a:solidFill>
              </a:uFill>
              <a:latin typeface="Arial"/>
            </a:endParaRPr>
          </a:p>
        </p:txBody>
      </p:sp>
      <p:sp>
        <p:nvSpPr>
          <p:cNvPr id="124" name="CustomShape 2"/>
          <p:cNvSpPr/>
          <p:nvPr/>
        </p:nvSpPr>
        <p:spPr>
          <a:xfrm>
            <a:off x="6553080" y="635688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666EAAE3-C99C-40EA-942B-96B081788A2F}"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125" name="CustomShape 3"/>
          <p:cNvSpPr/>
          <p:nvPr/>
        </p:nvSpPr>
        <p:spPr>
          <a:xfrm>
            <a:off x="181800" y="1645920"/>
            <a:ext cx="3841200" cy="466308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Readout of up to 6 voltages (Rail 1 - 6)</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Fixed on-board 3.3 V and monitoring voltage (Rail 7 &amp; 8)</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Includes internal temperature and detected Vcc (Rail CC &amp; Int. Temp.)</a:t>
            </a:r>
            <a:endParaRPr b="0" lang="en-US" sz="1800" spc="-1" strike="noStrike">
              <a:solidFill>
                <a:srgbClr val="000000"/>
              </a:solidFill>
              <a:uFill>
                <a:solidFill>
                  <a:srgbClr val="ffffff"/>
                </a:solidFill>
              </a:uFill>
              <a:latin typeface="Arial"/>
            </a:endParaRPr>
          </a:p>
        </p:txBody>
      </p:sp>
      <p:pic>
        <p:nvPicPr>
          <p:cNvPr id="126" name="" descr=""/>
          <p:cNvPicPr/>
          <p:nvPr/>
        </p:nvPicPr>
        <p:blipFill>
          <a:blip r:embed="rId1"/>
          <a:stretch/>
        </p:blipFill>
        <p:spPr>
          <a:xfrm>
            <a:off x="4114800" y="1667880"/>
            <a:ext cx="4663080" cy="466308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EEPROM</a:t>
            </a:r>
            <a:endParaRPr b="0" lang="en-US" sz="1800" spc="-1" strike="noStrike">
              <a:solidFill>
                <a:srgbClr val="000000"/>
              </a:solidFill>
              <a:uFill>
                <a:solidFill>
                  <a:srgbClr val="ffffff"/>
                </a:solidFill>
              </a:uFill>
              <a:latin typeface="Arial"/>
            </a:endParaRPr>
          </a:p>
        </p:txBody>
      </p:sp>
      <p:sp>
        <p:nvSpPr>
          <p:cNvPr id="128" name="CustomShape 2"/>
          <p:cNvSpPr/>
          <p:nvPr/>
        </p:nvSpPr>
        <p:spPr>
          <a:xfrm>
            <a:off x="6553080" y="635688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7F253728-3D23-4B99-B224-B54184574702}"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pic>
        <p:nvPicPr>
          <p:cNvPr id="129" name="" descr=""/>
          <p:cNvPicPr/>
          <p:nvPr/>
        </p:nvPicPr>
        <p:blipFill>
          <a:blip r:embed="rId1"/>
          <a:stretch/>
        </p:blipFill>
        <p:spPr>
          <a:xfrm>
            <a:off x="1639080" y="3383280"/>
            <a:ext cx="5218560" cy="2925720"/>
          </a:xfrm>
          <a:prstGeom prst="rect">
            <a:avLst/>
          </a:prstGeom>
          <a:ln>
            <a:noFill/>
          </a:ln>
        </p:spPr>
      </p:pic>
      <p:sp>
        <p:nvSpPr>
          <p:cNvPr id="130" name="CustomShape 3"/>
          <p:cNvSpPr/>
          <p:nvPr/>
        </p:nvSpPr>
        <p:spPr>
          <a:xfrm>
            <a:off x="181800" y="1796400"/>
            <a:ext cx="8778960" cy="176940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EEPROM can be written to and read from</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Can be used for serial number of the unit Ethernet Module is installed in</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Or for storing arbitrary application specific data (calibration factors)</a:t>
            </a:r>
            <a:endParaRPr b="0" lang="en-US"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rheostat</a:t>
            </a:r>
            <a:endParaRPr b="0" lang="en-US" sz="1800" spc="-1" strike="noStrike">
              <a:solidFill>
                <a:srgbClr val="000000"/>
              </a:solidFill>
              <a:uFill>
                <a:solidFill>
                  <a:srgbClr val="ffffff"/>
                </a:solidFill>
              </a:uFill>
              <a:latin typeface="Arial"/>
            </a:endParaRPr>
          </a:p>
        </p:txBody>
      </p:sp>
      <p:sp>
        <p:nvSpPr>
          <p:cNvPr id="132" name="CustomShape 2"/>
          <p:cNvSpPr/>
          <p:nvPr/>
        </p:nvSpPr>
        <p:spPr>
          <a:xfrm>
            <a:off x="6553080" y="635688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BCD86CCA-F5B5-4B3C-A027-E149ED386FA0}"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133" name="CustomShape 3"/>
          <p:cNvSpPr/>
          <p:nvPr/>
        </p:nvSpPr>
        <p:spPr>
          <a:xfrm>
            <a:off x="181800" y="1796400"/>
            <a:ext cx="8778960" cy="176940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Control of digital rheostat (resistor)</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Used in RF application</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Example of adding external I</a:t>
            </a:r>
            <a:r>
              <a:rPr b="0" lang="en-US" sz="1600" spc="-1" strike="noStrike" baseline="33000">
                <a:solidFill>
                  <a:srgbClr val="000000"/>
                </a:solidFill>
                <a:uFill>
                  <a:solidFill>
                    <a:srgbClr val="ffffff"/>
                  </a:solidFill>
                </a:uFill>
                <a:latin typeface="Calibri"/>
                <a:ea typeface="DejaVu Sans"/>
              </a:rPr>
              <a:t>2</a:t>
            </a:r>
            <a:r>
              <a:rPr b="0" lang="en-US" sz="1600" spc="-1" strike="noStrike">
                <a:solidFill>
                  <a:srgbClr val="000000"/>
                </a:solidFill>
                <a:uFill>
                  <a:solidFill>
                    <a:srgbClr val="ffffff"/>
                  </a:solidFill>
                </a:uFill>
                <a:latin typeface="Calibri"/>
                <a:ea typeface="DejaVu Sans"/>
              </a:rPr>
              <a:t>C device to the Ethernet Module</a:t>
            </a:r>
            <a:endParaRPr b="0" lang="en-US" sz="1800" spc="-1" strike="noStrike">
              <a:solidFill>
                <a:srgbClr val="000000"/>
              </a:solidFill>
              <a:uFill>
                <a:solidFill>
                  <a:srgbClr val="ffffff"/>
                </a:solidFill>
              </a:uFill>
              <a:latin typeface="Arial"/>
            </a:endParaRPr>
          </a:p>
        </p:txBody>
      </p:sp>
      <p:pic>
        <p:nvPicPr>
          <p:cNvPr id="134" name="" descr=""/>
          <p:cNvPicPr/>
          <p:nvPr/>
        </p:nvPicPr>
        <p:blipFill>
          <a:blip r:embed="rId1"/>
          <a:stretch/>
        </p:blipFill>
        <p:spPr>
          <a:xfrm>
            <a:off x="1624320" y="3383280"/>
            <a:ext cx="5507640" cy="30481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457200" y="274680"/>
            <a:ext cx="7138440" cy="1142280"/>
          </a:xfrm>
          <a:prstGeom prst="rect">
            <a:avLst/>
          </a:prstGeom>
          <a:noFill/>
          <a:ln>
            <a:noFill/>
          </a:ln>
        </p:spPr>
        <p:style>
          <a:lnRef idx="0"/>
          <a:fillRef idx="0"/>
          <a:effectRef idx="0"/>
          <a:fontRef idx="minor"/>
        </p:style>
      </p:sp>
      <p:sp>
        <p:nvSpPr>
          <p:cNvPr id="84" name="CustomShape 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3CA51F89-CBAA-4FEC-9EF3-52ED34B02B64}"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85" name="CustomShape 3"/>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This is work of..</a:t>
            </a:r>
            <a:endParaRPr b="0" lang="en-US" sz="1800" spc="-1" strike="noStrike">
              <a:solidFill>
                <a:srgbClr val="000000"/>
              </a:solidFill>
              <a:uFill>
                <a:solidFill>
                  <a:srgbClr val="ffffff"/>
                </a:solidFill>
              </a:uFill>
              <a:latin typeface="Arial"/>
            </a:endParaRPr>
          </a:p>
        </p:txBody>
      </p:sp>
      <p:sp>
        <p:nvSpPr>
          <p:cNvPr id="86" name="CustomShape 4"/>
          <p:cNvSpPr/>
          <p:nvPr/>
        </p:nvSpPr>
        <p:spPr>
          <a:xfrm>
            <a:off x="457560" y="1600560"/>
            <a:ext cx="82288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Rafael A. Baron (initial idea and hardware design)</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Hooman Hassanzadegan (Ethernet Module </a:t>
            </a:r>
            <a:r>
              <a:rPr b="0" lang="en-US" sz="1800" spc="-1" strike="noStrike">
                <a:solidFill>
                  <a:srgbClr val="000000"/>
                </a:solidFill>
                <a:uFill>
                  <a:solidFill>
                    <a:srgbClr val="ffffff"/>
                  </a:solidFill>
                </a:uFill>
                <a:latin typeface="Calibri"/>
              </a:rPr>
              <a:t>hardware </a:t>
            </a:r>
            <a:r>
              <a:rPr b="0" lang="en-US" sz="1800" spc="-1" strike="noStrike">
                <a:solidFill>
                  <a:srgbClr val="000000"/>
                </a:solidFill>
                <a:uFill>
                  <a:solidFill>
                    <a:srgbClr val="ffffff"/>
                  </a:solidFill>
                </a:uFill>
                <a:latin typeface="Calibri"/>
              </a:rPr>
              <a:t>design)</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Hinko Kocevar (EPICS support)</a:t>
            </a:r>
            <a:endParaRPr b="0" lang="en-US"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457200" y="274680"/>
            <a:ext cx="7138440" cy="1142280"/>
          </a:xfrm>
          <a:prstGeom prst="rect">
            <a:avLst/>
          </a:prstGeom>
          <a:noFill/>
          <a:ln>
            <a:noFill/>
          </a:ln>
        </p:spPr>
        <p:style>
          <a:lnRef idx="0"/>
          <a:fillRef idx="0"/>
          <a:effectRef idx="0"/>
          <a:fontRef idx="minor"/>
        </p:style>
      </p:sp>
      <p:sp>
        <p:nvSpPr>
          <p:cNvPr id="88" name="CustomShape 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0FEB4AB8-5848-4C90-BAC1-4FA78B6F0896}"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89" name="CustomShape 3"/>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Purpose of the Ethernet Module</a:t>
            </a:r>
            <a:endParaRPr b="0" lang="en-US" sz="1800" spc="-1" strike="noStrike">
              <a:solidFill>
                <a:srgbClr val="000000"/>
              </a:solidFill>
              <a:uFill>
                <a:solidFill>
                  <a:srgbClr val="ffffff"/>
                </a:solidFill>
              </a:uFill>
              <a:latin typeface="Arial"/>
            </a:endParaRPr>
          </a:p>
        </p:txBody>
      </p:sp>
      <p:sp>
        <p:nvSpPr>
          <p:cNvPr id="90" name="CustomShape 4"/>
          <p:cNvSpPr/>
          <p:nvPr/>
        </p:nvSpPr>
        <p:spPr>
          <a:xfrm>
            <a:off x="457560" y="1600560"/>
            <a:ext cx="82288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ESS BI section and RF group are both developing some customized electronics in the form of new units. The Ethernet Module (EM) can then be used to provide network connectivity for these units. </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The EM can measure temperature and voltage from multiple points. Moreover, it provides a general-purpose digital IO port and an EEPROM for storing settings, S/N etc.</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The current EM design is based on the BI and RF interlock requirements.</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The ACCT Interface Units uses the EM for measuring supply voltages and temperatures at various locations within the unit.</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BPM front end shall use the EM for monitoring purposes.</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The EM has been successfully tested at ESS.   </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EM shall be proposed to be used in WS front end and LO distribution units.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457200" y="274680"/>
            <a:ext cx="7138440" cy="1142280"/>
          </a:xfrm>
          <a:prstGeom prst="rect">
            <a:avLst/>
          </a:prstGeom>
          <a:noFill/>
          <a:ln>
            <a:noFill/>
          </a:ln>
        </p:spPr>
        <p:style>
          <a:lnRef idx="0"/>
          <a:fillRef idx="0"/>
          <a:effectRef idx="0"/>
          <a:fontRef idx="minor"/>
        </p:style>
      </p:sp>
      <p:sp>
        <p:nvSpPr>
          <p:cNvPr id="92" name="CustomShape 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727B7DA2-8C67-48DD-A790-522294A869CC}"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93" name="CustomShape 3"/>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hardware overview</a:t>
            </a:r>
            <a:endParaRPr b="0" lang="en-US" sz="1800" spc="-1" strike="noStrike">
              <a:solidFill>
                <a:srgbClr val="000000"/>
              </a:solidFill>
              <a:uFill>
                <a:solidFill>
                  <a:srgbClr val="ffffff"/>
                </a:solidFill>
              </a:uFill>
              <a:latin typeface="Arial"/>
            </a:endParaRPr>
          </a:p>
        </p:txBody>
      </p:sp>
      <p:pic>
        <p:nvPicPr>
          <p:cNvPr id="94" name="Content Placeholder 4" descr=""/>
          <p:cNvPicPr/>
          <p:nvPr/>
        </p:nvPicPr>
        <p:blipFill>
          <a:blip r:embed="rId1"/>
          <a:stretch/>
        </p:blipFill>
        <p:spPr>
          <a:xfrm rot="16200000">
            <a:off x="5375160" y="1994400"/>
            <a:ext cx="3195720" cy="3605400"/>
          </a:xfrm>
          <a:prstGeom prst="rect">
            <a:avLst/>
          </a:prstGeom>
          <a:ln>
            <a:noFill/>
          </a:ln>
        </p:spPr>
      </p:pic>
      <p:sp>
        <p:nvSpPr>
          <p:cNvPr id="95" name="CustomShape 4"/>
          <p:cNvSpPr/>
          <p:nvPr/>
        </p:nvSpPr>
        <p:spPr>
          <a:xfrm>
            <a:off x="181800" y="1694520"/>
            <a:ext cx="5121360" cy="464760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Calibri"/>
                <a:ea typeface="DejaVu Sans"/>
              </a:rPr>
              <a:t>The Ethernet Module hardware provides: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Network connection (RJ45)</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1 on-board and 6 external temperature sensors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Port expander including 14 GPIOs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2 on-board and 6 external voltage measurements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256 k bytes of EEPROM</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Connection to external devices through I2C bus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Small form factor</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On-board linear voltage regulator</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Separate power/ground planes for the analog and digital circuitry</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Programmable LEDs</a:t>
            </a:r>
            <a:endParaRPr b="0" lang="en-US"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457200" y="274680"/>
            <a:ext cx="7138440" cy="1142280"/>
          </a:xfrm>
          <a:prstGeom prst="rect">
            <a:avLst/>
          </a:prstGeom>
          <a:noFill/>
          <a:ln>
            <a:noFill/>
          </a:ln>
        </p:spPr>
        <p:style>
          <a:lnRef idx="0"/>
          <a:fillRef idx="0"/>
          <a:effectRef idx="0"/>
          <a:fontRef idx="minor"/>
        </p:style>
      </p:sp>
      <p:sp>
        <p:nvSpPr>
          <p:cNvPr id="97" name="CustomShape 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341695B2-8013-4442-954F-AEBD10C32033}"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98" name="CustomShape 3"/>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usage</a:t>
            </a:r>
            <a:endParaRPr b="0" lang="en-US" sz="1800" spc="-1" strike="noStrike">
              <a:solidFill>
                <a:srgbClr val="000000"/>
              </a:solidFill>
              <a:uFill>
                <a:solidFill>
                  <a:srgbClr val="ffffff"/>
                </a:solidFill>
              </a:uFill>
              <a:latin typeface="Arial"/>
            </a:endParaRPr>
          </a:p>
        </p:txBody>
      </p:sp>
      <p:sp>
        <p:nvSpPr>
          <p:cNvPr id="99" name="CustomShape 4"/>
          <p:cNvSpPr/>
          <p:nvPr/>
        </p:nvSpPr>
        <p:spPr>
          <a:xfrm>
            <a:off x="181800" y="1694520"/>
            <a:ext cx="8687520" cy="40824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Calibri"/>
                <a:ea typeface="DejaVu Sans"/>
              </a:rPr>
              <a:t>Standalone</a:t>
            </a:r>
            <a:endParaRPr b="0" lang="en-US" sz="1800" spc="-1" strike="noStrike">
              <a:solidFill>
                <a:srgbClr val="000000"/>
              </a:solidFill>
              <a:uFill>
                <a:solidFill>
                  <a:srgbClr val="ffffff"/>
                </a:solidFill>
              </a:uFill>
              <a:latin typeface="Arial"/>
            </a:endParaRPr>
          </a:p>
        </p:txBody>
      </p:sp>
      <p:pic>
        <p:nvPicPr>
          <p:cNvPr id="100" name="" descr=""/>
          <p:cNvPicPr/>
          <p:nvPr/>
        </p:nvPicPr>
        <p:blipFill>
          <a:blip r:embed="rId1"/>
          <a:stretch/>
        </p:blipFill>
        <p:spPr>
          <a:xfrm>
            <a:off x="1983960" y="1829520"/>
            <a:ext cx="4416480" cy="45709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457200" y="274680"/>
            <a:ext cx="7138440" cy="1142280"/>
          </a:xfrm>
          <a:prstGeom prst="rect">
            <a:avLst/>
          </a:prstGeom>
          <a:noFill/>
          <a:ln>
            <a:noFill/>
          </a:ln>
        </p:spPr>
        <p:style>
          <a:lnRef idx="0"/>
          <a:fillRef idx="0"/>
          <a:effectRef idx="0"/>
          <a:fontRef idx="minor"/>
        </p:style>
      </p:sp>
      <p:sp>
        <p:nvSpPr>
          <p:cNvPr id="102" name="CustomShape 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9AAEEC64-421C-4712-9DCF-9D3AFC3C4B19}"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103" name="CustomShape 3"/>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usage</a:t>
            </a:r>
            <a:endParaRPr b="0" lang="en-US" sz="1800" spc="-1" strike="noStrike">
              <a:solidFill>
                <a:srgbClr val="000000"/>
              </a:solidFill>
              <a:uFill>
                <a:solidFill>
                  <a:srgbClr val="ffffff"/>
                </a:solidFill>
              </a:uFill>
              <a:latin typeface="Arial"/>
            </a:endParaRPr>
          </a:p>
        </p:txBody>
      </p:sp>
      <p:sp>
        <p:nvSpPr>
          <p:cNvPr id="104" name="CustomShape 4"/>
          <p:cNvSpPr/>
          <p:nvPr/>
        </p:nvSpPr>
        <p:spPr>
          <a:xfrm>
            <a:off x="181800" y="1694520"/>
            <a:ext cx="8687520" cy="40824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Calibri"/>
                <a:ea typeface="DejaVu Sans"/>
              </a:rPr>
              <a:t>BCM front end</a:t>
            </a:r>
            <a:endParaRPr b="0" lang="en-US" sz="1800" spc="-1" strike="noStrike">
              <a:solidFill>
                <a:srgbClr val="000000"/>
              </a:solidFill>
              <a:uFill>
                <a:solidFill>
                  <a:srgbClr val="ffffff"/>
                </a:solidFill>
              </a:uFill>
              <a:latin typeface="Arial"/>
            </a:endParaRPr>
          </a:p>
        </p:txBody>
      </p:sp>
      <p:pic>
        <p:nvPicPr>
          <p:cNvPr id="105" name="" descr=""/>
          <p:cNvPicPr/>
          <p:nvPr/>
        </p:nvPicPr>
        <p:blipFill>
          <a:blip r:embed="rId1"/>
          <a:stretch/>
        </p:blipFill>
        <p:spPr>
          <a:xfrm>
            <a:off x="1737360" y="2415960"/>
            <a:ext cx="4952160" cy="37101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457200" y="274680"/>
            <a:ext cx="7138440" cy="1142280"/>
          </a:xfrm>
          <a:prstGeom prst="rect">
            <a:avLst/>
          </a:prstGeom>
          <a:noFill/>
          <a:ln>
            <a:noFill/>
          </a:ln>
        </p:spPr>
        <p:style>
          <a:lnRef idx="0"/>
          <a:fillRef idx="0"/>
          <a:effectRef idx="0"/>
          <a:fontRef idx="minor"/>
        </p:style>
      </p:sp>
      <p:sp>
        <p:nvSpPr>
          <p:cNvPr id="107" name="CustomShape 2"/>
          <p:cNvSpPr/>
          <p:nvPr/>
        </p:nvSpPr>
        <p:spPr>
          <a:xfrm>
            <a:off x="6553080" y="635652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98991D24-B752-4991-8C7E-AE976A73470F}"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
        <p:nvSpPr>
          <p:cNvPr id="108" name="CustomShape 3"/>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usage</a:t>
            </a:r>
            <a:endParaRPr b="0" lang="en-US" sz="1800" spc="-1" strike="noStrike">
              <a:solidFill>
                <a:srgbClr val="000000"/>
              </a:solidFill>
              <a:uFill>
                <a:solidFill>
                  <a:srgbClr val="ffffff"/>
                </a:solidFill>
              </a:uFill>
              <a:latin typeface="Arial"/>
            </a:endParaRPr>
          </a:p>
        </p:txBody>
      </p:sp>
      <p:sp>
        <p:nvSpPr>
          <p:cNvPr id="109" name="CustomShape 4"/>
          <p:cNvSpPr/>
          <p:nvPr/>
        </p:nvSpPr>
        <p:spPr>
          <a:xfrm>
            <a:off x="181800" y="1694520"/>
            <a:ext cx="8687520" cy="40824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Calibri"/>
                <a:ea typeface="DejaVu Sans"/>
              </a:rPr>
              <a:t>RF pin diode and E pick up</a:t>
            </a:r>
            <a:endParaRPr b="0" lang="en-US" sz="1800" spc="-1" strike="noStrike">
              <a:solidFill>
                <a:srgbClr val="000000"/>
              </a:solidFill>
              <a:uFill>
                <a:solidFill>
                  <a:srgbClr val="ffffff"/>
                </a:solidFill>
              </a:uFill>
              <a:latin typeface="Arial"/>
            </a:endParaRPr>
          </a:p>
        </p:txBody>
      </p:sp>
      <p:pic>
        <p:nvPicPr>
          <p:cNvPr id="110" name="" descr=""/>
          <p:cNvPicPr/>
          <p:nvPr/>
        </p:nvPicPr>
        <p:blipFill>
          <a:blip r:embed="rId1"/>
          <a:stretch/>
        </p:blipFill>
        <p:spPr>
          <a:xfrm>
            <a:off x="1554840" y="2377440"/>
            <a:ext cx="5485680" cy="37663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software overview</a:t>
            </a:r>
            <a:endParaRPr b="0" lang="en-US" sz="1800" spc="-1" strike="noStrike">
              <a:solidFill>
                <a:srgbClr val="000000"/>
              </a:solidFill>
              <a:uFill>
                <a:solidFill>
                  <a:srgbClr val="ffffff"/>
                </a:solidFill>
              </a:uFill>
              <a:latin typeface="Arial"/>
            </a:endParaRPr>
          </a:p>
        </p:txBody>
      </p:sp>
      <p:sp>
        <p:nvSpPr>
          <p:cNvPr id="112" name="CustomShape 2"/>
          <p:cNvSpPr/>
          <p:nvPr/>
        </p:nvSpPr>
        <p:spPr>
          <a:xfrm>
            <a:off x="181800" y="1760400"/>
            <a:ext cx="5121360" cy="464760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Calibri"/>
                <a:ea typeface="DejaVu Sans"/>
              </a:rPr>
              <a:t>EPICS support for Ethernet Module allows: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Remote control of the Ethernet Module</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Based on EPICS asynPortDriver</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Configurable number of devices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Readout of all attached temperature sensors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Control of port expander GPIO pin direction and level</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Readout of all measured voltages  conversion factor and offset</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Reading and writing to EEPROM</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Controlling digital rheostat</a:t>
            </a:r>
            <a:endParaRPr b="0" lang="en-US" sz="1800" spc="-1" strike="noStrike">
              <a:solidFill>
                <a:srgbClr val="000000"/>
              </a:solidFill>
              <a:uFill>
                <a:solidFill>
                  <a:srgbClr val="ffffff"/>
                </a:solidFill>
              </a:uFill>
              <a:latin typeface="Arial"/>
            </a:endParaRPr>
          </a:p>
        </p:txBody>
      </p:sp>
      <p:pic>
        <p:nvPicPr>
          <p:cNvPr id="113" name="" descr=""/>
          <p:cNvPicPr/>
          <p:nvPr/>
        </p:nvPicPr>
        <p:blipFill>
          <a:blip r:embed="rId1"/>
          <a:stretch/>
        </p:blipFill>
        <p:spPr>
          <a:xfrm>
            <a:off x="5155200" y="1645920"/>
            <a:ext cx="3622680" cy="4588200"/>
          </a:xfrm>
          <a:prstGeom prst="rect">
            <a:avLst/>
          </a:prstGeom>
          <a:ln>
            <a:noFill/>
          </a:ln>
        </p:spPr>
      </p:pic>
      <p:sp>
        <p:nvSpPr>
          <p:cNvPr id="114" name="CustomShape 3"/>
          <p:cNvSpPr/>
          <p:nvPr/>
        </p:nvSpPr>
        <p:spPr>
          <a:xfrm>
            <a:off x="6553080" y="635688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3BEE9329-92CD-457B-B900-C317B2BA92CE}"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457200" y="274680"/>
            <a:ext cx="7138440" cy="11422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3200" spc="-1" strike="noStrike">
                <a:solidFill>
                  <a:srgbClr val="ffffff"/>
                </a:solidFill>
                <a:uFill>
                  <a:solidFill>
                    <a:srgbClr val="ffffff"/>
                  </a:solidFill>
                </a:uFill>
                <a:latin typeface="Calibri"/>
              </a:rPr>
              <a:t>Ethernet Module temperatures</a:t>
            </a:r>
            <a:endParaRPr b="0" lang="en-US" sz="1800" spc="-1" strike="noStrike">
              <a:solidFill>
                <a:srgbClr val="000000"/>
              </a:solidFill>
              <a:uFill>
                <a:solidFill>
                  <a:srgbClr val="ffffff"/>
                </a:solidFill>
              </a:uFill>
              <a:latin typeface="Arial"/>
            </a:endParaRPr>
          </a:p>
        </p:txBody>
      </p:sp>
      <p:sp>
        <p:nvSpPr>
          <p:cNvPr id="116" name="CustomShape 2"/>
          <p:cNvSpPr/>
          <p:nvPr/>
        </p:nvSpPr>
        <p:spPr>
          <a:xfrm>
            <a:off x="181800" y="1796400"/>
            <a:ext cx="8778960" cy="176940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Readout of up to 7 temperature sensors</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One sensor is on-board</a:t>
            </a:r>
            <a:endParaRPr b="0" lang="en-US"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US" sz="1600" spc="-1" strike="noStrike">
                <a:solidFill>
                  <a:srgbClr val="000000"/>
                </a:solidFill>
                <a:uFill>
                  <a:solidFill>
                    <a:srgbClr val="ffffff"/>
                  </a:solidFill>
                </a:uFill>
                <a:latin typeface="Calibri"/>
                <a:ea typeface="DejaVu Sans"/>
              </a:rPr>
              <a:t>Up to 6 additional sensors can be scattered inside the chassis</a:t>
            </a:r>
            <a:endParaRPr b="0" lang="en-US" sz="1800" spc="-1" strike="noStrike">
              <a:solidFill>
                <a:srgbClr val="000000"/>
              </a:solidFill>
              <a:uFill>
                <a:solidFill>
                  <a:srgbClr val="ffffff"/>
                </a:solidFill>
              </a:uFill>
              <a:latin typeface="Arial"/>
            </a:endParaRPr>
          </a:p>
        </p:txBody>
      </p:sp>
      <p:sp>
        <p:nvSpPr>
          <p:cNvPr id="117" name="CustomShape 3"/>
          <p:cNvSpPr/>
          <p:nvPr/>
        </p:nvSpPr>
        <p:spPr>
          <a:xfrm>
            <a:off x="6553080" y="6356880"/>
            <a:ext cx="213300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E6746FD8-CA40-4EEA-B3EE-BB4CF322E4BA}" type="slidenum">
              <a:rPr b="0" lang="en-US" sz="1200" spc="-1" strike="noStrike">
                <a:solidFill>
                  <a:srgbClr val="8b8b8b"/>
                </a:solidFill>
                <a:uFill>
                  <a:solidFill>
                    <a:srgbClr val="ffffff"/>
                  </a:solidFill>
                </a:uFill>
                <a:latin typeface="Calibri"/>
              </a:rPr>
              <a:t>&lt;number&gt;</a:t>
            </a:fld>
            <a:endParaRPr b="0" lang="en-US" sz="1800" spc="-1" strike="noStrike">
              <a:solidFill>
                <a:srgbClr val="000000"/>
              </a:solidFill>
              <a:uFill>
                <a:solidFill>
                  <a:srgbClr val="ffffff"/>
                </a:solidFill>
              </a:uFill>
              <a:latin typeface="Arial"/>
            </a:endParaRPr>
          </a:p>
        </p:txBody>
      </p:sp>
      <p:pic>
        <p:nvPicPr>
          <p:cNvPr id="118" name="" descr=""/>
          <p:cNvPicPr/>
          <p:nvPr/>
        </p:nvPicPr>
        <p:blipFill>
          <a:blip r:embed="rId1"/>
          <a:stretch/>
        </p:blipFill>
        <p:spPr>
          <a:xfrm>
            <a:off x="1463040" y="4481280"/>
            <a:ext cx="6005520" cy="13705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TotalTime>
  <Application>LibreOffice/5.1.6.2$Linux_X86_64 LibreOffice_project/10m0$Build-2</Application>
  <Words>14</Words>
  <Paragraphs>10</Paragraphs>
  <Company>ESS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2017-04-26T15:42:21Z</dcterms:created>
  <dc:creator/>
  <dc:description/>
  <dc:language>en-US</dc:language>
  <cp:lastModifiedBy/>
  <dcterms:modified xsi:type="dcterms:W3CDTF">2017-04-27T09:32:10Z</dcterms:modified>
  <cp:revision>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ESS</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3</vt:i4>
  </property>
</Properties>
</file>