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77" r:id="rId4"/>
    <p:sldId id="259" r:id="rId5"/>
    <p:sldId id="264" r:id="rId6"/>
    <p:sldId id="283" r:id="rId7"/>
    <p:sldId id="284" r:id="rId8"/>
    <p:sldId id="267" r:id="rId9"/>
    <p:sldId id="268" r:id="rId10"/>
    <p:sldId id="260" r:id="rId11"/>
    <p:sldId id="269" r:id="rId12"/>
    <p:sldId id="282" r:id="rId13"/>
    <p:sldId id="285" r:id="rId14"/>
    <p:sldId id="289" r:id="rId15"/>
    <p:sldId id="287" r:id="rId16"/>
    <p:sldId id="281" r:id="rId17"/>
    <p:sldId id="270" r:id="rId18"/>
    <p:sldId id="288" r:id="rId19"/>
    <p:sldId id="286" r:id="rId20"/>
    <p:sldId id="290" r:id="rId21"/>
    <p:sldId id="257" r:id="rId22"/>
    <p:sldId id="258" r:id="rId2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67749-ECD2-47FB-BE13-4FFF3A220204}">
          <p14:sldIdLst>
            <p14:sldId id="256"/>
            <p14:sldId id="275"/>
            <p14:sldId id="277"/>
            <p14:sldId id="259"/>
            <p14:sldId id="264"/>
            <p14:sldId id="283"/>
            <p14:sldId id="284"/>
            <p14:sldId id="267"/>
            <p14:sldId id="268"/>
            <p14:sldId id="260"/>
            <p14:sldId id="269"/>
            <p14:sldId id="282"/>
            <p14:sldId id="285"/>
            <p14:sldId id="289"/>
            <p14:sldId id="287"/>
            <p14:sldId id="281"/>
            <p14:sldId id="270"/>
            <p14:sldId id="288"/>
            <p14:sldId id="286"/>
            <p14:sldId id="290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35" autoAdjust="0"/>
    <p:restoredTop sz="90121" autoAdjust="0"/>
  </p:normalViewPr>
  <p:slideViewPr>
    <p:cSldViewPr snapToGrid="0" snapToObjects="1">
      <p:cViewPr varScale="1">
        <p:scale>
          <a:sx n="75" d="100"/>
          <a:sy n="75" d="100"/>
        </p:scale>
        <p:origin x="381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-4806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E95B5-6283-4D08-B3A6-841AC8A41E7F}" type="datetimeFigureOut">
              <a:rPr lang="sv-SE" smtClean="0"/>
              <a:t>2017-04-26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863B-715F-4FEC-8C3A-AD7DC661C2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40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863B-715F-4FEC-8C3A-AD7DC661C2D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33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863B-715F-4FEC-8C3A-AD7DC661C2D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62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863B-715F-4FEC-8C3A-AD7DC661C2D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21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863B-715F-4FEC-8C3A-AD7DC661C2D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21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60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560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261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21187" y="1615023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642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3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B30-06C9-AA4B-9198-6E5216341B8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17244"/>
            <a:ext cx="9180000" cy="860625"/>
          </a:xfrm>
          <a:prstGeom prst="rect">
            <a:avLst/>
          </a:prstGeom>
          <a:noFill/>
          <a:ln>
            <a:noFill/>
          </a:ln>
          <a:effectLst>
            <a:outerShdw blurRad="76200" dist="76199" dir="16200000" algn="ctr" rotWithShape="0">
              <a:schemeClr val="bg2">
                <a:alpha val="2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/>
          </p:cNvSpPr>
          <p:nvPr/>
        </p:nvSpPr>
        <p:spPr bwMode="auto">
          <a:xfrm>
            <a:off x="3611881" y="6356350"/>
            <a:ext cx="5387339" cy="289488"/>
          </a:xfrm>
          <a:prstGeom prst="roundRect">
            <a:avLst>
              <a:gd name="adj" fmla="val 23704"/>
            </a:avLst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 anchor="ctr"/>
          <a:lstStyle/>
          <a:p>
            <a:pPr marL="57150"/>
            <a:r>
              <a:rPr lang="en-US" sz="1200" dirty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ESS | </a:t>
            </a:r>
            <a:r>
              <a:rPr lang="en-US" sz="1200" dirty="0" smtClean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ESS Firmware</a:t>
            </a:r>
            <a:r>
              <a:rPr lang="en-US" sz="1200" baseline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 status</a:t>
            </a:r>
            <a:r>
              <a:rPr lang="en-US" sz="1200" dirty="0" smtClean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|  2017-04-26 |   Maurizio</a:t>
            </a:r>
            <a:r>
              <a:rPr lang="en-US" sz="1200" baseline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 Donna</a:t>
            </a:r>
            <a:endParaRPr lang="en-US" sz="1200" dirty="0">
              <a:solidFill>
                <a:srgbClr val="FFFFFF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200" b="1" i="0" u="none" kern="1200">
          <a:solidFill>
            <a:srgbClr val="006585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mver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S_template_front_v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072"/>
          <a:stretch/>
        </p:blipFill>
        <p:spPr>
          <a:xfrm>
            <a:off x="0" y="0"/>
            <a:ext cx="9144000" cy="6030000"/>
          </a:xfrm>
          <a:prstGeom prst="rect">
            <a:avLst/>
          </a:prstGeom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68" y="366601"/>
            <a:ext cx="2497628" cy="13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5349240" y="1697200"/>
            <a:ext cx="3794760" cy="330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 anchor="ctr"/>
          <a:lstStyle/>
          <a:p>
            <a:pPr marL="57150"/>
            <a:r>
              <a:rPr lang="en-US" sz="48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ESS Firmware status</a:t>
            </a:r>
            <a:endParaRPr lang="en-US" sz="4800" dirty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5349240" y="4599709"/>
            <a:ext cx="3794760" cy="123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2400" dirty="0" smtClean="0"/>
              <a:t>Status of firmware in BI instrumentation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3" y="539949"/>
            <a:ext cx="31146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6" name="Group 1045"/>
          <p:cNvGrpSpPr/>
          <p:nvPr/>
        </p:nvGrpSpPr>
        <p:grpSpPr>
          <a:xfrm>
            <a:off x="447423" y="1405136"/>
            <a:ext cx="8093377" cy="3367711"/>
            <a:chOff x="447423" y="1595636"/>
            <a:chExt cx="8093377" cy="3367711"/>
          </a:xfrm>
        </p:grpSpPr>
        <p:sp>
          <p:nvSpPr>
            <p:cNvPr id="121" name="Oval 120"/>
            <p:cNvSpPr/>
            <p:nvPr/>
          </p:nvSpPr>
          <p:spPr>
            <a:xfrm>
              <a:off x="2200390" y="2927171"/>
              <a:ext cx="288000" cy="288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740371" y="2927171"/>
              <a:ext cx="288000" cy="288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21" idx="6"/>
              <a:endCxn id="122" idx="2"/>
            </p:cNvCxnSpPr>
            <p:nvPr/>
          </p:nvCxnSpPr>
          <p:spPr>
            <a:xfrm>
              <a:off x="2488390" y="3071171"/>
              <a:ext cx="2519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9" idx="3"/>
              <a:endCxn id="121" idx="2"/>
            </p:cNvCxnSpPr>
            <p:nvPr/>
          </p:nvCxnSpPr>
          <p:spPr>
            <a:xfrm>
              <a:off x="1488093" y="3071171"/>
              <a:ext cx="7122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3294524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26" name="Straight Arrow Connector 125"/>
            <p:cNvCxnSpPr>
              <a:stCxn id="122" idx="7"/>
              <a:endCxn id="125" idx="3"/>
            </p:cNvCxnSpPr>
            <p:nvPr/>
          </p:nvCxnSpPr>
          <p:spPr>
            <a:xfrm flipV="1">
              <a:off x="2986194" y="2426234"/>
              <a:ext cx="350507" cy="5431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3816983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28" name="Straight Arrow Connector 127"/>
            <p:cNvCxnSpPr>
              <a:stCxn id="125" idx="6"/>
              <a:endCxn id="127" idx="2"/>
            </p:cNvCxnSpPr>
            <p:nvPr/>
          </p:nvCxnSpPr>
          <p:spPr>
            <a:xfrm>
              <a:off x="3582524" y="2324411"/>
              <a:ext cx="2344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4371582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30" name="Straight Arrow Connector 129"/>
            <p:cNvCxnSpPr>
              <a:stCxn id="127" idx="6"/>
              <a:endCxn id="129" idx="2"/>
            </p:cNvCxnSpPr>
            <p:nvPr/>
          </p:nvCxnSpPr>
          <p:spPr>
            <a:xfrm>
              <a:off x="4104983" y="2324411"/>
              <a:ext cx="2665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4835337" y="2937308"/>
              <a:ext cx="288000" cy="288000"/>
            </a:xfrm>
            <a:prstGeom prst="ellipse">
              <a:avLst/>
            </a:prstGeom>
            <a:pattFill prst="wdUpDiag">
              <a:fgClr>
                <a:srgbClr val="00B050"/>
              </a:fgClr>
              <a:bgClr>
                <a:srgbClr val="FFFF00"/>
              </a:bgClr>
            </a:patt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32" name="Straight Arrow Connector 131"/>
            <p:cNvCxnSpPr>
              <a:stCxn id="122" idx="6"/>
              <a:endCxn id="131" idx="2"/>
            </p:cNvCxnSpPr>
            <p:nvPr/>
          </p:nvCxnSpPr>
          <p:spPr>
            <a:xfrm>
              <a:off x="3028371" y="3071171"/>
              <a:ext cx="1806966" cy="101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9" idx="5"/>
              <a:endCxn id="131" idx="1"/>
            </p:cNvCxnSpPr>
            <p:nvPr/>
          </p:nvCxnSpPr>
          <p:spPr>
            <a:xfrm>
              <a:off x="4617405" y="2426234"/>
              <a:ext cx="260109" cy="5532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5368398" y="2937308"/>
              <a:ext cx="288000" cy="288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35" name="Straight Arrow Connector 134"/>
            <p:cNvCxnSpPr>
              <a:stCxn id="131" idx="6"/>
              <a:endCxn id="134" idx="2"/>
            </p:cNvCxnSpPr>
            <p:nvPr/>
          </p:nvCxnSpPr>
          <p:spPr>
            <a:xfrm>
              <a:off x="5123337" y="3081308"/>
              <a:ext cx="2450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5823295" y="3702584"/>
              <a:ext cx="288000" cy="28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37" name="Straight Arrow Connector 136"/>
            <p:cNvCxnSpPr>
              <a:stCxn id="134" idx="5"/>
              <a:endCxn id="136" idx="1"/>
            </p:cNvCxnSpPr>
            <p:nvPr/>
          </p:nvCxnSpPr>
          <p:spPr>
            <a:xfrm>
              <a:off x="5614221" y="3183131"/>
              <a:ext cx="251251" cy="56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/>
            <p:cNvSpPr/>
            <p:nvPr/>
          </p:nvSpPr>
          <p:spPr>
            <a:xfrm>
              <a:off x="2660094" y="3702584"/>
              <a:ext cx="288000" cy="28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39" name="Straight Arrow Connector 138"/>
            <p:cNvCxnSpPr>
              <a:stCxn id="138" idx="6"/>
              <a:endCxn id="136" idx="2"/>
            </p:cNvCxnSpPr>
            <p:nvPr/>
          </p:nvCxnSpPr>
          <p:spPr>
            <a:xfrm>
              <a:off x="2948094" y="3846584"/>
              <a:ext cx="28752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21" idx="5"/>
              <a:endCxn id="138" idx="1"/>
            </p:cNvCxnSpPr>
            <p:nvPr/>
          </p:nvCxnSpPr>
          <p:spPr>
            <a:xfrm>
              <a:off x="2446213" y="3172994"/>
              <a:ext cx="256058" cy="571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36" idx="6"/>
              <a:endCxn id="147" idx="2"/>
            </p:cNvCxnSpPr>
            <p:nvPr/>
          </p:nvCxnSpPr>
          <p:spPr>
            <a:xfrm>
              <a:off x="6111295" y="3846584"/>
              <a:ext cx="12109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48" idx="7"/>
              <a:endCxn id="147" idx="3"/>
            </p:cNvCxnSpPr>
            <p:nvPr/>
          </p:nvCxnSpPr>
          <p:spPr>
            <a:xfrm flipV="1">
              <a:off x="7060608" y="3948407"/>
              <a:ext cx="303852" cy="5591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6288157" y="4465404"/>
              <a:ext cx="288000" cy="288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44" name="Straight Arrow Connector 143"/>
            <p:cNvCxnSpPr>
              <a:stCxn id="143" idx="6"/>
              <a:endCxn id="148" idx="2"/>
            </p:cNvCxnSpPr>
            <p:nvPr/>
          </p:nvCxnSpPr>
          <p:spPr>
            <a:xfrm>
              <a:off x="6576157" y="4609404"/>
              <a:ext cx="2386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47" idx="6"/>
              <a:endCxn id="183" idx="2"/>
            </p:cNvCxnSpPr>
            <p:nvPr/>
          </p:nvCxnSpPr>
          <p:spPr>
            <a:xfrm>
              <a:off x="7610283" y="3846584"/>
              <a:ext cx="4491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5"/>
              <a:endCxn id="143" idx="1"/>
            </p:cNvCxnSpPr>
            <p:nvPr/>
          </p:nvCxnSpPr>
          <p:spPr>
            <a:xfrm>
              <a:off x="6069118" y="3948407"/>
              <a:ext cx="261216" cy="5591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7322283" y="3702584"/>
              <a:ext cx="288000" cy="288000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rgbClr val="0070C0"/>
              </a:bgClr>
            </a:patt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814785" y="4465404"/>
              <a:ext cx="288000" cy="288000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47423" y="2717228"/>
              <a:ext cx="10406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Master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branch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695401" y="1970468"/>
              <a:ext cx="11112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Feature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branch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120890" y="3492641"/>
              <a:ext cx="15392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branch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" name="Rounded Rectangular Callout 1023"/>
            <p:cNvSpPr/>
            <p:nvPr/>
          </p:nvSpPr>
          <p:spPr>
            <a:xfrm>
              <a:off x="2658753" y="3282951"/>
              <a:ext cx="481409" cy="313724"/>
            </a:xfrm>
            <a:prstGeom prst="wedgeRoundRectCallout">
              <a:avLst>
                <a:gd name="adj1" fmla="val -19844"/>
                <a:gd name="adj2" fmla="val 7915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V1.0.0</a:t>
              </a:r>
              <a:endParaRPr lang="en-US" sz="800" b="1" dirty="0"/>
            </a:p>
          </p:txBody>
        </p:sp>
        <p:sp>
          <p:nvSpPr>
            <p:cNvPr id="182" name="Rounded Rectangular Callout 181"/>
            <p:cNvSpPr/>
            <p:nvPr/>
          </p:nvSpPr>
          <p:spPr>
            <a:xfrm>
              <a:off x="5823295" y="3282951"/>
              <a:ext cx="481409" cy="313724"/>
            </a:xfrm>
            <a:prstGeom prst="wedgeRoundRectCallout">
              <a:avLst>
                <a:gd name="adj1" fmla="val -19844"/>
                <a:gd name="adj2" fmla="val 7915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V1.1.0</a:t>
              </a:r>
              <a:endParaRPr lang="en-US" sz="800" b="1" dirty="0"/>
            </a:p>
          </p:txBody>
        </p:sp>
        <p:sp>
          <p:nvSpPr>
            <p:cNvPr id="183" name="Oval 182"/>
            <p:cNvSpPr/>
            <p:nvPr/>
          </p:nvSpPr>
          <p:spPr>
            <a:xfrm>
              <a:off x="8059391" y="3702584"/>
              <a:ext cx="288000" cy="28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85" name="Rounded Rectangular Callout 184"/>
            <p:cNvSpPr/>
            <p:nvPr/>
          </p:nvSpPr>
          <p:spPr>
            <a:xfrm>
              <a:off x="7322283" y="3282951"/>
              <a:ext cx="481409" cy="313724"/>
            </a:xfrm>
            <a:prstGeom prst="wedgeRoundRectCallout">
              <a:avLst>
                <a:gd name="adj1" fmla="val -19844"/>
                <a:gd name="adj2" fmla="val 7915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V1.1.1</a:t>
              </a:r>
              <a:endParaRPr lang="en-US" sz="800" b="1" dirty="0"/>
            </a:p>
          </p:txBody>
        </p:sp>
        <p:sp>
          <p:nvSpPr>
            <p:cNvPr id="186" name="Rounded Rectangular Callout 185"/>
            <p:cNvSpPr/>
            <p:nvPr/>
          </p:nvSpPr>
          <p:spPr>
            <a:xfrm>
              <a:off x="8059391" y="3282951"/>
              <a:ext cx="481409" cy="313724"/>
            </a:xfrm>
            <a:prstGeom prst="wedgeRoundRectCallout">
              <a:avLst>
                <a:gd name="adj1" fmla="val -19844"/>
                <a:gd name="adj2" fmla="val 7915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V2.0.0</a:t>
              </a:r>
              <a:endParaRPr lang="en-US" sz="800" b="1" dirty="0"/>
            </a:p>
          </p:txBody>
        </p:sp>
        <p:sp>
          <p:nvSpPr>
            <p:cNvPr id="187" name="Oval 186"/>
            <p:cNvSpPr/>
            <p:nvPr/>
          </p:nvSpPr>
          <p:spPr>
            <a:xfrm>
              <a:off x="5911726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88" name="Straight Arrow Connector 187"/>
            <p:cNvCxnSpPr>
              <a:stCxn id="134" idx="7"/>
              <a:endCxn id="187" idx="3"/>
            </p:cNvCxnSpPr>
            <p:nvPr/>
          </p:nvCxnSpPr>
          <p:spPr>
            <a:xfrm flipV="1">
              <a:off x="5614221" y="2426234"/>
              <a:ext cx="339682" cy="5532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6452080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90" name="Straight Arrow Connector 189"/>
            <p:cNvCxnSpPr>
              <a:stCxn id="187" idx="6"/>
              <a:endCxn id="189" idx="2"/>
            </p:cNvCxnSpPr>
            <p:nvPr/>
          </p:nvCxnSpPr>
          <p:spPr>
            <a:xfrm>
              <a:off x="6199726" y="2324411"/>
              <a:ext cx="2523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6982940" y="2180411"/>
              <a:ext cx="288000" cy="288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92" name="Straight Arrow Connector 191"/>
            <p:cNvCxnSpPr>
              <a:stCxn id="189" idx="6"/>
              <a:endCxn id="191" idx="2"/>
            </p:cNvCxnSpPr>
            <p:nvPr/>
          </p:nvCxnSpPr>
          <p:spPr>
            <a:xfrm>
              <a:off x="6740080" y="2324411"/>
              <a:ext cx="2428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7602870" y="2936695"/>
              <a:ext cx="288000" cy="288000"/>
            </a:xfrm>
            <a:prstGeom prst="ellipse">
              <a:avLst/>
            </a:prstGeom>
            <a:pattFill prst="wdUpDiag">
              <a:fgClr>
                <a:srgbClr val="00B050"/>
              </a:fgClr>
              <a:bgClr>
                <a:srgbClr val="FFFF00"/>
              </a:bgClr>
            </a:patt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94" name="Straight Arrow Connector 193"/>
            <p:cNvCxnSpPr>
              <a:stCxn id="134" idx="6"/>
              <a:endCxn id="193" idx="2"/>
            </p:cNvCxnSpPr>
            <p:nvPr/>
          </p:nvCxnSpPr>
          <p:spPr>
            <a:xfrm flipV="1">
              <a:off x="5656398" y="3080695"/>
              <a:ext cx="1946472" cy="6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91" idx="5"/>
              <a:endCxn id="193" idx="1"/>
            </p:cNvCxnSpPr>
            <p:nvPr/>
          </p:nvCxnSpPr>
          <p:spPr>
            <a:xfrm>
              <a:off x="7228763" y="2426234"/>
              <a:ext cx="416284" cy="552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stCxn id="193" idx="5"/>
              <a:endCxn id="183" idx="1"/>
            </p:cNvCxnSpPr>
            <p:nvPr/>
          </p:nvCxnSpPr>
          <p:spPr>
            <a:xfrm>
              <a:off x="7848693" y="3182518"/>
              <a:ext cx="252875" cy="562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Box 213"/>
            <p:cNvSpPr txBox="1"/>
            <p:nvPr/>
          </p:nvSpPr>
          <p:spPr>
            <a:xfrm>
              <a:off x="3548849" y="1595636"/>
              <a:ext cx="824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minor</a:t>
              </a:r>
            </a:p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feature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83947" y="1595636"/>
              <a:ext cx="824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major</a:t>
              </a:r>
            </a:p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feature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7124712" y="4255461"/>
              <a:ext cx="10406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hotfix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branch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5" name="Rectangle 1044"/>
          <p:cNvSpPr/>
          <p:nvPr/>
        </p:nvSpPr>
        <p:spPr>
          <a:xfrm>
            <a:off x="307400" y="4524191"/>
            <a:ext cx="701916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3"/>
              </a:rPr>
              <a:t>http://semver.org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1600" dirty="0" smtClean="0"/>
              <a:t>MAJOR.MINOR.PATCH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MAJOR version when you make incompatible API </a:t>
            </a:r>
            <a:r>
              <a:rPr lang="en-US" sz="1600" dirty="0" smtClean="0"/>
              <a:t>changes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MINOR </a:t>
            </a:r>
            <a:r>
              <a:rPr lang="en-US" sz="1600" dirty="0"/>
              <a:t>version when you add functionality in a backwards-compatible </a:t>
            </a:r>
            <a:r>
              <a:rPr lang="en-US" sz="1600" dirty="0" smtClean="0"/>
              <a:t>manner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PATCH </a:t>
            </a:r>
            <a:r>
              <a:rPr lang="en-US" sz="1600" dirty="0"/>
              <a:t>version when you make backwards-compatible bug </a:t>
            </a:r>
            <a:r>
              <a:rPr lang="en-US" sz="1600" dirty="0" smtClean="0"/>
              <a:t>fixes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23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403600" y="3106582"/>
            <a:ext cx="1158410" cy="10990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0094" y="3512084"/>
            <a:ext cx="288000" cy="288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>
            <a:stCxn id="7" idx="6"/>
            <a:endCxn id="30" idx="1"/>
          </p:cNvCxnSpPr>
          <p:nvPr/>
        </p:nvCxnSpPr>
        <p:spPr>
          <a:xfrm>
            <a:off x="2948094" y="3656084"/>
            <a:ext cx="379306" cy="1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3"/>
            <a:endCxn id="7" idx="2"/>
          </p:cNvCxnSpPr>
          <p:nvPr/>
        </p:nvCxnSpPr>
        <p:spPr>
          <a:xfrm>
            <a:off x="2459744" y="3656084"/>
            <a:ext cx="200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3052" y="3240585"/>
            <a:ext cx="126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commit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658753" y="3092451"/>
            <a:ext cx="481409" cy="313724"/>
          </a:xfrm>
          <a:prstGeom prst="wedgeRoundRectCallout">
            <a:avLst>
              <a:gd name="adj1" fmla="val -19844"/>
              <a:gd name="adj2" fmla="val 791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V1.0.0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63779" y="3268377"/>
            <a:ext cx="838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Simulate</a:t>
            </a:r>
          </a:p>
        </p:txBody>
      </p:sp>
      <p:pic>
        <p:nvPicPr>
          <p:cNvPr id="17" name="Picture 13" descr="Risultati immagini per model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0" b="37661"/>
          <a:stretch/>
        </p:blipFill>
        <p:spPr bwMode="auto">
          <a:xfrm>
            <a:off x="3444958" y="3620237"/>
            <a:ext cx="1075693" cy="2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>
            <a:spLocks noChangeAspect="1"/>
          </p:cNvSpPr>
          <p:nvPr/>
        </p:nvSpPr>
        <p:spPr>
          <a:xfrm>
            <a:off x="5302250" y="3106582"/>
            <a:ext cx="1158410" cy="109900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20696" y="1252162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</a:p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4" idx="6"/>
            <a:endCxn id="16" idx="2"/>
          </p:cNvCxnSpPr>
          <p:nvPr/>
        </p:nvCxnSpPr>
        <p:spPr>
          <a:xfrm>
            <a:off x="4562010" y="3656084"/>
            <a:ext cx="2777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39716" y="3554219"/>
            <a:ext cx="194987" cy="2037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6" idx="6"/>
            <a:endCxn id="18" idx="2"/>
          </p:cNvCxnSpPr>
          <p:nvPr/>
        </p:nvCxnSpPr>
        <p:spPr>
          <a:xfrm>
            <a:off x="5034703" y="3656084"/>
            <a:ext cx="2675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</p:cNvCxnSpPr>
          <p:nvPr/>
        </p:nvCxnSpPr>
        <p:spPr>
          <a:xfrm>
            <a:off x="4937211" y="1836937"/>
            <a:ext cx="15960" cy="1715395"/>
          </a:xfrm>
          <a:prstGeom prst="straightConnector1">
            <a:avLst/>
          </a:prstGeom>
          <a:ln>
            <a:solidFill>
              <a:srgbClr val="92D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6" idx="4"/>
            <a:endCxn id="35" idx="3"/>
          </p:cNvCxnSpPr>
          <p:nvPr/>
        </p:nvCxnSpPr>
        <p:spPr>
          <a:xfrm rot="5400000">
            <a:off x="3339859" y="3317548"/>
            <a:ext cx="1156951" cy="203775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27400" y="1943100"/>
            <a:ext cx="3442109" cy="3429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7" descr="Risultati immagini per jenk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4913288"/>
            <a:ext cx="1346733" cy="4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Risultati immagini per 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75" y="4348770"/>
            <a:ext cx="38146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12758" y="4730234"/>
            <a:ext cx="12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5" y="1893523"/>
            <a:ext cx="7191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Elbow Connector 41"/>
          <p:cNvCxnSpPr>
            <a:stCxn id="35" idx="1"/>
            <a:endCxn id="3075" idx="2"/>
          </p:cNvCxnSpPr>
          <p:nvPr/>
        </p:nvCxnSpPr>
        <p:spPr>
          <a:xfrm rot="10800000">
            <a:off x="833484" y="2619010"/>
            <a:ext cx="779274" cy="2295890"/>
          </a:xfrm>
          <a:prstGeom prst="bentConnector2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075" idx="0"/>
            <a:endCxn id="19" idx="1"/>
          </p:cNvCxnSpPr>
          <p:nvPr/>
        </p:nvCxnSpPr>
        <p:spPr>
          <a:xfrm rot="5400000" flipH="1" flipV="1">
            <a:off x="2402604" y="-24569"/>
            <a:ext cx="348973" cy="3487212"/>
          </a:xfrm>
          <a:prstGeom prst="bentConnector2">
            <a:avLst/>
          </a:prstGeom>
          <a:ln>
            <a:solidFill>
              <a:srgbClr val="92D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09" y="1336787"/>
            <a:ext cx="1068419" cy="29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5848351" y="400051"/>
            <a:ext cx="2343149" cy="123933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96" y="3047999"/>
            <a:ext cx="846804" cy="23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403599" y="2326622"/>
            <a:ext cx="1436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Model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02858" y="484687"/>
            <a:ext cx="228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 (Simulation,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Mapping, Routing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390935" y="3257527"/>
            <a:ext cx="981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FPGA Flow</a:t>
            </a:r>
          </a:p>
        </p:txBody>
      </p:sp>
      <p:pic>
        <p:nvPicPr>
          <p:cNvPr id="59" name="Picture 9" descr="Risultati immagini per xilinx viva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43" y="3512084"/>
            <a:ext cx="779823" cy="3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5163391" y="2326622"/>
            <a:ext cx="14361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11" descr="Risultati immagini per xilinx i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86" y="3848615"/>
            <a:ext cx="435732" cy="28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5" descr="Risultati immagini per artifacto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51" y="3344939"/>
            <a:ext cx="1000996" cy="6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7117540" y="3151982"/>
            <a:ext cx="1486151" cy="100819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18" idx="6"/>
            <a:endCxn id="64" idx="1"/>
          </p:cNvCxnSpPr>
          <p:nvPr/>
        </p:nvCxnSpPr>
        <p:spPr>
          <a:xfrm flipV="1">
            <a:off x="6460660" y="3656082"/>
            <a:ext cx="65688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42556" y="2394552"/>
            <a:ext cx="143611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Bitstream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02996" y="2411261"/>
            <a:ext cx="143611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</a:p>
          <a:p>
            <a:pPr algn="ctr"/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Frameworks on </a:t>
            </a:r>
            <a:r>
              <a:rPr lang="en-US" dirty="0" err="1" smtClean="0"/>
              <a:t>bitbucket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634" y="1248782"/>
            <a:ext cx="83661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STRUCK project contains different repository for FW and SW </a:t>
            </a:r>
            <a:r>
              <a:rPr lang="en-US" sz="2400" dirty="0"/>
              <a:t>for the </a:t>
            </a:r>
            <a:r>
              <a:rPr lang="en-US" sz="2400" dirty="0" smtClean="0"/>
              <a:t>SIS8300L/L2/KU, each of it has 2 branch for the 2 RTM used: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BCM </a:t>
            </a:r>
            <a:r>
              <a:rPr lang="en-US" sz="2400" dirty="0" smtClean="0"/>
              <a:t>(SIS8900 RTM);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BPM </a:t>
            </a:r>
            <a:r>
              <a:rPr lang="en-US" sz="2400" dirty="0" smtClean="0"/>
              <a:t>(DWC8300 downconverter RTM);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CAENels</a:t>
            </a:r>
            <a:r>
              <a:rPr lang="en-US" sz="2400" dirty="0" smtClean="0"/>
              <a:t> projects contains different repository for FW and SW for different project related to BLM (for neutron and Ion chambers) and for RF group;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DESY and </a:t>
            </a:r>
            <a:r>
              <a:rPr lang="en-US" sz="2400" dirty="0" err="1" smtClean="0"/>
              <a:t>CosyLab</a:t>
            </a:r>
            <a:r>
              <a:rPr lang="en-US" sz="2400" dirty="0" smtClean="0"/>
              <a:t> projects are linked to BCM design;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IOxOS</a:t>
            </a:r>
            <a:r>
              <a:rPr lang="en-US" sz="2400" dirty="0" smtClean="0"/>
              <a:t> project contains the firmware that support the streaming of data from a </a:t>
            </a:r>
            <a:r>
              <a:rPr lang="it-IT" sz="2400" dirty="0"/>
              <a:t>ADC 3110/3111 - FMC Mezzanine </a:t>
            </a:r>
            <a:r>
              <a:rPr lang="it-IT" sz="2400" dirty="0" smtClean="0"/>
              <a:t>Card (usefull for nBLM... )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496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ESS platform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nBLM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BCM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status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465540"/>
            <a:ext cx="80537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Firmware has been tested on the STRUCK SIS8300L (Xilinx </a:t>
            </a:r>
            <a:r>
              <a:rPr lang="en-US" sz="2800" dirty="0" err="1" smtClean="0"/>
              <a:t>Virtex</a:t>
            </a:r>
            <a:r>
              <a:rPr lang="en-US" sz="2800" dirty="0" smtClean="0"/>
              <a:t> 6 FPGA) and successfully ported with same performance to STRUCK SIS8300KU;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When </a:t>
            </a:r>
            <a:r>
              <a:rPr lang="en-US" sz="2800" dirty="0" err="1" smtClean="0"/>
              <a:t>IOxOS</a:t>
            </a:r>
            <a:r>
              <a:rPr lang="en-US" sz="2800" dirty="0" smtClean="0"/>
              <a:t> IFC1420 (with same FPGA mounted) it will replace the SIS8300KU (we wish…) easily;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50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ESS platform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nBLM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BCM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nBLM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7367" r="28537" b="24705"/>
          <a:stretch/>
        </p:blipFill>
        <p:spPr bwMode="auto">
          <a:xfrm>
            <a:off x="391892" y="2343430"/>
            <a:ext cx="3865567" cy="272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1373" y="2363158"/>
            <a:ext cx="46551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following test equipment was used during the evaluation of ESS-nBLM-500M FPGA ﬁrmware: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Schroff</a:t>
            </a:r>
            <a:r>
              <a:rPr lang="en-US" dirty="0" smtClean="0"/>
              <a:t> </a:t>
            </a:r>
            <a:r>
              <a:rPr lang="en-US" dirty="0"/>
              <a:t>7-slot MicroTCA.4 crate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NAT-MCH-PHYS</a:t>
            </a:r>
            <a:r>
              <a:rPr lang="en-US" dirty="0"/>
              <a:t>, NAT-MCH-RTM CPU board, NAT AC 600 Power </a:t>
            </a:r>
            <a:r>
              <a:rPr lang="en-US" dirty="0" smtClean="0"/>
              <a:t>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Operating </a:t>
            </a:r>
            <a:r>
              <a:rPr lang="en-US" dirty="0"/>
              <a:t>system used: </a:t>
            </a:r>
            <a:r>
              <a:rPr lang="en-US" dirty="0" err="1"/>
              <a:t>Debian</a:t>
            </a:r>
            <a:r>
              <a:rPr lang="en-US" dirty="0"/>
              <a:t> GNU/Linux 8.6 (Jessie) with 3.16.0 </a:t>
            </a:r>
            <a:r>
              <a:rPr lang="en-US" dirty="0" smtClean="0"/>
              <a:t>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Tektronix </a:t>
            </a:r>
            <a:r>
              <a:rPr lang="en-US" dirty="0"/>
              <a:t>AFG 3022B function generator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57" y="1219521"/>
            <a:ext cx="8787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ESS-nBLM-500M is a custom application develop on top of the </a:t>
            </a:r>
            <a:r>
              <a:rPr lang="en-US" b="1" dirty="0"/>
              <a:t>CAEN ELS DAMC-FMC25 </a:t>
            </a:r>
            <a:r>
              <a:rPr lang="en-US" dirty="0"/>
              <a:t>carrier board. The board mounts two </a:t>
            </a:r>
            <a:r>
              <a:rPr lang="en-US" b="1" dirty="0"/>
              <a:t>Analog Devices AD9434 </a:t>
            </a:r>
            <a:r>
              <a:rPr lang="en-US" dirty="0" smtClean="0"/>
              <a:t>evaluation </a:t>
            </a:r>
            <a:r>
              <a:rPr lang="en-US" dirty="0"/>
              <a:t>boards which provide one 500 MSPS, 12 bit channel each.</a:t>
            </a:r>
          </a:p>
        </p:txBody>
      </p:sp>
    </p:spTree>
    <p:extLst>
      <p:ext uri="{BB962C8B-B14F-4D97-AF65-F5344CB8AC3E}">
        <p14:creationId xmlns:p14="http://schemas.microsoft.com/office/powerpoint/2010/main" val="4692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nBLM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4" y="1308099"/>
            <a:ext cx="5984091" cy="4230688"/>
          </a:xfrm>
        </p:spPr>
      </p:pic>
      <p:sp>
        <p:nvSpPr>
          <p:cNvPr id="3" name="Rectangle 2"/>
          <p:cNvSpPr/>
          <p:nvPr/>
        </p:nvSpPr>
        <p:spPr>
          <a:xfrm>
            <a:off x="5518297" y="946577"/>
            <a:ext cx="34236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example assumes that there is a function generator attached to the input in the following configuration:</a:t>
            </a:r>
          </a:p>
          <a:p>
            <a:pPr lvl="1"/>
            <a:r>
              <a:rPr lang="en-US" dirty="0"/>
              <a:t>Setting			Value</a:t>
            </a:r>
          </a:p>
          <a:p>
            <a:pPr lvl="1"/>
            <a:r>
              <a:rPr lang="en-US" dirty="0"/>
              <a:t>Mode			Pulse</a:t>
            </a:r>
          </a:p>
          <a:p>
            <a:pPr lvl="1"/>
            <a:r>
              <a:rPr lang="en-US" dirty="0"/>
              <a:t>Amplitude		120 </a:t>
            </a:r>
            <a:r>
              <a:rPr lang="en-US" dirty="0" err="1"/>
              <a:t>mVpp</a:t>
            </a:r>
            <a:endParaRPr lang="en-US" dirty="0"/>
          </a:p>
          <a:p>
            <a:pPr lvl="1"/>
            <a:r>
              <a:rPr lang="en-US" dirty="0"/>
              <a:t>Pulse width		30 ns</a:t>
            </a:r>
          </a:p>
          <a:p>
            <a:pPr lvl="1"/>
            <a:r>
              <a:rPr lang="en-US" dirty="0"/>
              <a:t>Frequency		1 </a:t>
            </a:r>
            <a:r>
              <a:rPr lang="en-US" dirty="0" smtClean="0"/>
              <a:t>kHz</a:t>
            </a:r>
          </a:p>
          <a:p>
            <a:pPr lvl="1"/>
            <a:endParaRPr lang="en-US" dirty="0"/>
          </a:p>
          <a:p>
            <a:pPr algn="just"/>
            <a:r>
              <a:rPr lang="en-US" dirty="0"/>
              <a:t>The maximum event frequency was determined to be 320 Hz when capturing 1us of data (500 samples) and 270 Hz when capturing 2us of data (1000 samples). </a:t>
            </a:r>
            <a:endParaRPr lang="en-US" dirty="0" smtClean="0"/>
          </a:p>
          <a:p>
            <a:pPr algn="just"/>
            <a:r>
              <a:rPr lang="en-US" i="1" dirty="0" smtClean="0"/>
              <a:t>We </a:t>
            </a:r>
            <a:r>
              <a:rPr lang="en-US" i="1" dirty="0"/>
              <a:t>suspect that the limiting factor is the plotting </a:t>
            </a:r>
            <a:r>
              <a:rPr lang="en-US" i="1" dirty="0" smtClean="0"/>
              <a:t>library [SW].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62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nBLM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465540"/>
            <a:ext cx="80537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Next months the porting of the actual design from CAEN DAMC to </a:t>
            </a:r>
            <a:r>
              <a:rPr lang="en-US" sz="2800" dirty="0" err="1" smtClean="0"/>
              <a:t>IOxOS</a:t>
            </a:r>
            <a:r>
              <a:rPr lang="en-US" sz="2800" dirty="0" smtClean="0"/>
              <a:t> IFC1410;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Decision on ADC FMC;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Design of algorithms to identify pileup pulses (for statistic) and protection (for MPS);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41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ESS platform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nBLM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09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ESS platform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/>
              <a:t>nBLM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BCM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7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BCM status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465540"/>
            <a:ext cx="80537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First instrument has been delivered to Catania, based on the </a:t>
            </a:r>
            <a:r>
              <a:rPr lang="en-US" sz="2800" dirty="0" err="1" smtClean="0"/>
              <a:t>Cosylab</a:t>
            </a:r>
            <a:r>
              <a:rPr lang="en-US" sz="2800" dirty="0" smtClean="0"/>
              <a:t> design on SIS8300 (Xilinx </a:t>
            </a:r>
            <a:r>
              <a:rPr lang="en-US" sz="2800" dirty="0" err="1" smtClean="0"/>
              <a:t>Virtex</a:t>
            </a:r>
            <a:r>
              <a:rPr lang="en-US" sz="2800" dirty="0" smtClean="0"/>
              <a:t> 5);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/>
              <a:t>Desy</a:t>
            </a:r>
            <a:r>
              <a:rPr lang="en-US" sz="2800" dirty="0" smtClean="0"/>
              <a:t> and </a:t>
            </a:r>
            <a:r>
              <a:rPr lang="en-US" sz="2800" dirty="0" err="1" smtClean="0"/>
              <a:t>Cosylab</a:t>
            </a:r>
            <a:r>
              <a:rPr lang="en-US" sz="2800" dirty="0" smtClean="0"/>
              <a:t> has been working to improve the base design to add features (measurement and protection) on SIS8300L (Xilinx </a:t>
            </a:r>
            <a:r>
              <a:rPr lang="en-US" sz="2800" dirty="0" err="1" smtClean="0"/>
              <a:t>Virtex</a:t>
            </a:r>
            <a:r>
              <a:rPr lang="en-US" sz="2800" dirty="0" smtClean="0"/>
              <a:t> 6);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Confident on the work done on BPM we wish to port BCM also to SIS8300KU waiting…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…When </a:t>
            </a:r>
            <a:r>
              <a:rPr lang="en-US" sz="2800" dirty="0" err="1" smtClean="0"/>
              <a:t>IOxOS</a:t>
            </a:r>
            <a:r>
              <a:rPr lang="en-US" sz="2800" dirty="0" smtClean="0"/>
              <a:t> IFC1420 (with same FPGA mounted) it will replace the SIS8300KU (we wish…) easily;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6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0975"/>
            <a:ext cx="2714625" cy="27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51" y="3151544"/>
            <a:ext cx="2933701" cy="274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80975"/>
            <a:ext cx="3819427" cy="286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36924"/>
            <a:ext cx="38385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1337"/>
          </a:xfrm>
        </p:spPr>
        <p:txBody>
          <a:bodyPr>
            <a:normAutofit/>
          </a:bodyPr>
          <a:lstStyle/>
          <a:p>
            <a:r>
              <a:rPr lang="sv-SE" sz="7200" dirty="0" smtClean="0"/>
              <a:t>Questions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15244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40" y="923925"/>
            <a:ext cx="6675385" cy="467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9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ESS platform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nBLM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BCM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472" y="477748"/>
            <a:ext cx="40545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Beam </a:t>
            </a:r>
            <a:r>
              <a:rPr lang="en-US" b="1" dirty="0" smtClean="0"/>
              <a:t>Diagnostics </a:t>
            </a:r>
            <a:endParaRPr lang="en-US" b="1" dirty="0"/>
          </a:p>
          <a:p>
            <a:pPr algn="just"/>
            <a:r>
              <a:rPr lang="en-US" dirty="0"/>
              <a:t>The Beam Diagnostics work package includes the development of all beam instrumentation for the ESS </a:t>
            </a:r>
            <a:r>
              <a:rPr lang="en-US" dirty="0" err="1" smtClean="0"/>
              <a:t>linac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BLM (Beam Loss Monitor)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BCM (Beam Current Monitor)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BPM (Beam Position Monitor)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FC (Faraday Cup)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WS (Wire Scanner)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NPM (Non-Invasive Profile Monitor)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EMU (Emittance Measurement Unit)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LBM (Longitudinal Bunch Profile Monitor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etc</a:t>
            </a:r>
            <a:r>
              <a:rPr lang="en-US" dirty="0" smtClean="0"/>
              <a:t>…..</a:t>
            </a:r>
          </a:p>
          <a:p>
            <a:pPr algn="just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43448" y="477748"/>
            <a:ext cx="4038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Integrated Control System (ICS)</a:t>
            </a:r>
          </a:p>
          <a:p>
            <a:pPr algn="just"/>
            <a:r>
              <a:rPr lang="en-US" dirty="0"/>
              <a:t>The ESS Control System is a complex network of hardware, software and configuration databases that integrates the operations of all the various parts of the Accelerator, Target, Instrument and Conventional Facility infrastructures.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472" y="4957177"/>
            <a:ext cx="8445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ESS has a large network of laboratories to exchange knowledge, personnel and experience with, and that in many cases will contribute directly to the project through </a:t>
            </a:r>
            <a:r>
              <a:rPr lang="en-US" b="1" dirty="0"/>
              <a:t>In-Kind Contributions (IKCs)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92" y="3119328"/>
            <a:ext cx="25003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6468665" y="2637551"/>
            <a:ext cx="588168" cy="481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4690253" y="3542807"/>
            <a:ext cx="588168" cy="481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6468664" y="4475400"/>
            <a:ext cx="588168" cy="481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MTCA.4 AMC</a:t>
            </a:r>
            <a:endParaRPr lang="en-US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17638"/>
            <a:ext cx="6619875" cy="174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011587" y="3325049"/>
            <a:ext cx="787190" cy="543161"/>
          </a:xfrm>
          <a:prstGeom prst="down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15125" y="3411964"/>
            <a:ext cx="2057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MIGRATION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15125" y="1417638"/>
            <a:ext cx="2057400" cy="174787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 smtClean="0"/>
              <a:t>BEAM DIAGNOSTIC</a:t>
            </a:r>
          </a:p>
          <a:p>
            <a:pPr algn="ctr"/>
            <a:r>
              <a:rPr lang="en-US" dirty="0" smtClean="0"/>
              <a:t>PROTOTYPE</a:t>
            </a:r>
          </a:p>
          <a:p>
            <a:pPr algn="ctr"/>
            <a:r>
              <a:rPr lang="en-US" dirty="0" smtClean="0"/>
              <a:t>PLATFORM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5125" y="4134792"/>
            <a:ext cx="2057400" cy="155905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 smtClean="0"/>
              <a:t>ICS</a:t>
            </a:r>
          </a:p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PLATFORM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001193"/>
            <a:ext cx="774700" cy="59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5111" r="4979" b="6889"/>
          <a:stretch/>
        </p:blipFill>
        <p:spPr bwMode="auto">
          <a:xfrm>
            <a:off x="5602496" y="2537330"/>
            <a:ext cx="531604" cy="50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7576901" y="3925242"/>
            <a:ext cx="333845" cy="408085"/>
          </a:xfrm>
          <a:prstGeom prst="down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576902" y="2859932"/>
            <a:ext cx="333845" cy="408085"/>
          </a:xfrm>
          <a:prstGeom prst="downArrow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09550" y="3293417"/>
            <a:ext cx="8616950" cy="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9550" y="3910309"/>
            <a:ext cx="8616950" cy="0"/>
          </a:xfrm>
          <a:prstGeom prst="line">
            <a:avLst/>
          </a:prstGeom>
          <a:ln w="3175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237" y="4185177"/>
            <a:ext cx="1164437" cy="1560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097" y="4037191"/>
            <a:ext cx="335918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725332"/>
              </p:ext>
            </p:extLst>
          </p:nvPr>
        </p:nvGraphicFramePr>
        <p:xfrm>
          <a:off x="207623" y="1573619"/>
          <a:ext cx="8776888" cy="3817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7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0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75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2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17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94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61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12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61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332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179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7179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64243"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DAMC-FMC25 (VIRTEX-5)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Device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Configurable Logic Blocks (CLBs)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DSP48E Slices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Block RAM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Blocks CMTs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PowerPC Processor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Blocks Endpoint Blocks for PCI Express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Ethernet MACs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 RocketIO Transceivers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Total I/O Banks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 User I/O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Array (Row x Col)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Virtex-5 Slices 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LUTs FFs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 Distributed RAM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(Kb)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 Kb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 Kb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(Kb)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GTP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GTX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XC5VFX70T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160 x 38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11,200 /</a:t>
                      </a:r>
                      <a:endParaRPr lang="en-US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44,800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820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128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296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148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5,328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N/A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640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̴1/2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812"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SIS8300-L (VIRTEX-6)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2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Device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Logic Cells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Configurable Logic Blocks (CLBs)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DSP48E1 Slices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Block RAM Blocks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MMCMs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/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Interface Blocks for PCI Express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Ethernet MACs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Maximum Transceivers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Total I/O Banks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Max User I/O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Slices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 Distributed RAM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(Kb)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 Kb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 Kb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(Kb)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GTP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GTX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XC6VLX130T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128,000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20,000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1,740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480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528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264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9,504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/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600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62"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Kintex UltraScale FPGA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System Logic Cells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CLB FFs /</a:t>
                      </a:r>
                      <a:endParaRPr lang="en-US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CLB LUTs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Maximum Distributed RAM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(Mb)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DSP Slices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Block RAM/FIFO w/ECC (36Kb)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Total Block RAM (Mb)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CMTs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(1 MMCM, 2 PLLs)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PCIe Gen3 x8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GTH 16.3Gb/s Transceivers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KU040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530,250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484,800 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242,400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1,920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̴̴5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51" marR="4145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3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/>
            <a:r>
              <a:rPr lang="en-US" sz="4400" dirty="0">
                <a:solidFill>
                  <a:srgbClr val="005A7C"/>
                </a:solidFill>
                <a:ea typeface="ＭＳ Ｐゴシック" charset="0"/>
                <a:cs typeface="Arial"/>
                <a:sym typeface="Helvetica" charset="0"/>
              </a:rPr>
              <a:t>ESS FPGA development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ESS platform</a:t>
            </a:r>
          </a:p>
          <a:p>
            <a:r>
              <a:rPr lang="en-US" sz="2800" dirty="0"/>
              <a:t>ESS DEVENV for IKCs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nBLM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BCM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6512"/>
          </a:xfrm>
        </p:spPr>
        <p:txBody>
          <a:bodyPr>
            <a:normAutofit fontScale="90000"/>
          </a:bodyPr>
          <a:lstStyle/>
          <a:p>
            <a:r>
              <a:rPr lang="en-US" dirty="0"/>
              <a:t>ICS Continuous Integration/Delivery</a:t>
            </a:r>
          </a:p>
        </p:txBody>
      </p:sp>
      <p:pic>
        <p:nvPicPr>
          <p:cNvPr id="4104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27017" r="2637" b="7918"/>
          <a:stretch/>
        </p:blipFill>
        <p:spPr bwMode="auto">
          <a:xfrm>
            <a:off x="457200" y="1662112"/>
            <a:ext cx="827721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199" y="4810125"/>
            <a:ext cx="4791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Courtesy of Leandro Fernandez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JAVA flow </a:t>
            </a:r>
          </a:p>
        </p:txBody>
      </p:sp>
    </p:spTree>
    <p:extLst>
      <p:ext uri="{BB962C8B-B14F-4D97-AF65-F5344CB8AC3E}">
        <p14:creationId xmlns:p14="http://schemas.microsoft.com/office/powerpoint/2010/main" val="31212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Risultati immagini per xilinx viv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53" y="3363157"/>
            <a:ext cx="1141740" cy="5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isultati immagini per xilinx 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50" y="3819752"/>
            <a:ext cx="701749" cy="4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isultati immagini per modelsi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0" b="37661"/>
          <a:stretch/>
        </p:blipFill>
        <p:spPr bwMode="auto">
          <a:xfrm>
            <a:off x="3762816" y="4291929"/>
            <a:ext cx="1732414" cy="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/>
          <a:stretch/>
        </p:blipFill>
        <p:spPr bwMode="auto">
          <a:xfrm>
            <a:off x="3930661" y="4575399"/>
            <a:ext cx="1396724" cy="42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64" y="1479669"/>
            <a:ext cx="1176718" cy="31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design/delivery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0" y="2930388"/>
            <a:ext cx="846804" cy="23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5649" y="2847975"/>
            <a:ext cx="1171826" cy="21526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56235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1027" idx="3"/>
            <a:endCxn id="3" idx="1"/>
          </p:cNvCxnSpPr>
          <p:nvPr/>
        </p:nvCxnSpPr>
        <p:spPr>
          <a:xfrm>
            <a:off x="1038225" y="3924300"/>
            <a:ext cx="44742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Risultati immagini per ma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13" y="1608370"/>
            <a:ext cx="38146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1660990" y="3528697"/>
            <a:ext cx="833974" cy="79120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95399" y="2847975"/>
            <a:ext cx="2667251" cy="21526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76848" y="5288518"/>
            <a:ext cx="11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Repository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6606" y="5150018"/>
            <a:ext cx="15048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Development </a:t>
            </a:r>
          </a:p>
          <a:p>
            <a:pPr algn="ctr"/>
            <a:r>
              <a:rPr lang="en-US" dirty="0" smtClean="0"/>
              <a:t>Environment</a:t>
            </a:r>
          </a:p>
        </p:txBody>
      </p:sp>
      <p:cxnSp>
        <p:nvCxnSpPr>
          <p:cNvPr id="17" name="Curved Connector 16"/>
          <p:cNvCxnSpPr>
            <a:stCxn id="13" idx="0"/>
            <a:endCxn id="1027" idx="0"/>
          </p:cNvCxnSpPr>
          <p:nvPr/>
        </p:nvCxnSpPr>
        <p:spPr>
          <a:xfrm rot="16200000" flipH="1" flipV="1">
            <a:off x="2295462" y="1228787"/>
            <a:ext cx="714375" cy="3952750"/>
          </a:xfrm>
          <a:prstGeom prst="curvedConnector3">
            <a:avLst>
              <a:gd name="adj1" fmla="val -114667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3"/>
            <a:endCxn id="13" idx="1"/>
          </p:cNvCxnSpPr>
          <p:nvPr/>
        </p:nvCxnSpPr>
        <p:spPr>
          <a:xfrm>
            <a:off x="2657475" y="3924300"/>
            <a:ext cx="63792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spect="1"/>
          </p:cNvSpPr>
          <p:nvPr/>
        </p:nvSpPr>
        <p:spPr>
          <a:xfrm>
            <a:off x="1648160" y="3757297"/>
            <a:ext cx="833974" cy="79120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660990" y="3957322"/>
            <a:ext cx="833974" cy="79120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077977" y="1614436"/>
            <a:ext cx="128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Notification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76748" y="1479668"/>
            <a:ext cx="1486151" cy="10081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urved Connector 43"/>
          <p:cNvCxnSpPr>
            <a:stCxn id="13" idx="0"/>
            <a:endCxn id="36" idx="1"/>
          </p:cNvCxnSpPr>
          <p:nvPr/>
        </p:nvCxnSpPr>
        <p:spPr>
          <a:xfrm rot="5400000" flipH="1" flipV="1">
            <a:off x="5120783" y="1492011"/>
            <a:ext cx="864207" cy="1847723"/>
          </a:xfrm>
          <a:prstGeom prst="curved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9" name="Picture 25" descr="Risultati immagini per artifactor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21" y="3613157"/>
            <a:ext cx="1000996" cy="6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6476748" y="3420200"/>
            <a:ext cx="1486151" cy="10081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stCxn id="13" idx="3"/>
            <a:endCxn id="52" idx="1"/>
          </p:cNvCxnSpPr>
          <p:nvPr/>
        </p:nvCxnSpPr>
        <p:spPr>
          <a:xfrm>
            <a:off x="5962650" y="3924300"/>
            <a:ext cx="514098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41205" y="1316220"/>
            <a:ext cx="17335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Logs and </a:t>
            </a:r>
          </a:p>
          <a:p>
            <a:pPr algn="ctr"/>
            <a:r>
              <a:rPr lang="en-US" dirty="0" smtClean="0"/>
              <a:t>documentation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6748" y="4522252"/>
            <a:ext cx="14861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 smtClean="0"/>
              <a:t>Bitstream</a:t>
            </a:r>
            <a:endParaRPr lang="en-US" dirty="0" smtClean="0"/>
          </a:p>
        </p:txBody>
      </p:sp>
      <p:pic>
        <p:nvPicPr>
          <p:cNvPr id="1051" name="Picture 27" descr="Risultati immagini per jenkin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92" y="2958317"/>
            <a:ext cx="1535063" cy="4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Presentation</Template>
  <TotalTime>16721</TotalTime>
  <Words>939</Words>
  <Application>Microsoft Office PowerPoint</Application>
  <PresentationFormat>On-screen Show (4:3)</PresentationFormat>
  <Paragraphs>274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Tahoma</vt:lpstr>
      <vt:lpstr>Times New Roman</vt:lpstr>
      <vt:lpstr>Wingdings</vt:lpstr>
      <vt:lpstr>ESS Presentation</vt:lpstr>
      <vt:lpstr>PowerPoint Presentation</vt:lpstr>
      <vt:lpstr>ESS FPGA development framework</vt:lpstr>
      <vt:lpstr>ESS FPGA development framework</vt:lpstr>
      <vt:lpstr>PowerPoint Presentation</vt:lpstr>
      <vt:lpstr>MTCA.4 AMC</vt:lpstr>
      <vt:lpstr>FPGA comparison</vt:lpstr>
      <vt:lpstr>ESS FPGA development framework</vt:lpstr>
      <vt:lpstr>ICS Continuous Integration/Delivery</vt:lpstr>
      <vt:lpstr>FPGA design/delivery</vt:lpstr>
      <vt:lpstr>PowerPoint Presentation</vt:lpstr>
      <vt:lpstr>PowerPoint Presentation</vt:lpstr>
      <vt:lpstr>Frameworks on bitbucket</vt:lpstr>
      <vt:lpstr>ESS FPGA development framework</vt:lpstr>
      <vt:lpstr>BPM status</vt:lpstr>
      <vt:lpstr>ESS FPGA development framework</vt:lpstr>
      <vt:lpstr>nBLM test</vt:lpstr>
      <vt:lpstr>nBLM</vt:lpstr>
      <vt:lpstr>nBLM evolution</vt:lpstr>
      <vt:lpstr>ESS FPGA development framework</vt:lpstr>
      <vt:lpstr>BCM status</vt:lpstr>
      <vt:lpstr>Questions</vt:lpstr>
      <vt:lpstr>PowerPoint Presentation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for Dummies</dc:title>
  <dc:creator>Maurizio Donna</dc:creator>
  <cp:lastModifiedBy>Maurizio Donna</cp:lastModifiedBy>
  <cp:revision>163</cp:revision>
  <cp:lastPrinted>2016-09-30T13:52:38Z</cp:lastPrinted>
  <dcterms:created xsi:type="dcterms:W3CDTF">2015-01-22T14:02:00Z</dcterms:created>
  <dcterms:modified xsi:type="dcterms:W3CDTF">2017-04-26T07:59:57Z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PictureCropTools" visible="true"/>
      </mso:documentControls>
    </mso:qat>
  </mso:ribbon>
</mso:customUI>
</file>