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404" r:id="rId3"/>
    <p:sldId id="406" r:id="rId4"/>
    <p:sldId id="407" r:id="rId5"/>
    <p:sldId id="418" r:id="rId6"/>
    <p:sldId id="419" r:id="rId7"/>
    <p:sldId id="420" r:id="rId8"/>
    <p:sldId id="422" r:id="rId9"/>
    <p:sldId id="398" r:id="rId10"/>
    <p:sldId id="401" r:id="rId11"/>
    <p:sldId id="386" r:id="rId12"/>
    <p:sldId id="397" r:id="rId13"/>
    <p:sldId id="403" r:id="rId14"/>
    <p:sldId id="417" r:id="rId15"/>
    <p:sldId id="392" r:id="rId16"/>
    <p:sldId id="405" r:id="rId17"/>
    <p:sldId id="387" r:id="rId18"/>
    <p:sldId id="394" r:id="rId19"/>
    <p:sldId id="395" r:id="rId2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353"/>
    <a:srgbClr val="0B1929"/>
    <a:srgbClr val="1C3D63"/>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3" autoAdjust="0"/>
    <p:restoredTop sz="96984" autoAdjust="0"/>
  </p:normalViewPr>
  <p:slideViewPr>
    <p:cSldViewPr>
      <p:cViewPr varScale="1">
        <p:scale>
          <a:sx n="114" d="100"/>
          <a:sy n="114" d="100"/>
        </p:scale>
        <p:origin x="-139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6C709-82CA-E04D-A271-04C55B8F826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76D030E8-0353-1D42-B1E4-07BF06B3A554}">
      <dgm:prSet phldrT="[Text]" custT="1"/>
      <dgm:spPr/>
      <dgm:t>
        <a:bodyPr/>
        <a:lstStyle/>
        <a:p>
          <a:r>
            <a:rPr lang="en-US" sz="1200" dirty="0" smtClean="0"/>
            <a:t>Accelerator Installation </a:t>
          </a:r>
          <a:br>
            <a:rPr lang="en-US" sz="1200" dirty="0" smtClean="0"/>
          </a:br>
          <a:r>
            <a:rPr lang="en-US" sz="1200" dirty="0" smtClean="0"/>
            <a:t>Manager</a:t>
          </a:r>
        </a:p>
        <a:p>
          <a:r>
            <a:rPr lang="en-US" sz="1200" b="1" dirty="0" smtClean="0"/>
            <a:t>Nick Gazis</a:t>
          </a:r>
        </a:p>
      </dgm:t>
    </dgm:pt>
    <dgm:pt modelId="{FD194BF3-0C58-3345-BB22-9409F9E066C3}" type="parTrans" cxnId="{B3741390-3B1A-8447-9DEA-25485B664A9A}">
      <dgm:prSet/>
      <dgm:spPr/>
      <dgm:t>
        <a:bodyPr/>
        <a:lstStyle/>
        <a:p>
          <a:endParaRPr lang="en-US"/>
        </a:p>
      </dgm:t>
    </dgm:pt>
    <dgm:pt modelId="{54766A0C-F0BD-A14A-9E2F-9D564A63BFB6}" type="sibTrans" cxnId="{B3741390-3B1A-8447-9DEA-25485B664A9A}">
      <dgm:prSet/>
      <dgm:spPr/>
      <dgm:t>
        <a:bodyPr/>
        <a:lstStyle/>
        <a:p>
          <a:endParaRPr lang="en-US"/>
        </a:p>
      </dgm:t>
    </dgm:pt>
    <dgm:pt modelId="{49CC47BF-D961-0C4D-94D0-4179038D60D5}" type="asst">
      <dgm:prSet custT="1"/>
      <dgm:spPr/>
      <dgm:t>
        <a:bodyPr/>
        <a:lstStyle/>
        <a:p>
          <a:r>
            <a:rPr lang="en-US" sz="1200" dirty="0" smtClean="0">
              <a:solidFill>
                <a:schemeClr val="bg1"/>
              </a:solidFill>
            </a:rPr>
            <a:t>AD and ESS central Installation Services </a:t>
          </a:r>
          <a:br>
            <a:rPr lang="en-US" sz="1200" dirty="0" smtClean="0">
              <a:solidFill>
                <a:schemeClr val="bg1"/>
              </a:solidFill>
            </a:rPr>
          </a:br>
          <a:r>
            <a:rPr lang="en-US" sz="1100" dirty="0" smtClean="0">
              <a:solidFill>
                <a:schemeClr val="bg1"/>
              </a:solidFill>
            </a:rPr>
            <a:t>(ISC workgroup, etc.)</a:t>
          </a:r>
          <a:endParaRPr lang="en-US" sz="1100" dirty="0">
            <a:solidFill>
              <a:schemeClr val="bg1"/>
            </a:solidFill>
          </a:endParaRPr>
        </a:p>
      </dgm:t>
    </dgm:pt>
    <dgm:pt modelId="{7560A753-3EC3-3C4B-8B6B-A86C6874E36C}" type="parTrans" cxnId="{A48FB0A5-EE21-D740-8C8F-10BB85ED7951}">
      <dgm:prSet/>
      <dgm:spPr/>
      <dgm:t>
        <a:bodyPr/>
        <a:lstStyle/>
        <a:p>
          <a:endParaRPr lang="en-US"/>
        </a:p>
      </dgm:t>
    </dgm:pt>
    <dgm:pt modelId="{2352CEAE-C1D1-B64E-A7BA-BC9DD79C3263}" type="sibTrans" cxnId="{A48FB0A5-EE21-D740-8C8F-10BB85ED7951}">
      <dgm:prSet/>
      <dgm:spPr/>
      <dgm:t>
        <a:bodyPr/>
        <a:lstStyle/>
        <a:p>
          <a:endParaRPr lang="en-US"/>
        </a:p>
      </dgm:t>
    </dgm:pt>
    <dgm:pt modelId="{8D9D6E2A-8429-D64D-AABC-FF6F89AB48BB}" type="asst">
      <dgm:prSet custT="1"/>
      <dgm:spPr/>
      <dgm:t>
        <a:bodyPr/>
        <a:lstStyle/>
        <a:p>
          <a:r>
            <a:rPr lang="en-US" sz="1200" dirty="0" smtClean="0"/>
            <a:t>RATS </a:t>
          </a:r>
          <a:r>
            <a:rPr lang="en-US" sz="1200" dirty="0" err="1" smtClean="0"/>
            <a:t>AreaSuper</a:t>
          </a:r>
          <a:r>
            <a:rPr lang="en-US" sz="1200" dirty="0" smtClean="0"/>
            <a:t/>
          </a:r>
          <a:br>
            <a:rPr lang="en-US" sz="1200" dirty="0" smtClean="0"/>
          </a:br>
          <a:r>
            <a:rPr lang="en-US" sz="1200" b="1" i="1" dirty="0" smtClean="0"/>
            <a:t>hiring process</a:t>
          </a:r>
          <a:endParaRPr lang="en-US" sz="1200" b="1" i="1" dirty="0"/>
        </a:p>
      </dgm:t>
    </dgm:pt>
    <dgm:pt modelId="{303E58F5-2DD0-E94B-9C35-92F38EB81888}" type="parTrans" cxnId="{27F2BE67-B97D-8642-A2A5-B23746915F6F}">
      <dgm:prSet/>
      <dgm:spPr/>
      <dgm:t>
        <a:bodyPr/>
        <a:lstStyle/>
        <a:p>
          <a:endParaRPr lang="en-US"/>
        </a:p>
      </dgm:t>
    </dgm:pt>
    <dgm:pt modelId="{3FA6B4E8-F856-A14C-8982-7E2A0AD527D4}" type="sibTrans" cxnId="{27F2BE67-B97D-8642-A2A5-B23746915F6F}">
      <dgm:prSet/>
      <dgm:spPr/>
      <dgm:t>
        <a:bodyPr/>
        <a:lstStyle/>
        <a:p>
          <a:endParaRPr lang="en-US"/>
        </a:p>
      </dgm:t>
    </dgm:pt>
    <dgm:pt modelId="{E3E2DC1C-BF67-A34F-AF03-379CBF8A2B42}" type="asst">
      <dgm:prSet phldrT="[Text]" custT="1"/>
      <dgm:spPr/>
      <dgm:t>
        <a:bodyPr/>
        <a:lstStyle/>
        <a:p>
          <a:r>
            <a:rPr lang="en-US" sz="1200" dirty="0" smtClean="0"/>
            <a:t>Inst-Test-</a:t>
          </a:r>
          <a:r>
            <a:rPr lang="en-US" sz="1200" dirty="0" err="1" smtClean="0"/>
            <a:t>Commis</a:t>
          </a:r>
          <a:r>
            <a:rPr lang="en-US" sz="1200" dirty="0" smtClean="0"/>
            <a:t>. Plan </a:t>
          </a:r>
          <a:br>
            <a:rPr lang="en-US" sz="1200" dirty="0" smtClean="0"/>
          </a:br>
          <a:r>
            <a:rPr lang="en-US" sz="1200" b="1" dirty="0" smtClean="0"/>
            <a:t>underway in P6</a:t>
          </a:r>
        </a:p>
      </dgm:t>
    </dgm:pt>
    <dgm:pt modelId="{CC6B98DE-495B-8E49-B193-34DD947F11DA}" type="parTrans" cxnId="{C17DB7DD-2C30-D44F-9312-7737B11E0070}">
      <dgm:prSet/>
      <dgm:spPr/>
      <dgm:t>
        <a:bodyPr/>
        <a:lstStyle/>
        <a:p>
          <a:endParaRPr lang="en-US"/>
        </a:p>
      </dgm:t>
    </dgm:pt>
    <dgm:pt modelId="{CEA133D2-A748-704C-9931-12475D2F762E}" type="sibTrans" cxnId="{C17DB7DD-2C30-D44F-9312-7737B11E0070}">
      <dgm:prSet/>
      <dgm:spPr/>
      <dgm:t>
        <a:bodyPr/>
        <a:lstStyle/>
        <a:p>
          <a:endParaRPr lang="en-US"/>
        </a:p>
      </dgm:t>
    </dgm:pt>
    <dgm:pt modelId="{2DFBE585-9C9A-A746-8092-1331EFA519FF}" type="asst">
      <dgm:prSet custT="1"/>
      <dgm:spPr/>
      <dgm:t>
        <a:bodyPr/>
        <a:lstStyle/>
        <a:p>
          <a:r>
            <a:rPr lang="en-US" sz="1200" dirty="0" smtClean="0"/>
            <a:t>QA/QC  </a:t>
          </a:r>
          <a:br>
            <a:rPr lang="en-US" sz="1200" dirty="0" smtClean="0"/>
          </a:br>
          <a:r>
            <a:rPr lang="en-US" sz="1200" b="1" dirty="0" smtClean="0"/>
            <a:t>Kent </a:t>
          </a:r>
          <a:r>
            <a:rPr lang="en-US" sz="1200" b="1" dirty="0" err="1" smtClean="0"/>
            <a:t>Wigren</a:t>
          </a:r>
          <a:endParaRPr lang="en-US" sz="1200" b="1" dirty="0"/>
        </a:p>
      </dgm:t>
    </dgm:pt>
    <dgm:pt modelId="{98A35B51-7382-1B48-8B69-DA08A9A594AA}" type="parTrans" cxnId="{3A59B244-6F0D-804D-AE04-8096296BDD51}">
      <dgm:prSet/>
      <dgm:spPr/>
      <dgm:t>
        <a:bodyPr/>
        <a:lstStyle/>
        <a:p>
          <a:endParaRPr lang="en-US"/>
        </a:p>
      </dgm:t>
    </dgm:pt>
    <dgm:pt modelId="{45CA2AA2-B93B-6349-A0B7-6EC0A68F084D}" type="sibTrans" cxnId="{3A59B244-6F0D-804D-AE04-8096296BDD51}">
      <dgm:prSet/>
      <dgm:spPr/>
      <dgm:t>
        <a:bodyPr/>
        <a:lstStyle/>
        <a:p>
          <a:endParaRPr lang="en-US"/>
        </a:p>
      </dgm:t>
    </dgm:pt>
    <dgm:pt modelId="{864CABD0-1C09-0444-8E6D-DB1D62665AA4}">
      <dgm:prSet phldrT="[Text]"/>
      <dgm:spPr>
        <a:solidFill>
          <a:schemeClr val="accent3">
            <a:lumMod val="75000"/>
          </a:schemeClr>
        </a:solidFill>
      </dgm:spPr>
      <dgm:t>
        <a:bodyPr/>
        <a:lstStyle/>
        <a:p>
          <a:r>
            <a:rPr lang="en-US" dirty="0" smtClean="0"/>
            <a:t>Mechanical </a:t>
          </a:r>
        </a:p>
      </dgm:t>
    </dgm:pt>
    <dgm:pt modelId="{DCA86DDE-C2F2-1343-A2FB-9716F9CFB003}" type="parTrans" cxnId="{FE2EDD57-0EFC-A449-AFAC-0EBC1DA780A5}">
      <dgm:prSet/>
      <dgm:spPr/>
      <dgm:t>
        <a:bodyPr/>
        <a:lstStyle/>
        <a:p>
          <a:endParaRPr lang="en-US"/>
        </a:p>
      </dgm:t>
    </dgm:pt>
    <dgm:pt modelId="{B6BE5C51-A0D0-AE4B-AAD1-FEBAC918721F}" type="sibTrans" cxnId="{FE2EDD57-0EFC-A449-AFAC-0EBC1DA780A5}">
      <dgm:prSet/>
      <dgm:spPr/>
      <dgm:t>
        <a:bodyPr/>
        <a:lstStyle/>
        <a:p>
          <a:endParaRPr lang="en-US"/>
        </a:p>
      </dgm:t>
    </dgm:pt>
    <dgm:pt modelId="{7816E7F8-7012-9942-9D31-2D9542258883}">
      <dgm:prSet phldrT="[Text]"/>
      <dgm:spPr>
        <a:solidFill>
          <a:schemeClr val="accent3">
            <a:lumMod val="75000"/>
          </a:schemeClr>
        </a:solidFill>
      </dgm:spPr>
      <dgm:t>
        <a:bodyPr/>
        <a:lstStyle/>
        <a:p>
          <a:r>
            <a:rPr lang="en-US" smtClean="0"/>
            <a:t>Mechanical</a:t>
          </a:r>
          <a:endParaRPr lang="en-US" dirty="0" smtClean="0"/>
        </a:p>
      </dgm:t>
    </dgm:pt>
    <dgm:pt modelId="{5E3A8D6E-D6EC-F346-ACF0-BC1BAA9C8C91}" type="parTrans" cxnId="{CA627935-71BF-E143-945E-7CFDAAD65EAB}">
      <dgm:prSet/>
      <dgm:spPr/>
      <dgm:t>
        <a:bodyPr/>
        <a:lstStyle/>
        <a:p>
          <a:endParaRPr lang="en-US"/>
        </a:p>
      </dgm:t>
    </dgm:pt>
    <dgm:pt modelId="{15124601-BDB9-7740-821A-4C1DF8A173FE}" type="sibTrans" cxnId="{CA627935-71BF-E143-945E-7CFDAAD65EAB}">
      <dgm:prSet/>
      <dgm:spPr/>
      <dgm:t>
        <a:bodyPr/>
        <a:lstStyle/>
        <a:p>
          <a:endParaRPr lang="en-US"/>
        </a:p>
      </dgm:t>
    </dgm:pt>
    <dgm:pt modelId="{564AC298-7295-3D4B-B803-D80B32D4ACE5}">
      <dgm:prSet phldrT="[Text]"/>
      <dgm:spPr>
        <a:solidFill>
          <a:schemeClr val="accent3">
            <a:lumMod val="75000"/>
          </a:schemeClr>
        </a:solidFill>
      </dgm:spPr>
      <dgm:t>
        <a:bodyPr/>
        <a:lstStyle/>
        <a:p>
          <a:r>
            <a:rPr lang="en-US" dirty="0" smtClean="0"/>
            <a:t>Mechanical</a:t>
          </a:r>
          <a:endParaRPr lang="en-US" dirty="0"/>
        </a:p>
      </dgm:t>
    </dgm:pt>
    <dgm:pt modelId="{B384FE7F-2E66-C34A-8E1F-AAF90C650AFD}" type="parTrans" cxnId="{03DF81EB-E22A-0647-BE61-CE20864E23B7}">
      <dgm:prSet/>
      <dgm:spPr/>
      <dgm:t>
        <a:bodyPr/>
        <a:lstStyle/>
        <a:p>
          <a:endParaRPr lang="en-US"/>
        </a:p>
      </dgm:t>
    </dgm:pt>
    <dgm:pt modelId="{8C0139F0-BFA0-9642-999D-F1D1E9480E44}" type="sibTrans" cxnId="{03DF81EB-E22A-0647-BE61-CE20864E23B7}">
      <dgm:prSet/>
      <dgm:spPr/>
      <dgm:t>
        <a:bodyPr/>
        <a:lstStyle/>
        <a:p>
          <a:endParaRPr lang="en-US"/>
        </a:p>
      </dgm:t>
    </dgm:pt>
    <dgm:pt modelId="{B630AD17-5CA4-AB47-BE48-0D3C81661B34}" type="asst">
      <dgm:prSet phldrT="[Text]" custT="1"/>
      <dgm:spPr/>
      <dgm:t>
        <a:bodyPr/>
        <a:lstStyle/>
        <a:p>
          <a:r>
            <a:rPr lang="en-US" sz="1200" dirty="0" smtClean="0"/>
            <a:t>Safety Team  </a:t>
          </a:r>
          <a:br>
            <a:rPr lang="en-US" sz="1200" dirty="0" smtClean="0"/>
          </a:br>
          <a:r>
            <a:rPr lang="en-US" sz="1200" b="1" dirty="0" smtClean="0"/>
            <a:t>Duy </a:t>
          </a:r>
          <a:r>
            <a:rPr lang="en-US" sz="1200" b="1" dirty="0" err="1" smtClean="0"/>
            <a:t>Phan</a:t>
          </a:r>
          <a:r>
            <a:rPr lang="en-US" sz="1200" b="1" dirty="0" smtClean="0"/>
            <a:t> </a:t>
          </a:r>
          <a:br>
            <a:rPr lang="en-US" sz="1200" b="1" dirty="0" smtClean="0"/>
          </a:br>
          <a:r>
            <a:rPr lang="en-US" sz="1200" b="0" dirty="0" smtClean="0"/>
            <a:t>Area Supervisors </a:t>
          </a:r>
          <a:r>
            <a:rPr lang="en-US" sz="1200" b="1" dirty="0" smtClean="0"/>
            <a:t/>
          </a:r>
          <a:br>
            <a:rPr lang="en-US" sz="1200" b="1" dirty="0" smtClean="0"/>
          </a:br>
          <a:r>
            <a:rPr lang="en-US" sz="1200" b="0" dirty="0" smtClean="0"/>
            <a:t>Skanska </a:t>
          </a:r>
          <a:r>
            <a:rPr lang="en-US" sz="1200" dirty="0" smtClean="0"/>
            <a:t>and ES&amp;H</a:t>
          </a:r>
        </a:p>
      </dgm:t>
    </dgm:pt>
    <dgm:pt modelId="{ED7BE853-F068-B748-BEDF-C49B80C0FAAF}" type="sibTrans" cxnId="{0208673E-A4CC-BC4E-8F22-C3D8DE600D36}">
      <dgm:prSet/>
      <dgm:spPr/>
      <dgm:t>
        <a:bodyPr/>
        <a:lstStyle/>
        <a:p>
          <a:endParaRPr lang="en-US"/>
        </a:p>
      </dgm:t>
    </dgm:pt>
    <dgm:pt modelId="{19D1ECD0-C33B-524D-9B86-7AC9A045C09C}" type="parTrans" cxnId="{0208673E-A4CC-BC4E-8F22-C3D8DE600D36}">
      <dgm:prSet/>
      <dgm:spPr/>
      <dgm:t>
        <a:bodyPr/>
        <a:lstStyle/>
        <a:p>
          <a:endParaRPr lang="en-US"/>
        </a:p>
      </dgm:t>
    </dgm:pt>
    <dgm:pt modelId="{3AB414B4-5F75-974A-8456-C0C8570FFA90}">
      <dgm:prSet phldrT="[Text]" custT="1"/>
      <dgm:spPr>
        <a:solidFill>
          <a:srgbClr val="C0504D"/>
        </a:solidFill>
      </dgm:spPr>
      <dgm:t>
        <a:bodyPr/>
        <a:lstStyle/>
        <a:p>
          <a:r>
            <a:rPr lang="en-US" sz="1000" dirty="0" smtClean="0"/>
            <a:t>Area  Supervisor Tunnel (</a:t>
          </a:r>
          <a:r>
            <a:rPr lang="en-US" sz="1000" smtClean="0"/>
            <a:t>G01) </a:t>
          </a:r>
          <a:r>
            <a:rPr lang="en-US" sz="1000" dirty="0" smtClean="0"/>
            <a:t>&amp; </a:t>
          </a:r>
          <a:br>
            <a:rPr lang="en-US" sz="1000" dirty="0" smtClean="0"/>
          </a:br>
          <a:r>
            <a:rPr lang="en-US" sz="1000" dirty="0" smtClean="0"/>
            <a:t>FEB (levels 090 &amp; 100)</a:t>
          </a:r>
          <a:br>
            <a:rPr lang="en-US" sz="1000" dirty="0" smtClean="0"/>
          </a:br>
          <a:r>
            <a:rPr lang="en-US" sz="1000" b="1" dirty="0" smtClean="0"/>
            <a:t>Dennis de Wit</a:t>
          </a:r>
          <a:endParaRPr lang="en-US" sz="1000" b="1" dirty="0"/>
        </a:p>
      </dgm:t>
    </dgm:pt>
    <dgm:pt modelId="{E720CE7C-CF2F-5341-99B2-93AB41A4E9BB}" type="sibTrans" cxnId="{25AFDFED-7BFC-7C4B-8688-17D3CF589268}">
      <dgm:prSet/>
      <dgm:spPr/>
      <dgm:t>
        <a:bodyPr/>
        <a:lstStyle/>
        <a:p>
          <a:endParaRPr lang="en-US"/>
        </a:p>
      </dgm:t>
    </dgm:pt>
    <dgm:pt modelId="{70608556-72A2-8849-91C2-93D97EB992CF}" type="parTrans" cxnId="{25AFDFED-7BFC-7C4B-8688-17D3CF589268}">
      <dgm:prSet/>
      <dgm:spPr/>
      <dgm:t>
        <a:bodyPr/>
        <a:lstStyle/>
        <a:p>
          <a:endParaRPr lang="en-US"/>
        </a:p>
      </dgm:t>
    </dgm:pt>
    <dgm:pt modelId="{08CA4861-EB3C-0149-8BC6-F3F119D3D6AD}">
      <dgm:prSet phldrT="[Text]" custT="1"/>
      <dgm:spPr>
        <a:solidFill>
          <a:srgbClr val="C0504D"/>
        </a:solidFill>
      </dgm:spPr>
      <dgm:t>
        <a:bodyPr/>
        <a:lstStyle/>
        <a:p>
          <a:r>
            <a:rPr lang="en-US" sz="1000" dirty="0" smtClean="0"/>
            <a:t>Area Supervisor Gallery (G02 </a:t>
          </a:r>
          <a:r>
            <a:rPr lang="en-US" sz="1000" dirty="0" err="1" smtClean="0"/>
            <a:t>incl.Test</a:t>
          </a:r>
          <a:r>
            <a:rPr lang="en-US" sz="1000" dirty="0" smtClean="0"/>
            <a:t> Stand 2) </a:t>
          </a:r>
          <a:br>
            <a:rPr lang="en-US" sz="1000" dirty="0" smtClean="0"/>
          </a:br>
          <a:r>
            <a:rPr lang="en-US" sz="1000" b="1" dirty="0" smtClean="0"/>
            <a:t>Marcus Green</a:t>
          </a:r>
        </a:p>
      </dgm:t>
    </dgm:pt>
    <dgm:pt modelId="{343AC02D-3897-2945-BAD9-ED01C6ECD358}" type="sibTrans" cxnId="{13097E28-A560-474D-B238-6571230D7103}">
      <dgm:prSet/>
      <dgm:spPr/>
      <dgm:t>
        <a:bodyPr/>
        <a:lstStyle/>
        <a:p>
          <a:endParaRPr lang="en-US"/>
        </a:p>
      </dgm:t>
    </dgm:pt>
    <dgm:pt modelId="{D862E3BB-6E86-DC43-B8E6-4CEA7A8DD028}" type="parTrans" cxnId="{13097E28-A560-474D-B238-6571230D7103}">
      <dgm:prSet/>
      <dgm:spPr/>
      <dgm:t>
        <a:bodyPr/>
        <a:lstStyle/>
        <a:p>
          <a:endParaRPr lang="en-US"/>
        </a:p>
      </dgm:t>
    </dgm:pt>
    <dgm:pt modelId="{C0BA074E-37C5-41CC-8E23-C88EEE94A91C}">
      <dgm:prSet phldrT="[Text]"/>
      <dgm:spPr>
        <a:solidFill>
          <a:schemeClr val="accent3">
            <a:lumMod val="75000"/>
          </a:schemeClr>
        </a:solidFill>
      </dgm:spPr>
      <dgm:t>
        <a:bodyPr/>
        <a:lstStyle/>
        <a:p>
          <a:r>
            <a:rPr lang="en-US" dirty="0" smtClean="0"/>
            <a:t>Electrical</a:t>
          </a:r>
        </a:p>
      </dgm:t>
    </dgm:pt>
    <dgm:pt modelId="{E45ABB34-DAA7-4669-80F1-0B1B1B023101}" type="parTrans" cxnId="{9C1890AA-D274-4192-9EF4-F18D3954C7DA}">
      <dgm:prSet/>
      <dgm:spPr/>
      <dgm:t>
        <a:bodyPr/>
        <a:lstStyle/>
        <a:p>
          <a:endParaRPr lang="sv-SE"/>
        </a:p>
      </dgm:t>
    </dgm:pt>
    <dgm:pt modelId="{C956D608-0675-4B40-955A-0BA630FDB59B}" type="sibTrans" cxnId="{9C1890AA-D274-4192-9EF4-F18D3954C7DA}">
      <dgm:prSet/>
      <dgm:spPr/>
      <dgm:t>
        <a:bodyPr/>
        <a:lstStyle/>
        <a:p>
          <a:endParaRPr lang="sv-SE"/>
        </a:p>
      </dgm:t>
    </dgm:pt>
    <dgm:pt modelId="{E76EF841-58CB-4576-BA32-A7E35EAA763A}">
      <dgm:prSet phldrT="[Text]"/>
      <dgm:spPr>
        <a:solidFill>
          <a:schemeClr val="accent3">
            <a:lumMod val="75000"/>
          </a:schemeClr>
        </a:solidFill>
      </dgm:spPr>
      <dgm:t>
        <a:bodyPr/>
        <a:lstStyle/>
        <a:p>
          <a:r>
            <a:rPr lang="en-US" dirty="0" smtClean="0"/>
            <a:t>Utilities </a:t>
          </a:r>
        </a:p>
      </dgm:t>
    </dgm:pt>
    <dgm:pt modelId="{32774C54-49C2-4F7B-A512-F313512F266F}" type="parTrans" cxnId="{262056B1-0F3F-40A8-9A0E-054AABB43BE4}">
      <dgm:prSet/>
      <dgm:spPr/>
      <dgm:t>
        <a:bodyPr/>
        <a:lstStyle/>
        <a:p>
          <a:endParaRPr lang="sv-SE"/>
        </a:p>
      </dgm:t>
    </dgm:pt>
    <dgm:pt modelId="{33AD4FCC-A949-4223-BC71-651563EDFD7F}" type="sibTrans" cxnId="{262056B1-0F3F-40A8-9A0E-054AABB43BE4}">
      <dgm:prSet/>
      <dgm:spPr/>
      <dgm:t>
        <a:bodyPr/>
        <a:lstStyle/>
        <a:p>
          <a:endParaRPr lang="sv-SE"/>
        </a:p>
      </dgm:t>
    </dgm:pt>
    <dgm:pt modelId="{6DE79607-C57A-418A-A831-880705DDB942}">
      <dgm:prSet phldrT="[Text]"/>
      <dgm:spPr>
        <a:solidFill>
          <a:schemeClr val="accent3">
            <a:lumMod val="75000"/>
          </a:schemeClr>
        </a:solidFill>
      </dgm:spPr>
      <dgm:t>
        <a:bodyPr/>
        <a:lstStyle/>
        <a:p>
          <a:r>
            <a:rPr lang="en-US" smtClean="0"/>
            <a:t>Electrical</a:t>
          </a:r>
          <a:endParaRPr lang="en-US" dirty="0" smtClean="0"/>
        </a:p>
      </dgm:t>
    </dgm:pt>
    <dgm:pt modelId="{E6B8D1C9-E3E0-4FA6-B71E-8FD345860E0F}" type="parTrans" cxnId="{FCA167A8-4D36-47D5-A4A3-10DBEE9F2997}">
      <dgm:prSet/>
      <dgm:spPr/>
      <dgm:t>
        <a:bodyPr/>
        <a:lstStyle/>
        <a:p>
          <a:endParaRPr lang="sv-SE"/>
        </a:p>
      </dgm:t>
    </dgm:pt>
    <dgm:pt modelId="{35126DA9-8484-4BBF-AA3C-9053375E5A79}" type="sibTrans" cxnId="{FCA167A8-4D36-47D5-A4A3-10DBEE9F2997}">
      <dgm:prSet/>
      <dgm:spPr/>
      <dgm:t>
        <a:bodyPr/>
        <a:lstStyle/>
        <a:p>
          <a:endParaRPr lang="sv-SE"/>
        </a:p>
      </dgm:t>
    </dgm:pt>
    <dgm:pt modelId="{0B343974-45BF-4AEF-A69F-25A2ED80E101}">
      <dgm:prSet phldrT="[Text]"/>
      <dgm:spPr>
        <a:solidFill>
          <a:schemeClr val="accent3">
            <a:lumMod val="75000"/>
          </a:schemeClr>
        </a:solidFill>
      </dgm:spPr>
      <dgm:t>
        <a:bodyPr/>
        <a:lstStyle/>
        <a:p>
          <a:r>
            <a:rPr lang="en-US" dirty="0" smtClean="0"/>
            <a:t>Utilities</a:t>
          </a:r>
        </a:p>
      </dgm:t>
    </dgm:pt>
    <dgm:pt modelId="{90635259-6886-4B18-80A7-A5AE180811A7}" type="parTrans" cxnId="{D39E709C-CF35-46E3-B888-69D01ECE1892}">
      <dgm:prSet/>
      <dgm:spPr/>
      <dgm:t>
        <a:bodyPr/>
        <a:lstStyle/>
        <a:p>
          <a:endParaRPr lang="sv-SE"/>
        </a:p>
      </dgm:t>
    </dgm:pt>
    <dgm:pt modelId="{2FC488A8-DDD4-44F2-A5BB-1EC1168A7525}" type="sibTrans" cxnId="{D39E709C-CF35-46E3-B888-69D01ECE1892}">
      <dgm:prSet/>
      <dgm:spPr/>
      <dgm:t>
        <a:bodyPr/>
        <a:lstStyle/>
        <a:p>
          <a:endParaRPr lang="sv-SE"/>
        </a:p>
      </dgm:t>
    </dgm:pt>
    <dgm:pt modelId="{5ED1640F-2C59-7042-9DAA-9ADF8E9A2059}">
      <dgm:prSet phldrT="[Text]" custT="1"/>
      <dgm:spPr>
        <a:solidFill>
          <a:srgbClr val="C0504D"/>
        </a:solidFill>
      </dgm:spPr>
      <dgm:t>
        <a:bodyPr/>
        <a:lstStyle/>
        <a:p>
          <a:r>
            <a:rPr lang="en-US" sz="1000" dirty="0" smtClean="0"/>
            <a:t>Area Supervisor </a:t>
          </a:r>
          <a:r>
            <a:rPr lang="en-US" sz="1000" dirty="0" err="1" smtClean="0"/>
            <a:t>Cryobuildings</a:t>
          </a:r>
          <a:r>
            <a:rPr lang="en-US" sz="1000" dirty="0" smtClean="0"/>
            <a:t> (G04)</a:t>
          </a:r>
          <a:br>
            <a:rPr lang="en-US" sz="1000" dirty="0" smtClean="0"/>
          </a:br>
          <a:r>
            <a:rPr lang="en-US" sz="1000" b="1" dirty="0" err="1" smtClean="0"/>
            <a:t>Ila</a:t>
          </a:r>
          <a:r>
            <a:rPr lang="en-US" sz="1000" b="1" dirty="0" smtClean="0"/>
            <a:t> </a:t>
          </a:r>
          <a:r>
            <a:rPr lang="en-US" sz="1000" b="1" dirty="0" err="1" smtClean="0"/>
            <a:t>Sjoholm</a:t>
          </a:r>
          <a:endParaRPr lang="en-US" sz="1000" b="1" dirty="0"/>
        </a:p>
      </dgm:t>
    </dgm:pt>
    <dgm:pt modelId="{7F44BF36-8FF0-F84C-9B13-0FDE05D3FF14}" type="sibTrans" cxnId="{E5881893-9323-ED4A-9694-9CE5C89813C9}">
      <dgm:prSet/>
      <dgm:spPr/>
      <dgm:t>
        <a:bodyPr/>
        <a:lstStyle/>
        <a:p>
          <a:endParaRPr lang="en-US"/>
        </a:p>
      </dgm:t>
    </dgm:pt>
    <dgm:pt modelId="{8A8FF329-542C-E64E-9682-AE0804B419A8}" type="parTrans" cxnId="{E5881893-9323-ED4A-9694-9CE5C89813C9}">
      <dgm:prSet/>
      <dgm:spPr/>
      <dgm:t>
        <a:bodyPr/>
        <a:lstStyle/>
        <a:p>
          <a:endParaRPr lang="en-US"/>
        </a:p>
      </dgm:t>
    </dgm:pt>
    <dgm:pt modelId="{08E161E6-1730-403E-86A6-D33768B6FAAC}">
      <dgm:prSet phldrT="[Text]"/>
      <dgm:spPr>
        <a:solidFill>
          <a:schemeClr val="accent3">
            <a:lumMod val="75000"/>
          </a:schemeClr>
        </a:solidFill>
      </dgm:spPr>
      <dgm:t>
        <a:bodyPr/>
        <a:lstStyle/>
        <a:p>
          <a:r>
            <a:rPr lang="en-US" dirty="0" smtClean="0"/>
            <a:t>Electrical</a:t>
          </a:r>
          <a:endParaRPr lang="en-US" dirty="0"/>
        </a:p>
      </dgm:t>
    </dgm:pt>
    <dgm:pt modelId="{A62110CD-BA3A-4EE3-95BB-360CD36029A7}" type="parTrans" cxnId="{A1B82D0F-A168-415D-90FA-8ADF234F47FC}">
      <dgm:prSet/>
      <dgm:spPr/>
      <dgm:t>
        <a:bodyPr/>
        <a:lstStyle/>
        <a:p>
          <a:endParaRPr lang="sv-SE"/>
        </a:p>
      </dgm:t>
    </dgm:pt>
    <dgm:pt modelId="{ED50F2C2-FAF6-44EF-9A76-84730EAC2D95}" type="sibTrans" cxnId="{A1B82D0F-A168-415D-90FA-8ADF234F47FC}">
      <dgm:prSet/>
      <dgm:spPr/>
      <dgm:t>
        <a:bodyPr/>
        <a:lstStyle/>
        <a:p>
          <a:endParaRPr lang="sv-SE"/>
        </a:p>
      </dgm:t>
    </dgm:pt>
    <dgm:pt modelId="{CB9B2C8F-A00D-42EE-92D2-D99F215EFB72}">
      <dgm:prSet phldrT="[Text]"/>
      <dgm:spPr>
        <a:solidFill>
          <a:schemeClr val="accent3">
            <a:lumMod val="75000"/>
          </a:schemeClr>
        </a:solidFill>
      </dgm:spPr>
      <dgm:t>
        <a:bodyPr/>
        <a:lstStyle/>
        <a:p>
          <a:r>
            <a:rPr lang="en-US" dirty="0" smtClean="0"/>
            <a:t>Utilities</a:t>
          </a:r>
          <a:endParaRPr lang="en-US" dirty="0"/>
        </a:p>
      </dgm:t>
    </dgm:pt>
    <dgm:pt modelId="{654D563A-F728-4911-BDF8-D5DD1CBC79BC}" type="parTrans" cxnId="{8E35EF76-988C-45FB-BF72-B5C48F0029F6}">
      <dgm:prSet/>
      <dgm:spPr/>
      <dgm:t>
        <a:bodyPr/>
        <a:lstStyle/>
        <a:p>
          <a:endParaRPr lang="sv-SE"/>
        </a:p>
      </dgm:t>
    </dgm:pt>
    <dgm:pt modelId="{8C8E0272-F371-4F92-A740-0ABAF335A743}" type="sibTrans" cxnId="{8E35EF76-988C-45FB-BF72-B5C48F0029F6}">
      <dgm:prSet/>
      <dgm:spPr/>
      <dgm:t>
        <a:bodyPr/>
        <a:lstStyle/>
        <a:p>
          <a:endParaRPr lang="sv-SE"/>
        </a:p>
      </dgm:t>
    </dgm:pt>
    <dgm:pt modelId="{D0F57CAA-42E3-BB4A-9200-D00754527E6E}" type="pres">
      <dgm:prSet presAssocID="{C8A6C709-82CA-E04D-A271-04C55B8F826A}" presName="hierChild1" presStyleCnt="0">
        <dgm:presLayoutVars>
          <dgm:orgChart val="1"/>
          <dgm:chPref val="1"/>
          <dgm:dir/>
          <dgm:animOne val="branch"/>
          <dgm:animLvl val="lvl"/>
          <dgm:resizeHandles/>
        </dgm:presLayoutVars>
      </dgm:prSet>
      <dgm:spPr/>
      <dgm:t>
        <a:bodyPr/>
        <a:lstStyle/>
        <a:p>
          <a:endParaRPr lang="en-US"/>
        </a:p>
      </dgm:t>
    </dgm:pt>
    <dgm:pt modelId="{375E8400-F065-6841-86B0-364ADDDBE2CB}" type="pres">
      <dgm:prSet presAssocID="{76D030E8-0353-1D42-B1E4-07BF06B3A554}" presName="hierRoot1" presStyleCnt="0">
        <dgm:presLayoutVars>
          <dgm:hierBranch val="init"/>
        </dgm:presLayoutVars>
      </dgm:prSet>
      <dgm:spPr/>
    </dgm:pt>
    <dgm:pt modelId="{F9D70426-72F4-6D40-8565-3B8EA5111643}" type="pres">
      <dgm:prSet presAssocID="{76D030E8-0353-1D42-B1E4-07BF06B3A554}" presName="rootComposite1" presStyleCnt="0"/>
      <dgm:spPr/>
    </dgm:pt>
    <dgm:pt modelId="{099951B0-450C-7648-91D1-2D9CAD445030}" type="pres">
      <dgm:prSet presAssocID="{76D030E8-0353-1D42-B1E4-07BF06B3A554}" presName="rootText1" presStyleLbl="node0" presStyleIdx="0" presStyleCnt="1" custScaleX="149544" custScaleY="138219">
        <dgm:presLayoutVars>
          <dgm:chPref val="3"/>
        </dgm:presLayoutVars>
      </dgm:prSet>
      <dgm:spPr/>
      <dgm:t>
        <a:bodyPr/>
        <a:lstStyle/>
        <a:p>
          <a:endParaRPr lang="en-US"/>
        </a:p>
      </dgm:t>
    </dgm:pt>
    <dgm:pt modelId="{6D513C35-63A5-624B-A5A9-625B41834BC2}" type="pres">
      <dgm:prSet presAssocID="{76D030E8-0353-1D42-B1E4-07BF06B3A554}" presName="rootConnector1" presStyleLbl="node1" presStyleIdx="0" presStyleCnt="0"/>
      <dgm:spPr/>
      <dgm:t>
        <a:bodyPr/>
        <a:lstStyle/>
        <a:p>
          <a:endParaRPr lang="en-US"/>
        </a:p>
      </dgm:t>
    </dgm:pt>
    <dgm:pt modelId="{D0C48283-82A4-AD4E-9846-B318D5851489}" type="pres">
      <dgm:prSet presAssocID="{76D030E8-0353-1D42-B1E4-07BF06B3A554}" presName="hierChild2" presStyleCnt="0"/>
      <dgm:spPr/>
    </dgm:pt>
    <dgm:pt modelId="{F8E619CB-84ED-4F43-9D34-D8A1EB575013}" type="pres">
      <dgm:prSet presAssocID="{70608556-72A2-8849-91C2-93D97EB992CF}" presName="Name37" presStyleLbl="parChTrans1D2" presStyleIdx="0" presStyleCnt="8"/>
      <dgm:spPr/>
      <dgm:t>
        <a:bodyPr/>
        <a:lstStyle/>
        <a:p>
          <a:endParaRPr lang="en-US"/>
        </a:p>
      </dgm:t>
    </dgm:pt>
    <dgm:pt modelId="{D3CAA6AD-17D2-8C4F-915A-19A7C198606A}" type="pres">
      <dgm:prSet presAssocID="{3AB414B4-5F75-974A-8456-C0C8570FFA90}" presName="hierRoot2" presStyleCnt="0">
        <dgm:presLayoutVars>
          <dgm:hierBranch val="init"/>
        </dgm:presLayoutVars>
      </dgm:prSet>
      <dgm:spPr/>
    </dgm:pt>
    <dgm:pt modelId="{8B534BF6-7B73-BA49-854F-79096226136B}" type="pres">
      <dgm:prSet presAssocID="{3AB414B4-5F75-974A-8456-C0C8570FFA90}" presName="rootComposite" presStyleCnt="0"/>
      <dgm:spPr/>
    </dgm:pt>
    <dgm:pt modelId="{B05C8449-76D4-5642-88B3-7BBA41448491}" type="pres">
      <dgm:prSet presAssocID="{3AB414B4-5F75-974A-8456-C0C8570FFA90}" presName="rootText" presStyleLbl="node2" presStyleIdx="0" presStyleCnt="3" custLinFactY="-43194" custLinFactNeighborY="-100000">
        <dgm:presLayoutVars>
          <dgm:chPref val="3"/>
        </dgm:presLayoutVars>
      </dgm:prSet>
      <dgm:spPr/>
      <dgm:t>
        <a:bodyPr/>
        <a:lstStyle/>
        <a:p>
          <a:endParaRPr lang="en-US"/>
        </a:p>
      </dgm:t>
    </dgm:pt>
    <dgm:pt modelId="{2B510303-113B-5947-9057-2BD46C2F0481}" type="pres">
      <dgm:prSet presAssocID="{3AB414B4-5F75-974A-8456-C0C8570FFA90}" presName="rootConnector" presStyleLbl="node2" presStyleIdx="0" presStyleCnt="3"/>
      <dgm:spPr/>
      <dgm:t>
        <a:bodyPr/>
        <a:lstStyle/>
        <a:p>
          <a:endParaRPr lang="en-US"/>
        </a:p>
      </dgm:t>
    </dgm:pt>
    <dgm:pt modelId="{CED28840-0F7D-F240-B24C-EF6016D84255}" type="pres">
      <dgm:prSet presAssocID="{3AB414B4-5F75-974A-8456-C0C8570FFA90}" presName="hierChild4" presStyleCnt="0"/>
      <dgm:spPr/>
    </dgm:pt>
    <dgm:pt modelId="{C511A33B-48E5-A941-BB75-F948364FE029}" type="pres">
      <dgm:prSet presAssocID="{DCA86DDE-C2F2-1343-A2FB-9716F9CFB003}" presName="Name37" presStyleLbl="parChTrans1D3" presStyleIdx="0" presStyleCnt="9"/>
      <dgm:spPr/>
      <dgm:t>
        <a:bodyPr/>
        <a:lstStyle/>
        <a:p>
          <a:endParaRPr lang="en-US"/>
        </a:p>
      </dgm:t>
    </dgm:pt>
    <dgm:pt modelId="{91662728-B122-EF4B-B0AA-29CADE5637B3}" type="pres">
      <dgm:prSet presAssocID="{864CABD0-1C09-0444-8E6D-DB1D62665AA4}" presName="hierRoot2" presStyleCnt="0">
        <dgm:presLayoutVars>
          <dgm:hierBranch val="init"/>
        </dgm:presLayoutVars>
      </dgm:prSet>
      <dgm:spPr/>
    </dgm:pt>
    <dgm:pt modelId="{86C4F7AA-8804-5544-985A-CC721487B0AC}" type="pres">
      <dgm:prSet presAssocID="{864CABD0-1C09-0444-8E6D-DB1D62665AA4}" presName="rootComposite" presStyleCnt="0"/>
      <dgm:spPr/>
    </dgm:pt>
    <dgm:pt modelId="{7A1F66CC-E767-3C42-82DC-03E9261F0143}" type="pres">
      <dgm:prSet presAssocID="{864CABD0-1C09-0444-8E6D-DB1D62665AA4}" presName="rootText" presStyleLbl="node3" presStyleIdx="0" presStyleCnt="9" custScaleX="47443" custScaleY="36814" custLinFactNeighborY="-73515">
        <dgm:presLayoutVars>
          <dgm:chPref val="3"/>
        </dgm:presLayoutVars>
      </dgm:prSet>
      <dgm:spPr/>
      <dgm:t>
        <a:bodyPr/>
        <a:lstStyle/>
        <a:p>
          <a:endParaRPr lang="en-US"/>
        </a:p>
      </dgm:t>
    </dgm:pt>
    <dgm:pt modelId="{7E2FE250-AA93-BB48-A72A-61B6AF5CD136}" type="pres">
      <dgm:prSet presAssocID="{864CABD0-1C09-0444-8E6D-DB1D62665AA4}" presName="rootConnector" presStyleLbl="node3" presStyleIdx="0" presStyleCnt="9"/>
      <dgm:spPr/>
      <dgm:t>
        <a:bodyPr/>
        <a:lstStyle/>
        <a:p>
          <a:endParaRPr lang="en-US"/>
        </a:p>
      </dgm:t>
    </dgm:pt>
    <dgm:pt modelId="{6777847F-31BB-0D4B-8816-D2FC70E266C3}" type="pres">
      <dgm:prSet presAssocID="{864CABD0-1C09-0444-8E6D-DB1D62665AA4}" presName="hierChild4" presStyleCnt="0"/>
      <dgm:spPr/>
    </dgm:pt>
    <dgm:pt modelId="{DA8DE1D4-12A8-3C4C-ACE0-0F6096FBA876}" type="pres">
      <dgm:prSet presAssocID="{864CABD0-1C09-0444-8E6D-DB1D62665AA4}" presName="hierChild5" presStyleCnt="0"/>
      <dgm:spPr/>
    </dgm:pt>
    <dgm:pt modelId="{8537B71F-EB42-4B7F-B417-DB3FE2AD380D}" type="pres">
      <dgm:prSet presAssocID="{E45ABB34-DAA7-4669-80F1-0B1B1B023101}" presName="Name37" presStyleLbl="parChTrans1D3" presStyleIdx="1" presStyleCnt="9"/>
      <dgm:spPr/>
      <dgm:t>
        <a:bodyPr/>
        <a:lstStyle/>
        <a:p>
          <a:endParaRPr lang="en-US"/>
        </a:p>
      </dgm:t>
    </dgm:pt>
    <dgm:pt modelId="{8EA06988-4D54-4A01-9163-2664F5AFD13E}" type="pres">
      <dgm:prSet presAssocID="{C0BA074E-37C5-41CC-8E23-C88EEE94A91C}" presName="hierRoot2" presStyleCnt="0">
        <dgm:presLayoutVars>
          <dgm:hierBranch val="init"/>
        </dgm:presLayoutVars>
      </dgm:prSet>
      <dgm:spPr/>
    </dgm:pt>
    <dgm:pt modelId="{3F42BECA-2C91-483F-BB94-668579862AFB}" type="pres">
      <dgm:prSet presAssocID="{C0BA074E-37C5-41CC-8E23-C88EEE94A91C}" presName="rootComposite" presStyleCnt="0"/>
      <dgm:spPr/>
    </dgm:pt>
    <dgm:pt modelId="{C7909C68-B09E-4ECB-9EDD-1AD4DDA5DDD3}" type="pres">
      <dgm:prSet presAssocID="{C0BA074E-37C5-41CC-8E23-C88EEE94A91C}" presName="rootText" presStyleLbl="node3" presStyleIdx="1" presStyleCnt="9" custScaleX="47443" custScaleY="36814" custLinFactNeighborY="-73515">
        <dgm:presLayoutVars>
          <dgm:chPref val="3"/>
        </dgm:presLayoutVars>
      </dgm:prSet>
      <dgm:spPr/>
      <dgm:t>
        <a:bodyPr/>
        <a:lstStyle/>
        <a:p>
          <a:endParaRPr lang="sv-SE"/>
        </a:p>
      </dgm:t>
    </dgm:pt>
    <dgm:pt modelId="{9CABED56-80C5-4442-AFFC-42BEF372D051}" type="pres">
      <dgm:prSet presAssocID="{C0BA074E-37C5-41CC-8E23-C88EEE94A91C}" presName="rootConnector" presStyleLbl="node3" presStyleIdx="1" presStyleCnt="9"/>
      <dgm:spPr/>
      <dgm:t>
        <a:bodyPr/>
        <a:lstStyle/>
        <a:p>
          <a:endParaRPr lang="sv-SE"/>
        </a:p>
      </dgm:t>
    </dgm:pt>
    <dgm:pt modelId="{FCD15A3A-1FD0-4972-99F7-97FA4DD544FC}" type="pres">
      <dgm:prSet presAssocID="{C0BA074E-37C5-41CC-8E23-C88EEE94A91C}" presName="hierChild4" presStyleCnt="0"/>
      <dgm:spPr/>
    </dgm:pt>
    <dgm:pt modelId="{E25D760F-6B3F-4CCA-823A-E4816790BF01}" type="pres">
      <dgm:prSet presAssocID="{C0BA074E-37C5-41CC-8E23-C88EEE94A91C}" presName="hierChild5" presStyleCnt="0"/>
      <dgm:spPr/>
    </dgm:pt>
    <dgm:pt modelId="{86BE26A3-F4AD-4DB6-985E-0C9AFFA32BE5}" type="pres">
      <dgm:prSet presAssocID="{32774C54-49C2-4F7B-A512-F313512F266F}" presName="Name37" presStyleLbl="parChTrans1D3" presStyleIdx="2" presStyleCnt="9"/>
      <dgm:spPr/>
      <dgm:t>
        <a:bodyPr/>
        <a:lstStyle/>
        <a:p>
          <a:endParaRPr lang="en-US"/>
        </a:p>
      </dgm:t>
    </dgm:pt>
    <dgm:pt modelId="{74FE9963-F893-45A0-B9BD-69BBC938D910}" type="pres">
      <dgm:prSet presAssocID="{E76EF841-58CB-4576-BA32-A7E35EAA763A}" presName="hierRoot2" presStyleCnt="0">
        <dgm:presLayoutVars>
          <dgm:hierBranch val="init"/>
        </dgm:presLayoutVars>
      </dgm:prSet>
      <dgm:spPr/>
    </dgm:pt>
    <dgm:pt modelId="{AA2483F4-C251-4E2C-BCBB-F0038A1EA3D4}" type="pres">
      <dgm:prSet presAssocID="{E76EF841-58CB-4576-BA32-A7E35EAA763A}" presName="rootComposite" presStyleCnt="0"/>
      <dgm:spPr/>
    </dgm:pt>
    <dgm:pt modelId="{DA217619-8B7C-45EB-8BB2-95935251B63A}" type="pres">
      <dgm:prSet presAssocID="{E76EF841-58CB-4576-BA32-A7E35EAA763A}" presName="rootText" presStyleLbl="node3" presStyleIdx="2" presStyleCnt="9" custScaleX="47443" custScaleY="36814" custLinFactNeighborY="-73515">
        <dgm:presLayoutVars>
          <dgm:chPref val="3"/>
        </dgm:presLayoutVars>
      </dgm:prSet>
      <dgm:spPr/>
      <dgm:t>
        <a:bodyPr/>
        <a:lstStyle/>
        <a:p>
          <a:endParaRPr lang="sv-SE"/>
        </a:p>
      </dgm:t>
    </dgm:pt>
    <dgm:pt modelId="{CC97CCFE-96AE-4963-ABF4-34CDE04ABA69}" type="pres">
      <dgm:prSet presAssocID="{E76EF841-58CB-4576-BA32-A7E35EAA763A}" presName="rootConnector" presStyleLbl="node3" presStyleIdx="2" presStyleCnt="9"/>
      <dgm:spPr/>
      <dgm:t>
        <a:bodyPr/>
        <a:lstStyle/>
        <a:p>
          <a:endParaRPr lang="sv-SE"/>
        </a:p>
      </dgm:t>
    </dgm:pt>
    <dgm:pt modelId="{E7926940-B46C-4469-A410-67A64DEA2AF4}" type="pres">
      <dgm:prSet presAssocID="{E76EF841-58CB-4576-BA32-A7E35EAA763A}" presName="hierChild4" presStyleCnt="0"/>
      <dgm:spPr/>
    </dgm:pt>
    <dgm:pt modelId="{3CBCC1BC-FB47-42F7-940E-7A5EB9F6955B}" type="pres">
      <dgm:prSet presAssocID="{E76EF841-58CB-4576-BA32-A7E35EAA763A}" presName="hierChild5" presStyleCnt="0"/>
      <dgm:spPr/>
    </dgm:pt>
    <dgm:pt modelId="{0D6C68DB-AED5-6C42-AC42-73F864B73FE6}" type="pres">
      <dgm:prSet presAssocID="{3AB414B4-5F75-974A-8456-C0C8570FFA90}" presName="hierChild5" presStyleCnt="0"/>
      <dgm:spPr/>
    </dgm:pt>
    <dgm:pt modelId="{45FEE2B0-CFD1-DF4B-BBE8-9D3284019819}" type="pres">
      <dgm:prSet presAssocID="{D862E3BB-6E86-DC43-B8E6-4CEA7A8DD028}" presName="Name37" presStyleLbl="parChTrans1D2" presStyleIdx="1" presStyleCnt="8"/>
      <dgm:spPr/>
      <dgm:t>
        <a:bodyPr/>
        <a:lstStyle/>
        <a:p>
          <a:endParaRPr lang="en-US"/>
        </a:p>
      </dgm:t>
    </dgm:pt>
    <dgm:pt modelId="{279918D6-62AB-1B45-8308-BB0792DDE14B}" type="pres">
      <dgm:prSet presAssocID="{08CA4861-EB3C-0149-8BC6-F3F119D3D6AD}" presName="hierRoot2" presStyleCnt="0">
        <dgm:presLayoutVars>
          <dgm:hierBranch val="init"/>
        </dgm:presLayoutVars>
      </dgm:prSet>
      <dgm:spPr/>
    </dgm:pt>
    <dgm:pt modelId="{EAE5875E-DF0E-E74C-9A63-7C7A39EEE290}" type="pres">
      <dgm:prSet presAssocID="{08CA4861-EB3C-0149-8BC6-F3F119D3D6AD}" presName="rootComposite" presStyleCnt="0"/>
      <dgm:spPr/>
    </dgm:pt>
    <dgm:pt modelId="{017B8E52-A718-A841-8D26-6708BB0C01E9}" type="pres">
      <dgm:prSet presAssocID="{08CA4861-EB3C-0149-8BC6-F3F119D3D6AD}" presName="rootText" presStyleLbl="node2" presStyleIdx="1" presStyleCnt="3" custLinFactY="-43194" custLinFactNeighborX="2000" custLinFactNeighborY="-100000">
        <dgm:presLayoutVars>
          <dgm:chPref val="3"/>
        </dgm:presLayoutVars>
      </dgm:prSet>
      <dgm:spPr/>
      <dgm:t>
        <a:bodyPr/>
        <a:lstStyle/>
        <a:p>
          <a:endParaRPr lang="en-US"/>
        </a:p>
      </dgm:t>
    </dgm:pt>
    <dgm:pt modelId="{C2DAD131-8F01-904D-8E36-32F6F9196C89}" type="pres">
      <dgm:prSet presAssocID="{08CA4861-EB3C-0149-8BC6-F3F119D3D6AD}" presName="rootConnector" presStyleLbl="node2" presStyleIdx="1" presStyleCnt="3"/>
      <dgm:spPr/>
      <dgm:t>
        <a:bodyPr/>
        <a:lstStyle/>
        <a:p>
          <a:endParaRPr lang="en-US"/>
        </a:p>
      </dgm:t>
    </dgm:pt>
    <dgm:pt modelId="{B219F340-940A-AC43-A530-54AA0EE44212}" type="pres">
      <dgm:prSet presAssocID="{08CA4861-EB3C-0149-8BC6-F3F119D3D6AD}" presName="hierChild4" presStyleCnt="0"/>
      <dgm:spPr/>
    </dgm:pt>
    <dgm:pt modelId="{EFA2B6AD-F7DA-A445-B6F3-15A093842F69}" type="pres">
      <dgm:prSet presAssocID="{5E3A8D6E-D6EC-F346-ACF0-BC1BAA9C8C91}" presName="Name37" presStyleLbl="parChTrans1D3" presStyleIdx="3" presStyleCnt="9"/>
      <dgm:spPr/>
      <dgm:t>
        <a:bodyPr/>
        <a:lstStyle/>
        <a:p>
          <a:endParaRPr lang="en-US"/>
        </a:p>
      </dgm:t>
    </dgm:pt>
    <dgm:pt modelId="{696CDAFB-E202-4545-8B64-5BC7002903D5}" type="pres">
      <dgm:prSet presAssocID="{7816E7F8-7012-9942-9D31-2D9542258883}" presName="hierRoot2" presStyleCnt="0">
        <dgm:presLayoutVars>
          <dgm:hierBranch val="init"/>
        </dgm:presLayoutVars>
      </dgm:prSet>
      <dgm:spPr/>
    </dgm:pt>
    <dgm:pt modelId="{3FD6A0AB-BC38-A149-8A27-ED4DF452E571}" type="pres">
      <dgm:prSet presAssocID="{7816E7F8-7012-9942-9D31-2D9542258883}" presName="rootComposite" presStyleCnt="0"/>
      <dgm:spPr/>
    </dgm:pt>
    <dgm:pt modelId="{526286A0-3D5A-C64A-A8E2-8F484FC11962}" type="pres">
      <dgm:prSet presAssocID="{7816E7F8-7012-9942-9D31-2D9542258883}" presName="rootText" presStyleLbl="node3" presStyleIdx="3" presStyleCnt="9" custScaleX="47443" custScaleY="36814" custLinFactNeighborY="-73515">
        <dgm:presLayoutVars>
          <dgm:chPref val="3"/>
        </dgm:presLayoutVars>
      </dgm:prSet>
      <dgm:spPr/>
      <dgm:t>
        <a:bodyPr/>
        <a:lstStyle/>
        <a:p>
          <a:endParaRPr lang="en-US"/>
        </a:p>
      </dgm:t>
    </dgm:pt>
    <dgm:pt modelId="{062C38B9-3C12-1A4C-91F8-96373E180B65}" type="pres">
      <dgm:prSet presAssocID="{7816E7F8-7012-9942-9D31-2D9542258883}" presName="rootConnector" presStyleLbl="node3" presStyleIdx="3" presStyleCnt="9"/>
      <dgm:spPr/>
      <dgm:t>
        <a:bodyPr/>
        <a:lstStyle/>
        <a:p>
          <a:endParaRPr lang="en-US"/>
        </a:p>
      </dgm:t>
    </dgm:pt>
    <dgm:pt modelId="{CE161433-8464-8E41-91F5-065EBA26857F}" type="pres">
      <dgm:prSet presAssocID="{7816E7F8-7012-9942-9D31-2D9542258883}" presName="hierChild4" presStyleCnt="0"/>
      <dgm:spPr/>
    </dgm:pt>
    <dgm:pt modelId="{49E7DA73-04B5-834E-8145-7AE27D61FBB5}" type="pres">
      <dgm:prSet presAssocID="{7816E7F8-7012-9942-9D31-2D9542258883}" presName="hierChild5" presStyleCnt="0"/>
      <dgm:spPr/>
    </dgm:pt>
    <dgm:pt modelId="{CFE0A0EB-17E9-40C2-8B69-E7D3225D1DD2}" type="pres">
      <dgm:prSet presAssocID="{E6B8D1C9-E3E0-4FA6-B71E-8FD345860E0F}" presName="Name37" presStyleLbl="parChTrans1D3" presStyleIdx="4" presStyleCnt="9"/>
      <dgm:spPr/>
      <dgm:t>
        <a:bodyPr/>
        <a:lstStyle/>
        <a:p>
          <a:endParaRPr lang="en-US"/>
        </a:p>
      </dgm:t>
    </dgm:pt>
    <dgm:pt modelId="{4B352E45-2915-49D5-A1FE-E2E7D15A4B4D}" type="pres">
      <dgm:prSet presAssocID="{6DE79607-C57A-418A-A831-880705DDB942}" presName="hierRoot2" presStyleCnt="0">
        <dgm:presLayoutVars>
          <dgm:hierBranch val="init"/>
        </dgm:presLayoutVars>
      </dgm:prSet>
      <dgm:spPr/>
    </dgm:pt>
    <dgm:pt modelId="{7F2DF792-9D25-4177-973A-6E339B9AF1C4}" type="pres">
      <dgm:prSet presAssocID="{6DE79607-C57A-418A-A831-880705DDB942}" presName="rootComposite" presStyleCnt="0"/>
      <dgm:spPr/>
    </dgm:pt>
    <dgm:pt modelId="{26E82AD2-96ED-4990-A53C-A0D674885C50}" type="pres">
      <dgm:prSet presAssocID="{6DE79607-C57A-418A-A831-880705DDB942}" presName="rootText" presStyleLbl="node3" presStyleIdx="4" presStyleCnt="9" custScaleX="47443" custScaleY="36814" custLinFactNeighborY="-73515">
        <dgm:presLayoutVars>
          <dgm:chPref val="3"/>
        </dgm:presLayoutVars>
      </dgm:prSet>
      <dgm:spPr/>
      <dgm:t>
        <a:bodyPr/>
        <a:lstStyle/>
        <a:p>
          <a:endParaRPr lang="sv-SE"/>
        </a:p>
      </dgm:t>
    </dgm:pt>
    <dgm:pt modelId="{87F93F41-50AF-4214-B1C3-A1D243D54DF4}" type="pres">
      <dgm:prSet presAssocID="{6DE79607-C57A-418A-A831-880705DDB942}" presName="rootConnector" presStyleLbl="node3" presStyleIdx="4" presStyleCnt="9"/>
      <dgm:spPr/>
      <dgm:t>
        <a:bodyPr/>
        <a:lstStyle/>
        <a:p>
          <a:endParaRPr lang="sv-SE"/>
        </a:p>
      </dgm:t>
    </dgm:pt>
    <dgm:pt modelId="{98C120A7-4803-4FB3-A871-7A33BBC19AF9}" type="pres">
      <dgm:prSet presAssocID="{6DE79607-C57A-418A-A831-880705DDB942}" presName="hierChild4" presStyleCnt="0"/>
      <dgm:spPr/>
    </dgm:pt>
    <dgm:pt modelId="{B479F558-871F-47C2-9075-1DF666D7EB2E}" type="pres">
      <dgm:prSet presAssocID="{6DE79607-C57A-418A-A831-880705DDB942}" presName="hierChild5" presStyleCnt="0"/>
      <dgm:spPr/>
    </dgm:pt>
    <dgm:pt modelId="{E950A78A-1D92-40D4-8772-92750828215B}" type="pres">
      <dgm:prSet presAssocID="{90635259-6886-4B18-80A7-A5AE180811A7}" presName="Name37" presStyleLbl="parChTrans1D3" presStyleIdx="5" presStyleCnt="9"/>
      <dgm:spPr/>
      <dgm:t>
        <a:bodyPr/>
        <a:lstStyle/>
        <a:p>
          <a:endParaRPr lang="en-US"/>
        </a:p>
      </dgm:t>
    </dgm:pt>
    <dgm:pt modelId="{C1254B78-EB82-4F24-ACCE-45A675FF4414}" type="pres">
      <dgm:prSet presAssocID="{0B343974-45BF-4AEF-A69F-25A2ED80E101}" presName="hierRoot2" presStyleCnt="0">
        <dgm:presLayoutVars>
          <dgm:hierBranch val="init"/>
        </dgm:presLayoutVars>
      </dgm:prSet>
      <dgm:spPr/>
    </dgm:pt>
    <dgm:pt modelId="{DE759604-6E76-4D81-8811-EE9546F0FDA6}" type="pres">
      <dgm:prSet presAssocID="{0B343974-45BF-4AEF-A69F-25A2ED80E101}" presName="rootComposite" presStyleCnt="0"/>
      <dgm:spPr/>
    </dgm:pt>
    <dgm:pt modelId="{A7291C16-45B6-431B-912F-3BA91D991671}" type="pres">
      <dgm:prSet presAssocID="{0B343974-45BF-4AEF-A69F-25A2ED80E101}" presName="rootText" presStyleLbl="node3" presStyleIdx="5" presStyleCnt="9" custScaleX="47443" custScaleY="36814" custLinFactNeighborY="-73515">
        <dgm:presLayoutVars>
          <dgm:chPref val="3"/>
        </dgm:presLayoutVars>
      </dgm:prSet>
      <dgm:spPr/>
      <dgm:t>
        <a:bodyPr/>
        <a:lstStyle/>
        <a:p>
          <a:endParaRPr lang="sv-SE"/>
        </a:p>
      </dgm:t>
    </dgm:pt>
    <dgm:pt modelId="{8C1A7B1F-33C9-4C2A-A5F3-BEA2E0AD2DAF}" type="pres">
      <dgm:prSet presAssocID="{0B343974-45BF-4AEF-A69F-25A2ED80E101}" presName="rootConnector" presStyleLbl="node3" presStyleIdx="5" presStyleCnt="9"/>
      <dgm:spPr/>
      <dgm:t>
        <a:bodyPr/>
        <a:lstStyle/>
        <a:p>
          <a:endParaRPr lang="sv-SE"/>
        </a:p>
      </dgm:t>
    </dgm:pt>
    <dgm:pt modelId="{EE7B95A2-604B-402E-A453-14F695095860}" type="pres">
      <dgm:prSet presAssocID="{0B343974-45BF-4AEF-A69F-25A2ED80E101}" presName="hierChild4" presStyleCnt="0"/>
      <dgm:spPr/>
    </dgm:pt>
    <dgm:pt modelId="{C25F1849-9034-46FF-AA0F-77D642E3E296}" type="pres">
      <dgm:prSet presAssocID="{0B343974-45BF-4AEF-A69F-25A2ED80E101}" presName="hierChild5" presStyleCnt="0"/>
      <dgm:spPr/>
    </dgm:pt>
    <dgm:pt modelId="{8F78951B-45F5-8845-B143-E2C19332FDE0}" type="pres">
      <dgm:prSet presAssocID="{08CA4861-EB3C-0149-8BC6-F3F119D3D6AD}" presName="hierChild5" presStyleCnt="0"/>
      <dgm:spPr/>
    </dgm:pt>
    <dgm:pt modelId="{6B6522C2-A14E-2746-A6EF-6BA341BCAAD9}" type="pres">
      <dgm:prSet presAssocID="{8A8FF329-542C-E64E-9682-AE0804B419A8}" presName="Name37" presStyleLbl="parChTrans1D2" presStyleIdx="2" presStyleCnt="8"/>
      <dgm:spPr/>
      <dgm:t>
        <a:bodyPr/>
        <a:lstStyle/>
        <a:p>
          <a:endParaRPr lang="en-US"/>
        </a:p>
      </dgm:t>
    </dgm:pt>
    <dgm:pt modelId="{9FEE8274-2899-6A42-8815-C4B898151165}" type="pres">
      <dgm:prSet presAssocID="{5ED1640F-2C59-7042-9DAA-9ADF8E9A2059}" presName="hierRoot2" presStyleCnt="0">
        <dgm:presLayoutVars>
          <dgm:hierBranch val="init"/>
        </dgm:presLayoutVars>
      </dgm:prSet>
      <dgm:spPr/>
    </dgm:pt>
    <dgm:pt modelId="{713C23E6-28F6-3D4F-8A37-E821C29FC4C1}" type="pres">
      <dgm:prSet presAssocID="{5ED1640F-2C59-7042-9DAA-9ADF8E9A2059}" presName="rootComposite" presStyleCnt="0"/>
      <dgm:spPr/>
    </dgm:pt>
    <dgm:pt modelId="{DEF69E1A-CAAB-084A-9E60-43EACACFCABC}" type="pres">
      <dgm:prSet presAssocID="{5ED1640F-2C59-7042-9DAA-9ADF8E9A2059}" presName="rootText" presStyleLbl="node2" presStyleIdx="2" presStyleCnt="3" custLinFactY="-43194" custLinFactNeighborX="-913" custLinFactNeighborY="-100000">
        <dgm:presLayoutVars>
          <dgm:chPref val="3"/>
        </dgm:presLayoutVars>
      </dgm:prSet>
      <dgm:spPr/>
      <dgm:t>
        <a:bodyPr/>
        <a:lstStyle/>
        <a:p>
          <a:endParaRPr lang="en-US"/>
        </a:p>
      </dgm:t>
    </dgm:pt>
    <dgm:pt modelId="{FCF5E736-FB69-BF44-9F3A-FC68F450BDAE}" type="pres">
      <dgm:prSet presAssocID="{5ED1640F-2C59-7042-9DAA-9ADF8E9A2059}" presName="rootConnector" presStyleLbl="node2" presStyleIdx="2" presStyleCnt="3"/>
      <dgm:spPr/>
      <dgm:t>
        <a:bodyPr/>
        <a:lstStyle/>
        <a:p>
          <a:endParaRPr lang="en-US"/>
        </a:p>
      </dgm:t>
    </dgm:pt>
    <dgm:pt modelId="{68BB92F9-F740-784E-9081-6E332744B536}" type="pres">
      <dgm:prSet presAssocID="{5ED1640F-2C59-7042-9DAA-9ADF8E9A2059}" presName="hierChild4" presStyleCnt="0"/>
      <dgm:spPr/>
    </dgm:pt>
    <dgm:pt modelId="{BDE31366-DA00-B348-8D13-0D1F4F8F0D11}" type="pres">
      <dgm:prSet presAssocID="{B384FE7F-2E66-C34A-8E1F-AAF90C650AFD}" presName="Name37" presStyleLbl="parChTrans1D3" presStyleIdx="6" presStyleCnt="9"/>
      <dgm:spPr/>
      <dgm:t>
        <a:bodyPr/>
        <a:lstStyle/>
        <a:p>
          <a:endParaRPr lang="en-US"/>
        </a:p>
      </dgm:t>
    </dgm:pt>
    <dgm:pt modelId="{B21351EE-5CBC-FE4D-BFFC-6DC2B7F007ED}" type="pres">
      <dgm:prSet presAssocID="{564AC298-7295-3D4B-B803-D80B32D4ACE5}" presName="hierRoot2" presStyleCnt="0">
        <dgm:presLayoutVars>
          <dgm:hierBranch val="init"/>
        </dgm:presLayoutVars>
      </dgm:prSet>
      <dgm:spPr/>
    </dgm:pt>
    <dgm:pt modelId="{60DF0E73-FB1C-E148-A31B-842BCFCE50DC}" type="pres">
      <dgm:prSet presAssocID="{564AC298-7295-3D4B-B803-D80B32D4ACE5}" presName="rootComposite" presStyleCnt="0"/>
      <dgm:spPr/>
    </dgm:pt>
    <dgm:pt modelId="{473A28FB-88FC-804D-9A3A-9B8FD01082A0}" type="pres">
      <dgm:prSet presAssocID="{564AC298-7295-3D4B-B803-D80B32D4ACE5}" presName="rootText" presStyleLbl="node3" presStyleIdx="6" presStyleCnt="9" custScaleX="47443" custScaleY="36814" custLinFactNeighborY="-73515">
        <dgm:presLayoutVars>
          <dgm:chPref val="3"/>
        </dgm:presLayoutVars>
      </dgm:prSet>
      <dgm:spPr/>
      <dgm:t>
        <a:bodyPr/>
        <a:lstStyle/>
        <a:p>
          <a:endParaRPr lang="en-US"/>
        </a:p>
      </dgm:t>
    </dgm:pt>
    <dgm:pt modelId="{429AEB15-F680-A64B-9B33-98C5CBB1368C}" type="pres">
      <dgm:prSet presAssocID="{564AC298-7295-3D4B-B803-D80B32D4ACE5}" presName="rootConnector" presStyleLbl="node3" presStyleIdx="6" presStyleCnt="9"/>
      <dgm:spPr/>
      <dgm:t>
        <a:bodyPr/>
        <a:lstStyle/>
        <a:p>
          <a:endParaRPr lang="en-US"/>
        </a:p>
      </dgm:t>
    </dgm:pt>
    <dgm:pt modelId="{F51DA910-1373-A845-B996-C6C2E3319918}" type="pres">
      <dgm:prSet presAssocID="{564AC298-7295-3D4B-B803-D80B32D4ACE5}" presName="hierChild4" presStyleCnt="0"/>
      <dgm:spPr/>
    </dgm:pt>
    <dgm:pt modelId="{F9289492-74E2-CF42-8BD2-0F1483BC99D9}" type="pres">
      <dgm:prSet presAssocID="{564AC298-7295-3D4B-B803-D80B32D4ACE5}" presName="hierChild5" presStyleCnt="0"/>
      <dgm:spPr/>
    </dgm:pt>
    <dgm:pt modelId="{B98CD2F9-4BC4-4EE0-9525-45968D7C4FA0}" type="pres">
      <dgm:prSet presAssocID="{A62110CD-BA3A-4EE3-95BB-360CD36029A7}" presName="Name37" presStyleLbl="parChTrans1D3" presStyleIdx="7" presStyleCnt="9"/>
      <dgm:spPr/>
      <dgm:t>
        <a:bodyPr/>
        <a:lstStyle/>
        <a:p>
          <a:endParaRPr lang="en-US"/>
        </a:p>
      </dgm:t>
    </dgm:pt>
    <dgm:pt modelId="{21EE5AED-F26F-420E-86B3-2E97FF592527}" type="pres">
      <dgm:prSet presAssocID="{08E161E6-1730-403E-86A6-D33768B6FAAC}" presName="hierRoot2" presStyleCnt="0">
        <dgm:presLayoutVars>
          <dgm:hierBranch val="init"/>
        </dgm:presLayoutVars>
      </dgm:prSet>
      <dgm:spPr/>
    </dgm:pt>
    <dgm:pt modelId="{67530D6A-DCDC-418F-8398-D152BBA61113}" type="pres">
      <dgm:prSet presAssocID="{08E161E6-1730-403E-86A6-D33768B6FAAC}" presName="rootComposite" presStyleCnt="0"/>
      <dgm:spPr/>
    </dgm:pt>
    <dgm:pt modelId="{36ECACD5-9D35-47CB-A9DE-1001E66E4366}" type="pres">
      <dgm:prSet presAssocID="{08E161E6-1730-403E-86A6-D33768B6FAAC}" presName="rootText" presStyleLbl="node3" presStyleIdx="7" presStyleCnt="9" custScaleX="47443" custScaleY="36814" custLinFactNeighborY="-73515">
        <dgm:presLayoutVars>
          <dgm:chPref val="3"/>
        </dgm:presLayoutVars>
      </dgm:prSet>
      <dgm:spPr/>
      <dgm:t>
        <a:bodyPr/>
        <a:lstStyle/>
        <a:p>
          <a:endParaRPr lang="sv-SE"/>
        </a:p>
      </dgm:t>
    </dgm:pt>
    <dgm:pt modelId="{315ED89A-0E56-4B22-8CCE-C2A0D73FBF90}" type="pres">
      <dgm:prSet presAssocID="{08E161E6-1730-403E-86A6-D33768B6FAAC}" presName="rootConnector" presStyleLbl="node3" presStyleIdx="7" presStyleCnt="9"/>
      <dgm:spPr/>
      <dgm:t>
        <a:bodyPr/>
        <a:lstStyle/>
        <a:p>
          <a:endParaRPr lang="sv-SE"/>
        </a:p>
      </dgm:t>
    </dgm:pt>
    <dgm:pt modelId="{015519F7-2C6F-4907-AD64-E9E0844F62B4}" type="pres">
      <dgm:prSet presAssocID="{08E161E6-1730-403E-86A6-D33768B6FAAC}" presName="hierChild4" presStyleCnt="0"/>
      <dgm:spPr/>
    </dgm:pt>
    <dgm:pt modelId="{3FC82AEB-3D56-4300-8088-C34BA6F53F92}" type="pres">
      <dgm:prSet presAssocID="{08E161E6-1730-403E-86A6-D33768B6FAAC}" presName="hierChild5" presStyleCnt="0"/>
      <dgm:spPr/>
    </dgm:pt>
    <dgm:pt modelId="{072FD227-0064-4E27-A628-6BDAEA5FBD60}" type="pres">
      <dgm:prSet presAssocID="{654D563A-F728-4911-BDF8-D5DD1CBC79BC}" presName="Name37" presStyleLbl="parChTrans1D3" presStyleIdx="8" presStyleCnt="9"/>
      <dgm:spPr/>
      <dgm:t>
        <a:bodyPr/>
        <a:lstStyle/>
        <a:p>
          <a:endParaRPr lang="en-US"/>
        </a:p>
      </dgm:t>
    </dgm:pt>
    <dgm:pt modelId="{98CE31B9-9A04-4229-B8BF-F91D34D4E159}" type="pres">
      <dgm:prSet presAssocID="{CB9B2C8F-A00D-42EE-92D2-D99F215EFB72}" presName="hierRoot2" presStyleCnt="0">
        <dgm:presLayoutVars>
          <dgm:hierBranch val="init"/>
        </dgm:presLayoutVars>
      </dgm:prSet>
      <dgm:spPr/>
    </dgm:pt>
    <dgm:pt modelId="{8534C001-6C1F-4346-82CB-D2DF40D5399D}" type="pres">
      <dgm:prSet presAssocID="{CB9B2C8F-A00D-42EE-92D2-D99F215EFB72}" presName="rootComposite" presStyleCnt="0"/>
      <dgm:spPr/>
    </dgm:pt>
    <dgm:pt modelId="{1D0EEDE6-8AB1-4297-9930-83DEC5CC7B72}" type="pres">
      <dgm:prSet presAssocID="{CB9B2C8F-A00D-42EE-92D2-D99F215EFB72}" presName="rootText" presStyleLbl="node3" presStyleIdx="8" presStyleCnt="9" custScaleX="47443" custScaleY="36814" custLinFactNeighborY="-73515">
        <dgm:presLayoutVars>
          <dgm:chPref val="3"/>
        </dgm:presLayoutVars>
      </dgm:prSet>
      <dgm:spPr/>
      <dgm:t>
        <a:bodyPr/>
        <a:lstStyle/>
        <a:p>
          <a:endParaRPr lang="sv-SE"/>
        </a:p>
      </dgm:t>
    </dgm:pt>
    <dgm:pt modelId="{77161252-AFD6-4689-AFDD-7935AA687C56}" type="pres">
      <dgm:prSet presAssocID="{CB9B2C8F-A00D-42EE-92D2-D99F215EFB72}" presName="rootConnector" presStyleLbl="node3" presStyleIdx="8" presStyleCnt="9"/>
      <dgm:spPr/>
      <dgm:t>
        <a:bodyPr/>
        <a:lstStyle/>
        <a:p>
          <a:endParaRPr lang="sv-SE"/>
        </a:p>
      </dgm:t>
    </dgm:pt>
    <dgm:pt modelId="{DDEA7E80-8488-4AFD-ADBA-B7341EE8147E}" type="pres">
      <dgm:prSet presAssocID="{CB9B2C8F-A00D-42EE-92D2-D99F215EFB72}" presName="hierChild4" presStyleCnt="0"/>
      <dgm:spPr/>
    </dgm:pt>
    <dgm:pt modelId="{5621B638-D9D3-4D20-985E-DFE1CAD216FC}" type="pres">
      <dgm:prSet presAssocID="{CB9B2C8F-A00D-42EE-92D2-D99F215EFB72}" presName="hierChild5" presStyleCnt="0"/>
      <dgm:spPr/>
    </dgm:pt>
    <dgm:pt modelId="{08849785-E20B-CC48-A732-E4C4C0E27A4B}" type="pres">
      <dgm:prSet presAssocID="{5ED1640F-2C59-7042-9DAA-9ADF8E9A2059}" presName="hierChild5" presStyleCnt="0"/>
      <dgm:spPr/>
    </dgm:pt>
    <dgm:pt modelId="{AE72BA7D-E2E3-6B46-9F87-D7B246575E76}" type="pres">
      <dgm:prSet presAssocID="{76D030E8-0353-1D42-B1E4-07BF06B3A554}" presName="hierChild3" presStyleCnt="0"/>
      <dgm:spPr/>
    </dgm:pt>
    <dgm:pt modelId="{60159387-BC03-3A41-8D73-489E8B976E57}" type="pres">
      <dgm:prSet presAssocID="{19D1ECD0-C33B-524D-9B86-7AC9A045C09C}" presName="Name111" presStyleLbl="parChTrans1D2" presStyleIdx="3" presStyleCnt="8"/>
      <dgm:spPr/>
      <dgm:t>
        <a:bodyPr/>
        <a:lstStyle/>
        <a:p>
          <a:endParaRPr lang="en-US"/>
        </a:p>
      </dgm:t>
    </dgm:pt>
    <dgm:pt modelId="{2147329A-A2A4-8E46-96F8-B6229854E2F6}" type="pres">
      <dgm:prSet presAssocID="{B630AD17-5CA4-AB47-BE48-0D3C81661B34}" presName="hierRoot3" presStyleCnt="0">
        <dgm:presLayoutVars>
          <dgm:hierBranch val="init"/>
        </dgm:presLayoutVars>
      </dgm:prSet>
      <dgm:spPr/>
    </dgm:pt>
    <dgm:pt modelId="{09806DDC-E8E7-F641-BE21-BA9BFF90435B}" type="pres">
      <dgm:prSet presAssocID="{B630AD17-5CA4-AB47-BE48-0D3C81661B34}" presName="rootComposite3" presStyleCnt="0"/>
      <dgm:spPr/>
    </dgm:pt>
    <dgm:pt modelId="{3FFBF6A6-89AD-9F48-9FFB-95BCD31CC584}" type="pres">
      <dgm:prSet presAssocID="{B630AD17-5CA4-AB47-BE48-0D3C81661B34}" presName="rootText3" presStyleLbl="asst1" presStyleIdx="0" presStyleCnt="5" custScaleX="93572" custScaleY="118661" custLinFactNeighborX="-15547" custLinFactNeighborY="63410">
        <dgm:presLayoutVars>
          <dgm:chPref val="3"/>
        </dgm:presLayoutVars>
      </dgm:prSet>
      <dgm:spPr/>
      <dgm:t>
        <a:bodyPr/>
        <a:lstStyle/>
        <a:p>
          <a:endParaRPr lang="en-US"/>
        </a:p>
      </dgm:t>
    </dgm:pt>
    <dgm:pt modelId="{E569B45D-8D57-0841-8161-182160249047}" type="pres">
      <dgm:prSet presAssocID="{B630AD17-5CA4-AB47-BE48-0D3C81661B34}" presName="rootConnector3" presStyleLbl="asst1" presStyleIdx="0" presStyleCnt="5"/>
      <dgm:spPr/>
      <dgm:t>
        <a:bodyPr/>
        <a:lstStyle/>
        <a:p>
          <a:endParaRPr lang="en-US"/>
        </a:p>
      </dgm:t>
    </dgm:pt>
    <dgm:pt modelId="{90A45B95-8342-AD41-A8AB-6A29B8526AAE}" type="pres">
      <dgm:prSet presAssocID="{B630AD17-5CA4-AB47-BE48-0D3C81661B34}" presName="hierChild6" presStyleCnt="0"/>
      <dgm:spPr/>
    </dgm:pt>
    <dgm:pt modelId="{760D3E8C-4D1F-B44D-A50E-037807DA8825}" type="pres">
      <dgm:prSet presAssocID="{B630AD17-5CA4-AB47-BE48-0D3C81661B34}" presName="hierChild7" presStyleCnt="0"/>
      <dgm:spPr/>
    </dgm:pt>
    <dgm:pt modelId="{806C0648-2FD5-C04C-B6B4-84E4278AFCB4}" type="pres">
      <dgm:prSet presAssocID="{CC6B98DE-495B-8E49-B193-34DD947F11DA}" presName="Name111" presStyleLbl="parChTrans1D2" presStyleIdx="4" presStyleCnt="8"/>
      <dgm:spPr/>
      <dgm:t>
        <a:bodyPr/>
        <a:lstStyle/>
        <a:p>
          <a:endParaRPr lang="en-US"/>
        </a:p>
      </dgm:t>
    </dgm:pt>
    <dgm:pt modelId="{867D78A6-58E1-0F46-9927-BEAD32A479AB}" type="pres">
      <dgm:prSet presAssocID="{E3E2DC1C-BF67-A34F-AF03-379CBF8A2B42}" presName="hierRoot3" presStyleCnt="0">
        <dgm:presLayoutVars>
          <dgm:hierBranch val="init"/>
        </dgm:presLayoutVars>
      </dgm:prSet>
      <dgm:spPr/>
    </dgm:pt>
    <dgm:pt modelId="{1250A8E0-D688-3149-8E79-F426A7F2C871}" type="pres">
      <dgm:prSet presAssocID="{E3E2DC1C-BF67-A34F-AF03-379CBF8A2B42}" presName="rootComposite3" presStyleCnt="0"/>
      <dgm:spPr/>
    </dgm:pt>
    <dgm:pt modelId="{901A9638-6169-F045-A379-1EFD00BAC2E1}" type="pres">
      <dgm:prSet presAssocID="{E3E2DC1C-BF67-A34F-AF03-379CBF8A2B42}" presName="rootText3" presStyleLbl="asst1" presStyleIdx="1" presStyleCnt="5" custScaleX="78363" custScaleY="118011" custLinFactNeighborX="620" custLinFactNeighborY="32310">
        <dgm:presLayoutVars>
          <dgm:chPref val="3"/>
        </dgm:presLayoutVars>
      </dgm:prSet>
      <dgm:spPr/>
      <dgm:t>
        <a:bodyPr/>
        <a:lstStyle/>
        <a:p>
          <a:endParaRPr lang="en-US"/>
        </a:p>
      </dgm:t>
    </dgm:pt>
    <dgm:pt modelId="{5F68C6C1-522A-234B-8A8C-730C17E2D5BC}" type="pres">
      <dgm:prSet presAssocID="{E3E2DC1C-BF67-A34F-AF03-379CBF8A2B42}" presName="rootConnector3" presStyleLbl="asst1" presStyleIdx="1" presStyleCnt="5"/>
      <dgm:spPr/>
      <dgm:t>
        <a:bodyPr/>
        <a:lstStyle/>
        <a:p>
          <a:endParaRPr lang="en-US"/>
        </a:p>
      </dgm:t>
    </dgm:pt>
    <dgm:pt modelId="{83652F00-9827-7049-9AE3-AEE2103F5A31}" type="pres">
      <dgm:prSet presAssocID="{E3E2DC1C-BF67-A34F-AF03-379CBF8A2B42}" presName="hierChild6" presStyleCnt="0"/>
      <dgm:spPr/>
    </dgm:pt>
    <dgm:pt modelId="{C389308F-B918-E348-A994-29C2BE4F098E}" type="pres">
      <dgm:prSet presAssocID="{E3E2DC1C-BF67-A34F-AF03-379CBF8A2B42}" presName="hierChild7" presStyleCnt="0"/>
      <dgm:spPr/>
    </dgm:pt>
    <dgm:pt modelId="{58B88A86-5100-9742-AD97-4F343B928ACD}" type="pres">
      <dgm:prSet presAssocID="{7560A753-3EC3-3C4B-8B6B-A86C6874E36C}" presName="Name111" presStyleLbl="parChTrans1D2" presStyleIdx="5" presStyleCnt="8"/>
      <dgm:spPr/>
      <dgm:t>
        <a:bodyPr/>
        <a:lstStyle/>
        <a:p>
          <a:endParaRPr lang="en-US"/>
        </a:p>
      </dgm:t>
    </dgm:pt>
    <dgm:pt modelId="{C2F21B0B-21DE-E44B-92A7-FFFF8F2FDB3E}" type="pres">
      <dgm:prSet presAssocID="{49CC47BF-D961-0C4D-94D0-4179038D60D5}" presName="hierRoot3" presStyleCnt="0">
        <dgm:presLayoutVars>
          <dgm:hierBranch val="init"/>
        </dgm:presLayoutVars>
      </dgm:prSet>
      <dgm:spPr/>
    </dgm:pt>
    <dgm:pt modelId="{2E5ED43D-6A50-8E4F-9B14-CB48312BB8A0}" type="pres">
      <dgm:prSet presAssocID="{49CC47BF-D961-0C4D-94D0-4179038D60D5}" presName="rootComposite3" presStyleCnt="0"/>
      <dgm:spPr/>
    </dgm:pt>
    <dgm:pt modelId="{69CD0E03-2C63-0B4A-A153-AF0FAB283A0A}" type="pres">
      <dgm:prSet presAssocID="{49CC47BF-D961-0C4D-94D0-4179038D60D5}" presName="rootText3" presStyleLbl="asst1" presStyleIdx="2" presStyleCnt="5" custLinFactY="-100000" custLinFactNeighborX="-76031" custLinFactNeighborY="-121363">
        <dgm:presLayoutVars>
          <dgm:chPref val="3"/>
        </dgm:presLayoutVars>
      </dgm:prSet>
      <dgm:spPr/>
      <dgm:t>
        <a:bodyPr/>
        <a:lstStyle/>
        <a:p>
          <a:endParaRPr lang="en-US"/>
        </a:p>
      </dgm:t>
    </dgm:pt>
    <dgm:pt modelId="{A059DD46-181E-4C41-9361-F90A54A56F67}" type="pres">
      <dgm:prSet presAssocID="{49CC47BF-D961-0C4D-94D0-4179038D60D5}" presName="rootConnector3" presStyleLbl="asst1" presStyleIdx="2" presStyleCnt="5"/>
      <dgm:spPr/>
      <dgm:t>
        <a:bodyPr/>
        <a:lstStyle/>
        <a:p>
          <a:endParaRPr lang="en-US"/>
        </a:p>
      </dgm:t>
    </dgm:pt>
    <dgm:pt modelId="{8F90CC94-C046-834C-A475-8E81BA8A0BBB}" type="pres">
      <dgm:prSet presAssocID="{49CC47BF-D961-0C4D-94D0-4179038D60D5}" presName="hierChild6" presStyleCnt="0"/>
      <dgm:spPr/>
    </dgm:pt>
    <dgm:pt modelId="{A2563AFD-6D7B-A840-9A2A-26186F37994F}" type="pres">
      <dgm:prSet presAssocID="{49CC47BF-D961-0C4D-94D0-4179038D60D5}" presName="hierChild7" presStyleCnt="0"/>
      <dgm:spPr/>
    </dgm:pt>
    <dgm:pt modelId="{919FCBAF-F5AA-0146-BCF7-3F837E2A3E15}" type="pres">
      <dgm:prSet presAssocID="{303E58F5-2DD0-E94B-9C35-92F38EB81888}" presName="Name111" presStyleLbl="parChTrans1D2" presStyleIdx="6" presStyleCnt="8"/>
      <dgm:spPr/>
      <dgm:t>
        <a:bodyPr/>
        <a:lstStyle/>
        <a:p>
          <a:endParaRPr lang="en-US"/>
        </a:p>
      </dgm:t>
    </dgm:pt>
    <dgm:pt modelId="{A60578FC-89C5-1547-8422-41EDCB8E9E1F}" type="pres">
      <dgm:prSet presAssocID="{8D9D6E2A-8429-D64D-AABC-FF6F89AB48BB}" presName="hierRoot3" presStyleCnt="0">
        <dgm:presLayoutVars>
          <dgm:hierBranch val="init"/>
        </dgm:presLayoutVars>
      </dgm:prSet>
      <dgm:spPr/>
    </dgm:pt>
    <dgm:pt modelId="{C26B29A6-29AF-6746-8A79-E0CED86675E2}" type="pres">
      <dgm:prSet presAssocID="{8D9D6E2A-8429-D64D-AABC-FF6F89AB48BB}" presName="rootComposite3" presStyleCnt="0"/>
      <dgm:spPr/>
    </dgm:pt>
    <dgm:pt modelId="{4BE8A630-A19E-974C-8801-3DFA312479C1}" type="pres">
      <dgm:prSet presAssocID="{8D9D6E2A-8429-D64D-AABC-FF6F89AB48BB}" presName="rootText3" presStyleLbl="asst1" presStyleIdx="3" presStyleCnt="5" custLinFactY="-100000" custLinFactNeighborX="72916" custLinFactNeighborY="-138445">
        <dgm:presLayoutVars>
          <dgm:chPref val="3"/>
        </dgm:presLayoutVars>
      </dgm:prSet>
      <dgm:spPr/>
      <dgm:t>
        <a:bodyPr/>
        <a:lstStyle/>
        <a:p>
          <a:endParaRPr lang="en-US"/>
        </a:p>
      </dgm:t>
    </dgm:pt>
    <dgm:pt modelId="{56158A62-3A6A-4543-8C1A-D54BF39DFD88}" type="pres">
      <dgm:prSet presAssocID="{8D9D6E2A-8429-D64D-AABC-FF6F89AB48BB}" presName="rootConnector3" presStyleLbl="asst1" presStyleIdx="3" presStyleCnt="5"/>
      <dgm:spPr/>
      <dgm:t>
        <a:bodyPr/>
        <a:lstStyle/>
        <a:p>
          <a:endParaRPr lang="en-US"/>
        </a:p>
      </dgm:t>
    </dgm:pt>
    <dgm:pt modelId="{C95D6BF2-EDBD-F74F-BB88-959DF038C136}" type="pres">
      <dgm:prSet presAssocID="{8D9D6E2A-8429-D64D-AABC-FF6F89AB48BB}" presName="hierChild6" presStyleCnt="0"/>
      <dgm:spPr/>
    </dgm:pt>
    <dgm:pt modelId="{BB9B293E-C606-EE49-9D03-AFCBFF9CD50D}" type="pres">
      <dgm:prSet presAssocID="{8D9D6E2A-8429-D64D-AABC-FF6F89AB48BB}" presName="hierChild7" presStyleCnt="0"/>
      <dgm:spPr/>
    </dgm:pt>
    <dgm:pt modelId="{67C0D05D-9A58-2942-B4BC-0CB645476E81}" type="pres">
      <dgm:prSet presAssocID="{98A35B51-7382-1B48-8B69-DA08A9A594AA}" presName="Name111" presStyleLbl="parChTrans1D2" presStyleIdx="7" presStyleCnt="8"/>
      <dgm:spPr/>
      <dgm:t>
        <a:bodyPr/>
        <a:lstStyle/>
        <a:p>
          <a:endParaRPr lang="en-US"/>
        </a:p>
      </dgm:t>
    </dgm:pt>
    <dgm:pt modelId="{3E07D854-9B75-1A4B-8797-432EC5C874D0}" type="pres">
      <dgm:prSet presAssocID="{2DFBE585-9C9A-A746-8092-1331EFA519FF}" presName="hierRoot3" presStyleCnt="0">
        <dgm:presLayoutVars>
          <dgm:hierBranch val="init"/>
        </dgm:presLayoutVars>
      </dgm:prSet>
      <dgm:spPr/>
    </dgm:pt>
    <dgm:pt modelId="{FC6FB2B7-C625-1E47-81B1-8444AC30A3A0}" type="pres">
      <dgm:prSet presAssocID="{2DFBE585-9C9A-A746-8092-1331EFA519FF}" presName="rootComposite3" presStyleCnt="0"/>
      <dgm:spPr/>
    </dgm:pt>
    <dgm:pt modelId="{ED2B9D2A-C010-4D41-AEEE-DD85104C3BF3}" type="pres">
      <dgm:prSet presAssocID="{2DFBE585-9C9A-A746-8092-1331EFA519FF}" presName="rootText3" presStyleLbl="asst1" presStyleIdx="4" presStyleCnt="5" custScaleX="81409" custScaleY="114561" custLinFactX="100000" custLinFactY="-98171" custLinFactNeighborX="108475" custLinFactNeighborY="-100000">
        <dgm:presLayoutVars>
          <dgm:chPref val="3"/>
        </dgm:presLayoutVars>
      </dgm:prSet>
      <dgm:spPr/>
      <dgm:t>
        <a:bodyPr/>
        <a:lstStyle/>
        <a:p>
          <a:endParaRPr lang="en-US"/>
        </a:p>
      </dgm:t>
    </dgm:pt>
    <dgm:pt modelId="{E24A8DC3-ED0F-D64C-9DF0-C25F8DA9E8A9}" type="pres">
      <dgm:prSet presAssocID="{2DFBE585-9C9A-A746-8092-1331EFA519FF}" presName="rootConnector3" presStyleLbl="asst1" presStyleIdx="4" presStyleCnt="5"/>
      <dgm:spPr/>
      <dgm:t>
        <a:bodyPr/>
        <a:lstStyle/>
        <a:p>
          <a:endParaRPr lang="en-US"/>
        </a:p>
      </dgm:t>
    </dgm:pt>
    <dgm:pt modelId="{BE510848-7440-4049-B230-9E3901197E90}" type="pres">
      <dgm:prSet presAssocID="{2DFBE585-9C9A-A746-8092-1331EFA519FF}" presName="hierChild6" presStyleCnt="0"/>
      <dgm:spPr/>
    </dgm:pt>
    <dgm:pt modelId="{3CC4B98A-62E4-E743-9213-3C58875EDFED}" type="pres">
      <dgm:prSet presAssocID="{2DFBE585-9C9A-A746-8092-1331EFA519FF}" presName="hierChild7" presStyleCnt="0"/>
      <dgm:spPr/>
    </dgm:pt>
  </dgm:ptLst>
  <dgm:cxnLst>
    <dgm:cxn modelId="{86AD2678-8591-407C-8A25-E51B6D011469}" type="presOf" srcId="{49CC47BF-D961-0C4D-94D0-4179038D60D5}" destId="{A059DD46-181E-4C41-9361-F90A54A56F67}" srcOrd="1" destOrd="0" presId="urn:microsoft.com/office/officeart/2005/8/layout/orgChart1"/>
    <dgm:cxn modelId="{B743D867-3F57-4F9B-8D4C-2177677FEBCA}" type="presOf" srcId="{D862E3BB-6E86-DC43-B8E6-4CEA7A8DD028}" destId="{45FEE2B0-CFD1-DF4B-BBE8-9D3284019819}" srcOrd="0" destOrd="0" presId="urn:microsoft.com/office/officeart/2005/8/layout/orgChart1"/>
    <dgm:cxn modelId="{64CF6AC6-72E8-4F99-AAC7-5F9FA02A8327}" type="presOf" srcId="{2DFBE585-9C9A-A746-8092-1331EFA519FF}" destId="{E24A8DC3-ED0F-D64C-9DF0-C25F8DA9E8A9}" srcOrd="1" destOrd="0" presId="urn:microsoft.com/office/officeart/2005/8/layout/orgChart1"/>
    <dgm:cxn modelId="{DF22E6F2-79A4-4231-91ED-349CB52E7F8C}" type="presOf" srcId="{0B343974-45BF-4AEF-A69F-25A2ED80E101}" destId="{A7291C16-45B6-431B-912F-3BA91D991671}" srcOrd="0" destOrd="0" presId="urn:microsoft.com/office/officeart/2005/8/layout/orgChart1"/>
    <dgm:cxn modelId="{AF7BDAA7-4270-4080-ADD2-17BB059DFEA5}" type="presOf" srcId="{CB9B2C8F-A00D-42EE-92D2-D99F215EFB72}" destId="{1D0EEDE6-8AB1-4297-9930-83DEC5CC7B72}" srcOrd="0" destOrd="0" presId="urn:microsoft.com/office/officeart/2005/8/layout/orgChart1"/>
    <dgm:cxn modelId="{4B7193D3-DE81-4FB8-8250-BBBC39FFD04F}" type="presOf" srcId="{564AC298-7295-3D4B-B803-D80B32D4ACE5}" destId="{473A28FB-88FC-804D-9A3A-9B8FD01082A0}" srcOrd="0" destOrd="0" presId="urn:microsoft.com/office/officeart/2005/8/layout/orgChart1"/>
    <dgm:cxn modelId="{DA43ECF1-508E-4AEF-962E-6D0BF6F1EFF3}" type="presOf" srcId="{3AB414B4-5F75-974A-8456-C0C8570FFA90}" destId="{B05C8449-76D4-5642-88B3-7BBA41448491}" srcOrd="0" destOrd="0" presId="urn:microsoft.com/office/officeart/2005/8/layout/orgChart1"/>
    <dgm:cxn modelId="{C4429AD8-592D-47FD-9429-7692091883C0}" type="presOf" srcId="{0B343974-45BF-4AEF-A69F-25A2ED80E101}" destId="{8C1A7B1F-33C9-4C2A-A5F3-BEA2E0AD2DAF}" srcOrd="1" destOrd="0" presId="urn:microsoft.com/office/officeart/2005/8/layout/orgChart1"/>
    <dgm:cxn modelId="{262056B1-0F3F-40A8-9A0E-054AABB43BE4}" srcId="{3AB414B4-5F75-974A-8456-C0C8570FFA90}" destId="{E76EF841-58CB-4576-BA32-A7E35EAA763A}" srcOrd="2" destOrd="0" parTransId="{32774C54-49C2-4F7B-A512-F313512F266F}" sibTransId="{33AD4FCC-A949-4223-BC71-651563EDFD7F}"/>
    <dgm:cxn modelId="{B2A47E3E-0FA8-437B-8300-FA153F5B7E0E}" type="presOf" srcId="{98A35B51-7382-1B48-8B69-DA08A9A594AA}" destId="{67C0D05D-9A58-2942-B4BC-0CB645476E81}" srcOrd="0" destOrd="0" presId="urn:microsoft.com/office/officeart/2005/8/layout/orgChart1"/>
    <dgm:cxn modelId="{43ADAD03-B734-43B4-841A-45AC6209CEA2}" type="presOf" srcId="{CB9B2C8F-A00D-42EE-92D2-D99F215EFB72}" destId="{77161252-AFD6-4689-AFDD-7935AA687C56}" srcOrd="1" destOrd="0" presId="urn:microsoft.com/office/officeart/2005/8/layout/orgChart1"/>
    <dgm:cxn modelId="{2E6EB08B-32B9-4C8D-9FD7-F6F827B84C84}" type="presOf" srcId="{DCA86DDE-C2F2-1343-A2FB-9716F9CFB003}" destId="{C511A33B-48E5-A941-BB75-F948364FE029}" srcOrd="0" destOrd="0" presId="urn:microsoft.com/office/officeart/2005/8/layout/orgChart1"/>
    <dgm:cxn modelId="{25AFDFED-7BFC-7C4B-8688-17D3CF589268}" srcId="{76D030E8-0353-1D42-B1E4-07BF06B3A554}" destId="{3AB414B4-5F75-974A-8456-C0C8570FFA90}" srcOrd="5" destOrd="0" parTransId="{70608556-72A2-8849-91C2-93D97EB992CF}" sibTransId="{E720CE7C-CF2F-5341-99B2-93AB41A4E9BB}"/>
    <dgm:cxn modelId="{614EBAE6-C598-423D-B3BF-584699C73C67}" type="presOf" srcId="{5ED1640F-2C59-7042-9DAA-9ADF8E9A2059}" destId="{DEF69E1A-CAAB-084A-9E60-43EACACFCABC}" srcOrd="0" destOrd="0" presId="urn:microsoft.com/office/officeart/2005/8/layout/orgChart1"/>
    <dgm:cxn modelId="{A9E4AE53-3736-4E1F-B880-0F722F3B0879}" type="presOf" srcId="{C8A6C709-82CA-E04D-A271-04C55B8F826A}" destId="{D0F57CAA-42E3-BB4A-9200-D00754527E6E}" srcOrd="0" destOrd="0" presId="urn:microsoft.com/office/officeart/2005/8/layout/orgChart1"/>
    <dgm:cxn modelId="{3833CE4D-1EC2-47E8-9F85-E53352FC84A7}" type="presOf" srcId="{E76EF841-58CB-4576-BA32-A7E35EAA763A}" destId="{DA217619-8B7C-45EB-8BB2-95935251B63A}" srcOrd="0" destOrd="0" presId="urn:microsoft.com/office/officeart/2005/8/layout/orgChart1"/>
    <dgm:cxn modelId="{7EA59EBD-0503-45DA-9D06-E93618BBA3BB}" type="presOf" srcId="{08E161E6-1730-403E-86A6-D33768B6FAAC}" destId="{315ED89A-0E56-4B22-8CCE-C2A0D73FBF90}" srcOrd="1" destOrd="0" presId="urn:microsoft.com/office/officeart/2005/8/layout/orgChart1"/>
    <dgm:cxn modelId="{8E35EF76-988C-45FB-BF72-B5C48F0029F6}" srcId="{5ED1640F-2C59-7042-9DAA-9ADF8E9A2059}" destId="{CB9B2C8F-A00D-42EE-92D2-D99F215EFB72}" srcOrd="2" destOrd="0" parTransId="{654D563A-F728-4911-BDF8-D5DD1CBC79BC}" sibTransId="{8C8E0272-F371-4F92-A740-0ABAF335A743}"/>
    <dgm:cxn modelId="{9C1890AA-D274-4192-9EF4-F18D3954C7DA}" srcId="{3AB414B4-5F75-974A-8456-C0C8570FFA90}" destId="{C0BA074E-37C5-41CC-8E23-C88EEE94A91C}" srcOrd="1" destOrd="0" parTransId="{E45ABB34-DAA7-4669-80F1-0B1B1B023101}" sibTransId="{C956D608-0675-4B40-955A-0BA630FDB59B}"/>
    <dgm:cxn modelId="{38905B59-4746-4A52-AECE-92A069CD25A4}" type="presOf" srcId="{E6B8D1C9-E3E0-4FA6-B71E-8FD345860E0F}" destId="{CFE0A0EB-17E9-40C2-8B69-E7D3225D1DD2}" srcOrd="0" destOrd="0" presId="urn:microsoft.com/office/officeart/2005/8/layout/orgChart1"/>
    <dgm:cxn modelId="{5BC2FB6A-D9F4-4E81-8FC4-17760B64C576}" type="presOf" srcId="{564AC298-7295-3D4B-B803-D80B32D4ACE5}" destId="{429AEB15-F680-A64B-9B33-98C5CBB1368C}" srcOrd="1" destOrd="0" presId="urn:microsoft.com/office/officeart/2005/8/layout/orgChart1"/>
    <dgm:cxn modelId="{C504B98B-2E95-4202-9E6A-D1AF95136841}" type="presOf" srcId="{8D9D6E2A-8429-D64D-AABC-FF6F89AB48BB}" destId="{4BE8A630-A19E-974C-8801-3DFA312479C1}" srcOrd="0" destOrd="0" presId="urn:microsoft.com/office/officeart/2005/8/layout/orgChart1"/>
    <dgm:cxn modelId="{FCA167A8-4D36-47D5-A4A3-10DBEE9F2997}" srcId="{08CA4861-EB3C-0149-8BC6-F3F119D3D6AD}" destId="{6DE79607-C57A-418A-A831-880705DDB942}" srcOrd="1" destOrd="0" parTransId="{E6B8D1C9-E3E0-4FA6-B71E-8FD345860E0F}" sibTransId="{35126DA9-8484-4BBF-AA3C-9053375E5A79}"/>
    <dgm:cxn modelId="{A1B82D0F-A168-415D-90FA-8ADF234F47FC}" srcId="{5ED1640F-2C59-7042-9DAA-9ADF8E9A2059}" destId="{08E161E6-1730-403E-86A6-D33768B6FAAC}" srcOrd="1" destOrd="0" parTransId="{A62110CD-BA3A-4EE3-95BB-360CD36029A7}" sibTransId="{ED50F2C2-FAF6-44EF-9A76-84730EAC2D95}"/>
    <dgm:cxn modelId="{C0C20CB1-6410-468D-B5B8-BE81714ADE59}" type="presOf" srcId="{7816E7F8-7012-9942-9D31-2D9542258883}" destId="{526286A0-3D5A-C64A-A8E2-8F484FC11962}" srcOrd="0" destOrd="0" presId="urn:microsoft.com/office/officeart/2005/8/layout/orgChart1"/>
    <dgm:cxn modelId="{8A56C0E5-9964-4FB1-8160-CC42215ACE61}" type="presOf" srcId="{7816E7F8-7012-9942-9D31-2D9542258883}" destId="{062C38B9-3C12-1A4C-91F8-96373E180B65}" srcOrd="1" destOrd="0" presId="urn:microsoft.com/office/officeart/2005/8/layout/orgChart1"/>
    <dgm:cxn modelId="{DB6A55CC-E66F-4694-87B2-EE70F75C2087}" type="presOf" srcId="{864CABD0-1C09-0444-8E6D-DB1D62665AA4}" destId="{7A1F66CC-E767-3C42-82DC-03E9261F0143}" srcOrd="0" destOrd="0" presId="urn:microsoft.com/office/officeart/2005/8/layout/orgChart1"/>
    <dgm:cxn modelId="{162BED6C-1887-4719-AE09-0C0998FADB2D}" type="presOf" srcId="{B384FE7F-2E66-C34A-8E1F-AAF90C650AFD}" destId="{BDE31366-DA00-B348-8D13-0D1F4F8F0D11}" srcOrd="0" destOrd="0" presId="urn:microsoft.com/office/officeart/2005/8/layout/orgChart1"/>
    <dgm:cxn modelId="{B3741390-3B1A-8447-9DEA-25485B664A9A}" srcId="{C8A6C709-82CA-E04D-A271-04C55B8F826A}" destId="{76D030E8-0353-1D42-B1E4-07BF06B3A554}" srcOrd="0" destOrd="0" parTransId="{FD194BF3-0C58-3345-BB22-9409F9E066C3}" sibTransId="{54766A0C-F0BD-A14A-9E2F-9D564A63BFB6}"/>
    <dgm:cxn modelId="{C17DB7DD-2C30-D44F-9312-7737B11E0070}" srcId="{76D030E8-0353-1D42-B1E4-07BF06B3A554}" destId="{E3E2DC1C-BF67-A34F-AF03-379CBF8A2B42}" srcOrd="1" destOrd="0" parTransId="{CC6B98DE-495B-8E49-B193-34DD947F11DA}" sibTransId="{CEA133D2-A748-704C-9931-12475D2F762E}"/>
    <dgm:cxn modelId="{668C69D1-33B6-4B56-BE81-7A8BFC6468BD}" type="presOf" srcId="{70608556-72A2-8849-91C2-93D97EB992CF}" destId="{F8E619CB-84ED-4F43-9D34-D8A1EB575013}" srcOrd="0" destOrd="0" presId="urn:microsoft.com/office/officeart/2005/8/layout/orgChart1"/>
    <dgm:cxn modelId="{03DF81EB-E22A-0647-BE61-CE20864E23B7}" srcId="{5ED1640F-2C59-7042-9DAA-9ADF8E9A2059}" destId="{564AC298-7295-3D4B-B803-D80B32D4ACE5}" srcOrd="0" destOrd="0" parTransId="{B384FE7F-2E66-C34A-8E1F-AAF90C650AFD}" sibTransId="{8C0139F0-BFA0-9642-999D-F1D1E9480E44}"/>
    <dgm:cxn modelId="{49F10601-0FD1-4263-A347-23778C49F78D}" type="presOf" srcId="{303E58F5-2DD0-E94B-9C35-92F38EB81888}" destId="{919FCBAF-F5AA-0146-BCF7-3F837E2A3E15}" srcOrd="0" destOrd="0" presId="urn:microsoft.com/office/officeart/2005/8/layout/orgChart1"/>
    <dgm:cxn modelId="{A48FB0A5-EE21-D740-8C8F-10BB85ED7951}" srcId="{76D030E8-0353-1D42-B1E4-07BF06B3A554}" destId="{49CC47BF-D961-0C4D-94D0-4179038D60D5}" srcOrd="2" destOrd="0" parTransId="{7560A753-3EC3-3C4B-8B6B-A86C6874E36C}" sibTransId="{2352CEAE-C1D1-B64E-A7BA-BC9DD79C3263}"/>
    <dgm:cxn modelId="{707CCCDA-9E5B-4AA1-927B-DE66B9F6EAA3}" type="presOf" srcId="{C0BA074E-37C5-41CC-8E23-C88EEE94A91C}" destId="{9CABED56-80C5-4442-AFFC-42BEF372D051}" srcOrd="1" destOrd="0" presId="urn:microsoft.com/office/officeart/2005/8/layout/orgChart1"/>
    <dgm:cxn modelId="{4219A3BD-AC84-444E-8F2A-44A63B8C58E2}" type="presOf" srcId="{5ED1640F-2C59-7042-9DAA-9ADF8E9A2059}" destId="{FCF5E736-FB69-BF44-9F3A-FC68F450BDAE}" srcOrd="1" destOrd="0" presId="urn:microsoft.com/office/officeart/2005/8/layout/orgChart1"/>
    <dgm:cxn modelId="{4C56DC33-5243-4C0D-8C45-AD2F9286D092}" type="presOf" srcId="{32774C54-49C2-4F7B-A512-F313512F266F}" destId="{86BE26A3-F4AD-4DB6-985E-0C9AFFA32BE5}" srcOrd="0" destOrd="0" presId="urn:microsoft.com/office/officeart/2005/8/layout/orgChart1"/>
    <dgm:cxn modelId="{8D34CB27-64EC-49DF-AC65-FFF2E85A944F}" type="presOf" srcId="{8D9D6E2A-8429-D64D-AABC-FF6F89AB48BB}" destId="{56158A62-3A6A-4543-8C1A-D54BF39DFD88}" srcOrd="1" destOrd="0" presId="urn:microsoft.com/office/officeart/2005/8/layout/orgChart1"/>
    <dgm:cxn modelId="{3A59B244-6F0D-804D-AE04-8096296BDD51}" srcId="{76D030E8-0353-1D42-B1E4-07BF06B3A554}" destId="{2DFBE585-9C9A-A746-8092-1331EFA519FF}" srcOrd="4" destOrd="0" parTransId="{98A35B51-7382-1B48-8B69-DA08A9A594AA}" sibTransId="{45CA2AA2-B93B-6349-A0B7-6EC0A68F084D}"/>
    <dgm:cxn modelId="{2BE02110-0695-46AE-90A5-EB32CF2AFE4D}" type="presOf" srcId="{49CC47BF-D961-0C4D-94D0-4179038D60D5}" destId="{69CD0E03-2C63-0B4A-A153-AF0FAB283A0A}" srcOrd="0" destOrd="0" presId="urn:microsoft.com/office/officeart/2005/8/layout/orgChart1"/>
    <dgm:cxn modelId="{EF079D75-0A66-4BAB-83DA-60C54562C767}" type="presOf" srcId="{E76EF841-58CB-4576-BA32-A7E35EAA763A}" destId="{CC97CCFE-96AE-4963-ABF4-34CDE04ABA69}" srcOrd="1" destOrd="0" presId="urn:microsoft.com/office/officeart/2005/8/layout/orgChart1"/>
    <dgm:cxn modelId="{E5881893-9323-ED4A-9694-9CE5C89813C9}" srcId="{76D030E8-0353-1D42-B1E4-07BF06B3A554}" destId="{5ED1640F-2C59-7042-9DAA-9ADF8E9A2059}" srcOrd="7" destOrd="0" parTransId="{8A8FF329-542C-E64E-9682-AE0804B419A8}" sibTransId="{7F44BF36-8FF0-F84C-9B13-0FDE05D3FF14}"/>
    <dgm:cxn modelId="{F868EDC8-C5D5-4208-A344-B19A44689AD1}" type="presOf" srcId="{7560A753-3EC3-3C4B-8B6B-A86C6874E36C}" destId="{58B88A86-5100-9742-AD97-4F343B928ACD}" srcOrd="0" destOrd="0" presId="urn:microsoft.com/office/officeart/2005/8/layout/orgChart1"/>
    <dgm:cxn modelId="{CA627935-71BF-E143-945E-7CFDAAD65EAB}" srcId="{08CA4861-EB3C-0149-8BC6-F3F119D3D6AD}" destId="{7816E7F8-7012-9942-9D31-2D9542258883}" srcOrd="0" destOrd="0" parTransId="{5E3A8D6E-D6EC-F346-ACF0-BC1BAA9C8C91}" sibTransId="{15124601-BDB9-7740-821A-4C1DF8A173FE}"/>
    <dgm:cxn modelId="{6CC9854F-2B92-4CE1-A1EF-19A6BA4315C3}" type="presOf" srcId="{5E3A8D6E-D6EC-F346-ACF0-BC1BAA9C8C91}" destId="{EFA2B6AD-F7DA-A445-B6F3-15A093842F69}" srcOrd="0" destOrd="0" presId="urn:microsoft.com/office/officeart/2005/8/layout/orgChart1"/>
    <dgm:cxn modelId="{2D8EA019-5C56-4DEF-AA8A-1EDCBB79D6F9}" type="presOf" srcId="{6DE79607-C57A-418A-A831-880705DDB942}" destId="{26E82AD2-96ED-4990-A53C-A0D674885C50}" srcOrd="0" destOrd="0" presId="urn:microsoft.com/office/officeart/2005/8/layout/orgChart1"/>
    <dgm:cxn modelId="{27F2BE67-B97D-8642-A2A5-B23746915F6F}" srcId="{76D030E8-0353-1D42-B1E4-07BF06B3A554}" destId="{8D9D6E2A-8429-D64D-AABC-FF6F89AB48BB}" srcOrd="3" destOrd="0" parTransId="{303E58F5-2DD0-E94B-9C35-92F38EB81888}" sibTransId="{3FA6B4E8-F856-A14C-8982-7E2A0AD527D4}"/>
    <dgm:cxn modelId="{22E6AA4F-0D70-448E-B076-7D4095DEA803}" type="presOf" srcId="{90635259-6886-4B18-80A7-A5AE180811A7}" destId="{E950A78A-1D92-40D4-8772-92750828215B}" srcOrd="0" destOrd="0" presId="urn:microsoft.com/office/officeart/2005/8/layout/orgChart1"/>
    <dgm:cxn modelId="{479B43FE-4ADF-4DF0-B68C-5DEE5F444C48}" type="presOf" srcId="{E3E2DC1C-BF67-A34F-AF03-379CBF8A2B42}" destId="{901A9638-6169-F045-A379-1EFD00BAC2E1}" srcOrd="0" destOrd="0" presId="urn:microsoft.com/office/officeart/2005/8/layout/orgChart1"/>
    <dgm:cxn modelId="{D6676E2A-41B3-4187-BC85-D084342969CE}" type="presOf" srcId="{08CA4861-EB3C-0149-8BC6-F3F119D3D6AD}" destId="{017B8E52-A718-A841-8D26-6708BB0C01E9}" srcOrd="0" destOrd="0" presId="urn:microsoft.com/office/officeart/2005/8/layout/orgChart1"/>
    <dgm:cxn modelId="{0208673E-A4CC-BC4E-8F22-C3D8DE600D36}" srcId="{76D030E8-0353-1D42-B1E4-07BF06B3A554}" destId="{B630AD17-5CA4-AB47-BE48-0D3C81661B34}" srcOrd="0" destOrd="0" parTransId="{19D1ECD0-C33B-524D-9B86-7AC9A045C09C}" sibTransId="{ED7BE853-F068-B748-BEDF-C49B80C0FAAF}"/>
    <dgm:cxn modelId="{44DDDF6D-0B31-49CC-8F9E-0E2C793E76CA}" type="presOf" srcId="{2DFBE585-9C9A-A746-8092-1331EFA519FF}" destId="{ED2B9D2A-C010-4D41-AEEE-DD85104C3BF3}" srcOrd="0" destOrd="0" presId="urn:microsoft.com/office/officeart/2005/8/layout/orgChart1"/>
    <dgm:cxn modelId="{969C483F-8898-43AA-A839-BE15A70752C5}" type="presOf" srcId="{08CA4861-EB3C-0149-8BC6-F3F119D3D6AD}" destId="{C2DAD131-8F01-904D-8E36-32F6F9196C89}" srcOrd="1" destOrd="0" presId="urn:microsoft.com/office/officeart/2005/8/layout/orgChart1"/>
    <dgm:cxn modelId="{F8129991-1A22-451F-A675-00516728A5FA}" type="presOf" srcId="{B630AD17-5CA4-AB47-BE48-0D3C81661B34}" destId="{E569B45D-8D57-0841-8161-182160249047}" srcOrd="1" destOrd="0" presId="urn:microsoft.com/office/officeart/2005/8/layout/orgChart1"/>
    <dgm:cxn modelId="{4CA2C82E-2F83-4A75-A6A9-0C37874E5B9C}" type="presOf" srcId="{08E161E6-1730-403E-86A6-D33768B6FAAC}" destId="{36ECACD5-9D35-47CB-A9DE-1001E66E4366}" srcOrd="0" destOrd="0" presId="urn:microsoft.com/office/officeart/2005/8/layout/orgChart1"/>
    <dgm:cxn modelId="{6B39869F-040E-44F2-8511-4A4C36D4EB46}" type="presOf" srcId="{A62110CD-BA3A-4EE3-95BB-360CD36029A7}" destId="{B98CD2F9-4BC4-4EE0-9525-45968D7C4FA0}" srcOrd="0" destOrd="0" presId="urn:microsoft.com/office/officeart/2005/8/layout/orgChart1"/>
    <dgm:cxn modelId="{99C3E533-A432-4FC1-8FBC-04D20C0548EC}" type="presOf" srcId="{19D1ECD0-C33B-524D-9B86-7AC9A045C09C}" destId="{60159387-BC03-3A41-8D73-489E8B976E57}" srcOrd="0" destOrd="0" presId="urn:microsoft.com/office/officeart/2005/8/layout/orgChart1"/>
    <dgm:cxn modelId="{500B06BA-0DF9-4170-90A5-ECDB529B6462}" type="presOf" srcId="{654D563A-F728-4911-BDF8-D5DD1CBC79BC}" destId="{072FD227-0064-4E27-A628-6BDAEA5FBD60}" srcOrd="0" destOrd="0" presId="urn:microsoft.com/office/officeart/2005/8/layout/orgChart1"/>
    <dgm:cxn modelId="{13097E28-A560-474D-B238-6571230D7103}" srcId="{76D030E8-0353-1D42-B1E4-07BF06B3A554}" destId="{08CA4861-EB3C-0149-8BC6-F3F119D3D6AD}" srcOrd="6" destOrd="0" parTransId="{D862E3BB-6E86-DC43-B8E6-4CEA7A8DD028}" sibTransId="{343AC02D-3897-2945-BAD9-ED01C6ECD358}"/>
    <dgm:cxn modelId="{FB35E3BF-8F53-4C89-ABB2-4E1A1C36AAC4}" type="presOf" srcId="{E3E2DC1C-BF67-A34F-AF03-379CBF8A2B42}" destId="{5F68C6C1-522A-234B-8A8C-730C17E2D5BC}" srcOrd="1" destOrd="0" presId="urn:microsoft.com/office/officeart/2005/8/layout/orgChart1"/>
    <dgm:cxn modelId="{F050ABC9-08D7-4298-AC0C-A0043D86AE12}" type="presOf" srcId="{76D030E8-0353-1D42-B1E4-07BF06B3A554}" destId="{6D513C35-63A5-624B-A5A9-625B41834BC2}" srcOrd="1" destOrd="0" presId="urn:microsoft.com/office/officeart/2005/8/layout/orgChart1"/>
    <dgm:cxn modelId="{69E4B5A6-CF55-4CE4-A789-0D48371C4E39}" type="presOf" srcId="{864CABD0-1C09-0444-8E6D-DB1D62665AA4}" destId="{7E2FE250-AA93-BB48-A72A-61B6AF5CD136}" srcOrd="1" destOrd="0" presId="urn:microsoft.com/office/officeart/2005/8/layout/orgChart1"/>
    <dgm:cxn modelId="{7942BA5B-368F-4E7E-8BDC-6AC09B0C6C17}" type="presOf" srcId="{76D030E8-0353-1D42-B1E4-07BF06B3A554}" destId="{099951B0-450C-7648-91D1-2D9CAD445030}" srcOrd="0" destOrd="0" presId="urn:microsoft.com/office/officeart/2005/8/layout/orgChart1"/>
    <dgm:cxn modelId="{38801E75-8F04-45FD-8468-7806EA008D54}" type="presOf" srcId="{6DE79607-C57A-418A-A831-880705DDB942}" destId="{87F93F41-50AF-4214-B1C3-A1D243D54DF4}" srcOrd="1" destOrd="0" presId="urn:microsoft.com/office/officeart/2005/8/layout/orgChart1"/>
    <dgm:cxn modelId="{8D3EF84D-43AE-4BE5-82F1-683F3DF124B1}" type="presOf" srcId="{8A8FF329-542C-E64E-9682-AE0804B419A8}" destId="{6B6522C2-A14E-2746-A6EF-6BA341BCAAD9}" srcOrd="0" destOrd="0" presId="urn:microsoft.com/office/officeart/2005/8/layout/orgChart1"/>
    <dgm:cxn modelId="{9185E4E7-DF31-4E68-87F3-734CCA1BEC76}" type="presOf" srcId="{CC6B98DE-495B-8E49-B193-34DD947F11DA}" destId="{806C0648-2FD5-C04C-B6B4-84E4278AFCB4}" srcOrd="0" destOrd="0" presId="urn:microsoft.com/office/officeart/2005/8/layout/orgChart1"/>
    <dgm:cxn modelId="{BD9EE898-864C-48CA-9254-0DB2554C537F}" type="presOf" srcId="{3AB414B4-5F75-974A-8456-C0C8570FFA90}" destId="{2B510303-113B-5947-9057-2BD46C2F0481}" srcOrd="1" destOrd="0" presId="urn:microsoft.com/office/officeart/2005/8/layout/orgChart1"/>
    <dgm:cxn modelId="{FE2EDD57-0EFC-A449-AFAC-0EBC1DA780A5}" srcId="{3AB414B4-5F75-974A-8456-C0C8570FFA90}" destId="{864CABD0-1C09-0444-8E6D-DB1D62665AA4}" srcOrd="0" destOrd="0" parTransId="{DCA86DDE-C2F2-1343-A2FB-9716F9CFB003}" sibTransId="{B6BE5C51-A0D0-AE4B-AAD1-FEBAC918721F}"/>
    <dgm:cxn modelId="{3760B93A-108E-4BCF-805A-232CCAEA04D5}" type="presOf" srcId="{E45ABB34-DAA7-4669-80F1-0B1B1B023101}" destId="{8537B71F-EB42-4B7F-B417-DB3FE2AD380D}" srcOrd="0" destOrd="0" presId="urn:microsoft.com/office/officeart/2005/8/layout/orgChart1"/>
    <dgm:cxn modelId="{F9D2D17A-A7D4-44AF-AA0A-A16430F5F267}" type="presOf" srcId="{B630AD17-5CA4-AB47-BE48-0D3C81661B34}" destId="{3FFBF6A6-89AD-9F48-9FFB-95BCD31CC584}" srcOrd="0" destOrd="0" presId="urn:microsoft.com/office/officeart/2005/8/layout/orgChart1"/>
    <dgm:cxn modelId="{2A6E6596-6C32-4EF0-A3A4-DF6293D96916}" type="presOf" srcId="{C0BA074E-37C5-41CC-8E23-C88EEE94A91C}" destId="{C7909C68-B09E-4ECB-9EDD-1AD4DDA5DDD3}" srcOrd="0" destOrd="0" presId="urn:microsoft.com/office/officeart/2005/8/layout/orgChart1"/>
    <dgm:cxn modelId="{D39E709C-CF35-46E3-B888-69D01ECE1892}" srcId="{08CA4861-EB3C-0149-8BC6-F3F119D3D6AD}" destId="{0B343974-45BF-4AEF-A69F-25A2ED80E101}" srcOrd="2" destOrd="0" parTransId="{90635259-6886-4B18-80A7-A5AE180811A7}" sibTransId="{2FC488A8-DDD4-44F2-A5BB-1EC1168A7525}"/>
    <dgm:cxn modelId="{B5729FCA-0DFF-4D18-9299-E3C3FABA612B}" type="presParOf" srcId="{D0F57CAA-42E3-BB4A-9200-D00754527E6E}" destId="{375E8400-F065-6841-86B0-364ADDDBE2CB}" srcOrd="0" destOrd="0" presId="urn:microsoft.com/office/officeart/2005/8/layout/orgChart1"/>
    <dgm:cxn modelId="{12E45CEF-672E-4140-9660-27E94C4C713A}" type="presParOf" srcId="{375E8400-F065-6841-86B0-364ADDDBE2CB}" destId="{F9D70426-72F4-6D40-8565-3B8EA5111643}" srcOrd="0" destOrd="0" presId="urn:microsoft.com/office/officeart/2005/8/layout/orgChart1"/>
    <dgm:cxn modelId="{D7F6B9BE-055C-4266-9ED9-956881E43EE4}" type="presParOf" srcId="{F9D70426-72F4-6D40-8565-3B8EA5111643}" destId="{099951B0-450C-7648-91D1-2D9CAD445030}" srcOrd="0" destOrd="0" presId="urn:microsoft.com/office/officeart/2005/8/layout/orgChart1"/>
    <dgm:cxn modelId="{03EBB85E-0F12-46BD-8CA4-C3FA646D0464}" type="presParOf" srcId="{F9D70426-72F4-6D40-8565-3B8EA5111643}" destId="{6D513C35-63A5-624B-A5A9-625B41834BC2}" srcOrd="1" destOrd="0" presId="urn:microsoft.com/office/officeart/2005/8/layout/orgChart1"/>
    <dgm:cxn modelId="{81F43536-1F1B-45B3-8D18-A0E6D3F44331}" type="presParOf" srcId="{375E8400-F065-6841-86B0-364ADDDBE2CB}" destId="{D0C48283-82A4-AD4E-9846-B318D5851489}" srcOrd="1" destOrd="0" presId="urn:microsoft.com/office/officeart/2005/8/layout/orgChart1"/>
    <dgm:cxn modelId="{30BA3262-151D-4972-82E6-431B70E199F8}" type="presParOf" srcId="{D0C48283-82A4-AD4E-9846-B318D5851489}" destId="{F8E619CB-84ED-4F43-9D34-D8A1EB575013}" srcOrd="0" destOrd="0" presId="urn:microsoft.com/office/officeart/2005/8/layout/orgChart1"/>
    <dgm:cxn modelId="{C611BA27-2B8B-4403-B774-933A0698FFD7}" type="presParOf" srcId="{D0C48283-82A4-AD4E-9846-B318D5851489}" destId="{D3CAA6AD-17D2-8C4F-915A-19A7C198606A}" srcOrd="1" destOrd="0" presId="urn:microsoft.com/office/officeart/2005/8/layout/orgChart1"/>
    <dgm:cxn modelId="{417212D7-239A-46DB-95BF-81EF83CF56D0}" type="presParOf" srcId="{D3CAA6AD-17D2-8C4F-915A-19A7C198606A}" destId="{8B534BF6-7B73-BA49-854F-79096226136B}" srcOrd="0" destOrd="0" presId="urn:microsoft.com/office/officeart/2005/8/layout/orgChart1"/>
    <dgm:cxn modelId="{3AC2699E-61A3-4FE3-AE9B-9489FA649D44}" type="presParOf" srcId="{8B534BF6-7B73-BA49-854F-79096226136B}" destId="{B05C8449-76D4-5642-88B3-7BBA41448491}" srcOrd="0" destOrd="0" presId="urn:microsoft.com/office/officeart/2005/8/layout/orgChart1"/>
    <dgm:cxn modelId="{10142D23-F5E4-4C45-9866-52DCF7281BC5}" type="presParOf" srcId="{8B534BF6-7B73-BA49-854F-79096226136B}" destId="{2B510303-113B-5947-9057-2BD46C2F0481}" srcOrd="1" destOrd="0" presId="urn:microsoft.com/office/officeart/2005/8/layout/orgChart1"/>
    <dgm:cxn modelId="{F31AA893-AB97-4BEC-BA43-673F1CDF7096}" type="presParOf" srcId="{D3CAA6AD-17D2-8C4F-915A-19A7C198606A}" destId="{CED28840-0F7D-F240-B24C-EF6016D84255}" srcOrd="1" destOrd="0" presId="urn:microsoft.com/office/officeart/2005/8/layout/orgChart1"/>
    <dgm:cxn modelId="{8FF20AA8-7E31-4E7A-9831-F6D66E81D403}" type="presParOf" srcId="{CED28840-0F7D-F240-B24C-EF6016D84255}" destId="{C511A33B-48E5-A941-BB75-F948364FE029}" srcOrd="0" destOrd="0" presId="urn:microsoft.com/office/officeart/2005/8/layout/orgChart1"/>
    <dgm:cxn modelId="{DD247285-54F8-4FEC-A77E-CEB1344E6F3D}" type="presParOf" srcId="{CED28840-0F7D-F240-B24C-EF6016D84255}" destId="{91662728-B122-EF4B-B0AA-29CADE5637B3}" srcOrd="1" destOrd="0" presId="urn:microsoft.com/office/officeart/2005/8/layout/orgChart1"/>
    <dgm:cxn modelId="{D08E3323-D352-4917-ADEF-9A03A9648F70}" type="presParOf" srcId="{91662728-B122-EF4B-B0AA-29CADE5637B3}" destId="{86C4F7AA-8804-5544-985A-CC721487B0AC}" srcOrd="0" destOrd="0" presId="urn:microsoft.com/office/officeart/2005/8/layout/orgChart1"/>
    <dgm:cxn modelId="{EEAAFF95-FC46-40A3-AC75-911D3E5EA3AB}" type="presParOf" srcId="{86C4F7AA-8804-5544-985A-CC721487B0AC}" destId="{7A1F66CC-E767-3C42-82DC-03E9261F0143}" srcOrd="0" destOrd="0" presId="urn:microsoft.com/office/officeart/2005/8/layout/orgChart1"/>
    <dgm:cxn modelId="{B6B5DF9C-2FBA-4922-B927-DBD9E89BD6EA}" type="presParOf" srcId="{86C4F7AA-8804-5544-985A-CC721487B0AC}" destId="{7E2FE250-AA93-BB48-A72A-61B6AF5CD136}" srcOrd="1" destOrd="0" presId="urn:microsoft.com/office/officeart/2005/8/layout/orgChart1"/>
    <dgm:cxn modelId="{AAB53B3C-3884-4DFE-8FDF-76A820DB9BCB}" type="presParOf" srcId="{91662728-B122-EF4B-B0AA-29CADE5637B3}" destId="{6777847F-31BB-0D4B-8816-D2FC70E266C3}" srcOrd="1" destOrd="0" presId="urn:microsoft.com/office/officeart/2005/8/layout/orgChart1"/>
    <dgm:cxn modelId="{E6C3293A-628C-4ACE-A300-3247032E733B}" type="presParOf" srcId="{91662728-B122-EF4B-B0AA-29CADE5637B3}" destId="{DA8DE1D4-12A8-3C4C-ACE0-0F6096FBA876}" srcOrd="2" destOrd="0" presId="urn:microsoft.com/office/officeart/2005/8/layout/orgChart1"/>
    <dgm:cxn modelId="{ABD5D446-96A7-48AC-A7E9-0E7898CCDC81}" type="presParOf" srcId="{CED28840-0F7D-F240-B24C-EF6016D84255}" destId="{8537B71F-EB42-4B7F-B417-DB3FE2AD380D}" srcOrd="2" destOrd="0" presId="urn:microsoft.com/office/officeart/2005/8/layout/orgChart1"/>
    <dgm:cxn modelId="{90245DF7-ED82-4E24-A920-801B2C617B3B}" type="presParOf" srcId="{CED28840-0F7D-F240-B24C-EF6016D84255}" destId="{8EA06988-4D54-4A01-9163-2664F5AFD13E}" srcOrd="3" destOrd="0" presId="urn:microsoft.com/office/officeart/2005/8/layout/orgChart1"/>
    <dgm:cxn modelId="{69CC8E34-DCDC-4536-91B1-F5A27D6D4137}" type="presParOf" srcId="{8EA06988-4D54-4A01-9163-2664F5AFD13E}" destId="{3F42BECA-2C91-483F-BB94-668579862AFB}" srcOrd="0" destOrd="0" presId="urn:microsoft.com/office/officeart/2005/8/layout/orgChart1"/>
    <dgm:cxn modelId="{9F0A1778-9C8B-4F53-831B-B3018033780B}" type="presParOf" srcId="{3F42BECA-2C91-483F-BB94-668579862AFB}" destId="{C7909C68-B09E-4ECB-9EDD-1AD4DDA5DDD3}" srcOrd="0" destOrd="0" presId="urn:microsoft.com/office/officeart/2005/8/layout/orgChart1"/>
    <dgm:cxn modelId="{5D72CA4F-48ED-4C03-926C-03041AAE04FC}" type="presParOf" srcId="{3F42BECA-2C91-483F-BB94-668579862AFB}" destId="{9CABED56-80C5-4442-AFFC-42BEF372D051}" srcOrd="1" destOrd="0" presId="urn:microsoft.com/office/officeart/2005/8/layout/orgChart1"/>
    <dgm:cxn modelId="{A5D917CF-4B20-4790-9EF1-93AEDA905D47}" type="presParOf" srcId="{8EA06988-4D54-4A01-9163-2664F5AFD13E}" destId="{FCD15A3A-1FD0-4972-99F7-97FA4DD544FC}" srcOrd="1" destOrd="0" presId="urn:microsoft.com/office/officeart/2005/8/layout/orgChart1"/>
    <dgm:cxn modelId="{38E0AEC4-F5A9-4D7E-8430-2E097280DEF1}" type="presParOf" srcId="{8EA06988-4D54-4A01-9163-2664F5AFD13E}" destId="{E25D760F-6B3F-4CCA-823A-E4816790BF01}" srcOrd="2" destOrd="0" presId="urn:microsoft.com/office/officeart/2005/8/layout/orgChart1"/>
    <dgm:cxn modelId="{E94A51BF-F74B-48E3-A80B-12B7EA685A1D}" type="presParOf" srcId="{CED28840-0F7D-F240-B24C-EF6016D84255}" destId="{86BE26A3-F4AD-4DB6-985E-0C9AFFA32BE5}" srcOrd="4" destOrd="0" presId="urn:microsoft.com/office/officeart/2005/8/layout/orgChart1"/>
    <dgm:cxn modelId="{CB9B779D-BC88-44B8-9492-BA75042DD0FB}" type="presParOf" srcId="{CED28840-0F7D-F240-B24C-EF6016D84255}" destId="{74FE9963-F893-45A0-B9BD-69BBC938D910}" srcOrd="5" destOrd="0" presId="urn:microsoft.com/office/officeart/2005/8/layout/orgChart1"/>
    <dgm:cxn modelId="{0A23FE6B-6676-4E87-9EC0-CD0C35DE1756}" type="presParOf" srcId="{74FE9963-F893-45A0-B9BD-69BBC938D910}" destId="{AA2483F4-C251-4E2C-BCBB-F0038A1EA3D4}" srcOrd="0" destOrd="0" presId="urn:microsoft.com/office/officeart/2005/8/layout/orgChart1"/>
    <dgm:cxn modelId="{3930A16D-8D01-44A7-9CCD-3D0AE658CDB1}" type="presParOf" srcId="{AA2483F4-C251-4E2C-BCBB-F0038A1EA3D4}" destId="{DA217619-8B7C-45EB-8BB2-95935251B63A}" srcOrd="0" destOrd="0" presId="urn:microsoft.com/office/officeart/2005/8/layout/orgChart1"/>
    <dgm:cxn modelId="{AFC2D2B0-6B94-4C8C-872E-8B290960BC6C}" type="presParOf" srcId="{AA2483F4-C251-4E2C-BCBB-F0038A1EA3D4}" destId="{CC97CCFE-96AE-4963-ABF4-34CDE04ABA69}" srcOrd="1" destOrd="0" presId="urn:microsoft.com/office/officeart/2005/8/layout/orgChart1"/>
    <dgm:cxn modelId="{1B6026CF-DFE4-4336-B508-39291ECDA2C9}" type="presParOf" srcId="{74FE9963-F893-45A0-B9BD-69BBC938D910}" destId="{E7926940-B46C-4469-A410-67A64DEA2AF4}" srcOrd="1" destOrd="0" presId="urn:microsoft.com/office/officeart/2005/8/layout/orgChart1"/>
    <dgm:cxn modelId="{E1021AD4-D03F-4D90-A213-67445F27DAAF}" type="presParOf" srcId="{74FE9963-F893-45A0-B9BD-69BBC938D910}" destId="{3CBCC1BC-FB47-42F7-940E-7A5EB9F6955B}" srcOrd="2" destOrd="0" presId="urn:microsoft.com/office/officeart/2005/8/layout/orgChart1"/>
    <dgm:cxn modelId="{6F49D8D4-68B9-4B59-AD5B-49530DDC034C}" type="presParOf" srcId="{D3CAA6AD-17D2-8C4F-915A-19A7C198606A}" destId="{0D6C68DB-AED5-6C42-AC42-73F864B73FE6}" srcOrd="2" destOrd="0" presId="urn:microsoft.com/office/officeart/2005/8/layout/orgChart1"/>
    <dgm:cxn modelId="{840199EF-2095-468B-B50C-B0D7C76F3C01}" type="presParOf" srcId="{D0C48283-82A4-AD4E-9846-B318D5851489}" destId="{45FEE2B0-CFD1-DF4B-BBE8-9D3284019819}" srcOrd="2" destOrd="0" presId="urn:microsoft.com/office/officeart/2005/8/layout/orgChart1"/>
    <dgm:cxn modelId="{109C5140-9D46-44A5-A90B-6C1314D16729}" type="presParOf" srcId="{D0C48283-82A4-AD4E-9846-B318D5851489}" destId="{279918D6-62AB-1B45-8308-BB0792DDE14B}" srcOrd="3" destOrd="0" presId="urn:microsoft.com/office/officeart/2005/8/layout/orgChart1"/>
    <dgm:cxn modelId="{7C44AF37-1255-4957-83ED-A8ADBE577F9F}" type="presParOf" srcId="{279918D6-62AB-1B45-8308-BB0792DDE14B}" destId="{EAE5875E-DF0E-E74C-9A63-7C7A39EEE290}" srcOrd="0" destOrd="0" presId="urn:microsoft.com/office/officeart/2005/8/layout/orgChart1"/>
    <dgm:cxn modelId="{B2716630-4FD7-42F2-BF08-905E3AA7A9BD}" type="presParOf" srcId="{EAE5875E-DF0E-E74C-9A63-7C7A39EEE290}" destId="{017B8E52-A718-A841-8D26-6708BB0C01E9}" srcOrd="0" destOrd="0" presId="urn:microsoft.com/office/officeart/2005/8/layout/orgChart1"/>
    <dgm:cxn modelId="{0BC57785-FC00-48F8-A7B2-CC58231B797D}" type="presParOf" srcId="{EAE5875E-DF0E-E74C-9A63-7C7A39EEE290}" destId="{C2DAD131-8F01-904D-8E36-32F6F9196C89}" srcOrd="1" destOrd="0" presId="urn:microsoft.com/office/officeart/2005/8/layout/orgChart1"/>
    <dgm:cxn modelId="{8A7970A6-2FE3-4612-B919-A6605518326F}" type="presParOf" srcId="{279918D6-62AB-1B45-8308-BB0792DDE14B}" destId="{B219F340-940A-AC43-A530-54AA0EE44212}" srcOrd="1" destOrd="0" presId="urn:microsoft.com/office/officeart/2005/8/layout/orgChart1"/>
    <dgm:cxn modelId="{5EC8EF4D-3F96-4627-98AB-25D0CAC184EB}" type="presParOf" srcId="{B219F340-940A-AC43-A530-54AA0EE44212}" destId="{EFA2B6AD-F7DA-A445-B6F3-15A093842F69}" srcOrd="0" destOrd="0" presId="urn:microsoft.com/office/officeart/2005/8/layout/orgChart1"/>
    <dgm:cxn modelId="{35F0C1D2-A1AC-49F6-A311-691FE5CDD2B2}" type="presParOf" srcId="{B219F340-940A-AC43-A530-54AA0EE44212}" destId="{696CDAFB-E202-4545-8B64-5BC7002903D5}" srcOrd="1" destOrd="0" presId="urn:microsoft.com/office/officeart/2005/8/layout/orgChart1"/>
    <dgm:cxn modelId="{5216769E-2F76-4953-B503-402ECC1E7064}" type="presParOf" srcId="{696CDAFB-E202-4545-8B64-5BC7002903D5}" destId="{3FD6A0AB-BC38-A149-8A27-ED4DF452E571}" srcOrd="0" destOrd="0" presId="urn:microsoft.com/office/officeart/2005/8/layout/orgChart1"/>
    <dgm:cxn modelId="{B8ED1AA4-76E7-492A-88C0-E9D39FD0D7EC}" type="presParOf" srcId="{3FD6A0AB-BC38-A149-8A27-ED4DF452E571}" destId="{526286A0-3D5A-C64A-A8E2-8F484FC11962}" srcOrd="0" destOrd="0" presId="urn:microsoft.com/office/officeart/2005/8/layout/orgChart1"/>
    <dgm:cxn modelId="{71390881-D9A3-4F0D-8778-90AEB539AA04}" type="presParOf" srcId="{3FD6A0AB-BC38-A149-8A27-ED4DF452E571}" destId="{062C38B9-3C12-1A4C-91F8-96373E180B65}" srcOrd="1" destOrd="0" presId="urn:microsoft.com/office/officeart/2005/8/layout/orgChart1"/>
    <dgm:cxn modelId="{B69C4AAC-2DAD-41E7-85B3-F6F2E98BE93C}" type="presParOf" srcId="{696CDAFB-E202-4545-8B64-5BC7002903D5}" destId="{CE161433-8464-8E41-91F5-065EBA26857F}" srcOrd="1" destOrd="0" presId="urn:microsoft.com/office/officeart/2005/8/layout/orgChart1"/>
    <dgm:cxn modelId="{5272608F-3845-49B5-97C4-771CB9DD8ADD}" type="presParOf" srcId="{696CDAFB-E202-4545-8B64-5BC7002903D5}" destId="{49E7DA73-04B5-834E-8145-7AE27D61FBB5}" srcOrd="2" destOrd="0" presId="urn:microsoft.com/office/officeart/2005/8/layout/orgChart1"/>
    <dgm:cxn modelId="{95120DE1-403E-44CC-AD5D-B470FF4E0FC9}" type="presParOf" srcId="{B219F340-940A-AC43-A530-54AA0EE44212}" destId="{CFE0A0EB-17E9-40C2-8B69-E7D3225D1DD2}" srcOrd="2" destOrd="0" presId="urn:microsoft.com/office/officeart/2005/8/layout/orgChart1"/>
    <dgm:cxn modelId="{61013B44-5987-4E37-9BAC-4B698B7DE604}" type="presParOf" srcId="{B219F340-940A-AC43-A530-54AA0EE44212}" destId="{4B352E45-2915-49D5-A1FE-E2E7D15A4B4D}" srcOrd="3" destOrd="0" presId="urn:microsoft.com/office/officeart/2005/8/layout/orgChart1"/>
    <dgm:cxn modelId="{009E1E3B-DF70-4C06-9534-317B347A2FE3}" type="presParOf" srcId="{4B352E45-2915-49D5-A1FE-E2E7D15A4B4D}" destId="{7F2DF792-9D25-4177-973A-6E339B9AF1C4}" srcOrd="0" destOrd="0" presId="urn:microsoft.com/office/officeart/2005/8/layout/orgChart1"/>
    <dgm:cxn modelId="{A0E01310-F806-4817-A0AE-3964528EDA64}" type="presParOf" srcId="{7F2DF792-9D25-4177-973A-6E339B9AF1C4}" destId="{26E82AD2-96ED-4990-A53C-A0D674885C50}" srcOrd="0" destOrd="0" presId="urn:microsoft.com/office/officeart/2005/8/layout/orgChart1"/>
    <dgm:cxn modelId="{C5CD6E17-4634-4605-9554-10EE4977E60B}" type="presParOf" srcId="{7F2DF792-9D25-4177-973A-6E339B9AF1C4}" destId="{87F93F41-50AF-4214-B1C3-A1D243D54DF4}" srcOrd="1" destOrd="0" presId="urn:microsoft.com/office/officeart/2005/8/layout/orgChart1"/>
    <dgm:cxn modelId="{6A180DBB-F3D7-4A7A-9E21-314A87C04B31}" type="presParOf" srcId="{4B352E45-2915-49D5-A1FE-E2E7D15A4B4D}" destId="{98C120A7-4803-4FB3-A871-7A33BBC19AF9}" srcOrd="1" destOrd="0" presId="urn:microsoft.com/office/officeart/2005/8/layout/orgChart1"/>
    <dgm:cxn modelId="{4A16FC01-06D1-4B4D-90E8-F18C6873FE1B}" type="presParOf" srcId="{4B352E45-2915-49D5-A1FE-E2E7D15A4B4D}" destId="{B479F558-871F-47C2-9075-1DF666D7EB2E}" srcOrd="2" destOrd="0" presId="urn:microsoft.com/office/officeart/2005/8/layout/orgChart1"/>
    <dgm:cxn modelId="{76DAF661-F37F-43E2-AB8C-2657AE95B02B}" type="presParOf" srcId="{B219F340-940A-AC43-A530-54AA0EE44212}" destId="{E950A78A-1D92-40D4-8772-92750828215B}" srcOrd="4" destOrd="0" presId="urn:microsoft.com/office/officeart/2005/8/layout/orgChart1"/>
    <dgm:cxn modelId="{8E4EBAB5-5F68-4F5A-90C7-6673AED5BC2E}" type="presParOf" srcId="{B219F340-940A-AC43-A530-54AA0EE44212}" destId="{C1254B78-EB82-4F24-ACCE-45A675FF4414}" srcOrd="5" destOrd="0" presId="urn:microsoft.com/office/officeart/2005/8/layout/orgChart1"/>
    <dgm:cxn modelId="{4D358099-7DCA-473D-8945-58903E185214}" type="presParOf" srcId="{C1254B78-EB82-4F24-ACCE-45A675FF4414}" destId="{DE759604-6E76-4D81-8811-EE9546F0FDA6}" srcOrd="0" destOrd="0" presId="urn:microsoft.com/office/officeart/2005/8/layout/orgChart1"/>
    <dgm:cxn modelId="{3F0096E5-AA9B-4220-95C0-C560A972651D}" type="presParOf" srcId="{DE759604-6E76-4D81-8811-EE9546F0FDA6}" destId="{A7291C16-45B6-431B-912F-3BA91D991671}" srcOrd="0" destOrd="0" presId="urn:microsoft.com/office/officeart/2005/8/layout/orgChart1"/>
    <dgm:cxn modelId="{9DE90719-41CC-4C33-8207-E5FA94ACC193}" type="presParOf" srcId="{DE759604-6E76-4D81-8811-EE9546F0FDA6}" destId="{8C1A7B1F-33C9-4C2A-A5F3-BEA2E0AD2DAF}" srcOrd="1" destOrd="0" presId="urn:microsoft.com/office/officeart/2005/8/layout/orgChart1"/>
    <dgm:cxn modelId="{2D7D078E-2B15-434B-94D0-5BC95E430812}" type="presParOf" srcId="{C1254B78-EB82-4F24-ACCE-45A675FF4414}" destId="{EE7B95A2-604B-402E-A453-14F695095860}" srcOrd="1" destOrd="0" presId="urn:microsoft.com/office/officeart/2005/8/layout/orgChart1"/>
    <dgm:cxn modelId="{BADB5F9F-249C-43F6-8D03-A8497286E754}" type="presParOf" srcId="{C1254B78-EB82-4F24-ACCE-45A675FF4414}" destId="{C25F1849-9034-46FF-AA0F-77D642E3E296}" srcOrd="2" destOrd="0" presId="urn:microsoft.com/office/officeart/2005/8/layout/orgChart1"/>
    <dgm:cxn modelId="{D6E49B79-AB8C-450F-9972-061FE35D8AEC}" type="presParOf" srcId="{279918D6-62AB-1B45-8308-BB0792DDE14B}" destId="{8F78951B-45F5-8845-B143-E2C19332FDE0}" srcOrd="2" destOrd="0" presId="urn:microsoft.com/office/officeart/2005/8/layout/orgChart1"/>
    <dgm:cxn modelId="{2EC138DD-B489-4D63-8DC7-33B33D9D1407}" type="presParOf" srcId="{D0C48283-82A4-AD4E-9846-B318D5851489}" destId="{6B6522C2-A14E-2746-A6EF-6BA341BCAAD9}" srcOrd="4" destOrd="0" presId="urn:microsoft.com/office/officeart/2005/8/layout/orgChart1"/>
    <dgm:cxn modelId="{4763E580-6DD2-4C5C-8BAE-9C557F6DF2E5}" type="presParOf" srcId="{D0C48283-82A4-AD4E-9846-B318D5851489}" destId="{9FEE8274-2899-6A42-8815-C4B898151165}" srcOrd="5" destOrd="0" presId="urn:microsoft.com/office/officeart/2005/8/layout/orgChart1"/>
    <dgm:cxn modelId="{C1205436-BBFF-4B0B-9BE1-8EA4259B0EAC}" type="presParOf" srcId="{9FEE8274-2899-6A42-8815-C4B898151165}" destId="{713C23E6-28F6-3D4F-8A37-E821C29FC4C1}" srcOrd="0" destOrd="0" presId="urn:microsoft.com/office/officeart/2005/8/layout/orgChart1"/>
    <dgm:cxn modelId="{E01D8130-3F24-46AA-85BF-C3E6ECB02679}" type="presParOf" srcId="{713C23E6-28F6-3D4F-8A37-E821C29FC4C1}" destId="{DEF69E1A-CAAB-084A-9E60-43EACACFCABC}" srcOrd="0" destOrd="0" presId="urn:microsoft.com/office/officeart/2005/8/layout/orgChart1"/>
    <dgm:cxn modelId="{5E4EB5B3-768B-4005-A2E5-BDE052402D71}" type="presParOf" srcId="{713C23E6-28F6-3D4F-8A37-E821C29FC4C1}" destId="{FCF5E736-FB69-BF44-9F3A-FC68F450BDAE}" srcOrd="1" destOrd="0" presId="urn:microsoft.com/office/officeart/2005/8/layout/orgChart1"/>
    <dgm:cxn modelId="{F3ED9DC1-02BB-4358-A228-39588222B54C}" type="presParOf" srcId="{9FEE8274-2899-6A42-8815-C4B898151165}" destId="{68BB92F9-F740-784E-9081-6E332744B536}" srcOrd="1" destOrd="0" presId="urn:microsoft.com/office/officeart/2005/8/layout/orgChart1"/>
    <dgm:cxn modelId="{630638C3-6D85-44C2-B26C-19B138DD8882}" type="presParOf" srcId="{68BB92F9-F740-784E-9081-6E332744B536}" destId="{BDE31366-DA00-B348-8D13-0D1F4F8F0D11}" srcOrd="0" destOrd="0" presId="urn:microsoft.com/office/officeart/2005/8/layout/orgChart1"/>
    <dgm:cxn modelId="{D0DF695E-19D6-4D22-BA32-8A973ECCEB0D}" type="presParOf" srcId="{68BB92F9-F740-784E-9081-6E332744B536}" destId="{B21351EE-5CBC-FE4D-BFFC-6DC2B7F007ED}" srcOrd="1" destOrd="0" presId="urn:microsoft.com/office/officeart/2005/8/layout/orgChart1"/>
    <dgm:cxn modelId="{C7361141-EEF7-400E-91EF-2E3A15CE24F9}" type="presParOf" srcId="{B21351EE-5CBC-FE4D-BFFC-6DC2B7F007ED}" destId="{60DF0E73-FB1C-E148-A31B-842BCFCE50DC}" srcOrd="0" destOrd="0" presId="urn:microsoft.com/office/officeart/2005/8/layout/orgChart1"/>
    <dgm:cxn modelId="{DDA48C36-A612-4DAF-ACF4-562374B0FB6C}" type="presParOf" srcId="{60DF0E73-FB1C-E148-A31B-842BCFCE50DC}" destId="{473A28FB-88FC-804D-9A3A-9B8FD01082A0}" srcOrd="0" destOrd="0" presId="urn:microsoft.com/office/officeart/2005/8/layout/orgChart1"/>
    <dgm:cxn modelId="{1B1D336B-A952-418F-8205-56E615137A9B}" type="presParOf" srcId="{60DF0E73-FB1C-E148-A31B-842BCFCE50DC}" destId="{429AEB15-F680-A64B-9B33-98C5CBB1368C}" srcOrd="1" destOrd="0" presId="urn:microsoft.com/office/officeart/2005/8/layout/orgChart1"/>
    <dgm:cxn modelId="{D28F975A-BBEC-4A58-A067-A4A6591CDEAD}" type="presParOf" srcId="{B21351EE-5CBC-FE4D-BFFC-6DC2B7F007ED}" destId="{F51DA910-1373-A845-B996-C6C2E3319918}" srcOrd="1" destOrd="0" presId="urn:microsoft.com/office/officeart/2005/8/layout/orgChart1"/>
    <dgm:cxn modelId="{1827CD31-0D09-4E38-849F-A180F7CECA5F}" type="presParOf" srcId="{B21351EE-5CBC-FE4D-BFFC-6DC2B7F007ED}" destId="{F9289492-74E2-CF42-8BD2-0F1483BC99D9}" srcOrd="2" destOrd="0" presId="urn:microsoft.com/office/officeart/2005/8/layout/orgChart1"/>
    <dgm:cxn modelId="{CF10A36D-EE0A-442C-A208-2F53ADF474D0}" type="presParOf" srcId="{68BB92F9-F740-784E-9081-6E332744B536}" destId="{B98CD2F9-4BC4-4EE0-9525-45968D7C4FA0}" srcOrd="2" destOrd="0" presId="urn:microsoft.com/office/officeart/2005/8/layout/orgChart1"/>
    <dgm:cxn modelId="{80DA4E57-D4F2-4255-8BEA-11980BE631ED}" type="presParOf" srcId="{68BB92F9-F740-784E-9081-6E332744B536}" destId="{21EE5AED-F26F-420E-86B3-2E97FF592527}" srcOrd="3" destOrd="0" presId="urn:microsoft.com/office/officeart/2005/8/layout/orgChart1"/>
    <dgm:cxn modelId="{990FAE96-4F40-472C-A92C-2345D66B961F}" type="presParOf" srcId="{21EE5AED-F26F-420E-86B3-2E97FF592527}" destId="{67530D6A-DCDC-418F-8398-D152BBA61113}" srcOrd="0" destOrd="0" presId="urn:microsoft.com/office/officeart/2005/8/layout/orgChart1"/>
    <dgm:cxn modelId="{C40450F4-BF1B-4689-A353-EB4DE341ACBE}" type="presParOf" srcId="{67530D6A-DCDC-418F-8398-D152BBA61113}" destId="{36ECACD5-9D35-47CB-A9DE-1001E66E4366}" srcOrd="0" destOrd="0" presId="urn:microsoft.com/office/officeart/2005/8/layout/orgChart1"/>
    <dgm:cxn modelId="{EDB4E329-E085-4469-A230-396459050908}" type="presParOf" srcId="{67530D6A-DCDC-418F-8398-D152BBA61113}" destId="{315ED89A-0E56-4B22-8CCE-C2A0D73FBF90}" srcOrd="1" destOrd="0" presId="urn:microsoft.com/office/officeart/2005/8/layout/orgChart1"/>
    <dgm:cxn modelId="{6E7E7364-B952-4510-8B5B-A04A1E666301}" type="presParOf" srcId="{21EE5AED-F26F-420E-86B3-2E97FF592527}" destId="{015519F7-2C6F-4907-AD64-E9E0844F62B4}" srcOrd="1" destOrd="0" presId="urn:microsoft.com/office/officeart/2005/8/layout/orgChart1"/>
    <dgm:cxn modelId="{B5A8540E-DF4F-4CE2-9F84-F0638157821B}" type="presParOf" srcId="{21EE5AED-F26F-420E-86B3-2E97FF592527}" destId="{3FC82AEB-3D56-4300-8088-C34BA6F53F92}" srcOrd="2" destOrd="0" presId="urn:microsoft.com/office/officeart/2005/8/layout/orgChart1"/>
    <dgm:cxn modelId="{A0AA17A5-7D46-4B6D-B0E9-9468F255A56C}" type="presParOf" srcId="{68BB92F9-F740-784E-9081-6E332744B536}" destId="{072FD227-0064-4E27-A628-6BDAEA5FBD60}" srcOrd="4" destOrd="0" presId="urn:microsoft.com/office/officeart/2005/8/layout/orgChart1"/>
    <dgm:cxn modelId="{D8FFE0A7-FBA6-4141-A9CB-1E9142E47D99}" type="presParOf" srcId="{68BB92F9-F740-784E-9081-6E332744B536}" destId="{98CE31B9-9A04-4229-B8BF-F91D34D4E159}" srcOrd="5" destOrd="0" presId="urn:microsoft.com/office/officeart/2005/8/layout/orgChart1"/>
    <dgm:cxn modelId="{ED68594E-EC93-4DBE-901D-B569A9767D5C}" type="presParOf" srcId="{98CE31B9-9A04-4229-B8BF-F91D34D4E159}" destId="{8534C001-6C1F-4346-82CB-D2DF40D5399D}" srcOrd="0" destOrd="0" presId="urn:microsoft.com/office/officeart/2005/8/layout/orgChart1"/>
    <dgm:cxn modelId="{F79521DF-A66D-458F-8D17-070776D7E33D}" type="presParOf" srcId="{8534C001-6C1F-4346-82CB-D2DF40D5399D}" destId="{1D0EEDE6-8AB1-4297-9930-83DEC5CC7B72}" srcOrd="0" destOrd="0" presId="urn:microsoft.com/office/officeart/2005/8/layout/orgChart1"/>
    <dgm:cxn modelId="{D6801A1C-37E2-421A-82BA-E786719CB6F1}" type="presParOf" srcId="{8534C001-6C1F-4346-82CB-D2DF40D5399D}" destId="{77161252-AFD6-4689-AFDD-7935AA687C56}" srcOrd="1" destOrd="0" presId="urn:microsoft.com/office/officeart/2005/8/layout/orgChart1"/>
    <dgm:cxn modelId="{46F2AE7C-C186-4C1D-8BC7-BA0416571D86}" type="presParOf" srcId="{98CE31B9-9A04-4229-B8BF-F91D34D4E159}" destId="{DDEA7E80-8488-4AFD-ADBA-B7341EE8147E}" srcOrd="1" destOrd="0" presId="urn:microsoft.com/office/officeart/2005/8/layout/orgChart1"/>
    <dgm:cxn modelId="{884DD3D0-6FA6-4603-9E37-846F64FB621C}" type="presParOf" srcId="{98CE31B9-9A04-4229-B8BF-F91D34D4E159}" destId="{5621B638-D9D3-4D20-985E-DFE1CAD216FC}" srcOrd="2" destOrd="0" presId="urn:microsoft.com/office/officeart/2005/8/layout/orgChart1"/>
    <dgm:cxn modelId="{DC7E6D6F-2D9D-409F-8B07-BB96D7F16ABE}" type="presParOf" srcId="{9FEE8274-2899-6A42-8815-C4B898151165}" destId="{08849785-E20B-CC48-A732-E4C4C0E27A4B}" srcOrd="2" destOrd="0" presId="urn:microsoft.com/office/officeart/2005/8/layout/orgChart1"/>
    <dgm:cxn modelId="{F8654BBA-0A69-48A1-BFD9-E8B9A7439A84}" type="presParOf" srcId="{375E8400-F065-6841-86B0-364ADDDBE2CB}" destId="{AE72BA7D-E2E3-6B46-9F87-D7B246575E76}" srcOrd="2" destOrd="0" presId="urn:microsoft.com/office/officeart/2005/8/layout/orgChart1"/>
    <dgm:cxn modelId="{742377E1-71F9-47F7-AB11-D0797032C386}" type="presParOf" srcId="{AE72BA7D-E2E3-6B46-9F87-D7B246575E76}" destId="{60159387-BC03-3A41-8D73-489E8B976E57}" srcOrd="0" destOrd="0" presId="urn:microsoft.com/office/officeart/2005/8/layout/orgChart1"/>
    <dgm:cxn modelId="{616EC851-2C9D-45CA-A8FE-DA4C9F6E16AF}" type="presParOf" srcId="{AE72BA7D-E2E3-6B46-9F87-D7B246575E76}" destId="{2147329A-A2A4-8E46-96F8-B6229854E2F6}" srcOrd="1" destOrd="0" presId="urn:microsoft.com/office/officeart/2005/8/layout/orgChart1"/>
    <dgm:cxn modelId="{AB8A0240-39CF-45C7-A757-97420AA46E06}" type="presParOf" srcId="{2147329A-A2A4-8E46-96F8-B6229854E2F6}" destId="{09806DDC-E8E7-F641-BE21-BA9BFF90435B}" srcOrd="0" destOrd="0" presId="urn:microsoft.com/office/officeart/2005/8/layout/orgChart1"/>
    <dgm:cxn modelId="{E998E8CC-6E87-4BC9-A303-5AB1FE4C6B1D}" type="presParOf" srcId="{09806DDC-E8E7-F641-BE21-BA9BFF90435B}" destId="{3FFBF6A6-89AD-9F48-9FFB-95BCD31CC584}" srcOrd="0" destOrd="0" presId="urn:microsoft.com/office/officeart/2005/8/layout/orgChart1"/>
    <dgm:cxn modelId="{458CA5FD-6317-4191-9916-28EA9A4043E7}" type="presParOf" srcId="{09806DDC-E8E7-F641-BE21-BA9BFF90435B}" destId="{E569B45D-8D57-0841-8161-182160249047}" srcOrd="1" destOrd="0" presId="urn:microsoft.com/office/officeart/2005/8/layout/orgChart1"/>
    <dgm:cxn modelId="{F332A2D4-BFCA-440A-9047-CB5CD61DBCE4}" type="presParOf" srcId="{2147329A-A2A4-8E46-96F8-B6229854E2F6}" destId="{90A45B95-8342-AD41-A8AB-6A29B8526AAE}" srcOrd="1" destOrd="0" presId="urn:microsoft.com/office/officeart/2005/8/layout/orgChart1"/>
    <dgm:cxn modelId="{89F7D904-FB6F-43B4-A894-D152EC5531B2}" type="presParOf" srcId="{2147329A-A2A4-8E46-96F8-B6229854E2F6}" destId="{760D3E8C-4D1F-B44D-A50E-037807DA8825}" srcOrd="2" destOrd="0" presId="urn:microsoft.com/office/officeart/2005/8/layout/orgChart1"/>
    <dgm:cxn modelId="{168D4F3A-A614-4CF5-9F66-0B2502435605}" type="presParOf" srcId="{AE72BA7D-E2E3-6B46-9F87-D7B246575E76}" destId="{806C0648-2FD5-C04C-B6B4-84E4278AFCB4}" srcOrd="2" destOrd="0" presId="urn:microsoft.com/office/officeart/2005/8/layout/orgChart1"/>
    <dgm:cxn modelId="{E4E2D15F-7C72-4FDA-8899-6E23FD7F7D27}" type="presParOf" srcId="{AE72BA7D-E2E3-6B46-9F87-D7B246575E76}" destId="{867D78A6-58E1-0F46-9927-BEAD32A479AB}" srcOrd="3" destOrd="0" presId="urn:microsoft.com/office/officeart/2005/8/layout/orgChart1"/>
    <dgm:cxn modelId="{39AB57A7-E613-4D74-A927-38CF83950864}" type="presParOf" srcId="{867D78A6-58E1-0F46-9927-BEAD32A479AB}" destId="{1250A8E0-D688-3149-8E79-F426A7F2C871}" srcOrd="0" destOrd="0" presId="urn:microsoft.com/office/officeart/2005/8/layout/orgChart1"/>
    <dgm:cxn modelId="{0E8A06EE-EE1F-4F7F-8D55-052444118199}" type="presParOf" srcId="{1250A8E0-D688-3149-8E79-F426A7F2C871}" destId="{901A9638-6169-F045-A379-1EFD00BAC2E1}" srcOrd="0" destOrd="0" presId="urn:microsoft.com/office/officeart/2005/8/layout/orgChart1"/>
    <dgm:cxn modelId="{83EBB995-CB76-45E9-8B75-9C8C05A3FC2D}" type="presParOf" srcId="{1250A8E0-D688-3149-8E79-F426A7F2C871}" destId="{5F68C6C1-522A-234B-8A8C-730C17E2D5BC}" srcOrd="1" destOrd="0" presId="urn:microsoft.com/office/officeart/2005/8/layout/orgChart1"/>
    <dgm:cxn modelId="{9AABBFDD-DAEF-45C6-8A53-57463C3D34A2}" type="presParOf" srcId="{867D78A6-58E1-0F46-9927-BEAD32A479AB}" destId="{83652F00-9827-7049-9AE3-AEE2103F5A31}" srcOrd="1" destOrd="0" presId="urn:microsoft.com/office/officeart/2005/8/layout/orgChart1"/>
    <dgm:cxn modelId="{C1B10500-C6E0-49C7-9960-F3293ADF2DA7}" type="presParOf" srcId="{867D78A6-58E1-0F46-9927-BEAD32A479AB}" destId="{C389308F-B918-E348-A994-29C2BE4F098E}" srcOrd="2" destOrd="0" presId="urn:microsoft.com/office/officeart/2005/8/layout/orgChart1"/>
    <dgm:cxn modelId="{0F304185-95DC-4A2B-B829-FC4DFEF91940}" type="presParOf" srcId="{AE72BA7D-E2E3-6B46-9F87-D7B246575E76}" destId="{58B88A86-5100-9742-AD97-4F343B928ACD}" srcOrd="4" destOrd="0" presId="urn:microsoft.com/office/officeart/2005/8/layout/orgChart1"/>
    <dgm:cxn modelId="{7FFBCDDD-486D-461F-A432-049310046451}" type="presParOf" srcId="{AE72BA7D-E2E3-6B46-9F87-D7B246575E76}" destId="{C2F21B0B-21DE-E44B-92A7-FFFF8F2FDB3E}" srcOrd="5" destOrd="0" presId="urn:microsoft.com/office/officeart/2005/8/layout/orgChart1"/>
    <dgm:cxn modelId="{B8E244C0-9ED1-41FE-9CDF-0F896113197D}" type="presParOf" srcId="{C2F21B0B-21DE-E44B-92A7-FFFF8F2FDB3E}" destId="{2E5ED43D-6A50-8E4F-9B14-CB48312BB8A0}" srcOrd="0" destOrd="0" presId="urn:microsoft.com/office/officeart/2005/8/layout/orgChart1"/>
    <dgm:cxn modelId="{2AEEC486-CA1D-46F6-B949-104933AAC5CD}" type="presParOf" srcId="{2E5ED43D-6A50-8E4F-9B14-CB48312BB8A0}" destId="{69CD0E03-2C63-0B4A-A153-AF0FAB283A0A}" srcOrd="0" destOrd="0" presId="urn:microsoft.com/office/officeart/2005/8/layout/orgChart1"/>
    <dgm:cxn modelId="{F02F9F9B-2375-4507-AD0D-78F2F11F8300}" type="presParOf" srcId="{2E5ED43D-6A50-8E4F-9B14-CB48312BB8A0}" destId="{A059DD46-181E-4C41-9361-F90A54A56F67}" srcOrd="1" destOrd="0" presId="urn:microsoft.com/office/officeart/2005/8/layout/orgChart1"/>
    <dgm:cxn modelId="{87BE9C5A-CAC2-407F-8B56-1B3E6BF3B4FB}" type="presParOf" srcId="{C2F21B0B-21DE-E44B-92A7-FFFF8F2FDB3E}" destId="{8F90CC94-C046-834C-A475-8E81BA8A0BBB}" srcOrd="1" destOrd="0" presId="urn:microsoft.com/office/officeart/2005/8/layout/orgChart1"/>
    <dgm:cxn modelId="{196D508C-691A-4124-B6DD-A05E73D2EF90}" type="presParOf" srcId="{C2F21B0B-21DE-E44B-92A7-FFFF8F2FDB3E}" destId="{A2563AFD-6D7B-A840-9A2A-26186F37994F}" srcOrd="2" destOrd="0" presId="urn:microsoft.com/office/officeart/2005/8/layout/orgChart1"/>
    <dgm:cxn modelId="{95E42046-FA47-49F8-AACC-BCA51CD1D4F7}" type="presParOf" srcId="{AE72BA7D-E2E3-6B46-9F87-D7B246575E76}" destId="{919FCBAF-F5AA-0146-BCF7-3F837E2A3E15}" srcOrd="6" destOrd="0" presId="urn:microsoft.com/office/officeart/2005/8/layout/orgChart1"/>
    <dgm:cxn modelId="{48E07B81-F48E-4D48-9B1F-7B2882671F71}" type="presParOf" srcId="{AE72BA7D-E2E3-6B46-9F87-D7B246575E76}" destId="{A60578FC-89C5-1547-8422-41EDCB8E9E1F}" srcOrd="7" destOrd="0" presId="urn:microsoft.com/office/officeart/2005/8/layout/orgChart1"/>
    <dgm:cxn modelId="{24781A16-B6B3-4B76-A11B-8CD35058CB07}" type="presParOf" srcId="{A60578FC-89C5-1547-8422-41EDCB8E9E1F}" destId="{C26B29A6-29AF-6746-8A79-E0CED86675E2}" srcOrd="0" destOrd="0" presId="urn:microsoft.com/office/officeart/2005/8/layout/orgChart1"/>
    <dgm:cxn modelId="{2CDFF43D-C88E-44F8-80DD-F1516C1068AC}" type="presParOf" srcId="{C26B29A6-29AF-6746-8A79-E0CED86675E2}" destId="{4BE8A630-A19E-974C-8801-3DFA312479C1}" srcOrd="0" destOrd="0" presId="urn:microsoft.com/office/officeart/2005/8/layout/orgChart1"/>
    <dgm:cxn modelId="{71DF6998-AAA4-4F42-80C8-F1B3EA0FEA46}" type="presParOf" srcId="{C26B29A6-29AF-6746-8A79-E0CED86675E2}" destId="{56158A62-3A6A-4543-8C1A-D54BF39DFD88}" srcOrd="1" destOrd="0" presId="urn:microsoft.com/office/officeart/2005/8/layout/orgChart1"/>
    <dgm:cxn modelId="{E1A92038-9579-40A3-B922-253499D3E3FD}" type="presParOf" srcId="{A60578FC-89C5-1547-8422-41EDCB8E9E1F}" destId="{C95D6BF2-EDBD-F74F-BB88-959DF038C136}" srcOrd="1" destOrd="0" presId="urn:microsoft.com/office/officeart/2005/8/layout/orgChart1"/>
    <dgm:cxn modelId="{10EC709D-A506-43DF-8251-954A75B3638C}" type="presParOf" srcId="{A60578FC-89C5-1547-8422-41EDCB8E9E1F}" destId="{BB9B293E-C606-EE49-9D03-AFCBFF9CD50D}" srcOrd="2" destOrd="0" presId="urn:microsoft.com/office/officeart/2005/8/layout/orgChart1"/>
    <dgm:cxn modelId="{81194D1B-B6CD-4D3A-AFAE-A1B58BE86FCF}" type="presParOf" srcId="{AE72BA7D-E2E3-6B46-9F87-D7B246575E76}" destId="{67C0D05D-9A58-2942-B4BC-0CB645476E81}" srcOrd="8" destOrd="0" presId="urn:microsoft.com/office/officeart/2005/8/layout/orgChart1"/>
    <dgm:cxn modelId="{9DCF59D4-FB0E-47DC-94A8-44883F44F374}" type="presParOf" srcId="{AE72BA7D-E2E3-6B46-9F87-D7B246575E76}" destId="{3E07D854-9B75-1A4B-8797-432EC5C874D0}" srcOrd="9" destOrd="0" presId="urn:microsoft.com/office/officeart/2005/8/layout/orgChart1"/>
    <dgm:cxn modelId="{4F2F218B-59CB-414A-96E5-565BE81D322D}" type="presParOf" srcId="{3E07D854-9B75-1A4B-8797-432EC5C874D0}" destId="{FC6FB2B7-C625-1E47-81B1-8444AC30A3A0}" srcOrd="0" destOrd="0" presId="urn:microsoft.com/office/officeart/2005/8/layout/orgChart1"/>
    <dgm:cxn modelId="{6503FB7B-D607-4BA1-ADEF-E97E5F2E3CBC}" type="presParOf" srcId="{FC6FB2B7-C625-1E47-81B1-8444AC30A3A0}" destId="{ED2B9D2A-C010-4D41-AEEE-DD85104C3BF3}" srcOrd="0" destOrd="0" presId="urn:microsoft.com/office/officeart/2005/8/layout/orgChart1"/>
    <dgm:cxn modelId="{EE4C3BC0-21B5-4DCA-8A06-58CF63263270}" type="presParOf" srcId="{FC6FB2B7-C625-1E47-81B1-8444AC30A3A0}" destId="{E24A8DC3-ED0F-D64C-9DF0-C25F8DA9E8A9}" srcOrd="1" destOrd="0" presId="urn:microsoft.com/office/officeart/2005/8/layout/orgChart1"/>
    <dgm:cxn modelId="{D0E01BB9-8B83-40A6-ABE0-C5BB07864761}" type="presParOf" srcId="{3E07D854-9B75-1A4B-8797-432EC5C874D0}" destId="{BE510848-7440-4049-B230-9E3901197E90}" srcOrd="1" destOrd="0" presId="urn:microsoft.com/office/officeart/2005/8/layout/orgChart1"/>
    <dgm:cxn modelId="{8ED85FC6-CD3D-4A8B-A227-29E7F3504C15}" type="presParOf" srcId="{3E07D854-9B75-1A4B-8797-432EC5C874D0}" destId="{3CC4B98A-62E4-E743-9213-3C58875EDFED}" srcOrd="2" destOrd="0" presId="urn:microsoft.com/office/officeart/2005/8/layout/orgChart1"/>
  </dgm:cxnLst>
  <dgm:bg/>
  <dgm:whole>
    <a:ln>
      <a:miter lim="800000"/>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0D05D-9A58-2942-B4BC-0CB645476E81}">
      <dsp:nvSpPr>
        <dsp:cNvPr id="0" name=""/>
        <dsp:cNvSpPr/>
      </dsp:nvSpPr>
      <dsp:spPr>
        <a:xfrm>
          <a:off x="4114800" y="877709"/>
          <a:ext cx="1357811" cy="1289646"/>
        </a:xfrm>
        <a:custGeom>
          <a:avLst/>
          <a:gdLst/>
          <a:ahLst/>
          <a:cxnLst/>
          <a:rect l="0" t="0" r="0" b="0"/>
          <a:pathLst>
            <a:path>
              <a:moveTo>
                <a:pt x="0" y="0"/>
              </a:moveTo>
              <a:lnTo>
                <a:pt x="0" y="1289646"/>
              </a:lnTo>
              <a:lnTo>
                <a:pt x="1357811" y="12896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9FCBAF-F5AA-0146-BCF7-3F837E2A3E15}">
      <dsp:nvSpPr>
        <dsp:cNvPr id="0" name=""/>
        <dsp:cNvSpPr/>
      </dsp:nvSpPr>
      <dsp:spPr>
        <a:xfrm>
          <a:off x="4114800" y="831989"/>
          <a:ext cx="1055865" cy="91440"/>
        </a:xfrm>
        <a:custGeom>
          <a:avLst/>
          <a:gdLst/>
          <a:ahLst/>
          <a:cxnLst/>
          <a:rect l="0" t="0" r="0" b="0"/>
          <a:pathLst>
            <a:path>
              <a:moveTo>
                <a:pt x="0" y="45720"/>
              </a:moveTo>
              <a:lnTo>
                <a:pt x="0" y="135691"/>
              </a:lnTo>
              <a:lnTo>
                <a:pt x="1055865" y="1356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88A86-5100-9742-AD97-4F343B928ACD}">
      <dsp:nvSpPr>
        <dsp:cNvPr id="0" name=""/>
        <dsp:cNvSpPr/>
      </dsp:nvSpPr>
      <dsp:spPr>
        <a:xfrm>
          <a:off x="3019505" y="877709"/>
          <a:ext cx="1095294" cy="198082"/>
        </a:xfrm>
        <a:custGeom>
          <a:avLst/>
          <a:gdLst/>
          <a:ahLst/>
          <a:cxnLst/>
          <a:rect l="0" t="0" r="0" b="0"/>
          <a:pathLst>
            <a:path>
              <a:moveTo>
                <a:pt x="1095294" y="0"/>
              </a:moveTo>
              <a:lnTo>
                <a:pt x="1095294" y="198082"/>
              </a:lnTo>
              <a:lnTo>
                <a:pt x="0" y="1980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6C0648-2FD5-C04C-B6B4-84E4278AFCB4}">
      <dsp:nvSpPr>
        <dsp:cNvPr id="0" name=""/>
        <dsp:cNvSpPr/>
      </dsp:nvSpPr>
      <dsp:spPr>
        <a:xfrm>
          <a:off x="4114800" y="877709"/>
          <a:ext cx="277693" cy="843742"/>
        </a:xfrm>
        <a:custGeom>
          <a:avLst/>
          <a:gdLst/>
          <a:ahLst/>
          <a:cxnLst/>
          <a:rect l="0" t="0" r="0" b="0"/>
          <a:pathLst>
            <a:path>
              <a:moveTo>
                <a:pt x="0" y="0"/>
              </a:moveTo>
              <a:lnTo>
                <a:pt x="0" y="843742"/>
              </a:lnTo>
              <a:lnTo>
                <a:pt x="277693" y="8437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159387-BC03-3A41-8D73-489E8B976E57}">
      <dsp:nvSpPr>
        <dsp:cNvPr id="0" name=""/>
        <dsp:cNvSpPr/>
      </dsp:nvSpPr>
      <dsp:spPr>
        <a:xfrm>
          <a:off x="3744419" y="877709"/>
          <a:ext cx="370380" cy="1042628"/>
        </a:xfrm>
        <a:custGeom>
          <a:avLst/>
          <a:gdLst/>
          <a:ahLst/>
          <a:cxnLst/>
          <a:rect l="0" t="0" r="0" b="0"/>
          <a:pathLst>
            <a:path>
              <a:moveTo>
                <a:pt x="370380" y="0"/>
              </a:moveTo>
              <a:lnTo>
                <a:pt x="370380" y="1042628"/>
              </a:lnTo>
              <a:lnTo>
                <a:pt x="0" y="10426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2FD227-0064-4E27-A628-6BDAEA5FBD60}">
      <dsp:nvSpPr>
        <dsp:cNvPr id="0" name=""/>
        <dsp:cNvSpPr/>
      </dsp:nvSpPr>
      <dsp:spPr>
        <a:xfrm>
          <a:off x="5128527" y="3776529"/>
          <a:ext cx="201424" cy="1820917"/>
        </a:xfrm>
        <a:custGeom>
          <a:avLst/>
          <a:gdLst/>
          <a:ahLst/>
          <a:cxnLst/>
          <a:rect l="0" t="0" r="0" b="0"/>
          <a:pathLst>
            <a:path>
              <a:moveTo>
                <a:pt x="0" y="0"/>
              </a:moveTo>
              <a:lnTo>
                <a:pt x="0" y="1820917"/>
              </a:lnTo>
              <a:lnTo>
                <a:pt x="201424"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8CD2F9-4BC4-4EE0-9525-45968D7C4FA0}">
      <dsp:nvSpPr>
        <dsp:cNvPr id="0" name=""/>
        <dsp:cNvSpPr/>
      </dsp:nvSpPr>
      <dsp:spPr>
        <a:xfrm>
          <a:off x="5128527" y="3776529"/>
          <a:ext cx="201424" cy="1322110"/>
        </a:xfrm>
        <a:custGeom>
          <a:avLst/>
          <a:gdLst/>
          <a:ahLst/>
          <a:cxnLst/>
          <a:rect l="0" t="0" r="0" b="0"/>
          <a:pathLst>
            <a:path>
              <a:moveTo>
                <a:pt x="0" y="0"/>
              </a:moveTo>
              <a:lnTo>
                <a:pt x="0" y="1322110"/>
              </a:lnTo>
              <a:lnTo>
                <a:pt x="201424"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E31366-DA00-B348-8D13-0D1F4F8F0D11}">
      <dsp:nvSpPr>
        <dsp:cNvPr id="0" name=""/>
        <dsp:cNvSpPr/>
      </dsp:nvSpPr>
      <dsp:spPr>
        <a:xfrm>
          <a:off x="5128527" y="3776529"/>
          <a:ext cx="201424" cy="823303"/>
        </a:xfrm>
        <a:custGeom>
          <a:avLst/>
          <a:gdLst/>
          <a:ahLst/>
          <a:cxnLst/>
          <a:rect l="0" t="0" r="0" b="0"/>
          <a:pathLst>
            <a:path>
              <a:moveTo>
                <a:pt x="0" y="0"/>
              </a:moveTo>
              <a:lnTo>
                <a:pt x="0" y="823303"/>
              </a:lnTo>
              <a:lnTo>
                <a:pt x="201424"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6522C2-A14E-2746-A6EF-6BA341BCAAD9}">
      <dsp:nvSpPr>
        <dsp:cNvPr id="0" name=""/>
        <dsp:cNvSpPr/>
      </dsp:nvSpPr>
      <dsp:spPr>
        <a:xfrm>
          <a:off x="4114800" y="877709"/>
          <a:ext cx="1520041" cy="2265929"/>
        </a:xfrm>
        <a:custGeom>
          <a:avLst/>
          <a:gdLst/>
          <a:ahLst/>
          <a:cxnLst/>
          <a:rect l="0" t="0" r="0" b="0"/>
          <a:pathLst>
            <a:path>
              <a:moveTo>
                <a:pt x="0" y="0"/>
              </a:moveTo>
              <a:lnTo>
                <a:pt x="0" y="2133021"/>
              </a:lnTo>
              <a:lnTo>
                <a:pt x="1520041" y="2133021"/>
              </a:lnTo>
              <a:lnTo>
                <a:pt x="1520041"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50A78A-1D92-40D4-8772-92750828215B}">
      <dsp:nvSpPr>
        <dsp:cNvPr id="0" name=""/>
        <dsp:cNvSpPr/>
      </dsp:nvSpPr>
      <dsp:spPr>
        <a:xfrm>
          <a:off x="3633802" y="3776529"/>
          <a:ext cx="164551" cy="1820917"/>
        </a:xfrm>
        <a:custGeom>
          <a:avLst/>
          <a:gdLst/>
          <a:ahLst/>
          <a:cxnLst/>
          <a:rect l="0" t="0" r="0" b="0"/>
          <a:pathLst>
            <a:path>
              <a:moveTo>
                <a:pt x="0" y="0"/>
              </a:moveTo>
              <a:lnTo>
                <a:pt x="0" y="1820917"/>
              </a:lnTo>
              <a:lnTo>
                <a:pt x="164551"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E0A0EB-17E9-40C2-8B69-E7D3225D1DD2}">
      <dsp:nvSpPr>
        <dsp:cNvPr id="0" name=""/>
        <dsp:cNvSpPr/>
      </dsp:nvSpPr>
      <dsp:spPr>
        <a:xfrm>
          <a:off x="3633802" y="3776529"/>
          <a:ext cx="164551" cy="1322110"/>
        </a:xfrm>
        <a:custGeom>
          <a:avLst/>
          <a:gdLst/>
          <a:ahLst/>
          <a:cxnLst/>
          <a:rect l="0" t="0" r="0" b="0"/>
          <a:pathLst>
            <a:path>
              <a:moveTo>
                <a:pt x="0" y="0"/>
              </a:moveTo>
              <a:lnTo>
                <a:pt x="0" y="1322110"/>
              </a:lnTo>
              <a:lnTo>
                <a:pt x="164551"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A2B6AD-F7DA-A445-B6F3-15A093842F69}">
      <dsp:nvSpPr>
        <dsp:cNvPr id="0" name=""/>
        <dsp:cNvSpPr/>
      </dsp:nvSpPr>
      <dsp:spPr>
        <a:xfrm>
          <a:off x="3633802" y="3776529"/>
          <a:ext cx="164551" cy="823303"/>
        </a:xfrm>
        <a:custGeom>
          <a:avLst/>
          <a:gdLst/>
          <a:ahLst/>
          <a:cxnLst/>
          <a:rect l="0" t="0" r="0" b="0"/>
          <a:pathLst>
            <a:path>
              <a:moveTo>
                <a:pt x="0" y="0"/>
              </a:moveTo>
              <a:lnTo>
                <a:pt x="0" y="823303"/>
              </a:lnTo>
              <a:lnTo>
                <a:pt x="164551"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FEE2B0-CFD1-DF4B-BBE8-9D3284019819}">
      <dsp:nvSpPr>
        <dsp:cNvPr id="0" name=""/>
        <dsp:cNvSpPr/>
      </dsp:nvSpPr>
      <dsp:spPr>
        <a:xfrm>
          <a:off x="4069080" y="877709"/>
          <a:ext cx="91440" cy="2265929"/>
        </a:xfrm>
        <a:custGeom>
          <a:avLst/>
          <a:gdLst/>
          <a:ahLst/>
          <a:cxnLst/>
          <a:rect l="0" t="0" r="0" b="0"/>
          <a:pathLst>
            <a:path>
              <a:moveTo>
                <a:pt x="45720" y="0"/>
              </a:moveTo>
              <a:lnTo>
                <a:pt x="45720" y="2133021"/>
              </a:lnTo>
              <a:lnTo>
                <a:pt x="71035" y="2133021"/>
              </a:lnTo>
              <a:lnTo>
                <a:pt x="71035"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BE26A3-F4AD-4DB6-985E-0C9AFFA32BE5}">
      <dsp:nvSpPr>
        <dsp:cNvPr id="0" name=""/>
        <dsp:cNvSpPr/>
      </dsp:nvSpPr>
      <dsp:spPr>
        <a:xfrm>
          <a:off x="2076889" y="3776529"/>
          <a:ext cx="189867" cy="1820917"/>
        </a:xfrm>
        <a:custGeom>
          <a:avLst/>
          <a:gdLst/>
          <a:ahLst/>
          <a:cxnLst/>
          <a:rect l="0" t="0" r="0" b="0"/>
          <a:pathLst>
            <a:path>
              <a:moveTo>
                <a:pt x="0" y="0"/>
              </a:moveTo>
              <a:lnTo>
                <a:pt x="0" y="1820917"/>
              </a:lnTo>
              <a:lnTo>
                <a:pt x="189867" y="18209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37B71F-EB42-4B7F-B417-DB3FE2AD380D}">
      <dsp:nvSpPr>
        <dsp:cNvPr id="0" name=""/>
        <dsp:cNvSpPr/>
      </dsp:nvSpPr>
      <dsp:spPr>
        <a:xfrm>
          <a:off x="2076889" y="3776529"/>
          <a:ext cx="189867" cy="1322110"/>
        </a:xfrm>
        <a:custGeom>
          <a:avLst/>
          <a:gdLst/>
          <a:ahLst/>
          <a:cxnLst/>
          <a:rect l="0" t="0" r="0" b="0"/>
          <a:pathLst>
            <a:path>
              <a:moveTo>
                <a:pt x="0" y="0"/>
              </a:moveTo>
              <a:lnTo>
                <a:pt x="0" y="1322110"/>
              </a:lnTo>
              <a:lnTo>
                <a:pt x="189867" y="13221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11A33B-48E5-A941-BB75-F948364FE029}">
      <dsp:nvSpPr>
        <dsp:cNvPr id="0" name=""/>
        <dsp:cNvSpPr/>
      </dsp:nvSpPr>
      <dsp:spPr>
        <a:xfrm>
          <a:off x="2076889" y="3776529"/>
          <a:ext cx="189867" cy="823303"/>
        </a:xfrm>
        <a:custGeom>
          <a:avLst/>
          <a:gdLst/>
          <a:ahLst/>
          <a:cxnLst/>
          <a:rect l="0" t="0" r="0" b="0"/>
          <a:pathLst>
            <a:path>
              <a:moveTo>
                <a:pt x="0" y="0"/>
              </a:moveTo>
              <a:lnTo>
                <a:pt x="0" y="823303"/>
              </a:lnTo>
              <a:lnTo>
                <a:pt x="189867" y="82330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E619CB-84ED-4F43-9D34-D8A1EB575013}">
      <dsp:nvSpPr>
        <dsp:cNvPr id="0" name=""/>
        <dsp:cNvSpPr/>
      </dsp:nvSpPr>
      <dsp:spPr>
        <a:xfrm>
          <a:off x="2583202" y="877709"/>
          <a:ext cx="1531597" cy="2265929"/>
        </a:xfrm>
        <a:custGeom>
          <a:avLst/>
          <a:gdLst/>
          <a:ahLst/>
          <a:cxnLst/>
          <a:rect l="0" t="0" r="0" b="0"/>
          <a:pathLst>
            <a:path>
              <a:moveTo>
                <a:pt x="1531597" y="0"/>
              </a:moveTo>
              <a:lnTo>
                <a:pt x="1531597" y="2133021"/>
              </a:lnTo>
              <a:lnTo>
                <a:pt x="0" y="2133021"/>
              </a:lnTo>
              <a:lnTo>
                <a:pt x="0" y="22659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951B0-450C-7648-91D1-2D9CAD445030}">
      <dsp:nvSpPr>
        <dsp:cNvPr id="0" name=""/>
        <dsp:cNvSpPr/>
      </dsp:nvSpPr>
      <dsp:spPr>
        <a:xfrm>
          <a:off x="3168348" y="2932"/>
          <a:ext cx="1892902" cy="874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Accelerator Installation </a:t>
          </a:r>
          <a:br>
            <a:rPr lang="en-US" sz="1200" kern="1200" dirty="0" smtClean="0"/>
          </a:br>
          <a:r>
            <a:rPr lang="en-US" sz="1200" kern="1200" dirty="0" smtClean="0"/>
            <a:t>Manager</a:t>
          </a:r>
        </a:p>
        <a:p>
          <a:pPr lvl="0" algn="ctr" defTabSz="533400">
            <a:lnSpc>
              <a:spcPct val="90000"/>
            </a:lnSpc>
            <a:spcBef>
              <a:spcPct val="0"/>
            </a:spcBef>
            <a:spcAft>
              <a:spcPct val="35000"/>
            </a:spcAft>
          </a:pPr>
          <a:r>
            <a:rPr lang="en-US" sz="1200" b="1" kern="1200" dirty="0" smtClean="0"/>
            <a:t>Nick Gazis</a:t>
          </a:r>
        </a:p>
      </dsp:txBody>
      <dsp:txXfrm>
        <a:off x="3168348" y="2932"/>
        <a:ext cx="1892902" cy="874776"/>
      </dsp:txXfrm>
    </dsp:sp>
    <dsp:sp modelId="{B05C8449-76D4-5642-88B3-7BBA41448491}">
      <dsp:nvSpPr>
        <dsp:cNvPr id="0" name=""/>
        <dsp:cNvSpPr/>
      </dsp:nvSpPr>
      <dsp:spPr>
        <a:xfrm>
          <a:off x="1950310"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Tunnel (</a:t>
          </a:r>
          <a:r>
            <a:rPr lang="en-US" sz="1000" kern="1200" smtClean="0"/>
            <a:t>G01) </a:t>
          </a:r>
          <a:r>
            <a:rPr lang="en-US" sz="1000" kern="1200" dirty="0" smtClean="0"/>
            <a:t>&amp; </a:t>
          </a:r>
          <a:br>
            <a:rPr lang="en-US" sz="1000" kern="1200" dirty="0" smtClean="0"/>
          </a:br>
          <a:r>
            <a:rPr lang="en-US" sz="1000" kern="1200" dirty="0" smtClean="0"/>
            <a:t>FEB (levels 090 &amp; 100)</a:t>
          </a:r>
          <a:br>
            <a:rPr lang="en-US" sz="1000" kern="1200" dirty="0" smtClean="0"/>
          </a:br>
          <a:r>
            <a:rPr lang="en-US" sz="1000" b="1" kern="1200" dirty="0" smtClean="0"/>
            <a:t>Dennis de Wit</a:t>
          </a:r>
          <a:endParaRPr lang="en-US" sz="1000" b="1" kern="1200" dirty="0"/>
        </a:p>
      </dsp:txBody>
      <dsp:txXfrm>
        <a:off x="1950310" y="3143638"/>
        <a:ext cx="1265783" cy="632891"/>
      </dsp:txXfrm>
    </dsp:sp>
    <dsp:sp modelId="{7A1F66CC-E767-3C42-82DC-03E9261F0143}">
      <dsp:nvSpPr>
        <dsp:cNvPr id="0" name=""/>
        <dsp:cNvSpPr/>
      </dsp:nvSpPr>
      <dsp:spPr>
        <a:xfrm>
          <a:off x="2266756"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Mechanical </a:t>
          </a:r>
        </a:p>
      </dsp:txBody>
      <dsp:txXfrm>
        <a:off x="2266756" y="4483336"/>
        <a:ext cx="600525" cy="232992"/>
      </dsp:txXfrm>
    </dsp:sp>
    <dsp:sp modelId="{C7909C68-B09E-4ECB-9EDD-1AD4DDA5DDD3}">
      <dsp:nvSpPr>
        <dsp:cNvPr id="0" name=""/>
        <dsp:cNvSpPr/>
      </dsp:nvSpPr>
      <dsp:spPr>
        <a:xfrm>
          <a:off x="2266756"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Electrical</a:t>
          </a:r>
        </a:p>
      </dsp:txBody>
      <dsp:txXfrm>
        <a:off x="2266756" y="4982144"/>
        <a:ext cx="600525" cy="232992"/>
      </dsp:txXfrm>
    </dsp:sp>
    <dsp:sp modelId="{DA217619-8B7C-45EB-8BB2-95935251B63A}">
      <dsp:nvSpPr>
        <dsp:cNvPr id="0" name=""/>
        <dsp:cNvSpPr/>
      </dsp:nvSpPr>
      <dsp:spPr>
        <a:xfrm>
          <a:off x="2266756"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 </a:t>
          </a:r>
        </a:p>
      </dsp:txBody>
      <dsp:txXfrm>
        <a:off x="2266756" y="5480951"/>
        <a:ext cx="600525" cy="232992"/>
      </dsp:txXfrm>
    </dsp:sp>
    <dsp:sp modelId="{017B8E52-A718-A841-8D26-6708BB0C01E9}">
      <dsp:nvSpPr>
        <dsp:cNvPr id="0" name=""/>
        <dsp:cNvSpPr/>
      </dsp:nvSpPr>
      <dsp:spPr>
        <a:xfrm>
          <a:off x="3507224"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Gallery (G02 </a:t>
          </a:r>
          <a:r>
            <a:rPr lang="en-US" sz="1000" kern="1200" dirty="0" err="1" smtClean="0"/>
            <a:t>incl.Test</a:t>
          </a:r>
          <a:r>
            <a:rPr lang="en-US" sz="1000" kern="1200" dirty="0" smtClean="0"/>
            <a:t> Stand 2) </a:t>
          </a:r>
          <a:br>
            <a:rPr lang="en-US" sz="1000" kern="1200" dirty="0" smtClean="0"/>
          </a:br>
          <a:r>
            <a:rPr lang="en-US" sz="1000" b="1" kern="1200" dirty="0" smtClean="0"/>
            <a:t>Marcus Green</a:t>
          </a:r>
        </a:p>
      </dsp:txBody>
      <dsp:txXfrm>
        <a:off x="3507224" y="3143638"/>
        <a:ext cx="1265783" cy="632891"/>
      </dsp:txXfrm>
    </dsp:sp>
    <dsp:sp modelId="{526286A0-3D5A-C64A-A8E2-8F484FC11962}">
      <dsp:nvSpPr>
        <dsp:cNvPr id="0" name=""/>
        <dsp:cNvSpPr/>
      </dsp:nvSpPr>
      <dsp:spPr>
        <a:xfrm>
          <a:off x="3798354"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t>Mechanical</a:t>
          </a:r>
          <a:endParaRPr lang="en-US" sz="1000" kern="1200" dirty="0" smtClean="0"/>
        </a:p>
      </dsp:txBody>
      <dsp:txXfrm>
        <a:off x="3798354" y="4483336"/>
        <a:ext cx="600525" cy="232992"/>
      </dsp:txXfrm>
    </dsp:sp>
    <dsp:sp modelId="{26E82AD2-96ED-4990-A53C-A0D674885C50}">
      <dsp:nvSpPr>
        <dsp:cNvPr id="0" name=""/>
        <dsp:cNvSpPr/>
      </dsp:nvSpPr>
      <dsp:spPr>
        <a:xfrm>
          <a:off x="3798354"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t>Electrical</a:t>
          </a:r>
          <a:endParaRPr lang="en-US" sz="1000" kern="1200" dirty="0" smtClean="0"/>
        </a:p>
      </dsp:txBody>
      <dsp:txXfrm>
        <a:off x="3798354" y="4982144"/>
        <a:ext cx="600525" cy="232992"/>
      </dsp:txXfrm>
    </dsp:sp>
    <dsp:sp modelId="{A7291C16-45B6-431B-912F-3BA91D991671}">
      <dsp:nvSpPr>
        <dsp:cNvPr id="0" name=""/>
        <dsp:cNvSpPr/>
      </dsp:nvSpPr>
      <dsp:spPr>
        <a:xfrm>
          <a:off x="3798354"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a:t>
          </a:r>
        </a:p>
      </dsp:txBody>
      <dsp:txXfrm>
        <a:off x="3798354" y="5480951"/>
        <a:ext cx="600525" cy="232992"/>
      </dsp:txXfrm>
    </dsp:sp>
    <dsp:sp modelId="{DEF69E1A-CAAB-084A-9E60-43EACACFCABC}">
      <dsp:nvSpPr>
        <dsp:cNvPr id="0" name=""/>
        <dsp:cNvSpPr/>
      </dsp:nvSpPr>
      <dsp:spPr>
        <a:xfrm>
          <a:off x="5001949" y="3143638"/>
          <a:ext cx="1265783" cy="632891"/>
        </a:xfrm>
        <a:prstGeom prst="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Area Supervisor </a:t>
          </a:r>
          <a:r>
            <a:rPr lang="en-US" sz="1000" kern="1200" dirty="0" err="1" smtClean="0"/>
            <a:t>Cryobuildings</a:t>
          </a:r>
          <a:r>
            <a:rPr lang="en-US" sz="1000" kern="1200" dirty="0" smtClean="0"/>
            <a:t> (G04)</a:t>
          </a:r>
          <a:br>
            <a:rPr lang="en-US" sz="1000" kern="1200" dirty="0" smtClean="0"/>
          </a:br>
          <a:r>
            <a:rPr lang="en-US" sz="1000" b="1" kern="1200" dirty="0" err="1" smtClean="0"/>
            <a:t>Ila</a:t>
          </a:r>
          <a:r>
            <a:rPr lang="en-US" sz="1000" b="1" kern="1200" dirty="0" smtClean="0"/>
            <a:t> </a:t>
          </a:r>
          <a:r>
            <a:rPr lang="en-US" sz="1000" b="1" kern="1200" dirty="0" err="1" smtClean="0"/>
            <a:t>Sjoholm</a:t>
          </a:r>
          <a:endParaRPr lang="en-US" sz="1000" b="1" kern="1200" dirty="0"/>
        </a:p>
      </dsp:txBody>
      <dsp:txXfrm>
        <a:off x="5001949" y="3143638"/>
        <a:ext cx="1265783" cy="632891"/>
      </dsp:txXfrm>
    </dsp:sp>
    <dsp:sp modelId="{473A28FB-88FC-804D-9A3A-9B8FD01082A0}">
      <dsp:nvSpPr>
        <dsp:cNvPr id="0" name=""/>
        <dsp:cNvSpPr/>
      </dsp:nvSpPr>
      <dsp:spPr>
        <a:xfrm>
          <a:off x="5329951" y="4483336"/>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Mechanical</a:t>
          </a:r>
          <a:endParaRPr lang="en-US" sz="1000" kern="1200" dirty="0"/>
        </a:p>
      </dsp:txBody>
      <dsp:txXfrm>
        <a:off x="5329951" y="4483336"/>
        <a:ext cx="600525" cy="232992"/>
      </dsp:txXfrm>
    </dsp:sp>
    <dsp:sp modelId="{36ECACD5-9D35-47CB-A9DE-1001E66E4366}">
      <dsp:nvSpPr>
        <dsp:cNvPr id="0" name=""/>
        <dsp:cNvSpPr/>
      </dsp:nvSpPr>
      <dsp:spPr>
        <a:xfrm>
          <a:off x="5329951" y="4982144"/>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Electrical</a:t>
          </a:r>
          <a:endParaRPr lang="en-US" sz="1000" kern="1200" dirty="0"/>
        </a:p>
      </dsp:txBody>
      <dsp:txXfrm>
        <a:off x="5329951" y="4982144"/>
        <a:ext cx="600525" cy="232992"/>
      </dsp:txXfrm>
    </dsp:sp>
    <dsp:sp modelId="{1D0EEDE6-8AB1-4297-9930-83DEC5CC7B72}">
      <dsp:nvSpPr>
        <dsp:cNvPr id="0" name=""/>
        <dsp:cNvSpPr/>
      </dsp:nvSpPr>
      <dsp:spPr>
        <a:xfrm>
          <a:off x="5329951" y="5480951"/>
          <a:ext cx="600525" cy="23299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Utilities</a:t>
          </a:r>
          <a:endParaRPr lang="en-US" sz="1000" kern="1200" dirty="0"/>
        </a:p>
      </dsp:txBody>
      <dsp:txXfrm>
        <a:off x="5329951" y="5480951"/>
        <a:ext cx="600525" cy="232992"/>
      </dsp:txXfrm>
    </dsp:sp>
    <dsp:sp modelId="{3FFBF6A6-89AD-9F48-9FFB-95BCD31CC584}">
      <dsp:nvSpPr>
        <dsp:cNvPr id="0" name=""/>
        <dsp:cNvSpPr/>
      </dsp:nvSpPr>
      <dsp:spPr>
        <a:xfrm>
          <a:off x="2560000" y="1544840"/>
          <a:ext cx="1184418" cy="7509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Safety Team  </a:t>
          </a:r>
          <a:br>
            <a:rPr lang="en-US" sz="1200" kern="1200" dirty="0" smtClean="0"/>
          </a:br>
          <a:r>
            <a:rPr lang="en-US" sz="1200" b="1" kern="1200" dirty="0" smtClean="0"/>
            <a:t>Duy </a:t>
          </a:r>
          <a:r>
            <a:rPr lang="en-US" sz="1200" b="1" kern="1200" dirty="0" err="1" smtClean="0"/>
            <a:t>Phan</a:t>
          </a:r>
          <a:r>
            <a:rPr lang="en-US" sz="1200" b="1" kern="1200" dirty="0" smtClean="0"/>
            <a:t> </a:t>
          </a:r>
          <a:br>
            <a:rPr lang="en-US" sz="1200" b="1" kern="1200" dirty="0" smtClean="0"/>
          </a:br>
          <a:r>
            <a:rPr lang="en-US" sz="1200" b="0" kern="1200" dirty="0" smtClean="0"/>
            <a:t>Area Supervisors </a:t>
          </a:r>
          <a:r>
            <a:rPr lang="en-US" sz="1200" b="1" kern="1200" dirty="0" smtClean="0"/>
            <a:t/>
          </a:r>
          <a:br>
            <a:rPr lang="en-US" sz="1200" b="1" kern="1200" dirty="0" smtClean="0"/>
          </a:br>
          <a:r>
            <a:rPr lang="en-US" sz="1200" b="0" kern="1200" dirty="0" smtClean="0"/>
            <a:t>Skanska </a:t>
          </a:r>
          <a:r>
            <a:rPr lang="en-US" sz="1200" kern="1200" dirty="0" smtClean="0"/>
            <a:t>and ES&amp;H</a:t>
          </a:r>
        </a:p>
      </dsp:txBody>
      <dsp:txXfrm>
        <a:off x="2560000" y="1544840"/>
        <a:ext cx="1184418" cy="750995"/>
      </dsp:txXfrm>
    </dsp:sp>
    <dsp:sp modelId="{901A9638-6169-F045-A379-1EFD00BAC2E1}">
      <dsp:nvSpPr>
        <dsp:cNvPr id="0" name=""/>
        <dsp:cNvSpPr/>
      </dsp:nvSpPr>
      <dsp:spPr>
        <a:xfrm>
          <a:off x="4392493" y="1348010"/>
          <a:ext cx="991905" cy="7468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Inst-Test-</a:t>
          </a:r>
          <a:r>
            <a:rPr lang="en-US" sz="1200" kern="1200" dirty="0" err="1" smtClean="0"/>
            <a:t>Commis</a:t>
          </a:r>
          <a:r>
            <a:rPr lang="en-US" sz="1200" kern="1200" dirty="0" smtClean="0"/>
            <a:t>. Plan </a:t>
          </a:r>
          <a:br>
            <a:rPr lang="en-US" sz="1200" kern="1200" dirty="0" smtClean="0"/>
          </a:br>
          <a:r>
            <a:rPr lang="en-US" sz="1200" b="1" kern="1200" dirty="0" smtClean="0"/>
            <a:t>underway in P6</a:t>
          </a:r>
        </a:p>
      </dsp:txBody>
      <dsp:txXfrm>
        <a:off x="4392493" y="1348010"/>
        <a:ext cx="991905" cy="746881"/>
      </dsp:txXfrm>
    </dsp:sp>
    <dsp:sp modelId="{69CD0E03-2C63-0B4A-A153-AF0FAB283A0A}">
      <dsp:nvSpPr>
        <dsp:cNvPr id="0" name=""/>
        <dsp:cNvSpPr/>
      </dsp:nvSpPr>
      <dsp:spPr>
        <a:xfrm>
          <a:off x="1753721" y="759345"/>
          <a:ext cx="1265783" cy="6328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AD and ESS central Installation Services </a:t>
          </a:r>
          <a:br>
            <a:rPr lang="en-US" sz="1200" kern="1200" dirty="0" smtClean="0">
              <a:solidFill>
                <a:schemeClr val="bg1"/>
              </a:solidFill>
            </a:rPr>
          </a:br>
          <a:r>
            <a:rPr lang="en-US" sz="1100" kern="1200" dirty="0" smtClean="0">
              <a:solidFill>
                <a:schemeClr val="bg1"/>
              </a:solidFill>
            </a:rPr>
            <a:t>(ISC workgroup, etc.)</a:t>
          </a:r>
          <a:endParaRPr lang="en-US" sz="1100" kern="1200" dirty="0">
            <a:solidFill>
              <a:schemeClr val="bg1"/>
            </a:solidFill>
          </a:endParaRPr>
        </a:p>
      </dsp:txBody>
      <dsp:txXfrm>
        <a:off x="1753721" y="759345"/>
        <a:ext cx="1265783" cy="632891"/>
      </dsp:txXfrm>
    </dsp:sp>
    <dsp:sp modelId="{4BE8A630-A19E-974C-8801-3DFA312479C1}">
      <dsp:nvSpPr>
        <dsp:cNvPr id="0" name=""/>
        <dsp:cNvSpPr/>
      </dsp:nvSpPr>
      <dsp:spPr>
        <a:xfrm>
          <a:off x="5170665" y="651235"/>
          <a:ext cx="1265783" cy="6328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RATS </a:t>
          </a:r>
          <a:r>
            <a:rPr lang="en-US" sz="1200" kern="1200" dirty="0" err="1" smtClean="0"/>
            <a:t>AreaSuper</a:t>
          </a:r>
          <a:r>
            <a:rPr lang="en-US" sz="1200" kern="1200" dirty="0" smtClean="0"/>
            <a:t/>
          </a:r>
          <a:br>
            <a:rPr lang="en-US" sz="1200" kern="1200" dirty="0" smtClean="0"/>
          </a:br>
          <a:r>
            <a:rPr lang="en-US" sz="1200" b="1" i="1" kern="1200" dirty="0" smtClean="0"/>
            <a:t>hiring process</a:t>
          </a:r>
          <a:endParaRPr lang="en-US" sz="1200" b="1" i="1" kern="1200" dirty="0"/>
        </a:p>
      </dsp:txBody>
      <dsp:txXfrm>
        <a:off x="5170665" y="651235"/>
        <a:ext cx="1265783" cy="632891"/>
      </dsp:txXfrm>
    </dsp:sp>
    <dsp:sp modelId="{ED2B9D2A-C010-4D41-AEEE-DD85104C3BF3}">
      <dsp:nvSpPr>
        <dsp:cNvPr id="0" name=""/>
        <dsp:cNvSpPr/>
      </dsp:nvSpPr>
      <dsp:spPr>
        <a:xfrm>
          <a:off x="5472611" y="1804832"/>
          <a:ext cx="1030461" cy="7250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QA/QC  </a:t>
          </a:r>
          <a:br>
            <a:rPr lang="en-US" sz="1200" kern="1200" dirty="0" smtClean="0"/>
          </a:br>
          <a:r>
            <a:rPr lang="en-US" sz="1200" b="1" kern="1200" dirty="0" smtClean="0"/>
            <a:t>Kent </a:t>
          </a:r>
          <a:r>
            <a:rPr lang="en-US" sz="1200" b="1" kern="1200" dirty="0" err="1" smtClean="0"/>
            <a:t>Wigren</a:t>
          </a:r>
          <a:endParaRPr lang="en-US" sz="1200" b="1" kern="1200" dirty="0"/>
        </a:p>
      </dsp:txBody>
      <dsp:txXfrm>
        <a:off x="5472611" y="1804832"/>
        <a:ext cx="1030461" cy="7250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514303-7612-9C4F-A03D-1C6AB0A40AD6}" type="datetimeFigureOut">
              <a:rPr lang="en-US" smtClean="0"/>
              <a:t>17-04-25</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A2F4C69-E7AF-134A-8AAC-429B7B79EDE3}" type="slidenum">
              <a:rPr lang="en-US" smtClean="0"/>
              <a:t>‹#›</a:t>
            </a:fld>
            <a:endParaRPr lang="en-US"/>
          </a:p>
        </p:txBody>
      </p:sp>
    </p:spTree>
    <p:extLst>
      <p:ext uri="{BB962C8B-B14F-4D97-AF65-F5344CB8AC3E}">
        <p14:creationId xmlns:p14="http://schemas.microsoft.com/office/powerpoint/2010/main" val="3680376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09F57FC-B3FF-4DF2-9417-962901C07B3B}" type="datetimeFigureOut">
              <a:rPr lang="sv-SE" smtClean="0"/>
              <a:t>17-04-25</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8</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9</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10</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AB91583-6BC3-4583-9612-C7984962EEB4}" type="slidenum">
              <a:rPr lang="sv-SE" smtClean="0"/>
              <a:t>12</a:t>
            </a:fld>
            <a:endParaRPr lang="sv-SE"/>
          </a:p>
        </p:txBody>
      </p:sp>
    </p:spTree>
    <p:extLst>
      <p:ext uri="{BB962C8B-B14F-4D97-AF65-F5344CB8AC3E}">
        <p14:creationId xmlns:p14="http://schemas.microsoft.com/office/powerpoint/2010/main" val="375067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153263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r>
              <a:rPr lang="en-US" smtClean="0"/>
              <a:t>26 April 2017</a:t>
            </a:r>
            <a:endParaRPr lang="sv-SE"/>
          </a:p>
        </p:txBody>
      </p:sp>
      <p:sp>
        <p:nvSpPr>
          <p:cNvPr id="5" name="Footer Placeholder 4"/>
          <p:cNvSpPr>
            <a:spLocks noGrp="1"/>
          </p:cNvSpPr>
          <p:nvPr>
            <p:ph type="ftr" sz="quarter" idx="11"/>
          </p:nvPr>
        </p:nvSpPr>
        <p:spPr/>
        <p:txBody>
          <a:bodyPr/>
          <a:lstStyle/>
          <a:p>
            <a:r>
              <a:rPr lang="en-US" smtClean="0"/>
              <a:t>AD Installation: Organization &amp; Safety – D.Phan &amp; N.Gazis</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en-US" smtClean="0"/>
              <a:t>26 April 2017</a:t>
            </a:r>
            <a:endParaRPr lang="sv-SE"/>
          </a:p>
        </p:txBody>
      </p:sp>
      <p:sp>
        <p:nvSpPr>
          <p:cNvPr id="5" name="Footer Placeholder 4"/>
          <p:cNvSpPr>
            <a:spLocks noGrp="1"/>
          </p:cNvSpPr>
          <p:nvPr>
            <p:ph type="ftr" sz="quarter" idx="11"/>
          </p:nvPr>
        </p:nvSpPr>
        <p:spPr/>
        <p:txBody>
          <a:bodyPr/>
          <a:lstStyle/>
          <a:p>
            <a:r>
              <a:rPr lang="en-US" smtClean="0"/>
              <a:t>AD Installation: Organization &amp; Safety – D.Phan &amp; N.Gazis</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6" name="Footer Placeholder 5"/>
          <p:cNvSpPr>
            <a:spLocks noGrp="1"/>
          </p:cNvSpPr>
          <p:nvPr>
            <p:ph type="ftr" sz="quarter" idx="11"/>
          </p:nvPr>
        </p:nvSpPr>
        <p:spPr/>
        <p:txBody>
          <a:bodyPr/>
          <a:lstStyle/>
          <a:p>
            <a:r>
              <a:rPr lang="en-US" smtClean="0"/>
              <a:t>AD Installation: Organization &amp; Safety – D.Phan &amp; N.Gazis</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r>
              <a:rPr lang="en-US" smtClean="0"/>
              <a:t>26 April 2017</a:t>
            </a:r>
            <a:endParaRPr lang="sv-SE"/>
          </a:p>
        </p:txBody>
      </p:sp>
      <p:sp>
        <p:nvSpPr>
          <p:cNvPr id="8" name="Footer Placeholder 7"/>
          <p:cNvSpPr>
            <a:spLocks noGrp="1"/>
          </p:cNvSpPr>
          <p:nvPr>
            <p:ph type="ftr" sz="quarter" idx="11"/>
          </p:nvPr>
        </p:nvSpPr>
        <p:spPr/>
        <p:txBody>
          <a:bodyPr/>
          <a:lstStyle/>
          <a:p>
            <a:r>
              <a:rPr lang="en-US" smtClean="0"/>
              <a:t>AD Installation: Organization &amp; Safety – D.Phan &amp; N.Gazis</a:t>
            </a:r>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 April 2017</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 Installation: Organization &amp; Safety – D.Phan &amp; N.Gazis</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1" Type="http://schemas.openxmlformats.org/officeDocument/2006/relationships/image" Target="../media/image20.jpg"/><Relationship Id="rId12" Type="http://schemas.openxmlformats.org/officeDocument/2006/relationships/image" Target="../media/image21.jpg"/><Relationship Id="rId13"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www.mobilev-cranes.uk/" TargetMode="External"/><Relationship Id="rId3" Type="http://schemas.openxmlformats.org/officeDocument/2006/relationships/hyperlink" Target="http://www.munck-cranes.se/" TargetMode="External"/><Relationship Id="rId4" Type="http://schemas.openxmlformats.org/officeDocument/2006/relationships/hyperlink" Target="https://hallbyggarna.se/" TargetMode="External"/><Relationship Id="rId5" Type="http://schemas.openxmlformats.org/officeDocument/2006/relationships/hyperlink" Target="http://www.heab.se/" TargetMode="External"/><Relationship Id="rId6" Type="http://schemas.openxmlformats.org/officeDocument/2006/relationships/hyperlink" Target="http://www.multi-mover.eu/" TargetMode="External"/><Relationship Id="rId7" Type="http://schemas.openxmlformats.org/officeDocument/2006/relationships/hyperlink" Target="https://www.ajprodukter.se/" TargetMode="External"/><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eshq.fnal.gov/manuals/fesh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hess.esss.lu.se/enovia/link/ESS-0102354/21308.51166.46336.40887/vali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chess.esss.lu.se/enovia/link/ESS-0093460/21308.51166.53504.55878/valid" TargetMode="External"/><Relationship Id="rId4" Type="http://schemas.openxmlformats.org/officeDocument/2006/relationships/hyperlink" Target="https://chess.esss.lu.se/enovia/link/ESS-0093892/21308.51166.25600.26678/valid" TargetMode="External"/><Relationship Id="rId5" Type="http://schemas.openxmlformats.org/officeDocument/2006/relationships/hyperlink" Target="https://chess.esss.lu.se/enovia/link/ESS-0095940/21308.51166.10240.25433/valid"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chess.esss.lu.se/enovia/link/ESS-0085649/21308.51166.50432.55507/vali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mailto:Jorgen.Larsson@esss.se" TargetMode="External"/><Relationship Id="rId4" Type="http://schemas.openxmlformats.org/officeDocument/2006/relationships/hyperlink" Target="mailto:Jan.Lundin@esss.se" TargetMode="External"/><Relationship Id="rId5" Type="http://schemas.openxmlformats.org/officeDocument/2006/relationships/hyperlink" Target="mailto:Fabien.Rey@esss.se" TargetMode="External"/><Relationship Id="rId6" Type="http://schemas.openxmlformats.org/officeDocument/2006/relationships/hyperlink" Target="mailto:Frithiof.Jensen@esss.se" TargetMode="External"/><Relationship Id="rId7" Type="http://schemas.openxmlformats.org/officeDocument/2006/relationships/hyperlink" Target="mailto:Marcelo.JuniFerreira@esss.se" TargetMode="External"/><Relationship Id="rId8" Type="http://schemas.openxmlformats.org/officeDocument/2006/relationships/hyperlink" Target="mailto:hector.novella@esss.se" TargetMode="External"/><Relationship Id="rId9" Type="http://schemas.openxmlformats.org/officeDocument/2006/relationships/hyperlink" Target="mailto:Nick.Gazis@esss.se" TargetMode="External"/><Relationship Id="rId10" Type="http://schemas.openxmlformats.org/officeDocument/2006/relationships/slide" Target="slide10.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sv-SE" sz="4000" dirty="0" smtClean="0"/>
              <a:t/>
            </a:r>
            <a:br>
              <a:rPr lang="sv-SE" sz="4000" dirty="0" smtClean="0"/>
            </a:br>
            <a:r>
              <a:rPr lang="sv-SE" sz="4000" dirty="0" smtClean="0"/>
              <a:t>AD Installation </a:t>
            </a:r>
            <a:br>
              <a:rPr lang="sv-SE" sz="4000" dirty="0" smtClean="0"/>
            </a:br>
            <a:r>
              <a:rPr lang="sv-SE" sz="4000" dirty="0" smtClean="0"/>
              <a:t>Organization &amp; Safety</a:t>
            </a:r>
            <a:endParaRPr lang="sv-SE" sz="4000" dirty="0"/>
          </a:p>
        </p:txBody>
      </p:sp>
      <p:sp>
        <p:nvSpPr>
          <p:cNvPr id="3" name="Subtitle 2"/>
          <p:cNvSpPr>
            <a:spLocks noGrp="1"/>
          </p:cNvSpPr>
          <p:nvPr>
            <p:ph type="subTitle" idx="1"/>
          </p:nvPr>
        </p:nvSpPr>
        <p:spPr/>
        <p:txBody>
          <a:bodyPr>
            <a:noAutofit/>
          </a:bodyPr>
          <a:lstStyle/>
          <a:p>
            <a:endParaRPr lang="en-US" sz="1400" dirty="0" smtClean="0">
              <a:solidFill>
                <a:schemeClr val="bg1"/>
              </a:solidFill>
            </a:endParaRPr>
          </a:p>
          <a:p>
            <a:r>
              <a:rPr lang="en-US" sz="1400" dirty="0" smtClean="0">
                <a:solidFill>
                  <a:schemeClr val="bg1"/>
                </a:solidFill>
              </a:rPr>
              <a:t>Dr. Eng. Nick Gazis</a:t>
            </a:r>
            <a:r>
              <a:rPr lang="en-US" sz="1400" dirty="0">
                <a:solidFill>
                  <a:schemeClr val="bg1"/>
                </a:solidFill>
              </a:rPr>
              <a:t> </a:t>
            </a:r>
            <a:endParaRPr lang="en-US" sz="1400" dirty="0" smtClean="0">
              <a:solidFill>
                <a:schemeClr val="bg1"/>
              </a:solidFill>
            </a:endParaRPr>
          </a:p>
          <a:p>
            <a:r>
              <a:rPr lang="en-US" sz="1400" dirty="0" smtClean="0">
                <a:solidFill>
                  <a:schemeClr val="bg1"/>
                </a:solidFill>
              </a:rPr>
              <a:t>Accelerator Installation Manager</a:t>
            </a:r>
            <a:endParaRPr lang="en-US" sz="14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hlinkClick r:id="rId2"/>
              </a:rPr>
              <a:t>www.europeanspallationsource.se</a:t>
            </a:r>
            <a:endParaRPr lang="en-GB" sz="1600" dirty="0" smtClean="0">
              <a:solidFill>
                <a:srgbClr val="FFFFFF"/>
              </a:solidFill>
            </a:endParaRPr>
          </a:p>
          <a:p>
            <a:pPr algn="ctr"/>
            <a:r>
              <a:rPr lang="en-US" sz="1400" dirty="0">
                <a:solidFill>
                  <a:srgbClr val="FFFFFF"/>
                </a:solidFill>
              </a:rPr>
              <a:t>3rd ESS Beam Diagnostics </a:t>
            </a:r>
            <a:r>
              <a:rPr lang="en-US" sz="1400" dirty="0" smtClean="0">
                <a:solidFill>
                  <a:srgbClr val="FFFFFF"/>
                </a:solidFill>
              </a:rPr>
              <a:t>Forum </a:t>
            </a:r>
            <a:r>
              <a:rPr lang="en-GB" sz="1400" dirty="0" smtClean="0">
                <a:solidFill>
                  <a:srgbClr val="FFFFFF"/>
                </a:solidFill>
              </a:rPr>
              <a:t>– 26 </a:t>
            </a:r>
            <a:r>
              <a:rPr lang="en-GB" sz="1400" dirty="0" smtClean="0">
                <a:solidFill>
                  <a:srgbClr val="FFFFFF"/>
                </a:solidFill>
              </a:rPr>
              <a:t>April 2017 </a:t>
            </a:r>
            <a:endParaRPr lang="en-GB" sz="1400" dirty="0" smtClean="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26 April 2017</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10</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a:t>Installation Support </a:t>
            </a:r>
            <a:r>
              <a:rPr lang="sv-SE" dirty="0" err="1"/>
              <a:t>available</a:t>
            </a:r>
            <a:r>
              <a:rPr lang="sv-SE" dirty="0"/>
              <a:t> on-site from</a:t>
            </a:r>
            <a:br>
              <a:rPr lang="sv-SE" dirty="0"/>
            </a:br>
            <a:r>
              <a:rPr lang="sv-SE" dirty="0"/>
              <a:t>the AD Area </a:t>
            </a:r>
            <a:r>
              <a:rPr lang="sv-SE" dirty="0" err="1"/>
              <a:t>Supervisors</a:t>
            </a:r>
            <a:r>
              <a:rPr lang="sv-SE" dirty="0"/>
              <a:t> </a:t>
            </a:r>
            <a:r>
              <a:rPr lang="sv-SE" dirty="0" smtClean="0"/>
              <a:t>– (2/2)</a:t>
            </a:r>
            <a:endParaRPr lang="en-GB" dirty="0"/>
          </a:p>
        </p:txBody>
      </p:sp>
      <p:sp>
        <p:nvSpPr>
          <p:cNvPr id="9" name="Rectangle 8"/>
          <p:cNvSpPr/>
          <p:nvPr/>
        </p:nvSpPr>
        <p:spPr>
          <a:xfrm>
            <a:off x="107504" y="1340768"/>
            <a:ext cx="8928992" cy="5170647"/>
          </a:xfrm>
          <a:prstGeom prst="rect">
            <a:avLst/>
          </a:prstGeom>
        </p:spPr>
        <p:txBody>
          <a:bodyPr wrap="square">
            <a:spAutoFit/>
          </a:bodyPr>
          <a:lstStyle/>
          <a:p>
            <a:pPr marL="171450" indent="-171450">
              <a:spcBef>
                <a:spcPct val="20000"/>
              </a:spcBef>
              <a:buFont typeface="Arial"/>
              <a:buChar char="•"/>
            </a:pPr>
            <a:r>
              <a:rPr lang="en-US" b="1" dirty="0" smtClean="0">
                <a:solidFill>
                  <a:prstClr val="black"/>
                </a:solidFill>
              </a:rPr>
              <a:t>Industrial machinery support:</a:t>
            </a:r>
            <a:r>
              <a:rPr lang="en-US" dirty="0" smtClean="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document in the WSCP all needs for industrial machinery (pallet-jacks, lifting devices, truck-rents, scaffolding, etc.).</a:t>
            </a:r>
          </a:p>
          <a:p>
            <a:pPr marL="628650" lvl="1" indent="-171450">
              <a:spcBef>
                <a:spcPct val="20000"/>
              </a:spcBef>
              <a:buFont typeface="Arial"/>
              <a:buChar char="•"/>
            </a:pPr>
            <a:r>
              <a:rPr lang="en-US" sz="1200" dirty="0" smtClean="0">
                <a:solidFill>
                  <a:prstClr val="black"/>
                </a:solidFill>
              </a:rPr>
              <a:t>After agreement with the Area Supervisors, industrial machinery can be available on-site, following the WSCP. </a:t>
            </a:r>
            <a:br>
              <a:rPr lang="en-US" sz="1200" dirty="0" smtClean="0">
                <a:solidFill>
                  <a:prstClr val="black"/>
                </a:solidFill>
              </a:rPr>
            </a:br>
            <a:r>
              <a:rPr lang="en-US" sz="1200" dirty="0" smtClean="0">
                <a:solidFill>
                  <a:prstClr val="black"/>
                </a:solidFill>
              </a:rPr>
              <a:t>Please, verify availability and use-process with the Area Supervisors. </a:t>
            </a:r>
            <a:br>
              <a:rPr lang="en-US" sz="1200" dirty="0" smtClean="0">
                <a:solidFill>
                  <a:prstClr val="black"/>
                </a:solidFill>
              </a:rPr>
            </a:br>
            <a:r>
              <a:rPr lang="en-US" sz="1200" u="sng" dirty="0" smtClean="0">
                <a:solidFill>
                  <a:prstClr val="black"/>
                </a:solidFill>
              </a:rPr>
              <a:t>The WP can be requested to fund its specific requests via PCC code, after agreement with the Area Supervisors. </a:t>
            </a:r>
          </a:p>
          <a:p>
            <a:pPr marL="171450" indent="-171450">
              <a:spcBef>
                <a:spcPct val="20000"/>
              </a:spcBef>
              <a:buFont typeface="Arial"/>
              <a:buChar char="•"/>
            </a:pPr>
            <a:r>
              <a:rPr lang="en-US" b="1" dirty="0" smtClean="0">
                <a:solidFill>
                  <a:prstClr val="black"/>
                </a:solidFill>
              </a:rPr>
              <a:t>Industrial services support:</a:t>
            </a:r>
            <a:r>
              <a:rPr lang="en-US" dirty="0" smtClean="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document in the WSCP all needs for industrial services support (storage, workshop, lay-down areas, etc.). </a:t>
            </a:r>
          </a:p>
          <a:p>
            <a:pPr marL="628650" lvl="1" indent="-171450">
              <a:spcBef>
                <a:spcPct val="20000"/>
              </a:spcBef>
              <a:buFont typeface="Arial"/>
              <a:buChar char="•"/>
            </a:pPr>
            <a:r>
              <a:rPr lang="en-US" sz="1200" dirty="0" smtClean="0">
                <a:solidFill>
                  <a:prstClr val="black"/>
                </a:solidFill>
              </a:rPr>
              <a:t>After agreement with the Area Supervisors, ESS central services can be provided on-site (waste management, air supply, </a:t>
            </a:r>
            <a:r>
              <a:rPr lang="en-US" sz="1200" dirty="0" err="1" smtClean="0">
                <a:solidFill>
                  <a:prstClr val="black"/>
                </a:solidFill>
              </a:rPr>
              <a:t>WiFi</a:t>
            </a:r>
            <a:r>
              <a:rPr lang="en-US" sz="1200" dirty="0" smtClean="0">
                <a:solidFill>
                  <a:prstClr val="black"/>
                </a:solidFill>
              </a:rPr>
              <a:t>, electricity, storage, workshop, lay-down areas, etc.), following the WSCP instructions. </a:t>
            </a:r>
            <a:endParaRPr lang="en-US" sz="1200" b="1" dirty="0" smtClean="0">
              <a:solidFill>
                <a:prstClr val="black"/>
              </a:solidFill>
            </a:endParaRPr>
          </a:p>
          <a:p>
            <a:pPr marL="171450" indent="-171450">
              <a:spcBef>
                <a:spcPct val="20000"/>
              </a:spcBef>
              <a:buFont typeface="Arial"/>
              <a:buChar char="•"/>
            </a:pPr>
            <a:r>
              <a:rPr lang="en-US" b="1" dirty="0" smtClean="0">
                <a:solidFill>
                  <a:prstClr val="black"/>
                </a:solidFill>
              </a:rPr>
              <a:t>Shielding and sealing materials:</a:t>
            </a:r>
            <a:r>
              <a:rPr lang="en-US" dirty="0" smtClean="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document in the WSCP all needs for shielding and sealing (fire or other) material. </a:t>
            </a:r>
          </a:p>
          <a:p>
            <a:pPr marL="628650" lvl="1" indent="-171450">
              <a:spcBef>
                <a:spcPct val="20000"/>
              </a:spcBef>
              <a:buFont typeface="Arial"/>
              <a:buChar char="•"/>
            </a:pPr>
            <a:r>
              <a:rPr lang="en-US" sz="1200" dirty="0" smtClean="0">
                <a:solidFill>
                  <a:prstClr val="black"/>
                </a:solidFill>
              </a:rPr>
              <a:t>After agreement with the Area Supervisors, the ESS-approved shielding and sealing materials can be provided, following the WSCP. </a:t>
            </a:r>
          </a:p>
          <a:p>
            <a:pPr marL="171450" indent="-171450">
              <a:spcBef>
                <a:spcPct val="20000"/>
              </a:spcBef>
              <a:buFont typeface="Arial"/>
              <a:buChar char="•"/>
            </a:pPr>
            <a:r>
              <a:rPr lang="en-US" b="1" dirty="0" smtClean="0">
                <a:solidFill>
                  <a:prstClr val="black"/>
                </a:solidFill>
              </a:rPr>
              <a:t>Training courses and certifications:</a:t>
            </a:r>
            <a:r>
              <a:rPr lang="en-US" dirty="0" smtClean="0">
                <a:solidFill>
                  <a:prstClr val="black"/>
                </a:solidFill>
              </a:rPr>
              <a:t> </a:t>
            </a:r>
          </a:p>
          <a:p>
            <a:pPr marL="628650" lvl="1" indent="-171450">
              <a:spcBef>
                <a:spcPct val="20000"/>
              </a:spcBef>
              <a:buFont typeface="Arial"/>
              <a:buChar char="•"/>
            </a:pPr>
            <a:r>
              <a:rPr lang="en-US" sz="1200" dirty="0">
                <a:solidFill>
                  <a:prstClr val="black"/>
                </a:solidFill>
              </a:rPr>
              <a:t>The </a:t>
            </a:r>
            <a:r>
              <a:rPr lang="en-US" sz="1200" u="sng" dirty="0">
                <a:solidFill>
                  <a:prstClr val="black"/>
                </a:solidFill>
              </a:rPr>
              <a:t>System Leader(s)</a:t>
            </a:r>
            <a:r>
              <a:rPr lang="en-US" sz="1200" dirty="0">
                <a:solidFill>
                  <a:prstClr val="black"/>
                </a:solidFill>
              </a:rPr>
              <a:t> document in the WSCP all needs for training courses and certification related to installation. </a:t>
            </a:r>
          </a:p>
          <a:p>
            <a:pPr marL="628650" lvl="1" indent="-171450">
              <a:spcBef>
                <a:spcPct val="20000"/>
              </a:spcBef>
              <a:buFont typeface="Arial"/>
              <a:buChar char="•"/>
            </a:pPr>
            <a:r>
              <a:rPr lang="en-US" sz="1200" dirty="0">
                <a:solidFill>
                  <a:prstClr val="black"/>
                </a:solidFill>
              </a:rPr>
              <a:t>The WP have to comply to the certification requested by the Area Supervisors </a:t>
            </a:r>
            <a:br>
              <a:rPr lang="en-US" sz="1200" dirty="0">
                <a:solidFill>
                  <a:prstClr val="black"/>
                </a:solidFill>
              </a:rPr>
            </a:br>
            <a:r>
              <a:rPr lang="en-US" sz="1200" dirty="0">
                <a:solidFill>
                  <a:prstClr val="black"/>
                </a:solidFill>
              </a:rPr>
              <a:t>(according to the applicable Swedish legislation and ESS local rules). </a:t>
            </a:r>
          </a:p>
          <a:p>
            <a:pPr marL="628650" lvl="1" indent="-171450">
              <a:spcBef>
                <a:spcPct val="20000"/>
              </a:spcBef>
              <a:buFont typeface="Arial"/>
              <a:buChar char="•"/>
            </a:pPr>
            <a:r>
              <a:rPr lang="en-US" sz="1200" u="sng" dirty="0">
                <a:solidFill>
                  <a:prstClr val="black"/>
                </a:solidFill>
              </a:rPr>
              <a:t>The WP will fund entirely the required training courses, according to their installation needs. </a:t>
            </a:r>
          </a:p>
          <a:p>
            <a:pPr marL="171450" indent="-171450">
              <a:spcBef>
                <a:spcPct val="20000"/>
              </a:spcBef>
              <a:buFont typeface="Arial"/>
              <a:buChar char="•"/>
            </a:pPr>
            <a:endParaRPr lang="en-US" sz="1000" b="1" dirty="0" smtClean="0">
              <a:solidFill>
                <a:prstClr val="black"/>
              </a:solidFill>
            </a:endParaRPr>
          </a:p>
          <a:p>
            <a:pPr marL="171450" indent="-171450">
              <a:spcBef>
                <a:spcPct val="20000"/>
              </a:spcBef>
              <a:buFont typeface="Arial"/>
              <a:buChar char="•"/>
            </a:pPr>
            <a:r>
              <a:rPr lang="en-US" b="1" dirty="0" smtClean="0">
                <a:solidFill>
                  <a:prstClr val="black"/>
                </a:solidFill>
              </a:rPr>
              <a:t>Installation infrastructure: </a:t>
            </a:r>
          </a:p>
          <a:p>
            <a:pPr marL="628650" lvl="1" indent="-171450">
              <a:spcBef>
                <a:spcPct val="20000"/>
              </a:spcBef>
              <a:buFont typeface="Arial"/>
              <a:buChar char="•"/>
            </a:pPr>
            <a:r>
              <a:rPr lang="en-US" sz="1200" dirty="0" smtClean="0">
                <a:solidFill>
                  <a:prstClr val="black"/>
                </a:solidFill>
              </a:rPr>
              <a:t>AD </a:t>
            </a:r>
            <a:r>
              <a:rPr lang="en-US" sz="1200" dirty="0">
                <a:solidFill>
                  <a:prstClr val="black"/>
                </a:solidFill>
              </a:rPr>
              <a:t>will provide </a:t>
            </a:r>
            <a:r>
              <a:rPr lang="en-US" sz="1200" b="1" u="sng" dirty="0">
                <a:solidFill>
                  <a:prstClr val="black"/>
                </a:solidFill>
              </a:rPr>
              <a:t>power</a:t>
            </a:r>
            <a:r>
              <a:rPr lang="en-US" sz="1200" dirty="0">
                <a:solidFill>
                  <a:prstClr val="black"/>
                </a:solidFill>
              </a:rPr>
              <a:t> (general locations), </a:t>
            </a:r>
            <a:r>
              <a:rPr lang="en-US" sz="1200" b="1" u="sng" dirty="0">
                <a:solidFill>
                  <a:prstClr val="black"/>
                </a:solidFill>
              </a:rPr>
              <a:t>area lighting</a:t>
            </a:r>
            <a:r>
              <a:rPr lang="en-US" sz="1200" dirty="0">
                <a:solidFill>
                  <a:prstClr val="black"/>
                </a:solidFill>
              </a:rPr>
              <a:t>, </a:t>
            </a:r>
            <a:r>
              <a:rPr lang="en-US" sz="1200" b="1" u="sng" dirty="0">
                <a:solidFill>
                  <a:prstClr val="black"/>
                </a:solidFill>
              </a:rPr>
              <a:t>fire extinguishers</a:t>
            </a:r>
            <a:r>
              <a:rPr lang="en-US" sz="1200" b="1" dirty="0">
                <a:solidFill>
                  <a:prstClr val="black"/>
                </a:solidFill>
              </a:rPr>
              <a:t> </a:t>
            </a:r>
            <a:r>
              <a:rPr lang="en-US" sz="1200" dirty="0">
                <a:solidFill>
                  <a:prstClr val="black"/>
                </a:solidFill>
              </a:rPr>
              <a:t>and </a:t>
            </a:r>
            <a:r>
              <a:rPr lang="en-US" sz="1200" b="1" u="sng" dirty="0">
                <a:solidFill>
                  <a:prstClr val="black"/>
                </a:solidFill>
              </a:rPr>
              <a:t>local first aid stations</a:t>
            </a:r>
          </a:p>
        </p:txBody>
      </p:sp>
      <p:sp>
        <p:nvSpPr>
          <p:cNvPr id="8"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3620423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
        <p:nvSpPr>
          <p:cNvPr id="6" name="Date Placeholder 5"/>
          <p:cNvSpPr>
            <a:spLocks noGrp="1"/>
          </p:cNvSpPr>
          <p:nvPr>
            <p:ph type="dt" sz="half" idx="10"/>
          </p:nvPr>
        </p:nvSpPr>
        <p:spPr/>
        <p:txBody>
          <a:bodyPr/>
          <a:lstStyle/>
          <a:p>
            <a:r>
              <a:rPr lang="en-US" smtClean="0"/>
              <a:t>26 April 2017</a:t>
            </a:r>
            <a:endParaRPr lang="sv-SE"/>
          </a:p>
        </p:txBody>
      </p:sp>
      <p:graphicFrame>
        <p:nvGraphicFramePr>
          <p:cNvPr id="11" name="Table 10"/>
          <p:cNvGraphicFramePr>
            <a:graphicFrameLocks noGrp="1"/>
          </p:cNvGraphicFramePr>
          <p:nvPr>
            <p:extLst>
              <p:ext uri="{D42A27DB-BD31-4B8C-83A1-F6EECF244321}">
                <p14:modId xmlns:p14="http://schemas.microsoft.com/office/powerpoint/2010/main" val="129853411"/>
              </p:ext>
            </p:extLst>
          </p:nvPr>
        </p:nvGraphicFramePr>
        <p:xfrm>
          <a:off x="899592" y="1547281"/>
          <a:ext cx="6809016" cy="3033847"/>
        </p:xfrm>
        <a:graphic>
          <a:graphicData uri="http://schemas.openxmlformats.org/drawingml/2006/table">
            <a:tbl>
              <a:tblPr/>
              <a:tblGrid>
                <a:gridCol w="519249"/>
                <a:gridCol w="2419894"/>
                <a:gridCol w="301217"/>
                <a:gridCol w="737281"/>
                <a:gridCol w="519249"/>
                <a:gridCol w="529046"/>
                <a:gridCol w="1783080"/>
              </a:tblGrid>
              <a:tr h="139119">
                <a:tc>
                  <a:txBody>
                    <a:bodyPr/>
                    <a:lstStyle/>
                    <a:p>
                      <a:pPr algn="ctr" fontAlgn="b"/>
                      <a:r>
                        <a:rPr lang="en-US" sz="1200" b="1" i="0" u="none" strike="noStrike">
                          <a:solidFill>
                            <a:srgbClr val="000000"/>
                          </a:solidFill>
                          <a:effectLst/>
                          <a:latin typeface="Calibri"/>
                        </a:rPr>
                        <a:t>Priority</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1" i="0" u="none" strike="noStrike">
                          <a:solidFill>
                            <a:srgbClr val="000000"/>
                          </a:solidFill>
                          <a:effectLst/>
                          <a:latin typeface="Calibri"/>
                        </a:rPr>
                        <a:t>Item</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ctr" fontAlgn="b"/>
                      <a:r>
                        <a:rPr lang="en-US" sz="1200" b="1" i="0" u="none" strike="noStrike">
                          <a:solidFill>
                            <a:srgbClr val="000000"/>
                          </a:solidFill>
                          <a:effectLst/>
                          <a:latin typeface="Calibri"/>
                        </a:rPr>
                        <a:t>Lead time</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000000"/>
                          </a:solidFill>
                          <a:effectLst/>
                          <a:latin typeface="Calibri"/>
                        </a:rPr>
                        <a:t>Total Qty</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200" b="1" i="0" u="none" strike="noStrike" dirty="0">
                          <a:solidFill>
                            <a:srgbClr val="000000"/>
                          </a:solidFill>
                          <a:effectLst/>
                          <a:latin typeface="Calibri"/>
                        </a:rPr>
                        <a:t>Supplier</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139119">
                <a:tc>
                  <a:txBody>
                    <a:bodyPr/>
                    <a:lstStyle/>
                    <a:p>
                      <a:pPr algn="ctr"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r>
              <a:tr h="139119">
                <a:tc>
                  <a:txBody>
                    <a:bodyPr/>
                    <a:lstStyle/>
                    <a:p>
                      <a:pPr algn="ct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dirty="0" err="1">
                          <a:solidFill>
                            <a:srgbClr val="000000"/>
                          </a:solidFill>
                          <a:effectLst/>
                          <a:latin typeface="Calibri"/>
                        </a:rPr>
                        <a:t>Mobilev</a:t>
                      </a:r>
                      <a:r>
                        <a:rPr lang="en-US" sz="1200" b="0" i="0" u="none" strike="noStrike" dirty="0">
                          <a:solidFill>
                            <a:srgbClr val="000000"/>
                          </a:solidFill>
                          <a:effectLst/>
                          <a:latin typeface="Calibri"/>
                        </a:rPr>
                        <a:t> crane 2T (to be used for warm linac)</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12 weeks</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a:solidFill>
                            <a:srgbClr val="0563C1"/>
                          </a:solidFill>
                          <a:effectLst/>
                          <a:latin typeface="Calibri"/>
                          <a:hlinkClick r:id="rId2"/>
                        </a:rPr>
                        <a:t>http://www.mobilev-cranes.uk/</a:t>
                      </a:r>
                      <a:endParaRPr lang="en-US" sz="1200" b="0" i="0" u="sng" strike="noStrike">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FEB hatch crane</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gridSpan="2">
                  <a:txBody>
                    <a:bodyPr/>
                    <a:lstStyle/>
                    <a:p>
                      <a:pPr algn="l" fontAlgn="b"/>
                      <a:r>
                        <a:rPr lang="en-US" sz="1200" b="0" i="0" u="none" strike="noStrike">
                          <a:solidFill>
                            <a:srgbClr val="000000"/>
                          </a:solidFill>
                          <a:effectLst/>
                          <a:latin typeface="Calibri"/>
                        </a:rPr>
                        <a:t>6-12 weeks</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dirty="0">
                          <a:solidFill>
                            <a:srgbClr val="0563C1"/>
                          </a:solidFill>
                          <a:effectLst/>
                          <a:latin typeface="Calibri"/>
                          <a:hlinkClick r:id="rId3"/>
                        </a:rPr>
                        <a:t>http://www.munck-cranes.se/</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FEB hatch crane beam</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gridSpan="2">
                  <a:txBody>
                    <a:bodyPr/>
                    <a:lstStyle/>
                    <a:p>
                      <a:pPr algn="l" fontAlgn="b"/>
                      <a:r>
                        <a:rPr lang="en-US" sz="1200" b="0" i="0" u="none" strike="noStrike">
                          <a:solidFill>
                            <a:srgbClr val="000000"/>
                          </a:solidFill>
                          <a:effectLst/>
                          <a:latin typeface="Calibri"/>
                        </a:rPr>
                        <a:t>6-12 weeks</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dirty="0">
                          <a:solidFill>
                            <a:srgbClr val="0563C1"/>
                          </a:solidFill>
                          <a:effectLst/>
                          <a:latin typeface="Calibri"/>
                          <a:hlinkClick r:id="rId3"/>
                        </a:rPr>
                        <a:t>http://www.munck-cranes.se/</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Storage/work tents</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6 weeks</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200" b="0" i="0" u="none" strike="noStrike">
                          <a:solidFill>
                            <a:srgbClr val="000000"/>
                          </a:solidFill>
                          <a:effectLst/>
                          <a:latin typeface="Calibri"/>
                        </a:rPr>
                        <a:t>3</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dirty="0">
                          <a:solidFill>
                            <a:srgbClr val="0563C1"/>
                          </a:solidFill>
                          <a:effectLst/>
                          <a:latin typeface="Calibri"/>
                          <a:hlinkClick r:id="rId4"/>
                        </a:rPr>
                        <a:t>https://hallbyggarna.se/ </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Scaffolding FEB hatch</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2 weeks</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200" b="0" i="0" u="none" strike="noStrike">
                          <a:solidFill>
                            <a:srgbClr val="000000"/>
                          </a:solidFill>
                          <a:effectLst/>
                          <a:latin typeface="Calibri"/>
                        </a:rPr>
                        <a:t>1</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dirty="0">
                          <a:solidFill>
                            <a:srgbClr val="0563C1"/>
                          </a:solidFill>
                          <a:effectLst/>
                          <a:latin typeface="Calibri"/>
                          <a:hlinkClick r:id="rId5"/>
                        </a:rPr>
                        <a:t>http://www.heab.se/</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is-IS" sz="1200" b="0" i="0" u="none" strike="noStrike">
                          <a:solidFill>
                            <a:srgbClr val="000000"/>
                          </a:solidFill>
                          <a:effectLst/>
                          <a:latin typeface="Calibri"/>
                        </a:rPr>
                        <a:t>2</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Forklifts</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is-IS" sz="1200" b="0" i="0" u="none" strike="noStrike">
                          <a:solidFill>
                            <a:srgbClr val="000000"/>
                          </a:solidFill>
                          <a:effectLst/>
                          <a:latin typeface="Calibri"/>
                        </a:rPr>
                        <a:t>2</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Tow tracktor</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b"/>
                      <a:r>
                        <a:rPr lang="en-US" sz="1200" b="0" i="0" u="none" strike="noStrike">
                          <a:solidFill>
                            <a:srgbClr val="000000"/>
                          </a:solidFill>
                          <a:effectLst/>
                          <a:latin typeface="Calibri"/>
                        </a:rPr>
                        <a:t>4-6 weeks</a:t>
                      </a:r>
                    </a:p>
                  </a:txBody>
                  <a:tcPr marL="9797" marR="9797" marT="9797" marB="0" anchor="b">
                    <a:lnL>
                      <a:noFill/>
                    </a:lnL>
                    <a:lnR>
                      <a:noFill/>
                    </a:lnR>
                    <a:lnT>
                      <a:noFill/>
                    </a:lnT>
                    <a:lnB>
                      <a:noFill/>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200" b="0" i="0" u="none" strike="noStrike">
                          <a:solidFill>
                            <a:srgbClr val="000000"/>
                          </a:solidFill>
                          <a:effectLst/>
                          <a:latin typeface="Calibri"/>
                        </a:rPr>
                        <a:t>3</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1200" b="0" i="0" u="sng" strike="noStrike" dirty="0">
                          <a:solidFill>
                            <a:srgbClr val="0563C1"/>
                          </a:solidFill>
                          <a:effectLst/>
                          <a:latin typeface="Calibri"/>
                          <a:hlinkClick r:id="rId6"/>
                        </a:rPr>
                        <a:t>www.multi-mover.eu/</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r>
              <a:tr h="139119">
                <a:tc>
                  <a:txBody>
                    <a:bodyPr/>
                    <a:lstStyle/>
                    <a:p>
                      <a:pPr algn="ctr" fontAlgn="b"/>
                      <a:r>
                        <a:rPr lang="is-IS" sz="1200" b="0" i="0" u="none" strike="noStrike">
                          <a:solidFill>
                            <a:srgbClr val="000000"/>
                          </a:solidFill>
                          <a:effectLst/>
                          <a:latin typeface="Calibri"/>
                        </a:rPr>
                        <a:t>2</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200" b="0" i="0" u="none" strike="noStrike">
                          <a:solidFill>
                            <a:srgbClr val="000000"/>
                          </a:solidFill>
                          <a:effectLst/>
                          <a:latin typeface="Calibri"/>
                        </a:rPr>
                        <a:t>Transport trollys</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sk-SK" sz="1200" b="0" i="0" u="none" strike="noStrike">
                          <a:solidFill>
                            <a:srgbClr val="000000"/>
                          </a:solidFill>
                          <a:effectLst/>
                          <a:latin typeface="Calibri"/>
                        </a:rPr>
                        <a:t> </a:t>
                      </a:r>
                    </a:p>
                  </a:txBody>
                  <a:tcPr marL="9797" marR="9797" marT="9797" marB="0" anchor="b">
                    <a:lnL>
                      <a:noFill/>
                    </a:lnL>
                    <a:lnR>
                      <a:noFill/>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sk-SK" sz="1200" b="0" i="0" u="none" strike="noStrike" dirty="0">
                          <a:solidFill>
                            <a:srgbClr val="000000"/>
                          </a:solidFill>
                          <a:effectLst/>
                          <a:latin typeface="Calibri"/>
                        </a:rPr>
                        <a:t> </a:t>
                      </a:r>
                    </a:p>
                  </a:txBody>
                  <a:tcPr marL="9797" marR="9797" marT="97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200" b="0" i="0" u="none" strike="noStrike">
                          <a:solidFill>
                            <a:srgbClr val="000000"/>
                          </a:solidFill>
                          <a:effectLst/>
                          <a:latin typeface="Calibri"/>
                        </a:rPr>
                        <a:t>6</a:t>
                      </a: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200" b="0" i="0" u="sng" strike="noStrike" dirty="0">
                          <a:solidFill>
                            <a:srgbClr val="0563C1"/>
                          </a:solidFill>
                          <a:effectLst/>
                          <a:latin typeface="Calibri"/>
                          <a:hlinkClick r:id="rId7"/>
                        </a:rPr>
                        <a:t>https://www.ajprodukter.se/</a:t>
                      </a:r>
                      <a:endParaRPr lang="en-US" sz="1200" b="0" i="0" u="sng" strike="noStrike" dirty="0">
                        <a:solidFill>
                          <a:srgbClr val="0563C1"/>
                        </a:solidFill>
                        <a:effectLst/>
                        <a:latin typeface="Calibri"/>
                      </a:endParaRPr>
                    </a:p>
                  </a:txBody>
                  <a:tcPr marL="9797" marR="9797" marT="9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r>
            </a:tbl>
          </a:graphicData>
        </a:graphic>
      </p:graphicFrame>
      <p:pic>
        <p:nvPicPr>
          <p:cNvPr id="13" name="Picture 12" descr="imag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76" y="5445224"/>
            <a:ext cx="1602374" cy="998663"/>
          </a:xfrm>
          <a:prstGeom prst="rect">
            <a:avLst/>
          </a:prstGeom>
        </p:spPr>
      </p:pic>
      <p:pic>
        <p:nvPicPr>
          <p:cNvPr id="14" name="Picture 13" descr="imgr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1640" y="4653136"/>
            <a:ext cx="2016224" cy="1512168"/>
          </a:xfrm>
          <a:prstGeom prst="rect">
            <a:avLst/>
          </a:prstGeom>
        </p:spPr>
      </p:pic>
      <p:pic>
        <p:nvPicPr>
          <p:cNvPr id="15" name="Picture 14" descr="621-6.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1880" y="5301208"/>
            <a:ext cx="1080120" cy="1080120"/>
          </a:xfrm>
          <a:prstGeom prst="rect">
            <a:avLst/>
          </a:prstGeom>
        </p:spPr>
      </p:pic>
      <p:pic>
        <p:nvPicPr>
          <p:cNvPr id="16" name="Picture 15" descr="imag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2240" y="4725144"/>
            <a:ext cx="1192550" cy="1855077"/>
          </a:xfrm>
          <a:prstGeom prst="rect">
            <a:avLst/>
          </a:prstGeom>
        </p:spPr>
      </p:pic>
      <p:pic>
        <p:nvPicPr>
          <p:cNvPr id="17" name="Picture 16"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7993" y="4941168"/>
            <a:ext cx="1123758" cy="1441588"/>
          </a:xfrm>
          <a:prstGeom prst="rect">
            <a:avLst/>
          </a:prstGeom>
        </p:spPr>
      </p:pic>
      <p:pic>
        <p:nvPicPr>
          <p:cNvPr id="18" name="Picture 17" descr="imgre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1581" y="4653136"/>
            <a:ext cx="2028651" cy="1467698"/>
          </a:xfrm>
          <a:prstGeom prst="rect">
            <a:avLst/>
          </a:prstGeom>
        </p:spPr>
      </p:pic>
      <p:sp>
        <p:nvSpPr>
          <p:cNvPr id="21" name="Title 1"/>
          <p:cNvSpPr>
            <a:spLocks noGrp="1"/>
          </p:cNvSpPr>
          <p:nvPr>
            <p:ph type="title"/>
          </p:nvPr>
        </p:nvSpPr>
        <p:spPr>
          <a:xfrm>
            <a:off x="457200" y="274638"/>
            <a:ext cx="7139136" cy="1143000"/>
          </a:xfrm>
        </p:spPr>
        <p:txBody>
          <a:bodyPr>
            <a:normAutofit fontScale="90000"/>
          </a:bodyPr>
          <a:lstStyle/>
          <a:p>
            <a:r>
              <a:rPr lang="en-US" dirty="0" smtClean="0"/>
              <a:t>Procurement example: </a:t>
            </a:r>
            <a:br>
              <a:rPr lang="en-US" dirty="0" smtClean="0"/>
            </a:br>
            <a:r>
              <a:rPr lang="en-US" dirty="0" smtClean="0"/>
              <a:t>AD first equipment purchases for installation</a:t>
            </a:r>
            <a:endParaRPr lang="en-US" dirty="0"/>
          </a:p>
        </p:txBody>
      </p:sp>
      <p:sp>
        <p:nvSpPr>
          <p:cNvPr id="19"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4259354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26 April 2017</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12</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en-US" dirty="0" smtClean="0"/>
              <a:t>Benchmarking</a:t>
            </a:r>
            <a:endParaRPr lang="en-US" dirty="0"/>
          </a:p>
        </p:txBody>
      </p:sp>
      <p:sp>
        <p:nvSpPr>
          <p:cNvPr id="12" name="Footer Placeholder 15"/>
          <p:cNvSpPr>
            <a:spLocks noGrp="1"/>
          </p:cNvSpPr>
          <p:nvPr>
            <p:ph type="ftr" sz="quarter" idx="11"/>
          </p:nvPr>
        </p:nvSpPr>
        <p:spPr>
          <a:xfrm>
            <a:off x="2564160" y="6376243"/>
            <a:ext cx="4320480" cy="365125"/>
          </a:xfrm>
        </p:spPr>
        <p:txBody>
          <a:bodyPr/>
          <a:lstStyle/>
          <a:p>
            <a:r>
              <a:rPr lang="en-US" dirty="0" smtClean="0"/>
              <a:t>AD Installation: Organization &amp; Safety – </a:t>
            </a:r>
            <a:r>
              <a:rPr lang="en-US" dirty="0" err="1" smtClean="0"/>
              <a:t>N.Gazis</a:t>
            </a:r>
            <a:endParaRPr lang="sv-SE" dirty="0"/>
          </a:p>
        </p:txBody>
      </p:sp>
      <p:sp>
        <p:nvSpPr>
          <p:cNvPr id="13" name="Rectangle 12"/>
          <p:cNvSpPr/>
          <p:nvPr/>
        </p:nvSpPr>
        <p:spPr>
          <a:xfrm>
            <a:off x="107504" y="1340768"/>
            <a:ext cx="8928992" cy="5121403"/>
          </a:xfrm>
          <a:prstGeom prst="rect">
            <a:avLst/>
          </a:prstGeom>
        </p:spPr>
        <p:txBody>
          <a:bodyPr wrap="square">
            <a:spAutoFit/>
          </a:bodyPr>
          <a:lstStyle/>
          <a:p>
            <a:pPr>
              <a:spcBef>
                <a:spcPct val="20000"/>
              </a:spcBef>
            </a:pPr>
            <a:r>
              <a:rPr lang="en-US" dirty="0" smtClean="0">
                <a:solidFill>
                  <a:prstClr val="black"/>
                </a:solidFill>
              </a:rPr>
              <a:t>AD has benchmarked both the </a:t>
            </a:r>
            <a:r>
              <a:rPr lang="en-US" b="1" dirty="0" smtClean="0">
                <a:solidFill>
                  <a:prstClr val="black"/>
                </a:solidFill>
              </a:rPr>
              <a:t>AD </a:t>
            </a:r>
            <a:r>
              <a:rPr lang="en-US" b="1" dirty="0">
                <a:solidFill>
                  <a:prstClr val="black"/>
                </a:solidFill>
              </a:rPr>
              <a:t>site organization</a:t>
            </a:r>
            <a:r>
              <a:rPr lang="en-US" dirty="0">
                <a:solidFill>
                  <a:prstClr val="black"/>
                </a:solidFill>
              </a:rPr>
              <a:t> </a:t>
            </a:r>
            <a:r>
              <a:rPr lang="en-US" dirty="0" smtClean="0">
                <a:solidFill>
                  <a:prstClr val="black"/>
                </a:solidFill>
              </a:rPr>
              <a:t>and the </a:t>
            </a:r>
            <a:r>
              <a:rPr lang="en-US" b="1" dirty="0" smtClean="0">
                <a:solidFill>
                  <a:prstClr val="black"/>
                </a:solidFill>
              </a:rPr>
              <a:t>AD installation services &amp; support</a:t>
            </a:r>
            <a:r>
              <a:rPr lang="en-US" dirty="0" smtClean="0">
                <a:solidFill>
                  <a:prstClr val="black"/>
                </a:solidFill>
              </a:rPr>
              <a:t> following the proven professional practices and tactics of other facilities such as CERN</a:t>
            </a:r>
            <a:r>
              <a:rPr lang="en-US" dirty="0">
                <a:solidFill>
                  <a:prstClr val="black"/>
                </a:solidFill>
              </a:rPr>
              <a:t>, </a:t>
            </a:r>
            <a:r>
              <a:rPr lang="en-US" dirty="0" err="1" smtClean="0">
                <a:solidFill>
                  <a:prstClr val="black"/>
                </a:solidFill>
              </a:rPr>
              <a:t>Fermilab</a:t>
            </a:r>
            <a:r>
              <a:rPr lang="en-US" dirty="0" smtClean="0">
                <a:solidFill>
                  <a:prstClr val="black"/>
                </a:solidFill>
              </a:rPr>
              <a:t>, SNS &amp; BNL</a:t>
            </a:r>
          </a:p>
          <a:p>
            <a:pPr marL="285750" indent="-285750">
              <a:spcBef>
                <a:spcPct val="20000"/>
              </a:spcBef>
              <a:buFont typeface="Arial"/>
              <a:buChar char="•"/>
            </a:pPr>
            <a:r>
              <a:rPr lang="en-US" b="1" dirty="0" smtClean="0">
                <a:solidFill>
                  <a:prstClr val="black"/>
                </a:solidFill>
              </a:rPr>
              <a:t>CERN references: </a:t>
            </a:r>
          </a:p>
          <a:p>
            <a:pPr marL="742950" lvl="1" indent="-285750">
              <a:spcBef>
                <a:spcPct val="20000"/>
              </a:spcBef>
              <a:buFont typeface="Arial"/>
              <a:buChar char="•"/>
            </a:pPr>
            <a:r>
              <a:rPr lang="en-US" sz="1400" i="1" dirty="0" smtClean="0">
                <a:solidFill>
                  <a:prstClr val="black"/>
                </a:solidFill>
              </a:rPr>
              <a:t>Plan intervention, engineering change requests (ECR), module installation manual &amp; duty cycles, Experimental Areas Co-ordination meetings (CMS, ATLAS), Field Support Units (FSU) organization, plans </a:t>
            </a:r>
            <a:r>
              <a:rPr lang="en-US" sz="1400" i="1" dirty="0" err="1" smtClean="0">
                <a:solidFill>
                  <a:prstClr val="black"/>
                </a:solidFill>
              </a:rPr>
              <a:t>d’Implantation</a:t>
            </a:r>
            <a:r>
              <a:rPr lang="en-US" sz="1400" i="1" dirty="0" smtClean="0">
                <a:solidFill>
                  <a:prstClr val="black"/>
                </a:solidFill>
              </a:rPr>
              <a:t>, etc. </a:t>
            </a:r>
          </a:p>
          <a:p>
            <a:pPr marL="285750" indent="-285750">
              <a:spcBef>
                <a:spcPct val="20000"/>
              </a:spcBef>
              <a:buFont typeface="Arial"/>
              <a:buChar char="•"/>
            </a:pPr>
            <a:r>
              <a:rPr lang="en-US" b="1" dirty="0" err="1" smtClean="0">
                <a:solidFill>
                  <a:prstClr val="black"/>
                </a:solidFill>
              </a:rPr>
              <a:t>Fermilab</a:t>
            </a:r>
            <a:r>
              <a:rPr lang="en-US" b="1" dirty="0" smtClean="0">
                <a:solidFill>
                  <a:prstClr val="black"/>
                </a:solidFill>
              </a:rPr>
              <a:t>: </a:t>
            </a:r>
          </a:p>
          <a:p>
            <a:pPr marL="742950" lvl="1" indent="-285750">
              <a:spcBef>
                <a:spcPct val="20000"/>
              </a:spcBef>
              <a:buFont typeface="Arial"/>
              <a:buChar char="•"/>
            </a:pPr>
            <a:r>
              <a:rPr lang="en-US" sz="1400" i="1" dirty="0" err="1" smtClean="0">
                <a:solidFill>
                  <a:prstClr val="black"/>
                </a:solidFill>
              </a:rPr>
              <a:t>Fermilab</a:t>
            </a:r>
            <a:r>
              <a:rPr lang="en-US" sz="1400" i="1" dirty="0" smtClean="0">
                <a:solidFill>
                  <a:prstClr val="black"/>
                </a:solidFill>
              </a:rPr>
              <a:t> Engineering Manual, </a:t>
            </a:r>
            <a:r>
              <a:rPr lang="en-US" sz="1400" i="1" dirty="0">
                <a:solidFill>
                  <a:prstClr val="black"/>
                </a:solidFill>
              </a:rPr>
              <a:t>October </a:t>
            </a:r>
            <a:r>
              <a:rPr lang="en-US" sz="1400" i="1" dirty="0" smtClean="0">
                <a:solidFill>
                  <a:prstClr val="black"/>
                </a:solidFill>
              </a:rPr>
              <a:t>2015, FEM v.2.0 </a:t>
            </a:r>
          </a:p>
          <a:p>
            <a:pPr marL="742950" lvl="1" indent="-285750">
              <a:spcBef>
                <a:spcPct val="20000"/>
              </a:spcBef>
              <a:buFont typeface="Arial"/>
              <a:buChar char="•"/>
            </a:pPr>
            <a:r>
              <a:rPr lang="en-US" sz="1400" i="1" dirty="0" err="1"/>
              <a:t>Fermilab</a:t>
            </a:r>
            <a:r>
              <a:rPr lang="en-US" sz="1400" i="1" dirty="0"/>
              <a:t> Environment, Safety and Health Manual (FESHM</a:t>
            </a:r>
            <a:r>
              <a:rPr lang="en-US" sz="1400" i="1" dirty="0" smtClean="0"/>
              <a:t>)</a:t>
            </a:r>
            <a:r>
              <a:rPr lang="en-US" sz="1400" i="1" dirty="0"/>
              <a:t>, </a:t>
            </a:r>
            <a:br>
              <a:rPr lang="en-US" sz="1400" i="1" dirty="0"/>
            </a:br>
            <a:r>
              <a:rPr lang="en-US" sz="1400" i="1" dirty="0">
                <a:hlinkClick r:id="rId3"/>
              </a:rPr>
              <a:t>http://eshq.fnal.gov/manuals/feshm</a:t>
            </a:r>
            <a:r>
              <a:rPr lang="en-US" sz="1400" i="1" dirty="0" smtClean="0">
                <a:hlinkClick r:id="rId3"/>
              </a:rPr>
              <a:t>/</a:t>
            </a:r>
            <a:r>
              <a:rPr lang="en-US" sz="1400" i="1" dirty="0" smtClean="0"/>
              <a:t> </a:t>
            </a:r>
            <a:endParaRPr lang="en-US" sz="1400" b="1" i="1" dirty="0" smtClean="0">
              <a:solidFill>
                <a:prstClr val="black"/>
              </a:solidFill>
            </a:endParaRPr>
          </a:p>
          <a:p>
            <a:pPr marL="285750" indent="-285750">
              <a:spcBef>
                <a:spcPct val="20000"/>
              </a:spcBef>
              <a:buFont typeface="Arial"/>
              <a:buChar char="•"/>
            </a:pPr>
            <a:r>
              <a:rPr lang="en-US" b="1" dirty="0" smtClean="0">
                <a:solidFill>
                  <a:prstClr val="black"/>
                </a:solidFill>
              </a:rPr>
              <a:t>SNS references: </a:t>
            </a:r>
          </a:p>
          <a:p>
            <a:pPr marL="742950" lvl="1" indent="-285750">
              <a:spcBef>
                <a:spcPct val="20000"/>
              </a:spcBef>
              <a:buFont typeface="Arial"/>
              <a:buChar char="•"/>
            </a:pPr>
            <a:r>
              <a:rPr lang="en-US" sz="1400" i="1" dirty="0" err="1" smtClean="0">
                <a:solidFill>
                  <a:prstClr val="black"/>
                </a:solidFill>
              </a:rPr>
              <a:t>D.Olsson</a:t>
            </a:r>
            <a:r>
              <a:rPr lang="en-US" sz="1400" i="1" dirty="0" smtClean="0">
                <a:solidFill>
                  <a:prstClr val="black"/>
                </a:solidFill>
              </a:rPr>
              <a:t> </a:t>
            </a:r>
            <a:r>
              <a:rPr lang="en-US" sz="1400" i="1" dirty="0">
                <a:solidFill>
                  <a:prstClr val="black"/>
                </a:solidFill>
              </a:rPr>
              <a:t>Nov.6-8 (2001), </a:t>
            </a:r>
            <a:r>
              <a:rPr lang="en-US" sz="1400" i="1" dirty="0" err="1" smtClean="0">
                <a:solidFill>
                  <a:prstClr val="black"/>
                </a:solidFill>
              </a:rPr>
              <a:t>ORNL_Accelerator_Systems_Division_Progress_and_EAC</a:t>
            </a:r>
            <a:endParaRPr lang="en-US" sz="1400" i="1" dirty="0">
              <a:solidFill>
                <a:prstClr val="black"/>
              </a:solidFill>
            </a:endParaRPr>
          </a:p>
          <a:p>
            <a:pPr marL="742950" lvl="1" indent="-285750">
              <a:spcBef>
                <a:spcPct val="20000"/>
              </a:spcBef>
              <a:buFont typeface="Arial"/>
              <a:buChar char="•"/>
            </a:pPr>
            <a:r>
              <a:rPr lang="en-US" sz="1400" i="1" dirty="0" err="1" smtClean="0">
                <a:solidFill>
                  <a:prstClr val="black"/>
                </a:solidFill>
              </a:rPr>
              <a:t>D.Olsson</a:t>
            </a:r>
            <a:r>
              <a:rPr lang="en-US" sz="1400" i="1" dirty="0" smtClean="0">
                <a:solidFill>
                  <a:prstClr val="black"/>
                </a:solidFill>
              </a:rPr>
              <a:t> </a:t>
            </a:r>
            <a:r>
              <a:rPr lang="en-US" sz="1400" i="1" dirty="0">
                <a:solidFill>
                  <a:prstClr val="black"/>
                </a:solidFill>
              </a:rPr>
              <a:t>Mar.10-12 (2003) </a:t>
            </a:r>
            <a:r>
              <a:rPr lang="en-US" sz="1400" i="1" dirty="0" err="1">
                <a:solidFill>
                  <a:prstClr val="black"/>
                </a:solidFill>
              </a:rPr>
              <a:t>ORNL_ASD_Resources_and_Progress</a:t>
            </a:r>
            <a:endParaRPr lang="en-US" sz="1400" i="1" dirty="0">
              <a:solidFill>
                <a:prstClr val="black"/>
              </a:solidFill>
            </a:endParaRPr>
          </a:p>
          <a:p>
            <a:pPr marL="171450" indent="-171450">
              <a:spcBef>
                <a:spcPct val="20000"/>
              </a:spcBef>
              <a:buFont typeface="Arial"/>
              <a:buChar char="•"/>
            </a:pPr>
            <a:r>
              <a:rPr lang="en-US" b="1" dirty="0" smtClean="0">
                <a:solidFill>
                  <a:prstClr val="black"/>
                </a:solidFill>
              </a:rPr>
              <a:t>BNL references: </a:t>
            </a:r>
          </a:p>
          <a:p>
            <a:pPr marL="628650" lvl="1" indent="-171450">
              <a:spcBef>
                <a:spcPct val="20000"/>
              </a:spcBef>
              <a:buFont typeface="Arial"/>
              <a:buChar char="•"/>
            </a:pPr>
            <a:r>
              <a:rPr lang="en-US" altLang="en-US" sz="1400" i="1" dirty="0" err="1">
                <a:solidFill>
                  <a:prstClr val="black"/>
                </a:solidFill>
              </a:rPr>
              <a:t>G.Fries</a:t>
            </a:r>
            <a:r>
              <a:rPr lang="en-US" altLang="en-US" sz="1400" i="1" dirty="0">
                <a:solidFill>
                  <a:prstClr val="black"/>
                </a:solidFill>
              </a:rPr>
              <a:t>, Mar</a:t>
            </a:r>
            <a:r>
              <a:rPr lang="en-US" altLang="en-US" sz="1400" i="1" dirty="0" smtClean="0">
                <a:solidFill>
                  <a:prstClr val="black"/>
                </a:solidFill>
              </a:rPr>
              <a:t>.30 (2017) </a:t>
            </a:r>
            <a:r>
              <a:rPr lang="en-US" altLang="en-US" sz="1400" i="1" dirty="0">
                <a:solidFill>
                  <a:prstClr val="black"/>
                </a:solidFill>
              </a:rPr>
              <a:t>NSLS-II Accelerator Installation &amp; Lessons </a:t>
            </a:r>
            <a:r>
              <a:rPr lang="en-US" altLang="en-US" sz="1400" i="1" dirty="0" smtClean="0">
                <a:solidFill>
                  <a:prstClr val="black"/>
                </a:solidFill>
              </a:rPr>
              <a:t>Learned </a:t>
            </a:r>
          </a:p>
          <a:p>
            <a:pPr lvl="1">
              <a:spcBef>
                <a:spcPct val="20000"/>
              </a:spcBef>
            </a:pPr>
            <a:r>
              <a:rPr lang="en-US" sz="2400" dirty="0" smtClean="0">
                <a:solidFill>
                  <a:prstClr val="black"/>
                </a:solidFill>
              </a:rPr>
              <a:t>However</a:t>
            </a:r>
            <a:r>
              <a:rPr lang="en-US" sz="2400" dirty="0">
                <a:solidFill>
                  <a:prstClr val="black"/>
                </a:solidFill>
              </a:rPr>
              <a:t>, several issues remain </a:t>
            </a:r>
            <a:r>
              <a:rPr lang="en-US" sz="2400" dirty="0" smtClean="0">
                <a:solidFill>
                  <a:prstClr val="black"/>
                </a:solidFill>
              </a:rPr>
              <a:t>open,</a:t>
            </a:r>
            <a:br>
              <a:rPr lang="en-US" sz="2400" dirty="0" smtClean="0">
                <a:solidFill>
                  <a:prstClr val="black"/>
                </a:solidFill>
              </a:rPr>
            </a:br>
            <a:r>
              <a:rPr lang="en-US" sz="2400" dirty="0" smtClean="0">
                <a:solidFill>
                  <a:prstClr val="black"/>
                </a:solidFill>
              </a:rPr>
              <a:t> </a:t>
            </a:r>
            <a:r>
              <a:rPr lang="en-US" sz="2400" dirty="0">
                <a:solidFill>
                  <a:prstClr val="black"/>
                </a:solidFill>
              </a:rPr>
              <a:t>to be fulfilled from central ESS </a:t>
            </a:r>
            <a:r>
              <a:rPr lang="en-US" sz="2400" dirty="0" smtClean="0">
                <a:solidFill>
                  <a:prstClr val="black"/>
                </a:solidFill>
              </a:rPr>
              <a:t>functions (see next slides)</a:t>
            </a:r>
            <a:endParaRPr lang="en-US" sz="2400" dirty="0">
              <a:solidFill>
                <a:prstClr val="black"/>
              </a:solidFill>
            </a:endParaRPr>
          </a:p>
        </p:txBody>
      </p:sp>
    </p:spTree>
    <p:extLst>
      <p:ext uri="{BB962C8B-B14F-4D97-AF65-F5344CB8AC3E}">
        <p14:creationId xmlns:p14="http://schemas.microsoft.com/office/powerpoint/2010/main" val="1090151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640960" cy="4536504"/>
          </a:xfrm>
        </p:spPr>
        <p:txBody>
          <a:bodyPr>
            <a:noAutofit/>
          </a:bodyPr>
          <a:lstStyle/>
          <a:p>
            <a:r>
              <a:rPr lang="en-US" sz="2200" b="1" i="1" dirty="0" smtClean="0"/>
              <a:t>Waste management on-site </a:t>
            </a:r>
            <a:r>
              <a:rPr lang="en-US" sz="1800" dirty="0" smtClean="0"/>
              <a:t>seems time consuming so waste bins and local garbage points have to be introduced near the AD buildings </a:t>
            </a:r>
          </a:p>
          <a:p>
            <a:endParaRPr lang="en-US" sz="500" b="1" i="1" dirty="0" smtClean="0"/>
          </a:p>
          <a:p>
            <a:r>
              <a:rPr lang="en-US" sz="2200" b="1" i="1" dirty="0" smtClean="0"/>
              <a:t>Centralized workshop </a:t>
            </a:r>
            <a:r>
              <a:rPr lang="en-US" sz="1800" dirty="0" smtClean="0"/>
              <a:t>is needed to cover ad-hoc installation modifications/needs </a:t>
            </a:r>
            <a:endParaRPr lang="en-US" sz="1800" dirty="0"/>
          </a:p>
          <a:p>
            <a:endParaRPr lang="en-US" sz="500" b="1" i="1" dirty="0" smtClean="0"/>
          </a:p>
          <a:p>
            <a:r>
              <a:rPr lang="en-US" sz="2200" b="1" i="1" dirty="0" smtClean="0"/>
              <a:t>Centralized accommodation </a:t>
            </a:r>
            <a:r>
              <a:rPr lang="en-US" sz="1800" dirty="0"/>
              <a:t>for IKC </a:t>
            </a:r>
            <a:r>
              <a:rPr lang="en-US" sz="1800" dirty="0" smtClean="0"/>
              <a:t>personnel is </a:t>
            </a:r>
            <a:r>
              <a:rPr lang="en-US" sz="1800" dirty="0"/>
              <a:t>needed </a:t>
            </a:r>
            <a:endParaRPr lang="en-US" sz="1800" dirty="0" smtClean="0"/>
          </a:p>
          <a:p>
            <a:endParaRPr lang="en-US" sz="500" b="1" i="1" dirty="0" smtClean="0"/>
          </a:p>
          <a:p>
            <a:r>
              <a:rPr lang="en-US" sz="1800" b="1" i="1" dirty="0" smtClean="0"/>
              <a:t>Permanent system for fire </a:t>
            </a:r>
            <a:r>
              <a:rPr lang="en-US" sz="1800" b="1" i="1" dirty="0"/>
              <a:t>detection and </a:t>
            </a:r>
            <a:r>
              <a:rPr lang="en-US" sz="1800" b="1" i="1" dirty="0" smtClean="0"/>
              <a:t>evacuation alarm</a:t>
            </a:r>
            <a:r>
              <a:rPr lang="en-US" sz="1800" dirty="0" smtClean="0"/>
              <a:t> will NOT be available during installation period due to system-Warranty issues: Urgent need to centrally procure </a:t>
            </a:r>
            <a:r>
              <a:rPr lang="en-US" sz="1800" dirty="0"/>
              <a:t>and </a:t>
            </a:r>
            <a:r>
              <a:rPr lang="en-US" sz="1800" dirty="0" smtClean="0"/>
              <a:t>place a temporary system (new extra cost, time limitations, etc.) </a:t>
            </a:r>
          </a:p>
          <a:p>
            <a:endParaRPr lang="en-US" sz="500" b="1" i="1" dirty="0" smtClean="0"/>
          </a:p>
          <a:p>
            <a:r>
              <a:rPr lang="en-US" sz="1800" b="1" i="1" dirty="0" smtClean="0"/>
              <a:t>Assign BAS-U deputies (from Skanska or ESS-central) to each AD Area Supervisor</a:t>
            </a:r>
            <a:r>
              <a:rPr lang="en-US" sz="1800" dirty="0" smtClean="0"/>
              <a:t>: </a:t>
            </a:r>
            <a:br>
              <a:rPr lang="en-US" sz="1800" dirty="0" smtClean="0"/>
            </a:br>
            <a:r>
              <a:rPr lang="en-US" sz="1800" dirty="0" smtClean="0"/>
              <a:t>The Area Supervisors are needed to work for the accelerator installation and not </a:t>
            </a:r>
            <a:br>
              <a:rPr lang="en-US" sz="1800" dirty="0" smtClean="0"/>
            </a:br>
            <a:r>
              <a:rPr lang="en-US" sz="1800" dirty="0" smtClean="0"/>
              <a:t>(CF’s/Skanska’s/other’s) subcontractors’ coordination </a:t>
            </a:r>
          </a:p>
          <a:p>
            <a:r>
              <a:rPr lang="en-US" sz="1800" dirty="0" smtClean="0"/>
              <a:t> Definition of </a:t>
            </a:r>
            <a:r>
              <a:rPr lang="en-US" sz="1800" b="1" i="1" dirty="0" smtClean="0"/>
              <a:t>Rules &amp; Regulations for shift work </a:t>
            </a:r>
            <a:r>
              <a:rPr lang="en-US" sz="1800" i="1" dirty="0" smtClean="0"/>
              <a:t>is needed</a:t>
            </a:r>
            <a:r>
              <a:rPr lang="en-US" sz="1800" dirty="0" smtClean="0"/>
              <a:t> (not yet available in ESS)</a:t>
            </a:r>
          </a:p>
        </p:txBody>
      </p:sp>
      <p:sp>
        <p:nvSpPr>
          <p:cNvPr id="2" name="Title 1"/>
          <p:cNvSpPr>
            <a:spLocks noGrp="1"/>
          </p:cNvSpPr>
          <p:nvPr>
            <p:ph type="title"/>
          </p:nvPr>
        </p:nvSpPr>
        <p:spPr/>
        <p:txBody>
          <a:bodyPr/>
          <a:lstStyle/>
          <a:p>
            <a:r>
              <a:rPr lang="en-GB" b="1" dirty="0"/>
              <a:t>Open Issues</a:t>
            </a:r>
            <a:r>
              <a:rPr lang="en-GB" dirty="0"/>
              <a:t> for</a:t>
            </a:r>
            <a:br>
              <a:rPr lang="en-GB" dirty="0"/>
            </a:br>
            <a:r>
              <a:rPr lang="en-GB" dirty="0"/>
              <a:t>ESS central functions, safety &amp; security</a:t>
            </a:r>
          </a:p>
        </p:txBody>
      </p:sp>
      <p:sp>
        <p:nvSpPr>
          <p:cNvPr id="4" name="Slide Number Placeholder 3"/>
          <p:cNvSpPr>
            <a:spLocks noGrp="1"/>
          </p:cNvSpPr>
          <p:nvPr>
            <p:ph type="sldNum" sz="quarter" idx="12"/>
          </p:nvPr>
        </p:nvSpPr>
        <p:spPr/>
        <p:txBody>
          <a:bodyPr/>
          <a:lstStyle/>
          <a:p>
            <a:fld id="{551115BC-487E-4422-894C-CB7CD3E79223}" type="slidenum">
              <a:rPr lang="en-GB" smtClean="0"/>
              <a:t>13</a:t>
            </a:fld>
            <a:endParaRPr lang="en-GB"/>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1258923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Open Issues</a:t>
            </a:r>
            <a:r>
              <a:rPr lang="en-GB" dirty="0" smtClean="0"/>
              <a:t> for</a:t>
            </a:r>
            <a:br>
              <a:rPr lang="en-GB" dirty="0" smtClean="0"/>
            </a:br>
            <a:r>
              <a:rPr lang="en-GB" dirty="0" smtClean="0"/>
              <a:t>ESS central functions, safety &amp; security</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14</a:t>
            </a:fld>
            <a:endParaRPr lang="en-GB"/>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
        <p:nvSpPr>
          <p:cNvPr id="10" name="Content Placeholder 2"/>
          <p:cNvSpPr>
            <a:spLocks noGrp="1"/>
          </p:cNvSpPr>
          <p:nvPr>
            <p:ph idx="1"/>
          </p:nvPr>
        </p:nvSpPr>
        <p:spPr>
          <a:xfrm>
            <a:off x="323528" y="1556792"/>
            <a:ext cx="8640960" cy="4608512"/>
          </a:xfrm>
        </p:spPr>
        <p:txBody>
          <a:bodyPr>
            <a:normAutofit fontScale="70000" lnSpcReduction="20000"/>
          </a:bodyPr>
          <a:lstStyle/>
          <a:p>
            <a:pPr marL="0" indent="0">
              <a:buNone/>
            </a:pPr>
            <a:r>
              <a:rPr lang="en-US" sz="2400" dirty="0"/>
              <a:t>AD </a:t>
            </a:r>
            <a:r>
              <a:rPr lang="en-US" sz="2400" dirty="0" smtClean="0"/>
              <a:t>plans and works to provide to </a:t>
            </a:r>
            <a:r>
              <a:rPr lang="en-US" sz="2400" dirty="0"/>
              <a:t>IKC a lot of </a:t>
            </a:r>
            <a:r>
              <a:rPr lang="en-US" sz="3200" b="1" i="1" dirty="0"/>
              <a:t>Safety</a:t>
            </a:r>
            <a:r>
              <a:rPr lang="en-US" sz="2400" dirty="0"/>
              <a:t> and </a:t>
            </a:r>
            <a:r>
              <a:rPr lang="en-US" sz="3200" b="1" i="1" dirty="0"/>
              <a:t>Security</a:t>
            </a:r>
            <a:r>
              <a:rPr lang="en-US" sz="2400" dirty="0"/>
              <a:t> related services that gradually need to be provided by central </a:t>
            </a:r>
            <a:r>
              <a:rPr lang="en-US" sz="2400" dirty="0" smtClean="0"/>
              <a:t>functions: </a:t>
            </a:r>
            <a:endParaRPr lang="en-US" sz="2400" dirty="0"/>
          </a:p>
          <a:p>
            <a:endParaRPr lang="en-US" sz="2200" b="1" i="1" dirty="0"/>
          </a:p>
          <a:p>
            <a:r>
              <a:rPr lang="en-US" sz="2200" b="1" i="1" dirty="0"/>
              <a:t>Card access system control &amp; security, card readers </a:t>
            </a:r>
            <a:r>
              <a:rPr lang="en-US" sz="2200" b="1" i="1" dirty="0" smtClean="0"/>
              <a:t>administration</a:t>
            </a:r>
            <a:endParaRPr lang="en-US" sz="2200" b="1" i="1" dirty="0"/>
          </a:p>
          <a:p>
            <a:r>
              <a:rPr lang="en-US" sz="2200" b="1" i="1" dirty="0" smtClean="0"/>
              <a:t>Communications on-site (limited to AD buildings)</a:t>
            </a:r>
            <a:endParaRPr lang="en-US" sz="1800" dirty="0" smtClean="0"/>
          </a:p>
          <a:p>
            <a:r>
              <a:rPr lang="en-US" sz="2200" b="1" i="1" dirty="0" smtClean="0"/>
              <a:t>Accommodations and work insurance for </a:t>
            </a:r>
            <a:r>
              <a:rPr lang="en-US" sz="2200" b="1" i="1" dirty="0"/>
              <a:t>IKC </a:t>
            </a:r>
          </a:p>
          <a:p>
            <a:r>
              <a:rPr lang="en-US" sz="2200" b="1" i="1" dirty="0" smtClean="0"/>
              <a:t>In-house technicians</a:t>
            </a:r>
          </a:p>
          <a:p>
            <a:r>
              <a:rPr lang="en-US" sz="2200" b="1" i="1" dirty="0" smtClean="0"/>
              <a:t>PPE &amp; safety training (for most, if not all!) </a:t>
            </a:r>
          </a:p>
          <a:p>
            <a:r>
              <a:rPr lang="en-US" sz="2200" b="1" i="1" dirty="0"/>
              <a:t>Tunnel HVAC and ventilation during installation</a:t>
            </a:r>
            <a:r>
              <a:rPr lang="en-US" sz="2200" b="1" i="1" dirty="0" smtClean="0"/>
              <a:t>?</a:t>
            </a:r>
            <a:br>
              <a:rPr lang="en-US" sz="2200" b="1" i="1" dirty="0" smtClean="0"/>
            </a:br>
            <a:r>
              <a:rPr lang="en-US" sz="2200" i="1" dirty="0"/>
              <a:t>(for human comfort </a:t>
            </a:r>
            <a:r>
              <a:rPr lang="en-US" sz="2200" i="1" dirty="0">
                <a:solidFill>
                  <a:srgbClr val="FF0000"/>
                </a:solidFill>
              </a:rPr>
              <a:t>and extraction of toxic fumes and gases arising from welding activities</a:t>
            </a:r>
            <a:r>
              <a:rPr lang="en-US" sz="2200" i="1" dirty="0"/>
              <a:t>) </a:t>
            </a:r>
          </a:p>
          <a:p>
            <a:pPr lvl="1"/>
            <a:r>
              <a:rPr lang="en-US" sz="1400" i="1" dirty="0"/>
              <a:t>Tunnel evacuation alarm in the tunnel </a:t>
            </a:r>
            <a:r>
              <a:rPr lang="en-US" sz="1400" i="1" dirty="0">
                <a:sym typeface="Wingdings" panose="05000000000000000000" pitchFamily="2" charset="2"/>
              </a:rPr>
              <a:t></a:t>
            </a:r>
            <a:r>
              <a:rPr lang="en-US" sz="1400" i="1" dirty="0"/>
              <a:t> needs to be implemented (</a:t>
            </a:r>
            <a:r>
              <a:rPr lang="en-US" sz="1400" i="1" dirty="0">
                <a:hlinkClick r:id="rId3"/>
              </a:rPr>
              <a:t>ESS-0102354</a:t>
            </a:r>
            <a:r>
              <a:rPr lang="en-US" sz="1400" i="1" dirty="0"/>
              <a:t>) </a:t>
            </a:r>
          </a:p>
          <a:p>
            <a:pPr lvl="1"/>
            <a:r>
              <a:rPr lang="en-US" sz="1400" i="1" dirty="0"/>
              <a:t>Temporary evacuation alarm in the gallery</a:t>
            </a:r>
            <a:r>
              <a:rPr lang="en-US" sz="1400" i="1" dirty="0" smtClean="0"/>
              <a:t>?</a:t>
            </a:r>
            <a:r>
              <a:rPr lang="en-US" sz="2200" b="1" i="1" dirty="0"/>
              <a:t/>
            </a:r>
            <a:br>
              <a:rPr lang="en-US" sz="2200" b="1" i="1" dirty="0"/>
            </a:br>
            <a:endParaRPr lang="en-US" sz="2200" i="1" dirty="0" smtClean="0"/>
          </a:p>
          <a:p>
            <a:r>
              <a:rPr lang="en-US" sz="2200" i="1" dirty="0" smtClean="0"/>
              <a:t>Agreed </a:t>
            </a:r>
            <a:r>
              <a:rPr lang="en-US" sz="2200" b="1" i="1" dirty="0"/>
              <a:t>hole drilling</a:t>
            </a:r>
            <a:r>
              <a:rPr lang="en-US" sz="2200" i="1" dirty="0"/>
              <a:t> and machine fixations, primarily in the tunnel but also in the </a:t>
            </a:r>
            <a:r>
              <a:rPr lang="en-US" sz="2200" i="1" dirty="0" smtClean="0"/>
              <a:t>gallery</a:t>
            </a:r>
            <a:endParaRPr lang="en-US" sz="2200" b="1" i="1" dirty="0" smtClean="0"/>
          </a:p>
          <a:p>
            <a:pPr marL="457200" lvl="1" indent="0">
              <a:buNone/>
            </a:pPr>
            <a:endParaRPr lang="en-US" sz="1800" b="1" i="1" dirty="0"/>
          </a:p>
          <a:p>
            <a:r>
              <a:rPr lang="en-US" sz="2200" b="1" i="1" dirty="0" smtClean="0"/>
              <a:t>Stub installation! </a:t>
            </a:r>
            <a:br>
              <a:rPr lang="en-US" sz="2200" b="1" i="1" dirty="0" smtClean="0"/>
            </a:br>
            <a:r>
              <a:rPr lang="en-US" sz="2200" i="1" dirty="0" smtClean="0"/>
              <a:t>Stub: underground and confined space that needs to be installed, shielded &amp; sealed </a:t>
            </a:r>
            <a:br>
              <a:rPr lang="en-US" sz="2200" i="1" dirty="0" smtClean="0"/>
            </a:br>
            <a:r>
              <a:rPr lang="en-US" sz="2200" i="1" dirty="0" smtClean="0">
                <a:sym typeface="Wingdings" panose="05000000000000000000" pitchFamily="2" charset="2"/>
              </a:rPr>
              <a:t> still the stub installation test is far from being done.. </a:t>
            </a:r>
          </a:p>
          <a:p>
            <a:pPr marL="0" indent="0">
              <a:buNone/>
            </a:pPr>
            <a:endParaRPr lang="en-US" sz="2200" b="1" i="1" dirty="0" smtClean="0">
              <a:sym typeface="Wingdings" panose="05000000000000000000" pitchFamily="2" charset="2"/>
            </a:endParaRPr>
          </a:p>
          <a:p>
            <a:r>
              <a:rPr lang="en-US" sz="2200" b="1" i="1" dirty="0" smtClean="0"/>
              <a:t>Testing &amp; commissioning rules </a:t>
            </a:r>
            <a:r>
              <a:rPr lang="en-US" sz="2200" i="1" dirty="0" smtClean="0"/>
              <a:t>(e.g. ISRC could preliminarily run under “Test Stand” rules) </a:t>
            </a:r>
            <a:endParaRPr lang="en-US" sz="1800" b="1" i="1" dirty="0" smtClean="0"/>
          </a:p>
          <a:p>
            <a:endParaRPr lang="en-US" sz="1800" dirty="0" smtClean="0"/>
          </a:p>
        </p:txBody>
      </p:sp>
    </p:spTree>
    <p:extLst>
      <p:ext uri="{BB962C8B-B14F-4D97-AF65-F5344CB8AC3E}">
        <p14:creationId xmlns:p14="http://schemas.microsoft.com/office/powerpoint/2010/main" val="2251114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a:t>
            </a:r>
            <a:r>
              <a:rPr lang="en-GB" dirty="0" smtClean="0"/>
              <a:t>slide</a:t>
            </a:r>
            <a:br>
              <a:rPr lang="en-GB" dirty="0" smtClean="0"/>
            </a:br>
            <a:r>
              <a:rPr lang="en-GB" dirty="0" smtClean="0"/>
              <a:t>Status in a nutshell </a:t>
            </a:r>
            <a:endParaRPr lang="en-GB" dirty="0"/>
          </a:p>
        </p:txBody>
      </p:sp>
      <p:sp>
        <p:nvSpPr>
          <p:cNvPr id="3" name="Content Placeholder 2"/>
          <p:cNvSpPr>
            <a:spLocks noGrp="1"/>
          </p:cNvSpPr>
          <p:nvPr>
            <p:ph idx="1"/>
          </p:nvPr>
        </p:nvSpPr>
        <p:spPr>
          <a:xfrm>
            <a:off x="251520" y="1844824"/>
            <a:ext cx="8640960" cy="4320480"/>
          </a:xfrm>
        </p:spPr>
        <p:txBody>
          <a:bodyPr>
            <a:normAutofit fontScale="85000" lnSpcReduction="20000"/>
          </a:bodyPr>
          <a:lstStyle/>
          <a:p>
            <a:r>
              <a:rPr lang="en-US" sz="3000" i="1" dirty="0" smtClean="0"/>
              <a:t>Current plan for the ESS accelerator </a:t>
            </a:r>
            <a:r>
              <a:rPr lang="en-US" sz="3000" b="1" i="1" dirty="0" smtClean="0"/>
              <a:t>Installation</a:t>
            </a:r>
            <a:r>
              <a:rPr lang="en-US" sz="3000" i="1" dirty="0" smtClean="0"/>
              <a:t> foresees 30 consecutive months of installation </a:t>
            </a:r>
            <a:br>
              <a:rPr lang="en-US" sz="3000" i="1" dirty="0" smtClean="0"/>
            </a:br>
            <a:r>
              <a:rPr lang="en-US" sz="3000" i="1" dirty="0" smtClean="0"/>
              <a:t>(started in Jan-2017); to be succeeded by </a:t>
            </a:r>
            <a:r>
              <a:rPr lang="en-US" sz="3000" b="1" i="1" dirty="0" smtClean="0"/>
              <a:t>Testing</a:t>
            </a:r>
            <a:r>
              <a:rPr lang="en-US" sz="3000" i="1" dirty="0" smtClean="0"/>
              <a:t> and </a:t>
            </a:r>
            <a:r>
              <a:rPr lang="en-US" sz="3000" b="1" i="1" dirty="0" smtClean="0"/>
              <a:t>Commissioning</a:t>
            </a:r>
            <a:r>
              <a:rPr lang="en-US" sz="3000" i="1" dirty="0" smtClean="0"/>
              <a:t> phases consequently </a:t>
            </a:r>
          </a:p>
          <a:p>
            <a:endParaRPr lang="en-US" sz="3000" i="1" dirty="0"/>
          </a:p>
          <a:p>
            <a:r>
              <a:rPr lang="en-US" sz="3000" i="1" dirty="0" smtClean="0"/>
              <a:t>Accelerator </a:t>
            </a:r>
            <a:r>
              <a:rPr lang="en-US" sz="3000" i="1" dirty="0"/>
              <a:t>installation </a:t>
            </a:r>
            <a:r>
              <a:rPr lang="en-US" sz="3000" i="1" dirty="0" smtClean="0"/>
              <a:t>occurs first, in need to </a:t>
            </a:r>
            <a:r>
              <a:rPr lang="en-US" sz="3000" i="1" dirty="0"/>
              <a:t>develop </a:t>
            </a:r>
            <a:r>
              <a:rPr lang="en-US" sz="3000" i="1" dirty="0" smtClean="0"/>
              <a:t>support functions (otherwise developed and supported centrally). Requires significant resources (not foreseen in </a:t>
            </a:r>
            <a:r>
              <a:rPr lang="en-US" sz="3000" i="1" dirty="0"/>
              <a:t>the </a:t>
            </a:r>
            <a:r>
              <a:rPr lang="en-US" sz="3000" i="1" dirty="0" smtClean="0"/>
              <a:t>AD installation team personnel nor budget). </a:t>
            </a:r>
          </a:p>
          <a:p>
            <a:endParaRPr lang="en-US" sz="3000" i="1" dirty="0"/>
          </a:p>
          <a:p>
            <a:r>
              <a:rPr lang="en-US" sz="3000" i="1" dirty="0" smtClean="0"/>
              <a:t>Currently the AD installation team utilizes the AD Test Stand safety procedures according to the “best practice” rule</a:t>
            </a:r>
          </a:p>
        </p:txBody>
      </p:sp>
      <p:sp>
        <p:nvSpPr>
          <p:cNvPr id="4" name="Slide Number Placeholder 3"/>
          <p:cNvSpPr>
            <a:spLocks noGrp="1"/>
          </p:cNvSpPr>
          <p:nvPr>
            <p:ph type="sldNum" sz="quarter" idx="12"/>
          </p:nvPr>
        </p:nvSpPr>
        <p:spPr/>
        <p:txBody>
          <a:bodyPr/>
          <a:lstStyle/>
          <a:p>
            <a:fld id="{551115BC-487E-4422-894C-CB7CD3E79223}" type="slidenum">
              <a:rPr lang="en-GB" smtClean="0"/>
              <a:t>15</a:t>
            </a:fld>
            <a:endParaRPr lang="en-GB"/>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20165396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175714"/>
            <a:ext cx="4894738" cy="2989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Accelerator Division (AD) </a:t>
            </a:r>
            <a:br>
              <a:rPr lang="en-US" dirty="0" smtClean="0"/>
            </a:br>
            <a:r>
              <a:rPr lang="en-US" dirty="0" smtClean="0"/>
              <a:t>– Installation Plan &amp; Manpower on site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sp>
        <p:nvSpPr>
          <p:cNvPr id="3" name="Rectangle 2"/>
          <p:cNvSpPr/>
          <p:nvPr/>
        </p:nvSpPr>
        <p:spPr>
          <a:xfrm>
            <a:off x="-36512" y="1412776"/>
            <a:ext cx="9073008" cy="1923604"/>
          </a:xfrm>
          <a:prstGeom prst="rect">
            <a:avLst/>
          </a:prstGeom>
        </p:spPr>
        <p:txBody>
          <a:bodyPr wrap="square">
            <a:spAutoFit/>
          </a:bodyPr>
          <a:lstStyle/>
          <a:p>
            <a:r>
              <a:rPr lang="sv-SE" sz="1700" u="sng" dirty="0"/>
              <a:t>AD installation plan </a:t>
            </a:r>
            <a:r>
              <a:rPr lang="sv-SE" sz="1700" b="1" u="sng" dirty="0" smtClean="0"/>
              <a:t>ESS-0055889</a:t>
            </a:r>
          </a:p>
          <a:p>
            <a:pPr marL="285750" indent="-285750">
              <a:buFont typeface="Arial" panose="020B0604020202020204" pitchFamily="34" charset="0"/>
              <a:buChar char="•"/>
            </a:pPr>
            <a:r>
              <a:rPr lang="en-US" sz="1700" dirty="0"/>
              <a:t>02-May-2017 Full Access to </a:t>
            </a:r>
            <a:r>
              <a:rPr lang="en-US" sz="1700" dirty="0" smtClean="0"/>
              <a:t>G01 </a:t>
            </a:r>
            <a:r>
              <a:rPr lang="en-US" sz="1700" dirty="0" err="1" smtClean="0"/>
              <a:t>Linac</a:t>
            </a:r>
            <a:r>
              <a:rPr lang="en-US" sz="1700" dirty="0" smtClean="0"/>
              <a:t> </a:t>
            </a:r>
            <a:r>
              <a:rPr lang="en-US" sz="1700" dirty="0"/>
              <a:t>Tunnel and FEB level </a:t>
            </a:r>
            <a:r>
              <a:rPr lang="en-US" sz="1700" dirty="0" smtClean="0"/>
              <a:t>090</a:t>
            </a:r>
          </a:p>
          <a:p>
            <a:pPr marL="285750" indent="-285750">
              <a:buFont typeface="Arial" panose="020B0604020202020204" pitchFamily="34" charset="0"/>
              <a:buChar char="•"/>
            </a:pPr>
            <a:r>
              <a:rPr lang="en-US" sz="1700" dirty="0" smtClean="0"/>
              <a:t>27-Feb-2017 Partial Access to G02 Gallery Technical Area</a:t>
            </a:r>
            <a:endParaRPr lang="sv-SE" sz="1700" dirty="0" smtClean="0"/>
          </a:p>
          <a:p>
            <a:pPr marL="285750" indent="-285750">
              <a:buFont typeface="Arial" panose="020B0604020202020204" pitchFamily="34" charset="0"/>
              <a:buChar char="•"/>
            </a:pPr>
            <a:r>
              <a:rPr lang="en-US" sz="1700" dirty="0" smtClean="0"/>
              <a:t>01-Sep-2017 </a:t>
            </a:r>
            <a:r>
              <a:rPr lang="en-US" sz="1700" dirty="0"/>
              <a:t>Partial Access to </a:t>
            </a:r>
            <a:r>
              <a:rPr lang="en-US" sz="1700" dirty="0" smtClean="0"/>
              <a:t>first part of G02 </a:t>
            </a:r>
            <a:r>
              <a:rPr lang="en-US" sz="1700" dirty="0"/>
              <a:t>Gallery </a:t>
            </a:r>
            <a:r>
              <a:rPr lang="en-US" sz="1700" dirty="0" smtClean="0"/>
              <a:t>(FEB </a:t>
            </a:r>
            <a:r>
              <a:rPr lang="en-US" sz="1700" dirty="0"/>
              <a:t>level </a:t>
            </a:r>
            <a:r>
              <a:rPr lang="en-US" sz="1700" dirty="0" smtClean="0"/>
              <a:t>100) with 4 first stubs</a:t>
            </a:r>
          </a:p>
          <a:p>
            <a:pPr marL="285750" indent="-285750">
              <a:buFont typeface="Arial" panose="020B0604020202020204" pitchFamily="34" charset="0"/>
              <a:buChar char="•"/>
            </a:pPr>
            <a:r>
              <a:rPr lang="sv-SE" sz="1700" dirty="0" smtClean="0"/>
              <a:t>23-Oct-2017 </a:t>
            </a:r>
            <a:r>
              <a:rPr lang="en-US" sz="1700" dirty="0" smtClean="0"/>
              <a:t>Partial Access to following part </a:t>
            </a:r>
            <a:r>
              <a:rPr lang="en-US" sz="1700" dirty="0"/>
              <a:t>of G02 Gallery </a:t>
            </a:r>
            <a:r>
              <a:rPr lang="en-US" sz="1700" dirty="0" smtClean="0"/>
              <a:t>with the following 6 stubs</a:t>
            </a:r>
          </a:p>
          <a:p>
            <a:pPr marL="285750" indent="-285750">
              <a:buFont typeface="Arial" panose="020B0604020202020204" pitchFamily="34" charset="0"/>
              <a:buChar char="•"/>
            </a:pPr>
            <a:r>
              <a:rPr lang="sv-SE" sz="1700" dirty="0" smtClean="0"/>
              <a:t>01-Jan-2018 </a:t>
            </a:r>
            <a:r>
              <a:rPr lang="en-US" sz="1700" dirty="0"/>
              <a:t>Partial Access </a:t>
            </a:r>
            <a:r>
              <a:rPr lang="en-US" sz="1700" dirty="0" smtClean="0"/>
              <a:t>to following </a:t>
            </a:r>
            <a:r>
              <a:rPr lang="en-US" sz="1700" dirty="0"/>
              <a:t>part of G02 Gallery </a:t>
            </a:r>
            <a:r>
              <a:rPr lang="en-US" sz="1700" dirty="0" smtClean="0"/>
              <a:t>with </a:t>
            </a:r>
            <a:r>
              <a:rPr lang="en-US" sz="1700" dirty="0"/>
              <a:t>the following </a:t>
            </a:r>
            <a:r>
              <a:rPr lang="en-US" sz="1700" dirty="0" smtClean="0"/>
              <a:t>11 </a:t>
            </a:r>
            <a:r>
              <a:rPr lang="en-US" sz="1700" dirty="0"/>
              <a:t>stubs</a:t>
            </a:r>
          </a:p>
          <a:p>
            <a:pPr marL="285750" indent="-285750">
              <a:buFont typeface="Arial" panose="020B0604020202020204" pitchFamily="34" charset="0"/>
              <a:buChar char="•"/>
            </a:pPr>
            <a:r>
              <a:rPr lang="sv-SE" sz="1700" dirty="0" smtClean="0"/>
              <a:t>31 </a:t>
            </a:r>
            <a:r>
              <a:rPr lang="sv-SE" sz="1700" dirty="0"/>
              <a:t>Mar. </a:t>
            </a:r>
            <a:r>
              <a:rPr lang="sv-SE" sz="1700" dirty="0" smtClean="0"/>
              <a:t>2018 </a:t>
            </a:r>
            <a:r>
              <a:rPr lang="en-US" sz="1700" dirty="0"/>
              <a:t>Full Access to </a:t>
            </a:r>
            <a:r>
              <a:rPr lang="en-US" sz="1700" dirty="0" smtClean="0"/>
              <a:t>entire G02 </a:t>
            </a:r>
            <a:endParaRPr lang="sv-SE" sz="1700" u="sng" dirty="0" smtClean="0"/>
          </a:p>
        </p:txBody>
      </p:sp>
      <p:sp>
        <p:nvSpPr>
          <p:cNvPr id="6" name="Date Placeholder 5"/>
          <p:cNvSpPr>
            <a:spLocks noGrp="1"/>
          </p:cNvSpPr>
          <p:nvPr>
            <p:ph type="dt" sz="half" idx="10"/>
          </p:nvPr>
        </p:nvSpPr>
        <p:spPr/>
        <p:txBody>
          <a:bodyPr/>
          <a:lstStyle/>
          <a:p>
            <a:r>
              <a:rPr lang="en-US" smtClean="0"/>
              <a:t>26 April 2017</a:t>
            </a:r>
            <a:endParaRPr lang="sv-SE"/>
          </a:p>
        </p:txBody>
      </p:sp>
      <p:sp>
        <p:nvSpPr>
          <p:cNvPr id="9" name="textruta 8"/>
          <p:cNvSpPr txBox="1"/>
          <p:nvPr/>
        </p:nvSpPr>
        <p:spPr>
          <a:xfrm rot="19636359">
            <a:off x="4194084" y="3896098"/>
            <a:ext cx="2809518" cy="492443"/>
          </a:xfrm>
          <a:prstGeom prst="rect">
            <a:avLst/>
          </a:prstGeom>
          <a:noFill/>
        </p:spPr>
        <p:txBody>
          <a:bodyPr wrap="square" rtlCol="0">
            <a:spAutoFit/>
          </a:bodyPr>
          <a:lstStyle/>
          <a:p>
            <a:r>
              <a:rPr lang="sv-SE" sz="2600" dirty="0" smtClean="0">
                <a:solidFill>
                  <a:srgbClr val="FF0000"/>
                </a:solidFill>
              </a:rPr>
              <a:t>Draft –in progress</a:t>
            </a:r>
            <a:endParaRPr lang="sv-SE" sz="2600" dirty="0">
              <a:solidFill>
                <a:srgbClr val="FF0000"/>
              </a:solidFill>
            </a:endParaRPr>
          </a:p>
        </p:txBody>
      </p:sp>
      <p:sp>
        <p:nvSpPr>
          <p:cNvPr id="5" name="Rectangle 4"/>
          <p:cNvSpPr/>
          <p:nvPr/>
        </p:nvSpPr>
        <p:spPr>
          <a:xfrm>
            <a:off x="19452" y="3474874"/>
            <a:ext cx="4192508" cy="2031325"/>
          </a:xfrm>
          <a:prstGeom prst="rect">
            <a:avLst/>
          </a:prstGeom>
        </p:spPr>
        <p:txBody>
          <a:bodyPr wrap="square">
            <a:spAutoFit/>
          </a:bodyPr>
          <a:lstStyle/>
          <a:p>
            <a:r>
              <a:rPr lang="sv-SE" u="sng" dirty="0"/>
              <a:t>AD preliminary site-office needs</a:t>
            </a:r>
            <a:r>
              <a:rPr lang="sv-SE" dirty="0"/>
              <a:t> </a:t>
            </a:r>
            <a:br>
              <a:rPr lang="sv-SE" dirty="0"/>
            </a:br>
            <a:r>
              <a:rPr lang="sv-SE" dirty="0"/>
              <a:t>(changing rooms included accordingly)</a:t>
            </a:r>
          </a:p>
          <a:p>
            <a:pPr marL="285750" indent="-285750">
              <a:buFont typeface="Arial" panose="020B0604020202020204" pitchFamily="34" charset="0"/>
              <a:buChar char="•"/>
            </a:pPr>
            <a:r>
              <a:rPr lang="sv-SE" dirty="0">
                <a:solidFill>
                  <a:srgbClr val="FF0000"/>
                </a:solidFill>
              </a:rPr>
              <a:t>Starting in January </a:t>
            </a:r>
            <a:r>
              <a:rPr lang="sv-SE" dirty="0" smtClean="0">
                <a:solidFill>
                  <a:srgbClr val="FF0000"/>
                </a:solidFill>
              </a:rPr>
              <a:t>2017: </a:t>
            </a:r>
            <a:br>
              <a:rPr lang="sv-SE" dirty="0" smtClean="0">
                <a:solidFill>
                  <a:srgbClr val="FF0000"/>
                </a:solidFill>
              </a:rPr>
            </a:br>
            <a:r>
              <a:rPr lang="sv-SE" dirty="0" smtClean="0">
                <a:solidFill>
                  <a:srgbClr val="FF0000"/>
                </a:solidFill>
              </a:rPr>
              <a:t>21 </a:t>
            </a:r>
            <a:r>
              <a:rPr lang="sv-SE" dirty="0">
                <a:solidFill>
                  <a:srgbClr val="FF0000"/>
                </a:solidFill>
              </a:rPr>
              <a:t>accelerator staff </a:t>
            </a:r>
            <a:r>
              <a:rPr lang="sv-SE" dirty="0" smtClean="0">
                <a:solidFill>
                  <a:srgbClr val="FF0000"/>
                </a:solidFill>
              </a:rPr>
              <a:t>are gradualy moving on-site and 17 more hotdesks are reserved for installation people needs</a:t>
            </a:r>
            <a:endParaRPr lang="sv-SE" dirty="0">
              <a:solidFill>
                <a:srgbClr val="FF0000"/>
              </a:solidFill>
            </a:endParaRPr>
          </a:p>
        </p:txBody>
      </p:sp>
      <p:sp>
        <p:nvSpPr>
          <p:cNvPr id="10" name="Rectangle 9"/>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
        <p:nvSpPr>
          <p:cNvPr id="11"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E. </a:t>
            </a:r>
            <a:r>
              <a:rPr lang="en-US" dirty="0" err="1" smtClean="0"/>
              <a:t>Sargsyan</a:t>
            </a:r>
            <a:r>
              <a:rPr lang="en-US" dirty="0" smtClean="0"/>
              <a:t> &amp; </a:t>
            </a:r>
            <a:r>
              <a:rPr lang="en-US" dirty="0" err="1" smtClean="0"/>
              <a:t>N.Gazis</a:t>
            </a:r>
            <a:endParaRPr lang="sv-SE" dirty="0"/>
          </a:p>
        </p:txBody>
      </p:sp>
    </p:spTree>
    <p:extLst>
      <p:ext uri="{BB962C8B-B14F-4D97-AF65-F5344CB8AC3E}">
        <p14:creationId xmlns:p14="http://schemas.microsoft.com/office/powerpoint/2010/main" val="954592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normAutofit/>
          </a:bodyPr>
          <a:lstStyle/>
          <a:p>
            <a:r>
              <a:rPr lang="en-US" dirty="0" smtClean="0"/>
              <a:t>Example: </a:t>
            </a:r>
            <a:br>
              <a:rPr lang="en-US" dirty="0" smtClean="0"/>
            </a:br>
            <a:r>
              <a:rPr lang="en-US" dirty="0" smtClean="0"/>
              <a:t>General steps of tunnel installation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a:p>
        </p:txBody>
      </p:sp>
      <p:pic>
        <p:nvPicPr>
          <p:cNvPr id="5" name="Picture 2" descr="G:\Collaboration Area\ACCSYS Integration\Meetings\20141125_Integration_meeting\Tunnel instal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8" y="1484784"/>
            <a:ext cx="9025002" cy="4752528"/>
          </a:xfrm>
          <a:prstGeom prst="rect">
            <a:avLst/>
          </a:prstGeom>
          <a:noFill/>
          <a:extLst>
            <a:ext uri="{909E8E84-426E-40dd-AFC4-6F175D3DCCD1}">
              <a14:hiddenFill xmlns:a14="http://schemas.microsoft.com/office/drawing/2010/main">
                <a:solidFill>
                  <a:srgbClr val="FFFFFF"/>
                </a:solidFill>
              </a14:hiddenFill>
            </a:ext>
          </a:extLst>
        </p:spPr>
      </p:pic>
      <p:sp>
        <p:nvSpPr>
          <p:cNvPr id="28" name="Date Placeholder 27"/>
          <p:cNvSpPr>
            <a:spLocks noGrp="1"/>
          </p:cNvSpPr>
          <p:nvPr>
            <p:ph type="dt" sz="half" idx="10"/>
          </p:nvPr>
        </p:nvSpPr>
        <p:spPr/>
        <p:txBody>
          <a:bodyPr/>
          <a:lstStyle/>
          <a:p>
            <a:r>
              <a:rPr lang="en-US" smtClean="0"/>
              <a:t>26 April 2017</a:t>
            </a:r>
            <a:endParaRPr lang="sv-SE"/>
          </a:p>
        </p:txBody>
      </p:sp>
      <p:sp>
        <p:nvSpPr>
          <p:cNvPr id="32" name="Rectangle 31"/>
          <p:cNvSpPr/>
          <p:nvPr/>
        </p:nvSpPr>
        <p:spPr>
          <a:xfrm>
            <a:off x="83928" y="1484784"/>
            <a:ext cx="9024576" cy="4752528"/>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a:off x="107504" y="908720"/>
            <a:ext cx="4488925" cy="5847755"/>
          </a:xfrm>
          <a:prstGeom prst="rect">
            <a:avLst/>
          </a:prstGeom>
        </p:spPr>
        <p:txBody>
          <a:bodyPr wrap="square">
            <a:spAutoFit/>
          </a:bodyPr>
          <a:lstStyle/>
          <a:p>
            <a:pPr lvl="0"/>
            <a:r>
              <a:rPr lang="sv-SE" sz="2200" dirty="0" smtClean="0"/>
              <a:t>Current tunnel installation sequence:</a:t>
            </a:r>
          </a:p>
          <a:p>
            <a:pPr marL="342900" lvl="0" indent="-342900">
              <a:buFont typeface="+mj-lt"/>
              <a:buAutoNum type="arabicPeriod"/>
            </a:pPr>
            <a:r>
              <a:rPr lang="sv-SE" sz="2200" dirty="0" smtClean="0"/>
              <a:t>Marking</a:t>
            </a:r>
          </a:p>
          <a:p>
            <a:pPr marL="342900" lvl="0" indent="-342900">
              <a:buFont typeface="+mj-lt"/>
              <a:buAutoNum type="arabicPeriod"/>
            </a:pPr>
            <a:r>
              <a:rPr lang="sv-SE" sz="2200" dirty="0" smtClean="0"/>
              <a:t>Hole Drilling </a:t>
            </a:r>
          </a:p>
          <a:p>
            <a:pPr marL="342900" lvl="0" indent="-342900">
              <a:buFont typeface="+mj-lt"/>
              <a:buAutoNum type="arabicPeriod"/>
            </a:pPr>
            <a:r>
              <a:rPr lang="sv-SE" sz="2200" dirty="0" smtClean="0"/>
              <a:t>Water-cooling pipes installation (</a:t>
            </a:r>
            <a:r>
              <a:rPr lang="sv-SE" sz="2200" dirty="0"/>
              <a:t>inclduing dedicated supports</a:t>
            </a:r>
            <a:r>
              <a:rPr lang="sv-SE" sz="2200" dirty="0" smtClean="0"/>
              <a:t>)</a:t>
            </a:r>
          </a:p>
          <a:p>
            <a:pPr marL="342900" lvl="0" indent="-342900">
              <a:buFont typeface="+mj-lt"/>
              <a:buAutoNum type="arabicPeriod"/>
            </a:pPr>
            <a:r>
              <a:rPr lang="sv-SE" sz="2200" dirty="0" smtClean="0"/>
              <a:t>Cable </a:t>
            </a:r>
            <a:r>
              <a:rPr lang="sv-SE" sz="2200" dirty="0"/>
              <a:t>trays and grounding bus </a:t>
            </a:r>
            <a:r>
              <a:rPr lang="sv-SE" sz="2200" dirty="0" smtClean="0"/>
              <a:t>bar installation (inclduing dedicated supports) </a:t>
            </a:r>
          </a:p>
          <a:p>
            <a:pPr marL="342900" lvl="0" indent="-342900">
              <a:buFont typeface="+mj-lt"/>
              <a:buAutoNum type="arabicPeriod"/>
            </a:pPr>
            <a:r>
              <a:rPr lang="sv-SE" sz="2200" dirty="0" smtClean="0"/>
              <a:t>Phase Reference Line (PRL) installation</a:t>
            </a:r>
          </a:p>
          <a:p>
            <a:pPr marL="342900" lvl="0" indent="-342900">
              <a:buFont typeface="+mj-lt"/>
              <a:buAutoNum type="arabicPeriod"/>
            </a:pPr>
            <a:r>
              <a:rPr lang="sv-SE" sz="2200" dirty="0" smtClean="0"/>
              <a:t>Stubs </a:t>
            </a:r>
            <a:r>
              <a:rPr lang="sv-SE" sz="2200" dirty="0"/>
              <a:t>(trays, waveguides, cables</a:t>
            </a:r>
            <a:r>
              <a:rPr lang="sv-SE" sz="2200" dirty="0" smtClean="0"/>
              <a:t>) installation</a:t>
            </a:r>
          </a:p>
          <a:p>
            <a:pPr marL="342900" lvl="0" indent="-342900">
              <a:buFont typeface="+mj-lt"/>
              <a:buAutoNum type="arabicPeriod"/>
            </a:pPr>
            <a:r>
              <a:rPr lang="sv-SE" sz="2200" dirty="0" smtClean="0"/>
              <a:t>NCL </a:t>
            </a:r>
            <a:r>
              <a:rPr lang="sv-SE" sz="2200" dirty="0"/>
              <a:t>and </a:t>
            </a:r>
            <a:r>
              <a:rPr lang="sv-SE" sz="2200" dirty="0" smtClean="0"/>
              <a:t>CDS</a:t>
            </a:r>
          </a:p>
          <a:p>
            <a:pPr marL="342900" lvl="0" indent="-342900">
              <a:buFont typeface="+mj-lt"/>
              <a:buAutoNum type="arabicPeriod"/>
            </a:pPr>
            <a:r>
              <a:rPr lang="sv-SE" sz="2200" dirty="0" smtClean="0"/>
              <a:t>CryoModules (CMs) and </a:t>
            </a:r>
            <a:r>
              <a:rPr lang="sv-SE" sz="2200" dirty="0"/>
              <a:t>LWUs. </a:t>
            </a:r>
            <a:endParaRPr lang="sv-SE" sz="2200" dirty="0" smtClean="0"/>
          </a:p>
          <a:p>
            <a:pPr marL="285750" lvl="0" indent="-285750">
              <a:buFontTx/>
              <a:buChar char="-"/>
            </a:pPr>
            <a:r>
              <a:rPr lang="sv-SE" sz="2200" b="1" dirty="0" smtClean="0"/>
              <a:t>High level of complexity is evident so efficient coordination is explicit!</a:t>
            </a:r>
            <a:endParaRPr lang="sv-SE" sz="2200" b="1"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429" y="1187416"/>
            <a:ext cx="4392020" cy="234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G:\Collaboration Area\ACCSYS Integration\Meetings\20150324_Integration_meeting\PRL - mov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264" y="3632646"/>
            <a:ext cx="4409801" cy="2388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
        <p:nvSpPr>
          <p:cNvPr id="12"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2940952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6512" y="4653136"/>
            <a:ext cx="9148876" cy="2246769"/>
          </a:xfrm>
          <a:prstGeom prst="rect">
            <a:avLst/>
          </a:prstGeom>
        </p:spPr>
        <p:txBody>
          <a:bodyPr wrap="square">
            <a:spAutoFit/>
          </a:bodyPr>
          <a:lstStyle/>
          <a:p>
            <a:r>
              <a:rPr lang="en-US" sz="1400" b="1" dirty="0" smtClean="0">
                <a:ln>
                  <a:solidFill>
                    <a:schemeClr val="tx1"/>
                  </a:solidFill>
                </a:ln>
              </a:rPr>
              <a:t>Critical Point:</a:t>
            </a:r>
          </a:p>
          <a:p>
            <a:pPr marL="285750" indent="-285750">
              <a:buFont typeface="Arial" panose="020B0604020202020204" pitchFamily="34" charset="0"/>
              <a:buChar char="•"/>
            </a:pPr>
            <a:r>
              <a:rPr lang="en-US" sz="1400" dirty="0" smtClean="0">
                <a:ln>
                  <a:solidFill>
                    <a:schemeClr val="tx1"/>
                  </a:solidFill>
                </a:ln>
              </a:rPr>
              <a:t>Planning might be compromised, </a:t>
            </a:r>
            <a:br>
              <a:rPr lang="en-US" sz="1400" dirty="0" smtClean="0">
                <a:ln>
                  <a:solidFill>
                    <a:schemeClr val="tx1"/>
                  </a:solidFill>
                </a:ln>
              </a:rPr>
            </a:br>
            <a:r>
              <a:rPr lang="en-US" sz="1400" dirty="0" smtClean="0">
                <a:ln>
                  <a:solidFill>
                    <a:schemeClr val="tx1"/>
                  </a:solidFill>
                </a:ln>
              </a:rPr>
              <a:t>if the installation sequence is perturbed. </a:t>
            </a:r>
          </a:p>
          <a:p>
            <a:r>
              <a:rPr lang="en-US" sz="1400" b="1" dirty="0" smtClean="0">
                <a:ln>
                  <a:solidFill>
                    <a:schemeClr val="tx1"/>
                  </a:solidFill>
                </a:ln>
              </a:rPr>
              <a:t>Mitigation:</a:t>
            </a:r>
            <a:endParaRPr lang="en-US" sz="1400" b="1" dirty="0">
              <a:ln>
                <a:solidFill>
                  <a:schemeClr val="tx1"/>
                </a:solidFill>
              </a:ln>
            </a:endParaRPr>
          </a:p>
          <a:p>
            <a:pPr marL="285750" indent="-285750">
              <a:buFont typeface="Arial" panose="020B0604020202020204" pitchFamily="34" charset="0"/>
              <a:buChar char="•"/>
            </a:pPr>
            <a:r>
              <a:rPr lang="en-US" sz="1400" dirty="0" smtClean="0">
                <a:ln>
                  <a:solidFill>
                    <a:schemeClr val="tx1"/>
                  </a:solidFill>
                </a:ln>
              </a:rPr>
              <a:t>Maintain the full access dates as agreed</a:t>
            </a:r>
          </a:p>
          <a:p>
            <a:pPr marL="285750" indent="-285750">
              <a:buFont typeface="Arial" panose="020B0604020202020204" pitchFamily="34" charset="0"/>
              <a:buChar char="•"/>
            </a:pPr>
            <a:r>
              <a:rPr lang="en-US" sz="1400" dirty="0" smtClean="0">
                <a:ln>
                  <a:solidFill>
                    <a:schemeClr val="tx1"/>
                  </a:solidFill>
                </a:ln>
              </a:rPr>
              <a:t>Definition </a:t>
            </a:r>
            <a:r>
              <a:rPr lang="en-US" sz="1400" dirty="0">
                <a:ln>
                  <a:solidFill>
                    <a:schemeClr val="tx1"/>
                  </a:solidFill>
                </a:ln>
              </a:rPr>
              <a:t>and simulations (3d model) of the installation </a:t>
            </a:r>
            <a:r>
              <a:rPr lang="en-US" sz="1400" dirty="0" smtClean="0">
                <a:ln>
                  <a:solidFill>
                    <a:schemeClr val="tx1"/>
                  </a:solidFill>
                </a:ln>
              </a:rPr>
              <a:t>sequence</a:t>
            </a:r>
          </a:p>
          <a:p>
            <a:pPr marL="285750" indent="-285750">
              <a:buFont typeface="Arial" panose="020B0604020202020204" pitchFamily="34" charset="0"/>
              <a:buChar char="•"/>
            </a:pPr>
            <a:r>
              <a:rPr lang="en-US" sz="1400" dirty="0" smtClean="0">
                <a:ln>
                  <a:solidFill>
                    <a:schemeClr val="tx1"/>
                  </a:solidFill>
                </a:ln>
              </a:rPr>
              <a:t>Availability of Task Masters and other installation services</a:t>
            </a:r>
          </a:p>
          <a:p>
            <a:pPr marL="285750" indent="-285750">
              <a:buFont typeface="Arial" panose="020B0604020202020204" pitchFamily="34" charset="0"/>
              <a:buChar char="•"/>
            </a:pPr>
            <a:r>
              <a:rPr lang="en-US" sz="1400" dirty="0" smtClean="0">
                <a:ln>
                  <a:solidFill>
                    <a:schemeClr val="tx1"/>
                  </a:solidFill>
                </a:ln>
              </a:rPr>
              <a:t>Coherent archiving of installation documentation on a central ESS level</a:t>
            </a:r>
            <a:endParaRPr lang="en-US" sz="1400" dirty="0">
              <a:ln>
                <a:solidFill>
                  <a:schemeClr val="tx1"/>
                </a:solidFill>
              </a:ln>
            </a:endParaRPr>
          </a:p>
          <a:p>
            <a:r>
              <a:rPr lang="en-US" sz="1400" b="1" dirty="0" smtClean="0">
                <a:ln>
                  <a:solidFill>
                    <a:schemeClr val="tx1"/>
                  </a:solidFill>
                </a:ln>
              </a:rPr>
              <a:t>Goal:</a:t>
            </a:r>
            <a:endParaRPr lang="en-US" sz="1400" b="1" dirty="0">
              <a:ln>
                <a:solidFill>
                  <a:schemeClr val="tx1"/>
                </a:solidFill>
              </a:ln>
            </a:endParaRPr>
          </a:p>
          <a:p>
            <a:pPr marL="285750" indent="-285750">
              <a:buFont typeface="Arial" panose="020B0604020202020204" pitchFamily="34" charset="0"/>
              <a:buChar char="•"/>
            </a:pPr>
            <a:r>
              <a:rPr lang="en-US" sz="1400" dirty="0" smtClean="0">
                <a:ln>
                  <a:solidFill>
                    <a:schemeClr val="tx1"/>
                  </a:solidFill>
                </a:ln>
              </a:rPr>
              <a:t>Ensuring </a:t>
            </a:r>
            <a:r>
              <a:rPr lang="en-US" sz="1400" dirty="0">
                <a:ln>
                  <a:solidFill>
                    <a:schemeClr val="tx1"/>
                  </a:solidFill>
                </a:ln>
              </a:rPr>
              <a:t>the installation </a:t>
            </a:r>
            <a:r>
              <a:rPr lang="en-US" sz="1400" dirty="0" smtClean="0">
                <a:ln>
                  <a:solidFill>
                    <a:schemeClr val="tx1"/>
                  </a:solidFill>
                </a:ln>
              </a:rPr>
              <a:t>sequence and plan </a:t>
            </a:r>
            <a:endParaRPr lang="en-US" sz="1400" dirty="0">
              <a:ln>
                <a:solidFill>
                  <a:schemeClr val="tx1"/>
                </a:solidFill>
              </a:ln>
            </a:endParaRPr>
          </a:p>
        </p:txBody>
      </p:sp>
      <p:sp>
        <p:nvSpPr>
          <p:cNvPr id="2" name="Title 1"/>
          <p:cNvSpPr>
            <a:spLocks noGrp="1"/>
          </p:cNvSpPr>
          <p:nvPr>
            <p:ph type="title"/>
          </p:nvPr>
        </p:nvSpPr>
        <p:spPr>
          <a:xfrm>
            <a:off x="457200" y="-27384"/>
            <a:ext cx="7139136" cy="1143000"/>
          </a:xfrm>
        </p:spPr>
        <p:txBody>
          <a:bodyPr>
            <a:normAutofit/>
          </a:bodyPr>
          <a:lstStyle/>
          <a:p>
            <a:r>
              <a:rPr lang="en-US" dirty="0" smtClean="0"/>
              <a:t>AD installation sequence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a:p>
        </p:txBody>
      </p:sp>
      <p:pic>
        <p:nvPicPr>
          <p:cNvPr id="5" name="Picture 2" descr="G:\Collaboration Area\ACCSYS Integration\Meetings\20141125_Integration_meeting\Tunnel instal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8" y="836712"/>
            <a:ext cx="9025002"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555776" y="3212978"/>
            <a:ext cx="1584176" cy="12961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23728" y="3068960"/>
            <a:ext cx="1368152"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71800" y="2060848"/>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59384" y="1052736"/>
            <a:ext cx="1352976"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660232" y="1844824"/>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75732" y="4869161"/>
            <a:ext cx="640484" cy="480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87624" y="3573016"/>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30792" y="3337247"/>
            <a:ext cx="1713016" cy="307777"/>
          </a:xfrm>
          <a:prstGeom prst="rect">
            <a:avLst/>
          </a:prstGeom>
          <a:noFill/>
        </p:spPr>
        <p:txBody>
          <a:bodyPr wrap="square" rtlCol="0">
            <a:spAutoFit/>
          </a:bodyPr>
          <a:lstStyle/>
          <a:p>
            <a:r>
              <a:rPr lang="en-US" sz="1400" dirty="0" err="1" smtClean="0"/>
              <a:t>Cryo</a:t>
            </a:r>
            <a:r>
              <a:rPr lang="en-US" sz="1400" dirty="0" smtClean="0"/>
              <a:t> distribution line</a:t>
            </a:r>
            <a:endParaRPr lang="sv-SE" sz="1400" dirty="0"/>
          </a:p>
        </p:txBody>
      </p:sp>
      <p:cxnSp>
        <p:nvCxnSpPr>
          <p:cNvPr id="14" name="Straight Connector 13"/>
          <p:cNvCxnSpPr/>
          <p:nvPr/>
        </p:nvCxnSpPr>
        <p:spPr>
          <a:xfrm flipH="1">
            <a:off x="971600" y="422108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768" y="3985319"/>
            <a:ext cx="1713016" cy="307777"/>
          </a:xfrm>
          <a:prstGeom prst="rect">
            <a:avLst/>
          </a:prstGeom>
          <a:noFill/>
        </p:spPr>
        <p:txBody>
          <a:bodyPr wrap="square" rtlCol="0">
            <a:spAutoFit/>
          </a:bodyPr>
          <a:lstStyle/>
          <a:p>
            <a:r>
              <a:rPr lang="en-US" sz="1400" dirty="0" err="1" smtClean="0"/>
              <a:t>Cryo</a:t>
            </a:r>
            <a:r>
              <a:rPr lang="en-US" sz="1400" dirty="0" smtClean="0"/>
              <a:t> valve box</a:t>
            </a:r>
            <a:endParaRPr lang="sv-SE" sz="1400" dirty="0"/>
          </a:p>
        </p:txBody>
      </p:sp>
      <p:cxnSp>
        <p:nvCxnSpPr>
          <p:cNvPr id="16" name="Straight Connector 15"/>
          <p:cNvCxnSpPr/>
          <p:nvPr/>
        </p:nvCxnSpPr>
        <p:spPr>
          <a:xfrm flipH="1">
            <a:off x="1043608" y="4509120"/>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1600" y="4273351"/>
            <a:ext cx="1713016" cy="307777"/>
          </a:xfrm>
          <a:prstGeom prst="rect">
            <a:avLst/>
          </a:prstGeom>
          <a:noFill/>
        </p:spPr>
        <p:txBody>
          <a:bodyPr wrap="square" rtlCol="0">
            <a:spAutoFit/>
          </a:bodyPr>
          <a:lstStyle/>
          <a:p>
            <a:r>
              <a:rPr lang="en-US" sz="1400" dirty="0" err="1" smtClean="0"/>
              <a:t>Cryo</a:t>
            </a:r>
            <a:r>
              <a:rPr lang="en-US" sz="1400" dirty="0" smtClean="0"/>
              <a:t> valve box line</a:t>
            </a:r>
            <a:endParaRPr lang="sv-SE" sz="1400" dirty="0"/>
          </a:p>
        </p:txBody>
      </p:sp>
      <p:cxnSp>
        <p:nvCxnSpPr>
          <p:cNvPr id="18" name="Straight Connector 17"/>
          <p:cNvCxnSpPr/>
          <p:nvPr/>
        </p:nvCxnSpPr>
        <p:spPr>
          <a:xfrm flipH="1">
            <a:off x="5292080" y="2564904"/>
            <a:ext cx="1167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35248" y="2329135"/>
            <a:ext cx="1713016" cy="307777"/>
          </a:xfrm>
          <a:prstGeom prst="rect">
            <a:avLst/>
          </a:prstGeom>
          <a:noFill/>
        </p:spPr>
        <p:txBody>
          <a:bodyPr wrap="square" rtlCol="0">
            <a:spAutoFit/>
          </a:bodyPr>
          <a:lstStyle/>
          <a:p>
            <a:r>
              <a:rPr lang="en-US" sz="1400" dirty="0" smtClean="0"/>
              <a:t>Water pipes</a:t>
            </a:r>
            <a:endParaRPr lang="sv-SE" sz="1400" dirty="0"/>
          </a:p>
        </p:txBody>
      </p:sp>
      <p:cxnSp>
        <p:nvCxnSpPr>
          <p:cNvPr id="20" name="Straight Connector 19"/>
          <p:cNvCxnSpPr/>
          <p:nvPr/>
        </p:nvCxnSpPr>
        <p:spPr>
          <a:xfrm flipH="1">
            <a:off x="5492928" y="3356992"/>
            <a:ext cx="1167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58588" y="3121602"/>
            <a:ext cx="1713016" cy="307777"/>
          </a:xfrm>
          <a:prstGeom prst="rect">
            <a:avLst/>
          </a:prstGeom>
          <a:noFill/>
        </p:spPr>
        <p:txBody>
          <a:bodyPr wrap="square" rtlCol="0">
            <a:spAutoFit/>
          </a:bodyPr>
          <a:lstStyle/>
          <a:p>
            <a:r>
              <a:rPr lang="en-US" sz="1400" dirty="0" smtClean="0"/>
              <a:t>Top cable trays</a:t>
            </a:r>
            <a:endParaRPr lang="sv-SE" sz="1400" dirty="0"/>
          </a:p>
        </p:txBody>
      </p:sp>
      <p:cxnSp>
        <p:nvCxnSpPr>
          <p:cNvPr id="22" name="Straight Connector 21"/>
          <p:cNvCxnSpPr/>
          <p:nvPr/>
        </p:nvCxnSpPr>
        <p:spPr>
          <a:xfrm flipH="1">
            <a:off x="4515168" y="5346683"/>
            <a:ext cx="1368152" cy="2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43160" y="5085184"/>
            <a:ext cx="1713016" cy="307777"/>
          </a:xfrm>
          <a:prstGeom prst="rect">
            <a:avLst/>
          </a:prstGeom>
          <a:noFill/>
        </p:spPr>
        <p:txBody>
          <a:bodyPr wrap="square" rtlCol="0">
            <a:spAutoFit/>
          </a:bodyPr>
          <a:lstStyle/>
          <a:p>
            <a:r>
              <a:rPr lang="en-US" sz="1400" dirty="0" smtClean="0"/>
              <a:t>Bottom cable trays</a:t>
            </a:r>
            <a:endParaRPr lang="sv-SE" sz="1400" dirty="0"/>
          </a:p>
        </p:txBody>
      </p:sp>
      <p:cxnSp>
        <p:nvCxnSpPr>
          <p:cNvPr id="24" name="Straight Arrow Connector 23"/>
          <p:cNvCxnSpPr/>
          <p:nvPr/>
        </p:nvCxnSpPr>
        <p:spPr>
          <a:xfrm flipV="1">
            <a:off x="5917660" y="3212597"/>
            <a:ext cx="1368152"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139952" y="4724765"/>
            <a:ext cx="1777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67944" y="4489375"/>
            <a:ext cx="2361088" cy="307777"/>
          </a:xfrm>
          <a:prstGeom prst="rect">
            <a:avLst/>
          </a:prstGeom>
          <a:noFill/>
        </p:spPr>
        <p:txBody>
          <a:bodyPr wrap="square" rtlCol="0">
            <a:spAutoFit/>
          </a:bodyPr>
          <a:lstStyle/>
          <a:p>
            <a:r>
              <a:rPr lang="en-US" sz="1400" dirty="0" smtClean="0"/>
              <a:t>Distribution cable trays</a:t>
            </a:r>
            <a:endParaRPr lang="sv-SE" sz="1400" dirty="0"/>
          </a:p>
        </p:txBody>
      </p:sp>
      <p:pic>
        <p:nvPicPr>
          <p:cNvPr id="27" name="Picture 26"/>
          <p:cNvPicPr>
            <a:picLocks noChangeAspect="1"/>
          </p:cNvPicPr>
          <p:nvPr/>
        </p:nvPicPr>
        <p:blipFill>
          <a:blip r:embed="rId3"/>
          <a:stretch>
            <a:fillRect/>
          </a:stretch>
        </p:blipFill>
        <p:spPr>
          <a:xfrm>
            <a:off x="173253" y="918242"/>
            <a:ext cx="3894691" cy="1416251"/>
          </a:xfrm>
          <a:prstGeom prst="rect">
            <a:avLst/>
          </a:prstGeom>
          <a:solidFill>
            <a:schemeClr val="bg1"/>
          </a:solidFill>
        </p:spPr>
      </p:pic>
      <p:sp>
        <p:nvSpPr>
          <p:cNvPr id="3" name="Rectangle 2"/>
          <p:cNvSpPr/>
          <p:nvPr/>
        </p:nvSpPr>
        <p:spPr>
          <a:xfrm>
            <a:off x="6076264" y="-27384"/>
            <a:ext cx="3032240" cy="369332"/>
          </a:xfrm>
          <a:prstGeom prst="rect">
            <a:avLst/>
          </a:prstGeom>
        </p:spPr>
        <p:txBody>
          <a:bodyPr wrap="none">
            <a:spAutoFit/>
          </a:bodyPr>
          <a:lstStyle/>
          <a:p>
            <a:r>
              <a:rPr lang="sv-SE" i="1" dirty="0" smtClean="0"/>
              <a:t>Slide courtesy of Eugene Tanke</a:t>
            </a:r>
            <a:endParaRPr lang="sv-SE" i="1" dirty="0"/>
          </a:p>
        </p:txBody>
      </p:sp>
      <p:sp>
        <p:nvSpPr>
          <p:cNvPr id="29" name="Footer Placeholder 28"/>
          <p:cNvSpPr>
            <a:spLocks noGrp="1"/>
          </p:cNvSpPr>
          <p:nvPr>
            <p:ph type="ftr" sz="quarter" idx="11"/>
          </p:nvPr>
        </p:nvSpPr>
        <p:spPr/>
        <p:txBody>
          <a:bodyPr/>
          <a:lstStyle/>
          <a:p>
            <a:r>
              <a:rPr lang="en-US" dirty="0" smtClean="0"/>
              <a:t>AD Installation: Organization &amp; Safety – </a:t>
            </a:r>
            <a:r>
              <a:rPr lang="en-US" dirty="0" err="1" smtClean="0"/>
              <a:t>E.Tanke</a:t>
            </a:r>
            <a:r>
              <a:rPr lang="en-US" dirty="0" smtClean="0"/>
              <a:t> &amp; </a:t>
            </a:r>
            <a:r>
              <a:rPr lang="en-US" dirty="0" err="1" smtClean="0"/>
              <a:t>N.Gazis</a:t>
            </a:r>
            <a:endParaRPr lang="sv-SE" dirty="0"/>
          </a:p>
        </p:txBody>
      </p:sp>
      <p:sp>
        <p:nvSpPr>
          <p:cNvPr id="28" name="Date Placeholder 27"/>
          <p:cNvSpPr>
            <a:spLocks noGrp="1"/>
          </p:cNvSpPr>
          <p:nvPr>
            <p:ph type="dt" sz="half" idx="10"/>
          </p:nvPr>
        </p:nvSpPr>
        <p:spPr/>
        <p:txBody>
          <a:bodyPr/>
          <a:lstStyle/>
          <a:p>
            <a:r>
              <a:rPr lang="en-US" smtClean="0"/>
              <a:t>26 April 2017</a:t>
            </a:r>
            <a:endParaRPr lang="sv-SE"/>
          </a:p>
        </p:txBody>
      </p:sp>
      <p:sp>
        <p:nvSpPr>
          <p:cNvPr id="31" name="Rectangle 30"/>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Tree>
    <p:extLst>
      <p:ext uri="{BB962C8B-B14F-4D97-AF65-F5344CB8AC3E}">
        <p14:creationId xmlns:p14="http://schemas.microsoft.com/office/powerpoint/2010/main" val="2480772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Division (AD)</a:t>
            </a:r>
            <a:br>
              <a:rPr lang="en-US" dirty="0"/>
            </a:br>
            <a:r>
              <a:rPr lang="en-US" dirty="0" smtClean="0"/>
              <a:t>– Indicative tunnel installation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a:p>
        </p:txBody>
      </p:sp>
      <p:sp>
        <p:nvSpPr>
          <p:cNvPr id="5" name="TextBox 4"/>
          <p:cNvSpPr txBox="1"/>
          <p:nvPr/>
        </p:nvSpPr>
        <p:spPr>
          <a:xfrm>
            <a:off x="27131" y="1457072"/>
            <a:ext cx="9094683" cy="4708981"/>
          </a:xfrm>
          <a:prstGeom prst="rect">
            <a:avLst/>
          </a:prstGeom>
          <a:noFill/>
        </p:spPr>
        <p:txBody>
          <a:bodyPr wrap="square" rtlCol="0">
            <a:spAutoFit/>
          </a:bodyPr>
          <a:lstStyle/>
          <a:p>
            <a:pPr marL="285750" indent="-285750">
              <a:buFont typeface="Arial"/>
              <a:buChar char="•"/>
            </a:pPr>
            <a:r>
              <a:rPr lang="en-US" sz="2800" dirty="0">
                <a:solidFill>
                  <a:srgbClr val="0094CA"/>
                </a:solidFill>
              </a:rPr>
              <a:t>P</a:t>
            </a:r>
            <a:r>
              <a:rPr lang="en-US" sz="2800" dirty="0" smtClean="0">
                <a:solidFill>
                  <a:srgbClr val="0094CA"/>
                </a:solidFill>
              </a:rPr>
              <a:t>hases related to Installation, Testing and Commissioning (ITC) have been defined in ESS-0025640*:</a:t>
            </a:r>
          </a:p>
          <a:p>
            <a:pPr marL="742950" lvl="1" indent="-285750">
              <a:buFont typeface="Wingdings" charset="2"/>
              <a:buChar char="Ø"/>
            </a:pPr>
            <a:r>
              <a:rPr lang="en-US" sz="2400" dirty="0" smtClean="0"/>
              <a:t>ITC Phase A: Installation</a:t>
            </a:r>
          </a:p>
          <a:p>
            <a:pPr marL="742950" lvl="1" indent="-285750">
              <a:buFont typeface="Wingdings" charset="2"/>
              <a:buChar char="Ø"/>
            </a:pPr>
            <a:r>
              <a:rPr lang="en-US" sz="2400" dirty="0" smtClean="0"/>
              <a:t>ITC Phase B: Local testing without beam</a:t>
            </a:r>
            <a:r>
              <a:rPr lang="en-US" sz="2400" dirty="0"/>
              <a:t> </a:t>
            </a:r>
            <a:r>
              <a:rPr lang="en-US" sz="2400" dirty="0" smtClean="0"/>
              <a:t>and without ICS</a:t>
            </a:r>
          </a:p>
          <a:p>
            <a:pPr marL="742950" lvl="1" indent="-285750">
              <a:buFont typeface="Wingdings" charset="2"/>
              <a:buChar char="Ø"/>
            </a:pPr>
            <a:r>
              <a:rPr lang="en-US" sz="2400" dirty="0" smtClean="0"/>
              <a:t>ITC Phase C1: Local testing without beam, with ICS</a:t>
            </a:r>
          </a:p>
          <a:p>
            <a:pPr marL="1200150" lvl="2" indent="-285750">
              <a:buFont typeface="Wingdings" charset="2"/>
              <a:buChar char="²"/>
            </a:pPr>
            <a:r>
              <a:rPr lang="en-US" sz="2000" dirty="0" smtClean="0"/>
              <a:t>Local test </a:t>
            </a:r>
            <a:r>
              <a:rPr lang="en-US" sz="2000" dirty="0"/>
              <a:t>including </a:t>
            </a:r>
            <a:r>
              <a:rPr lang="en-US" sz="2000" dirty="0" smtClean="0"/>
              <a:t>controls, e.g. controlling a power supply</a:t>
            </a:r>
          </a:p>
          <a:p>
            <a:pPr marL="742950" lvl="1" indent="-285750">
              <a:buFont typeface="Wingdings" charset="2"/>
              <a:buChar char="Ø"/>
            </a:pPr>
            <a:r>
              <a:rPr lang="en-US" sz="2400" dirty="0" smtClean="0"/>
              <a:t>ITC </a:t>
            </a:r>
            <a:r>
              <a:rPr lang="en-US" sz="2400" dirty="0"/>
              <a:t>Phase </a:t>
            </a:r>
            <a:r>
              <a:rPr lang="en-US" sz="2400" dirty="0" smtClean="0"/>
              <a:t>C2: </a:t>
            </a:r>
            <a:r>
              <a:rPr lang="en-US" sz="2400" dirty="0"/>
              <a:t>Integrated testing </a:t>
            </a:r>
            <a:r>
              <a:rPr lang="en-US" sz="2400" dirty="0" smtClean="0"/>
              <a:t>without </a:t>
            </a:r>
            <a:r>
              <a:rPr lang="en-US" sz="2400" dirty="0"/>
              <a:t>beam, with </a:t>
            </a:r>
            <a:r>
              <a:rPr lang="en-US" sz="2400" dirty="0" smtClean="0"/>
              <a:t>ICS</a:t>
            </a:r>
          </a:p>
          <a:p>
            <a:pPr marL="1200150" lvl="2" indent="-285750">
              <a:buFont typeface="Wingdings" charset="2"/>
              <a:buChar char="²"/>
            </a:pPr>
            <a:r>
              <a:rPr lang="en-US" sz="2000" dirty="0" smtClean="0"/>
              <a:t>End to end </a:t>
            </a:r>
            <a:r>
              <a:rPr lang="en-US" sz="2000" dirty="0"/>
              <a:t>test including controls, e.g. controlling a power </a:t>
            </a:r>
            <a:r>
              <a:rPr lang="en-US" sz="2000" dirty="0" smtClean="0"/>
              <a:t>supply, concomitant magnet, water cooling, interlocks </a:t>
            </a:r>
            <a:r>
              <a:rPr lang="en-US" sz="2000" dirty="0" err="1" smtClean="0"/>
              <a:t>etc</a:t>
            </a:r>
            <a:endParaRPr lang="en-US" sz="2400" dirty="0"/>
          </a:p>
          <a:p>
            <a:pPr marL="742950" lvl="1" indent="-285750">
              <a:buFont typeface="Wingdings" charset="2"/>
              <a:buChar char="Ø"/>
            </a:pPr>
            <a:r>
              <a:rPr lang="en-US" sz="2400" dirty="0" smtClean="0"/>
              <a:t>ITC Phase D1: Testing diagnostics with beam</a:t>
            </a:r>
          </a:p>
          <a:p>
            <a:pPr marL="1200150" lvl="2" indent="-285750">
              <a:buFont typeface="Wingdings" charset="2"/>
              <a:buChar char="²"/>
            </a:pPr>
            <a:r>
              <a:rPr lang="en-US" sz="2000" dirty="0" smtClean="0"/>
              <a:t>Will typically make use of a “probe” beam</a:t>
            </a:r>
          </a:p>
          <a:p>
            <a:pPr marL="742950" lvl="1" indent="-285750">
              <a:buFont typeface="Wingdings" charset="2"/>
              <a:buChar char="Ø"/>
            </a:pPr>
            <a:r>
              <a:rPr lang="en-US" sz="2400" dirty="0"/>
              <a:t>ITC Phase </a:t>
            </a:r>
            <a:r>
              <a:rPr lang="en-US" sz="2400" dirty="0" smtClean="0"/>
              <a:t>D2: </a:t>
            </a:r>
            <a:r>
              <a:rPr lang="en-US" sz="2400" dirty="0"/>
              <a:t>Beam commissioning</a:t>
            </a:r>
          </a:p>
          <a:p>
            <a:pPr marL="1200150" lvl="2" indent="-285750">
              <a:buFont typeface="Wingdings" charset="2"/>
              <a:buChar char="²"/>
            </a:pPr>
            <a:r>
              <a:rPr lang="en-US" sz="2000" dirty="0"/>
              <a:t>Goal during this phase is to prepare and deliver the required </a:t>
            </a:r>
            <a:r>
              <a:rPr lang="en-US" sz="2000" dirty="0" smtClean="0"/>
              <a:t>beam</a:t>
            </a:r>
            <a:endParaRPr lang="en-US" sz="2000" dirty="0"/>
          </a:p>
        </p:txBody>
      </p:sp>
      <p:sp>
        <p:nvSpPr>
          <p:cNvPr id="6" name="Rectangle 5"/>
          <p:cNvSpPr/>
          <p:nvPr/>
        </p:nvSpPr>
        <p:spPr>
          <a:xfrm>
            <a:off x="6076264" y="-27384"/>
            <a:ext cx="3032240" cy="369332"/>
          </a:xfrm>
          <a:prstGeom prst="rect">
            <a:avLst/>
          </a:prstGeom>
        </p:spPr>
        <p:txBody>
          <a:bodyPr wrap="none">
            <a:spAutoFit/>
          </a:bodyPr>
          <a:lstStyle/>
          <a:p>
            <a:r>
              <a:rPr lang="sv-SE" i="1" dirty="0" smtClean="0"/>
              <a:t>Slide courtesy of Eugene Tanke</a:t>
            </a:r>
            <a:endParaRPr lang="sv-SE" i="1" dirty="0"/>
          </a:p>
        </p:txBody>
      </p:sp>
      <p:sp>
        <p:nvSpPr>
          <p:cNvPr id="3" name="Date Placeholder 2"/>
          <p:cNvSpPr>
            <a:spLocks noGrp="1"/>
          </p:cNvSpPr>
          <p:nvPr>
            <p:ph type="dt" sz="half" idx="10"/>
          </p:nvPr>
        </p:nvSpPr>
        <p:spPr/>
        <p:txBody>
          <a:bodyPr/>
          <a:lstStyle/>
          <a:p>
            <a:r>
              <a:rPr lang="en-US" smtClean="0"/>
              <a:t>26 April 2017</a:t>
            </a:r>
            <a:endParaRPr lang="sv-SE"/>
          </a:p>
        </p:txBody>
      </p:sp>
      <p:sp>
        <p:nvSpPr>
          <p:cNvPr id="7" name="Footer Placeholder 6"/>
          <p:cNvSpPr>
            <a:spLocks noGrp="1"/>
          </p:cNvSpPr>
          <p:nvPr>
            <p:ph type="ftr" sz="quarter" idx="11"/>
          </p:nvPr>
        </p:nvSpPr>
        <p:spPr/>
        <p:txBody>
          <a:bodyPr/>
          <a:lstStyle/>
          <a:p>
            <a:r>
              <a:rPr lang="en-US" dirty="0" smtClean="0"/>
              <a:t>AD Installation: Organization &amp; Safety – </a:t>
            </a:r>
            <a:r>
              <a:rPr lang="en-US" dirty="0" err="1" smtClean="0"/>
              <a:t>E.Tanke</a:t>
            </a:r>
            <a:r>
              <a:rPr lang="en-US" dirty="0" smtClean="0"/>
              <a:t> &amp; </a:t>
            </a:r>
            <a:r>
              <a:rPr lang="en-US" dirty="0" err="1" smtClean="0"/>
              <a:t>N.Gazis</a:t>
            </a:r>
            <a:endParaRPr lang="sv-SE" dirty="0"/>
          </a:p>
        </p:txBody>
      </p:sp>
      <p:sp>
        <p:nvSpPr>
          <p:cNvPr id="8" name="Rectangle 7"/>
          <p:cNvSpPr/>
          <p:nvPr/>
        </p:nvSpPr>
        <p:spPr>
          <a:xfrm>
            <a:off x="92916" y="92337"/>
            <a:ext cx="2244996" cy="559220"/>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SPARE SLIDE</a:t>
            </a:r>
            <a:endParaRPr lang="sv-SE" sz="2400" b="1" dirty="0">
              <a:solidFill>
                <a:schemeClr val="tx1"/>
              </a:solidFill>
            </a:endParaRPr>
          </a:p>
        </p:txBody>
      </p:sp>
    </p:spTree>
    <p:extLst>
      <p:ext uri="{BB962C8B-B14F-4D97-AF65-F5344CB8AC3E}">
        <p14:creationId xmlns:p14="http://schemas.microsoft.com/office/powerpoint/2010/main" val="1830245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a:t>
            </a:r>
            <a:endParaRPr lang="en-GB" dirty="0"/>
          </a:p>
        </p:txBody>
      </p:sp>
      <p:sp>
        <p:nvSpPr>
          <p:cNvPr id="3" name="Content Placeholder 2"/>
          <p:cNvSpPr>
            <a:spLocks noGrp="1"/>
          </p:cNvSpPr>
          <p:nvPr>
            <p:ph idx="1"/>
          </p:nvPr>
        </p:nvSpPr>
        <p:spPr>
          <a:xfrm>
            <a:off x="107504" y="2204864"/>
            <a:ext cx="8928992" cy="3312368"/>
          </a:xfrm>
        </p:spPr>
        <p:txBody>
          <a:bodyPr>
            <a:normAutofit/>
          </a:bodyPr>
          <a:lstStyle/>
          <a:p>
            <a:r>
              <a:rPr lang="en-US" sz="2600" dirty="0" smtClean="0"/>
              <a:t>AD site organization &amp; descriptions</a:t>
            </a:r>
          </a:p>
          <a:p>
            <a:r>
              <a:rPr lang="en-US" sz="2600" dirty="0" smtClean="0"/>
              <a:t>AD safety involvement and early safety lessons learned </a:t>
            </a:r>
          </a:p>
          <a:p>
            <a:r>
              <a:rPr lang="en-US" sz="2600" dirty="0" smtClean="0"/>
              <a:t>Available AD installation services &amp; support</a:t>
            </a:r>
          </a:p>
          <a:p>
            <a:r>
              <a:rPr lang="en-US" sz="2600" dirty="0"/>
              <a:t>Needed centralized </a:t>
            </a:r>
            <a:r>
              <a:rPr lang="en-US" sz="2600" dirty="0" smtClean="0"/>
              <a:t>services </a:t>
            </a:r>
            <a:r>
              <a:rPr lang="en-US" sz="2600" dirty="0"/>
              <a:t>&amp; support</a:t>
            </a:r>
          </a:p>
          <a:p>
            <a:endParaRPr lang="en-US" sz="2600" dirty="0" smtClean="0"/>
          </a:p>
          <a:p>
            <a:pPr marL="0" indent="0">
              <a:buNone/>
            </a:pPr>
            <a:endParaRPr lang="en-US" sz="2600" dirty="0" smtClean="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7"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146618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28191" y="5002634"/>
            <a:ext cx="7344817" cy="1440160"/>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416223" y="3202434"/>
            <a:ext cx="6840761" cy="1581615"/>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0" name="Content Placeholder 1"/>
          <p:cNvGraphicFramePr>
            <a:graphicFrameLocks noGrp="1"/>
          </p:cNvGraphicFramePr>
          <p:nvPr>
            <p:ph idx="1"/>
            <p:extLst>
              <p:ext uri="{D42A27DB-BD31-4B8C-83A1-F6EECF244321}">
                <p14:modId xmlns:p14="http://schemas.microsoft.com/office/powerpoint/2010/main" val="2603034762"/>
              </p:ext>
            </p:extLst>
          </p:nvPr>
        </p:nvGraphicFramePr>
        <p:xfrm>
          <a:off x="-108520" y="620688"/>
          <a:ext cx="8229600" cy="61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 name="TextBox 71"/>
          <p:cNvSpPr txBox="1"/>
          <p:nvPr/>
        </p:nvSpPr>
        <p:spPr>
          <a:xfrm rot="16200000">
            <a:off x="-347527" y="5259769"/>
            <a:ext cx="1874769" cy="923330"/>
          </a:xfrm>
          <a:prstGeom prst="rect">
            <a:avLst/>
          </a:prstGeom>
          <a:noFill/>
        </p:spPr>
        <p:txBody>
          <a:bodyPr wrap="square" rtlCol="0" anchor="ctr">
            <a:spAutoFit/>
          </a:bodyPr>
          <a:lstStyle/>
          <a:p>
            <a:pPr algn="ctr"/>
            <a:r>
              <a:rPr lang="en-US" b="1" dirty="0" smtClean="0"/>
              <a:t>Task masters (Installation Support Team)</a:t>
            </a:r>
            <a:endParaRPr lang="sv-SE" b="1" dirty="0"/>
          </a:p>
        </p:txBody>
      </p:sp>
      <p:sp>
        <p:nvSpPr>
          <p:cNvPr id="74" name="TextBox 73"/>
          <p:cNvSpPr txBox="1"/>
          <p:nvPr/>
        </p:nvSpPr>
        <p:spPr>
          <a:xfrm rot="16200000">
            <a:off x="51538" y="3788170"/>
            <a:ext cx="1080119" cy="369332"/>
          </a:xfrm>
          <a:prstGeom prst="rect">
            <a:avLst/>
          </a:prstGeom>
          <a:noFill/>
        </p:spPr>
        <p:txBody>
          <a:bodyPr wrap="square" rtlCol="0" anchor="ctr">
            <a:spAutoFit/>
          </a:bodyPr>
          <a:lstStyle/>
          <a:p>
            <a:pPr algn="ctr"/>
            <a:r>
              <a:rPr lang="en-US" b="1" dirty="0" smtClean="0"/>
              <a:t>AREAS</a:t>
            </a:r>
            <a:endParaRPr lang="sv-SE" b="1" dirty="0"/>
          </a:p>
        </p:txBody>
      </p:sp>
      <p:sp>
        <p:nvSpPr>
          <p:cNvPr id="2" name="Title 1"/>
          <p:cNvSpPr>
            <a:spLocks noGrp="1"/>
          </p:cNvSpPr>
          <p:nvPr>
            <p:ph type="title"/>
          </p:nvPr>
        </p:nvSpPr>
        <p:spPr/>
        <p:txBody>
          <a:bodyPr>
            <a:normAutofit/>
          </a:bodyPr>
          <a:lstStyle/>
          <a:p>
            <a:r>
              <a:rPr lang="en-US" dirty="0" smtClean="0"/>
              <a:t>Accelerator Division (AD) </a:t>
            </a:r>
            <a:br>
              <a:rPr lang="en-US" dirty="0" smtClean="0"/>
            </a:br>
            <a:r>
              <a:rPr lang="en-US" dirty="0" smtClean="0"/>
              <a:t>– Site Organization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15" name="Date Placeholder 14"/>
          <p:cNvSpPr>
            <a:spLocks noGrp="1"/>
          </p:cNvSpPr>
          <p:nvPr>
            <p:ph type="dt" sz="half" idx="10"/>
          </p:nvPr>
        </p:nvSpPr>
        <p:spPr/>
        <p:txBody>
          <a:bodyPr/>
          <a:lstStyle/>
          <a:p>
            <a:r>
              <a:rPr lang="en-US" smtClean="0"/>
              <a:t>26 April 2017</a:t>
            </a:r>
            <a:endParaRPr lang="sv-SE" dirty="0"/>
          </a:p>
        </p:txBody>
      </p:sp>
      <p:sp>
        <p:nvSpPr>
          <p:cNvPr id="16"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
        <p:nvSpPr>
          <p:cNvPr id="52" name="Rounded Rectangle 51"/>
          <p:cNvSpPr/>
          <p:nvPr/>
        </p:nvSpPr>
        <p:spPr>
          <a:xfrm>
            <a:off x="35496" y="83764"/>
            <a:ext cx="1368152" cy="8969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BAS-U framework</a:t>
            </a:r>
            <a:endParaRPr lang="en-US" sz="1600" dirty="0"/>
          </a:p>
        </p:txBody>
      </p:sp>
      <p:sp>
        <p:nvSpPr>
          <p:cNvPr id="53" name="Rounded Rectangle 52"/>
          <p:cNvSpPr/>
          <p:nvPr/>
        </p:nvSpPr>
        <p:spPr>
          <a:xfrm>
            <a:off x="1475656" y="83764"/>
            <a:ext cx="1368152" cy="8969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ESS management</a:t>
            </a:r>
            <a:endParaRPr lang="en-US" sz="1600" dirty="0"/>
          </a:p>
        </p:txBody>
      </p:sp>
      <p:grpSp>
        <p:nvGrpSpPr>
          <p:cNvPr id="54" name="Group 53"/>
          <p:cNvGrpSpPr/>
          <p:nvPr/>
        </p:nvGrpSpPr>
        <p:grpSpPr>
          <a:xfrm>
            <a:off x="7174549" y="2830661"/>
            <a:ext cx="2026650" cy="1546022"/>
            <a:chOff x="6290431" y="1240282"/>
            <a:chExt cx="2026650" cy="1546022"/>
          </a:xfrm>
        </p:grpSpPr>
        <p:sp>
          <p:nvSpPr>
            <p:cNvPr id="55" name="Curved Right Arrow 54"/>
            <p:cNvSpPr/>
            <p:nvPr/>
          </p:nvSpPr>
          <p:spPr>
            <a:xfrm rot="3738621" flipH="1">
              <a:off x="6754294" y="2016114"/>
              <a:ext cx="306327" cy="1234054"/>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56" name="Group 55"/>
            <p:cNvGrpSpPr/>
            <p:nvPr/>
          </p:nvGrpSpPr>
          <p:grpSpPr>
            <a:xfrm>
              <a:off x="6907456" y="1240282"/>
              <a:ext cx="1409625" cy="1214703"/>
              <a:chOff x="7563642" y="2223392"/>
              <a:chExt cx="2164399" cy="1716368"/>
            </a:xfrm>
          </p:grpSpPr>
          <p:cxnSp>
            <p:nvCxnSpPr>
              <p:cNvPr id="57" name="Straight Connector 56"/>
              <p:cNvCxnSpPr>
                <a:stCxn id="63" idx="0"/>
                <a:endCxn id="62" idx="2"/>
              </p:cNvCxnSpPr>
              <p:nvPr/>
            </p:nvCxnSpPr>
            <p:spPr>
              <a:xfrm flipV="1">
                <a:off x="8809040" y="2675413"/>
                <a:ext cx="459501" cy="57427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3" idx="0"/>
                <a:endCxn id="61" idx="2"/>
              </p:cNvCxnSpPr>
              <p:nvPr/>
            </p:nvCxnSpPr>
            <p:spPr>
              <a:xfrm flipH="1" flipV="1">
                <a:off x="8363161" y="2514418"/>
                <a:ext cx="445879" cy="7352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3" idx="0"/>
                <a:endCxn id="60" idx="2"/>
              </p:cNvCxnSpPr>
              <p:nvPr/>
            </p:nvCxnSpPr>
            <p:spPr>
              <a:xfrm flipH="1" flipV="1">
                <a:off x="7963402" y="3028027"/>
                <a:ext cx="845639" cy="22166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63642" y="2737001"/>
                <a:ext cx="799519"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mech</a:t>
                </a:r>
                <a:endParaRPr lang="sv-SE" sz="1000" dirty="0"/>
              </a:p>
            </p:txBody>
          </p:sp>
          <p:sp>
            <p:nvSpPr>
              <p:cNvPr id="61" name="Rectangle 60"/>
              <p:cNvSpPr/>
              <p:nvPr/>
            </p:nvSpPr>
            <p:spPr>
              <a:xfrm>
                <a:off x="8039124" y="2223392"/>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util</a:t>
                </a:r>
                <a:endParaRPr lang="sv-SE" sz="1000" dirty="0"/>
              </a:p>
            </p:txBody>
          </p:sp>
          <p:sp>
            <p:nvSpPr>
              <p:cNvPr id="62" name="Rectangle 61"/>
              <p:cNvSpPr/>
              <p:nvPr/>
            </p:nvSpPr>
            <p:spPr>
              <a:xfrm>
                <a:off x="8809041" y="2384387"/>
                <a:ext cx="919000"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3" name="Rectangle 62"/>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2</a:t>
                </a:r>
                <a:endParaRPr lang="en-US" sz="1000" b="1" kern="1200" dirty="0"/>
              </a:p>
            </p:txBody>
          </p:sp>
        </p:grpSp>
      </p:grpSp>
      <p:grpSp>
        <p:nvGrpSpPr>
          <p:cNvPr id="64" name="Group 63"/>
          <p:cNvGrpSpPr/>
          <p:nvPr/>
        </p:nvGrpSpPr>
        <p:grpSpPr>
          <a:xfrm>
            <a:off x="7844370" y="4512896"/>
            <a:ext cx="1256624" cy="1214703"/>
            <a:chOff x="7563642" y="2223392"/>
            <a:chExt cx="1929474" cy="1716368"/>
          </a:xfrm>
        </p:grpSpPr>
        <p:cxnSp>
          <p:nvCxnSpPr>
            <p:cNvPr id="65" name="Straight Connector 64"/>
            <p:cNvCxnSpPr>
              <a:stCxn id="69" idx="0"/>
              <a:endCxn id="68" idx="2"/>
            </p:cNvCxnSpPr>
            <p:nvPr/>
          </p:nvCxnSpPr>
          <p:spPr>
            <a:xfrm flipH="1" flipV="1">
              <a:off x="8496047" y="2514418"/>
              <a:ext cx="312994" cy="7352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9" idx="0"/>
              <a:endCxn id="67" idx="2"/>
            </p:cNvCxnSpPr>
            <p:nvPr/>
          </p:nvCxnSpPr>
          <p:spPr>
            <a:xfrm flipH="1" flipV="1">
              <a:off x="7963402" y="3028027"/>
              <a:ext cx="845639" cy="22166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563642" y="2737001"/>
              <a:ext cx="799519"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8" name="Rectangle 67"/>
            <p:cNvSpPr/>
            <p:nvPr/>
          </p:nvSpPr>
          <p:spPr>
            <a:xfrm>
              <a:off x="8043901" y="2223392"/>
              <a:ext cx="904291"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69" name="Rectangle 68"/>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3, 4..</a:t>
              </a:r>
              <a:endParaRPr lang="en-US" sz="1000" b="1" kern="1200" dirty="0"/>
            </a:p>
          </p:txBody>
        </p:sp>
      </p:grpSp>
      <p:grpSp>
        <p:nvGrpSpPr>
          <p:cNvPr id="75" name="Group 74"/>
          <p:cNvGrpSpPr/>
          <p:nvPr/>
        </p:nvGrpSpPr>
        <p:grpSpPr>
          <a:xfrm>
            <a:off x="6313578" y="1746158"/>
            <a:ext cx="1738351" cy="1390019"/>
            <a:chOff x="6588890" y="1240282"/>
            <a:chExt cx="1738351" cy="1390019"/>
          </a:xfrm>
        </p:grpSpPr>
        <p:sp>
          <p:nvSpPr>
            <p:cNvPr id="76" name="Curved Right Arrow 75"/>
            <p:cNvSpPr/>
            <p:nvPr/>
          </p:nvSpPr>
          <p:spPr>
            <a:xfrm rot="3738621">
              <a:off x="6963188" y="1895229"/>
              <a:ext cx="360774" cy="110937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77" name="Group 76"/>
            <p:cNvGrpSpPr/>
            <p:nvPr/>
          </p:nvGrpSpPr>
          <p:grpSpPr>
            <a:xfrm>
              <a:off x="7006091" y="1240282"/>
              <a:ext cx="1321150" cy="1214703"/>
              <a:chOff x="7715089" y="2223392"/>
              <a:chExt cx="2028550" cy="1716368"/>
            </a:xfrm>
          </p:grpSpPr>
          <p:cxnSp>
            <p:nvCxnSpPr>
              <p:cNvPr id="78" name="Straight Connector 77"/>
              <p:cNvCxnSpPr>
                <a:stCxn id="84" idx="0"/>
                <a:endCxn id="83" idx="2"/>
              </p:cNvCxnSpPr>
              <p:nvPr/>
            </p:nvCxnSpPr>
            <p:spPr>
              <a:xfrm flipV="1">
                <a:off x="8809041" y="2675413"/>
                <a:ext cx="525498" cy="57427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4" idx="0"/>
                <a:endCxn id="82" idx="2"/>
              </p:cNvCxnSpPr>
              <p:nvPr/>
            </p:nvCxnSpPr>
            <p:spPr>
              <a:xfrm flipH="1" flipV="1">
                <a:off x="8449001" y="2514418"/>
                <a:ext cx="360040" cy="7352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4" idx="0"/>
                <a:endCxn id="81" idx="2"/>
              </p:cNvCxnSpPr>
              <p:nvPr/>
            </p:nvCxnSpPr>
            <p:spPr>
              <a:xfrm flipH="1" flipV="1">
                <a:off x="8039125" y="3028027"/>
                <a:ext cx="769916" cy="22166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715089" y="2737001"/>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el</a:t>
                </a:r>
                <a:endParaRPr lang="sv-SE" sz="1000" dirty="0"/>
              </a:p>
            </p:txBody>
          </p:sp>
          <p:sp>
            <p:nvSpPr>
              <p:cNvPr id="82" name="Rectangle 81"/>
              <p:cNvSpPr/>
              <p:nvPr/>
            </p:nvSpPr>
            <p:spPr>
              <a:xfrm>
                <a:off x="8124965" y="2223392"/>
                <a:ext cx="64807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RF</a:t>
                </a:r>
                <a:endParaRPr lang="sv-SE" sz="1000" dirty="0"/>
              </a:p>
            </p:txBody>
          </p:sp>
          <p:sp>
            <p:nvSpPr>
              <p:cNvPr id="83" name="Rectangle 82"/>
              <p:cNvSpPr/>
              <p:nvPr/>
            </p:nvSpPr>
            <p:spPr>
              <a:xfrm>
                <a:off x="8925437" y="2384387"/>
                <a:ext cx="818202" cy="29102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a:t>
                </a:r>
                <a:endParaRPr lang="sv-SE" sz="1000" dirty="0"/>
              </a:p>
            </p:txBody>
          </p:sp>
          <p:sp>
            <p:nvSpPr>
              <p:cNvPr id="84" name="Rectangle 83"/>
              <p:cNvSpPr/>
              <p:nvPr/>
            </p:nvSpPr>
            <p:spPr>
              <a:xfrm>
                <a:off x="8124965" y="3249687"/>
                <a:ext cx="1368151" cy="6900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1000" b="1" kern="1200" dirty="0" smtClean="0"/>
                  <a:t>System Leader 1</a:t>
                </a:r>
                <a:endParaRPr lang="en-US" sz="1000" b="1" kern="1200" dirty="0"/>
              </a:p>
            </p:txBody>
          </p:sp>
        </p:grpSp>
      </p:grpSp>
      <p:sp>
        <p:nvSpPr>
          <p:cNvPr id="3" name="Oval 2"/>
          <p:cNvSpPr/>
          <p:nvPr/>
        </p:nvSpPr>
        <p:spPr>
          <a:xfrm>
            <a:off x="2411760" y="2060848"/>
            <a:ext cx="1368152" cy="100811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endCxn id="3" idx="2"/>
          </p:cNvCxnSpPr>
          <p:nvPr/>
        </p:nvCxnSpPr>
        <p:spPr>
          <a:xfrm>
            <a:off x="683568" y="2564904"/>
            <a:ext cx="17281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3568" y="2060848"/>
            <a:ext cx="1944216" cy="523220"/>
          </a:xfrm>
          <a:prstGeom prst="rect">
            <a:avLst/>
          </a:prstGeom>
          <a:noFill/>
        </p:spPr>
        <p:txBody>
          <a:bodyPr wrap="square" rtlCol="0">
            <a:spAutoFit/>
          </a:bodyPr>
          <a:lstStyle/>
          <a:p>
            <a:r>
              <a:rPr lang="en-US" sz="1400" i="1" dirty="0" smtClean="0"/>
              <a:t>Indeed everyone is responsible for safety</a:t>
            </a:r>
            <a:endParaRPr lang="en-US" sz="1400" i="1" dirty="0"/>
          </a:p>
        </p:txBody>
      </p:sp>
    </p:spTree>
    <p:extLst>
      <p:ext uri="{BB962C8B-B14F-4D97-AF65-F5344CB8AC3E}">
        <p14:creationId xmlns:p14="http://schemas.microsoft.com/office/powerpoint/2010/main" val="2271635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US" dirty="0" smtClean="0"/>
              <a:t>     Area Supervisor </a:t>
            </a:r>
            <a:r>
              <a:rPr lang="en-US" dirty="0"/>
              <a:t> </a:t>
            </a:r>
            <a:r>
              <a:rPr lang="en-US" dirty="0" smtClean="0"/>
              <a:t>                    System Leader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a:p>
        </p:txBody>
      </p:sp>
      <p:sp>
        <p:nvSpPr>
          <p:cNvPr id="3" name="Date Placeholder 2"/>
          <p:cNvSpPr>
            <a:spLocks noGrp="1"/>
          </p:cNvSpPr>
          <p:nvPr>
            <p:ph type="dt" sz="half" idx="10"/>
          </p:nvPr>
        </p:nvSpPr>
        <p:spPr/>
        <p:txBody>
          <a:bodyPr/>
          <a:lstStyle/>
          <a:p>
            <a:r>
              <a:rPr lang="en-US" smtClean="0"/>
              <a:t>26 April 2017</a:t>
            </a:r>
            <a:endParaRPr lang="sv-SE"/>
          </a:p>
        </p:txBody>
      </p:sp>
      <p:sp>
        <p:nvSpPr>
          <p:cNvPr id="20" name="Rectangle 19"/>
          <p:cNvSpPr/>
          <p:nvPr/>
        </p:nvSpPr>
        <p:spPr>
          <a:xfrm>
            <a:off x="0" y="2060848"/>
            <a:ext cx="4572000" cy="4493538"/>
          </a:xfrm>
          <a:prstGeom prst="rect">
            <a:avLst/>
          </a:prstGeom>
        </p:spPr>
        <p:txBody>
          <a:bodyPr wrap="square">
            <a:spAutoFit/>
          </a:bodyPr>
          <a:lstStyle/>
          <a:p>
            <a:pPr marL="285750" indent="-285750">
              <a:buFont typeface="Arial" panose="020B0604020202020204" pitchFamily="34" charset="0"/>
              <a:buChar char="•"/>
            </a:pPr>
            <a:r>
              <a:rPr lang="en-US" sz="1300" b="1" dirty="0" smtClean="0"/>
              <a:t>Role appointed by the ESS AD</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Maintains the area responsibility on site (he is the </a:t>
            </a:r>
            <a:r>
              <a:rPr lang="en-US" sz="1300" b="1" dirty="0" smtClean="0"/>
              <a:t>Territorial Safety Officer</a:t>
            </a:r>
            <a:r>
              <a:rPr lang="en-US" sz="1300" dirty="0" smtClean="0"/>
              <a:t>)</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Physically </a:t>
            </a:r>
            <a:r>
              <a:rPr lang="en-US" sz="1300" dirty="0"/>
              <a:t>present on site during works</a:t>
            </a:r>
          </a:p>
          <a:p>
            <a:pPr marL="285750" indent="-285750">
              <a:buFont typeface="Arial" panose="020B0604020202020204" pitchFamily="34" charset="0"/>
              <a:buChar char="•"/>
            </a:pPr>
            <a:endParaRPr lang="en-US" sz="1300" dirty="0" smtClean="0"/>
          </a:p>
          <a:p>
            <a:pPr marL="285750" indent="-285750">
              <a:buFont typeface="Arial" panose="020B0604020202020204" pitchFamily="34" charset="0"/>
              <a:buChar char="•"/>
            </a:pPr>
            <a:r>
              <a:rPr lang="en-US" sz="1300" dirty="0" smtClean="0"/>
              <a:t>Safety representative for the works/actions performed in his area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Safety </a:t>
            </a:r>
            <a:r>
              <a:rPr lang="en-US" sz="1300" dirty="0" smtClean="0"/>
              <a:t>representative for the workers working in his area</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Member of the safety team</a:t>
            </a:r>
          </a:p>
          <a:p>
            <a:pPr marL="285750" indent="-285750">
              <a:buFont typeface="Arial" panose="020B0604020202020204" pitchFamily="34" charset="0"/>
              <a:buChar char="•"/>
            </a:pPr>
            <a:endParaRPr lang="en-US" sz="1300" dirty="0" smtClean="0"/>
          </a:p>
          <a:p>
            <a:pPr marL="285750" indent="-285750">
              <a:buFont typeface="Arial" panose="020B0604020202020204" pitchFamily="34" charset="0"/>
              <a:buChar char="•"/>
            </a:pPr>
            <a:r>
              <a:rPr lang="en-US" sz="1300" dirty="0" smtClean="0"/>
              <a:t>Specific safety representative for e.g. fire </a:t>
            </a:r>
            <a:r>
              <a:rPr lang="en-US" sz="1300" dirty="0"/>
              <a:t>safety </a:t>
            </a:r>
            <a:r>
              <a:rPr lang="en-US" sz="1300" dirty="0" smtClean="0"/>
              <a:t>responsibility (hot works education etc. needed)</a:t>
            </a:r>
          </a:p>
          <a:p>
            <a:pPr marL="285750" indent="-285750">
              <a:buFont typeface="Arial" panose="020B0604020202020204" pitchFamily="34" charset="0"/>
              <a:buChar char="•"/>
            </a:pPr>
            <a:endParaRPr lang="en-US" sz="1300" dirty="0" smtClean="0"/>
          </a:p>
          <a:p>
            <a:pPr marL="285750" indent="-285750">
              <a:buFont typeface="Arial" panose="020B0604020202020204" pitchFamily="34" charset="0"/>
              <a:buChar char="•"/>
            </a:pPr>
            <a:r>
              <a:rPr lang="en-US" sz="1300" dirty="0">
                <a:solidFill>
                  <a:srgbClr val="FF0000"/>
                </a:solidFill>
              </a:rPr>
              <a:t>Generates </a:t>
            </a:r>
            <a:r>
              <a:rPr lang="en-US" sz="1300" dirty="0" smtClean="0">
                <a:solidFill>
                  <a:srgbClr val="FF0000"/>
                </a:solidFill>
              </a:rPr>
              <a:t>Area Hazard </a:t>
            </a:r>
            <a:r>
              <a:rPr lang="en-US" sz="1300" dirty="0">
                <a:solidFill>
                  <a:srgbClr val="FF0000"/>
                </a:solidFill>
              </a:rPr>
              <a:t>Analyses </a:t>
            </a:r>
            <a:r>
              <a:rPr lang="en-US" sz="1300" dirty="0" smtClean="0">
                <a:solidFill>
                  <a:srgbClr val="FF0000"/>
                </a:solidFill>
              </a:rPr>
              <a:t>(AHA) </a:t>
            </a:r>
            <a:br>
              <a:rPr lang="en-US" sz="1300" dirty="0" smtClean="0">
                <a:solidFill>
                  <a:srgbClr val="FF0000"/>
                </a:solidFill>
              </a:rPr>
            </a:br>
            <a:r>
              <a:rPr lang="en-US" sz="1300" dirty="0" smtClean="0">
                <a:solidFill>
                  <a:srgbClr val="FF0000"/>
                </a:solidFill>
              </a:rPr>
              <a:t>included in the Work &amp; Safety Coordination Plan (WSCP)</a:t>
            </a:r>
            <a:endParaRPr lang="en-US" sz="1300" dirty="0">
              <a:solidFill>
                <a:srgbClr val="FF0000"/>
              </a:solidFill>
            </a:endParaRP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Issues/revokes access to his area to all the concerned people </a:t>
            </a:r>
            <a:br>
              <a:rPr lang="en-US" sz="1300" dirty="0" smtClean="0"/>
            </a:br>
            <a:r>
              <a:rPr lang="en-US" sz="1300" dirty="0" smtClean="0"/>
              <a:t>(installation teams, IKCs, contractors, etc.)</a:t>
            </a:r>
            <a:endParaRPr lang="en-US" sz="1300" dirty="0"/>
          </a:p>
        </p:txBody>
      </p:sp>
      <p:grpSp>
        <p:nvGrpSpPr>
          <p:cNvPr id="21" name="Group 20"/>
          <p:cNvGrpSpPr/>
          <p:nvPr/>
        </p:nvGrpSpPr>
        <p:grpSpPr>
          <a:xfrm>
            <a:off x="251520" y="1455742"/>
            <a:ext cx="4176464" cy="588688"/>
            <a:chOff x="1390904" y="3172807"/>
            <a:chExt cx="1116350" cy="558175"/>
          </a:xfrm>
        </p:grpSpPr>
        <p:sp>
          <p:nvSpPr>
            <p:cNvPr id="22" name="Rectangle 21"/>
            <p:cNvSpPr/>
            <p:nvPr/>
          </p:nvSpPr>
          <p:spPr>
            <a:xfrm>
              <a:off x="1390904" y="3172807"/>
              <a:ext cx="1116350" cy="558175"/>
            </a:xfrm>
            <a:prstGeom prst="rect">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ectangle 22"/>
            <p:cNvSpPr/>
            <p:nvPr/>
          </p:nvSpPr>
          <p:spPr>
            <a:xfrm>
              <a:off x="1390904" y="3172807"/>
              <a:ext cx="1116350" cy="558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kern="1200" dirty="0" smtClean="0"/>
                <a:t>(Area BAS-U/P supervision </a:t>
              </a:r>
              <a:r>
                <a:rPr lang="en-US" dirty="0" smtClean="0"/>
                <a:t>&amp; potential </a:t>
              </a:r>
              <a:r>
                <a:rPr lang="en-US" kern="1200" dirty="0" smtClean="0"/>
                <a:t>deputy is being discussed</a:t>
              </a:r>
              <a:endParaRPr lang="en-US" kern="1200" dirty="0"/>
            </a:p>
          </p:txBody>
        </p:sp>
      </p:grpSp>
      <p:grpSp>
        <p:nvGrpSpPr>
          <p:cNvPr id="10" name="Group 9"/>
          <p:cNvGrpSpPr/>
          <p:nvPr/>
        </p:nvGrpSpPr>
        <p:grpSpPr>
          <a:xfrm>
            <a:off x="4644008" y="1455742"/>
            <a:ext cx="4320480" cy="588688"/>
            <a:chOff x="1390904" y="3172807"/>
            <a:chExt cx="1116350" cy="558175"/>
          </a:xfrm>
        </p:grpSpPr>
        <p:sp>
          <p:nvSpPr>
            <p:cNvPr id="11" name="Rectangle 10"/>
            <p:cNvSpPr/>
            <p:nvPr/>
          </p:nvSpPr>
          <p:spPr>
            <a:xfrm>
              <a:off x="1390904" y="3172807"/>
              <a:ext cx="1116350" cy="558175"/>
            </a:xfrm>
            <a:prstGeom prst="rect">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ectangle 11"/>
            <p:cNvSpPr/>
            <p:nvPr/>
          </p:nvSpPr>
          <p:spPr>
            <a:xfrm>
              <a:off x="1390904" y="3172807"/>
              <a:ext cx="1116350" cy="558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kern="1200" dirty="0" smtClean="0"/>
                <a:t>Abiding with the ES&amp;H rules and regulations </a:t>
              </a:r>
              <a:r>
                <a:rPr lang="en-US" dirty="0"/>
                <a:t>(including BAS-U/</a:t>
              </a:r>
              <a:r>
                <a:rPr lang="en-US" dirty="0" smtClean="0"/>
                <a:t>P)</a:t>
              </a:r>
              <a:endParaRPr lang="en-US" kern="1200" dirty="0"/>
            </a:p>
          </p:txBody>
        </p:sp>
      </p:grpSp>
      <p:sp>
        <p:nvSpPr>
          <p:cNvPr id="13" name="Rectangle 12"/>
          <p:cNvSpPr/>
          <p:nvPr/>
        </p:nvSpPr>
        <p:spPr>
          <a:xfrm>
            <a:off x="4499992" y="2060848"/>
            <a:ext cx="4644008" cy="4093429"/>
          </a:xfrm>
          <a:prstGeom prst="rect">
            <a:avLst/>
          </a:prstGeom>
        </p:spPr>
        <p:txBody>
          <a:bodyPr wrap="square">
            <a:spAutoFit/>
          </a:bodyPr>
          <a:lstStyle/>
          <a:p>
            <a:pPr marL="285750" indent="-285750">
              <a:buFont typeface="Arial" panose="020B0604020202020204" pitchFamily="34" charset="0"/>
              <a:buChar char="•"/>
            </a:pPr>
            <a:r>
              <a:rPr lang="en-US" sz="1300" b="1" dirty="0"/>
              <a:t>Role appointed by the </a:t>
            </a:r>
            <a:r>
              <a:rPr lang="en-US" sz="1300" b="1" dirty="0" smtClean="0"/>
              <a:t>WP</a:t>
            </a:r>
            <a:endParaRPr lang="en-US" sz="1300" b="1" dirty="0"/>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Leads and manages the installation team of the relevant WP</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Selects </a:t>
            </a:r>
            <a:r>
              <a:rPr lang="en-US" sz="1300" dirty="0" smtClean="0"/>
              <a:t>and defines techs </a:t>
            </a:r>
            <a:r>
              <a:rPr lang="en-US" sz="1300" dirty="0"/>
              <a:t>and installation team members along with their actions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Plays the role of the technical expert on site </a:t>
            </a:r>
            <a:br>
              <a:rPr lang="en-US" sz="1300" dirty="0" smtClean="0"/>
            </a:br>
            <a:r>
              <a:rPr lang="en-US" sz="1300" dirty="0" smtClean="0"/>
              <a:t>(can be physically on site) for the components of the relevant WP</a:t>
            </a:r>
          </a:p>
          <a:p>
            <a:pPr marL="285750" indent="-285750">
              <a:buFont typeface="Arial" panose="020B0604020202020204" pitchFamily="34" charset="0"/>
              <a:buChar char="•"/>
            </a:pPr>
            <a:endParaRPr lang="en-US" sz="1300" dirty="0" smtClean="0"/>
          </a:p>
          <a:p>
            <a:pPr marL="285750" indent="-285750">
              <a:buFont typeface="Arial" panose="020B0604020202020204" pitchFamily="34" charset="0"/>
              <a:buChar char="•"/>
            </a:pPr>
            <a:r>
              <a:rPr lang="en-US" sz="1300" dirty="0" smtClean="0"/>
              <a:t>Responsible for performing all on-time scheduled activities</a:t>
            </a:r>
            <a:endParaRPr lang="en-US" sz="1300" dirty="0"/>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Receives and signs (commissions) the deliveries for his/hers systems of responsibility</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solidFill>
                  <a:srgbClr val="FF0000"/>
                </a:solidFill>
              </a:rPr>
              <a:t>Generates Job </a:t>
            </a:r>
            <a:r>
              <a:rPr lang="en-US" sz="1300" dirty="0">
                <a:solidFill>
                  <a:srgbClr val="FF0000"/>
                </a:solidFill>
              </a:rPr>
              <a:t>Hazard </a:t>
            </a:r>
            <a:r>
              <a:rPr lang="en-US" sz="1300" dirty="0" smtClean="0">
                <a:solidFill>
                  <a:srgbClr val="FF0000"/>
                </a:solidFill>
              </a:rPr>
              <a:t>Analyses (JHA) </a:t>
            </a:r>
          </a:p>
          <a:p>
            <a:pPr marL="285750" indent="-285750">
              <a:buFont typeface="Arial" panose="020B0604020202020204" pitchFamily="34" charset="0"/>
              <a:buChar char="•"/>
            </a:pPr>
            <a:endParaRPr lang="en-US" sz="1300" dirty="0">
              <a:solidFill>
                <a:srgbClr val="FF0000"/>
              </a:solidFill>
            </a:endParaRPr>
          </a:p>
          <a:p>
            <a:pPr marL="285750" indent="-285750">
              <a:buFont typeface="Arial" panose="020B0604020202020204" pitchFamily="34" charset="0"/>
              <a:buChar char="•"/>
            </a:pPr>
            <a:r>
              <a:rPr lang="en-US" sz="1300" dirty="0">
                <a:solidFill>
                  <a:srgbClr val="FF0000"/>
                </a:solidFill>
              </a:rPr>
              <a:t>Generates </a:t>
            </a:r>
            <a:r>
              <a:rPr lang="en-US" sz="1300" dirty="0" smtClean="0">
                <a:solidFill>
                  <a:srgbClr val="FF0000"/>
                </a:solidFill>
              </a:rPr>
              <a:t>and owns the Work &amp; Safety Coordination Plan </a:t>
            </a:r>
            <a:br>
              <a:rPr lang="en-US" sz="1300" dirty="0" smtClean="0">
                <a:solidFill>
                  <a:srgbClr val="FF0000"/>
                </a:solidFill>
              </a:rPr>
            </a:br>
            <a:r>
              <a:rPr lang="en-US" sz="1300" dirty="0" smtClean="0">
                <a:solidFill>
                  <a:srgbClr val="FF0000"/>
                </a:solidFill>
              </a:rPr>
              <a:t>(with help from the Area Supervisors)</a:t>
            </a:r>
          </a:p>
        </p:txBody>
      </p:sp>
      <p:sp>
        <p:nvSpPr>
          <p:cNvPr id="14"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19425911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US" dirty="0"/>
              <a:t>Involvement in the accelerator installation </a:t>
            </a:r>
            <a:r>
              <a:rPr lang="en-US" dirty="0" smtClean="0"/>
              <a:t>activities, in collaboration with ES&amp;H and Skanska</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a:p>
        </p:txBody>
      </p:sp>
      <p:sp>
        <p:nvSpPr>
          <p:cNvPr id="3" name="Date Placeholder 2"/>
          <p:cNvSpPr>
            <a:spLocks noGrp="1"/>
          </p:cNvSpPr>
          <p:nvPr>
            <p:ph type="dt" sz="half" idx="10"/>
          </p:nvPr>
        </p:nvSpPr>
        <p:spPr/>
        <p:txBody>
          <a:bodyPr/>
          <a:lstStyle/>
          <a:p>
            <a:r>
              <a:rPr lang="en-US" smtClean="0"/>
              <a:t>26 April 2017</a:t>
            </a:r>
            <a:endParaRPr lang="sv-SE"/>
          </a:p>
        </p:txBody>
      </p:sp>
      <p:sp>
        <p:nvSpPr>
          <p:cNvPr id="176" name="Title 1"/>
          <p:cNvSpPr txBox="1">
            <a:spLocks/>
          </p:cNvSpPr>
          <p:nvPr/>
        </p:nvSpPr>
        <p:spPr>
          <a:xfrm>
            <a:off x="106516" y="5900936"/>
            <a:ext cx="1435898" cy="546534"/>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b="1" dirty="0" smtClean="0">
                <a:solidFill>
                  <a:schemeClr val="bg1"/>
                </a:solidFill>
                <a:latin typeface="Avenir Next Medium"/>
                <a:cs typeface="Avenir Next Medium"/>
              </a:rPr>
              <a:t>AD Safety Group</a:t>
            </a:r>
            <a:endParaRPr lang="en-US" sz="400" b="1" dirty="0">
              <a:solidFill>
                <a:schemeClr val="bg1"/>
              </a:solidFill>
              <a:latin typeface="Avenir Next Medium"/>
              <a:cs typeface="Avenir Next Medium"/>
            </a:endParaRPr>
          </a:p>
        </p:txBody>
      </p:sp>
      <p:sp>
        <p:nvSpPr>
          <p:cNvPr id="177" name="Rectangle 176"/>
          <p:cNvSpPr/>
          <p:nvPr/>
        </p:nvSpPr>
        <p:spPr>
          <a:xfrm>
            <a:off x="301920" y="1367974"/>
            <a:ext cx="8835761" cy="461665"/>
          </a:xfrm>
          <a:prstGeom prst="rect">
            <a:avLst/>
          </a:prstGeom>
        </p:spPr>
        <p:txBody>
          <a:bodyPr wrap="square">
            <a:spAutoFit/>
          </a:bodyPr>
          <a:lstStyle/>
          <a:p>
            <a:r>
              <a:rPr lang="en-US" sz="2400" b="1" u="sng" dirty="0" smtClean="0">
                <a:solidFill>
                  <a:srgbClr val="119FD5"/>
                </a:solidFill>
                <a:latin typeface="Avenir Next Medium"/>
                <a:cs typeface="Avenir Next Medium"/>
              </a:rPr>
              <a:t>Today</a:t>
            </a:r>
          </a:p>
        </p:txBody>
      </p:sp>
      <p:sp>
        <p:nvSpPr>
          <p:cNvPr id="178" name="Rectangle 177"/>
          <p:cNvSpPr/>
          <p:nvPr/>
        </p:nvSpPr>
        <p:spPr>
          <a:xfrm>
            <a:off x="0" y="3068404"/>
            <a:ext cx="2814484" cy="461665"/>
          </a:xfrm>
          <a:prstGeom prst="rect">
            <a:avLst/>
          </a:prstGeom>
        </p:spPr>
        <p:txBody>
          <a:bodyPr wrap="square">
            <a:spAutoFit/>
          </a:bodyPr>
          <a:lstStyle/>
          <a:p>
            <a:pPr algn="ctr"/>
            <a:r>
              <a:rPr lang="en-US" sz="1200" dirty="0" smtClean="0">
                <a:solidFill>
                  <a:srgbClr val="119FD5"/>
                </a:solidFill>
                <a:latin typeface="Avenir Next Medium"/>
                <a:cs typeface="Avenir Next Medium"/>
              </a:rPr>
              <a:t>1. Support </a:t>
            </a:r>
            <a:r>
              <a:rPr lang="en-US" sz="1200" dirty="0">
                <a:solidFill>
                  <a:srgbClr val="119FD5"/>
                </a:solidFill>
                <a:latin typeface="Avenir Next Medium"/>
                <a:cs typeface="Avenir Next Medium"/>
              </a:rPr>
              <a:t>in the preparation of </a:t>
            </a:r>
            <a:r>
              <a:rPr lang="en-US" sz="1200" b="1" dirty="0">
                <a:solidFill>
                  <a:srgbClr val="119FD5"/>
                </a:solidFill>
                <a:latin typeface="Avenir Next Medium"/>
                <a:cs typeface="Avenir Next Medium"/>
              </a:rPr>
              <a:t>safety</a:t>
            </a:r>
            <a:r>
              <a:rPr lang="en-US" sz="1200" dirty="0">
                <a:solidFill>
                  <a:srgbClr val="119FD5"/>
                </a:solidFill>
                <a:latin typeface="Avenir Next Medium"/>
                <a:cs typeface="Avenir Next Medium"/>
              </a:rPr>
              <a:t> </a:t>
            </a:r>
            <a:r>
              <a:rPr lang="en-US" sz="1200" b="1" dirty="0" smtClean="0">
                <a:solidFill>
                  <a:srgbClr val="119FD5"/>
                </a:solidFill>
                <a:latin typeface="Avenir Next Medium"/>
                <a:cs typeface="Avenir Next Medium"/>
              </a:rPr>
              <a:t>templates</a:t>
            </a:r>
            <a:r>
              <a:rPr lang="en-US" sz="1200" dirty="0" smtClean="0">
                <a:solidFill>
                  <a:srgbClr val="119FD5"/>
                </a:solidFill>
                <a:latin typeface="Avenir Next Medium"/>
                <a:cs typeface="Avenir Next Medium"/>
              </a:rPr>
              <a:t> (</a:t>
            </a:r>
            <a:r>
              <a:rPr lang="en-US" sz="1200" dirty="0">
                <a:solidFill>
                  <a:srgbClr val="119FD5"/>
                </a:solidFill>
                <a:latin typeface="Avenir Next Medium"/>
                <a:cs typeface="Avenir Next Medium"/>
              </a:rPr>
              <a:t>e.g. </a:t>
            </a:r>
            <a:r>
              <a:rPr lang="en-US" sz="1200" dirty="0" smtClean="0">
                <a:solidFill>
                  <a:srgbClr val="119FD5"/>
                </a:solidFill>
                <a:latin typeface="Avenir Next Medium"/>
                <a:cs typeface="Avenir Next Medium"/>
              </a:rPr>
              <a:t>JHA, AHA, WCSP)</a:t>
            </a:r>
            <a:endParaRPr lang="en-US" sz="1200" dirty="0">
              <a:solidFill>
                <a:srgbClr val="119FD5"/>
              </a:solidFill>
              <a:latin typeface="Avenir Next Medium"/>
              <a:cs typeface="Avenir Next Medium"/>
            </a:endParaRPr>
          </a:p>
        </p:txBody>
      </p:sp>
      <p:pic>
        <p:nvPicPr>
          <p:cNvPr id="179" name="Picture 178" descr="Screen Shot 2016-11-18 at 15.16.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241" y="1954195"/>
            <a:ext cx="721109" cy="1048585"/>
          </a:xfrm>
          <a:prstGeom prst="rect">
            <a:avLst/>
          </a:prstGeom>
        </p:spPr>
      </p:pic>
      <p:grpSp>
        <p:nvGrpSpPr>
          <p:cNvPr id="180" name="Group 179"/>
          <p:cNvGrpSpPr/>
          <p:nvPr/>
        </p:nvGrpSpPr>
        <p:grpSpPr>
          <a:xfrm>
            <a:off x="3677686" y="2305337"/>
            <a:ext cx="1876860" cy="666498"/>
            <a:chOff x="6863912" y="1073398"/>
            <a:chExt cx="1476522" cy="524333"/>
          </a:xfrm>
        </p:grpSpPr>
        <p:grpSp>
          <p:nvGrpSpPr>
            <p:cNvPr id="181" name="Group 180"/>
            <p:cNvGrpSpPr/>
            <p:nvPr/>
          </p:nvGrpSpPr>
          <p:grpSpPr>
            <a:xfrm>
              <a:off x="7227798" y="1249976"/>
              <a:ext cx="249399" cy="347755"/>
              <a:chOff x="6762957" y="547569"/>
              <a:chExt cx="229157" cy="319530"/>
            </a:xfrm>
          </p:grpSpPr>
          <p:grpSp>
            <p:nvGrpSpPr>
              <p:cNvPr id="192" name="Group 343"/>
              <p:cNvGrpSpPr>
                <a:grpSpLocks/>
              </p:cNvGrpSpPr>
              <p:nvPr/>
            </p:nvGrpSpPr>
            <p:grpSpPr bwMode="auto">
              <a:xfrm>
                <a:off x="6762957" y="547569"/>
                <a:ext cx="120904" cy="319530"/>
                <a:chOff x="4606193" y="1196749"/>
                <a:chExt cx="199658" cy="530052"/>
              </a:xfrm>
              <a:solidFill>
                <a:srgbClr val="404040"/>
              </a:solidFill>
            </p:grpSpPr>
            <p:grpSp>
              <p:nvGrpSpPr>
                <p:cNvPr id="198" name="Group 197"/>
                <p:cNvGrpSpPr>
                  <a:grpSpLocks/>
                </p:cNvGrpSpPr>
                <p:nvPr/>
              </p:nvGrpSpPr>
              <p:grpSpPr>
                <a:xfrm>
                  <a:off x="4606193" y="1196749"/>
                  <a:ext cx="199658" cy="530052"/>
                  <a:chOff x="7956376" y="548680"/>
                  <a:chExt cx="180975" cy="500063"/>
                </a:xfrm>
                <a:grpFill/>
              </p:grpSpPr>
              <p:sp>
                <p:nvSpPr>
                  <p:cNvPr id="203" name="Round Same Side Corner Rectangle 202"/>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 name="Rectangle 203"/>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 name="Oval 204"/>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99" name="Group 345"/>
                <p:cNvGrpSpPr>
                  <a:grpSpLocks/>
                </p:cNvGrpSpPr>
                <p:nvPr/>
              </p:nvGrpSpPr>
              <p:grpSpPr bwMode="auto">
                <a:xfrm>
                  <a:off x="4615535" y="1211744"/>
                  <a:ext cx="180975" cy="500063"/>
                  <a:chOff x="7956376" y="548680"/>
                  <a:chExt cx="180975" cy="500063"/>
                </a:xfrm>
                <a:grpFill/>
              </p:grpSpPr>
              <p:sp>
                <p:nvSpPr>
                  <p:cNvPr id="200" name="Round Same Side Corner Rectangle 199"/>
                  <p:cNvSpPr/>
                  <p:nvPr/>
                </p:nvSpPr>
                <p:spPr>
                  <a:xfrm>
                    <a:off x="7956542" y="673759"/>
                    <a:ext cx="180643" cy="20215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1" name="Rectangle 200"/>
                  <p:cNvSpPr/>
                  <p:nvPr/>
                </p:nvSpPr>
                <p:spPr>
                  <a:xfrm>
                    <a:off x="7992988" y="867952"/>
                    <a:ext cx="107752" cy="18145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2" name="Oval 201"/>
                  <p:cNvSpPr/>
                  <p:nvPr/>
                </p:nvSpPr>
                <p:spPr>
                  <a:xfrm>
                    <a:off x="7989818" y="548010"/>
                    <a:ext cx="114090" cy="1146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193" name="Group 352"/>
              <p:cNvGrpSpPr>
                <a:grpSpLocks/>
              </p:cNvGrpSpPr>
              <p:nvPr/>
            </p:nvGrpSpPr>
            <p:grpSpPr bwMode="auto">
              <a:xfrm>
                <a:off x="6915753" y="547569"/>
                <a:ext cx="76361" cy="319530"/>
                <a:chOff x="4642986" y="1196749"/>
                <a:chExt cx="126100" cy="530052"/>
              </a:xfrm>
              <a:solidFill>
                <a:srgbClr val="3D3D3D"/>
              </a:solidFill>
            </p:grpSpPr>
            <p:grpSp>
              <p:nvGrpSpPr>
                <p:cNvPr id="194" name="Group 193"/>
                <p:cNvGrpSpPr>
                  <a:grpSpLocks/>
                </p:cNvGrpSpPr>
                <p:nvPr/>
              </p:nvGrpSpPr>
              <p:grpSpPr>
                <a:xfrm>
                  <a:off x="4642986" y="1196749"/>
                  <a:ext cx="126100" cy="530052"/>
                  <a:chOff x="7989713" y="548680"/>
                  <a:chExt cx="114300" cy="500063"/>
                </a:xfrm>
                <a:grpFill/>
              </p:grpSpPr>
              <p:sp>
                <p:nvSpPr>
                  <p:cNvPr id="196" name="Rectangle 195"/>
                  <p:cNvSpPr/>
                  <p:nvPr/>
                </p:nvSpPr>
                <p:spPr>
                  <a:xfrm>
                    <a:off x="7992889" y="674093"/>
                    <a:ext cx="107950" cy="3746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Oval 196"/>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95" name="Oval 194"/>
                <p:cNvSpPr/>
                <p:nvPr/>
              </p:nvSpPr>
              <p:spPr bwMode="auto">
                <a:xfrm>
                  <a:off x="4648976" y="1211074"/>
                  <a:ext cx="114090" cy="11460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182" name="Round Same Side Corner Rectangle 181"/>
            <p:cNvSpPr/>
            <p:nvPr/>
          </p:nvSpPr>
          <p:spPr bwMode="auto">
            <a:xfrm rot="5400000" flipH="1">
              <a:off x="7515679" y="1284768"/>
              <a:ext cx="28197" cy="123229"/>
            </a:xfrm>
            <a:prstGeom prst="round2SameRect">
              <a:avLst>
                <a:gd name="adj1" fmla="val 38972"/>
                <a:gd name="adj2" fmla="val 0"/>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3" name="Picture 182"/>
            <p:cNvPicPr>
              <a:picLocks noChangeAspect="1"/>
            </p:cNvPicPr>
            <p:nvPr/>
          </p:nvPicPr>
          <p:blipFill>
            <a:blip r:embed="rId3"/>
            <a:stretch>
              <a:fillRect/>
            </a:stretch>
          </p:blipFill>
          <p:spPr>
            <a:xfrm>
              <a:off x="7632106" y="1073398"/>
              <a:ext cx="708328" cy="476351"/>
            </a:xfrm>
            <a:prstGeom prst="rect">
              <a:avLst/>
            </a:prstGeom>
          </p:spPr>
        </p:pic>
        <p:sp>
          <p:nvSpPr>
            <p:cNvPr id="184" name="Rectangle 183"/>
            <p:cNvSpPr/>
            <p:nvPr/>
          </p:nvSpPr>
          <p:spPr>
            <a:xfrm>
              <a:off x="6863912" y="1079504"/>
              <a:ext cx="379087" cy="190066"/>
            </a:xfrm>
            <a:prstGeom prst="rect">
              <a:avLst/>
            </a:prstGeom>
            <a:solidFill>
              <a:srgbClr val="0055A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b="1" dirty="0">
                  <a:latin typeface="Arial"/>
                  <a:cs typeface="Arial"/>
                </a:rPr>
                <a:t>ESS</a:t>
              </a:r>
            </a:p>
          </p:txBody>
        </p:sp>
        <p:sp>
          <p:nvSpPr>
            <p:cNvPr id="185" name="Rectangle 6161"/>
            <p:cNvSpPr/>
            <p:nvPr/>
          </p:nvSpPr>
          <p:spPr>
            <a:xfrm>
              <a:off x="7029957" y="1269570"/>
              <a:ext cx="46994" cy="284053"/>
            </a:xfrm>
            <a:prstGeom prst="rect">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6" name="Group 185"/>
            <p:cNvGrpSpPr/>
            <p:nvPr/>
          </p:nvGrpSpPr>
          <p:grpSpPr>
            <a:xfrm>
              <a:off x="7391142" y="1208011"/>
              <a:ext cx="104598" cy="90209"/>
              <a:chOff x="5418786" y="1217067"/>
              <a:chExt cx="104598" cy="90209"/>
            </a:xfrm>
          </p:grpSpPr>
          <p:sp>
            <p:nvSpPr>
              <p:cNvPr id="190" name="Chord 189"/>
              <p:cNvSpPr/>
              <p:nvPr/>
            </p:nvSpPr>
            <p:spPr>
              <a:xfrm rot="6739045">
                <a:off x="5418245" y="1217608"/>
                <a:ext cx="90209" cy="89128"/>
              </a:xfrm>
              <a:prstGeom prst="chord">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p>
            </p:txBody>
          </p:sp>
          <p:cxnSp>
            <p:nvCxnSpPr>
              <p:cNvPr id="191" name="Straight Connector 190"/>
              <p:cNvCxnSpPr/>
              <p:nvPr/>
            </p:nvCxnSpPr>
            <p:spPr>
              <a:xfrm>
                <a:off x="5465312" y="1274781"/>
                <a:ext cx="58072"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p:cNvGrpSpPr/>
            <p:nvPr/>
          </p:nvGrpSpPr>
          <p:grpSpPr>
            <a:xfrm>
              <a:off x="7245354" y="1204709"/>
              <a:ext cx="104598" cy="90209"/>
              <a:chOff x="5418786" y="1217067"/>
              <a:chExt cx="104598" cy="90209"/>
            </a:xfrm>
            <a:solidFill>
              <a:schemeClr val="bg1">
                <a:lumMod val="95000"/>
              </a:schemeClr>
            </a:solidFill>
          </p:grpSpPr>
          <p:sp>
            <p:nvSpPr>
              <p:cNvPr id="188" name="Chord 187"/>
              <p:cNvSpPr/>
              <p:nvPr/>
            </p:nvSpPr>
            <p:spPr>
              <a:xfrm rot="6739045">
                <a:off x="5418245" y="1217608"/>
                <a:ext cx="90209" cy="89128"/>
              </a:xfrm>
              <a:prstGeom prst="chord">
                <a:avLst/>
              </a:prstGeom>
              <a:grp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p>
            </p:txBody>
          </p:sp>
          <p:cxnSp>
            <p:nvCxnSpPr>
              <p:cNvPr id="189" name="Straight Connector 188"/>
              <p:cNvCxnSpPr/>
              <p:nvPr/>
            </p:nvCxnSpPr>
            <p:spPr>
              <a:xfrm>
                <a:off x="5465312" y="1279543"/>
                <a:ext cx="58072" cy="0"/>
              </a:xfrm>
              <a:prstGeom prst="line">
                <a:avLst/>
              </a:prstGeom>
              <a:grpFill/>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206" name="Rectangle 205"/>
          <p:cNvSpPr/>
          <p:nvPr/>
        </p:nvSpPr>
        <p:spPr>
          <a:xfrm>
            <a:off x="3195170" y="3070425"/>
            <a:ext cx="2814484" cy="761747"/>
          </a:xfrm>
          <a:prstGeom prst="rect">
            <a:avLst/>
          </a:prstGeom>
        </p:spPr>
        <p:txBody>
          <a:bodyPr wrap="square">
            <a:spAutoFit/>
          </a:bodyPr>
          <a:lstStyle/>
          <a:p>
            <a:pPr algn="ctr"/>
            <a:r>
              <a:rPr lang="en-US" sz="1200" dirty="0" smtClean="0">
                <a:solidFill>
                  <a:srgbClr val="119FD5"/>
                </a:solidFill>
                <a:latin typeface="Avenir Next Medium"/>
                <a:cs typeface="Avenir Next Medium"/>
              </a:rPr>
              <a:t>2. Participation to the pre-work visit</a:t>
            </a:r>
          </a:p>
          <a:p>
            <a:pPr algn="ctr"/>
            <a:r>
              <a:rPr lang="en-US" sz="1050" dirty="0" smtClean="0">
                <a:latin typeface="Avenir Next Medium"/>
                <a:cs typeface="Avenir Next Medium"/>
              </a:rPr>
              <a:t>(System Leader, IKC/contractor representative, Area Supervisor, Safety team)</a:t>
            </a:r>
            <a:endParaRPr lang="en-US" sz="1050" dirty="0">
              <a:latin typeface="Avenir Next Medium"/>
              <a:cs typeface="Avenir Next Medium"/>
            </a:endParaRPr>
          </a:p>
        </p:txBody>
      </p:sp>
      <p:grpSp>
        <p:nvGrpSpPr>
          <p:cNvPr id="207" name="Group 206"/>
          <p:cNvGrpSpPr/>
          <p:nvPr/>
        </p:nvGrpSpPr>
        <p:grpSpPr>
          <a:xfrm>
            <a:off x="6144945" y="2283520"/>
            <a:ext cx="2814484" cy="1216757"/>
            <a:chOff x="6144945" y="1785246"/>
            <a:chExt cx="2814484" cy="1216757"/>
          </a:xfrm>
        </p:grpSpPr>
        <p:grpSp>
          <p:nvGrpSpPr>
            <p:cNvPr id="208" name="Group 207"/>
            <p:cNvGrpSpPr/>
            <p:nvPr/>
          </p:nvGrpSpPr>
          <p:grpSpPr>
            <a:xfrm>
              <a:off x="7113864" y="1785246"/>
              <a:ext cx="794721" cy="774882"/>
              <a:chOff x="1855835" y="157946"/>
              <a:chExt cx="730218" cy="711989"/>
            </a:xfrm>
          </p:grpSpPr>
          <p:sp>
            <p:nvSpPr>
              <p:cNvPr id="213" name="Rectangle 212"/>
              <p:cNvSpPr/>
              <p:nvPr/>
            </p:nvSpPr>
            <p:spPr bwMode="auto">
              <a:xfrm>
                <a:off x="1855835" y="157946"/>
                <a:ext cx="566136" cy="348318"/>
              </a:xfrm>
              <a:prstGeom prst="rect">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4" name="Rectangle 213"/>
              <p:cNvSpPr/>
              <p:nvPr/>
            </p:nvSpPr>
            <p:spPr bwMode="auto">
              <a:xfrm>
                <a:off x="1877904" y="180016"/>
                <a:ext cx="521997" cy="304177"/>
              </a:xfrm>
              <a:prstGeom prst="rect">
                <a:avLst/>
              </a:prstGeom>
              <a:solidFill>
                <a:srgbClr val="CFE9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80000"/>
                  </a:lnSpc>
                  <a:defRPr/>
                </a:pPr>
                <a:endParaRPr lang="en-US" sz="800" dirty="0">
                  <a:solidFill>
                    <a:srgbClr val="303030"/>
                  </a:solidFill>
                  <a:latin typeface="Calibri"/>
                  <a:cs typeface="Calibri"/>
                </a:endParaRPr>
              </a:p>
            </p:txBody>
          </p:sp>
          <p:grpSp>
            <p:nvGrpSpPr>
              <p:cNvPr id="215" name="Group 214"/>
              <p:cNvGrpSpPr/>
              <p:nvPr/>
            </p:nvGrpSpPr>
            <p:grpSpPr>
              <a:xfrm>
                <a:off x="2378791" y="245265"/>
                <a:ext cx="180396" cy="306097"/>
                <a:chOff x="7004050" y="620713"/>
                <a:chExt cx="298450" cy="506412"/>
              </a:xfrm>
            </p:grpSpPr>
            <p:sp>
              <p:nvSpPr>
                <p:cNvPr id="281" name="Shape 263"/>
                <p:cNvSpPr/>
                <p:nvPr/>
              </p:nvSpPr>
              <p:spPr bwMode="auto">
                <a:xfrm>
                  <a:off x="7165975" y="620713"/>
                  <a:ext cx="115888" cy="11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cmpd="sng">
                  <a:solidFill>
                    <a:srgbClr val="303030"/>
                  </a:solid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82" name="Shape 265"/>
                <p:cNvSpPr/>
                <p:nvPr/>
              </p:nvSpPr>
              <p:spPr bwMode="auto">
                <a:xfrm>
                  <a:off x="7173913" y="944563"/>
                  <a:ext cx="114300" cy="182562"/>
                </a:xfrm>
                <a:prstGeom prst="rect">
                  <a:avLst/>
                </a:prstGeom>
                <a:solidFill>
                  <a:srgbClr val="303030"/>
                </a:solidFill>
                <a:ln w="50800" cap="flat">
                  <a:no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83" name="Shape 267"/>
                <p:cNvSpPr/>
                <p:nvPr/>
              </p:nvSpPr>
              <p:spPr bwMode="auto">
                <a:xfrm>
                  <a:off x="7004050" y="765175"/>
                  <a:ext cx="192088" cy="46038"/>
                </a:xfrm>
                <a:prstGeom prst="rect">
                  <a:avLst/>
                </a:prstGeom>
                <a:solidFill>
                  <a:srgbClr val="303030"/>
                </a:solidFill>
                <a:ln w="50800" cap="flat">
                  <a:noFill/>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84" name="Round Single Corner Rectangle 283"/>
                <p:cNvSpPr/>
                <p:nvPr/>
              </p:nvSpPr>
              <p:spPr bwMode="auto">
                <a:xfrm>
                  <a:off x="7167563" y="765175"/>
                  <a:ext cx="134937" cy="204788"/>
                </a:xfrm>
                <a:prstGeom prst="round1Rect">
                  <a:avLst>
                    <a:gd name="adj" fmla="val 27249"/>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6" name="Group 215"/>
              <p:cNvGrpSpPr/>
              <p:nvPr/>
            </p:nvGrpSpPr>
            <p:grpSpPr>
              <a:xfrm>
                <a:off x="1986334" y="463084"/>
                <a:ext cx="599719" cy="406851"/>
                <a:chOff x="6354763" y="981075"/>
                <a:chExt cx="992187" cy="673100"/>
              </a:xfrm>
            </p:grpSpPr>
            <p:grpSp>
              <p:nvGrpSpPr>
                <p:cNvPr id="217" name="Group 216"/>
                <p:cNvGrpSpPr>
                  <a:grpSpLocks/>
                </p:cNvGrpSpPr>
                <p:nvPr/>
              </p:nvGrpSpPr>
              <p:grpSpPr bwMode="auto">
                <a:xfrm>
                  <a:off x="6498843" y="981075"/>
                  <a:ext cx="199747" cy="529291"/>
                  <a:chOff x="7956376" y="548680"/>
                  <a:chExt cx="180975" cy="500063"/>
                </a:xfrm>
                <a:solidFill>
                  <a:schemeClr val="bg1"/>
                </a:solidFill>
              </p:grpSpPr>
              <p:sp>
                <p:nvSpPr>
                  <p:cNvPr id="278" name="Round Same Side Corner Rectangle 277"/>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9" name="Rectangle 278"/>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0" name="Oval 279"/>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8" name="Group 85"/>
                <p:cNvGrpSpPr>
                  <a:grpSpLocks/>
                </p:cNvGrpSpPr>
                <p:nvPr/>
              </p:nvGrpSpPr>
              <p:grpSpPr bwMode="auto">
                <a:xfrm>
                  <a:off x="6508189" y="996048"/>
                  <a:ext cx="181056" cy="499345"/>
                  <a:chOff x="7956376" y="548680"/>
                  <a:chExt cx="180975" cy="500063"/>
                </a:xfrm>
                <a:solidFill>
                  <a:srgbClr val="303030"/>
                </a:solidFill>
              </p:grpSpPr>
              <p:sp>
                <p:nvSpPr>
                  <p:cNvPr id="275" name="Round Same Side Corner Rectangle 274"/>
                  <p:cNvSpPr/>
                  <p:nvPr/>
                </p:nvSpPr>
                <p:spPr>
                  <a:xfrm>
                    <a:off x="7956937" y="673586"/>
                    <a:ext cx="180894" cy="201903"/>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6" name="Rectangle 275"/>
                  <p:cNvSpPr/>
                  <p:nvPr/>
                </p:nvSpPr>
                <p:spPr>
                  <a:xfrm>
                    <a:off x="7993433" y="867540"/>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7" name="Oval 276"/>
                  <p:cNvSpPr/>
                  <p:nvPr/>
                </p:nvSpPr>
                <p:spPr>
                  <a:xfrm>
                    <a:off x="7990260" y="547994"/>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9" name="Group 218"/>
                <p:cNvGrpSpPr>
                  <a:grpSpLocks/>
                </p:cNvGrpSpPr>
                <p:nvPr/>
              </p:nvGrpSpPr>
              <p:grpSpPr bwMode="auto">
                <a:xfrm>
                  <a:off x="6354763" y="1124884"/>
                  <a:ext cx="199747" cy="529291"/>
                  <a:chOff x="7956376" y="548680"/>
                  <a:chExt cx="180975" cy="500063"/>
                </a:xfrm>
                <a:solidFill>
                  <a:schemeClr val="bg1"/>
                </a:solidFill>
              </p:grpSpPr>
              <p:sp>
                <p:nvSpPr>
                  <p:cNvPr id="272" name="Round Same Side Corner Rectangle 271"/>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3" name="Rectangle 272"/>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Oval 273"/>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0" name="Group 76"/>
                <p:cNvGrpSpPr>
                  <a:grpSpLocks/>
                </p:cNvGrpSpPr>
                <p:nvPr/>
              </p:nvGrpSpPr>
              <p:grpSpPr bwMode="auto">
                <a:xfrm>
                  <a:off x="6364109" y="1139857"/>
                  <a:ext cx="181056" cy="499345"/>
                  <a:chOff x="7956376" y="548680"/>
                  <a:chExt cx="180975" cy="500063"/>
                </a:xfrm>
                <a:solidFill>
                  <a:srgbClr val="303030"/>
                </a:solidFill>
              </p:grpSpPr>
              <p:sp>
                <p:nvSpPr>
                  <p:cNvPr id="269" name="Round Same Side Corner Rectangle 268"/>
                  <p:cNvSpPr/>
                  <p:nvPr/>
                </p:nvSpPr>
                <p:spPr>
                  <a:xfrm>
                    <a:off x="7956555" y="674241"/>
                    <a:ext cx="180894" cy="20190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0" name="Rectangle 269"/>
                  <p:cNvSpPr/>
                  <p:nvPr/>
                </p:nvSpPr>
                <p:spPr>
                  <a:xfrm>
                    <a:off x="7993051" y="868195"/>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1" name="Oval 270"/>
                  <p:cNvSpPr/>
                  <p:nvPr/>
                </p:nvSpPr>
                <p:spPr>
                  <a:xfrm>
                    <a:off x="7989877" y="548648"/>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1" name="Group 220"/>
                <p:cNvGrpSpPr>
                  <a:grpSpLocks/>
                </p:cNvGrpSpPr>
                <p:nvPr/>
              </p:nvGrpSpPr>
              <p:grpSpPr bwMode="auto">
                <a:xfrm>
                  <a:off x="6714963" y="981075"/>
                  <a:ext cx="199747" cy="529291"/>
                  <a:chOff x="7956376" y="548680"/>
                  <a:chExt cx="180975" cy="500063"/>
                </a:xfrm>
                <a:solidFill>
                  <a:schemeClr val="bg1"/>
                </a:solidFill>
              </p:grpSpPr>
              <p:sp>
                <p:nvSpPr>
                  <p:cNvPr id="266" name="Round Same Side Corner Rectangle 265"/>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7" name="Rectangle 266"/>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Oval 267"/>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2" name="Group 94"/>
                <p:cNvGrpSpPr>
                  <a:grpSpLocks/>
                </p:cNvGrpSpPr>
                <p:nvPr/>
              </p:nvGrpSpPr>
              <p:grpSpPr bwMode="auto">
                <a:xfrm>
                  <a:off x="6724309" y="996048"/>
                  <a:ext cx="181056" cy="499345"/>
                  <a:chOff x="7956376" y="548680"/>
                  <a:chExt cx="180975" cy="500063"/>
                </a:xfrm>
                <a:solidFill>
                  <a:srgbClr val="303030"/>
                </a:solidFill>
              </p:grpSpPr>
              <p:sp>
                <p:nvSpPr>
                  <p:cNvPr id="263" name="Round Same Side Corner Rectangle 262"/>
                  <p:cNvSpPr/>
                  <p:nvPr/>
                </p:nvSpPr>
                <p:spPr>
                  <a:xfrm>
                    <a:off x="7956717" y="673586"/>
                    <a:ext cx="180894" cy="201903"/>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4" name="Rectangle 263"/>
                  <p:cNvSpPr/>
                  <p:nvPr/>
                </p:nvSpPr>
                <p:spPr>
                  <a:xfrm>
                    <a:off x="7993214" y="867540"/>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5" name="Oval 264"/>
                  <p:cNvSpPr/>
                  <p:nvPr/>
                </p:nvSpPr>
                <p:spPr>
                  <a:xfrm>
                    <a:off x="7990040" y="547994"/>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3" name="Group 222"/>
                <p:cNvGrpSpPr>
                  <a:grpSpLocks/>
                </p:cNvGrpSpPr>
                <p:nvPr/>
              </p:nvGrpSpPr>
              <p:grpSpPr bwMode="auto">
                <a:xfrm>
                  <a:off x="6931083" y="981075"/>
                  <a:ext cx="199747" cy="529291"/>
                  <a:chOff x="7956376" y="548680"/>
                  <a:chExt cx="180975" cy="500063"/>
                </a:xfrm>
                <a:solidFill>
                  <a:schemeClr val="bg1"/>
                </a:solidFill>
              </p:grpSpPr>
              <p:sp>
                <p:nvSpPr>
                  <p:cNvPr id="260" name="Round Same Side Corner Rectangle 259"/>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1" name="Rectangle 260"/>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2" name="Oval 261"/>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4" name="Group 103"/>
                <p:cNvGrpSpPr>
                  <a:grpSpLocks/>
                </p:cNvGrpSpPr>
                <p:nvPr/>
              </p:nvGrpSpPr>
              <p:grpSpPr bwMode="auto">
                <a:xfrm>
                  <a:off x="6940429" y="996048"/>
                  <a:ext cx="181056" cy="499345"/>
                  <a:chOff x="7956376" y="548680"/>
                  <a:chExt cx="180975" cy="500063"/>
                </a:xfrm>
                <a:solidFill>
                  <a:srgbClr val="303030"/>
                </a:solidFill>
              </p:grpSpPr>
              <p:sp>
                <p:nvSpPr>
                  <p:cNvPr id="257" name="Round Same Side Corner Rectangle 256"/>
                  <p:cNvSpPr/>
                  <p:nvPr/>
                </p:nvSpPr>
                <p:spPr>
                  <a:xfrm>
                    <a:off x="7956497" y="673586"/>
                    <a:ext cx="180894" cy="201903"/>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8" name="Rectangle 257"/>
                  <p:cNvSpPr/>
                  <p:nvPr/>
                </p:nvSpPr>
                <p:spPr>
                  <a:xfrm>
                    <a:off x="7992994" y="867540"/>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9" name="Oval 258"/>
                  <p:cNvSpPr/>
                  <p:nvPr/>
                </p:nvSpPr>
                <p:spPr>
                  <a:xfrm>
                    <a:off x="7989820" y="547994"/>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5" name="Group 224"/>
                <p:cNvGrpSpPr>
                  <a:grpSpLocks/>
                </p:cNvGrpSpPr>
                <p:nvPr/>
              </p:nvGrpSpPr>
              <p:grpSpPr bwMode="auto">
                <a:xfrm>
                  <a:off x="7147203" y="981075"/>
                  <a:ext cx="199747" cy="529291"/>
                  <a:chOff x="7956376" y="548680"/>
                  <a:chExt cx="180975" cy="500063"/>
                </a:xfrm>
                <a:solidFill>
                  <a:schemeClr val="bg1"/>
                </a:solidFill>
              </p:grpSpPr>
              <p:sp>
                <p:nvSpPr>
                  <p:cNvPr id="254" name="Round Same Side Corner Rectangle 253"/>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5" name="Rectangle 254"/>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 name="Oval 255"/>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6" name="Group 112"/>
                <p:cNvGrpSpPr>
                  <a:grpSpLocks/>
                </p:cNvGrpSpPr>
                <p:nvPr/>
              </p:nvGrpSpPr>
              <p:grpSpPr bwMode="auto">
                <a:xfrm>
                  <a:off x="7156549" y="996048"/>
                  <a:ext cx="181056" cy="499345"/>
                  <a:chOff x="7956376" y="548680"/>
                  <a:chExt cx="180975" cy="500063"/>
                </a:xfrm>
                <a:solidFill>
                  <a:srgbClr val="303030"/>
                </a:solidFill>
              </p:grpSpPr>
              <p:sp>
                <p:nvSpPr>
                  <p:cNvPr id="251" name="Round Same Side Corner Rectangle 250"/>
                  <p:cNvSpPr/>
                  <p:nvPr/>
                </p:nvSpPr>
                <p:spPr>
                  <a:xfrm>
                    <a:off x="7956277" y="673586"/>
                    <a:ext cx="180894" cy="201903"/>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2" name="Rectangle 251"/>
                  <p:cNvSpPr/>
                  <p:nvPr/>
                </p:nvSpPr>
                <p:spPr>
                  <a:xfrm>
                    <a:off x="7992774" y="867540"/>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3" name="Oval 252"/>
                  <p:cNvSpPr/>
                  <p:nvPr/>
                </p:nvSpPr>
                <p:spPr>
                  <a:xfrm>
                    <a:off x="7989600" y="547994"/>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7" name="Group 226"/>
                <p:cNvGrpSpPr>
                  <a:grpSpLocks/>
                </p:cNvGrpSpPr>
                <p:nvPr/>
              </p:nvGrpSpPr>
              <p:grpSpPr bwMode="auto">
                <a:xfrm>
                  <a:off x="6570883" y="1124884"/>
                  <a:ext cx="199747" cy="529291"/>
                  <a:chOff x="7956376" y="548680"/>
                  <a:chExt cx="180975" cy="500063"/>
                </a:xfrm>
                <a:solidFill>
                  <a:schemeClr val="bg1"/>
                </a:solidFill>
              </p:grpSpPr>
              <p:sp>
                <p:nvSpPr>
                  <p:cNvPr id="248" name="Round Same Side Corner Rectangle 247"/>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9" name="Rectangle 248"/>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0" name="Oval 249"/>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8" name="Group 121"/>
                <p:cNvGrpSpPr>
                  <a:grpSpLocks/>
                </p:cNvGrpSpPr>
                <p:nvPr/>
              </p:nvGrpSpPr>
              <p:grpSpPr bwMode="auto">
                <a:xfrm>
                  <a:off x="6580229" y="1139857"/>
                  <a:ext cx="181056" cy="499345"/>
                  <a:chOff x="7956376" y="548680"/>
                  <a:chExt cx="180975" cy="500063"/>
                </a:xfrm>
                <a:solidFill>
                  <a:srgbClr val="303030"/>
                </a:solidFill>
              </p:grpSpPr>
              <p:sp>
                <p:nvSpPr>
                  <p:cNvPr id="245" name="Round Same Side Corner Rectangle 244"/>
                  <p:cNvSpPr/>
                  <p:nvPr/>
                </p:nvSpPr>
                <p:spPr>
                  <a:xfrm>
                    <a:off x="7956335" y="674241"/>
                    <a:ext cx="180894" cy="20190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6" name="Rectangle 245"/>
                  <p:cNvSpPr/>
                  <p:nvPr/>
                </p:nvSpPr>
                <p:spPr>
                  <a:xfrm>
                    <a:off x="7992831" y="868195"/>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7" name="Oval 246"/>
                  <p:cNvSpPr/>
                  <p:nvPr/>
                </p:nvSpPr>
                <p:spPr>
                  <a:xfrm>
                    <a:off x="7989657" y="548648"/>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9" name="Group 228"/>
                <p:cNvGrpSpPr>
                  <a:grpSpLocks/>
                </p:cNvGrpSpPr>
                <p:nvPr/>
              </p:nvGrpSpPr>
              <p:grpSpPr bwMode="auto">
                <a:xfrm>
                  <a:off x="6787003" y="1124884"/>
                  <a:ext cx="199747" cy="529291"/>
                  <a:chOff x="7956376" y="548680"/>
                  <a:chExt cx="180975" cy="500063"/>
                </a:xfrm>
                <a:solidFill>
                  <a:schemeClr val="bg1"/>
                </a:solidFill>
              </p:grpSpPr>
              <p:sp>
                <p:nvSpPr>
                  <p:cNvPr id="242" name="Round Same Side Corner Rectangle 241"/>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3" name="Rectangle 242"/>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4" name="Oval 243"/>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0" name="Group 131"/>
                <p:cNvGrpSpPr>
                  <a:grpSpLocks/>
                </p:cNvGrpSpPr>
                <p:nvPr/>
              </p:nvGrpSpPr>
              <p:grpSpPr bwMode="auto">
                <a:xfrm>
                  <a:off x="6796349" y="1139857"/>
                  <a:ext cx="181056" cy="499345"/>
                  <a:chOff x="7956376" y="548680"/>
                  <a:chExt cx="180975" cy="500063"/>
                </a:xfrm>
                <a:solidFill>
                  <a:srgbClr val="303030"/>
                </a:solidFill>
              </p:grpSpPr>
              <p:sp>
                <p:nvSpPr>
                  <p:cNvPr id="239" name="Round Same Side Corner Rectangle 238"/>
                  <p:cNvSpPr/>
                  <p:nvPr/>
                </p:nvSpPr>
                <p:spPr>
                  <a:xfrm>
                    <a:off x="7956115" y="674241"/>
                    <a:ext cx="180894" cy="20190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0" name="Rectangle 239"/>
                  <p:cNvSpPr/>
                  <p:nvPr/>
                </p:nvSpPr>
                <p:spPr>
                  <a:xfrm>
                    <a:off x="7992611" y="868195"/>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Oval 240"/>
                  <p:cNvSpPr/>
                  <p:nvPr/>
                </p:nvSpPr>
                <p:spPr>
                  <a:xfrm>
                    <a:off x="7989437" y="548648"/>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1" name="Group 230"/>
                <p:cNvGrpSpPr>
                  <a:grpSpLocks/>
                </p:cNvGrpSpPr>
                <p:nvPr/>
              </p:nvGrpSpPr>
              <p:grpSpPr bwMode="auto">
                <a:xfrm>
                  <a:off x="7003123" y="1124884"/>
                  <a:ext cx="199747" cy="529291"/>
                  <a:chOff x="7956376" y="548680"/>
                  <a:chExt cx="180975" cy="500063"/>
                </a:xfrm>
                <a:solidFill>
                  <a:schemeClr val="bg1"/>
                </a:solidFill>
              </p:grpSpPr>
              <p:sp>
                <p:nvSpPr>
                  <p:cNvPr id="236" name="Round Same Side Corner Rectangle 235"/>
                  <p:cNvSpPr/>
                  <p:nvPr/>
                </p:nvSpPr>
                <p:spPr>
                  <a:xfrm>
                    <a:off x="7956376" y="674093"/>
                    <a:ext cx="180975" cy="20161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7" name="Rectangle 236"/>
                  <p:cNvSpPr/>
                  <p:nvPr/>
                </p:nvSpPr>
                <p:spPr>
                  <a:xfrm>
                    <a:off x="7992888" y="867768"/>
                    <a:ext cx="107950" cy="1809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8" name="Oval 237"/>
                  <p:cNvSpPr/>
                  <p:nvPr/>
                </p:nvSpPr>
                <p:spPr>
                  <a:xfrm>
                    <a:off x="7989713" y="548680"/>
                    <a:ext cx="114300" cy="1143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2" name="Group 140"/>
                <p:cNvGrpSpPr>
                  <a:grpSpLocks/>
                </p:cNvGrpSpPr>
                <p:nvPr/>
              </p:nvGrpSpPr>
              <p:grpSpPr bwMode="auto">
                <a:xfrm>
                  <a:off x="7012469" y="1139857"/>
                  <a:ext cx="181056" cy="499345"/>
                  <a:chOff x="7956376" y="548680"/>
                  <a:chExt cx="180975" cy="500063"/>
                </a:xfrm>
                <a:solidFill>
                  <a:srgbClr val="303030"/>
                </a:solidFill>
              </p:grpSpPr>
              <p:sp>
                <p:nvSpPr>
                  <p:cNvPr id="233" name="Round Same Side Corner Rectangle 232"/>
                  <p:cNvSpPr/>
                  <p:nvPr/>
                </p:nvSpPr>
                <p:spPr>
                  <a:xfrm>
                    <a:off x="7955895" y="674241"/>
                    <a:ext cx="180894" cy="201902"/>
                  </a:xfrm>
                  <a:prstGeom prst="round2SameRect">
                    <a:avLst>
                      <a:gd name="adj1" fmla="val 33863"/>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4" name="Rectangle 233"/>
                  <p:cNvSpPr/>
                  <p:nvPr/>
                </p:nvSpPr>
                <p:spPr>
                  <a:xfrm>
                    <a:off x="7992391" y="868195"/>
                    <a:ext cx="107902" cy="18123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 name="Oval 234"/>
                  <p:cNvSpPr/>
                  <p:nvPr/>
                </p:nvSpPr>
                <p:spPr>
                  <a:xfrm>
                    <a:off x="7989217" y="548648"/>
                    <a:ext cx="114249" cy="1144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pic>
          <p:nvPicPr>
            <p:cNvPr id="209" name="Picture 2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44" y="1972047"/>
              <a:ext cx="161395" cy="140031"/>
            </a:xfrm>
            <a:prstGeom prst="rect">
              <a:avLst/>
            </a:prstGeom>
          </p:spPr>
        </p:pic>
        <p:pic>
          <p:nvPicPr>
            <p:cNvPr id="210" name="Picture 2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7657" y="1835421"/>
              <a:ext cx="161395" cy="139889"/>
            </a:xfrm>
            <a:prstGeom prst="rect">
              <a:avLst/>
            </a:prstGeom>
          </p:spPr>
        </p:pic>
        <p:pic>
          <p:nvPicPr>
            <p:cNvPr id="211" name="Picture 2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101" y="1830323"/>
              <a:ext cx="161395" cy="139889"/>
            </a:xfrm>
            <a:prstGeom prst="rect">
              <a:avLst/>
            </a:prstGeom>
          </p:spPr>
        </p:pic>
        <p:sp>
          <p:nvSpPr>
            <p:cNvPr id="212" name="Rectangle 211"/>
            <p:cNvSpPr/>
            <p:nvPr/>
          </p:nvSpPr>
          <p:spPr>
            <a:xfrm>
              <a:off x="6144945" y="2563421"/>
              <a:ext cx="2814484" cy="438582"/>
            </a:xfrm>
            <a:prstGeom prst="rect">
              <a:avLst/>
            </a:prstGeom>
          </p:spPr>
          <p:txBody>
            <a:bodyPr wrap="square">
              <a:spAutoFit/>
            </a:bodyPr>
            <a:lstStyle/>
            <a:p>
              <a:pPr algn="ctr"/>
              <a:r>
                <a:rPr lang="en-US" sz="1200" dirty="0" smtClean="0">
                  <a:solidFill>
                    <a:srgbClr val="119FD5"/>
                  </a:solidFill>
                  <a:latin typeface="Avenir Next Medium"/>
                  <a:cs typeface="Avenir Next Medium"/>
                </a:rPr>
                <a:t>3. Coordination of safety training</a:t>
              </a:r>
            </a:p>
            <a:p>
              <a:pPr algn="ctr"/>
              <a:r>
                <a:rPr lang="en-US" sz="1050" dirty="0" smtClean="0">
                  <a:latin typeface="Avenir Next Medium"/>
                  <a:cs typeface="Avenir Next Medium"/>
                </a:rPr>
                <a:t>(e.g. BAS-U/P, safety harness, first-aid)</a:t>
              </a:r>
              <a:endParaRPr lang="en-US" sz="1050" dirty="0">
                <a:latin typeface="Avenir Next Medium"/>
                <a:cs typeface="Avenir Next Medium"/>
              </a:endParaRPr>
            </a:p>
          </p:txBody>
        </p:sp>
      </p:grpSp>
      <p:grpSp>
        <p:nvGrpSpPr>
          <p:cNvPr id="285" name="Group 284"/>
          <p:cNvGrpSpPr/>
          <p:nvPr/>
        </p:nvGrpSpPr>
        <p:grpSpPr>
          <a:xfrm>
            <a:off x="0" y="3620792"/>
            <a:ext cx="2814484" cy="1349679"/>
            <a:chOff x="0" y="3122518"/>
            <a:chExt cx="2814484" cy="1349679"/>
          </a:xfrm>
        </p:grpSpPr>
        <p:sp>
          <p:nvSpPr>
            <p:cNvPr id="286" name="Rectangle 285"/>
            <p:cNvSpPr/>
            <p:nvPr/>
          </p:nvSpPr>
          <p:spPr>
            <a:xfrm>
              <a:off x="0" y="4010532"/>
              <a:ext cx="2814484" cy="461665"/>
            </a:xfrm>
            <a:prstGeom prst="rect">
              <a:avLst/>
            </a:prstGeom>
          </p:spPr>
          <p:txBody>
            <a:bodyPr wrap="square">
              <a:spAutoFit/>
            </a:bodyPr>
            <a:lstStyle/>
            <a:p>
              <a:pPr algn="ctr"/>
              <a:r>
                <a:rPr lang="en-US" sz="1200" dirty="0" smtClean="0">
                  <a:solidFill>
                    <a:srgbClr val="119FD5"/>
                  </a:solidFill>
                  <a:latin typeface="Avenir Next Medium"/>
                  <a:cs typeface="Avenir Next Medium"/>
                </a:rPr>
                <a:t>4. Review of safety documentation (e.g. JHA, AHA, WCSP)</a:t>
              </a:r>
              <a:endParaRPr lang="en-US" sz="1200" dirty="0">
                <a:solidFill>
                  <a:srgbClr val="119FD5"/>
                </a:solidFill>
                <a:latin typeface="Avenir Next Medium"/>
                <a:cs typeface="Avenir Next Medium"/>
              </a:endParaRPr>
            </a:p>
          </p:txBody>
        </p:sp>
        <p:grpSp>
          <p:nvGrpSpPr>
            <p:cNvPr id="287" name="Groupe 29"/>
            <p:cNvGrpSpPr/>
            <p:nvPr/>
          </p:nvGrpSpPr>
          <p:grpSpPr>
            <a:xfrm>
              <a:off x="215835" y="3122518"/>
              <a:ext cx="1582713" cy="822726"/>
              <a:chOff x="2621087" y="753762"/>
              <a:chExt cx="1582713" cy="822726"/>
            </a:xfrm>
          </p:grpSpPr>
          <p:grpSp>
            <p:nvGrpSpPr>
              <p:cNvPr id="288" name="Group 287"/>
              <p:cNvGrpSpPr/>
              <p:nvPr/>
            </p:nvGrpSpPr>
            <p:grpSpPr>
              <a:xfrm>
                <a:off x="3818504" y="1243351"/>
                <a:ext cx="216696" cy="333137"/>
                <a:chOff x="6265188" y="1658057"/>
                <a:chExt cx="199108" cy="306098"/>
              </a:xfrm>
            </p:grpSpPr>
            <p:sp>
              <p:nvSpPr>
                <p:cNvPr id="301" name="Shape 263"/>
                <p:cNvSpPr/>
                <p:nvPr/>
              </p:nvSpPr>
              <p:spPr bwMode="auto">
                <a:xfrm flipH="1">
                  <a:off x="6368680" y="1658057"/>
                  <a:ext cx="70048" cy="710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cmpd="sng">
                  <a:solidFill>
                    <a:srgbClr val="303030"/>
                  </a:solid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02" name="Shape 265"/>
                <p:cNvSpPr/>
                <p:nvPr/>
              </p:nvSpPr>
              <p:spPr bwMode="auto">
                <a:xfrm flipH="1">
                  <a:off x="6364842" y="1853806"/>
                  <a:ext cx="69088" cy="110349"/>
                </a:xfrm>
                <a:prstGeom prst="rect">
                  <a:avLst/>
                </a:prstGeom>
                <a:solidFill>
                  <a:srgbClr val="303030"/>
                </a:solidFill>
                <a:ln w="50800" cap="flat">
                  <a:no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03" name="Shape 267"/>
                <p:cNvSpPr/>
                <p:nvPr/>
              </p:nvSpPr>
              <p:spPr bwMode="auto">
                <a:xfrm rot="4260000" flipH="1">
                  <a:off x="6409122" y="1777268"/>
                  <a:ext cx="82522" cy="27827"/>
                </a:xfrm>
                <a:prstGeom prst="rect">
                  <a:avLst/>
                </a:prstGeom>
                <a:solidFill>
                  <a:srgbClr val="303030"/>
                </a:solidFill>
                <a:ln w="50800" cap="flat">
                  <a:noFill/>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04" name="Round Single Corner Rectangle 303"/>
                <p:cNvSpPr/>
                <p:nvPr/>
              </p:nvSpPr>
              <p:spPr bwMode="auto">
                <a:xfrm flipH="1">
                  <a:off x="6364842" y="1745377"/>
                  <a:ext cx="73886" cy="123782"/>
                </a:xfrm>
                <a:prstGeom prst="round1Rect">
                  <a:avLst>
                    <a:gd name="adj" fmla="val 27249"/>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5" name="Round Same Side Corner Rectangle 304"/>
                <p:cNvSpPr/>
                <p:nvPr/>
              </p:nvSpPr>
              <p:spPr bwMode="auto">
                <a:xfrm rot="5400000" flipH="1">
                  <a:off x="6308848" y="1705075"/>
                  <a:ext cx="25908" cy="113227"/>
                </a:xfrm>
                <a:prstGeom prst="round2SameRect">
                  <a:avLst>
                    <a:gd name="adj1" fmla="val 38972"/>
                    <a:gd name="adj2" fmla="val 0"/>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89" name="Group 288"/>
              <p:cNvGrpSpPr/>
              <p:nvPr/>
            </p:nvGrpSpPr>
            <p:grpSpPr>
              <a:xfrm flipH="1">
                <a:off x="3399847" y="1243351"/>
                <a:ext cx="207686" cy="333137"/>
                <a:chOff x="6265188" y="1658057"/>
                <a:chExt cx="199108" cy="306098"/>
              </a:xfrm>
            </p:grpSpPr>
            <p:sp>
              <p:nvSpPr>
                <p:cNvPr id="296" name="Shape 263"/>
                <p:cNvSpPr/>
                <p:nvPr/>
              </p:nvSpPr>
              <p:spPr bwMode="auto">
                <a:xfrm flipH="1">
                  <a:off x="6368680" y="1658057"/>
                  <a:ext cx="70048" cy="710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cmpd="sng">
                  <a:solidFill>
                    <a:srgbClr val="303030"/>
                  </a:solid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97" name="Shape 265"/>
                <p:cNvSpPr/>
                <p:nvPr/>
              </p:nvSpPr>
              <p:spPr bwMode="auto">
                <a:xfrm flipH="1">
                  <a:off x="6364842" y="1853806"/>
                  <a:ext cx="69088" cy="110349"/>
                </a:xfrm>
                <a:prstGeom prst="rect">
                  <a:avLst/>
                </a:prstGeom>
                <a:solidFill>
                  <a:srgbClr val="303030"/>
                </a:solidFill>
                <a:ln w="50800" cap="flat">
                  <a:noFill/>
                  <a:prstDash val="solid"/>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98" name="Shape 267"/>
                <p:cNvSpPr/>
                <p:nvPr/>
              </p:nvSpPr>
              <p:spPr bwMode="auto">
                <a:xfrm rot="4260000" flipH="1">
                  <a:off x="6409122" y="1777268"/>
                  <a:ext cx="82522" cy="27827"/>
                </a:xfrm>
                <a:prstGeom prst="rect">
                  <a:avLst/>
                </a:prstGeom>
                <a:solidFill>
                  <a:srgbClr val="303030"/>
                </a:solidFill>
                <a:ln w="50800" cap="flat">
                  <a:noFill/>
                  <a:miter lim="400000"/>
                </a:ln>
                <a:effectLst/>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299" name="Round Single Corner Rectangle 298"/>
                <p:cNvSpPr/>
                <p:nvPr/>
              </p:nvSpPr>
              <p:spPr bwMode="auto">
                <a:xfrm flipH="1">
                  <a:off x="6364842" y="1745377"/>
                  <a:ext cx="73886" cy="123782"/>
                </a:xfrm>
                <a:prstGeom prst="round1Rect">
                  <a:avLst>
                    <a:gd name="adj" fmla="val 27249"/>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0" name="Round Same Side Corner Rectangle 299"/>
                <p:cNvSpPr/>
                <p:nvPr/>
              </p:nvSpPr>
              <p:spPr bwMode="auto">
                <a:xfrm rot="5400000" flipH="1">
                  <a:off x="6308848" y="1705075"/>
                  <a:ext cx="25908" cy="113227"/>
                </a:xfrm>
                <a:prstGeom prst="round2SameRect">
                  <a:avLst>
                    <a:gd name="adj1" fmla="val 38972"/>
                    <a:gd name="adj2" fmla="val 0"/>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90" name="Folded Corner 289"/>
              <p:cNvSpPr/>
              <p:nvPr/>
            </p:nvSpPr>
            <p:spPr bwMode="auto">
              <a:xfrm flipV="1">
                <a:off x="3590420" y="1273681"/>
                <a:ext cx="88992" cy="129405"/>
              </a:xfrm>
              <a:prstGeom prst="foldedCorner">
                <a:avLst>
                  <a:gd name="adj" fmla="val 39472"/>
                </a:avLst>
              </a:prstGeom>
              <a:solidFill>
                <a:srgbClr val="CFE9FF"/>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dirty="0">
                  <a:solidFill>
                    <a:schemeClr val="accent5">
                      <a:lumMod val="50000"/>
                    </a:schemeClr>
                  </a:solidFill>
                </a:endParaRPr>
              </a:p>
            </p:txBody>
          </p:sp>
          <p:sp>
            <p:nvSpPr>
              <p:cNvPr id="291" name="Folded Corner 290"/>
              <p:cNvSpPr/>
              <p:nvPr/>
            </p:nvSpPr>
            <p:spPr bwMode="auto">
              <a:xfrm flipV="1">
                <a:off x="3661250" y="1214157"/>
                <a:ext cx="88992" cy="129405"/>
              </a:xfrm>
              <a:prstGeom prst="foldedCorner">
                <a:avLst>
                  <a:gd name="adj" fmla="val 39472"/>
                </a:avLst>
              </a:prstGeom>
              <a:solidFill>
                <a:srgbClr val="CFE9FF"/>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dirty="0">
                  <a:solidFill>
                    <a:schemeClr val="accent5">
                      <a:lumMod val="50000"/>
                    </a:schemeClr>
                  </a:solidFill>
                </a:endParaRPr>
              </a:p>
            </p:txBody>
          </p:sp>
          <p:sp>
            <p:nvSpPr>
              <p:cNvPr id="292" name="TextBox 258"/>
              <p:cNvSpPr txBox="1">
                <a:spLocks noChangeArrowheads="1"/>
              </p:cNvSpPr>
              <p:nvPr/>
            </p:nvSpPr>
            <p:spPr bwMode="auto">
              <a:xfrm>
                <a:off x="3874612" y="910176"/>
                <a:ext cx="329188" cy="142781"/>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000" b="1" dirty="0">
                    <a:solidFill>
                      <a:schemeClr val="bg1"/>
                    </a:solidFill>
                    <a:latin typeface="Calibri" charset="0"/>
                    <a:cs typeface="Calibri" charset="0"/>
                  </a:rPr>
                  <a:t>ESS</a:t>
                </a:r>
              </a:p>
            </p:txBody>
          </p:sp>
          <p:sp>
            <p:nvSpPr>
              <p:cNvPr id="293" name="TextBox 258"/>
              <p:cNvSpPr txBox="1">
                <a:spLocks noChangeArrowheads="1"/>
              </p:cNvSpPr>
              <p:nvPr/>
            </p:nvSpPr>
            <p:spPr bwMode="auto">
              <a:xfrm>
                <a:off x="2621087" y="910176"/>
                <a:ext cx="722487" cy="142781"/>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000" b="1" dirty="0">
                    <a:solidFill>
                      <a:schemeClr val="bg1"/>
                    </a:solidFill>
                    <a:latin typeface="Calibri" charset="0"/>
                    <a:cs typeface="Calibri" charset="0"/>
                  </a:rPr>
                  <a:t>Contractor</a:t>
                </a:r>
              </a:p>
            </p:txBody>
          </p:sp>
          <p:sp>
            <p:nvSpPr>
              <p:cNvPr id="294" name="Circular Arrow 293"/>
              <p:cNvSpPr/>
              <p:nvPr/>
            </p:nvSpPr>
            <p:spPr>
              <a:xfrm>
                <a:off x="3683061" y="753762"/>
                <a:ext cx="232594" cy="229775"/>
              </a:xfrm>
              <a:prstGeom prst="circularArrow">
                <a:avLst/>
              </a:prstGeom>
              <a:solidFill>
                <a:srgbClr val="356797"/>
              </a:solidFill>
              <a:ln>
                <a:noFill/>
              </a:ln>
            </p:spPr>
            <p:txBody>
              <a:bodyPr wrap="none" lIns="72000" tIns="7200" rIns="72000" bIns="7200">
                <a:spAutoFit/>
              </a:bodyPr>
              <a:lstStyle/>
              <a:p>
                <a:pPr>
                  <a:lnSpc>
                    <a:spcPct val="80000"/>
                  </a:lnSpc>
                </a:pPr>
                <a:endParaRPr lang="en-US" sz="1000" b="1">
                  <a:solidFill>
                    <a:schemeClr val="bg1"/>
                  </a:solidFill>
                  <a:latin typeface="Calibri" charset="0"/>
                  <a:ea typeface="ＭＳ Ｐゴシック" charset="0"/>
                  <a:cs typeface="Calibri" charset="0"/>
                </a:endParaRPr>
              </a:p>
            </p:txBody>
          </p:sp>
          <p:sp>
            <p:nvSpPr>
              <p:cNvPr id="295" name="Circular Arrow 294"/>
              <p:cNvSpPr/>
              <p:nvPr/>
            </p:nvSpPr>
            <p:spPr>
              <a:xfrm rot="11029357">
                <a:off x="3689337" y="983995"/>
                <a:ext cx="232594" cy="229775"/>
              </a:xfrm>
              <a:prstGeom prst="circularArrow">
                <a:avLst/>
              </a:prstGeom>
              <a:solidFill>
                <a:srgbClr val="356797"/>
              </a:solidFill>
              <a:ln>
                <a:noFill/>
              </a:ln>
            </p:spPr>
            <p:txBody>
              <a:bodyPr wrap="none" lIns="72000" tIns="7200" rIns="72000" bIns="7200">
                <a:spAutoFit/>
              </a:bodyPr>
              <a:lstStyle/>
              <a:p>
                <a:pPr>
                  <a:lnSpc>
                    <a:spcPct val="80000"/>
                  </a:lnSpc>
                </a:pPr>
                <a:endParaRPr lang="en-US" sz="1000" b="1">
                  <a:solidFill>
                    <a:schemeClr val="bg1"/>
                  </a:solidFill>
                  <a:latin typeface="Calibri" charset="0"/>
                  <a:ea typeface="ＭＳ Ｐゴシック" charset="0"/>
                  <a:cs typeface="Calibri" charset="0"/>
                </a:endParaRPr>
              </a:p>
            </p:txBody>
          </p:sp>
        </p:grpSp>
      </p:grpSp>
      <p:sp>
        <p:nvSpPr>
          <p:cNvPr id="306" name="Rectangle 305"/>
          <p:cNvSpPr/>
          <p:nvPr/>
        </p:nvSpPr>
        <p:spPr>
          <a:xfrm>
            <a:off x="3195170" y="4869160"/>
            <a:ext cx="5948830" cy="461665"/>
          </a:xfrm>
          <a:prstGeom prst="rect">
            <a:avLst/>
          </a:prstGeom>
        </p:spPr>
        <p:txBody>
          <a:bodyPr wrap="square">
            <a:spAutoFit/>
          </a:bodyPr>
          <a:lstStyle/>
          <a:p>
            <a:r>
              <a:rPr lang="en-US" sz="2400" b="1" u="sng" dirty="0" smtClean="0">
                <a:solidFill>
                  <a:srgbClr val="119FD5"/>
                </a:solidFill>
                <a:latin typeface="Avenir Next Medium"/>
                <a:cs typeface="Avenir Next Medium"/>
              </a:rPr>
              <a:t>Soon</a:t>
            </a:r>
          </a:p>
        </p:txBody>
      </p:sp>
      <p:grpSp>
        <p:nvGrpSpPr>
          <p:cNvPr id="307" name="Group 306"/>
          <p:cNvGrpSpPr/>
          <p:nvPr/>
        </p:nvGrpSpPr>
        <p:grpSpPr>
          <a:xfrm>
            <a:off x="251520" y="5288820"/>
            <a:ext cx="2292906" cy="1069589"/>
            <a:chOff x="2674004" y="5012436"/>
            <a:chExt cx="2292906" cy="1069589"/>
          </a:xfrm>
        </p:grpSpPr>
        <p:pic>
          <p:nvPicPr>
            <p:cNvPr id="308" name="Picture 398"/>
            <p:cNvPicPr>
              <a:picLocks noChangeAspect="1"/>
            </p:cNvPicPr>
            <p:nvPr/>
          </p:nvPicPr>
          <p:blipFill>
            <a:blip r:embed="rId7"/>
            <a:stretch>
              <a:fillRect/>
            </a:stretch>
          </p:blipFill>
          <p:spPr>
            <a:xfrm>
              <a:off x="3425914" y="5012436"/>
              <a:ext cx="945899" cy="643211"/>
            </a:xfrm>
            <a:prstGeom prst="rect">
              <a:avLst/>
            </a:prstGeom>
          </p:spPr>
        </p:pic>
        <p:sp>
          <p:nvSpPr>
            <p:cNvPr id="309" name="Rectangle 308"/>
            <p:cNvSpPr/>
            <p:nvPr/>
          </p:nvSpPr>
          <p:spPr>
            <a:xfrm>
              <a:off x="2674004" y="5620360"/>
              <a:ext cx="2292906" cy="461665"/>
            </a:xfrm>
            <a:prstGeom prst="rect">
              <a:avLst/>
            </a:prstGeom>
          </p:spPr>
          <p:txBody>
            <a:bodyPr wrap="square">
              <a:spAutoFit/>
            </a:bodyPr>
            <a:lstStyle/>
            <a:p>
              <a:pPr algn="ctr"/>
              <a:r>
                <a:rPr lang="en-US" sz="1200" dirty="0" smtClean="0">
                  <a:solidFill>
                    <a:srgbClr val="119FD5"/>
                  </a:solidFill>
                  <a:latin typeface="Avenir Next Medium"/>
                  <a:cs typeface="Avenir Next Medium"/>
                </a:rPr>
                <a:t>7. Participation to regular safety inspections on site</a:t>
              </a:r>
              <a:endParaRPr lang="en-US" sz="1200" dirty="0">
                <a:solidFill>
                  <a:srgbClr val="119FD5"/>
                </a:solidFill>
                <a:latin typeface="Avenir Next Medium"/>
                <a:cs typeface="Avenir Next Medium"/>
              </a:endParaRPr>
            </a:p>
          </p:txBody>
        </p:sp>
      </p:grpSp>
      <p:grpSp>
        <p:nvGrpSpPr>
          <p:cNvPr id="310" name="Group 309"/>
          <p:cNvGrpSpPr/>
          <p:nvPr/>
        </p:nvGrpSpPr>
        <p:grpSpPr>
          <a:xfrm>
            <a:off x="3132662" y="4031087"/>
            <a:ext cx="2814484" cy="939384"/>
            <a:chOff x="3132662" y="3532813"/>
            <a:chExt cx="2814484" cy="939384"/>
          </a:xfrm>
        </p:grpSpPr>
        <p:sp>
          <p:nvSpPr>
            <p:cNvPr id="311" name="Rectangle 310"/>
            <p:cNvSpPr/>
            <p:nvPr/>
          </p:nvSpPr>
          <p:spPr>
            <a:xfrm>
              <a:off x="3132662" y="4010532"/>
              <a:ext cx="2814484" cy="461665"/>
            </a:xfrm>
            <a:prstGeom prst="rect">
              <a:avLst/>
            </a:prstGeom>
          </p:spPr>
          <p:txBody>
            <a:bodyPr wrap="square">
              <a:spAutoFit/>
            </a:bodyPr>
            <a:lstStyle/>
            <a:p>
              <a:pPr algn="ctr"/>
              <a:r>
                <a:rPr lang="en-US" sz="1200" dirty="0" smtClean="0">
                  <a:solidFill>
                    <a:srgbClr val="119FD5"/>
                  </a:solidFill>
                  <a:latin typeface="Avenir Next Medium"/>
                  <a:cs typeface="Avenir Next Medium"/>
                </a:rPr>
                <a:t>5. Support in the definition of control measures</a:t>
              </a:r>
              <a:endParaRPr lang="en-US" sz="1200" dirty="0">
                <a:solidFill>
                  <a:srgbClr val="119FD5"/>
                </a:solidFill>
                <a:latin typeface="Avenir Next Medium"/>
                <a:cs typeface="Avenir Next Medium"/>
              </a:endParaRPr>
            </a:p>
          </p:txBody>
        </p:sp>
        <p:grpSp>
          <p:nvGrpSpPr>
            <p:cNvPr id="312" name="Group 311"/>
            <p:cNvGrpSpPr/>
            <p:nvPr/>
          </p:nvGrpSpPr>
          <p:grpSpPr>
            <a:xfrm>
              <a:off x="5149953" y="3590024"/>
              <a:ext cx="299281" cy="435038"/>
              <a:chOff x="2535607" y="2214254"/>
              <a:chExt cx="554726" cy="806358"/>
            </a:xfrm>
          </p:grpSpPr>
          <p:sp>
            <p:nvSpPr>
              <p:cNvPr id="315" name="Folded Corner 314"/>
              <p:cNvSpPr/>
              <p:nvPr/>
            </p:nvSpPr>
            <p:spPr bwMode="auto">
              <a:xfrm flipV="1">
                <a:off x="2535801" y="2214254"/>
                <a:ext cx="554532" cy="806358"/>
              </a:xfrm>
              <a:prstGeom prst="foldedCorner">
                <a:avLst>
                  <a:gd name="adj" fmla="val 39472"/>
                </a:avLst>
              </a:prstGeom>
              <a:solidFill>
                <a:srgbClr val="CFE9FF"/>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dirty="0">
                  <a:solidFill>
                    <a:schemeClr val="accent5">
                      <a:lumMod val="50000"/>
                    </a:schemeClr>
                  </a:solidFill>
                </a:endParaRPr>
              </a:p>
            </p:txBody>
          </p:sp>
          <p:sp>
            <p:nvSpPr>
              <p:cNvPr id="316" name="TextBox 6170"/>
              <p:cNvSpPr txBox="1"/>
              <p:nvPr/>
            </p:nvSpPr>
            <p:spPr bwMode="auto">
              <a:xfrm>
                <a:off x="2535607" y="2508011"/>
                <a:ext cx="554726" cy="485854"/>
              </a:xfrm>
              <a:prstGeom prst="rect">
                <a:avLst/>
              </a:prstGeom>
              <a:noFill/>
            </p:spPr>
            <p:txBody>
              <a:bodyPr wrap="square" lIns="0" tIns="0" rIns="0" bIns="0">
                <a:spAutoFit/>
              </a:bodyPr>
              <a:lstStyle/>
              <a:p>
                <a:pPr algn="ctr">
                  <a:lnSpc>
                    <a:spcPct val="80000"/>
                  </a:lnSpc>
                  <a:defRPr/>
                </a:pPr>
                <a:r>
                  <a:rPr lang="en-US" sz="700" spc="-60" dirty="0">
                    <a:solidFill>
                      <a:srgbClr val="132A49"/>
                    </a:solidFill>
                    <a:latin typeface="Calibri"/>
                    <a:cs typeface="Calibri"/>
                  </a:rPr>
                  <a:t>Safety procedures</a:t>
                </a:r>
              </a:p>
            </p:txBody>
          </p:sp>
        </p:grpSp>
        <p:pic>
          <p:nvPicPr>
            <p:cNvPr id="313" name="Picture 312"/>
            <p:cNvPicPr>
              <a:picLocks noChangeAspect="1"/>
            </p:cNvPicPr>
            <p:nvPr/>
          </p:nvPicPr>
          <p:blipFill>
            <a:blip r:embed="rId8"/>
            <a:stretch>
              <a:fillRect/>
            </a:stretch>
          </p:blipFill>
          <p:spPr>
            <a:xfrm>
              <a:off x="4177075" y="3532813"/>
              <a:ext cx="542726" cy="542726"/>
            </a:xfrm>
            <a:prstGeom prst="rect">
              <a:avLst/>
            </a:prstGeom>
          </p:spPr>
        </p:pic>
        <p:pic>
          <p:nvPicPr>
            <p:cNvPr id="314" name="Picture 313"/>
            <p:cNvPicPr>
              <a:picLocks noChangeAspect="1"/>
            </p:cNvPicPr>
            <p:nvPr/>
          </p:nvPicPr>
          <p:blipFill>
            <a:blip r:embed="rId9">
              <a:clrChange>
                <a:clrFrom>
                  <a:srgbClr val="FFFFFF"/>
                </a:clrFrom>
                <a:clrTo>
                  <a:srgbClr val="FFFFFF">
                    <a:alpha val="0"/>
                  </a:srgbClr>
                </a:clrTo>
              </a:clrChange>
            </a:blip>
            <a:stretch>
              <a:fillRect/>
            </a:stretch>
          </p:blipFill>
          <p:spPr>
            <a:xfrm>
              <a:off x="3482029" y="3590024"/>
              <a:ext cx="403857" cy="403857"/>
            </a:xfrm>
            <a:prstGeom prst="rect">
              <a:avLst/>
            </a:prstGeom>
          </p:spPr>
        </p:pic>
      </p:grpSp>
      <p:grpSp>
        <p:nvGrpSpPr>
          <p:cNvPr id="323" name="Group 322"/>
          <p:cNvGrpSpPr/>
          <p:nvPr/>
        </p:nvGrpSpPr>
        <p:grpSpPr>
          <a:xfrm>
            <a:off x="3287206" y="5323428"/>
            <a:ext cx="2292906" cy="1011721"/>
            <a:chOff x="103161" y="5259162"/>
            <a:chExt cx="2292906" cy="1011721"/>
          </a:xfrm>
        </p:grpSpPr>
        <p:grpSp>
          <p:nvGrpSpPr>
            <p:cNvPr id="324" name="Group 371"/>
            <p:cNvGrpSpPr/>
            <p:nvPr/>
          </p:nvGrpSpPr>
          <p:grpSpPr>
            <a:xfrm>
              <a:off x="1065604" y="5259162"/>
              <a:ext cx="281964" cy="382219"/>
              <a:chOff x="2195513" y="2852738"/>
              <a:chExt cx="428625" cy="581025"/>
            </a:xfrm>
          </p:grpSpPr>
          <p:sp>
            <p:nvSpPr>
              <p:cNvPr id="326" name="Shape 326"/>
              <p:cNvSpPr/>
              <p:nvPr/>
            </p:nvSpPr>
            <p:spPr bwMode="auto">
              <a:xfrm flipH="1">
                <a:off x="2336800" y="3121025"/>
                <a:ext cx="250825" cy="150813"/>
              </a:xfrm>
              <a:custGeom>
                <a:avLst/>
                <a:gdLst/>
                <a:ahLst/>
                <a:cxnLst>
                  <a:cxn ang="0">
                    <a:pos x="wd2" y="hd2"/>
                  </a:cxn>
                  <a:cxn ang="5400000">
                    <a:pos x="wd2" y="hd2"/>
                  </a:cxn>
                  <a:cxn ang="10800000">
                    <a:pos x="wd2" y="hd2"/>
                  </a:cxn>
                  <a:cxn ang="16200000">
                    <a:pos x="wd2" y="hd2"/>
                  </a:cxn>
                </a:cxnLst>
                <a:rect l="0" t="0" r="r" b="b"/>
                <a:pathLst>
                  <a:path w="21600" h="21600" extrusionOk="0">
                    <a:moveTo>
                      <a:pt x="0" y="21234"/>
                    </a:moveTo>
                    <a:lnTo>
                      <a:pt x="9704" y="0"/>
                    </a:lnTo>
                    <a:lnTo>
                      <a:pt x="21600" y="0"/>
                    </a:lnTo>
                    <a:lnTo>
                      <a:pt x="11771" y="21600"/>
                    </a:lnTo>
                    <a:lnTo>
                      <a:pt x="0" y="21234"/>
                    </a:lnTo>
                    <a:close/>
                  </a:path>
                </a:pathLst>
              </a:custGeom>
              <a:ln w="19050" cmpd="sng">
                <a:solidFill>
                  <a:srgbClr val="303030"/>
                </a:solidFill>
                <a:miter lim="400000"/>
              </a:ln>
            </p:spPr>
            <p:txBody>
              <a:bodyPr lIns="0" tIns="0" rIns="0" bIns="0" anchor="ctr"/>
              <a:lstStyle/>
              <a:p>
                <a:pPr>
                  <a:defRPr/>
                </a:pPr>
                <a:endParaRPr/>
              </a:p>
            </p:txBody>
          </p:sp>
          <p:sp>
            <p:nvSpPr>
              <p:cNvPr id="327" name="Shape 327"/>
              <p:cNvSpPr/>
              <p:nvPr/>
            </p:nvSpPr>
            <p:spPr bwMode="auto">
              <a:xfrm flipH="1">
                <a:off x="2482850" y="2852738"/>
                <a:ext cx="141288" cy="382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994"/>
                    </a:lnTo>
                    <a:lnTo>
                      <a:pt x="21600" y="0"/>
                    </a:lnTo>
                    <a:lnTo>
                      <a:pt x="21600" y="11803"/>
                    </a:lnTo>
                    <a:lnTo>
                      <a:pt x="0" y="21600"/>
                    </a:lnTo>
                    <a:close/>
                  </a:path>
                </a:pathLst>
              </a:custGeom>
              <a:solidFill>
                <a:srgbClr val="CFE9FF"/>
              </a:solidFill>
              <a:ln w="28575" cmpd="sng">
                <a:solidFill>
                  <a:srgbClr val="303030"/>
                </a:solidFill>
                <a:miter lim="400000"/>
              </a:ln>
            </p:spPr>
            <p:txBody>
              <a:bodyPr lIns="0" tIns="0" rIns="0" bIns="0" anchor="ctr"/>
              <a:lstStyle/>
              <a:p>
                <a:pPr>
                  <a:defRPr/>
                </a:pPr>
                <a:endParaRPr/>
              </a:p>
            </p:txBody>
          </p:sp>
          <p:sp>
            <p:nvSpPr>
              <p:cNvPr id="328" name="Round Same Side Corner Rectangle 374"/>
              <p:cNvSpPr/>
              <p:nvPr/>
            </p:nvSpPr>
            <p:spPr bwMode="auto">
              <a:xfrm flipH="1">
                <a:off x="2195513" y="3117850"/>
                <a:ext cx="114300" cy="215900"/>
              </a:xfrm>
              <a:prstGeom prst="round2SameRect">
                <a:avLst>
                  <a:gd name="adj1" fmla="val 33863"/>
                  <a:gd name="adj2" fmla="val 0"/>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9" name="Shape 321"/>
              <p:cNvSpPr/>
              <p:nvPr/>
            </p:nvSpPr>
            <p:spPr bwMode="auto">
              <a:xfrm>
                <a:off x="2206625" y="3262313"/>
                <a:ext cx="180975" cy="71437"/>
              </a:xfrm>
              <a:prstGeom prst="rect">
                <a:avLst/>
              </a:prstGeom>
              <a:solidFill>
                <a:srgbClr val="303030"/>
              </a:solidFill>
              <a:ln w="50800">
                <a:miter lim="400000"/>
              </a:ln>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30" name="Shape 322"/>
              <p:cNvSpPr/>
              <p:nvPr/>
            </p:nvSpPr>
            <p:spPr bwMode="auto">
              <a:xfrm>
                <a:off x="2322513" y="3279775"/>
                <a:ext cx="65087" cy="153988"/>
              </a:xfrm>
              <a:prstGeom prst="rect">
                <a:avLst/>
              </a:prstGeom>
              <a:solidFill>
                <a:srgbClr val="303030"/>
              </a:solidFill>
              <a:ln w="50800">
                <a:miter lim="400000"/>
              </a:ln>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31" name="Shape 324"/>
              <p:cNvSpPr/>
              <p:nvPr/>
            </p:nvSpPr>
            <p:spPr bwMode="auto">
              <a:xfrm>
                <a:off x="2198688" y="2994025"/>
                <a:ext cx="114300" cy="115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03030"/>
              </a:solidFill>
              <a:ln w="50800">
                <a:noFill/>
                <a:miter lim="400000"/>
              </a:ln>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32" name="Shape 325"/>
              <p:cNvSpPr/>
              <p:nvPr/>
            </p:nvSpPr>
            <p:spPr bwMode="auto">
              <a:xfrm flipH="1">
                <a:off x="2236788" y="3146425"/>
                <a:ext cx="179387" cy="53975"/>
              </a:xfrm>
              <a:prstGeom prst="roundRect">
                <a:avLst>
                  <a:gd name="adj" fmla="val 30386"/>
                </a:avLst>
              </a:prstGeom>
              <a:solidFill>
                <a:srgbClr val="303030"/>
              </a:solidFill>
              <a:ln w="50800">
                <a:miter lim="400000"/>
              </a:ln>
            </p:spPr>
            <p:txBody>
              <a:bodyPr lIns="0" tIns="0" rIns="0" bIns="0" anchor="ctr"/>
              <a:lstStyle/>
              <a:p>
                <a:pPr>
                  <a:defRPr sz="11600">
                    <a:solidFill>
                      <a:srgbClr val="FFFFFF"/>
                    </a:solidFill>
                    <a:effectLst>
                      <a:outerShdw blurRad="38100" dist="12700" dir="5400000" rotWithShape="0">
                        <a:srgbClr val="000000">
                          <a:alpha val="50000"/>
                        </a:srgbClr>
                      </a:outerShdw>
                    </a:effectLst>
                  </a:defRPr>
                </a:pPr>
                <a:endParaRPr sz="11600">
                  <a:solidFill>
                    <a:srgbClr val="FFFFFF"/>
                  </a:solidFill>
                  <a:effectLst>
                    <a:outerShdw blurRad="38100" dist="12700" dir="5400000" rotWithShape="0">
                      <a:srgbClr val="000000">
                        <a:alpha val="50000"/>
                      </a:srgbClr>
                    </a:outerShdw>
                  </a:effectLst>
                </a:endParaRPr>
              </a:p>
            </p:txBody>
          </p:sp>
          <p:sp>
            <p:nvSpPr>
              <p:cNvPr id="333" name="Parallelogram 379"/>
              <p:cNvSpPr/>
              <p:nvPr/>
            </p:nvSpPr>
            <p:spPr>
              <a:xfrm rot="5400000">
                <a:off x="2466277" y="3139505"/>
                <a:ext cx="143002" cy="45719"/>
              </a:xfrm>
              <a:prstGeom prst="parallelogram">
                <a:avLst>
                  <a:gd name="adj" fmla="val 123968"/>
                </a:avLst>
              </a:prstGeom>
              <a:solidFill>
                <a:srgbClr val="3030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5" name="Rectangle 324"/>
            <p:cNvSpPr/>
            <p:nvPr/>
          </p:nvSpPr>
          <p:spPr>
            <a:xfrm>
              <a:off x="103161" y="5624552"/>
              <a:ext cx="2292906" cy="646331"/>
            </a:xfrm>
            <a:prstGeom prst="rect">
              <a:avLst/>
            </a:prstGeom>
          </p:spPr>
          <p:txBody>
            <a:bodyPr wrap="square">
              <a:spAutoFit/>
            </a:bodyPr>
            <a:lstStyle/>
            <a:p>
              <a:pPr algn="ctr"/>
              <a:r>
                <a:rPr lang="en-US" sz="1200" dirty="0" smtClean="0">
                  <a:solidFill>
                    <a:srgbClr val="119FD5"/>
                  </a:solidFill>
                  <a:latin typeface="Avenir Next Medium"/>
                  <a:cs typeface="Avenir Next Medium"/>
                </a:rPr>
                <a:t>(8) Preparation of online training courses</a:t>
              </a:r>
            </a:p>
            <a:p>
              <a:pPr algn="ctr"/>
              <a:r>
                <a:rPr lang="en-US" sz="1200" dirty="0" smtClean="0">
                  <a:solidFill>
                    <a:srgbClr val="119FD5"/>
                  </a:solidFill>
                  <a:latin typeface="Avenir Next Medium"/>
                  <a:cs typeface="Avenir Next Medium"/>
                </a:rPr>
                <a:t>(9) ……………………….</a:t>
              </a:r>
              <a:endParaRPr lang="en-US" sz="1200" dirty="0">
                <a:solidFill>
                  <a:srgbClr val="119FD5"/>
                </a:solidFill>
                <a:latin typeface="Avenir Next Medium"/>
                <a:cs typeface="Avenir Next Medium"/>
              </a:endParaRPr>
            </a:p>
          </p:txBody>
        </p:sp>
      </p:grpSp>
      <p:sp>
        <p:nvSpPr>
          <p:cNvPr id="335" name="Footer Placeholder 15"/>
          <p:cNvSpPr>
            <a:spLocks noGrp="1"/>
          </p:cNvSpPr>
          <p:nvPr>
            <p:ph type="ftr" sz="quarter" idx="11"/>
          </p:nvPr>
        </p:nvSpPr>
        <p:spPr>
          <a:xfrm>
            <a:off x="2411760" y="6356350"/>
            <a:ext cx="4320480" cy="365125"/>
          </a:xfrm>
        </p:spPr>
        <p:txBody>
          <a:bodyPr/>
          <a:lstStyle/>
          <a:p>
            <a:r>
              <a:rPr lang="en-US" smtClean="0"/>
              <a:t>AD Installation: Organization &amp; Safety – D.Phan &amp; N.Gazis</a:t>
            </a:r>
            <a:endParaRPr lang="sv-SE" dirty="0"/>
          </a:p>
        </p:txBody>
      </p:sp>
      <p:grpSp>
        <p:nvGrpSpPr>
          <p:cNvPr id="164" name="Group 163"/>
          <p:cNvGrpSpPr/>
          <p:nvPr/>
        </p:nvGrpSpPr>
        <p:grpSpPr>
          <a:xfrm>
            <a:off x="6144945" y="3596357"/>
            <a:ext cx="2814484" cy="1416819"/>
            <a:chOff x="6144945" y="3596357"/>
            <a:chExt cx="2814484" cy="1416819"/>
          </a:xfrm>
        </p:grpSpPr>
        <p:grpSp>
          <p:nvGrpSpPr>
            <p:cNvPr id="165" name="Group 164"/>
            <p:cNvGrpSpPr/>
            <p:nvPr/>
          </p:nvGrpSpPr>
          <p:grpSpPr>
            <a:xfrm>
              <a:off x="6144945" y="3596357"/>
              <a:ext cx="2814484" cy="1416819"/>
              <a:chOff x="6144945" y="3098083"/>
              <a:chExt cx="2814484" cy="1416819"/>
            </a:xfrm>
          </p:grpSpPr>
          <p:sp>
            <p:nvSpPr>
              <p:cNvPr id="168" name="Rectangle 167"/>
              <p:cNvSpPr/>
              <p:nvPr/>
            </p:nvSpPr>
            <p:spPr>
              <a:xfrm>
                <a:off x="6337452" y="3551232"/>
                <a:ext cx="1214735" cy="351677"/>
              </a:xfrm>
              <a:prstGeom prst="rect">
                <a:avLst/>
              </a:prstGeom>
              <a:solidFill>
                <a:srgbClr val="747285"/>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38150" rtl="0" latinLnBrk="1" hangingPunct="0"/>
                <a:r>
                  <a:rPr lang="en-US" sz="1000" b="1" dirty="0">
                    <a:solidFill>
                      <a:schemeClr val="bg1"/>
                    </a:solidFill>
                    <a:uFill>
                      <a:solidFill>
                        <a:srgbClr val="FFFFFF"/>
                      </a:solidFill>
                    </a:uFill>
                    <a:latin typeface="Calibri"/>
                    <a:ea typeface="Calibri"/>
                    <a:cs typeface="Calibri"/>
                    <a:sym typeface="Calibri"/>
                  </a:rPr>
                  <a:t>Accelerator Division</a:t>
                </a:r>
              </a:p>
            </p:txBody>
          </p:sp>
          <p:sp>
            <p:nvSpPr>
              <p:cNvPr id="169" name="Rectangle 168"/>
              <p:cNvSpPr/>
              <p:nvPr/>
            </p:nvSpPr>
            <p:spPr>
              <a:xfrm>
                <a:off x="7384168" y="3104179"/>
                <a:ext cx="1214735" cy="351677"/>
              </a:xfrm>
              <a:prstGeom prst="rect">
                <a:avLst/>
              </a:prstGeom>
              <a:solidFill>
                <a:srgbClr val="C2685A"/>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38150" latinLnBrk="1" hangingPunct="0"/>
                <a:r>
                  <a:rPr lang="en-US" sz="1000" b="1" dirty="0">
                    <a:solidFill>
                      <a:schemeClr val="bg1"/>
                    </a:solidFill>
                    <a:uFill>
                      <a:solidFill>
                        <a:srgbClr val="FFFFFF"/>
                      </a:solidFill>
                    </a:uFill>
                    <a:latin typeface="Calibri"/>
                    <a:ea typeface="Calibri"/>
                    <a:cs typeface="Calibri"/>
                    <a:sym typeface="Calibri"/>
                  </a:rPr>
                  <a:t>ES&amp;H Division</a:t>
                </a:r>
              </a:p>
            </p:txBody>
          </p:sp>
          <p:sp>
            <p:nvSpPr>
              <p:cNvPr id="170" name="Circular Arrow 169"/>
              <p:cNvSpPr/>
              <p:nvPr/>
            </p:nvSpPr>
            <p:spPr>
              <a:xfrm rot="19221491">
                <a:off x="6839969" y="3098083"/>
                <a:ext cx="539302" cy="532766"/>
              </a:xfrm>
              <a:prstGeom prst="circularArrow">
                <a:avLst/>
              </a:prstGeom>
              <a:solidFill>
                <a:srgbClr val="356797"/>
              </a:solidFill>
              <a:ln>
                <a:noFill/>
              </a:ln>
            </p:spPr>
            <p:txBody>
              <a:bodyPr wrap="square" lIns="72000" tIns="7200" rIns="72000" bIns="7200">
                <a:spAutoFit/>
              </a:bodyPr>
              <a:lstStyle/>
              <a:p>
                <a:pPr>
                  <a:lnSpc>
                    <a:spcPct val="80000"/>
                  </a:lnSpc>
                </a:pPr>
                <a:endParaRPr lang="en-US" sz="1000" b="1">
                  <a:solidFill>
                    <a:schemeClr val="bg1"/>
                  </a:solidFill>
                  <a:latin typeface="Calibri" charset="0"/>
                  <a:ea typeface="ＭＳ Ｐゴシック" charset="0"/>
                  <a:cs typeface="Calibri" charset="0"/>
                </a:endParaRPr>
              </a:p>
            </p:txBody>
          </p:sp>
          <p:sp>
            <p:nvSpPr>
              <p:cNvPr id="171" name="Circular Arrow 170"/>
              <p:cNvSpPr/>
              <p:nvPr/>
            </p:nvSpPr>
            <p:spPr>
              <a:xfrm rot="4995264">
                <a:off x="7982937" y="3436993"/>
                <a:ext cx="539302" cy="532766"/>
              </a:xfrm>
              <a:prstGeom prst="circularArrow">
                <a:avLst/>
              </a:prstGeom>
              <a:solidFill>
                <a:srgbClr val="356797"/>
              </a:solidFill>
              <a:ln>
                <a:noFill/>
              </a:ln>
            </p:spPr>
            <p:txBody>
              <a:bodyPr wrap="square" lIns="72000" tIns="7200" rIns="72000" bIns="7200">
                <a:spAutoFit/>
              </a:bodyPr>
              <a:lstStyle/>
              <a:p>
                <a:pPr>
                  <a:lnSpc>
                    <a:spcPct val="80000"/>
                  </a:lnSpc>
                </a:pPr>
                <a:endParaRPr lang="en-US" sz="1000" b="1">
                  <a:solidFill>
                    <a:schemeClr val="bg1"/>
                  </a:solidFill>
                  <a:latin typeface="Calibri" charset="0"/>
                  <a:ea typeface="ＭＳ Ｐゴシック" charset="0"/>
                  <a:cs typeface="Calibri" charset="0"/>
                </a:endParaRPr>
              </a:p>
            </p:txBody>
          </p:sp>
          <p:sp>
            <p:nvSpPr>
              <p:cNvPr id="172" name="Rectangle 171"/>
              <p:cNvSpPr/>
              <p:nvPr/>
            </p:nvSpPr>
            <p:spPr>
              <a:xfrm>
                <a:off x="6144945" y="4237903"/>
                <a:ext cx="2814484" cy="276999"/>
              </a:xfrm>
              <a:prstGeom prst="rect">
                <a:avLst/>
              </a:prstGeom>
            </p:spPr>
            <p:txBody>
              <a:bodyPr wrap="square">
                <a:spAutoFit/>
              </a:bodyPr>
              <a:lstStyle/>
              <a:p>
                <a:pPr algn="ctr"/>
                <a:r>
                  <a:rPr lang="en-US" sz="1200" dirty="0" smtClean="0">
                    <a:solidFill>
                      <a:srgbClr val="119FD5"/>
                    </a:solidFill>
                    <a:latin typeface="Avenir Next Medium"/>
                    <a:cs typeface="Avenir Next Medium"/>
                  </a:rPr>
                  <a:t>6. Interface between AD and ES&amp;H</a:t>
                </a:r>
                <a:endParaRPr lang="en-US" sz="1200" dirty="0">
                  <a:solidFill>
                    <a:srgbClr val="119FD5"/>
                  </a:solidFill>
                  <a:latin typeface="Avenir Next Medium"/>
                  <a:cs typeface="Avenir Next Medium"/>
                </a:endParaRPr>
              </a:p>
            </p:txBody>
          </p:sp>
        </p:grpSp>
        <p:sp>
          <p:nvSpPr>
            <p:cNvPr id="166" name="Rectangle 165"/>
            <p:cNvSpPr/>
            <p:nvPr/>
          </p:nvSpPr>
          <p:spPr>
            <a:xfrm>
              <a:off x="7740352" y="4437112"/>
              <a:ext cx="1214735" cy="351677"/>
            </a:xfrm>
            <a:prstGeom prst="rect">
              <a:avLst/>
            </a:prstGeom>
            <a:solidFill>
              <a:schemeClr val="accent1"/>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38150" latinLnBrk="1" hangingPunct="0"/>
              <a:r>
                <a:rPr lang="en-US" sz="1000" b="1" dirty="0" smtClean="0">
                  <a:solidFill>
                    <a:schemeClr val="bg1"/>
                  </a:solidFill>
                  <a:uFill>
                    <a:solidFill>
                      <a:srgbClr val="FFFFFF"/>
                    </a:solidFill>
                  </a:uFill>
                  <a:latin typeface="Calibri"/>
                  <a:ea typeface="Calibri"/>
                  <a:cs typeface="Calibri"/>
                  <a:sym typeface="Calibri"/>
                </a:rPr>
                <a:t>ESS-Skanska </a:t>
              </a:r>
              <a:endParaRPr lang="en-US" sz="1000" b="1" dirty="0">
                <a:solidFill>
                  <a:schemeClr val="bg1"/>
                </a:solidFill>
                <a:uFill>
                  <a:solidFill>
                    <a:srgbClr val="FFFFFF"/>
                  </a:solidFill>
                </a:uFill>
                <a:latin typeface="Calibri"/>
                <a:ea typeface="Calibri"/>
                <a:cs typeface="Calibri"/>
                <a:sym typeface="Calibri"/>
              </a:endParaRPr>
            </a:p>
          </p:txBody>
        </p:sp>
        <p:sp>
          <p:nvSpPr>
            <p:cNvPr id="167" name="Circular Arrow 166"/>
            <p:cNvSpPr/>
            <p:nvPr/>
          </p:nvSpPr>
          <p:spPr>
            <a:xfrm rot="11745333">
              <a:off x="7154481" y="4212292"/>
              <a:ext cx="539302" cy="532766"/>
            </a:xfrm>
            <a:prstGeom prst="circularArrow">
              <a:avLst/>
            </a:prstGeom>
            <a:solidFill>
              <a:srgbClr val="356797"/>
            </a:solidFill>
            <a:ln>
              <a:noFill/>
            </a:ln>
          </p:spPr>
          <p:txBody>
            <a:bodyPr wrap="square" lIns="72000" tIns="7200" rIns="72000" bIns="7200">
              <a:spAutoFit/>
            </a:bodyPr>
            <a:lstStyle/>
            <a:p>
              <a:pPr>
                <a:lnSpc>
                  <a:spcPct val="80000"/>
                </a:lnSpc>
              </a:pPr>
              <a:endParaRPr lang="en-US" sz="1000" b="1">
                <a:solidFill>
                  <a:schemeClr val="bg1"/>
                </a:solidFill>
                <a:latin typeface="Calibri" charset="0"/>
                <a:ea typeface="ＭＳ Ｐゴシック" charset="0"/>
                <a:cs typeface="Calibri" charset="0"/>
              </a:endParaRPr>
            </a:p>
          </p:txBody>
        </p:sp>
      </p:grpSp>
    </p:spTree>
    <p:extLst>
      <p:ext uri="{BB962C8B-B14F-4D97-AF65-F5344CB8AC3E}">
        <p14:creationId xmlns:p14="http://schemas.microsoft.com/office/powerpoint/2010/main" val="165223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6"/>
                                        </p:tgtEl>
                                        <p:attrNameLst>
                                          <p:attrName>style.visibility</p:attrName>
                                        </p:attrNameLst>
                                      </p:cBhvr>
                                      <p:to>
                                        <p:strVal val="visible"/>
                                      </p:to>
                                    </p:set>
                                    <p:animEffect transition="in" filter="fade">
                                      <p:cBhvr>
                                        <p:cTn id="18" dur="500"/>
                                        <p:tgtEl>
                                          <p:spTgt spid="2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7"/>
                                        </p:tgtEl>
                                        <p:attrNameLst>
                                          <p:attrName>style.visibility</p:attrName>
                                        </p:attrNameLst>
                                      </p:cBhvr>
                                      <p:to>
                                        <p:strVal val="visible"/>
                                      </p:to>
                                    </p:set>
                                    <p:animEffect transition="in" filter="fade">
                                      <p:cBhvr>
                                        <p:cTn id="23" dur="500"/>
                                        <p:tgtEl>
                                          <p:spTgt spid="20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5"/>
                                        </p:tgtEl>
                                        <p:attrNameLst>
                                          <p:attrName>style.visibility</p:attrName>
                                        </p:attrNameLst>
                                      </p:cBhvr>
                                      <p:to>
                                        <p:strVal val="visible"/>
                                      </p:to>
                                    </p:set>
                                    <p:animEffect transition="in" filter="fade">
                                      <p:cBhvr>
                                        <p:cTn id="28" dur="500"/>
                                        <p:tgtEl>
                                          <p:spTgt spid="28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0"/>
                                        </p:tgtEl>
                                        <p:attrNameLst>
                                          <p:attrName>style.visibility</p:attrName>
                                        </p:attrNameLst>
                                      </p:cBhvr>
                                      <p:to>
                                        <p:strVal val="visible"/>
                                      </p:to>
                                    </p:set>
                                    <p:animEffect transition="in" filter="fade">
                                      <p:cBhvr>
                                        <p:cTn id="33" dur="500"/>
                                        <p:tgtEl>
                                          <p:spTgt spid="3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
                                        </p:tgtEl>
                                        <p:attrNameLst>
                                          <p:attrName>style.visibility</p:attrName>
                                        </p:attrNameLst>
                                      </p:cBhvr>
                                      <p:to>
                                        <p:strVal val="visible"/>
                                      </p:to>
                                    </p:set>
                                    <p:animEffect transition="in" filter="fade">
                                      <p:cBhvr>
                                        <p:cTn id="38" dur="500"/>
                                        <p:tgtEl>
                                          <p:spTgt spid="30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3"/>
                                        </p:tgtEl>
                                        <p:attrNameLst>
                                          <p:attrName>style.visibility</p:attrName>
                                        </p:attrNameLst>
                                      </p:cBhvr>
                                      <p:to>
                                        <p:strVal val="visible"/>
                                      </p:to>
                                    </p:set>
                                    <p:animEffect transition="in" filter="fade">
                                      <p:cBhvr>
                                        <p:cTn id="43" dur="500"/>
                                        <p:tgtEl>
                                          <p:spTgt spid="3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4"/>
                                        </p:tgtEl>
                                        <p:attrNameLst>
                                          <p:attrName>style.visibility</p:attrName>
                                        </p:attrNameLst>
                                      </p:cBhvr>
                                      <p:to>
                                        <p:strVal val="visible"/>
                                      </p:to>
                                    </p:set>
                                    <p:animEffect transition="in" filter="fade">
                                      <p:cBhvr>
                                        <p:cTn id="48"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2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US" dirty="0"/>
              <a:t>Good progress in the preparation of documentation</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
        <p:nvSpPr>
          <p:cNvPr id="3" name="Date Placeholder 2"/>
          <p:cNvSpPr>
            <a:spLocks noGrp="1"/>
          </p:cNvSpPr>
          <p:nvPr>
            <p:ph type="dt" sz="half" idx="10"/>
          </p:nvPr>
        </p:nvSpPr>
        <p:spPr/>
        <p:txBody>
          <a:bodyPr/>
          <a:lstStyle/>
          <a:p>
            <a:r>
              <a:rPr lang="en-US" smtClean="0"/>
              <a:t>26 April 2017</a:t>
            </a:r>
            <a:endParaRPr lang="sv-SE"/>
          </a:p>
        </p:txBody>
      </p:sp>
      <p:sp>
        <p:nvSpPr>
          <p:cNvPr id="14" name="Rectangle 13"/>
          <p:cNvSpPr/>
          <p:nvPr/>
        </p:nvSpPr>
        <p:spPr>
          <a:xfrm>
            <a:off x="251520" y="1556792"/>
            <a:ext cx="7344816" cy="4847481"/>
          </a:xfrm>
          <a:prstGeom prst="rect">
            <a:avLst/>
          </a:prstGeom>
        </p:spPr>
        <p:txBody>
          <a:bodyPr wrap="square">
            <a:spAutoFit/>
          </a:bodyPr>
          <a:lstStyle/>
          <a:p>
            <a:pPr marL="342900" indent="-342900">
              <a:buFont typeface="Wingdings" charset="2"/>
              <a:buChar char="ü"/>
            </a:pPr>
            <a:r>
              <a:rPr lang="en-US" sz="2000" dirty="0" smtClean="0">
                <a:solidFill>
                  <a:srgbClr val="178DCB"/>
                </a:solidFill>
                <a:latin typeface="Avenir Next Medium"/>
                <a:cs typeface="Avenir Next Medium"/>
              </a:rPr>
              <a:t>Work and Safety Coordination Plan (WSCP) </a:t>
            </a:r>
            <a:r>
              <a:rPr lang="en-US" sz="2000" dirty="0">
                <a:solidFill>
                  <a:srgbClr val="1F497D"/>
                </a:solidFill>
                <a:latin typeface="Avenir Next Medium"/>
                <a:cs typeface="Avenir Next Medium"/>
                <a:hlinkClick r:id="rId2"/>
              </a:rPr>
              <a:t>ESS-0085649</a:t>
            </a:r>
            <a:r>
              <a:rPr lang="en-US" sz="2000" dirty="0">
                <a:solidFill>
                  <a:srgbClr val="1F497D"/>
                </a:solidFill>
                <a:latin typeface="Avenir Next Medium"/>
                <a:cs typeface="Avenir Next Medium"/>
              </a:rPr>
              <a:t> </a:t>
            </a:r>
            <a:endParaRPr lang="en-US" sz="2000" dirty="0" smtClean="0">
              <a:solidFill>
                <a:srgbClr val="178DCB"/>
              </a:solidFill>
              <a:latin typeface="Avenir Next Medium"/>
              <a:cs typeface="Avenir Next Medium"/>
            </a:endParaRPr>
          </a:p>
          <a:p>
            <a:endParaRPr lang="en-US" sz="1200" b="1" u="sng" dirty="0" smtClean="0">
              <a:solidFill>
                <a:srgbClr val="178DCB"/>
              </a:solidFill>
              <a:latin typeface="Avenir Next Medium"/>
              <a:cs typeface="Avenir Next Medium"/>
            </a:endParaRPr>
          </a:p>
          <a:p>
            <a:r>
              <a:rPr lang="en-US" sz="1200" b="1" u="sng" dirty="0" smtClean="0">
                <a:solidFill>
                  <a:srgbClr val="178DCB"/>
                </a:solidFill>
                <a:latin typeface="Avenir Next Medium"/>
                <a:cs typeface="Avenir Next Medium"/>
              </a:rPr>
              <a:t>Main </a:t>
            </a:r>
            <a:r>
              <a:rPr lang="en-US" sz="1200" b="1" u="sng" dirty="0">
                <a:solidFill>
                  <a:srgbClr val="178DCB"/>
                </a:solidFill>
                <a:latin typeface="Avenir Next Medium"/>
                <a:cs typeface="Avenir Next Medium"/>
              </a:rPr>
              <a:t>objective</a:t>
            </a:r>
            <a:r>
              <a:rPr lang="en-US" sz="1200" dirty="0">
                <a:solidFill>
                  <a:srgbClr val="178DCB"/>
                </a:solidFill>
                <a:latin typeface="Avenir Next Medium"/>
                <a:cs typeface="Avenir Next Medium"/>
              </a:rPr>
              <a:t>: to identify the list of preparatory and organizational measures required prior to the start-up of the installation activity to be carried out by the contractor, as well as the list of associated hazards and safety control measures to be implemented</a:t>
            </a:r>
            <a:r>
              <a:rPr lang="en-US" sz="1200" dirty="0" smtClean="0">
                <a:solidFill>
                  <a:srgbClr val="178DCB"/>
                </a:solidFill>
                <a:latin typeface="Avenir Next Medium"/>
                <a:cs typeface="Avenir Next Medium"/>
              </a:rPr>
              <a:t>.</a:t>
            </a:r>
          </a:p>
          <a:p>
            <a:endParaRPr lang="en-US" sz="1200" dirty="0">
              <a:solidFill>
                <a:srgbClr val="178DCB"/>
              </a:solidFill>
              <a:latin typeface="Avenir Next Medium"/>
              <a:cs typeface="Avenir Next Medium"/>
            </a:endParaRPr>
          </a:p>
          <a:p>
            <a:pPr marL="285750" indent="-285750">
              <a:buFont typeface="Wingdings" charset="2"/>
              <a:buChar char="ü"/>
            </a:pPr>
            <a:r>
              <a:rPr lang="en-US" sz="2000" dirty="0" smtClean="0">
                <a:solidFill>
                  <a:srgbClr val="0094CA"/>
                </a:solidFill>
                <a:latin typeface="Avenir Next Medium"/>
                <a:cs typeface="Avenir Next Medium"/>
              </a:rPr>
              <a:t>Installation responsibility matrix </a:t>
            </a:r>
            <a:r>
              <a:rPr lang="en-US" sz="2000" dirty="0" smtClean="0">
                <a:solidFill>
                  <a:srgbClr val="0094CA"/>
                </a:solidFill>
                <a:latin typeface="Avenir Next Medium"/>
                <a:cs typeface="Avenir Next Medium"/>
                <a:hlinkClick r:id="rId3"/>
              </a:rPr>
              <a:t>ESS-0093460</a:t>
            </a:r>
            <a:endParaRPr lang="en-US" sz="2000" dirty="0" smtClean="0">
              <a:solidFill>
                <a:srgbClr val="0094CA"/>
              </a:solidFill>
              <a:latin typeface="Avenir Next Medium"/>
              <a:cs typeface="Avenir Next Medium"/>
            </a:endParaRPr>
          </a:p>
          <a:p>
            <a:endParaRPr lang="en-US" sz="1200" b="1" u="sng" dirty="0" smtClean="0">
              <a:solidFill>
                <a:srgbClr val="0094CA"/>
              </a:solidFill>
              <a:latin typeface="Avenir Next Medium"/>
              <a:cs typeface="Avenir Next Medium"/>
            </a:endParaRPr>
          </a:p>
          <a:p>
            <a:r>
              <a:rPr lang="en-US" sz="1200" b="1" u="sng" dirty="0" smtClean="0">
                <a:solidFill>
                  <a:srgbClr val="0094CA"/>
                </a:solidFill>
                <a:latin typeface="Avenir Next Medium"/>
                <a:cs typeface="Avenir Next Medium"/>
              </a:rPr>
              <a:t>Main objective</a:t>
            </a:r>
            <a:r>
              <a:rPr lang="en-US" sz="1200" dirty="0" smtClean="0">
                <a:solidFill>
                  <a:srgbClr val="0094CA"/>
                </a:solidFill>
                <a:latin typeface="Avenir Next Medium"/>
                <a:cs typeface="Avenir Next Medium"/>
              </a:rPr>
              <a:t>: to define the roles and responsibilities of the main stakeholders involved in the accelerator installation activities to be performed on site.</a:t>
            </a:r>
          </a:p>
          <a:p>
            <a:endParaRPr lang="en-US" sz="1200" dirty="0">
              <a:solidFill>
                <a:srgbClr val="178DCB"/>
              </a:solidFill>
              <a:latin typeface="Avenir Next Medium"/>
              <a:cs typeface="Avenir Next Medium"/>
            </a:endParaRPr>
          </a:p>
          <a:p>
            <a:pPr marL="285750" indent="-285750">
              <a:buFont typeface="Wingdings" charset="2"/>
              <a:buChar char="ü"/>
            </a:pPr>
            <a:r>
              <a:rPr lang="en-US" sz="2000" dirty="0" smtClean="0">
                <a:solidFill>
                  <a:srgbClr val="0094CA"/>
                </a:solidFill>
                <a:latin typeface="Avenir Next Medium"/>
                <a:cs typeface="Avenir Next Medium"/>
              </a:rPr>
              <a:t>Basic introduction </a:t>
            </a:r>
            <a:r>
              <a:rPr lang="en-US" sz="2000" dirty="0">
                <a:solidFill>
                  <a:srgbClr val="0094CA"/>
                </a:solidFill>
                <a:latin typeface="Avenir Next Medium"/>
                <a:cs typeface="Avenir Next Medium"/>
              </a:rPr>
              <a:t>for </a:t>
            </a:r>
            <a:r>
              <a:rPr lang="en-US" sz="2000" dirty="0" smtClean="0">
                <a:solidFill>
                  <a:srgbClr val="0094CA"/>
                </a:solidFill>
                <a:latin typeface="Avenir Next Medium"/>
                <a:cs typeface="Avenir Next Medium"/>
              </a:rPr>
              <a:t>newcomers on </a:t>
            </a:r>
            <a:r>
              <a:rPr lang="en-US" sz="2000" dirty="0">
                <a:solidFill>
                  <a:srgbClr val="0094CA"/>
                </a:solidFill>
                <a:latin typeface="Avenir Next Medium"/>
                <a:cs typeface="Avenir Next Medium"/>
              </a:rPr>
              <a:t>the ESS site </a:t>
            </a:r>
            <a:r>
              <a:rPr lang="en-US" sz="2000" dirty="0">
                <a:solidFill>
                  <a:srgbClr val="0094CA"/>
                </a:solidFill>
                <a:latin typeface="Avenir Next Medium"/>
                <a:cs typeface="Avenir Next Medium"/>
                <a:hlinkClick r:id="rId4"/>
              </a:rPr>
              <a:t>ESS-0093892</a:t>
            </a:r>
          </a:p>
          <a:p>
            <a:endParaRPr lang="en-US" sz="1200" b="1" u="sng" dirty="0" smtClean="0">
              <a:solidFill>
                <a:srgbClr val="0094CA"/>
              </a:solidFill>
              <a:latin typeface="Avenir Next Medium"/>
              <a:cs typeface="Avenir Next Medium"/>
            </a:endParaRPr>
          </a:p>
          <a:p>
            <a:r>
              <a:rPr lang="en-US" sz="1200" b="1" u="sng" dirty="0" smtClean="0">
                <a:solidFill>
                  <a:srgbClr val="0094CA"/>
                </a:solidFill>
                <a:latin typeface="Avenir Next Medium"/>
                <a:cs typeface="Avenir Next Medium"/>
              </a:rPr>
              <a:t>Main </a:t>
            </a:r>
            <a:r>
              <a:rPr lang="en-US" sz="1200" b="1" u="sng" dirty="0">
                <a:solidFill>
                  <a:srgbClr val="0094CA"/>
                </a:solidFill>
                <a:latin typeface="Avenir Next Medium"/>
                <a:cs typeface="Avenir Next Medium"/>
              </a:rPr>
              <a:t>objective</a:t>
            </a:r>
            <a:r>
              <a:rPr lang="en-US" sz="1200" dirty="0">
                <a:solidFill>
                  <a:srgbClr val="0094CA"/>
                </a:solidFill>
                <a:latin typeface="Avenir Next Medium"/>
                <a:cs typeface="Avenir Next Medium"/>
              </a:rPr>
              <a:t>: to communicate the minimum and essential information to the contractors prior to the start-up of their activities on </a:t>
            </a:r>
            <a:r>
              <a:rPr lang="en-US" sz="1200" dirty="0" smtClean="0">
                <a:solidFill>
                  <a:srgbClr val="0094CA"/>
                </a:solidFill>
                <a:latin typeface="Avenir Next Medium"/>
                <a:cs typeface="Avenir Next Medium"/>
              </a:rPr>
              <a:t>site</a:t>
            </a:r>
          </a:p>
          <a:p>
            <a:endParaRPr lang="en-US" sz="1200" dirty="0">
              <a:solidFill>
                <a:srgbClr val="0094CA"/>
              </a:solidFill>
              <a:latin typeface="Avenir Next Medium"/>
              <a:cs typeface="Avenir Next Medium"/>
            </a:endParaRPr>
          </a:p>
          <a:p>
            <a:pPr marL="342900" indent="-342900">
              <a:buFont typeface="Wingdings" charset="2"/>
              <a:buChar char="ü"/>
            </a:pPr>
            <a:r>
              <a:rPr lang="en-US" sz="2000" dirty="0" smtClean="0">
                <a:solidFill>
                  <a:srgbClr val="0094CA"/>
                </a:solidFill>
                <a:latin typeface="Avenir Next Medium"/>
                <a:cs typeface="Avenir Next Medium"/>
              </a:rPr>
              <a:t>TIA is implemented in ESS for accident reporting </a:t>
            </a:r>
            <a:br>
              <a:rPr lang="en-US" sz="2000" dirty="0" smtClean="0">
                <a:solidFill>
                  <a:srgbClr val="0094CA"/>
                </a:solidFill>
                <a:latin typeface="Avenir Next Medium"/>
                <a:cs typeface="Avenir Next Medium"/>
              </a:rPr>
            </a:br>
            <a:r>
              <a:rPr lang="en-US" sz="2000" dirty="0" smtClean="0">
                <a:solidFill>
                  <a:srgbClr val="0094CA"/>
                </a:solidFill>
                <a:latin typeface="Avenir Next Medium"/>
                <a:cs typeface="Avenir Next Medium"/>
              </a:rPr>
              <a:t>Temporary incident/accident reporting form </a:t>
            </a:r>
            <a:r>
              <a:rPr lang="en-US" sz="2000" dirty="0" smtClean="0">
                <a:solidFill>
                  <a:srgbClr val="0094CA"/>
                </a:solidFill>
                <a:latin typeface="Avenir Next Medium"/>
                <a:cs typeface="Avenir Next Medium"/>
                <a:hlinkClick r:id="rId5"/>
              </a:rPr>
              <a:t>ESS-0095940</a:t>
            </a:r>
            <a:endParaRPr lang="en-US" sz="1100" dirty="0" smtClean="0">
              <a:solidFill>
                <a:srgbClr val="0094CA"/>
              </a:solidFill>
              <a:latin typeface="Avenir Next Medium"/>
              <a:cs typeface="Avenir Next Medium"/>
            </a:endParaRPr>
          </a:p>
          <a:p>
            <a:endParaRPr lang="en-US" sz="1100" b="1" u="sng" dirty="0" smtClean="0">
              <a:solidFill>
                <a:srgbClr val="0094CA"/>
              </a:solidFill>
              <a:latin typeface="Avenir Next Medium"/>
              <a:cs typeface="Avenir Next Medium"/>
            </a:endParaRPr>
          </a:p>
          <a:p>
            <a:r>
              <a:rPr lang="en-US" sz="1100" b="1" u="sng" dirty="0" smtClean="0">
                <a:solidFill>
                  <a:srgbClr val="0094CA"/>
                </a:solidFill>
                <a:latin typeface="Avenir Next Medium"/>
                <a:cs typeface="Avenir Next Medium"/>
              </a:rPr>
              <a:t>Main </a:t>
            </a:r>
            <a:r>
              <a:rPr lang="en-US" sz="1100" b="1" u="sng" dirty="0">
                <a:solidFill>
                  <a:srgbClr val="0094CA"/>
                </a:solidFill>
                <a:latin typeface="Avenir Next Medium"/>
                <a:cs typeface="Avenir Next Medium"/>
              </a:rPr>
              <a:t>objective</a:t>
            </a:r>
            <a:r>
              <a:rPr lang="en-US" sz="1100" dirty="0">
                <a:solidFill>
                  <a:srgbClr val="0094CA"/>
                </a:solidFill>
                <a:latin typeface="Avenir Next Medium"/>
                <a:cs typeface="Avenir Next Medium"/>
              </a:rPr>
              <a:t>: </a:t>
            </a:r>
            <a:r>
              <a:rPr lang="en-US" sz="1100" dirty="0" smtClean="0">
                <a:solidFill>
                  <a:srgbClr val="0094CA"/>
                </a:solidFill>
                <a:latin typeface="Avenir Next Medium"/>
                <a:cs typeface="Avenir Next Medium"/>
              </a:rPr>
              <a:t>to report incident/accident happening in the frame of the installation activities to be carried out on site</a:t>
            </a:r>
            <a:endParaRPr lang="en-US" sz="1100" dirty="0">
              <a:solidFill>
                <a:srgbClr val="0094CA"/>
              </a:solidFill>
              <a:latin typeface="Avenir Next Medium"/>
              <a:cs typeface="Avenir Next Medium"/>
            </a:endParaRPr>
          </a:p>
        </p:txBody>
      </p:sp>
      <p:pic>
        <p:nvPicPr>
          <p:cNvPr id="15" name="Picture 14" descr="Screen Shot 2017-02-28 at 15.26.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2204864"/>
            <a:ext cx="1641044" cy="1440160"/>
          </a:xfrm>
          <a:prstGeom prst="rect">
            <a:avLst/>
          </a:prstGeom>
        </p:spPr>
      </p:pic>
      <p:pic>
        <p:nvPicPr>
          <p:cNvPr id="16" name="Picture 15" descr="Screen Shot 2017-02-28 at 15.24.3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1724" y="980728"/>
            <a:ext cx="1275659" cy="1728192"/>
          </a:xfrm>
          <a:prstGeom prst="rect">
            <a:avLst/>
          </a:prstGeom>
        </p:spPr>
      </p:pic>
      <p:pic>
        <p:nvPicPr>
          <p:cNvPr id="17" name="Picture 16" descr="Screen Shot 2017-02-28 at 15.27.47.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6327" y="3573016"/>
            <a:ext cx="1287037" cy="1872208"/>
          </a:xfrm>
          <a:prstGeom prst="rect">
            <a:avLst/>
          </a:prstGeom>
        </p:spPr>
      </p:pic>
      <p:pic>
        <p:nvPicPr>
          <p:cNvPr id="18" name="Picture 17" descr="Screen Shot 2017-02-28 at 16.46.10.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4328" y="4293096"/>
            <a:ext cx="1417586" cy="1800200"/>
          </a:xfrm>
          <a:prstGeom prst="rect">
            <a:avLst/>
          </a:prstGeom>
        </p:spPr>
      </p:pic>
      <p:sp>
        <p:nvSpPr>
          <p:cNvPr id="19" name="Footer Placeholder 15"/>
          <p:cNvSpPr>
            <a:spLocks noGrp="1"/>
          </p:cNvSpPr>
          <p:nvPr>
            <p:ph type="ftr" sz="quarter" idx="11"/>
          </p:nvPr>
        </p:nvSpPr>
        <p:spPr>
          <a:xfrm>
            <a:off x="2411760" y="6356350"/>
            <a:ext cx="4320480" cy="365125"/>
          </a:xfrm>
        </p:spPr>
        <p:txBody>
          <a:bodyPr/>
          <a:lstStyle/>
          <a:p>
            <a:r>
              <a:rPr lang="en-US" smtClean="0"/>
              <a:t>AD Installation: Organization &amp; Safety – D.Phan &amp; N.Gazis</a:t>
            </a:r>
            <a:endParaRPr lang="sv-SE" dirty="0"/>
          </a:p>
        </p:txBody>
      </p:sp>
    </p:spTree>
    <p:extLst>
      <p:ext uri="{BB962C8B-B14F-4D97-AF65-F5344CB8AC3E}">
        <p14:creationId xmlns:p14="http://schemas.microsoft.com/office/powerpoint/2010/main" val="37244535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250" y="1763027"/>
            <a:ext cx="3830266" cy="253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274638"/>
            <a:ext cx="8640960" cy="1143000"/>
          </a:xfrm>
        </p:spPr>
        <p:txBody>
          <a:bodyPr/>
          <a:lstStyle/>
          <a:p>
            <a:r>
              <a:rPr lang="en-US" dirty="0"/>
              <a:t>Lessons learned in matters of safety </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a:p>
        </p:txBody>
      </p:sp>
      <p:sp>
        <p:nvSpPr>
          <p:cNvPr id="3" name="Date Placeholder 2"/>
          <p:cNvSpPr>
            <a:spLocks noGrp="1"/>
          </p:cNvSpPr>
          <p:nvPr>
            <p:ph type="dt" sz="half" idx="10"/>
          </p:nvPr>
        </p:nvSpPr>
        <p:spPr/>
        <p:txBody>
          <a:bodyPr/>
          <a:lstStyle/>
          <a:p>
            <a:r>
              <a:rPr lang="en-US" smtClean="0"/>
              <a:t>26 April 2017</a:t>
            </a:r>
            <a:endParaRPr lang="sv-SE"/>
          </a:p>
        </p:txBody>
      </p:sp>
      <p:pic>
        <p:nvPicPr>
          <p:cNvPr id="6" name="Picture 5" descr="Screen Shot 2017-02-14 at 09.23.4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43" y="2046692"/>
            <a:ext cx="2979697" cy="4406644"/>
          </a:xfrm>
          <a:prstGeom prst="rect">
            <a:avLst/>
          </a:prstGeom>
          <a:ln>
            <a:noFill/>
          </a:ln>
          <a:effectLst>
            <a:outerShdw blurRad="292100" dist="139700" dir="2700000" algn="tl" rotWithShape="0">
              <a:srgbClr val="333333">
                <a:alpha val="65000"/>
              </a:srgbClr>
            </a:outerShdw>
          </a:effectLst>
        </p:spPr>
      </p:pic>
      <p:pic>
        <p:nvPicPr>
          <p:cNvPr id="7" name="Picture 6" descr="Screen Shot 2017-02-14 at 09.19.37.png"/>
          <p:cNvPicPr>
            <a:picLocks noChangeAspect="1"/>
          </p:cNvPicPr>
          <p:nvPr/>
        </p:nvPicPr>
        <p:blipFill rotWithShape="1">
          <a:blip r:embed="rId4" cstate="print">
            <a:clrChange>
              <a:clrFrom>
                <a:srgbClr val="B2B2B2"/>
              </a:clrFrom>
              <a:clrTo>
                <a:srgbClr val="B2B2B2">
                  <a:alpha val="0"/>
                </a:srgbClr>
              </a:clrTo>
            </a:clrChange>
            <a:extLst>
              <a:ext uri="{28A0092B-C50C-407E-A947-70E740481C1C}">
                <a14:useLocalDpi xmlns:a14="http://schemas.microsoft.com/office/drawing/2010/main" val="0"/>
              </a:ext>
            </a:extLst>
          </a:blip>
          <a:srcRect t="610" b="-1"/>
          <a:stretch/>
        </p:blipFill>
        <p:spPr>
          <a:xfrm>
            <a:off x="3235752" y="1056332"/>
            <a:ext cx="2807054" cy="258869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rot="19687274">
            <a:off x="-10" y="3931462"/>
            <a:ext cx="3556361" cy="1015663"/>
          </a:xfrm>
          <a:prstGeom prst="rect">
            <a:avLst/>
          </a:prstGeom>
          <a:solidFill>
            <a:schemeClr val="bg2">
              <a:lumMod val="75000"/>
            </a:schemeClr>
          </a:solidFill>
        </p:spPr>
        <p:txBody>
          <a:bodyPr wrap="squar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Temporary intro/orientation sheet until ESS centralized becomes available</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rot="19687274">
            <a:off x="2977768" y="1997039"/>
            <a:ext cx="3566746" cy="707886"/>
          </a:xfrm>
          <a:prstGeom prst="rect">
            <a:avLst/>
          </a:prstGeom>
          <a:solidFill>
            <a:srgbClr val="C4BD97"/>
          </a:solid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Temporary AD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responsibility</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matrix available at ESS-0094909</a:t>
            </a:r>
          </a:p>
        </p:txBody>
      </p:sp>
      <p:sp>
        <p:nvSpPr>
          <p:cNvPr id="11" name="Rectangle 10"/>
          <p:cNvSpPr/>
          <p:nvPr/>
        </p:nvSpPr>
        <p:spPr>
          <a:xfrm rot="19687274">
            <a:off x="4986315" y="2719894"/>
            <a:ext cx="4334135" cy="707886"/>
          </a:xfrm>
          <a:prstGeom prst="rect">
            <a:avLst/>
          </a:prstGeom>
          <a:solidFill>
            <a:srgbClr val="C4BD97"/>
          </a:solid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Temporary AD safety training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matrix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until ESS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centralized becomes available</a:t>
            </a:r>
          </a:p>
        </p:txBody>
      </p:sp>
      <p:sp>
        <p:nvSpPr>
          <p:cNvPr id="14" name="Rectangle 13"/>
          <p:cNvSpPr/>
          <p:nvPr/>
        </p:nvSpPr>
        <p:spPr>
          <a:xfrm>
            <a:off x="3347864" y="4365104"/>
            <a:ext cx="5616624" cy="2169825"/>
          </a:xfrm>
          <a:prstGeom prst="rect">
            <a:avLst/>
          </a:prstGeom>
        </p:spPr>
        <p:txBody>
          <a:bodyPr wrap="square">
            <a:spAutoFit/>
          </a:bodyPr>
          <a:lstStyle/>
          <a:p>
            <a:r>
              <a:rPr lang="en-US" sz="1500" b="1" dirty="0" smtClean="0">
                <a:solidFill>
                  <a:srgbClr val="0094CA"/>
                </a:solidFill>
                <a:latin typeface="Avenir Next Medium"/>
                <a:cs typeface="Avenir Next Medium"/>
              </a:rPr>
              <a:t>More support from Central Divisions is needed on:</a:t>
            </a:r>
          </a:p>
          <a:p>
            <a:pPr marL="342900" indent="-342900">
              <a:buFont typeface="Wingdings" charset="2"/>
              <a:buChar char="ü"/>
            </a:pPr>
            <a:r>
              <a:rPr lang="en-US" sz="1500" dirty="0" smtClean="0">
                <a:solidFill>
                  <a:srgbClr val="178DCB"/>
                </a:solidFill>
                <a:latin typeface="Avenir Next Medium"/>
                <a:cs typeface="Avenir Next Medium"/>
              </a:rPr>
              <a:t>Issuing and management of work permits </a:t>
            </a:r>
            <a:br>
              <a:rPr lang="en-US" sz="1500" dirty="0" smtClean="0">
                <a:solidFill>
                  <a:srgbClr val="178DCB"/>
                </a:solidFill>
                <a:latin typeface="Avenir Next Medium"/>
                <a:cs typeface="Avenir Next Medium"/>
              </a:rPr>
            </a:br>
            <a:r>
              <a:rPr lang="en-US" sz="1500" dirty="0" smtClean="0">
                <a:solidFill>
                  <a:srgbClr val="178DCB"/>
                </a:solidFill>
                <a:latin typeface="Avenir Next Medium"/>
                <a:cs typeface="Avenir Next Medium"/>
              </a:rPr>
              <a:t>(incl. BAS-U deputy for Skanska subcontractors)</a:t>
            </a:r>
          </a:p>
          <a:p>
            <a:pPr marL="342900" indent="-342900">
              <a:buFont typeface="Wingdings" charset="2"/>
              <a:buChar char="ü"/>
            </a:pPr>
            <a:r>
              <a:rPr lang="en-US" sz="1500" dirty="0" smtClean="0">
                <a:solidFill>
                  <a:srgbClr val="178DCB"/>
                </a:solidFill>
                <a:latin typeface="Avenir Next Medium"/>
                <a:cs typeface="Avenir Next Medium"/>
              </a:rPr>
              <a:t>Organization of safety trainings but also validation of safety training taken abroad (outside Sweden)</a:t>
            </a:r>
          </a:p>
          <a:p>
            <a:pPr marL="342900" indent="-342900">
              <a:buFont typeface="Wingdings" charset="2"/>
              <a:buChar char="ü"/>
            </a:pPr>
            <a:r>
              <a:rPr lang="en-US" sz="1500" dirty="0" smtClean="0">
                <a:solidFill>
                  <a:srgbClr val="178DCB"/>
                </a:solidFill>
                <a:latin typeface="Avenir Next Medium"/>
                <a:cs typeface="Avenir Next Medium"/>
              </a:rPr>
              <a:t>Implementation of TIA </a:t>
            </a:r>
            <a:r>
              <a:rPr lang="en-US" sz="1500" dirty="0">
                <a:solidFill>
                  <a:srgbClr val="178DCB"/>
                </a:solidFill>
                <a:latin typeface="Avenir Next Medium"/>
                <a:cs typeface="Avenir Next Medium"/>
              </a:rPr>
              <a:t>procedure on ESS-wide </a:t>
            </a:r>
            <a:r>
              <a:rPr lang="en-US" sz="1500" dirty="0" smtClean="0">
                <a:solidFill>
                  <a:srgbClr val="178DCB"/>
                </a:solidFill>
                <a:latin typeface="Avenir Next Medium"/>
                <a:cs typeface="Avenir Next Medium"/>
              </a:rPr>
              <a:t>basis for reporting incident/accident on site</a:t>
            </a:r>
          </a:p>
          <a:p>
            <a:pPr marL="342900" indent="-342900">
              <a:buFont typeface="Wingdings" charset="2"/>
              <a:buChar char="ü"/>
            </a:pPr>
            <a:r>
              <a:rPr lang="en-US" sz="1500" dirty="0" smtClean="0">
                <a:solidFill>
                  <a:srgbClr val="178DCB"/>
                </a:solidFill>
                <a:latin typeface="Avenir Next Medium"/>
                <a:cs typeface="Avenir Next Medium"/>
              </a:rPr>
              <a:t>ESS procedure for working outside normal working hours, shift works, work during weekends, etc. </a:t>
            </a:r>
          </a:p>
        </p:txBody>
      </p:sp>
      <p:sp>
        <p:nvSpPr>
          <p:cNvPr id="15" name="Footer Placeholder 15"/>
          <p:cNvSpPr>
            <a:spLocks noGrp="1"/>
          </p:cNvSpPr>
          <p:nvPr>
            <p:ph type="ftr" sz="quarter" idx="11"/>
          </p:nvPr>
        </p:nvSpPr>
        <p:spPr>
          <a:xfrm>
            <a:off x="2411760" y="6356350"/>
            <a:ext cx="4320480" cy="365125"/>
          </a:xfrm>
        </p:spPr>
        <p:txBody>
          <a:bodyPr/>
          <a:lstStyle/>
          <a:p>
            <a:r>
              <a:rPr lang="en-US" smtClean="0"/>
              <a:t>AD Installation: Organization &amp; Safety – D.Phan &amp; N.Gazis</a:t>
            </a:r>
            <a:endParaRPr lang="sv-SE" dirty="0"/>
          </a:p>
        </p:txBody>
      </p:sp>
    </p:spTree>
    <p:extLst>
      <p:ext uri="{BB962C8B-B14F-4D97-AF65-F5344CB8AC3E}">
        <p14:creationId xmlns:p14="http://schemas.microsoft.com/office/powerpoint/2010/main" val="890271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7504" y="1340768"/>
            <a:ext cx="8928992" cy="5743111"/>
          </a:xfrm>
          <a:prstGeom prst="rect">
            <a:avLst/>
          </a:prstGeom>
        </p:spPr>
        <p:txBody>
          <a:bodyPr wrap="square">
            <a:spAutoFit/>
          </a:bodyPr>
          <a:lstStyle/>
          <a:p>
            <a:pPr lvl="0">
              <a:spcBef>
                <a:spcPct val="20000"/>
              </a:spcBef>
            </a:pPr>
            <a:r>
              <a:rPr lang="en-US" b="1" dirty="0" smtClean="0">
                <a:solidFill>
                  <a:prstClr val="black"/>
                </a:solidFill>
              </a:rPr>
              <a:t>AD will provide installation services and support on-site to facilitate the WP installations. These resources will be available from the AD Area Supervisors, following the WP’s requests as documented in the WSCP by the System Leaders (for each WP).</a:t>
            </a:r>
            <a:r>
              <a:rPr lang="en-US" dirty="0" smtClean="0">
                <a:solidFill>
                  <a:prstClr val="black"/>
                </a:solidFill>
              </a:rPr>
              <a:t> </a:t>
            </a:r>
          </a:p>
          <a:p>
            <a:pPr lvl="0">
              <a:spcBef>
                <a:spcPct val="20000"/>
              </a:spcBef>
            </a:pPr>
            <a:endParaRPr lang="en-US" sz="500" dirty="0" smtClean="0">
              <a:solidFill>
                <a:prstClr val="black"/>
              </a:solidFill>
            </a:endParaRPr>
          </a:p>
          <a:p>
            <a:pPr marL="171450" lvl="0" indent="-171450">
              <a:spcBef>
                <a:spcPct val="20000"/>
              </a:spcBef>
              <a:buFont typeface="Arial"/>
              <a:buChar char="•"/>
            </a:pPr>
            <a:r>
              <a:rPr lang="en-US" b="1" dirty="0" smtClean="0">
                <a:solidFill>
                  <a:prstClr val="black"/>
                </a:solidFill>
              </a:rPr>
              <a:t>Logistics:</a:t>
            </a:r>
            <a:r>
              <a:rPr lang="en-US" dirty="0" smtClean="0">
                <a:solidFill>
                  <a:prstClr val="black"/>
                </a:solidFill>
              </a:rPr>
              <a:t> </a:t>
            </a:r>
            <a:endParaRPr lang="en-US" dirty="0">
              <a:solidFill>
                <a:prstClr val="black"/>
              </a:solidFill>
            </a:endParaRPr>
          </a:p>
          <a:p>
            <a:pPr marL="628650" lvl="1" indent="-171450">
              <a:spcBef>
                <a:spcPct val="20000"/>
              </a:spcBef>
              <a:buFont typeface="Arial"/>
              <a:buChar char="•"/>
            </a:pPr>
            <a:r>
              <a:rPr lang="en-US" sz="1200" dirty="0">
                <a:solidFill>
                  <a:prstClr val="black"/>
                </a:solidFill>
              </a:rPr>
              <a:t>The </a:t>
            </a:r>
            <a:r>
              <a:rPr lang="en-US" sz="1200" u="sng" dirty="0">
                <a:solidFill>
                  <a:prstClr val="black"/>
                </a:solidFill>
              </a:rPr>
              <a:t>System Leader(s)</a:t>
            </a:r>
            <a:r>
              <a:rPr lang="en-US" sz="1200" dirty="0">
                <a:solidFill>
                  <a:prstClr val="black"/>
                </a:solidFill>
              </a:rPr>
              <a:t> document in the WSCP all needs for logistics and transportation. </a:t>
            </a:r>
          </a:p>
          <a:p>
            <a:pPr marL="628650" lvl="1" indent="-171450">
              <a:spcBef>
                <a:spcPct val="20000"/>
              </a:spcBef>
              <a:buFont typeface="Arial"/>
              <a:buChar char="•"/>
            </a:pPr>
            <a:r>
              <a:rPr lang="en-US" sz="1200" dirty="0" smtClean="0">
                <a:solidFill>
                  <a:prstClr val="black"/>
                </a:solidFill>
              </a:rPr>
              <a:t>Contact ESS Logistics (</a:t>
            </a:r>
            <a:r>
              <a:rPr lang="en-US" sz="1200" dirty="0" smtClean="0">
                <a:solidFill>
                  <a:prstClr val="black"/>
                </a:solidFill>
                <a:hlinkClick r:id="rId3"/>
              </a:rPr>
              <a:t>Jorgen.Larsson@esss.se</a:t>
            </a:r>
            <a:r>
              <a:rPr lang="en-US" sz="1200" dirty="0" smtClean="0">
                <a:solidFill>
                  <a:prstClr val="black"/>
                </a:solidFill>
              </a:rPr>
              <a:t> and/or </a:t>
            </a:r>
            <a:r>
              <a:rPr lang="en-US" sz="1200" dirty="0" smtClean="0">
                <a:solidFill>
                  <a:prstClr val="black"/>
                </a:solidFill>
                <a:hlinkClick r:id="rId4"/>
              </a:rPr>
              <a:t>Jan.Lundin@esss.se</a:t>
            </a:r>
            <a:r>
              <a:rPr lang="en-US" sz="1200" dirty="0" smtClean="0">
                <a:solidFill>
                  <a:prstClr val="black"/>
                </a:solidFill>
              </a:rPr>
              <a:t>) to organize IKC shipments to ESS Lund. All transportation and logistics of the WP shall be supervised/organized by ESS Logistics. </a:t>
            </a:r>
          </a:p>
          <a:p>
            <a:pPr marL="171450" lvl="0" indent="-171450">
              <a:spcBef>
                <a:spcPct val="20000"/>
              </a:spcBef>
              <a:buFont typeface="Arial"/>
              <a:buChar char="•"/>
            </a:pPr>
            <a:r>
              <a:rPr lang="en-US" b="1" dirty="0" smtClean="0">
                <a:solidFill>
                  <a:prstClr val="black"/>
                </a:solidFill>
              </a:rPr>
              <a:t>Alignment: </a:t>
            </a:r>
            <a:endParaRPr lang="en-US" dirty="0">
              <a:solidFill>
                <a:prstClr val="black"/>
              </a:solidFill>
            </a:endParaRP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document in </a:t>
            </a:r>
            <a:r>
              <a:rPr lang="en-US" sz="1200" dirty="0">
                <a:solidFill>
                  <a:prstClr val="black"/>
                </a:solidFill>
              </a:rPr>
              <a:t>the WSCP all </a:t>
            </a:r>
            <a:r>
              <a:rPr lang="en-US" sz="1200" dirty="0" smtClean="0">
                <a:solidFill>
                  <a:prstClr val="black"/>
                </a:solidFill>
              </a:rPr>
              <a:t>alignment needs. </a:t>
            </a:r>
          </a:p>
          <a:p>
            <a:pPr marL="628650" lvl="1" indent="-171450">
              <a:spcBef>
                <a:spcPct val="20000"/>
              </a:spcBef>
              <a:buFont typeface="Arial"/>
              <a:buChar char="•"/>
            </a:pPr>
            <a:r>
              <a:rPr lang="en-US" sz="1200" dirty="0" smtClean="0">
                <a:solidFill>
                  <a:prstClr val="black"/>
                </a:solidFill>
              </a:rPr>
              <a:t>Contact ESS Survey and Alignment Group (</a:t>
            </a:r>
            <a:r>
              <a:rPr lang="en-US" sz="1200" dirty="0" smtClean="0">
                <a:solidFill>
                  <a:prstClr val="black"/>
                </a:solidFill>
                <a:hlinkClick r:id="rId5"/>
              </a:rPr>
              <a:t>Fabien.Rey@esss.se</a:t>
            </a:r>
            <a:r>
              <a:rPr lang="en-US" sz="1200" dirty="0" smtClean="0">
                <a:solidFill>
                  <a:prstClr val="black"/>
                </a:solidFill>
              </a:rPr>
              <a:t>) to detail the alignment steps. </a:t>
            </a:r>
          </a:p>
          <a:p>
            <a:pPr marL="171450" lvl="0" indent="-171450">
              <a:spcBef>
                <a:spcPct val="20000"/>
              </a:spcBef>
              <a:buFont typeface="Arial"/>
              <a:buChar char="•"/>
            </a:pPr>
            <a:r>
              <a:rPr lang="en-US" b="1" dirty="0" smtClean="0">
                <a:solidFill>
                  <a:prstClr val="black"/>
                </a:solidFill>
              </a:rPr>
              <a:t>Electrical installations:</a:t>
            </a:r>
            <a:endParaRPr lang="en-US" dirty="0">
              <a:solidFill>
                <a:prstClr val="black"/>
              </a:solidFill>
            </a:endParaRP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contact the AD electrical group (</a:t>
            </a:r>
            <a:r>
              <a:rPr lang="en-US" sz="1200" dirty="0" smtClean="0">
                <a:solidFill>
                  <a:prstClr val="black"/>
                </a:solidFill>
                <a:hlinkClick r:id="rId6"/>
              </a:rPr>
              <a:t>Frithiof.Jensen@esss.se</a:t>
            </a:r>
            <a:r>
              <a:rPr lang="en-US" sz="1200" dirty="0" smtClean="0">
                <a:solidFill>
                  <a:prstClr val="black"/>
                </a:solidFill>
              </a:rPr>
              <a:t>) for all electrical-related installation support. </a:t>
            </a:r>
          </a:p>
          <a:p>
            <a:pPr marL="171450" lvl="0" indent="-171450">
              <a:spcBef>
                <a:spcPct val="20000"/>
              </a:spcBef>
              <a:buFont typeface="Arial"/>
              <a:buChar char="•"/>
            </a:pPr>
            <a:r>
              <a:rPr lang="en-US" b="1" dirty="0" smtClean="0">
                <a:solidFill>
                  <a:prstClr val="black"/>
                </a:solidFill>
              </a:rPr>
              <a:t>Vacuum </a:t>
            </a:r>
            <a:r>
              <a:rPr lang="en-US" b="1" dirty="0">
                <a:solidFill>
                  <a:prstClr val="black"/>
                </a:solidFill>
              </a:rPr>
              <a:t>installations:</a:t>
            </a:r>
            <a:endParaRPr lang="en-US" dirty="0">
              <a:solidFill>
                <a:prstClr val="black"/>
              </a:solidFill>
            </a:endParaRPr>
          </a:p>
          <a:p>
            <a:pPr marL="628650" lvl="1" indent="-171450">
              <a:spcBef>
                <a:spcPct val="20000"/>
              </a:spcBef>
              <a:buFont typeface="Arial"/>
              <a:buChar char="•"/>
            </a:pPr>
            <a:r>
              <a:rPr lang="en-US" sz="1200" dirty="0">
                <a:solidFill>
                  <a:prstClr val="black"/>
                </a:solidFill>
              </a:rPr>
              <a:t>The </a:t>
            </a:r>
            <a:r>
              <a:rPr lang="en-US" sz="1200" u="sng" dirty="0">
                <a:solidFill>
                  <a:prstClr val="black"/>
                </a:solidFill>
              </a:rPr>
              <a:t>System Leader(s)</a:t>
            </a:r>
            <a:r>
              <a:rPr lang="en-US" sz="1200" dirty="0">
                <a:solidFill>
                  <a:prstClr val="black"/>
                </a:solidFill>
              </a:rPr>
              <a:t> contact the AD </a:t>
            </a:r>
            <a:r>
              <a:rPr lang="en-US" sz="1200" dirty="0" smtClean="0">
                <a:solidFill>
                  <a:prstClr val="black"/>
                </a:solidFill>
              </a:rPr>
              <a:t>vacuum </a:t>
            </a:r>
            <a:r>
              <a:rPr lang="en-US" sz="1200" dirty="0">
                <a:solidFill>
                  <a:prstClr val="black"/>
                </a:solidFill>
              </a:rPr>
              <a:t>group (</a:t>
            </a:r>
            <a:r>
              <a:rPr lang="en-US" sz="1200" dirty="0">
                <a:solidFill>
                  <a:prstClr val="black"/>
                </a:solidFill>
                <a:hlinkClick r:id="rId7"/>
              </a:rPr>
              <a:t>Marcelo.JuniFerreira@</a:t>
            </a:r>
            <a:r>
              <a:rPr lang="en-US" sz="1200" dirty="0" smtClean="0">
                <a:solidFill>
                  <a:prstClr val="black"/>
                </a:solidFill>
                <a:hlinkClick r:id="rId7"/>
              </a:rPr>
              <a:t>esss.se</a:t>
            </a:r>
            <a:r>
              <a:rPr lang="en-US" sz="1200" dirty="0" smtClean="0">
                <a:solidFill>
                  <a:prstClr val="black"/>
                </a:solidFill>
              </a:rPr>
              <a:t>) </a:t>
            </a:r>
            <a:r>
              <a:rPr lang="en-US" sz="1200" dirty="0">
                <a:solidFill>
                  <a:prstClr val="black"/>
                </a:solidFill>
              </a:rPr>
              <a:t>for all </a:t>
            </a:r>
            <a:r>
              <a:rPr lang="en-US" sz="1200" dirty="0" smtClean="0">
                <a:solidFill>
                  <a:prstClr val="black"/>
                </a:solidFill>
              </a:rPr>
              <a:t>vacuum-</a:t>
            </a:r>
            <a:r>
              <a:rPr lang="en-US" sz="1200" dirty="0">
                <a:solidFill>
                  <a:prstClr val="black"/>
                </a:solidFill>
              </a:rPr>
              <a:t>related installation support. </a:t>
            </a:r>
          </a:p>
          <a:p>
            <a:pPr marL="171450" indent="-171450">
              <a:spcBef>
                <a:spcPct val="20000"/>
              </a:spcBef>
              <a:buFont typeface="Arial"/>
              <a:buChar char="•"/>
            </a:pPr>
            <a:r>
              <a:rPr lang="en-US" sz="1200" b="1" dirty="0" smtClean="0">
                <a:solidFill>
                  <a:prstClr val="black"/>
                </a:solidFill>
              </a:rPr>
              <a:t> </a:t>
            </a:r>
            <a:r>
              <a:rPr lang="en-US" b="1" dirty="0" smtClean="0">
                <a:solidFill>
                  <a:prstClr val="black"/>
                </a:solidFill>
              </a:rPr>
              <a:t>Controls:</a:t>
            </a:r>
            <a:r>
              <a:rPr lang="en-US" dirty="0">
                <a:solidFill>
                  <a:prstClr val="black"/>
                </a:solidFill>
              </a:rPr>
              <a:t> </a:t>
            </a:r>
            <a:endParaRPr lang="en-US" dirty="0" smtClean="0">
              <a:solidFill>
                <a:prstClr val="black"/>
              </a:solidFill>
            </a:endParaRP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contact ICS (</a:t>
            </a:r>
            <a:r>
              <a:rPr lang="en-US" sz="1200" dirty="0" smtClean="0">
                <a:solidFill>
                  <a:prstClr val="black"/>
                </a:solidFill>
                <a:hlinkClick r:id="rId8"/>
              </a:rPr>
              <a:t>Hector.Novella@esss.se</a:t>
            </a:r>
            <a:r>
              <a:rPr lang="en-US" sz="1200" dirty="0" smtClean="0">
                <a:solidFill>
                  <a:prstClr val="black"/>
                </a:solidFill>
              </a:rPr>
              <a:t>) for </a:t>
            </a:r>
            <a:r>
              <a:rPr lang="en-US" sz="1200" dirty="0">
                <a:solidFill>
                  <a:prstClr val="black"/>
                </a:solidFill>
              </a:rPr>
              <a:t>all </a:t>
            </a:r>
            <a:r>
              <a:rPr lang="en-US" sz="1200" dirty="0" smtClean="0">
                <a:solidFill>
                  <a:prstClr val="black"/>
                </a:solidFill>
              </a:rPr>
              <a:t>controls-related installation support. </a:t>
            </a:r>
            <a:endParaRPr lang="en-US" sz="1200" dirty="0">
              <a:solidFill>
                <a:prstClr val="black"/>
              </a:solidFill>
            </a:endParaRPr>
          </a:p>
          <a:p>
            <a:pPr marL="171450" lvl="1" indent="-171450">
              <a:spcBef>
                <a:spcPct val="20000"/>
              </a:spcBef>
              <a:buFont typeface="Arial"/>
              <a:buChar char="•"/>
            </a:pPr>
            <a:r>
              <a:rPr lang="en-US" b="1" dirty="0" smtClean="0">
                <a:solidFill>
                  <a:prstClr val="black"/>
                </a:solidFill>
              </a:rPr>
              <a:t>Installation support*: </a:t>
            </a:r>
            <a:br>
              <a:rPr lang="en-US" b="1" dirty="0" smtClean="0">
                <a:solidFill>
                  <a:prstClr val="black"/>
                </a:solidFill>
              </a:rPr>
            </a:br>
            <a:r>
              <a:rPr lang="en-US" sz="1200" dirty="0">
                <a:solidFill>
                  <a:srgbClr val="FF6600"/>
                </a:solidFill>
              </a:rPr>
              <a:t>*</a:t>
            </a:r>
            <a:r>
              <a:rPr lang="en-US" sz="1200" i="1" dirty="0">
                <a:solidFill>
                  <a:srgbClr val="FF6600"/>
                </a:solidFill>
              </a:rPr>
              <a:t>Please, refer to next slide for details on the available installation support</a:t>
            </a:r>
            <a:r>
              <a:rPr lang="en-US" sz="1200" i="1" dirty="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document </a:t>
            </a:r>
            <a:r>
              <a:rPr lang="en-US" sz="1200" dirty="0">
                <a:solidFill>
                  <a:prstClr val="black"/>
                </a:solidFill>
              </a:rPr>
              <a:t>in the WSCP </a:t>
            </a:r>
            <a:r>
              <a:rPr lang="en-US" sz="1200" dirty="0" smtClean="0">
                <a:solidFill>
                  <a:prstClr val="black"/>
                </a:solidFill>
              </a:rPr>
              <a:t>all </a:t>
            </a:r>
            <a:r>
              <a:rPr lang="en-US" sz="1200" dirty="0">
                <a:solidFill>
                  <a:prstClr val="black"/>
                </a:solidFill>
              </a:rPr>
              <a:t>needs/support on technicians, </a:t>
            </a:r>
            <a:r>
              <a:rPr lang="en-US" sz="1200" dirty="0" smtClean="0">
                <a:solidFill>
                  <a:prstClr val="black"/>
                </a:solidFill>
              </a:rPr>
              <a:t>manpower, services </a:t>
            </a:r>
            <a:r>
              <a:rPr lang="en-US" sz="1200" dirty="0">
                <a:solidFill>
                  <a:prstClr val="black"/>
                </a:solidFill>
              </a:rPr>
              <a:t>and tooling on-site during </a:t>
            </a:r>
            <a:r>
              <a:rPr lang="en-US" sz="1200" dirty="0" smtClean="0">
                <a:solidFill>
                  <a:prstClr val="black"/>
                </a:solidFill>
              </a:rPr>
              <a:t>their installation. </a:t>
            </a:r>
          </a:p>
          <a:p>
            <a:pPr marL="628650" lvl="1" indent="-171450">
              <a:spcBef>
                <a:spcPct val="20000"/>
              </a:spcBef>
              <a:buFont typeface="Arial"/>
              <a:buChar char="•"/>
            </a:pPr>
            <a:r>
              <a:rPr lang="en-US" sz="1200" dirty="0" smtClean="0">
                <a:solidFill>
                  <a:prstClr val="black"/>
                </a:solidFill>
              </a:rPr>
              <a:t>Contact AD Installation team (</a:t>
            </a:r>
            <a:r>
              <a:rPr lang="en-US" sz="1200" dirty="0" smtClean="0">
                <a:solidFill>
                  <a:prstClr val="black"/>
                </a:solidFill>
                <a:hlinkClick r:id="rId9"/>
              </a:rPr>
              <a:t>Nick.Gazis@esss.se</a:t>
            </a:r>
            <a:r>
              <a:rPr lang="en-US" sz="1200" dirty="0" smtClean="0">
                <a:solidFill>
                  <a:prstClr val="black"/>
                </a:solidFill>
              </a:rPr>
              <a:t> and </a:t>
            </a:r>
            <a:r>
              <a:rPr lang="en-US" sz="1200" dirty="0" smtClean="0">
                <a:solidFill>
                  <a:prstClr val="black"/>
                </a:solidFill>
                <a:hlinkClick r:id="rId10" action="ppaction://hlinksldjump"/>
              </a:rPr>
              <a:t>Area Supervisors of Slide 10</a:t>
            </a:r>
            <a:r>
              <a:rPr lang="en-US" sz="1200" dirty="0" smtClean="0">
                <a:solidFill>
                  <a:prstClr val="black"/>
                </a:solidFill>
              </a:rPr>
              <a:t>) </a:t>
            </a:r>
            <a:r>
              <a:rPr lang="en-US" sz="1200" dirty="0">
                <a:solidFill>
                  <a:prstClr val="black"/>
                </a:solidFill>
              </a:rPr>
              <a:t>to detail </a:t>
            </a:r>
            <a:r>
              <a:rPr lang="en-US" sz="1200" dirty="0" smtClean="0">
                <a:solidFill>
                  <a:prstClr val="black"/>
                </a:solidFill>
              </a:rPr>
              <a:t>planning of the installation support. </a:t>
            </a:r>
            <a:br>
              <a:rPr lang="en-US" sz="1200" dirty="0" smtClean="0">
                <a:solidFill>
                  <a:prstClr val="black"/>
                </a:solidFill>
              </a:rPr>
            </a:br>
            <a:endParaRPr lang="en-US" sz="1200" i="1" dirty="0">
              <a:solidFill>
                <a:prstClr val="black"/>
              </a:solidFill>
            </a:endParaRPr>
          </a:p>
        </p:txBody>
      </p:sp>
      <p:sp>
        <p:nvSpPr>
          <p:cNvPr id="5" name="Date Placeholder 4"/>
          <p:cNvSpPr>
            <a:spLocks noGrp="1"/>
          </p:cNvSpPr>
          <p:nvPr>
            <p:ph type="dt" sz="half" idx="10"/>
          </p:nvPr>
        </p:nvSpPr>
        <p:spPr/>
        <p:txBody>
          <a:bodyPr/>
          <a:lstStyle/>
          <a:p>
            <a:r>
              <a:rPr lang="en-US" smtClean="0"/>
              <a:t>26 April 2017</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8</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smtClean="0"/>
              <a:t>Installation Services </a:t>
            </a:r>
            <a:r>
              <a:rPr lang="sv-SE" dirty="0" err="1" smtClean="0"/>
              <a:t>available</a:t>
            </a:r>
            <a:r>
              <a:rPr lang="sv-SE" dirty="0" smtClean="0"/>
              <a:t> on-site from</a:t>
            </a:r>
            <a:br>
              <a:rPr lang="sv-SE" dirty="0" smtClean="0"/>
            </a:br>
            <a:r>
              <a:rPr lang="sv-SE" dirty="0" smtClean="0"/>
              <a:t>the AD Area </a:t>
            </a:r>
            <a:r>
              <a:rPr lang="sv-SE" dirty="0" err="1" smtClean="0"/>
              <a:t>Supervisors</a:t>
            </a:r>
            <a:endParaRPr lang="en-GB" dirty="0"/>
          </a:p>
        </p:txBody>
      </p:sp>
      <p:sp>
        <p:nvSpPr>
          <p:cNvPr id="12" name="Footer Placeholder 15"/>
          <p:cNvSpPr>
            <a:spLocks noGrp="1"/>
          </p:cNvSpPr>
          <p:nvPr>
            <p:ph type="ftr" sz="quarter" idx="11"/>
          </p:nvPr>
        </p:nvSpPr>
        <p:spPr>
          <a:xfrm>
            <a:off x="2564160" y="6376243"/>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32670725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26 April 2017</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9</a:t>
            </a:fld>
            <a:endParaRPr lang="sv-SE"/>
          </a:p>
        </p:txBody>
      </p:sp>
      <p:sp>
        <p:nvSpPr>
          <p:cNvPr id="32" name="Title 1"/>
          <p:cNvSpPr>
            <a:spLocks noGrp="1"/>
          </p:cNvSpPr>
          <p:nvPr>
            <p:ph type="title"/>
          </p:nvPr>
        </p:nvSpPr>
        <p:spPr>
          <a:xfrm>
            <a:off x="457200" y="274638"/>
            <a:ext cx="7139136" cy="1143000"/>
          </a:xfrm>
        </p:spPr>
        <p:txBody>
          <a:bodyPr>
            <a:normAutofit/>
          </a:bodyPr>
          <a:lstStyle/>
          <a:p>
            <a:r>
              <a:rPr lang="sv-SE" dirty="0"/>
              <a:t>Installation </a:t>
            </a:r>
            <a:r>
              <a:rPr lang="sv-SE" dirty="0" smtClean="0"/>
              <a:t>Support </a:t>
            </a:r>
            <a:r>
              <a:rPr lang="sv-SE" dirty="0" err="1"/>
              <a:t>available</a:t>
            </a:r>
            <a:r>
              <a:rPr lang="sv-SE" dirty="0"/>
              <a:t> </a:t>
            </a:r>
            <a:r>
              <a:rPr lang="sv-SE" dirty="0" smtClean="0"/>
              <a:t>on-site from</a:t>
            </a:r>
            <a:r>
              <a:rPr lang="sv-SE" dirty="0"/>
              <a:t/>
            </a:r>
            <a:br>
              <a:rPr lang="sv-SE" dirty="0"/>
            </a:br>
            <a:r>
              <a:rPr lang="sv-SE" dirty="0"/>
              <a:t>the AD Area </a:t>
            </a:r>
            <a:r>
              <a:rPr lang="sv-SE" dirty="0" err="1" smtClean="0"/>
              <a:t>Supervisors</a:t>
            </a:r>
            <a:r>
              <a:rPr lang="sv-SE" dirty="0" smtClean="0"/>
              <a:t> – (1/2)</a:t>
            </a:r>
            <a:endParaRPr lang="en-GB" dirty="0"/>
          </a:p>
        </p:txBody>
      </p:sp>
      <p:sp>
        <p:nvSpPr>
          <p:cNvPr id="9" name="Rectangle 8"/>
          <p:cNvSpPr/>
          <p:nvPr/>
        </p:nvSpPr>
        <p:spPr>
          <a:xfrm>
            <a:off x="107504" y="1700808"/>
            <a:ext cx="8928992" cy="4912113"/>
          </a:xfrm>
          <a:prstGeom prst="rect">
            <a:avLst/>
          </a:prstGeom>
        </p:spPr>
        <p:txBody>
          <a:bodyPr wrap="square">
            <a:spAutoFit/>
          </a:bodyPr>
          <a:lstStyle/>
          <a:p>
            <a:pPr lvl="0">
              <a:spcBef>
                <a:spcPct val="20000"/>
              </a:spcBef>
            </a:pPr>
            <a:r>
              <a:rPr lang="en-US" b="1" dirty="0">
                <a:solidFill>
                  <a:prstClr val="black"/>
                </a:solidFill>
              </a:rPr>
              <a:t>AD will provide </a:t>
            </a:r>
            <a:r>
              <a:rPr lang="en-US" b="1" dirty="0" smtClean="0">
                <a:solidFill>
                  <a:prstClr val="black"/>
                </a:solidFill>
              </a:rPr>
              <a:t>installation support on</a:t>
            </a:r>
            <a:r>
              <a:rPr lang="en-US" b="1" dirty="0">
                <a:solidFill>
                  <a:prstClr val="black"/>
                </a:solidFill>
              </a:rPr>
              <a:t>-site to facilitate the WP installations. These resources will be available from the AD Area Supervisors, following the WP’s requests as documented in the WSCP by the System Leaders (for each WP).</a:t>
            </a:r>
            <a:r>
              <a:rPr lang="en-US" dirty="0">
                <a:solidFill>
                  <a:prstClr val="black"/>
                </a:solidFill>
              </a:rPr>
              <a:t> </a:t>
            </a:r>
          </a:p>
          <a:p>
            <a:pPr lvl="0">
              <a:spcBef>
                <a:spcPct val="20000"/>
              </a:spcBef>
            </a:pPr>
            <a:endParaRPr lang="en-US" dirty="0" smtClean="0">
              <a:solidFill>
                <a:prstClr val="black"/>
              </a:solidFill>
            </a:endParaRPr>
          </a:p>
          <a:p>
            <a:pPr marL="171450" lvl="0" indent="-171450">
              <a:spcBef>
                <a:spcPct val="20000"/>
              </a:spcBef>
              <a:buFont typeface="Arial"/>
              <a:buChar char="•"/>
            </a:pPr>
            <a:r>
              <a:rPr lang="en-US" b="1" dirty="0" smtClean="0">
                <a:solidFill>
                  <a:prstClr val="black"/>
                </a:solidFill>
              </a:rPr>
              <a:t>Installation teams (manpower):</a:t>
            </a:r>
            <a:r>
              <a:rPr lang="en-US" dirty="0" smtClean="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smtClean="0">
                <a:solidFill>
                  <a:prstClr val="black"/>
                </a:solidFill>
              </a:rPr>
              <a:t>System Leader(s)</a:t>
            </a:r>
            <a:r>
              <a:rPr lang="en-US" sz="1200" dirty="0" smtClean="0">
                <a:solidFill>
                  <a:prstClr val="black"/>
                </a:solidFill>
              </a:rPr>
              <a:t> document in the WSCP all needs for technicians and manpower for installation. </a:t>
            </a:r>
          </a:p>
          <a:p>
            <a:pPr marL="628650" lvl="1" indent="-171450">
              <a:spcBef>
                <a:spcPct val="20000"/>
              </a:spcBef>
              <a:buFont typeface="Arial"/>
              <a:buChar char="•"/>
            </a:pPr>
            <a:r>
              <a:rPr lang="en-US" sz="1200" dirty="0" smtClean="0">
                <a:solidFill>
                  <a:prstClr val="black"/>
                </a:solidFill>
              </a:rPr>
              <a:t>After agreement with the Area Supervisors, technicians and manpower</a:t>
            </a:r>
            <a:r>
              <a:rPr lang="en-US" sz="1200" dirty="0">
                <a:solidFill>
                  <a:prstClr val="black"/>
                </a:solidFill>
              </a:rPr>
              <a:t> </a:t>
            </a:r>
            <a:r>
              <a:rPr lang="en-US" sz="1200" dirty="0" smtClean="0">
                <a:solidFill>
                  <a:prstClr val="black"/>
                </a:solidFill>
              </a:rPr>
              <a:t>(upon availability) </a:t>
            </a:r>
            <a:r>
              <a:rPr lang="en-US" sz="1200" dirty="0">
                <a:solidFill>
                  <a:prstClr val="black"/>
                </a:solidFill>
              </a:rPr>
              <a:t>can </a:t>
            </a:r>
            <a:r>
              <a:rPr lang="en-US" sz="1200" dirty="0" smtClean="0">
                <a:solidFill>
                  <a:prstClr val="black"/>
                </a:solidFill>
              </a:rPr>
              <a:t>be assigned directly under the command of the System Leaders (only during the installation of the relevant </a:t>
            </a:r>
            <a:r>
              <a:rPr lang="en-US" sz="1200" dirty="0">
                <a:solidFill>
                  <a:prstClr val="black"/>
                </a:solidFill>
              </a:rPr>
              <a:t>WPs</a:t>
            </a:r>
            <a:r>
              <a:rPr lang="en-US" sz="1200" dirty="0" smtClean="0">
                <a:solidFill>
                  <a:prstClr val="black"/>
                </a:solidFill>
              </a:rPr>
              <a:t>).</a:t>
            </a:r>
          </a:p>
          <a:p>
            <a:pPr marL="171450" indent="-171450">
              <a:spcBef>
                <a:spcPct val="20000"/>
              </a:spcBef>
              <a:buFont typeface="Arial"/>
              <a:buChar char="•"/>
            </a:pPr>
            <a:r>
              <a:rPr lang="en-US" b="1" dirty="0" smtClean="0">
                <a:solidFill>
                  <a:prstClr val="black"/>
                </a:solidFill>
              </a:rPr>
              <a:t>Design teams:</a:t>
            </a:r>
            <a:r>
              <a:rPr lang="en-US" dirty="0" smtClean="0">
                <a:solidFill>
                  <a:prstClr val="black"/>
                </a:solidFill>
              </a:rPr>
              <a:t> </a:t>
            </a: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document </a:t>
            </a:r>
            <a:r>
              <a:rPr lang="en-US" sz="1200" dirty="0">
                <a:solidFill>
                  <a:prstClr val="black"/>
                </a:solidFill>
              </a:rPr>
              <a:t>in the WSCP all </a:t>
            </a:r>
            <a:r>
              <a:rPr lang="en-US" sz="1200" dirty="0" smtClean="0">
                <a:solidFill>
                  <a:prstClr val="black"/>
                </a:solidFill>
              </a:rPr>
              <a:t>design needs </a:t>
            </a:r>
            <a:r>
              <a:rPr lang="en-US" sz="1200" dirty="0">
                <a:solidFill>
                  <a:prstClr val="black"/>
                </a:solidFill>
              </a:rPr>
              <a:t>for </a:t>
            </a:r>
            <a:r>
              <a:rPr lang="en-US" sz="1200" dirty="0" smtClean="0">
                <a:solidFill>
                  <a:prstClr val="black"/>
                </a:solidFill>
              </a:rPr>
              <a:t>2D-drawings and </a:t>
            </a:r>
            <a:r>
              <a:rPr lang="en-US" sz="1200" dirty="0">
                <a:solidFill>
                  <a:prstClr val="black"/>
                </a:solidFill>
              </a:rPr>
              <a:t>installation </a:t>
            </a:r>
            <a:r>
              <a:rPr lang="en-US" sz="1200" dirty="0" smtClean="0">
                <a:solidFill>
                  <a:prstClr val="black"/>
                </a:solidFill>
              </a:rPr>
              <a:t>maps. </a:t>
            </a:r>
          </a:p>
          <a:p>
            <a:pPr marL="628650" lvl="1" indent="-171450">
              <a:spcBef>
                <a:spcPct val="20000"/>
              </a:spcBef>
              <a:buFont typeface="Arial"/>
              <a:buChar char="•"/>
            </a:pPr>
            <a:r>
              <a:rPr lang="en-US" sz="1200" dirty="0" smtClean="0">
                <a:solidFill>
                  <a:prstClr val="black"/>
                </a:solidFill>
              </a:rPr>
              <a:t>After agreement with the Design Integration </a:t>
            </a:r>
            <a:r>
              <a:rPr lang="en-US" sz="1200" dirty="0" err="1" smtClean="0">
                <a:solidFill>
                  <a:prstClr val="black"/>
                </a:solidFill>
              </a:rPr>
              <a:t>workGroup</a:t>
            </a:r>
            <a:r>
              <a:rPr lang="en-US" sz="1200" dirty="0" smtClean="0">
                <a:solidFill>
                  <a:prstClr val="black"/>
                </a:solidFill>
              </a:rPr>
              <a:t> (AD-DIG) and upon availability of the design engineers, installation related drawings can be provided. </a:t>
            </a:r>
          </a:p>
          <a:p>
            <a:pPr marL="171450" indent="-171450">
              <a:spcBef>
                <a:spcPct val="20000"/>
              </a:spcBef>
              <a:buFont typeface="Arial"/>
              <a:buChar char="•"/>
            </a:pPr>
            <a:r>
              <a:rPr lang="en-US" b="1" dirty="0" smtClean="0">
                <a:solidFill>
                  <a:prstClr val="black"/>
                </a:solidFill>
              </a:rPr>
              <a:t>Electronics, tooling and consumables support:</a:t>
            </a:r>
            <a:r>
              <a:rPr lang="en-US" dirty="0" smtClean="0">
                <a:solidFill>
                  <a:prstClr val="black"/>
                </a:solidFill>
              </a:rPr>
              <a:t> </a:t>
            </a:r>
            <a:endParaRPr lang="en-US" dirty="0">
              <a:solidFill>
                <a:prstClr val="black"/>
              </a:solidFill>
            </a:endParaRPr>
          </a:p>
          <a:p>
            <a:pPr marL="628650" lvl="1" indent="-171450">
              <a:spcBef>
                <a:spcPct val="20000"/>
              </a:spcBef>
              <a:buFont typeface="Arial"/>
              <a:buChar char="•"/>
            </a:pPr>
            <a:r>
              <a:rPr lang="en-US" sz="1200" dirty="0" smtClean="0">
                <a:solidFill>
                  <a:prstClr val="black"/>
                </a:solidFill>
              </a:rPr>
              <a:t>The </a:t>
            </a:r>
            <a:r>
              <a:rPr lang="en-US" sz="1200" u="sng" dirty="0">
                <a:solidFill>
                  <a:prstClr val="black"/>
                </a:solidFill>
              </a:rPr>
              <a:t>System Leader(s)</a:t>
            </a:r>
            <a:r>
              <a:rPr lang="en-US" sz="1200" dirty="0">
                <a:solidFill>
                  <a:prstClr val="black"/>
                </a:solidFill>
              </a:rPr>
              <a:t> </a:t>
            </a:r>
            <a:r>
              <a:rPr lang="en-US" sz="1200" dirty="0" smtClean="0">
                <a:solidFill>
                  <a:prstClr val="black"/>
                </a:solidFill>
              </a:rPr>
              <a:t>document </a:t>
            </a:r>
            <a:r>
              <a:rPr lang="en-US" sz="1200" dirty="0">
                <a:solidFill>
                  <a:prstClr val="black"/>
                </a:solidFill>
              </a:rPr>
              <a:t>in the WSCP all </a:t>
            </a:r>
            <a:r>
              <a:rPr lang="en-US" sz="1200" dirty="0" smtClean="0">
                <a:solidFill>
                  <a:prstClr val="black"/>
                </a:solidFill>
              </a:rPr>
              <a:t>needs </a:t>
            </a:r>
            <a:r>
              <a:rPr lang="en-US" sz="1200" dirty="0">
                <a:solidFill>
                  <a:prstClr val="black"/>
                </a:solidFill>
              </a:rPr>
              <a:t>for </a:t>
            </a:r>
            <a:r>
              <a:rPr lang="en-US" sz="1200" dirty="0" smtClean="0">
                <a:solidFill>
                  <a:prstClr val="black"/>
                </a:solidFill>
              </a:rPr>
              <a:t>electronics, tooling and consumables (e.g. network analyzers, hand-tools, bolts &amp; nuts, shims, temporary support frames, air-pads etc.). </a:t>
            </a:r>
            <a:endParaRPr lang="en-US" sz="1200" dirty="0">
              <a:solidFill>
                <a:prstClr val="black"/>
              </a:solidFill>
            </a:endParaRPr>
          </a:p>
          <a:p>
            <a:pPr marL="628650" lvl="1" indent="-171450">
              <a:spcBef>
                <a:spcPct val="20000"/>
              </a:spcBef>
              <a:buFont typeface="Arial"/>
              <a:buChar char="•"/>
            </a:pPr>
            <a:r>
              <a:rPr lang="en-US" sz="1200" u="sng" dirty="0" smtClean="0">
                <a:solidFill>
                  <a:prstClr val="black"/>
                </a:solidFill>
              </a:rPr>
              <a:t>After agreement with the Area Supervisors, basic electronics, tools and consumables can be available on-site, following </a:t>
            </a:r>
            <a:r>
              <a:rPr lang="en-US" sz="1200" u="sng" dirty="0">
                <a:solidFill>
                  <a:prstClr val="black"/>
                </a:solidFill>
              </a:rPr>
              <a:t>the </a:t>
            </a:r>
            <a:r>
              <a:rPr lang="en-US" sz="1200" u="sng" dirty="0" smtClean="0">
                <a:solidFill>
                  <a:prstClr val="black"/>
                </a:solidFill>
              </a:rPr>
              <a:t>WSCP. </a:t>
            </a:r>
          </a:p>
          <a:p>
            <a:pPr marL="628650" lvl="1" indent="-171450">
              <a:spcBef>
                <a:spcPct val="20000"/>
              </a:spcBef>
              <a:buFont typeface="Arial"/>
              <a:buChar char="•"/>
            </a:pPr>
            <a:r>
              <a:rPr lang="en-US" sz="1200" u="sng" dirty="0" smtClean="0">
                <a:solidFill>
                  <a:prstClr val="black"/>
                </a:solidFill>
              </a:rPr>
              <a:t>Please, verify availability </a:t>
            </a:r>
            <a:r>
              <a:rPr lang="en-US" sz="1200" u="sng" dirty="0">
                <a:solidFill>
                  <a:prstClr val="black"/>
                </a:solidFill>
              </a:rPr>
              <a:t>with </a:t>
            </a:r>
            <a:r>
              <a:rPr lang="en-US" sz="1200" u="sng" dirty="0" smtClean="0">
                <a:solidFill>
                  <a:prstClr val="black"/>
                </a:solidFill>
              </a:rPr>
              <a:t>the Area Supervisors. </a:t>
            </a:r>
            <a:br>
              <a:rPr lang="en-US" sz="1200" u="sng" dirty="0" smtClean="0">
                <a:solidFill>
                  <a:prstClr val="black"/>
                </a:solidFill>
              </a:rPr>
            </a:br>
            <a:r>
              <a:rPr lang="en-US" sz="1200" b="1" u="sng" dirty="0" smtClean="0">
                <a:solidFill>
                  <a:prstClr val="black"/>
                </a:solidFill>
              </a:rPr>
              <a:t>It is strongly advised to the WPs to organize and come on-site individually with their needed electronics, tooling and consumables – keep in mind that no-workshop/no-electronics lab is available on-site (but it will be available in close proximity). </a:t>
            </a:r>
            <a:endParaRPr lang="en-US" sz="1200" b="1" u="sng" dirty="0">
              <a:solidFill>
                <a:prstClr val="black"/>
              </a:solidFill>
            </a:endParaRPr>
          </a:p>
        </p:txBody>
      </p:sp>
      <p:sp>
        <p:nvSpPr>
          <p:cNvPr id="10" name="Footer Placeholder 15"/>
          <p:cNvSpPr>
            <a:spLocks noGrp="1"/>
          </p:cNvSpPr>
          <p:nvPr>
            <p:ph type="ftr" sz="quarter" idx="11"/>
          </p:nvPr>
        </p:nvSpPr>
        <p:spPr>
          <a:xfrm>
            <a:off x="2411760" y="6356350"/>
            <a:ext cx="4320480" cy="365125"/>
          </a:xfrm>
        </p:spPr>
        <p:txBody>
          <a:bodyPr/>
          <a:lstStyle/>
          <a:p>
            <a:r>
              <a:rPr lang="en-US" dirty="0" smtClean="0"/>
              <a:t>AD Installation: Organization &amp; Safety – </a:t>
            </a:r>
            <a:r>
              <a:rPr lang="en-US" dirty="0" err="1" smtClean="0"/>
              <a:t>N.Gazis</a:t>
            </a:r>
            <a:endParaRPr lang="sv-SE" dirty="0"/>
          </a:p>
        </p:txBody>
      </p:sp>
    </p:spTree>
    <p:extLst>
      <p:ext uri="{BB962C8B-B14F-4D97-AF65-F5344CB8AC3E}">
        <p14:creationId xmlns:p14="http://schemas.microsoft.com/office/powerpoint/2010/main" val="854557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8205</TotalTime>
  <Words>2202</Words>
  <Application>Microsoft Macintosh PowerPoint</Application>
  <PresentationFormat>On-screen Show (4:3)</PresentationFormat>
  <Paragraphs>417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ESS Core Powerpoint template</vt:lpstr>
      <vt:lpstr> AD Installation  Organization &amp; Safety</vt:lpstr>
      <vt:lpstr>Index</vt:lpstr>
      <vt:lpstr>Accelerator Division (AD)  – Site Organization </vt:lpstr>
      <vt:lpstr>     Area Supervisor                      System Leader</vt:lpstr>
      <vt:lpstr>Involvement in the accelerator installation activities, in collaboration with ES&amp;H and Skanska</vt:lpstr>
      <vt:lpstr>Good progress in the preparation of documentation</vt:lpstr>
      <vt:lpstr>Lessons learned in matters of safety </vt:lpstr>
      <vt:lpstr>Installation Services available on-site from the AD Area Supervisors</vt:lpstr>
      <vt:lpstr>Installation Support available on-site from the AD Area Supervisors – (1/2)</vt:lpstr>
      <vt:lpstr>Installation Support available on-site from the AD Area Supervisors – (2/2)</vt:lpstr>
      <vt:lpstr>Procurement example:  AD first equipment purchases for installation</vt:lpstr>
      <vt:lpstr>Benchmarking</vt:lpstr>
      <vt:lpstr>Open Issues for ESS central functions, safety &amp; security</vt:lpstr>
      <vt:lpstr>Open Issues for ESS central functions, safety &amp; security</vt:lpstr>
      <vt:lpstr>Last slide Status in a nutshell </vt:lpstr>
      <vt:lpstr>Accelerator Division (AD)  – Installation Plan &amp; Manpower on site</vt:lpstr>
      <vt:lpstr>Example:  General steps of tunnel installation</vt:lpstr>
      <vt:lpstr>AD installation sequence</vt:lpstr>
      <vt:lpstr>Accelerator Division (AD) – Indicative tunnel installation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Nikolaos Gazis</cp:lastModifiedBy>
  <cp:revision>469</cp:revision>
  <cp:lastPrinted>2014-06-13T11:48:48Z</cp:lastPrinted>
  <dcterms:created xsi:type="dcterms:W3CDTF">2013-10-29T16:05:10Z</dcterms:created>
  <dcterms:modified xsi:type="dcterms:W3CDTF">2017-04-25T07:19:59Z</dcterms:modified>
</cp:coreProperties>
</file>